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handoutMasterIdLst>
    <p:handoutMasterId r:id="rId90"/>
  </p:handoutMasterIdLst>
  <p:sldIdLst>
    <p:sldId id="408" r:id="rId2"/>
    <p:sldId id="2936" r:id="rId3"/>
    <p:sldId id="389" r:id="rId4"/>
    <p:sldId id="3120" r:id="rId5"/>
    <p:sldId id="3248" r:id="rId6"/>
    <p:sldId id="3100" r:id="rId7"/>
    <p:sldId id="3101" r:id="rId8"/>
    <p:sldId id="3077" r:id="rId9"/>
    <p:sldId id="3104" r:id="rId10"/>
    <p:sldId id="3103" r:id="rId11"/>
    <p:sldId id="3082" r:id="rId12"/>
    <p:sldId id="3254" r:id="rId13"/>
    <p:sldId id="3255" r:id="rId14"/>
    <p:sldId id="329" r:id="rId15"/>
    <p:sldId id="3105" r:id="rId16"/>
    <p:sldId id="3257" r:id="rId17"/>
    <p:sldId id="330" r:id="rId18"/>
    <p:sldId id="344" r:id="rId19"/>
    <p:sldId id="3081" r:id="rId20"/>
    <p:sldId id="3106" r:id="rId21"/>
    <p:sldId id="334" r:id="rId22"/>
    <p:sldId id="3258" r:id="rId23"/>
    <p:sldId id="3111" r:id="rId24"/>
    <p:sldId id="3083" r:id="rId25"/>
    <p:sldId id="3107" r:id="rId26"/>
    <p:sldId id="3108" r:id="rId27"/>
    <p:sldId id="3250" r:id="rId28"/>
    <p:sldId id="3121" r:id="rId29"/>
    <p:sldId id="512" r:id="rId30"/>
    <p:sldId id="2648" r:id="rId31"/>
    <p:sldId id="2649" r:id="rId32"/>
    <p:sldId id="3256" r:id="rId33"/>
    <p:sldId id="3084" r:id="rId34"/>
    <p:sldId id="3085" r:id="rId35"/>
    <p:sldId id="365" r:id="rId36"/>
    <p:sldId id="361" r:id="rId37"/>
    <p:sldId id="3113" r:id="rId38"/>
    <p:sldId id="367" r:id="rId39"/>
    <p:sldId id="3115" r:id="rId40"/>
    <p:sldId id="441" r:id="rId41"/>
    <p:sldId id="3251" r:id="rId42"/>
    <p:sldId id="3236" r:id="rId43"/>
    <p:sldId id="3071" r:id="rId44"/>
    <p:sldId id="3072" r:id="rId45"/>
    <p:sldId id="414" r:id="rId46"/>
    <p:sldId id="321" r:id="rId47"/>
    <p:sldId id="3237" r:id="rId48"/>
    <p:sldId id="3238" r:id="rId49"/>
    <p:sldId id="3239" r:id="rId50"/>
    <p:sldId id="3093" r:id="rId51"/>
    <p:sldId id="3094" r:id="rId52"/>
    <p:sldId id="3095" r:id="rId53"/>
    <p:sldId id="3096" r:id="rId54"/>
    <p:sldId id="3073" r:id="rId55"/>
    <p:sldId id="3098" r:id="rId56"/>
    <p:sldId id="3099" r:id="rId57"/>
    <p:sldId id="476" r:id="rId58"/>
    <p:sldId id="3075" r:id="rId59"/>
    <p:sldId id="3074" r:id="rId60"/>
    <p:sldId id="3241" r:id="rId61"/>
    <p:sldId id="477" r:id="rId62"/>
    <p:sldId id="3242" r:id="rId63"/>
    <p:sldId id="3243" r:id="rId64"/>
    <p:sldId id="3244" r:id="rId65"/>
    <p:sldId id="489" r:id="rId66"/>
    <p:sldId id="3246" r:id="rId67"/>
    <p:sldId id="496" r:id="rId68"/>
    <p:sldId id="497" r:id="rId69"/>
    <p:sldId id="3247" r:id="rId70"/>
    <p:sldId id="498" r:id="rId71"/>
    <p:sldId id="554" r:id="rId72"/>
    <p:sldId id="566" r:id="rId73"/>
    <p:sldId id="567" r:id="rId74"/>
    <p:sldId id="568" r:id="rId75"/>
    <p:sldId id="569" r:id="rId76"/>
    <p:sldId id="570" r:id="rId77"/>
    <p:sldId id="2635" r:id="rId78"/>
    <p:sldId id="2672" r:id="rId79"/>
    <p:sldId id="3252" r:id="rId80"/>
    <p:sldId id="2658" r:id="rId81"/>
    <p:sldId id="2695" r:id="rId82"/>
    <p:sldId id="2696" r:id="rId83"/>
    <p:sldId id="2697" r:id="rId84"/>
    <p:sldId id="2698" r:id="rId85"/>
    <p:sldId id="2699" r:id="rId86"/>
    <p:sldId id="2700" r:id="rId87"/>
    <p:sldId id="354" r:id="rId88"/>
  </p:sldIdLst>
  <p:sldSz cx="9144000" cy="6858000" type="screen4x3"/>
  <p:notesSz cx="7053263" cy="9309100"/>
  <p:custDataLst>
    <p:tags r:id="rId91"/>
  </p:custDataLst>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2" userDrawn="1">
          <p15:clr>
            <a:srgbClr val="A4A3A4"/>
          </p15:clr>
        </p15:guide>
      </p15:sldGuideLst>
    </p:ext>
    <p:ext uri="{2D200454-40CA-4A62-9FC3-DE9A4176ACB9}">
      <p15:notesGuideLst xmlns:p15="http://schemas.microsoft.com/office/powerpoint/2012/main">
        <p15:guide id="1" orient="horz" pos="2932">
          <p15:clr>
            <a:srgbClr val="A4A3A4"/>
          </p15:clr>
        </p15:guide>
        <p15:guide id="2" pos="2223">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ll" initials="D"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8167" autoAdjust="0"/>
  </p:normalViewPr>
  <p:slideViewPr>
    <p:cSldViewPr>
      <p:cViewPr varScale="1">
        <p:scale>
          <a:sx n="56" d="100"/>
          <a:sy n="56" d="100"/>
        </p:scale>
        <p:origin x="1580" y="56"/>
      </p:cViewPr>
      <p:guideLst>
        <p:guide orient="horz" pos="2160"/>
        <p:guide pos="288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tags" Target="tags/tag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commentAuthors" Target="commentAuthor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FEC271-BE75-4AB4-AE5B-E501EC486C49}"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zh-CN" altLang="en-US"/>
        </a:p>
      </dgm:t>
    </dgm:pt>
    <dgm:pt modelId="{AD80CB5F-0BF8-4C70-A33A-E20D4791144D}">
      <dgm:prSet phldrT="[文本]" custT="1"/>
      <dgm:spPr/>
      <dgm:t>
        <a:bodyPr/>
        <a:lstStyle/>
        <a:p>
          <a:r>
            <a:rPr lang="en-US" altLang="zh-CN" sz="3600" dirty="0"/>
            <a:t>Python</a:t>
          </a:r>
          <a:endParaRPr lang="zh-CN" altLang="en-US" sz="3600" dirty="0"/>
        </a:p>
      </dgm:t>
    </dgm:pt>
    <dgm:pt modelId="{FA8FCF13-3679-43BD-A60B-E27D7C7BCA83}" type="parTrans" cxnId="{F3388B5F-5503-4D3A-900B-D4DF6CECC014}">
      <dgm:prSet/>
      <dgm:spPr/>
      <dgm:t>
        <a:bodyPr/>
        <a:lstStyle/>
        <a:p>
          <a:endParaRPr lang="zh-CN" altLang="en-US"/>
        </a:p>
      </dgm:t>
    </dgm:pt>
    <dgm:pt modelId="{A249BBDB-D035-400C-BBC3-64155CC3023D}" type="sibTrans" cxnId="{F3388B5F-5503-4D3A-900B-D4DF6CECC014}">
      <dgm:prSet/>
      <dgm:spPr/>
      <dgm:t>
        <a:bodyPr/>
        <a:lstStyle/>
        <a:p>
          <a:endParaRPr lang="zh-CN" altLang="en-US"/>
        </a:p>
      </dgm:t>
    </dgm:pt>
    <dgm:pt modelId="{098C8C9E-7434-4503-BB6E-CF5D32C0C1AB}">
      <dgm:prSet phldrT="[文本]" custT="1"/>
      <dgm:spPr/>
      <dgm:t>
        <a:bodyPr/>
        <a:lstStyle/>
        <a:p>
          <a:r>
            <a:rPr lang="zh-CN" altLang="en-US" sz="2400" dirty="0"/>
            <a:t>集合类型</a:t>
          </a:r>
        </a:p>
      </dgm:t>
    </dgm:pt>
    <dgm:pt modelId="{69E75EC4-9D81-4F4A-BBCE-D54C5CA7F953}" type="parTrans" cxnId="{782B0804-5D21-4FB0-9817-257DD2FAE2FD}">
      <dgm:prSet/>
      <dgm:spPr/>
      <dgm:t>
        <a:bodyPr/>
        <a:lstStyle/>
        <a:p>
          <a:endParaRPr lang="zh-CN" altLang="en-US"/>
        </a:p>
      </dgm:t>
    </dgm:pt>
    <dgm:pt modelId="{58B5A151-D9A1-49C4-8843-1F9EA96B93E8}" type="sibTrans" cxnId="{782B0804-5D21-4FB0-9817-257DD2FAE2FD}">
      <dgm:prSet/>
      <dgm:spPr/>
      <dgm:t>
        <a:bodyPr/>
        <a:lstStyle/>
        <a:p>
          <a:endParaRPr lang="zh-CN" altLang="en-US"/>
        </a:p>
      </dgm:t>
    </dgm:pt>
    <dgm:pt modelId="{7663838D-AC67-4A3F-AAF7-FDCD5E5F5E57}">
      <dgm:prSet phldrT="[文本]" custT="1"/>
      <dgm:spPr/>
      <dgm:t>
        <a:bodyPr/>
        <a:lstStyle/>
        <a:p>
          <a:r>
            <a:rPr lang="zh-CN" altLang="en-US" sz="1600" dirty="0"/>
            <a:t>一个元素的集合，元素之间无序，且不能有重复的元素</a:t>
          </a:r>
        </a:p>
      </dgm:t>
    </dgm:pt>
    <dgm:pt modelId="{590186F9-8321-494D-B56B-47C735B90CBD}" type="parTrans" cxnId="{4245243C-182D-46FF-818F-05349B0CE100}">
      <dgm:prSet/>
      <dgm:spPr/>
      <dgm:t>
        <a:bodyPr/>
        <a:lstStyle/>
        <a:p>
          <a:endParaRPr lang="zh-CN" altLang="en-US"/>
        </a:p>
      </dgm:t>
    </dgm:pt>
    <dgm:pt modelId="{2D2A3991-8CE3-4DED-9097-D60902251A92}" type="sibTrans" cxnId="{4245243C-182D-46FF-818F-05349B0CE100}">
      <dgm:prSet/>
      <dgm:spPr/>
      <dgm:t>
        <a:bodyPr/>
        <a:lstStyle/>
        <a:p>
          <a:endParaRPr lang="zh-CN" altLang="en-US"/>
        </a:p>
      </dgm:t>
    </dgm:pt>
    <dgm:pt modelId="{BF5459CF-09F3-47CD-8971-15AF7B2DBE44}">
      <dgm:prSet phldrT="[文本]" custT="1"/>
      <dgm:spPr/>
      <dgm:t>
        <a:bodyPr/>
        <a:lstStyle/>
        <a:p>
          <a:r>
            <a:rPr lang="zh-CN" altLang="en-US" sz="2400" dirty="0"/>
            <a:t>序列类型</a:t>
          </a:r>
        </a:p>
      </dgm:t>
    </dgm:pt>
    <dgm:pt modelId="{4BDB3BDF-35C8-4C03-8B67-3906CCA22A0A}" type="parTrans" cxnId="{FEFE443E-A3EC-4474-A74E-A4D1029044AF}">
      <dgm:prSet/>
      <dgm:spPr/>
      <dgm:t>
        <a:bodyPr/>
        <a:lstStyle/>
        <a:p>
          <a:endParaRPr lang="zh-CN" altLang="en-US"/>
        </a:p>
      </dgm:t>
    </dgm:pt>
    <dgm:pt modelId="{D6486C1B-184B-45D1-9C1A-A4609A09C6F5}" type="sibTrans" cxnId="{FEFE443E-A3EC-4474-A74E-A4D1029044AF}">
      <dgm:prSet/>
      <dgm:spPr/>
      <dgm:t>
        <a:bodyPr/>
        <a:lstStyle/>
        <a:p>
          <a:endParaRPr lang="zh-CN" altLang="en-US"/>
        </a:p>
      </dgm:t>
    </dgm:pt>
    <dgm:pt modelId="{929755EE-67AD-4BAE-B131-5AA7938A0FD5}">
      <dgm:prSet phldrT="[文本]" custT="1"/>
      <dgm:spPr/>
      <dgm:t>
        <a:bodyPr/>
        <a:lstStyle/>
        <a:p>
          <a:r>
            <a:rPr lang="zh-CN" sz="1600" dirty="0"/>
            <a:t>一个由“键</a:t>
          </a:r>
          <a:r>
            <a:rPr lang="en-US" sz="1600" dirty="0"/>
            <a:t>-</a:t>
          </a:r>
          <a:r>
            <a:rPr lang="zh-CN" sz="1600" dirty="0"/>
            <a:t>值”对应的数据项的组合，每个元素是一个键值对，表示为（</a:t>
          </a:r>
          <a:r>
            <a:rPr lang="en-US" sz="1600" dirty="0" err="1"/>
            <a:t>key,value</a:t>
          </a:r>
          <a:r>
            <a:rPr lang="zh-CN" sz="1600" dirty="0"/>
            <a:t>）</a:t>
          </a:r>
          <a:endParaRPr lang="zh-CN" altLang="en-US" sz="1600" dirty="0"/>
        </a:p>
      </dgm:t>
    </dgm:pt>
    <dgm:pt modelId="{BC3EE646-5978-452C-A48E-738B980FD98D}" type="parTrans" cxnId="{072FF8BB-C337-4635-AC4B-48CC6BB60DE6}">
      <dgm:prSet/>
      <dgm:spPr/>
      <dgm:t>
        <a:bodyPr/>
        <a:lstStyle/>
        <a:p>
          <a:endParaRPr lang="zh-CN" altLang="en-US"/>
        </a:p>
      </dgm:t>
    </dgm:pt>
    <dgm:pt modelId="{00E8280D-36C8-410F-9AFA-40908C500BE9}" type="sibTrans" cxnId="{072FF8BB-C337-4635-AC4B-48CC6BB60DE6}">
      <dgm:prSet/>
      <dgm:spPr/>
      <dgm:t>
        <a:bodyPr/>
        <a:lstStyle/>
        <a:p>
          <a:endParaRPr lang="zh-CN" altLang="en-US"/>
        </a:p>
      </dgm:t>
    </dgm:pt>
    <dgm:pt modelId="{D892F67D-1B2C-46B8-A39B-31C7A4542279}">
      <dgm:prSet phldrT="[文本]" custT="1"/>
      <dgm:spPr/>
      <dgm:t>
        <a:bodyPr/>
        <a:lstStyle/>
        <a:p>
          <a:r>
            <a:rPr lang="zh-CN" altLang="en-US" sz="2400"/>
            <a:t>映射类型</a:t>
          </a:r>
          <a:endParaRPr lang="zh-CN" altLang="en-US" sz="2400" dirty="0"/>
        </a:p>
      </dgm:t>
    </dgm:pt>
    <dgm:pt modelId="{7EE4EF3D-B663-4F06-BB37-4F28F5A04B4C}" type="parTrans" cxnId="{34BAB84A-B546-4E97-9161-14FB7B92C913}">
      <dgm:prSet/>
      <dgm:spPr/>
      <dgm:t>
        <a:bodyPr/>
        <a:lstStyle/>
        <a:p>
          <a:endParaRPr lang="zh-CN" altLang="en-US"/>
        </a:p>
      </dgm:t>
    </dgm:pt>
    <dgm:pt modelId="{317F6910-EA15-44C7-BDB6-39C7E06AB4B0}" type="sibTrans" cxnId="{34BAB84A-B546-4E97-9161-14FB7B92C913}">
      <dgm:prSet/>
      <dgm:spPr/>
      <dgm:t>
        <a:bodyPr/>
        <a:lstStyle/>
        <a:p>
          <a:endParaRPr lang="zh-CN" altLang="en-US"/>
        </a:p>
      </dgm:t>
    </dgm:pt>
    <dgm:pt modelId="{27FAEBDE-997B-4AF4-909A-9A362ACD4E98}">
      <dgm:prSet phldrT="[文本]" custT="1"/>
      <dgm:spPr/>
      <dgm:t>
        <a:bodyPr/>
        <a:lstStyle/>
        <a:p>
          <a:r>
            <a:rPr lang="zh-CN" altLang="en-US" sz="1600" dirty="0"/>
            <a:t>一个元素的向量，元素之间存在先后顺序，通过序号访问，可以有重复的元素存在</a:t>
          </a:r>
        </a:p>
      </dgm:t>
    </dgm:pt>
    <dgm:pt modelId="{D29E6C5B-722F-42F4-8166-5F19EE34DE55}" type="parTrans" cxnId="{0B886808-3AE8-46DD-AC34-F629E91495DA}">
      <dgm:prSet/>
      <dgm:spPr/>
      <dgm:t>
        <a:bodyPr/>
        <a:lstStyle/>
        <a:p>
          <a:endParaRPr lang="zh-CN" altLang="en-US"/>
        </a:p>
      </dgm:t>
    </dgm:pt>
    <dgm:pt modelId="{4FE314CD-EA8E-4348-B94B-D20B737E2BDC}" type="sibTrans" cxnId="{0B886808-3AE8-46DD-AC34-F629E91495DA}">
      <dgm:prSet/>
      <dgm:spPr/>
      <dgm:t>
        <a:bodyPr/>
        <a:lstStyle/>
        <a:p>
          <a:endParaRPr lang="zh-CN" altLang="en-US"/>
        </a:p>
      </dgm:t>
    </dgm:pt>
    <dgm:pt modelId="{73515321-4E67-4EC6-953C-C973B85C8DDD}">
      <dgm:prSet phldrT="[文本]" custT="1"/>
      <dgm:spPr/>
      <dgm:t>
        <a:bodyPr/>
        <a:lstStyle/>
        <a:p>
          <a:pPr algn="ctr"/>
          <a:r>
            <a:rPr lang="zh-CN" altLang="en-US" sz="1600" dirty="0"/>
            <a:t>典型代表：</a:t>
          </a:r>
          <a:endParaRPr lang="en-US" altLang="zh-CN" sz="1600" dirty="0"/>
        </a:p>
        <a:p>
          <a:pPr algn="ctr"/>
          <a:r>
            <a:rPr lang="zh-CN" altLang="en-US" sz="1600" dirty="0"/>
            <a:t>字符串类型</a:t>
          </a:r>
          <a:endParaRPr lang="en-US" altLang="zh-CN" sz="1600" dirty="0"/>
        </a:p>
        <a:p>
          <a:pPr algn="ctr"/>
          <a:r>
            <a:rPr lang="zh-CN" altLang="en-US" sz="1600" dirty="0"/>
            <a:t>列表类型</a:t>
          </a:r>
          <a:endParaRPr lang="en-US" altLang="zh-CN" sz="1600" dirty="0"/>
        </a:p>
        <a:p>
          <a:pPr algn="ctr"/>
          <a:r>
            <a:rPr lang="zh-CN" altLang="en-US" sz="1600" dirty="0"/>
            <a:t>元组</a:t>
          </a:r>
        </a:p>
      </dgm:t>
    </dgm:pt>
    <dgm:pt modelId="{9F809C5C-F626-4D40-A9BA-0D0B07B5A811}" type="parTrans" cxnId="{55D44D22-BEEE-4C8B-B152-BABD7FD59EDB}">
      <dgm:prSet/>
      <dgm:spPr/>
      <dgm:t>
        <a:bodyPr/>
        <a:lstStyle/>
        <a:p>
          <a:endParaRPr lang="zh-CN" altLang="en-US"/>
        </a:p>
      </dgm:t>
    </dgm:pt>
    <dgm:pt modelId="{4F7F1C06-1027-478A-9F8E-31F825FD6C82}" type="sibTrans" cxnId="{55D44D22-BEEE-4C8B-B152-BABD7FD59EDB}">
      <dgm:prSet/>
      <dgm:spPr/>
      <dgm:t>
        <a:bodyPr/>
        <a:lstStyle/>
        <a:p>
          <a:endParaRPr lang="zh-CN" altLang="en-US"/>
        </a:p>
      </dgm:t>
    </dgm:pt>
    <dgm:pt modelId="{29715D94-3336-4EC1-9475-FEA95ABF405B}">
      <dgm:prSet phldrT="[文本]" custT="1"/>
      <dgm:spPr/>
      <dgm:t>
        <a:bodyPr/>
        <a:lstStyle/>
        <a:p>
          <a:r>
            <a:rPr lang="zh-CN" altLang="en-US" sz="1600" dirty="0"/>
            <a:t>典型代表：</a:t>
          </a:r>
          <a:endParaRPr lang="en-US" altLang="zh-CN" sz="1600" dirty="0"/>
        </a:p>
        <a:p>
          <a:r>
            <a:rPr lang="zh-CN" sz="1600" dirty="0"/>
            <a:t>字典类型</a:t>
          </a:r>
          <a:endParaRPr lang="en-US" altLang="zh-CN" sz="1600" dirty="0"/>
        </a:p>
        <a:p>
          <a:endParaRPr lang="zh-CN" altLang="en-US" sz="1600" dirty="0"/>
        </a:p>
      </dgm:t>
    </dgm:pt>
    <dgm:pt modelId="{370CD8B9-B0C0-4DCD-A941-55FFFEBFFD90}" type="parTrans" cxnId="{617B2AC3-7B5E-4DFC-9BA9-2BE4AC9239C1}">
      <dgm:prSet/>
      <dgm:spPr/>
      <dgm:t>
        <a:bodyPr/>
        <a:lstStyle/>
        <a:p>
          <a:endParaRPr lang="zh-CN" altLang="en-US"/>
        </a:p>
      </dgm:t>
    </dgm:pt>
    <dgm:pt modelId="{74412E15-4669-48F7-A02E-246ED9001DC8}" type="sibTrans" cxnId="{617B2AC3-7B5E-4DFC-9BA9-2BE4AC9239C1}">
      <dgm:prSet/>
      <dgm:spPr/>
      <dgm:t>
        <a:bodyPr/>
        <a:lstStyle/>
        <a:p>
          <a:endParaRPr lang="zh-CN" altLang="en-US"/>
        </a:p>
      </dgm:t>
    </dgm:pt>
    <dgm:pt modelId="{23323E37-C7C2-43E6-AFB7-458FD89D5A1F}" type="pres">
      <dgm:prSet presAssocID="{8CFEC271-BE75-4AB4-AE5B-E501EC486C49}" presName="hierChild1" presStyleCnt="0">
        <dgm:presLayoutVars>
          <dgm:chPref val="1"/>
          <dgm:dir/>
          <dgm:animOne val="branch"/>
          <dgm:animLvl val="lvl"/>
          <dgm:resizeHandles/>
        </dgm:presLayoutVars>
      </dgm:prSet>
      <dgm:spPr/>
    </dgm:pt>
    <dgm:pt modelId="{044D17D1-7C24-41B8-A6AD-43F3281046CB}" type="pres">
      <dgm:prSet presAssocID="{AD80CB5F-0BF8-4C70-A33A-E20D4791144D}" presName="hierRoot1" presStyleCnt="0"/>
      <dgm:spPr/>
    </dgm:pt>
    <dgm:pt modelId="{6D4AE56B-9A44-4098-B8DD-7B7420BF09D1}" type="pres">
      <dgm:prSet presAssocID="{AD80CB5F-0BF8-4C70-A33A-E20D4791144D}" presName="composite" presStyleCnt="0"/>
      <dgm:spPr/>
    </dgm:pt>
    <dgm:pt modelId="{9515B318-5348-4AC4-A1F8-3BD645A6263C}" type="pres">
      <dgm:prSet presAssocID="{AD80CB5F-0BF8-4C70-A33A-E20D4791144D}" presName="background" presStyleLbl="node0" presStyleIdx="0" presStyleCnt="1"/>
      <dgm:spPr/>
    </dgm:pt>
    <dgm:pt modelId="{EE1C7474-A191-470A-BF15-22E23795EA01}" type="pres">
      <dgm:prSet presAssocID="{AD80CB5F-0BF8-4C70-A33A-E20D4791144D}" presName="text" presStyleLbl="fgAcc0" presStyleIdx="0" presStyleCnt="1" custScaleX="195903" custScaleY="132663">
        <dgm:presLayoutVars>
          <dgm:chPref val="3"/>
        </dgm:presLayoutVars>
      </dgm:prSet>
      <dgm:spPr/>
    </dgm:pt>
    <dgm:pt modelId="{FBAA56C1-7748-4503-A324-47FEC04BAF3E}" type="pres">
      <dgm:prSet presAssocID="{AD80CB5F-0BF8-4C70-A33A-E20D4791144D}" presName="hierChild2" presStyleCnt="0"/>
      <dgm:spPr/>
    </dgm:pt>
    <dgm:pt modelId="{FDF956F6-39C7-4E51-A745-32B450FD9C3B}" type="pres">
      <dgm:prSet presAssocID="{69E75EC4-9D81-4F4A-BBCE-D54C5CA7F953}" presName="Name10" presStyleLbl="parChTrans1D2" presStyleIdx="0" presStyleCnt="3"/>
      <dgm:spPr/>
    </dgm:pt>
    <dgm:pt modelId="{5D49FBE7-B33E-4AC1-9E60-190DD9C9EE81}" type="pres">
      <dgm:prSet presAssocID="{098C8C9E-7434-4503-BB6E-CF5D32C0C1AB}" presName="hierRoot2" presStyleCnt="0"/>
      <dgm:spPr/>
    </dgm:pt>
    <dgm:pt modelId="{7D9C2170-3900-40D6-8B5E-F1948BD29381}" type="pres">
      <dgm:prSet presAssocID="{098C8C9E-7434-4503-BB6E-CF5D32C0C1AB}" presName="composite2" presStyleCnt="0"/>
      <dgm:spPr/>
    </dgm:pt>
    <dgm:pt modelId="{3F409AAD-9D5E-4B61-82F0-C5C8AD50758B}" type="pres">
      <dgm:prSet presAssocID="{098C8C9E-7434-4503-BB6E-CF5D32C0C1AB}" presName="background2" presStyleLbl="node2" presStyleIdx="0" presStyleCnt="3"/>
      <dgm:spPr/>
    </dgm:pt>
    <dgm:pt modelId="{4601989A-077D-4DD2-ACBA-95E4A734BE36}" type="pres">
      <dgm:prSet presAssocID="{098C8C9E-7434-4503-BB6E-CF5D32C0C1AB}" presName="text2" presStyleLbl="fgAcc2" presStyleIdx="0" presStyleCnt="3" custScaleX="171757">
        <dgm:presLayoutVars>
          <dgm:chPref val="3"/>
        </dgm:presLayoutVars>
      </dgm:prSet>
      <dgm:spPr/>
    </dgm:pt>
    <dgm:pt modelId="{F2D75F7D-F256-48BF-B031-53AE25FF53A5}" type="pres">
      <dgm:prSet presAssocID="{098C8C9E-7434-4503-BB6E-CF5D32C0C1AB}" presName="hierChild3" presStyleCnt="0"/>
      <dgm:spPr/>
    </dgm:pt>
    <dgm:pt modelId="{D2CA01B4-F4A8-466B-AB0C-939E261B30DB}" type="pres">
      <dgm:prSet presAssocID="{590186F9-8321-494D-B56B-47C735B90CBD}" presName="Name17" presStyleLbl="parChTrans1D3" presStyleIdx="0" presStyleCnt="5"/>
      <dgm:spPr/>
    </dgm:pt>
    <dgm:pt modelId="{CABEB2D0-E557-4950-908E-F85349D6EA67}" type="pres">
      <dgm:prSet presAssocID="{7663838D-AC67-4A3F-AAF7-FDCD5E5F5E57}" presName="hierRoot3" presStyleCnt="0"/>
      <dgm:spPr/>
    </dgm:pt>
    <dgm:pt modelId="{4926BBBB-36ED-4957-9EA8-1BE1D8E7251D}" type="pres">
      <dgm:prSet presAssocID="{7663838D-AC67-4A3F-AAF7-FDCD5E5F5E57}" presName="composite3" presStyleCnt="0"/>
      <dgm:spPr/>
    </dgm:pt>
    <dgm:pt modelId="{EF831A60-8415-41A1-857F-1E4EDD7FA029}" type="pres">
      <dgm:prSet presAssocID="{7663838D-AC67-4A3F-AAF7-FDCD5E5F5E57}" presName="background3" presStyleLbl="node3" presStyleIdx="0" presStyleCnt="5"/>
      <dgm:spPr/>
    </dgm:pt>
    <dgm:pt modelId="{3B0F5380-4C75-4B29-8C5A-90FA86A2DC61}" type="pres">
      <dgm:prSet presAssocID="{7663838D-AC67-4A3F-AAF7-FDCD5E5F5E57}" presName="text3" presStyleLbl="fgAcc3" presStyleIdx="0" presStyleCnt="5" custScaleX="170991" custScaleY="338103">
        <dgm:presLayoutVars>
          <dgm:chPref val="3"/>
        </dgm:presLayoutVars>
      </dgm:prSet>
      <dgm:spPr/>
    </dgm:pt>
    <dgm:pt modelId="{DBC574AB-230E-4A9C-ADD8-5F722FE64AF3}" type="pres">
      <dgm:prSet presAssocID="{7663838D-AC67-4A3F-AAF7-FDCD5E5F5E57}" presName="hierChild4" presStyleCnt="0"/>
      <dgm:spPr/>
    </dgm:pt>
    <dgm:pt modelId="{DFF4DDCF-1160-403C-AA8E-8FF7F53A039C}" type="pres">
      <dgm:prSet presAssocID="{4BDB3BDF-35C8-4C03-8B67-3906CCA22A0A}" presName="Name10" presStyleLbl="parChTrans1D2" presStyleIdx="1" presStyleCnt="3"/>
      <dgm:spPr/>
    </dgm:pt>
    <dgm:pt modelId="{135ABFDF-329E-4BB1-AA2E-FC649F65F913}" type="pres">
      <dgm:prSet presAssocID="{BF5459CF-09F3-47CD-8971-15AF7B2DBE44}" presName="hierRoot2" presStyleCnt="0"/>
      <dgm:spPr/>
    </dgm:pt>
    <dgm:pt modelId="{F8DBAAC2-4026-4D2D-99B8-183133764623}" type="pres">
      <dgm:prSet presAssocID="{BF5459CF-09F3-47CD-8971-15AF7B2DBE44}" presName="composite2" presStyleCnt="0"/>
      <dgm:spPr/>
    </dgm:pt>
    <dgm:pt modelId="{919EEDB8-E102-44EB-8A31-999A044C1ABA}" type="pres">
      <dgm:prSet presAssocID="{BF5459CF-09F3-47CD-8971-15AF7B2DBE44}" presName="background2" presStyleLbl="node2" presStyleIdx="1" presStyleCnt="3"/>
      <dgm:spPr/>
    </dgm:pt>
    <dgm:pt modelId="{6B941C8D-5446-430A-AC09-B27C928725C5}" type="pres">
      <dgm:prSet presAssocID="{BF5459CF-09F3-47CD-8971-15AF7B2DBE44}" presName="text2" presStyleLbl="fgAcc2" presStyleIdx="1" presStyleCnt="3" custScaleX="171757">
        <dgm:presLayoutVars>
          <dgm:chPref val="3"/>
        </dgm:presLayoutVars>
      </dgm:prSet>
      <dgm:spPr/>
    </dgm:pt>
    <dgm:pt modelId="{61D4EB9B-DB19-4672-9DCC-7B7D5372107E}" type="pres">
      <dgm:prSet presAssocID="{BF5459CF-09F3-47CD-8971-15AF7B2DBE44}" presName="hierChild3" presStyleCnt="0"/>
      <dgm:spPr/>
    </dgm:pt>
    <dgm:pt modelId="{48B1499B-7D70-4313-A61D-45BA2E79F0BB}" type="pres">
      <dgm:prSet presAssocID="{D29E6C5B-722F-42F4-8166-5F19EE34DE55}" presName="Name17" presStyleLbl="parChTrans1D3" presStyleIdx="1" presStyleCnt="5"/>
      <dgm:spPr/>
    </dgm:pt>
    <dgm:pt modelId="{ED20765A-6729-485E-B580-FAE402261883}" type="pres">
      <dgm:prSet presAssocID="{27FAEBDE-997B-4AF4-909A-9A362ACD4E98}" presName="hierRoot3" presStyleCnt="0"/>
      <dgm:spPr/>
    </dgm:pt>
    <dgm:pt modelId="{85AE3E29-7CBE-425F-BF05-952CD35D615D}" type="pres">
      <dgm:prSet presAssocID="{27FAEBDE-997B-4AF4-909A-9A362ACD4E98}" presName="composite3" presStyleCnt="0"/>
      <dgm:spPr/>
    </dgm:pt>
    <dgm:pt modelId="{4A06A2A5-1DA3-4BD5-8D7D-676DECC302FB}" type="pres">
      <dgm:prSet presAssocID="{27FAEBDE-997B-4AF4-909A-9A362ACD4E98}" presName="background3" presStyleLbl="node3" presStyleIdx="1" presStyleCnt="5"/>
      <dgm:spPr/>
    </dgm:pt>
    <dgm:pt modelId="{A151DDF4-4D6E-45A8-97BE-DEA6989FD046}" type="pres">
      <dgm:prSet presAssocID="{27FAEBDE-997B-4AF4-909A-9A362ACD4E98}" presName="text3" presStyleLbl="fgAcc3" presStyleIdx="1" presStyleCnt="5" custScaleX="170991" custScaleY="338104">
        <dgm:presLayoutVars>
          <dgm:chPref val="3"/>
        </dgm:presLayoutVars>
      </dgm:prSet>
      <dgm:spPr/>
    </dgm:pt>
    <dgm:pt modelId="{1A42FBCA-947D-4620-852F-7D7753C105F4}" type="pres">
      <dgm:prSet presAssocID="{27FAEBDE-997B-4AF4-909A-9A362ACD4E98}" presName="hierChild4" presStyleCnt="0"/>
      <dgm:spPr/>
    </dgm:pt>
    <dgm:pt modelId="{257342CB-4E70-410D-BB7E-15173D2A21A0}" type="pres">
      <dgm:prSet presAssocID="{9F809C5C-F626-4D40-A9BA-0D0B07B5A811}" presName="Name17" presStyleLbl="parChTrans1D3" presStyleIdx="2" presStyleCnt="5"/>
      <dgm:spPr/>
    </dgm:pt>
    <dgm:pt modelId="{97591BC5-FE18-4B67-BB58-94DE1F41BAFF}" type="pres">
      <dgm:prSet presAssocID="{73515321-4E67-4EC6-953C-C973B85C8DDD}" presName="hierRoot3" presStyleCnt="0"/>
      <dgm:spPr/>
    </dgm:pt>
    <dgm:pt modelId="{142FF377-36B3-4794-8E49-E5AED910A871}" type="pres">
      <dgm:prSet presAssocID="{73515321-4E67-4EC6-953C-C973B85C8DDD}" presName="composite3" presStyleCnt="0"/>
      <dgm:spPr/>
    </dgm:pt>
    <dgm:pt modelId="{B355BCAA-EA09-4114-A138-D781EF4E2706}" type="pres">
      <dgm:prSet presAssocID="{73515321-4E67-4EC6-953C-C973B85C8DDD}" presName="background3" presStyleLbl="node3" presStyleIdx="2" presStyleCnt="5"/>
      <dgm:spPr/>
    </dgm:pt>
    <dgm:pt modelId="{9B7E0EDE-911C-498F-A28A-67DFC3B2E41E}" type="pres">
      <dgm:prSet presAssocID="{73515321-4E67-4EC6-953C-C973B85C8DDD}" presName="text3" presStyleLbl="fgAcc3" presStyleIdx="2" presStyleCnt="5" custScaleX="170991" custScaleY="338104">
        <dgm:presLayoutVars>
          <dgm:chPref val="3"/>
        </dgm:presLayoutVars>
      </dgm:prSet>
      <dgm:spPr/>
    </dgm:pt>
    <dgm:pt modelId="{93F3CC47-FB50-4218-ABC2-456C72227D29}" type="pres">
      <dgm:prSet presAssocID="{73515321-4E67-4EC6-953C-C973B85C8DDD}" presName="hierChild4" presStyleCnt="0"/>
      <dgm:spPr/>
    </dgm:pt>
    <dgm:pt modelId="{9E37EF72-68BF-4E2C-8029-58D9BE63F332}" type="pres">
      <dgm:prSet presAssocID="{7EE4EF3D-B663-4F06-BB37-4F28F5A04B4C}" presName="Name10" presStyleLbl="parChTrans1D2" presStyleIdx="2" presStyleCnt="3"/>
      <dgm:spPr/>
    </dgm:pt>
    <dgm:pt modelId="{C72CE96C-3D98-42ED-BE52-D57B0F8A2AAF}" type="pres">
      <dgm:prSet presAssocID="{D892F67D-1B2C-46B8-A39B-31C7A4542279}" presName="hierRoot2" presStyleCnt="0"/>
      <dgm:spPr/>
    </dgm:pt>
    <dgm:pt modelId="{C81C4425-ED56-437B-8FC1-CD750F7379B5}" type="pres">
      <dgm:prSet presAssocID="{D892F67D-1B2C-46B8-A39B-31C7A4542279}" presName="composite2" presStyleCnt="0"/>
      <dgm:spPr/>
    </dgm:pt>
    <dgm:pt modelId="{DF42EA65-8224-4A84-A144-041624771AC3}" type="pres">
      <dgm:prSet presAssocID="{D892F67D-1B2C-46B8-A39B-31C7A4542279}" presName="background2" presStyleLbl="node2" presStyleIdx="2" presStyleCnt="3"/>
      <dgm:spPr/>
    </dgm:pt>
    <dgm:pt modelId="{443A5E7A-42EE-4E2E-961F-FCD864F6EE13}" type="pres">
      <dgm:prSet presAssocID="{D892F67D-1B2C-46B8-A39B-31C7A4542279}" presName="text2" presStyleLbl="fgAcc2" presStyleIdx="2" presStyleCnt="3" custScaleX="171757">
        <dgm:presLayoutVars>
          <dgm:chPref val="3"/>
        </dgm:presLayoutVars>
      </dgm:prSet>
      <dgm:spPr/>
    </dgm:pt>
    <dgm:pt modelId="{A7B0F8AE-1EEE-4F3A-97F0-381749DDF01C}" type="pres">
      <dgm:prSet presAssocID="{D892F67D-1B2C-46B8-A39B-31C7A4542279}" presName="hierChild3" presStyleCnt="0"/>
      <dgm:spPr/>
    </dgm:pt>
    <dgm:pt modelId="{0A7C4390-8C15-4DCE-8162-9E8E2AC3D790}" type="pres">
      <dgm:prSet presAssocID="{BC3EE646-5978-452C-A48E-738B980FD98D}" presName="Name17" presStyleLbl="parChTrans1D3" presStyleIdx="3" presStyleCnt="5"/>
      <dgm:spPr/>
    </dgm:pt>
    <dgm:pt modelId="{425A1D74-D349-4CB8-B993-7FCBC12D709F}" type="pres">
      <dgm:prSet presAssocID="{929755EE-67AD-4BAE-B131-5AA7938A0FD5}" presName="hierRoot3" presStyleCnt="0"/>
      <dgm:spPr/>
    </dgm:pt>
    <dgm:pt modelId="{A23C045D-A26A-4907-8DB9-490FE067E64C}" type="pres">
      <dgm:prSet presAssocID="{929755EE-67AD-4BAE-B131-5AA7938A0FD5}" presName="composite3" presStyleCnt="0"/>
      <dgm:spPr/>
    </dgm:pt>
    <dgm:pt modelId="{CBD46362-9C0C-45A8-B23F-6E7B2D26B1CD}" type="pres">
      <dgm:prSet presAssocID="{929755EE-67AD-4BAE-B131-5AA7938A0FD5}" presName="background3" presStyleLbl="node3" presStyleIdx="3" presStyleCnt="5"/>
      <dgm:spPr/>
    </dgm:pt>
    <dgm:pt modelId="{88C39964-E608-4466-873A-41DED3C2111A}" type="pres">
      <dgm:prSet presAssocID="{929755EE-67AD-4BAE-B131-5AA7938A0FD5}" presName="text3" presStyleLbl="fgAcc3" presStyleIdx="3" presStyleCnt="5" custScaleX="170991" custScaleY="338104">
        <dgm:presLayoutVars>
          <dgm:chPref val="3"/>
        </dgm:presLayoutVars>
      </dgm:prSet>
      <dgm:spPr/>
    </dgm:pt>
    <dgm:pt modelId="{C0D62317-8BBE-4183-9DDF-ADD6144A51CE}" type="pres">
      <dgm:prSet presAssocID="{929755EE-67AD-4BAE-B131-5AA7938A0FD5}" presName="hierChild4" presStyleCnt="0"/>
      <dgm:spPr/>
    </dgm:pt>
    <dgm:pt modelId="{A109DBAA-D21F-4D3B-87AC-BAA84231057F}" type="pres">
      <dgm:prSet presAssocID="{370CD8B9-B0C0-4DCD-A941-55FFFEBFFD90}" presName="Name17" presStyleLbl="parChTrans1D3" presStyleIdx="4" presStyleCnt="5"/>
      <dgm:spPr/>
    </dgm:pt>
    <dgm:pt modelId="{1671397A-B1D0-4225-A44E-51942DE9DB7C}" type="pres">
      <dgm:prSet presAssocID="{29715D94-3336-4EC1-9475-FEA95ABF405B}" presName="hierRoot3" presStyleCnt="0"/>
      <dgm:spPr/>
    </dgm:pt>
    <dgm:pt modelId="{95B13C16-E195-4F6A-ABFA-247CAF9BA79D}" type="pres">
      <dgm:prSet presAssocID="{29715D94-3336-4EC1-9475-FEA95ABF405B}" presName="composite3" presStyleCnt="0"/>
      <dgm:spPr/>
    </dgm:pt>
    <dgm:pt modelId="{31847C40-DE8C-4BD8-9FF6-52C404DACE42}" type="pres">
      <dgm:prSet presAssocID="{29715D94-3336-4EC1-9475-FEA95ABF405B}" presName="background3" presStyleLbl="node3" presStyleIdx="4" presStyleCnt="5"/>
      <dgm:spPr/>
    </dgm:pt>
    <dgm:pt modelId="{90FE6453-7929-47A4-B89B-39CB5A8FF35C}" type="pres">
      <dgm:prSet presAssocID="{29715D94-3336-4EC1-9475-FEA95ABF405B}" presName="text3" presStyleLbl="fgAcc3" presStyleIdx="4" presStyleCnt="5" custScaleX="170991" custScaleY="338104">
        <dgm:presLayoutVars>
          <dgm:chPref val="3"/>
        </dgm:presLayoutVars>
      </dgm:prSet>
      <dgm:spPr/>
    </dgm:pt>
    <dgm:pt modelId="{97339561-16BE-4456-BD60-D975972E61FA}" type="pres">
      <dgm:prSet presAssocID="{29715D94-3336-4EC1-9475-FEA95ABF405B}" presName="hierChild4" presStyleCnt="0"/>
      <dgm:spPr/>
    </dgm:pt>
  </dgm:ptLst>
  <dgm:cxnLst>
    <dgm:cxn modelId="{782B0804-5D21-4FB0-9817-257DD2FAE2FD}" srcId="{AD80CB5F-0BF8-4C70-A33A-E20D4791144D}" destId="{098C8C9E-7434-4503-BB6E-CF5D32C0C1AB}" srcOrd="0" destOrd="0" parTransId="{69E75EC4-9D81-4F4A-BBCE-D54C5CA7F953}" sibTransId="{58B5A151-D9A1-49C4-8843-1F9EA96B93E8}"/>
    <dgm:cxn modelId="{09B4B704-D7B5-4569-8858-C0C6ED0EE5B5}" type="presOf" srcId="{590186F9-8321-494D-B56B-47C735B90CBD}" destId="{D2CA01B4-F4A8-466B-AB0C-939E261B30DB}" srcOrd="0" destOrd="0" presId="urn:microsoft.com/office/officeart/2005/8/layout/hierarchy1"/>
    <dgm:cxn modelId="{0B886808-3AE8-46DD-AC34-F629E91495DA}" srcId="{BF5459CF-09F3-47CD-8971-15AF7B2DBE44}" destId="{27FAEBDE-997B-4AF4-909A-9A362ACD4E98}" srcOrd="0" destOrd="0" parTransId="{D29E6C5B-722F-42F4-8166-5F19EE34DE55}" sibTransId="{4FE314CD-EA8E-4348-B94B-D20B737E2BDC}"/>
    <dgm:cxn modelId="{D92F4C08-4FC8-40E0-92DF-626CFBD739A2}" type="presOf" srcId="{098C8C9E-7434-4503-BB6E-CF5D32C0C1AB}" destId="{4601989A-077D-4DD2-ACBA-95E4A734BE36}" srcOrd="0" destOrd="0" presId="urn:microsoft.com/office/officeart/2005/8/layout/hierarchy1"/>
    <dgm:cxn modelId="{DC791915-7EAC-4F57-B02F-969F87CB26A7}" type="presOf" srcId="{D892F67D-1B2C-46B8-A39B-31C7A4542279}" destId="{443A5E7A-42EE-4E2E-961F-FCD864F6EE13}" srcOrd="0" destOrd="0" presId="urn:microsoft.com/office/officeart/2005/8/layout/hierarchy1"/>
    <dgm:cxn modelId="{55D44D22-BEEE-4C8B-B152-BABD7FD59EDB}" srcId="{BF5459CF-09F3-47CD-8971-15AF7B2DBE44}" destId="{73515321-4E67-4EC6-953C-C973B85C8DDD}" srcOrd="1" destOrd="0" parTransId="{9F809C5C-F626-4D40-A9BA-0D0B07B5A811}" sibTransId="{4F7F1C06-1027-478A-9F8E-31F825FD6C82}"/>
    <dgm:cxn modelId="{4245243C-182D-46FF-818F-05349B0CE100}" srcId="{098C8C9E-7434-4503-BB6E-CF5D32C0C1AB}" destId="{7663838D-AC67-4A3F-AAF7-FDCD5E5F5E57}" srcOrd="0" destOrd="0" parTransId="{590186F9-8321-494D-B56B-47C735B90CBD}" sibTransId="{2D2A3991-8CE3-4DED-9097-D60902251A92}"/>
    <dgm:cxn modelId="{FEFE443E-A3EC-4474-A74E-A4D1029044AF}" srcId="{AD80CB5F-0BF8-4C70-A33A-E20D4791144D}" destId="{BF5459CF-09F3-47CD-8971-15AF7B2DBE44}" srcOrd="1" destOrd="0" parTransId="{4BDB3BDF-35C8-4C03-8B67-3906CCA22A0A}" sibTransId="{D6486C1B-184B-45D1-9C1A-A4609A09C6F5}"/>
    <dgm:cxn modelId="{65E1DE3E-83B9-43C6-8106-5839ED0C579C}" type="presOf" srcId="{BF5459CF-09F3-47CD-8971-15AF7B2DBE44}" destId="{6B941C8D-5446-430A-AC09-B27C928725C5}" srcOrd="0" destOrd="0" presId="urn:microsoft.com/office/officeart/2005/8/layout/hierarchy1"/>
    <dgm:cxn modelId="{F3388B5F-5503-4D3A-900B-D4DF6CECC014}" srcId="{8CFEC271-BE75-4AB4-AE5B-E501EC486C49}" destId="{AD80CB5F-0BF8-4C70-A33A-E20D4791144D}" srcOrd="0" destOrd="0" parTransId="{FA8FCF13-3679-43BD-A60B-E27D7C7BCA83}" sibTransId="{A249BBDB-D035-400C-BBC3-64155CC3023D}"/>
    <dgm:cxn modelId="{13D49661-13DB-435B-9ADA-00B37C8D8324}" type="presOf" srcId="{7EE4EF3D-B663-4F06-BB37-4F28F5A04B4C}" destId="{9E37EF72-68BF-4E2C-8029-58D9BE63F332}" srcOrd="0" destOrd="0" presId="urn:microsoft.com/office/officeart/2005/8/layout/hierarchy1"/>
    <dgm:cxn modelId="{CF9F0A45-AD0D-4A30-B3A3-7D3A03C126A3}" type="presOf" srcId="{9F809C5C-F626-4D40-A9BA-0D0B07B5A811}" destId="{257342CB-4E70-410D-BB7E-15173D2A21A0}" srcOrd="0" destOrd="0" presId="urn:microsoft.com/office/officeart/2005/8/layout/hierarchy1"/>
    <dgm:cxn modelId="{5C630D67-3426-4F85-87B5-57ED0BBEFF6A}" type="presOf" srcId="{8CFEC271-BE75-4AB4-AE5B-E501EC486C49}" destId="{23323E37-C7C2-43E6-AFB7-458FD89D5A1F}" srcOrd="0" destOrd="0" presId="urn:microsoft.com/office/officeart/2005/8/layout/hierarchy1"/>
    <dgm:cxn modelId="{C776A967-31DC-4F30-8C0D-786C299CAF38}" type="presOf" srcId="{4BDB3BDF-35C8-4C03-8B67-3906CCA22A0A}" destId="{DFF4DDCF-1160-403C-AA8E-8FF7F53A039C}" srcOrd="0" destOrd="0" presId="urn:microsoft.com/office/officeart/2005/8/layout/hierarchy1"/>
    <dgm:cxn modelId="{34BAB84A-B546-4E97-9161-14FB7B92C913}" srcId="{AD80CB5F-0BF8-4C70-A33A-E20D4791144D}" destId="{D892F67D-1B2C-46B8-A39B-31C7A4542279}" srcOrd="2" destOrd="0" parTransId="{7EE4EF3D-B663-4F06-BB37-4F28F5A04B4C}" sibTransId="{317F6910-EA15-44C7-BDB6-39C7E06AB4B0}"/>
    <dgm:cxn modelId="{F16D5F4B-AD04-482D-B796-6CB3D1BF8E06}" type="presOf" srcId="{69E75EC4-9D81-4F4A-BBCE-D54C5CA7F953}" destId="{FDF956F6-39C7-4E51-A745-32B450FD9C3B}" srcOrd="0" destOrd="0" presId="urn:microsoft.com/office/officeart/2005/8/layout/hierarchy1"/>
    <dgm:cxn modelId="{1D972481-F3E6-4A19-8EFD-8998B50BA875}" type="presOf" srcId="{7663838D-AC67-4A3F-AAF7-FDCD5E5F5E57}" destId="{3B0F5380-4C75-4B29-8C5A-90FA86A2DC61}" srcOrd="0" destOrd="0" presId="urn:microsoft.com/office/officeart/2005/8/layout/hierarchy1"/>
    <dgm:cxn modelId="{0A876398-84D9-44B4-8A02-93323840D96E}" type="presOf" srcId="{370CD8B9-B0C0-4DCD-A941-55FFFEBFFD90}" destId="{A109DBAA-D21F-4D3B-87AC-BAA84231057F}" srcOrd="0" destOrd="0" presId="urn:microsoft.com/office/officeart/2005/8/layout/hierarchy1"/>
    <dgm:cxn modelId="{ABBB84B9-BA00-4374-AC0E-1AF1A8FA2D4C}" type="presOf" srcId="{929755EE-67AD-4BAE-B131-5AA7938A0FD5}" destId="{88C39964-E608-4466-873A-41DED3C2111A}" srcOrd="0" destOrd="0" presId="urn:microsoft.com/office/officeart/2005/8/layout/hierarchy1"/>
    <dgm:cxn modelId="{A3CF27BB-FE15-4EFA-A7DA-4C33D6BF7750}" type="presOf" srcId="{73515321-4E67-4EC6-953C-C973B85C8DDD}" destId="{9B7E0EDE-911C-498F-A28A-67DFC3B2E41E}" srcOrd="0" destOrd="0" presId="urn:microsoft.com/office/officeart/2005/8/layout/hierarchy1"/>
    <dgm:cxn modelId="{072FF8BB-C337-4635-AC4B-48CC6BB60DE6}" srcId="{D892F67D-1B2C-46B8-A39B-31C7A4542279}" destId="{929755EE-67AD-4BAE-B131-5AA7938A0FD5}" srcOrd="0" destOrd="0" parTransId="{BC3EE646-5978-452C-A48E-738B980FD98D}" sibTransId="{00E8280D-36C8-410F-9AFA-40908C500BE9}"/>
    <dgm:cxn modelId="{617B2AC3-7B5E-4DFC-9BA9-2BE4AC9239C1}" srcId="{D892F67D-1B2C-46B8-A39B-31C7A4542279}" destId="{29715D94-3336-4EC1-9475-FEA95ABF405B}" srcOrd="1" destOrd="0" parTransId="{370CD8B9-B0C0-4DCD-A941-55FFFEBFFD90}" sibTransId="{74412E15-4669-48F7-A02E-246ED9001DC8}"/>
    <dgm:cxn modelId="{6AC6C0C4-50FA-424C-8363-4635B7D55A7B}" type="presOf" srcId="{D29E6C5B-722F-42F4-8166-5F19EE34DE55}" destId="{48B1499B-7D70-4313-A61D-45BA2E79F0BB}" srcOrd="0" destOrd="0" presId="urn:microsoft.com/office/officeart/2005/8/layout/hierarchy1"/>
    <dgm:cxn modelId="{A27B5EC8-7868-43C0-8180-643165A8DF78}" type="presOf" srcId="{27FAEBDE-997B-4AF4-909A-9A362ACD4E98}" destId="{A151DDF4-4D6E-45A8-97BE-DEA6989FD046}" srcOrd="0" destOrd="0" presId="urn:microsoft.com/office/officeart/2005/8/layout/hierarchy1"/>
    <dgm:cxn modelId="{5FD853D5-B0B2-4128-8623-CBA3E02B885A}" type="presOf" srcId="{29715D94-3336-4EC1-9475-FEA95ABF405B}" destId="{90FE6453-7929-47A4-B89B-39CB5A8FF35C}" srcOrd="0" destOrd="0" presId="urn:microsoft.com/office/officeart/2005/8/layout/hierarchy1"/>
    <dgm:cxn modelId="{4E4BC6DC-723B-4FD5-89D5-B31CA35965AA}" type="presOf" srcId="{BC3EE646-5978-452C-A48E-738B980FD98D}" destId="{0A7C4390-8C15-4DCE-8162-9E8E2AC3D790}" srcOrd="0" destOrd="0" presId="urn:microsoft.com/office/officeart/2005/8/layout/hierarchy1"/>
    <dgm:cxn modelId="{059282FC-480F-492C-B4EB-C7081EEDD279}" type="presOf" srcId="{AD80CB5F-0BF8-4C70-A33A-E20D4791144D}" destId="{EE1C7474-A191-470A-BF15-22E23795EA01}" srcOrd="0" destOrd="0" presId="urn:microsoft.com/office/officeart/2005/8/layout/hierarchy1"/>
    <dgm:cxn modelId="{90FE88AB-532A-4C13-A0E5-5612CC6C686D}" type="presParOf" srcId="{23323E37-C7C2-43E6-AFB7-458FD89D5A1F}" destId="{044D17D1-7C24-41B8-A6AD-43F3281046CB}" srcOrd="0" destOrd="0" presId="urn:microsoft.com/office/officeart/2005/8/layout/hierarchy1"/>
    <dgm:cxn modelId="{89F35BAE-73C5-4E9F-9199-D16E703BED37}" type="presParOf" srcId="{044D17D1-7C24-41B8-A6AD-43F3281046CB}" destId="{6D4AE56B-9A44-4098-B8DD-7B7420BF09D1}" srcOrd="0" destOrd="0" presId="urn:microsoft.com/office/officeart/2005/8/layout/hierarchy1"/>
    <dgm:cxn modelId="{40B41AFB-6614-415F-8797-3CA383405D88}" type="presParOf" srcId="{6D4AE56B-9A44-4098-B8DD-7B7420BF09D1}" destId="{9515B318-5348-4AC4-A1F8-3BD645A6263C}" srcOrd="0" destOrd="0" presId="urn:microsoft.com/office/officeart/2005/8/layout/hierarchy1"/>
    <dgm:cxn modelId="{F98DE9F3-2AD9-4D70-BF36-E8B7EA2F4F97}" type="presParOf" srcId="{6D4AE56B-9A44-4098-B8DD-7B7420BF09D1}" destId="{EE1C7474-A191-470A-BF15-22E23795EA01}" srcOrd="1" destOrd="0" presId="urn:microsoft.com/office/officeart/2005/8/layout/hierarchy1"/>
    <dgm:cxn modelId="{F329007D-61FF-41D1-BAD9-2F71ECFF8134}" type="presParOf" srcId="{044D17D1-7C24-41B8-A6AD-43F3281046CB}" destId="{FBAA56C1-7748-4503-A324-47FEC04BAF3E}" srcOrd="1" destOrd="0" presId="urn:microsoft.com/office/officeart/2005/8/layout/hierarchy1"/>
    <dgm:cxn modelId="{587C6F55-3843-496E-85DC-A0CA4F5F2FD5}" type="presParOf" srcId="{FBAA56C1-7748-4503-A324-47FEC04BAF3E}" destId="{FDF956F6-39C7-4E51-A745-32B450FD9C3B}" srcOrd="0" destOrd="0" presId="urn:microsoft.com/office/officeart/2005/8/layout/hierarchy1"/>
    <dgm:cxn modelId="{8BD7B9E0-DBB2-415B-BC82-8593A894BD0C}" type="presParOf" srcId="{FBAA56C1-7748-4503-A324-47FEC04BAF3E}" destId="{5D49FBE7-B33E-4AC1-9E60-190DD9C9EE81}" srcOrd="1" destOrd="0" presId="urn:microsoft.com/office/officeart/2005/8/layout/hierarchy1"/>
    <dgm:cxn modelId="{BE0B14DA-AF53-42A8-ABFB-ED2898CD9F0B}" type="presParOf" srcId="{5D49FBE7-B33E-4AC1-9E60-190DD9C9EE81}" destId="{7D9C2170-3900-40D6-8B5E-F1948BD29381}" srcOrd="0" destOrd="0" presId="urn:microsoft.com/office/officeart/2005/8/layout/hierarchy1"/>
    <dgm:cxn modelId="{6F0139FF-5674-4AC5-BA15-456C992A649F}" type="presParOf" srcId="{7D9C2170-3900-40D6-8B5E-F1948BD29381}" destId="{3F409AAD-9D5E-4B61-82F0-C5C8AD50758B}" srcOrd="0" destOrd="0" presId="urn:microsoft.com/office/officeart/2005/8/layout/hierarchy1"/>
    <dgm:cxn modelId="{FAA9243D-4549-4B62-BC5A-C4317802B431}" type="presParOf" srcId="{7D9C2170-3900-40D6-8B5E-F1948BD29381}" destId="{4601989A-077D-4DD2-ACBA-95E4A734BE36}" srcOrd="1" destOrd="0" presId="urn:microsoft.com/office/officeart/2005/8/layout/hierarchy1"/>
    <dgm:cxn modelId="{82A29142-8D30-4959-84D5-0388D4BD643B}" type="presParOf" srcId="{5D49FBE7-B33E-4AC1-9E60-190DD9C9EE81}" destId="{F2D75F7D-F256-48BF-B031-53AE25FF53A5}" srcOrd="1" destOrd="0" presId="urn:microsoft.com/office/officeart/2005/8/layout/hierarchy1"/>
    <dgm:cxn modelId="{78484C12-4C16-4270-8720-E0635D401438}" type="presParOf" srcId="{F2D75F7D-F256-48BF-B031-53AE25FF53A5}" destId="{D2CA01B4-F4A8-466B-AB0C-939E261B30DB}" srcOrd="0" destOrd="0" presId="urn:microsoft.com/office/officeart/2005/8/layout/hierarchy1"/>
    <dgm:cxn modelId="{46E631AC-03E6-4346-BACC-AA36D212335C}" type="presParOf" srcId="{F2D75F7D-F256-48BF-B031-53AE25FF53A5}" destId="{CABEB2D0-E557-4950-908E-F85349D6EA67}" srcOrd="1" destOrd="0" presId="urn:microsoft.com/office/officeart/2005/8/layout/hierarchy1"/>
    <dgm:cxn modelId="{E3961821-741E-4C62-A257-5372BDE0CC3E}" type="presParOf" srcId="{CABEB2D0-E557-4950-908E-F85349D6EA67}" destId="{4926BBBB-36ED-4957-9EA8-1BE1D8E7251D}" srcOrd="0" destOrd="0" presId="urn:microsoft.com/office/officeart/2005/8/layout/hierarchy1"/>
    <dgm:cxn modelId="{60D9CA4F-FF34-44A6-B178-AD1F4668E00F}" type="presParOf" srcId="{4926BBBB-36ED-4957-9EA8-1BE1D8E7251D}" destId="{EF831A60-8415-41A1-857F-1E4EDD7FA029}" srcOrd="0" destOrd="0" presId="urn:microsoft.com/office/officeart/2005/8/layout/hierarchy1"/>
    <dgm:cxn modelId="{F2BC363B-E836-4A70-A4B4-8720869522C0}" type="presParOf" srcId="{4926BBBB-36ED-4957-9EA8-1BE1D8E7251D}" destId="{3B0F5380-4C75-4B29-8C5A-90FA86A2DC61}" srcOrd="1" destOrd="0" presId="urn:microsoft.com/office/officeart/2005/8/layout/hierarchy1"/>
    <dgm:cxn modelId="{D7826DC4-109C-4D83-9721-5FD5A347290A}" type="presParOf" srcId="{CABEB2D0-E557-4950-908E-F85349D6EA67}" destId="{DBC574AB-230E-4A9C-ADD8-5F722FE64AF3}" srcOrd="1" destOrd="0" presId="urn:microsoft.com/office/officeart/2005/8/layout/hierarchy1"/>
    <dgm:cxn modelId="{3BF5DE4F-4F38-4843-BE52-78170806FDE2}" type="presParOf" srcId="{FBAA56C1-7748-4503-A324-47FEC04BAF3E}" destId="{DFF4DDCF-1160-403C-AA8E-8FF7F53A039C}" srcOrd="2" destOrd="0" presId="urn:microsoft.com/office/officeart/2005/8/layout/hierarchy1"/>
    <dgm:cxn modelId="{298232F0-9A25-4043-B5BD-F73B34C22214}" type="presParOf" srcId="{FBAA56C1-7748-4503-A324-47FEC04BAF3E}" destId="{135ABFDF-329E-4BB1-AA2E-FC649F65F913}" srcOrd="3" destOrd="0" presId="urn:microsoft.com/office/officeart/2005/8/layout/hierarchy1"/>
    <dgm:cxn modelId="{C547F71B-4F37-46C7-9D55-744CFA2D745C}" type="presParOf" srcId="{135ABFDF-329E-4BB1-AA2E-FC649F65F913}" destId="{F8DBAAC2-4026-4D2D-99B8-183133764623}" srcOrd="0" destOrd="0" presId="urn:microsoft.com/office/officeart/2005/8/layout/hierarchy1"/>
    <dgm:cxn modelId="{000F9AF5-C34A-4D48-BE6E-AF4C8D03CB9D}" type="presParOf" srcId="{F8DBAAC2-4026-4D2D-99B8-183133764623}" destId="{919EEDB8-E102-44EB-8A31-999A044C1ABA}" srcOrd="0" destOrd="0" presId="urn:microsoft.com/office/officeart/2005/8/layout/hierarchy1"/>
    <dgm:cxn modelId="{095099F8-4F89-40E8-A11E-08A22E1483FB}" type="presParOf" srcId="{F8DBAAC2-4026-4D2D-99B8-183133764623}" destId="{6B941C8D-5446-430A-AC09-B27C928725C5}" srcOrd="1" destOrd="0" presId="urn:microsoft.com/office/officeart/2005/8/layout/hierarchy1"/>
    <dgm:cxn modelId="{2FD28F3C-0B8B-4DAF-A9EF-8A1D69BB6527}" type="presParOf" srcId="{135ABFDF-329E-4BB1-AA2E-FC649F65F913}" destId="{61D4EB9B-DB19-4672-9DCC-7B7D5372107E}" srcOrd="1" destOrd="0" presId="urn:microsoft.com/office/officeart/2005/8/layout/hierarchy1"/>
    <dgm:cxn modelId="{CEEBD21A-2307-454C-AD97-DBDCB91320F1}" type="presParOf" srcId="{61D4EB9B-DB19-4672-9DCC-7B7D5372107E}" destId="{48B1499B-7D70-4313-A61D-45BA2E79F0BB}" srcOrd="0" destOrd="0" presId="urn:microsoft.com/office/officeart/2005/8/layout/hierarchy1"/>
    <dgm:cxn modelId="{657FEF24-E10C-4914-80CC-33FEBA35B7A4}" type="presParOf" srcId="{61D4EB9B-DB19-4672-9DCC-7B7D5372107E}" destId="{ED20765A-6729-485E-B580-FAE402261883}" srcOrd="1" destOrd="0" presId="urn:microsoft.com/office/officeart/2005/8/layout/hierarchy1"/>
    <dgm:cxn modelId="{9887FCB4-3A41-4041-9269-E6772DAD2145}" type="presParOf" srcId="{ED20765A-6729-485E-B580-FAE402261883}" destId="{85AE3E29-7CBE-425F-BF05-952CD35D615D}" srcOrd="0" destOrd="0" presId="urn:microsoft.com/office/officeart/2005/8/layout/hierarchy1"/>
    <dgm:cxn modelId="{A043AB3A-96AE-48E2-BB52-B8ED71B4112A}" type="presParOf" srcId="{85AE3E29-7CBE-425F-BF05-952CD35D615D}" destId="{4A06A2A5-1DA3-4BD5-8D7D-676DECC302FB}" srcOrd="0" destOrd="0" presId="urn:microsoft.com/office/officeart/2005/8/layout/hierarchy1"/>
    <dgm:cxn modelId="{8173043C-0D2F-40FD-BAA6-8F1BD5EA4E16}" type="presParOf" srcId="{85AE3E29-7CBE-425F-BF05-952CD35D615D}" destId="{A151DDF4-4D6E-45A8-97BE-DEA6989FD046}" srcOrd="1" destOrd="0" presId="urn:microsoft.com/office/officeart/2005/8/layout/hierarchy1"/>
    <dgm:cxn modelId="{914512C3-3929-408A-81EF-925A3162BCE4}" type="presParOf" srcId="{ED20765A-6729-485E-B580-FAE402261883}" destId="{1A42FBCA-947D-4620-852F-7D7753C105F4}" srcOrd="1" destOrd="0" presId="urn:microsoft.com/office/officeart/2005/8/layout/hierarchy1"/>
    <dgm:cxn modelId="{82DBEB10-9BC4-4BE7-9627-F1C57009B88F}" type="presParOf" srcId="{61D4EB9B-DB19-4672-9DCC-7B7D5372107E}" destId="{257342CB-4E70-410D-BB7E-15173D2A21A0}" srcOrd="2" destOrd="0" presId="urn:microsoft.com/office/officeart/2005/8/layout/hierarchy1"/>
    <dgm:cxn modelId="{8C1DCC28-232A-48FA-AEF9-4599C716D480}" type="presParOf" srcId="{61D4EB9B-DB19-4672-9DCC-7B7D5372107E}" destId="{97591BC5-FE18-4B67-BB58-94DE1F41BAFF}" srcOrd="3" destOrd="0" presId="urn:microsoft.com/office/officeart/2005/8/layout/hierarchy1"/>
    <dgm:cxn modelId="{5628CB5D-F0B3-495A-8CDB-0B5E0D7FF5BA}" type="presParOf" srcId="{97591BC5-FE18-4B67-BB58-94DE1F41BAFF}" destId="{142FF377-36B3-4794-8E49-E5AED910A871}" srcOrd="0" destOrd="0" presId="urn:microsoft.com/office/officeart/2005/8/layout/hierarchy1"/>
    <dgm:cxn modelId="{76AB1FB3-CDF0-4350-94E5-25BBFAB8B5ED}" type="presParOf" srcId="{142FF377-36B3-4794-8E49-E5AED910A871}" destId="{B355BCAA-EA09-4114-A138-D781EF4E2706}" srcOrd="0" destOrd="0" presId="urn:microsoft.com/office/officeart/2005/8/layout/hierarchy1"/>
    <dgm:cxn modelId="{0A818D11-8076-4ACA-8F90-04879CD06517}" type="presParOf" srcId="{142FF377-36B3-4794-8E49-E5AED910A871}" destId="{9B7E0EDE-911C-498F-A28A-67DFC3B2E41E}" srcOrd="1" destOrd="0" presId="urn:microsoft.com/office/officeart/2005/8/layout/hierarchy1"/>
    <dgm:cxn modelId="{834B9965-0A66-4A0B-A4D4-BCB22140E840}" type="presParOf" srcId="{97591BC5-FE18-4B67-BB58-94DE1F41BAFF}" destId="{93F3CC47-FB50-4218-ABC2-456C72227D29}" srcOrd="1" destOrd="0" presId="urn:microsoft.com/office/officeart/2005/8/layout/hierarchy1"/>
    <dgm:cxn modelId="{D5078A7C-460E-4DE6-AC68-F069F413D4DB}" type="presParOf" srcId="{FBAA56C1-7748-4503-A324-47FEC04BAF3E}" destId="{9E37EF72-68BF-4E2C-8029-58D9BE63F332}" srcOrd="4" destOrd="0" presId="urn:microsoft.com/office/officeart/2005/8/layout/hierarchy1"/>
    <dgm:cxn modelId="{B1CA3C05-F7C0-4CAA-BF39-2B2FA70A251B}" type="presParOf" srcId="{FBAA56C1-7748-4503-A324-47FEC04BAF3E}" destId="{C72CE96C-3D98-42ED-BE52-D57B0F8A2AAF}" srcOrd="5" destOrd="0" presId="urn:microsoft.com/office/officeart/2005/8/layout/hierarchy1"/>
    <dgm:cxn modelId="{41EE0DBC-6D23-430D-9C11-AA9E98A2AB55}" type="presParOf" srcId="{C72CE96C-3D98-42ED-BE52-D57B0F8A2AAF}" destId="{C81C4425-ED56-437B-8FC1-CD750F7379B5}" srcOrd="0" destOrd="0" presId="urn:microsoft.com/office/officeart/2005/8/layout/hierarchy1"/>
    <dgm:cxn modelId="{6774F903-81F6-4A35-9EFC-B71BDB2E9A64}" type="presParOf" srcId="{C81C4425-ED56-437B-8FC1-CD750F7379B5}" destId="{DF42EA65-8224-4A84-A144-041624771AC3}" srcOrd="0" destOrd="0" presId="urn:microsoft.com/office/officeart/2005/8/layout/hierarchy1"/>
    <dgm:cxn modelId="{4CC5FCB1-A737-406C-BB76-575EC8297900}" type="presParOf" srcId="{C81C4425-ED56-437B-8FC1-CD750F7379B5}" destId="{443A5E7A-42EE-4E2E-961F-FCD864F6EE13}" srcOrd="1" destOrd="0" presId="urn:microsoft.com/office/officeart/2005/8/layout/hierarchy1"/>
    <dgm:cxn modelId="{CDD8985C-C402-47B9-AA82-B4FAFC64A97C}" type="presParOf" srcId="{C72CE96C-3D98-42ED-BE52-D57B0F8A2AAF}" destId="{A7B0F8AE-1EEE-4F3A-97F0-381749DDF01C}" srcOrd="1" destOrd="0" presId="urn:microsoft.com/office/officeart/2005/8/layout/hierarchy1"/>
    <dgm:cxn modelId="{EDC76C64-66C9-4A08-9088-FD9DB0DFA723}" type="presParOf" srcId="{A7B0F8AE-1EEE-4F3A-97F0-381749DDF01C}" destId="{0A7C4390-8C15-4DCE-8162-9E8E2AC3D790}" srcOrd="0" destOrd="0" presId="urn:microsoft.com/office/officeart/2005/8/layout/hierarchy1"/>
    <dgm:cxn modelId="{CA78F138-8718-4168-B954-B2BCB7921411}" type="presParOf" srcId="{A7B0F8AE-1EEE-4F3A-97F0-381749DDF01C}" destId="{425A1D74-D349-4CB8-B993-7FCBC12D709F}" srcOrd="1" destOrd="0" presId="urn:microsoft.com/office/officeart/2005/8/layout/hierarchy1"/>
    <dgm:cxn modelId="{B180E5F5-B549-4E82-9653-A319C599349D}" type="presParOf" srcId="{425A1D74-D349-4CB8-B993-7FCBC12D709F}" destId="{A23C045D-A26A-4907-8DB9-490FE067E64C}" srcOrd="0" destOrd="0" presId="urn:microsoft.com/office/officeart/2005/8/layout/hierarchy1"/>
    <dgm:cxn modelId="{D1050953-0EFE-418D-8337-07F917714F39}" type="presParOf" srcId="{A23C045D-A26A-4907-8DB9-490FE067E64C}" destId="{CBD46362-9C0C-45A8-B23F-6E7B2D26B1CD}" srcOrd="0" destOrd="0" presId="urn:microsoft.com/office/officeart/2005/8/layout/hierarchy1"/>
    <dgm:cxn modelId="{BD855F34-7CDF-4069-9784-A66639E21F9C}" type="presParOf" srcId="{A23C045D-A26A-4907-8DB9-490FE067E64C}" destId="{88C39964-E608-4466-873A-41DED3C2111A}" srcOrd="1" destOrd="0" presId="urn:microsoft.com/office/officeart/2005/8/layout/hierarchy1"/>
    <dgm:cxn modelId="{586265BC-3179-4079-ACC0-7AB2EFDE7D47}" type="presParOf" srcId="{425A1D74-D349-4CB8-B993-7FCBC12D709F}" destId="{C0D62317-8BBE-4183-9DDF-ADD6144A51CE}" srcOrd="1" destOrd="0" presId="urn:microsoft.com/office/officeart/2005/8/layout/hierarchy1"/>
    <dgm:cxn modelId="{57DA1532-94B6-44CD-8EAE-9C4F88811CB5}" type="presParOf" srcId="{A7B0F8AE-1EEE-4F3A-97F0-381749DDF01C}" destId="{A109DBAA-D21F-4D3B-87AC-BAA84231057F}" srcOrd="2" destOrd="0" presId="urn:microsoft.com/office/officeart/2005/8/layout/hierarchy1"/>
    <dgm:cxn modelId="{19C28109-F1A3-4FC9-A9E9-03EC21D27007}" type="presParOf" srcId="{A7B0F8AE-1EEE-4F3A-97F0-381749DDF01C}" destId="{1671397A-B1D0-4225-A44E-51942DE9DB7C}" srcOrd="3" destOrd="0" presId="urn:microsoft.com/office/officeart/2005/8/layout/hierarchy1"/>
    <dgm:cxn modelId="{47737346-4784-453B-B54A-0D7196BB2E46}" type="presParOf" srcId="{1671397A-B1D0-4225-A44E-51942DE9DB7C}" destId="{95B13C16-E195-4F6A-ABFA-247CAF9BA79D}" srcOrd="0" destOrd="0" presId="urn:microsoft.com/office/officeart/2005/8/layout/hierarchy1"/>
    <dgm:cxn modelId="{519C0EAE-6F8E-44A6-B967-5D2C0A55976E}" type="presParOf" srcId="{95B13C16-E195-4F6A-ABFA-247CAF9BA79D}" destId="{31847C40-DE8C-4BD8-9FF6-52C404DACE42}" srcOrd="0" destOrd="0" presId="urn:microsoft.com/office/officeart/2005/8/layout/hierarchy1"/>
    <dgm:cxn modelId="{0E3F91D7-2231-47A9-8FA6-B703CA0DAEE2}" type="presParOf" srcId="{95B13C16-E195-4F6A-ABFA-247CAF9BA79D}" destId="{90FE6453-7929-47A4-B89B-39CB5A8FF35C}" srcOrd="1" destOrd="0" presId="urn:microsoft.com/office/officeart/2005/8/layout/hierarchy1"/>
    <dgm:cxn modelId="{16A374BB-C8A4-46A8-A65F-E0A95E6C73A8}" type="presParOf" srcId="{1671397A-B1D0-4225-A44E-51942DE9DB7C}" destId="{97339561-16BE-4456-BD60-D975972E61F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09DBAA-D21F-4D3B-87AC-BAA84231057F}">
      <dsp:nvSpPr>
        <dsp:cNvPr id="0" name=""/>
        <dsp:cNvSpPr/>
      </dsp:nvSpPr>
      <dsp:spPr>
        <a:xfrm>
          <a:off x="6386176" y="1707418"/>
          <a:ext cx="809096" cy="243577"/>
        </a:xfrm>
        <a:custGeom>
          <a:avLst/>
          <a:gdLst/>
          <a:ahLst/>
          <a:cxnLst/>
          <a:rect l="0" t="0" r="0" b="0"/>
          <a:pathLst>
            <a:path>
              <a:moveTo>
                <a:pt x="0" y="0"/>
              </a:moveTo>
              <a:lnTo>
                <a:pt x="0" y="165991"/>
              </a:lnTo>
              <a:lnTo>
                <a:pt x="809096" y="165991"/>
              </a:lnTo>
              <a:lnTo>
                <a:pt x="809096" y="24357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7C4390-8C15-4DCE-8162-9E8E2AC3D790}">
      <dsp:nvSpPr>
        <dsp:cNvPr id="0" name=""/>
        <dsp:cNvSpPr/>
      </dsp:nvSpPr>
      <dsp:spPr>
        <a:xfrm>
          <a:off x="5577080" y="1707418"/>
          <a:ext cx="809096" cy="243577"/>
        </a:xfrm>
        <a:custGeom>
          <a:avLst/>
          <a:gdLst/>
          <a:ahLst/>
          <a:cxnLst/>
          <a:rect l="0" t="0" r="0" b="0"/>
          <a:pathLst>
            <a:path>
              <a:moveTo>
                <a:pt x="809096" y="0"/>
              </a:moveTo>
              <a:lnTo>
                <a:pt x="809096" y="165991"/>
              </a:lnTo>
              <a:lnTo>
                <a:pt x="0" y="165991"/>
              </a:lnTo>
              <a:lnTo>
                <a:pt x="0" y="24357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37EF72-68BF-4E2C-8029-58D9BE63F332}">
      <dsp:nvSpPr>
        <dsp:cNvPr id="0" name=""/>
        <dsp:cNvSpPr/>
      </dsp:nvSpPr>
      <dsp:spPr>
        <a:xfrm>
          <a:off x="3554340" y="932017"/>
          <a:ext cx="2831836" cy="243577"/>
        </a:xfrm>
        <a:custGeom>
          <a:avLst/>
          <a:gdLst/>
          <a:ahLst/>
          <a:cxnLst/>
          <a:rect l="0" t="0" r="0" b="0"/>
          <a:pathLst>
            <a:path>
              <a:moveTo>
                <a:pt x="0" y="0"/>
              </a:moveTo>
              <a:lnTo>
                <a:pt x="0" y="165991"/>
              </a:lnTo>
              <a:lnTo>
                <a:pt x="2831836" y="165991"/>
              </a:lnTo>
              <a:lnTo>
                <a:pt x="2831836" y="2435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7342CB-4E70-410D-BB7E-15173D2A21A0}">
      <dsp:nvSpPr>
        <dsp:cNvPr id="0" name=""/>
        <dsp:cNvSpPr/>
      </dsp:nvSpPr>
      <dsp:spPr>
        <a:xfrm>
          <a:off x="3149791" y="1707418"/>
          <a:ext cx="809096" cy="243577"/>
        </a:xfrm>
        <a:custGeom>
          <a:avLst/>
          <a:gdLst/>
          <a:ahLst/>
          <a:cxnLst/>
          <a:rect l="0" t="0" r="0" b="0"/>
          <a:pathLst>
            <a:path>
              <a:moveTo>
                <a:pt x="0" y="0"/>
              </a:moveTo>
              <a:lnTo>
                <a:pt x="0" y="165991"/>
              </a:lnTo>
              <a:lnTo>
                <a:pt x="809096" y="165991"/>
              </a:lnTo>
              <a:lnTo>
                <a:pt x="809096" y="24357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8B1499B-7D70-4313-A61D-45BA2E79F0BB}">
      <dsp:nvSpPr>
        <dsp:cNvPr id="0" name=""/>
        <dsp:cNvSpPr/>
      </dsp:nvSpPr>
      <dsp:spPr>
        <a:xfrm>
          <a:off x="2340695" y="1707418"/>
          <a:ext cx="809096" cy="243577"/>
        </a:xfrm>
        <a:custGeom>
          <a:avLst/>
          <a:gdLst/>
          <a:ahLst/>
          <a:cxnLst/>
          <a:rect l="0" t="0" r="0" b="0"/>
          <a:pathLst>
            <a:path>
              <a:moveTo>
                <a:pt x="809096" y="0"/>
              </a:moveTo>
              <a:lnTo>
                <a:pt x="809096" y="165991"/>
              </a:lnTo>
              <a:lnTo>
                <a:pt x="0" y="165991"/>
              </a:lnTo>
              <a:lnTo>
                <a:pt x="0" y="24357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F4DDCF-1160-403C-AA8E-8FF7F53A039C}">
      <dsp:nvSpPr>
        <dsp:cNvPr id="0" name=""/>
        <dsp:cNvSpPr/>
      </dsp:nvSpPr>
      <dsp:spPr>
        <a:xfrm>
          <a:off x="3149791" y="932017"/>
          <a:ext cx="404548" cy="243577"/>
        </a:xfrm>
        <a:custGeom>
          <a:avLst/>
          <a:gdLst/>
          <a:ahLst/>
          <a:cxnLst/>
          <a:rect l="0" t="0" r="0" b="0"/>
          <a:pathLst>
            <a:path>
              <a:moveTo>
                <a:pt x="404548" y="0"/>
              </a:moveTo>
              <a:lnTo>
                <a:pt x="404548" y="165991"/>
              </a:lnTo>
              <a:lnTo>
                <a:pt x="0" y="165991"/>
              </a:lnTo>
              <a:lnTo>
                <a:pt x="0" y="2435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CA01B4-F4A8-466B-AB0C-939E261B30DB}">
      <dsp:nvSpPr>
        <dsp:cNvPr id="0" name=""/>
        <dsp:cNvSpPr/>
      </dsp:nvSpPr>
      <dsp:spPr>
        <a:xfrm>
          <a:off x="676783" y="1707418"/>
          <a:ext cx="91440" cy="243577"/>
        </a:xfrm>
        <a:custGeom>
          <a:avLst/>
          <a:gdLst/>
          <a:ahLst/>
          <a:cxnLst/>
          <a:rect l="0" t="0" r="0" b="0"/>
          <a:pathLst>
            <a:path>
              <a:moveTo>
                <a:pt x="45720" y="0"/>
              </a:moveTo>
              <a:lnTo>
                <a:pt x="45720" y="243577"/>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F956F6-39C7-4E51-A745-32B450FD9C3B}">
      <dsp:nvSpPr>
        <dsp:cNvPr id="0" name=""/>
        <dsp:cNvSpPr/>
      </dsp:nvSpPr>
      <dsp:spPr>
        <a:xfrm>
          <a:off x="722503" y="932017"/>
          <a:ext cx="2831836" cy="243577"/>
        </a:xfrm>
        <a:custGeom>
          <a:avLst/>
          <a:gdLst/>
          <a:ahLst/>
          <a:cxnLst/>
          <a:rect l="0" t="0" r="0" b="0"/>
          <a:pathLst>
            <a:path>
              <a:moveTo>
                <a:pt x="2831836" y="0"/>
              </a:moveTo>
              <a:lnTo>
                <a:pt x="2831836" y="165991"/>
              </a:lnTo>
              <a:lnTo>
                <a:pt x="0" y="165991"/>
              </a:lnTo>
              <a:lnTo>
                <a:pt x="0" y="243577"/>
              </a:lnTo>
            </a:path>
          </a:pathLst>
        </a:custGeom>
        <a:noFill/>
        <a:ln w="25400"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515B318-5348-4AC4-A1F8-3BD645A6263C}">
      <dsp:nvSpPr>
        <dsp:cNvPr id="0" name=""/>
        <dsp:cNvSpPr/>
      </dsp:nvSpPr>
      <dsp:spPr>
        <a:xfrm>
          <a:off x="2733980" y="226485"/>
          <a:ext cx="1640719" cy="70553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1C7474-A191-470A-BF15-22E23795EA01}">
      <dsp:nvSpPr>
        <dsp:cNvPr id="0" name=""/>
        <dsp:cNvSpPr/>
      </dsp:nvSpPr>
      <dsp:spPr>
        <a:xfrm>
          <a:off x="2827037" y="314889"/>
          <a:ext cx="1640719" cy="705532"/>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ct val="35000"/>
            </a:spcAft>
            <a:buNone/>
          </a:pPr>
          <a:r>
            <a:rPr lang="en-US" altLang="zh-CN" sz="3600" kern="1200" dirty="0"/>
            <a:t>Python</a:t>
          </a:r>
          <a:endParaRPr lang="zh-CN" altLang="en-US" sz="3600" kern="1200" dirty="0"/>
        </a:p>
      </dsp:txBody>
      <dsp:txXfrm>
        <a:off x="2847701" y="335553"/>
        <a:ext cx="1599391" cy="664204"/>
      </dsp:txXfrm>
    </dsp:sp>
    <dsp:sp modelId="{3F409AAD-9D5E-4B61-82F0-C5C8AD50758B}">
      <dsp:nvSpPr>
        <dsp:cNvPr id="0" name=""/>
        <dsp:cNvSpPr/>
      </dsp:nvSpPr>
      <dsp:spPr>
        <a:xfrm>
          <a:off x="3257" y="1175595"/>
          <a:ext cx="1438492" cy="5318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01989A-077D-4DD2-ACBA-95E4A734BE36}">
      <dsp:nvSpPr>
        <dsp:cNvPr id="0" name=""/>
        <dsp:cNvSpPr/>
      </dsp:nvSpPr>
      <dsp:spPr>
        <a:xfrm>
          <a:off x="96314" y="1263999"/>
          <a:ext cx="1438492" cy="531822"/>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集合类型</a:t>
          </a:r>
        </a:p>
      </dsp:txBody>
      <dsp:txXfrm>
        <a:off x="111891" y="1279576"/>
        <a:ext cx="1407338" cy="500668"/>
      </dsp:txXfrm>
    </dsp:sp>
    <dsp:sp modelId="{EF831A60-8415-41A1-857F-1E4EDD7FA029}">
      <dsp:nvSpPr>
        <dsp:cNvPr id="0" name=""/>
        <dsp:cNvSpPr/>
      </dsp:nvSpPr>
      <dsp:spPr>
        <a:xfrm>
          <a:off x="6464" y="1950995"/>
          <a:ext cx="1432077" cy="1798109"/>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0F5380-4C75-4B29-8C5A-90FA86A2DC61}">
      <dsp:nvSpPr>
        <dsp:cNvPr id="0" name=""/>
        <dsp:cNvSpPr/>
      </dsp:nvSpPr>
      <dsp:spPr>
        <a:xfrm>
          <a:off x="99522" y="2039400"/>
          <a:ext cx="1432077" cy="1798109"/>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一个元素的集合，元素之间无序，且不能有重复的元素</a:t>
          </a:r>
        </a:p>
      </dsp:txBody>
      <dsp:txXfrm>
        <a:off x="141466" y="2081344"/>
        <a:ext cx="1348189" cy="1714221"/>
      </dsp:txXfrm>
    </dsp:sp>
    <dsp:sp modelId="{919EEDB8-E102-44EB-8A31-999A044C1ABA}">
      <dsp:nvSpPr>
        <dsp:cNvPr id="0" name=""/>
        <dsp:cNvSpPr/>
      </dsp:nvSpPr>
      <dsp:spPr>
        <a:xfrm>
          <a:off x="2430545" y="1175595"/>
          <a:ext cx="1438492" cy="5318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B941C8D-5446-430A-AC09-B27C928725C5}">
      <dsp:nvSpPr>
        <dsp:cNvPr id="0" name=""/>
        <dsp:cNvSpPr/>
      </dsp:nvSpPr>
      <dsp:spPr>
        <a:xfrm>
          <a:off x="2523602" y="1263999"/>
          <a:ext cx="1438492" cy="531822"/>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t>序列类型</a:t>
          </a:r>
        </a:p>
      </dsp:txBody>
      <dsp:txXfrm>
        <a:off x="2539179" y="1279576"/>
        <a:ext cx="1407338" cy="500668"/>
      </dsp:txXfrm>
    </dsp:sp>
    <dsp:sp modelId="{4A06A2A5-1DA3-4BD5-8D7D-676DECC302FB}">
      <dsp:nvSpPr>
        <dsp:cNvPr id="0" name=""/>
        <dsp:cNvSpPr/>
      </dsp:nvSpPr>
      <dsp:spPr>
        <a:xfrm>
          <a:off x="1624657" y="1950995"/>
          <a:ext cx="1432077" cy="17981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51DDF4-4D6E-45A8-97BE-DEA6989FD046}">
      <dsp:nvSpPr>
        <dsp:cNvPr id="0" name=""/>
        <dsp:cNvSpPr/>
      </dsp:nvSpPr>
      <dsp:spPr>
        <a:xfrm>
          <a:off x="1717714" y="2039400"/>
          <a:ext cx="1432077" cy="179811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一个元素的向量，元素之间存在先后顺序，通过序号访问，可以有重复的元素存在</a:t>
          </a:r>
        </a:p>
      </dsp:txBody>
      <dsp:txXfrm>
        <a:off x="1759658" y="2081344"/>
        <a:ext cx="1348189" cy="1714226"/>
      </dsp:txXfrm>
    </dsp:sp>
    <dsp:sp modelId="{B355BCAA-EA09-4114-A138-D781EF4E2706}">
      <dsp:nvSpPr>
        <dsp:cNvPr id="0" name=""/>
        <dsp:cNvSpPr/>
      </dsp:nvSpPr>
      <dsp:spPr>
        <a:xfrm>
          <a:off x="3242849" y="1950995"/>
          <a:ext cx="1432077" cy="17981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7E0EDE-911C-498F-A28A-67DFC3B2E41E}">
      <dsp:nvSpPr>
        <dsp:cNvPr id="0" name=""/>
        <dsp:cNvSpPr/>
      </dsp:nvSpPr>
      <dsp:spPr>
        <a:xfrm>
          <a:off x="3335906" y="2039400"/>
          <a:ext cx="1432077" cy="179811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典型代表：</a:t>
          </a:r>
          <a:endParaRPr lang="en-US" altLang="zh-CN" sz="1600" kern="1200" dirty="0"/>
        </a:p>
        <a:p>
          <a:pPr marL="0" lvl="0" indent="0" algn="ctr" defTabSz="711200">
            <a:lnSpc>
              <a:spcPct val="90000"/>
            </a:lnSpc>
            <a:spcBef>
              <a:spcPct val="0"/>
            </a:spcBef>
            <a:spcAft>
              <a:spcPct val="35000"/>
            </a:spcAft>
            <a:buNone/>
          </a:pPr>
          <a:r>
            <a:rPr lang="zh-CN" altLang="en-US" sz="1600" kern="1200" dirty="0"/>
            <a:t>字符串类型</a:t>
          </a:r>
          <a:endParaRPr lang="en-US" altLang="zh-CN" sz="1600" kern="1200" dirty="0"/>
        </a:p>
        <a:p>
          <a:pPr marL="0" lvl="0" indent="0" algn="ctr" defTabSz="711200">
            <a:lnSpc>
              <a:spcPct val="90000"/>
            </a:lnSpc>
            <a:spcBef>
              <a:spcPct val="0"/>
            </a:spcBef>
            <a:spcAft>
              <a:spcPct val="35000"/>
            </a:spcAft>
            <a:buNone/>
          </a:pPr>
          <a:r>
            <a:rPr lang="zh-CN" altLang="en-US" sz="1600" kern="1200" dirty="0"/>
            <a:t>列表类型</a:t>
          </a:r>
          <a:endParaRPr lang="en-US" altLang="zh-CN" sz="1600" kern="1200" dirty="0"/>
        </a:p>
        <a:p>
          <a:pPr marL="0" lvl="0" indent="0" algn="ctr" defTabSz="711200">
            <a:lnSpc>
              <a:spcPct val="90000"/>
            </a:lnSpc>
            <a:spcBef>
              <a:spcPct val="0"/>
            </a:spcBef>
            <a:spcAft>
              <a:spcPct val="35000"/>
            </a:spcAft>
            <a:buNone/>
          </a:pPr>
          <a:r>
            <a:rPr lang="zh-CN" altLang="en-US" sz="1600" kern="1200" dirty="0"/>
            <a:t>元组</a:t>
          </a:r>
        </a:p>
      </dsp:txBody>
      <dsp:txXfrm>
        <a:off x="3377850" y="2081344"/>
        <a:ext cx="1348189" cy="1714226"/>
      </dsp:txXfrm>
    </dsp:sp>
    <dsp:sp modelId="{DF42EA65-8224-4A84-A144-041624771AC3}">
      <dsp:nvSpPr>
        <dsp:cNvPr id="0" name=""/>
        <dsp:cNvSpPr/>
      </dsp:nvSpPr>
      <dsp:spPr>
        <a:xfrm>
          <a:off x="5666930" y="1175595"/>
          <a:ext cx="1438492" cy="531822"/>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3A5E7A-42EE-4E2E-961F-FCD864F6EE13}">
      <dsp:nvSpPr>
        <dsp:cNvPr id="0" name=""/>
        <dsp:cNvSpPr/>
      </dsp:nvSpPr>
      <dsp:spPr>
        <a:xfrm>
          <a:off x="5759987" y="1263999"/>
          <a:ext cx="1438492" cy="531822"/>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zh-CN" altLang="en-US" sz="2400" kern="1200"/>
            <a:t>映射类型</a:t>
          </a:r>
          <a:endParaRPr lang="zh-CN" altLang="en-US" sz="2400" kern="1200" dirty="0"/>
        </a:p>
      </dsp:txBody>
      <dsp:txXfrm>
        <a:off x="5775564" y="1279576"/>
        <a:ext cx="1407338" cy="500668"/>
      </dsp:txXfrm>
    </dsp:sp>
    <dsp:sp modelId="{CBD46362-9C0C-45A8-B23F-6E7B2D26B1CD}">
      <dsp:nvSpPr>
        <dsp:cNvPr id="0" name=""/>
        <dsp:cNvSpPr/>
      </dsp:nvSpPr>
      <dsp:spPr>
        <a:xfrm>
          <a:off x="4861041" y="1950995"/>
          <a:ext cx="1432077" cy="17981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C39964-E608-4466-873A-41DED3C2111A}">
      <dsp:nvSpPr>
        <dsp:cNvPr id="0" name=""/>
        <dsp:cNvSpPr/>
      </dsp:nvSpPr>
      <dsp:spPr>
        <a:xfrm>
          <a:off x="4954099" y="2039400"/>
          <a:ext cx="1432077" cy="179811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一个由“键</a:t>
          </a:r>
          <a:r>
            <a:rPr lang="en-US" sz="1600" kern="1200" dirty="0"/>
            <a:t>-</a:t>
          </a:r>
          <a:r>
            <a:rPr lang="zh-CN" sz="1600" kern="1200" dirty="0"/>
            <a:t>值”对应的数据项的组合，每个元素是一个键值对，表示为（</a:t>
          </a:r>
          <a:r>
            <a:rPr lang="en-US" sz="1600" kern="1200" dirty="0" err="1"/>
            <a:t>key,value</a:t>
          </a:r>
          <a:r>
            <a:rPr lang="zh-CN" sz="1600" kern="1200" dirty="0"/>
            <a:t>）</a:t>
          </a:r>
          <a:endParaRPr lang="zh-CN" altLang="en-US" sz="1600" kern="1200" dirty="0"/>
        </a:p>
      </dsp:txBody>
      <dsp:txXfrm>
        <a:off x="4996043" y="2081344"/>
        <a:ext cx="1348189" cy="1714226"/>
      </dsp:txXfrm>
    </dsp:sp>
    <dsp:sp modelId="{31847C40-DE8C-4BD8-9FF6-52C404DACE42}">
      <dsp:nvSpPr>
        <dsp:cNvPr id="0" name=""/>
        <dsp:cNvSpPr/>
      </dsp:nvSpPr>
      <dsp:spPr>
        <a:xfrm>
          <a:off x="6479234" y="1950995"/>
          <a:ext cx="1432077" cy="1798114"/>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0FE6453-7929-47A4-B89B-39CB5A8FF35C}">
      <dsp:nvSpPr>
        <dsp:cNvPr id="0" name=""/>
        <dsp:cNvSpPr/>
      </dsp:nvSpPr>
      <dsp:spPr>
        <a:xfrm>
          <a:off x="6572291" y="2039400"/>
          <a:ext cx="1432077" cy="1798114"/>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典型代表：</a:t>
          </a:r>
          <a:endParaRPr lang="en-US" altLang="zh-CN" sz="1600" kern="1200" dirty="0"/>
        </a:p>
        <a:p>
          <a:pPr marL="0" lvl="0" indent="0" algn="ctr" defTabSz="711200">
            <a:lnSpc>
              <a:spcPct val="90000"/>
            </a:lnSpc>
            <a:spcBef>
              <a:spcPct val="0"/>
            </a:spcBef>
            <a:spcAft>
              <a:spcPct val="35000"/>
            </a:spcAft>
            <a:buNone/>
          </a:pPr>
          <a:r>
            <a:rPr lang="zh-CN" sz="1600" kern="1200" dirty="0"/>
            <a:t>字典类型</a:t>
          </a:r>
          <a:endParaRPr lang="en-US" altLang="zh-CN" sz="1600" kern="1200" dirty="0"/>
        </a:p>
        <a:p>
          <a:pPr marL="0" lvl="0" indent="0" algn="ctr" defTabSz="711200">
            <a:lnSpc>
              <a:spcPct val="90000"/>
            </a:lnSpc>
            <a:spcBef>
              <a:spcPct val="0"/>
            </a:spcBef>
            <a:spcAft>
              <a:spcPct val="35000"/>
            </a:spcAft>
            <a:buNone/>
          </a:pPr>
          <a:endParaRPr lang="zh-CN" altLang="en-US" sz="1600" kern="1200" dirty="0"/>
        </a:p>
      </dsp:txBody>
      <dsp:txXfrm>
        <a:off x="6614235" y="2081344"/>
        <a:ext cx="1348189" cy="171422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t>2024/6/7</a:t>
            </a:fld>
            <a:endParaRPr lang="zh-CN" altLang="en-US"/>
          </a:p>
        </p:txBody>
      </p:sp>
      <p:sp>
        <p:nvSpPr>
          <p:cNvPr id="4" name="页脚占位符 3"/>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lstStyle>
            <a:lvl1pPr algn="r" eaLnBrk="1" hangingPunct="1">
              <a:spcBef>
                <a:spcPct val="50000"/>
              </a:spcBef>
              <a:defRPr sz="1200"/>
            </a:lvl1pPr>
          </a:lstStyle>
          <a:p>
            <a:pPr>
              <a:defRPr/>
            </a:pPr>
            <a:fld id="{38EC63C6-01A6-4CCC-BA52-6C0016C1108C}" type="slidenum">
              <a:rPr lang="zh-CN" altLang="en-US"/>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t>2024/6/7</a:t>
            </a:fld>
            <a:endParaRPr lang="zh-CN" altLang="en-US"/>
          </a:p>
        </p:txBody>
      </p:sp>
      <p:sp>
        <p:nvSpPr>
          <p:cNvPr id="4" name="幻灯片图像占位符 3"/>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lstStyle>
            <a:lvl1pPr algn="r" eaLnBrk="1" hangingPunct="1">
              <a:spcBef>
                <a:spcPct val="50000"/>
              </a:spcBef>
              <a:defRPr sz="1200"/>
            </a:lvl1pPr>
          </a:lstStyle>
          <a:p>
            <a:pPr>
              <a:defRPr/>
            </a:pPr>
            <a:fld id="{E2886F1E-DF14-4423-9EAE-CA0AC5D32B39}"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p:cNvSpPr>
            <a:spLocks noGrp="1" noRot="1" noChangeAspect="1"/>
          </p:cNvSpPr>
          <p:nvPr>
            <p:ph type="sldImg"/>
          </p:nvPr>
        </p:nvSpPr>
        <p:spPr/>
      </p:sp>
      <p:sp>
        <p:nvSpPr>
          <p:cNvPr id="22530" name="备注占位符 2"/>
          <p:cNvSpPr>
            <a:spLocks noGrp="1"/>
          </p:cNvSpPr>
          <p:nvPr>
            <p:ph type="body" idx="1"/>
          </p:nvPr>
        </p:nvSpPr>
        <p:spPr>
          <a:noFill/>
        </p:spPr>
        <p:txBody>
          <a:bodyPr/>
          <a:lstStyle/>
          <a:p>
            <a:endParaRPr lang="zh-CN" altLang="en-US" dirty="0">
              <a:ea typeface="宋体" panose="02010600030101010101" pitchFamily="2" charset="-122"/>
            </a:endParaRPr>
          </a:p>
        </p:txBody>
      </p:sp>
      <p:sp>
        <p:nvSpPr>
          <p:cNvPr id="22531" name="灯片编号占位符 3"/>
          <p:cNvSpPr>
            <a:spLocks noGrp="1"/>
          </p:cNvSpPr>
          <p:nvPr>
            <p:ph type="sldNum" sz="quarter" idx="5"/>
          </p:nvPr>
        </p:nvSpPr>
        <p:spPr>
          <a:noFill/>
          <a:ln>
            <a:miter lim="800000"/>
          </a:ln>
        </p:spPr>
        <p:txBody>
          <a:bodyPr/>
          <a:lstStyle/>
          <a:p>
            <a:fld id="{2215F2EB-4EF9-4FE0-92BA-658BE8B77B91}" type="slidenum">
              <a:rPr lang="en-US" altLang="zh-CN" smtClean="0">
                <a:ea typeface="宋体" panose="02010600030101010101" pitchFamily="2" charset="-122"/>
              </a:rPr>
              <a:t>2</a:t>
            </a:fld>
            <a:endParaRPr lang="en-US" altLang="zh-CN">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10 20 30 5 7 8 9 4</a:t>
            </a:r>
          </a:p>
          <a:p>
            <a:r>
              <a:rPr lang="en-US" altLang="zh-CN" dirty="0"/>
              <a:t>12</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39</a:t>
            </a:fld>
            <a:endParaRPr lang="zh-CN" altLang="en-US"/>
          </a:p>
        </p:txBody>
      </p:sp>
    </p:spTree>
    <p:extLst>
      <p:ext uri="{BB962C8B-B14F-4D97-AF65-F5344CB8AC3E}">
        <p14:creationId xmlns:p14="http://schemas.microsoft.com/office/powerpoint/2010/main" val="2666148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2 3 5 7</a:t>
            </a:r>
          </a:p>
          <a:p>
            <a:r>
              <a:rPr lang="en-US" altLang="zh-CN" dirty="0"/>
              <a:t>2 3 4 5 6 7</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57</a:t>
            </a:fld>
            <a:endParaRPr lang="zh-CN" altLang="en-US"/>
          </a:p>
        </p:txBody>
      </p:sp>
    </p:spTree>
    <p:extLst>
      <p:ext uri="{BB962C8B-B14F-4D97-AF65-F5344CB8AC3E}">
        <p14:creationId xmlns:p14="http://schemas.microsoft.com/office/powerpoint/2010/main" val="24183842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dirty="0">
                <a:solidFill>
                  <a:srgbClr val="067D17"/>
                </a:solidFill>
                <a:effectLst/>
                <a:latin typeface="JetBrains Mono"/>
              </a:rPr>
              <a:t>3 4</a:t>
            </a:r>
            <a:br>
              <a:rPr lang="en-US" altLang="zh-CN" sz="1800" dirty="0">
                <a:solidFill>
                  <a:srgbClr val="067D17"/>
                </a:solidFill>
                <a:effectLst/>
                <a:latin typeface="JetBrains Mono"/>
              </a:rPr>
            </a:br>
            <a:r>
              <a:rPr lang="en-US" altLang="zh-CN" sz="1800" dirty="0">
                <a:solidFill>
                  <a:srgbClr val="067D17"/>
                </a:solidFill>
                <a:effectLst/>
                <a:latin typeface="JetBrains Mono"/>
              </a:rPr>
              <a:t>1 2 3 4</a:t>
            </a:r>
            <a:br>
              <a:rPr lang="en-US" altLang="zh-CN" sz="1800" dirty="0">
                <a:solidFill>
                  <a:srgbClr val="067D17"/>
                </a:solidFill>
                <a:effectLst/>
                <a:latin typeface="JetBrains Mono"/>
              </a:rPr>
            </a:br>
            <a:r>
              <a:rPr lang="en-US" altLang="zh-CN" sz="1800" dirty="0">
                <a:solidFill>
                  <a:srgbClr val="067D17"/>
                </a:solidFill>
                <a:effectLst/>
                <a:latin typeface="JetBrains Mono"/>
              </a:rPr>
              <a:t>5 6 7 8</a:t>
            </a:r>
            <a:br>
              <a:rPr lang="en-US" altLang="zh-CN" sz="1800" dirty="0">
                <a:solidFill>
                  <a:srgbClr val="067D17"/>
                </a:solidFill>
                <a:effectLst/>
                <a:latin typeface="JetBrains Mono"/>
              </a:rPr>
            </a:br>
            <a:r>
              <a:rPr lang="en-US" altLang="zh-CN" sz="1800" dirty="0">
                <a:solidFill>
                  <a:srgbClr val="067D17"/>
                </a:solidFill>
                <a:effectLst/>
                <a:latin typeface="JetBrains Mono"/>
              </a:rPr>
              <a:t>9 10 11 12</a:t>
            </a:r>
          </a:p>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zh-CN" sz="1800" b="0" i="0" u="none" strike="noStrike" cap="none" normalizeH="0" baseline="0" dirty="0">
                <a:ln>
                  <a:noFill/>
                </a:ln>
                <a:solidFill>
                  <a:srgbClr val="067D17"/>
                </a:solidFill>
                <a:effectLst/>
                <a:latin typeface="Arial Unicode MS" panose="020B0604020202020204" pitchFamily="34" charset="-122"/>
                <a:ea typeface="JetBrains Mono"/>
              </a:rPr>
              <a:t>4 3</a:t>
            </a:r>
            <a:br>
              <a:rPr kumimoji="0" lang="zh-CN" altLang="zh-CN" sz="1800" b="0" i="0" u="none" strike="noStrike" cap="none" normalizeH="0" baseline="0" dirty="0">
                <a:ln>
                  <a:noFill/>
                </a:ln>
                <a:solidFill>
                  <a:srgbClr val="067D17"/>
                </a:solidFill>
                <a:effectLst/>
                <a:latin typeface="Arial Unicode MS" panose="020B0604020202020204" pitchFamily="34" charset="-122"/>
                <a:ea typeface="JetBrains Mono"/>
              </a:rPr>
            </a:br>
            <a:r>
              <a:rPr kumimoji="0" lang="zh-CN" altLang="zh-CN" sz="1800" b="0" i="0" u="none" strike="noStrike" cap="none" normalizeH="0" baseline="0" dirty="0">
                <a:ln>
                  <a:noFill/>
                </a:ln>
                <a:solidFill>
                  <a:srgbClr val="067D17"/>
                </a:solidFill>
                <a:effectLst/>
                <a:latin typeface="Arial Unicode MS" panose="020B0604020202020204" pitchFamily="34" charset="-122"/>
                <a:ea typeface="JetBrains Mono"/>
              </a:rPr>
              <a:t>3 1 7</a:t>
            </a:r>
            <a:br>
              <a:rPr kumimoji="0" lang="zh-CN" altLang="zh-CN" sz="1800" b="0" i="0" u="none" strike="noStrike" cap="none" normalizeH="0" baseline="0" dirty="0">
                <a:ln>
                  <a:noFill/>
                </a:ln>
                <a:solidFill>
                  <a:srgbClr val="067D17"/>
                </a:solidFill>
                <a:effectLst/>
                <a:latin typeface="Arial Unicode MS" panose="020B0604020202020204" pitchFamily="34" charset="-122"/>
                <a:ea typeface="JetBrains Mono"/>
              </a:rPr>
            </a:br>
            <a:r>
              <a:rPr kumimoji="0" lang="zh-CN" altLang="zh-CN" sz="1800" b="0" i="0" u="none" strike="noStrike" cap="none" normalizeH="0" baseline="0" dirty="0">
                <a:ln>
                  <a:noFill/>
                </a:ln>
                <a:solidFill>
                  <a:srgbClr val="067D17"/>
                </a:solidFill>
                <a:effectLst/>
                <a:latin typeface="Arial Unicode MS" panose="020B0604020202020204" pitchFamily="34" charset="-122"/>
                <a:ea typeface="JetBrains Mono"/>
              </a:rPr>
              <a:t>5 4 6</a:t>
            </a:r>
            <a:br>
              <a:rPr kumimoji="0" lang="zh-CN" altLang="zh-CN" sz="1800" b="0" i="0" u="none" strike="noStrike" cap="none" normalizeH="0" baseline="0" dirty="0">
                <a:ln>
                  <a:noFill/>
                </a:ln>
                <a:solidFill>
                  <a:srgbClr val="067D17"/>
                </a:solidFill>
                <a:effectLst/>
                <a:latin typeface="Arial Unicode MS" panose="020B0604020202020204" pitchFamily="34" charset="-122"/>
                <a:ea typeface="JetBrains Mono"/>
              </a:rPr>
            </a:br>
            <a:r>
              <a:rPr kumimoji="0" lang="zh-CN" altLang="zh-CN" sz="1800" b="0" i="0" u="none" strike="noStrike" cap="none" normalizeH="0" baseline="0" dirty="0">
                <a:ln>
                  <a:noFill/>
                </a:ln>
                <a:solidFill>
                  <a:srgbClr val="067D17"/>
                </a:solidFill>
                <a:effectLst/>
                <a:latin typeface="Arial Unicode MS" panose="020B0604020202020204" pitchFamily="34" charset="-122"/>
                <a:ea typeface="JetBrains Mono"/>
              </a:rPr>
              <a:t>3 3 2</a:t>
            </a:r>
            <a:br>
              <a:rPr kumimoji="0" lang="zh-CN" altLang="zh-CN" sz="1800" b="0" i="0" u="none" strike="noStrike" cap="none" normalizeH="0" baseline="0" dirty="0">
                <a:ln>
                  <a:noFill/>
                </a:ln>
                <a:solidFill>
                  <a:srgbClr val="067D17"/>
                </a:solidFill>
                <a:effectLst/>
                <a:latin typeface="Arial Unicode MS" panose="020B0604020202020204" pitchFamily="34" charset="-122"/>
                <a:ea typeface="JetBrains Mono"/>
              </a:rPr>
            </a:br>
            <a:r>
              <a:rPr kumimoji="0" lang="zh-CN" altLang="zh-CN" sz="1800" b="0" i="0" u="none" strike="noStrike" cap="none" normalizeH="0" baseline="0" dirty="0">
                <a:ln>
                  <a:noFill/>
                </a:ln>
                <a:solidFill>
                  <a:srgbClr val="067D17"/>
                </a:solidFill>
                <a:effectLst/>
                <a:latin typeface="Arial Unicode MS" panose="020B0604020202020204" pitchFamily="34" charset="-122"/>
                <a:ea typeface="JetBrains Mono"/>
              </a:rPr>
              <a:t>1 2 3</a:t>
            </a:r>
            <a:endParaRPr kumimoji="0" lang="zh-CN" altLang="zh-CN" sz="1800" b="0" i="0" u="none" strike="noStrike" cap="none" normalizeH="0" baseline="0" dirty="0">
              <a:ln>
                <a:noFill/>
              </a:ln>
              <a:solidFill>
                <a:schemeClr val="tx1"/>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60</a:t>
            </a:fld>
            <a:endParaRPr lang="zh-CN" altLang="en-US"/>
          </a:p>
        </p:txBody>
      </p:sp>
    </p:spTree>
    <p:extLst>
      <p:ext uri="{BB962C8B-B14F-4D97-AF65-F5344CB8AC3E}">
        <p14:creationId xmlns:p14="http://schemas.microsoft.com/office/powerpoint/2010/main" val="2135707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https://www.cnblogs.com/yyds/p/6276746.html</a:t>
            </a:r>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76</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77</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78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dirty="0">
                <a:solidFill>
                  <a:srgbClr val="080808"/>
                </a:solidFill>
                <a:effectLst/>
                <a:highlight>
                  <a:srgbClr val="FFFFFF"/>
                </a:highlight>
                <a:latin typeface="JetBrains Mono"/>
              </a:rPr>
              <a:t>5</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1001 </a:t>
            </a:r>
            <a:r>
              <a:rPr lang="en-US" altLang="zh-CN" sz="1800" dirty="0" err="1">
                <a:solidFill>
                  <a:srgbClr val="080808"/>
                </a:solidFill>
                <a:effectLst/>
                <a:highlight>
                  <a:srgbClr val="FFFFFF"/>
                </a:highlight>
                <a:latin typeface="JetBrains Mono"/>
              </a:rPr>
              <a:t>wangwu</a:t>
            </a:r>
            <a:r>
              <a:rPr lang="en-US" altLang="zh-CN" sz="1800" dirty="0">
                <a:solidFill>
                  <a:srgbClr val="080808"/>
                </a:solidFill>
                <a:effectLst/>
                <a:highlight>
                  <a:srgbClr val="FFFFFF"/>
                </a:highlight>
                <a:latin typeface="JetBrains Mono"/>
              </a:rPr>
              <a:t> 90</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1002 </a:t>
            </a:r>
            <a:r>
              <a:rPr lang="en-US" altLang="zh-CN" sz="1800" dirty="0" err="1">
                <a:solidFill>
                  <a:srgbClr val="080808"/>
                </a:solidFill>
                <a:effectLst/>
                <a:highlight>
                  <a:srgbClr val="FFFFFF"/>
                </a:highlight>
                <a:latin typeface="JetBrains Mono"/>
              </a:rPr>
              <a:t>zhaoming</a:t>
            </a:r>
            <a:r>
              <a:rPr lang="en-US" altLang="zh-CN" sz="1800" dirty="0">
                <a:solidFill>
                  <a:srgbClr val="080808"/>
                </a:solidFill>
                <a:effectLst/>
                <a:highlight>
                  <a:srgbClr val="FFFFFF"/>
                </a:highlight>
                <a:latin typeface="JetBrains Mono"/>
              </a:rPr>
              <a:t> 100</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1001 </a:t>
            </a:r>
            <a:r>
              <a:rPr lang="en-US" altLang="zh-CN" sz="1800" dirty="0" err="1">
                <a:solidFill>
                  <a:srgbClr val="080808"/>
                </a:solidFill>
                <a:effectLst/>
                <a:highlight>
                  <a:srgbClr val="FFFFFF"/>
                </a:highlight>
                <a:latin typeface="JetBrains Mono"/>
              </a:rPr>
              <a:t>lihui</a:t>
            </a:r>
            <a:r>
              <a:rPr lang="en-US" altLang="zh-CN" sz="1800" dirty="0">
                <a:solidFill>
                  <a:srgbClr val="080808"/>
                </a:solidFill>
                <a:effectLst/>
                <a:highlight>
                  <a:srgbClr val="FFFFFF"/>
                </a:highlight>
                <a:latin typeface="JetBrains Mono"/>
              </a:rPr>
              <a:t> 99</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1003 </a:t>
            </a:r>
            <a:r>
              <a:rPr lang="en-US" altLang="zh-CN" sz="1800" dirty="0" err="1">
                <a:solidFill>
                  <a:srgbClr val="080808"/>
                </a:solidFill>
                <a:effectLst/>
                <a:highlight>
                  <a:srgbClr val="FFFFFF"/>
                </a:highlight>
                <a:latin typeface="JetBrains Mono"/>
              </a:rPr>
              <a:t>liliang</a:t>
            </a:r>
            <a:r>
              <a:rPr lang="en-US" altLang="zh-CN" sz="1800" dirty="0">
                <a:solidFill>
                  <a:srgbClr val="080808"/>
                </a:solidFill>
                <a:effectLst/>
                <a:highlight>
                  <a:srgbClr val="FFFFFF"/>
                </a:highlight>
                <a:latin typeface="JetBrains Mono"/>
              </a:rPr>
              <a:t> 95</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1006 </a:t>
            </a:r>
            <a:r>
              <a:rPr lang="en-US" altLang="zh-CN" sz="1800" dirty="0" err="1">
                <a:solidFill>
                  <a:srgbClr val="080808"/>
                </a:solidFill>
                <a:effectLst/>
                <a:highlight>
                  <a:srgbClr val="FFFFFF"/>
                </a:highlight>
                <a:latin typeface="JetBrains Mono"/>
              </a:rPr>
              <a:t>xueqian</a:t>
            </a:r>
            <a:r>
              <a:rPr lang="en-US" altLang="zh-CN" sz="1800" dirty="0">
                <a:solidFill>
                  <a:srgbClr val="080808"/>
                </a:solidFill>
                <a:effectLst/>
                <a:highlight>
                  <a:srgbClr val="FFFFFF"/>
                </a:highlight>
                <a:latin typeface="JetBrains Mono"/>
              </a:rPr>
              <a:t> 80</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1003</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1010</a:t>
            </a:r>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12</a:t>
            </a:fld>
            <a:endParaRPr lang="zh-CN" altLang="en-US"/>
          </a:p>
        </p:txBody>
      </p:sp>
    </p:spTree>
    <p:extLst>
      <p:ext uri="{BB962C8B-B14F-4D97-AF65-F5344CB8AC3E}">
        <p14:creationId xmlns:p14="http://schemas.microsoft.com/office/powerpoint/2010/main" val="18430937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dirty="0">
                <a:solidFill>
                  <a:srgbClr val="080808"/>
                </a:solidFill>
                <a:effectLst/>
                <a:highlight>
                  <a:srgbClr val="FFFFFF"/>
                </a:highlight>
                <a:latin typeface="JetBrains Mono"/>
              </a:rPr>
              <a:t>5</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1001 </a:t>
            </a:r>
            <a:r>
              <a:rPr lang="en-US" altLang="zh-CN" sz="1800" dirty="0" err="1">
                <a:solidFill>
                  <a:srgbClr val="080808"/>
                </a:solidFill>
                <a:effectLst/>
                <a:highlight>
                  <a:srgbClr val="FFFFFF"/>
                </a:highlight>
                <a:latin typeface="JetBrains Mono"/>
              </a:rPr>
              <a:t>wangwu</a:t>
            </a:r>
            <a:r>
              <a:rPr lang="en-US" altLang="zh-CN" sz="1800" dirty="0">
                <a:solidFill>
                  <a:srgbClr val="080808"/>
                </a:solidFill>
                <a:effectLst/>
                <a:highlight>
                  <a:srgbClr val="FFFFFF"/>
                </a:highlight>
                <a:latin typeface="JetBrains Mono"/>
              </a:rPr>
              <a:t> 90 95</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1002 </a:t>
            </a:r>
            <a:r>
              <a:rPr lang="en-US" altLang="zh-CN" sz="1800" dirty="0" err="1">
                <a:solidFill>
                  <a:srgbClr val="080808"/>
                </a:solidFill>
                <a:effectLst/>
                <a:highlight>
                  <a:srgbClr val="FFFFFF"/>
                </a:highlight>
                <a:latin typeface="JetBrains Mono"/>
              </a:rPr>
              <a:t>zhaoming</a:t>
            </a:r>
            <a:r>
              <a:rPr lang="en-US" altLang="zh-CN" sz="1800" dirty="0">
                <a:solidFill>
                  <a:srgbClr val="080808"/>
                </a:solidFill>
                <a:effectLst/>
                <a:highlight>
                  <a:srgbClr val="FFFFFF"/>
                </a:highlight>
                <a:latin typeface="JetBrains Mono"/>
              </a:rPr>
              <a:t> 100 99</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1001 </a:t>
            </a:r>
            <a:r>
              <a:rPr lang="en-US" altLang="zh-CN" sz="1800" dirty="0" err="1">
                <a:solidFill>
                  <a:srgbClr val="080808"/>
                </a:solidFill>
                <a:effectLst/>
                <a:highlight>
                  <a:srgbClr val="FFFFFF"/>
                </a:highlight>
                <a:latin typeface="JetBrains Mono"/>
              </a:rPr>
              <a:t>lihui</a:t>
            </a:r>
            <a:r>
              <a:rPr lang="en-US" altLang="zh-CN" sz="1800" dirty="0">
                <a:solidFill>
                  <a:srgbClr val="080808"/>
                </a:solidFill>
                <a:effectLst/>
                <a:highlight>
                  <a:srgbClr val="FFFFFF"/>
                </a:highlight>
                <a:latin typeface="JetBrains Mono"/>
              </a:rPr>
              <a:t> 99 80</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1003 </a:t>
            </a:r>
            <a:r>
              <a:rPr lang="en-US" altLang="zh-CN" sz="1800" dirty="0" err="1">
                <a:solidFill>
                  <a:srgbClr val="080808"/>
                </a:solidFill>
                <a:effectLst/>
                <a:highlight>
                  <a:srgbClr val="FFFFFF"/>
                </a:highlight>
                <a:latin typeface="JetBrains Mono"/>
              </a:rPr>
              <a:t>liliang</a:t>
            </a:r>
            <a:r>
              <a:rPr lang="en-US" altLang="zh-CN" sz="1800" dirty="0">
                <a:solidFill>
                  <a:srgbClr val="080808"/>
                </a:solidFill>
                <a:effectLst/>
                <a:highlight>
                  <a:srgbClr val="FFFFFF"/>
                </a:highlight>
                <a:latin typeface="JetBrains Mono"/>
              </a:rPr>
              <a:t> 95 70</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1006 </a:t>
            </a:r>
            <a:r>
              <a:rPr lang="en-US" altLang="zh-CN" sz="1800" dirty="0" err="1">
                <a:solidFill>
                  <a:srgbClr val="080808"/>
                </a:solidFill>
                <a:effectLst/>
                <a:highlight>
                  <a:srgbClr val="FFFFFF"/>
                </a:highlight>
                <a:latin typeface="JetBrains Mono"/>
              </a:rPr>
              <a:t>xueqian</a:t>
            </a:r>
            <a:r>
              <a:rPr lang="en-US" altLang="zh-CN" sz="1800" dirty="0">
                <a:solidFill>
                  <a:srgbClr val="080808"/>
                </a:solidFill>
                <a:effectLst/>
                <a:highlight>
                  <a:srgbClr val="FFFFFF"/>
                </a:highlight>
                <a:latin typeface="JetBrains Mono"/>
              </a:rPr>
              <a:t> 80 98</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1003</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1003</a:t>
            </a:r>
            <a:br>
              <a:rPr lang="en-US" altLang="zh-CN" sz="1800" dirty="0">
                <a:solidFill>
                  <a:srgbClr val="080808"/>
                </a:solidFill>
                <a:effectLst/>
                <a:highlight>
                  <a:srgbClr val="FFFFFF"/>
                </a:highlight>
                <a:latin typeface="JetBrains Mono"/>
              </a:rPr>
            </a:br>
            <a:endParaRPr lang="en-US" altLang="zh-CN" sz="1800" dirty="0">
              <a:solidFill>
                <a:srgbClr val="080808"/>
              </a:solidFill>
              <a:effectLst/>
              <a:highlight>
                <a:srgbClr val="FFFFFF"/>
              </a:highlight>
              <a:latin typeface="JetBrains Mono"/>
            </a:endParaRPr>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13</a:t>
            </a:fld>
            <a:endParaRPr lang="zh-CN" altLang="en-US"/>
          </a:p>
        </p:txBody>
      </p:sp>
    </p:spTree>
    <p:extLst>
      <p:ext uri="{BB962C8B-B14F-4D97-AF65-F5344CB8AC3E}">
        <p14:creationId xmlns:p14="http://schemas.microsoft.com/office/powerpoint/2010/main" val="1403000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800" dirty="0">
                <a:solidFill>
                  <a:srgbClr val="080808"/>
                </a:solidFill>
                <a:effectLst/>
                <a:highlight>
                  <a:srgbClr val="FFFFFF"/>
                </a:highlight>
                <a:latin typeface="JetBrains Mono"/>
              </a:rPr>
              <a:t>输出结果：</a:t>
            </a:r>
            <a:endParaRPr lang="en-US" altLang="zh-CN" sz="1800" dirty="0">
              <a:solidFill>
                <a:srgbClr val="080808"/>
              </a:solidFill>
              <a:effectLst/>
              <a:highlight>
                <a:srgbClr val="FFFFFF"/>
              </a:highlight>
              <a:latin typeface="JetBrains Mono"/>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dirty="0">
                <a:solidFill>
                  <a:srgbClr val="080808"/>
                </a:solidFill>
                <a:effectLst/>
                <a:highlight>
                  <a:srgbClr val="FFFFFF"/>
                </a:highlight>
                <a:latin typeface="JetBrains Mono"/>
              </a:rPr>
              <a:t>('1001', ['</a:t>
            </a:r>
            <a:r>
              <a:rPr lang="en-US" altLang="zh-CN" sz="1800" dirty="0" err="1">
                <a:solidFill>
                  <a:srgbClr val="080808"/>
                </a:solidFill>
                <a:effectLst/>
                <a:highlight>
                  <a:srgbClr val="FFFFFF"/>
                </a:highlight>
                <a:latin typeface="JetBrains Mono"/>
              </a:rPr>
              <a:t>lihui</a:t>
            </a:r>
            <a:r>
              <a:rPr lang="en-US" altLang="zh-CN" sz="1800" dirty="0">
                <a:solidFill>
                  <a:srgbClr val="080808"/>
                </a:solidFill>
                <a:effectLst/>
                <a:highlight>
                  <a:srgbClr val="FFFFFF"/>
                </a:highlight>
                <a:latin typeface="JetBrains Mono"/>
              </a:rPr>
              <a:t>', 99, 80, 89.5])</a:t>
            </a:r>
            <a:br>
              <a:rPr lang="en-US" altLang="zh-CN" sz="1800" dirty="0">
                <a:solidFill>
                  <a:srgbClr val="080808"/>
                </a:solidFill>
                <a:effectLst/>
                <a:highlight>
                  <a:srgbClr val="FFFFFF"/>
                </a:highlight>
                <a:latin typeface="JetBrains Mono"/>
              </a:rPr>
            </a:br>
            <a:r>
              <a:rPr lang="en-US" altLang="zh-CN" sz="1800" dirty="0" err="1">
                <a:solidFill>
                  <a:srgbClr val="080808"/>
                </a:solidFill>
                <a:effectLst/>
                <a:highlight>
                  <a:srgbClr val="FFFFFF"/>
                </a:highlight>
                <a:latin typeface="JetBrains Mono"/>
              </a:rPr>
              <a:t>dict_keys</a:t>
            </a:r>
            <a:r>
              <a:rPr lang="en-US" altLang="zh-CN" sz="1800" dirty="0">
                <a:solidFill>
                  <a:srgbClr val="080808"/>
                </a:solidFill>
                <a:effectLst/>
                <a:highlight>
                  <a:srgbClr val="FFFFFF"/>
                </a:highlight>
                <a:latin typeface="JetBrains Mono"/>
              </a:rPr>
              <a:t>(['1001', '1002', '1003', '1006'])</a:t>
            </a:r>
            <a:br>
              <a:rPr lang="en-US" altLang="zh-CN" sz="1800" dirty="0">
                <a:solidFill>
                  <a:srgbClr val="080808"/>
                </a:solidFill>
                <a:effectLst/>
                <a:highlight>
                  <a:srgbClr val="FFFFFF"/>
                </a:highlight>
                <a:latin typeface="JetBrains Mono"/>
              </a:rPr>
            </a:br>
            <a:r>
              <a:rPr lang="en-US" altLang="zh-CN" sz="1800" dirty="0" err="1">
                <a:solidFill>
                  <a:srgbClr val="080808"/>
                </a:solidFill>
                <a:effectLst/>
                <a:highlight>
                  <a:srgbClr val="FFFFFF"/>
                </a:highlight>
                <a:latin typeface="JetBrains Mono"/>
              </a:rPr>
              <a:t>dict_values</a:t>
            </a:r>
            <a:r>
              <a:rPr lang="en-US" altLang="zh-CN" sz="1800" dirty="0">
                <a:solidFill>
                  <a:srgbClr val="080808"/>
                </a:solidFill>
                <a:effectLst/>
                <a:highlight>
                  <a:srgbClr val="FFFFFF"/>
                </a:highlight>
                <a:latin typeface="JetBrains Mono"/>
              </a:rPr>
              <a:t>([['</a:t>
            </a:r>
            <a:r>
              <a:rPr lang="en-US" altLang="zh-CN" sz="1800" dirty="0" err="1">
                <a:solidFill>
                  <a:srgbClr val="080808"/>
                </a:solidFill>
                <a:effectLst/>
                <a:highlight>
                  <a:srgbClr val="FFFFFF"/>
                </a:highlight>
                <a:latin typeface="JetBrains Mono"/>
              </a:rPr>
              <a:t>lihui</a:t>
            </a:r>
            <a:r>
              <a:rPr lang="en-US" altLang="zh-CN" sz="1800" dirty="0">
                <a:solidFill>
                  <a:srgbClr val="080808"/>
                </a:solidFill>
                <a:effectLst/>
                <a:highlight>
                  <a:srgbClr val="FFFFFF"/>
                </a:highlight>
                <a:latin typeface="JetBrains Mono"/>
              </a:rPr>
              <a:t>', 99, 80, 89.5], ['</a:t>
            </a:r>
            <a:r>
              <a:rPr lang="en-US" altLang="zh-CN" sz="1800" dirty="0" err="1">
                <a:solidFill>
                  <a:srgbClr val="080808"/>
                </a:solidFill>
                <a:effectLst/>
                <a:highlight>
                  <a:srgbClr val="FFFFFF"/>
                </a:highlight>
                <a:latin typeface="JetBrains Mono"/>
              </a:rPr>
              <a:t>zhaoming</a:t>
            </a:r>
            <a:r>
              <a:rPr lang="en-US" altLang="zh-CN" sz="1800" dirty="0">
                <a:solidFill>
                  <a:srgbClr val="080808"/>
                </a:solidFill>
                <a:effectLst/>
                <a:highlight>
                  <a:srgbClr val="FFFFFF"/>
                </a:highlight>
                <a:latin typeface="JetBrains Mono"/>
              </a:rPr>
              <a:t>', 100, 99, 99.5], ['</a:t>
            </a:r>
            <a:r>
              <a:rPr lang="en-US" altLang="zh-CN" sz="1800" dirty="0" err="1">
                <a:solidFill>
                  <a:srgbClr val="080808"/>
                </a:solidFill>
                <a:effectLst/>
                <a:highlight>
                  <a:srgbClr val="FFFFFF"/>
                </a:highlight>
                <a:latin typeface="JetBrains Mono"/>
              </a:rPr>
              <a:t>liliang</a:t>
            </a:r>
            <a:r>
              <a:rPr lang="en-US" altLang="zh-CN" sz="1800" dirty="0">
                <a:solidFill>
                  <a:srgbClr val="080808"/>
                </a:solidFill>
                <a:effectLst/>
                <a:highlight>
                  <a:srgbClr val="FFFFFF"/>
                </a:highlight>
                <a:latin typeface="JetBrains Mono"/>
              </a:rPr>
              <a:t>', 95, 70, 82.5], ['</a:t>
            </a:r>
            <a:r>
              <a:rPr lang="en-US" altLang="zh-CN" sz="1800" dirty="0" err="1">
                <a:solidFill>
                  <a:srgbClr val="080808"/>
                </a:solidFill>
                <a:effectLst/>
                <a:highlight>
                  <a:srgbClr val="FFFFFF"/>
                </a:highlight>
                <a:latin typeface="JetBrains Mono"/>
              </a:rPr>
              <a:t>xueqian</a:t>
            </a:r>
            <a:r>
              <a:rPr lang="en-US" altLang="zh-CN" sz="1800" dirty="0">
                <a:solidFill>
                  <a:srgbClr val="080808"/>
                </a:solidFill>
                <a:effectLst/>
                <a:highlight>
                  <a:srgbClr val="FFFFFF"/>
                </a:highlight>
                <a:latin typeface="JetBrains Mono"/>
              </a:rPr>
              <a:t>', 80, 98, 89.0]])</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a:t>
            </a:r>
            <a:r>
              <a:rPr lang="en-US" altLang="zh-CN" sz="1800" dirty="0" err="1">
                <a:solidFill>
                  <a:srgbClr val="080808"/>
                </a:solidFill>
                <a:effectLst/>
                <a:highlight>
                  <a:srgbClr val="FFFFFF"/>
                </a:highlight>
                <a:latin typeface="JetBrains Mono"/>
              </a:rPr>
              <a:t>lihui</a:t>
            </a:r>
            <a:r>
              <a:rPr lang="en-US" altLang="zh-CN" sz="1800" dirty="0">
                <a:solidFill>
                  <a:srgbClr val="080808"/>
                </a:solidFill>
                <a:effectLst/>
                <a:highlight>
                  <a:srgbClr val="FFFFFF"/>
                </a:highlight>
                <a:latin typeface="JetBrains Mono"/>
              </a:rPr>
              <a:t>', 100, 90, 89.5], ['</a:t>
            </a:r>
            <a:r>
              <a:rPr lang="en-US" altLang="zh-CN" sz="1800" dirty="0" err="1">
                <a:solidFill>
                  <a:srgbClr val="080808"/>
                </a:solidFill>
                <a:effectLst/>
                <a:highlight>
                  <a:srgbClr val="FFFFFF"/>
                </a:highlight>
                <a:latin typeface="JetBrains Mono"/>
              </a:rPr>
              <a:t>zhaoming</a:t>
            </a:r>
            <a:r>
              <a:rPr lang="en-US" altLang="zh-CN" sz="1800" dirty="0">
                <a:solidFill>
                  <a:srgbClr val="080808"/>
                </a:solidFill>
                <a:effectLst/>
                <a:highlight>
                  <a:srgbClr val="FFFFFF"/>
                </a:highlight>
                <a:latin typeface="JetBrains Mono"/>
              </a:rPr>
              <a:t>', 100, 99, 99.5], ['</a:t>
            </a:r>
            <a:r>
              <a:rPr lang="en-US" altLang="zh-CN" sz="1800" dirty="0" err="1">
                <a:solidFill>
                  <a:srgbClr val="080808"/>
                </a:solidFill>
                <a:effectLst/>
                <a:highlight>
                  <a:srgbClr val="FFFFFF"/>
                </a:highlight>
                <a:latin typeface="JetBrains Mono"/>
              </a:rPr>
              <a:t>liliang</a:t>
            </a:r>
            <a:r>
              <a:rPr lang="en-US" altLang="zh-CN" sz="1800" dirty="0">
                <a:solidFill>
                  <a:srgbClr val="080808"/>
                </a:solidFill>
                <a:effectLst/>
                <a:highlight>
                  <a:srgbClr val="FFFFFF"/>
                </a:highlight>
                <a:latin typeface="JetBrains Mono"/>
              </a:rPr>
              <a:t>', 95, 70, 82.5], ['</a:t>
            </a:r>
            <a:r>
              <a:rPr lang="en-US" altLang="zh-CN" sz="1800" dirty="0" err="1">
                <a:solidFill>
                  <a:srgbClr val="080808"/>
                </a:solidFill>
                <a:effectLst/>
                <a:highlight>
                  <a:srgbClr val="FFFFFF"/>
                </a:highlight>
                <a:latin typeface="JetBrains Mono"/>
              </a:rPr>
              <a:t>xueqian</a:t>
            </a:r>
            <a:r>
              <a:rPr lang="en-US" altLang="zh-CN" sz="1800" dirty="0">
                <a:solidFill>
                  <a:srgbClr val="080808"/>
                </a:solidFill>
                <a:effectLst/>
                <a:highlight>
                  <a:srgbClr val="FFFFFF"/>
                </a:highlight>
                <a:latin typeface="JetBrains Mono"/>
              </a:rPr>
              <a:t>', 80, 98, 89.0]]</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{'1001': ['</a:t>
            </a:r>
            <a:r>
              <a:rPr lang="en-US" altLang="zh-CN" sz="1800" dirty="0" err="1">
                <a:solidFill>
                  <a:srgbClr val="080808"/>
                </a:solidFill>
                <a:effectLst/>
                <a:highlight>
                  <a:srgbClr val="FFFFFF"/>
                </a:highlight>
                <a:latin typeface="JetBrains Mono"/>
              </a:rPr>
              <a:t>lihui</a:t>
            </a:r>
            <a:r>
              <a:rPr lang="en-US" altLang="zh-CN" sz="1800" dirty="0">
                <a:solidFill>
                  <a:srgbClr val="080808"/>
                </a:solidFill>
                <a:effectLst/>
                <a:highlight>
                  <a:srgbClr val="FFFFFF"/>
                </a:highlight>
                <a:latin typeface="JetBrains Mono"/>
              </a:rPr>
              <a:t>', 100, 90, 89.5], '1002': ['</a:t>
            </a:r>
            <a:r>
              <a:rPr lang="en-US" altLang="zh-CN" sz="1800" dirty="0" err="1">
                <a:solidFill>
                  <a:srgbClr val="080808"/>
                </a:solidFill>
                <a:effectLst/>
                <a:highlight>
                  <a:srgbClr val="FFFFFF"/>
                </a:highlight>
                <a:latin typeface="JetBrains Mono"/>
              </a:rPr>
              <a:t>zhaoming</a:t>
            </a:r>
            <a:r>
              <a:rPr lang="en-US" altLang="zh-CN" sz="1800" dirty="0">
                <a:solidFill>
                  <a:srgbClr val="080808"/>
                </a:solidFill>
                <a:effectLst/>
                <a:highlight>
                  <a:srgbClr val="FFFFFF"/>
                </a:highlight>
                <a:latin typeface="JetBrains Mono"/>
              </a:rPr>
              <a:t>', 100, 99, 99.5], '1003': ['</a:t>
            </a:r>
            <a:r>
              <a:rPr lang="en-US" altLang="zh-CN" sz="1800" dirty="0" err="1">
                <a:solidFill>
                  <a:srgbClr val="080808"/>
                </a:solidFill>
                <a:effectLst/>
                <a:highlight>
                  <a:srgbClr val="FFFFFF"/>
                </a:highlight>
                <a:latin typeface="JetBrains Mono"/>
              </a:rPr>
              <a:t>liliang</a:t>
            </a:r>
            <a:r>
              <a:rPr lang="en-US" altLang="zh-CN" sz="1800" dirty="0">
                <a:solidFill>
                  <a:srgbClr val="080808"/>
                </a:solidFill>
                <a:effectLst/>
                <a:highlight>
                  <a:srgbClr val="FFFFFF"/>
                </a:highlight>
                <a:latin typeface="JetBrains Mono"/>
              </a:rPr>
              <a:t>', 95, 70, 82.5], '1006': ['</a:t>
            </a:r>
            <a:r>
              <a:rPr lang="en-US" altLang="zh-CN" sz="1800" dirty="0" err="1">
                <a:solidFill>
                  <a:srgbClr val="080808"/>
                </a:solidFill>
                <a:effectLst/>
                <a:highlight>
                  <a:srgbClr val="FFFFFF"/>
                </a:highlight>
                <a:latin typeface="JetBrains Mono"/>
              </a:rPr>
              <a:t>xueqian</a:t>
            </a:r>
            <a:r>
              <a:rPr lang="en-US" altLang="zh-CN" sz="1800" dirty="0">
                <a:solidFill>
                  <a:srgbClr val="080808"/>
                </a:solidFill>
                <a:effectLst/>
                <a:highlight>
                  <a:srgbClr val="FFFFFF"/>
                </a:highlight>
                <a:latin typeface="JetBrains Mono"/>
              </a:rPr>
              <a:t>', 80, 98, 89.0]}</a:t>
            </a:r>
            <a:br>
              <a:rPr lang="en-US" altLang="zh-CN" sz="1800" dirty="0">
                <a:solidFill>
                  <a:srgbClr val="080808"/>
                </a:solidFill>
                <a:effectLst/>
                <a:highlight>
                  <a:srgbClr val="FFFFFF"/>
                </a:highlight>
                <a:latin typeface="JetBrains Mono"/>
              </a:rPr>
            </a:br>
            <a:endParaRPr lang="en-US" altLang="zh-CN" sz="1800" dirty="0">
              <a:solidFill>
                <a:srgbClr val="080808"/>
              </a:solidFill>
              <a:effectLst/>
              <a:highlight>
                <a:srgbClr val="FFFFFF"/>
              </a:highlight>
              <a:latin typeface="JetBrains Mono"/>
            </a:endParaRPr>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16</a:t>
            </a:fld>
            <a:endParaRPr lang="zh-CN" altLang="en-US"/>
          </a:p>
        </p:txBody>
      </p:sp>
    </p:spTree>
    <p:extLst>
      <p:ext uri="{BB962C8B-B14F-4D97-AF65-F5344CB8AC3E}">
        <p14:creationId xmlns:p14="http://schemas.microsoft.com/office/powerpoint/2010/main" val="2877229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22</a:t>
            </a:fld>
            <a:endParaRPr lang="zh-CN" altLang="en-US"/>
          </a:p>
        </p:txBody>
      </p:sp>
    </p:spTree>
    <p:extLst>
      <p:ext uri="{BB962C8B-B14F-4D97-AF65-F5344CB8AC3E}">
        <p14:creationId xmlns:p14="http://schemas.microsoft.com/office/powerpoint/2010/main" val="4773322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sz="1800" dirty="0">
                <a:solidFill>
                  <a:srgbClr val="080808"/>
                </a:solidFill>
                <a:effectLst/>
                <a:highlight>
                  <a:srgbClr val="FFFFFF"/>
                </a:highlight>
                <a:latin typeface="JetBrains Mono"/>
              </a:rPr>
              <a:t>dict3 = {</a:t>
            </a:r>
            <a:r>
              <a:rPr lang="en-US" altLang="zh-CN" sz="1800" dirty="0">
                <a:solidFill>
                  <a:srgbClr val="1750EB"/>
                </a:solidFill>
                <a:effectLst/>
                <a:highlight>
                  <a:srgbClr val="FFFFFF"/>
                </a:highlight>
                <a:latin typeface="JetBrains Mono"/>
              </a:rPr>
              <a:t>1</a:t>
            </a:r>
            <a:r>
              <a:rPr lang="en-US" altLang="zh-CN" sz="1800" dirty="0">
                <a:solidFill>
                  <a:srgbClr val="080808"/>
                </a:solidFill>
                <a:effectLst/>
                <a:highlight>
                  <a:srgbClr val="FFFFFF"/>
                </a:highlight>
                <a:latin typeface="JetBrains Mono"/>
              </a:rPr>
              <a:t>:[</a:t>
            </a:r>
            <a:r>
              <a:rPr lang="en-US" altLang="zh-CN" sz="1800" dirty="0">
                <a:solidFill>
                  <a:srgbClr val="1750EB"/>
                </a:solidFill>
                <a:effectLst/>
                <a:highlight>
                  <a:srgbClr val="FFFFFF"/>
                </a:highlight>
                <a:latin typeface="JetBrains Mono"/>
              </a:rPr>
              <a:t>1</a:t>
            </a:r>
            <a:r>
              <a:rPr lang="en-US" altLang="zh-CN" sz="1800" dirty="0">
                <a:solidFill>
                  <a:srgbClr val="080808"/>
                </a:solidFill>
                <a:effectLst/>
                <a:highlight>
                  <a:srgbClr val="FFFFFF"/>
                </a:highlight>
                <a:latin typeface="JetBrains Mono"/>
              </a:rPr>
              <a:t>,</a:t>
            </a:r>
            <a:r>
              <a:rPr lang="en-US" altLang="zh-CN" sz="1800" dirty="0">
                <a:solidFill>
                  <a:srgbClr val="1750EB"/>
                </a:solidFill>
                <a:effectLst/>
                <a:highlight>
                  <a:srgbClr val="FFFFFF"/>
                </a:highlight>
                <a:latin typeface="JetBrains Mono"/>
              </a:rPr>
              <a:t>2</a:t>
            </a:r>
            <a:r>
              <a:rPr lang="en-US" altLang="zh-CN" sz="1800" dirty="0">
                <a:solidFill>
                  <a:srgbClr val="080808"/>
                </a:solidFill>
                <a:effectLst/>
                <a:highlight>
                  <a:srgbClr val="FFFFFF"/>
                </a:highlight>
                <a:latin typeface="JetBrains Mono"/>
              </a:rPr>
              <a:t>,</a:t>
            </a:r>
            <a:r>
              <a:rPr lang="en-US" altLang="zh-CN" sz="1800" dirty="0">
                <a:solidFill>
                  <a:srgbClr val="1750EB"/>
                </a:solidFill>
                <a:effectLst/>
                <a:highlight>
                  <a:srgbClr val="FFFFFF"/>
                </a:highlight>
                <a:latin typeface="JetBrains Mono"/>
              </a:rPr>
              <a:t>3</a:t>
            </a:r>
            <a:r>
              <a:rPr lang="en-US" altLang="zh-CN" sz="1800" dirty="0">
                <a:solidFill>
                  <a:srgbClr val="080808"/>
                </a:solidFill>
                <a:effectLst/>
                <a:highlight>
                  <a:srgbClr val="FFFFFF"/>
                </a:highlight>
                <a:latin typeface="JetBrains Mono"/>
              </a:rPr>
              <a:t>], </a:t>
            </a:r>
            <a:r>
              <a:rPr lang="en-US" altLang="zh-CN" sz="1800" dirty="0">
                <a:solidFill>
                  <a:srgbClr val="1750EB"/>
                </a:solidFill>
                <a:effectLst/>
                <a:highlight>
                  <a:srgbClr val="FFFFFF"/>
                </a:highlight>
                <a:latin typeface="JetBrains Mono"/>
              </a:rPr>
              <a:t>2</a:t>
            </a:r>
            <a:r>
              <a:rPr lang="en-US" altLang="zh-CN" sz="1800" dirty="0">
                <a:solidFill>
                  <a:srgbClr val="080808"/>
                </a:solidFill>
                <a:effectLst/>
                <a:highlight>
                  <a:srgbClr val="FFFFFF"/>
                </a:highlight>
                <a:latin typeface="JetBrains Mono"/>
              </a:rPr>
              <a:t>:[</a:t>
            </a:r>
            <a:r>
              <a:rPr lang="en-US" altLang="zh-CN" sz="1800" dirty="0">
                <a:solidFill>
                  <a:srgbClr val="1750EB"/>
                </a:solidFill>
                <a:effectLst/>
                <a:highlight>
                  <a:srgbClr val="FFFFFF"/>
                </a:highlight>
                <a:latin typeface="JetBrains Mono"/>
              </a:rPr>
              <a:t>20</a:t>
            </a:r>
            <a:r>
              <a:rPr lang="en-US" altLang="zh-CN" sz="1800" dirty="0">
                <a:solidFill>
                  <a:srgbClr val="080808"/>
                </a:solidFill>
                <a:effectLst/>
                <a:highlight>
                  <a:srgbClr val="FFFFFF"/>
                </a:highlight>
                <a:latin typeface="JetBrains Mono"/>
              </a:rPr>
              <a:t>,</a:t>
            </a:r>
            <a:r>
              <a:rPr lang="en-US" altLang="zh-CN" sz="1800" dirty="0">
                <a:solidFill>
                  <a:srgbClr val="1750EB"/>
                </a:solidFill>
                <a:effectLst/>
                <a:highlight>
                  <a:srgbClr val="FFFFFF"/>
                </a:highlight>
                <a:latin typeface="JetBrains Mono"/>
              </a:rPr>
              <a:t>30</a:t>
            </a:r>
            <a:r>
              <a:rPr lang="en-US" altLang="zh-CN" sz="1800" dirty="0">
                <a:solidFill>
                  <a:srgbClr val="080808"/>
                </a:solidFill>
                <a:effectLst/>
                <a:highlight>
                  <a:srgbClr val="FFFFFF"/>
                </a:highlight>
                <a:latin typeface="JetBrains Mono"/>
              </a:rPr>
              <a:t>,</a:t>
            </a:r>
            <a:r>
              <a:rPr lang="en-US" altLang="zh-CN" sz="1800" dirty="0">
                <a:solidFill>
                  <a:srgbClr val="1750EB"/>
                </a:solidFill>
                <a:effectLst/>
                <a:highlight>
                  <a:srgbClr val="FFFFFF"/>
                </a:highlight>
                <a:latin typeface="JetBrains Mono"/>
              </a:rPr>
              <a:t>40</a:t>
            </a:r>
            <a:r>
              <a:rPr lang="en-US" altLang="zh-CN" sz="1800" dirty="0">
                <a:solidFill>
                  <a:srgbClr val="080808"/>
                </a:solidFill>
                <a:effectLst/>
                <a:highlight>
                  <a:srgbClr val="FFFFFF"/>
                </a:highlight>
                <a:latin typeface="JetBrains Mono"/>
              </a:rPr>
              <a:t>]}</a:t>
            </a: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d = dict3.copy()</a:t>
            </a:r>
            <a:br>
              <a:rPr lang="en-US" altLang="zh-CN" sz="1800" dirty="0">
                <a:solidFill>
                  <a:srgbClr val="080808"/>
                </a:solidFill>
                <a:effectLst/>
                <a:highlight>
                  <a:srgbClr val="FFFFFF"/>
                </a:highlight>
                <a:latin typeface="JetBrains Mono"/>
              </a:rPr>
            </a:br>
            <a:br>
              <a:rPr lang="en-US" altLang="zh-CN" sz="1800" dirty="0">
                <a:solidFill>
                  <a:srgbClr val="080808"/>
                </a:solidFill>
                <a:effectLst/>
                <a:highlight>
                  <a:srgbClr val="FFFFFF"/>
                </a:highlight>
                <a:latin typeface="JetBrains Mono"/>
              </a:rPr>
            </a:br>
            <a:r>
              <a:rPr lang="en-US" altLang="zh-CN" sz="1800" dirty="0">
                <a:solidFill>
                  <a:srgbClr val="080808"/>
                </a:solidFill>
                <a:effectLst/>
                <a:highlight>
                  <a:srgbClr val="FFFFFF"/>
                </a:highlight>
                <a:latin typeface="JetBrains Mono"/>
              </a:rPr>
              <a:t>d[</a:t>
            </a:r>
            <a:r>
              <a:rPr lang="en-US" altLang="zh-CN" sz="1800" dirty="0">
                <a:solidFill>
                  <a:srgbClr val="1750EB"/>
                </a:solidFill>
                <a:effectLst/>
                <a:highlight>
                  <a:srgbClr val="FFFFFF"/>
                </a:highlight>
                <a:latin typeface="JetBrains Mono"/>
              </a:rPr>
              <a:t>1</a:t>
            </a:r>
            <a:r>
              <a:rPr lang="en-US" altLang="zh-CN" sz="1800" dirty="0">
                <a:solidFill>
                  <a:srgbClr val="080808"/>
                </a:solidFill>
                <a:effectLst/>
                <a:highlight>
                  <a:srgbClr val="FFFFFF"/>
                </a:highlight>
                <a:latin typeface="JetBrains Mono"/>
              </a:rPr>
              <a:t>][</a:t>
            </a:r>
            <a:r>
              <a:rPr lang="en-US" altLang="zh-CN" sz="1800" dirty="0">
                <a:solidFill>
                  <a:srgbClr val="1750EB"/>
                </a:solidFill>
                <a:effectLst/>
                <a:highlight>
                  <a:srgbClr val="FFFFFF"/>
                </a:highlight>
                <a:latin typeface="JetBrains Mono"/>
              </a:rPr>
              <a:t>2</a:t>
            </a:r>
            <a:r>
              <a:rPr lang="en-US" altLang="zh-CN" sz="1800" dirty="0">
                <a:solidFill>
                  <a:srgbClr val="080808"/>
                </a:solidFill>
                <a:effectLst/>
                <a:highlight>
                  <a:srgbClr val="FFFFFF"/>
                </a:highlight>
                <a:latin typeface="JetBrains Mono"/>
              </a:rPr>
              <a:t>] = </a:t>
            </a:r>
            <a:r>
              <a:rPr lang="en-US" altLang="zh-CN" sz="1800" dirty="0">
                <a:solidFill>
                  <a:srgbClr val="1750EB"/>
                </a:solidFill>
                <a:effectLst/>
                <a:highlight>
                  <a:srgbClr val="FFFFFF"/>
                </a:highlight>
                <a:latin typeface="JetBrains Mono"/>
              </a:rPr>
              <a:t>20</a:t>
            </a:r>
            <a:br>
              <a:rPr lang="en-US" altLang="zh-CN" sz="1800" dirty="0">
                <a:solidFill>
                  <a:srgbClr val="1750EB"/>
                </a:solidFill>
                <a:effectLst/>
                <a:highlight>
                  <a:srgbClr val="FFFFFF"/>
                </a:highlight>
                <a:latin typeface="JetBrains Mono"/>
              </a:rPr>
            </a:br>
            <a:r>
              <a:rPr lang="en-US" altLang="zh-CN" sz="1800" dirty="0">
                <a:solidFill>
                  <a:srgbClr val="000080"/>
                </a:solidFill>
                <a:effectLst/>
                <a:highlight>
                  <a:srgbClr val="FFFFFF"/>
                </a:highlight>
                <a:latin typeface="JetBrains Mono"/>
              </a:rPr>
              <a:t>print</a:t>
            </a:r>
            <a:r>
              <a:rPr lang="en-US" altLang="zh-CN" sz="1800" dirty="0">
                <a:solidFill>
                  <a:srgbClr val="080808"/>
                </a:solidFill>
                <a:effectLst/>
                <a:highlight>
                  <a:srgbClr val="FFFFFF"/>
                </a:highlight>
                <a:latin typeface="JetBrains Mono"/>
              </a:rPr>
              <a:t>(d, dict3 , </a:t>
            </a:r>
            <a:r>
              <a:rPr lang="en-US" altLang="zh-CN" sz="1800" dirty="0" err="1">
                <a:solidFill>
                  <a:srgbClr val="660099"/>
                </a:solidFill>
                <a:effectLst/>
                <a:highlight>
                  <a:srgbClr val="FFFFFF"/>
                </a:highlight>
                <a:latin typeface="JetBrains Mono"/>
              </a:rPr>
              <a:t>sep</a:t>
            </a:r>
            <a:r>
              <a:rPr lang="en-US" altLang="zh-CN" sz="1800" dirty="0">
                <a:solidFill>
                  <a:srgbClr val="660099"/>
                </a:solidFill>
                <a:effectLst/>
                <a:highlight>
                  <a:srgbClr val="FFFFFF"/>
                </a:highlight>
                <a:latin typeface="JetBrains Mono"/>
              </a:rPr>
              <a:t> </a:t>
            </a:r>
            <a:r>
              <a:rPr lang="en-US" altLang="zh-CN" sz="1800" dirty="0">
                <a:solidFill>
                  <a:srgbClr val="080808"/>
                </a:solidFill>
                <a:effectLst/>
                <a:highlight>
                  <a:srgbClr val="FFFFFF"/>
                </a:highlight>
                <a:latin typeface="JetBrains Mono"/>
              </a:rPr>
              <a:t>= </a:t>
            </a:r>
            <a:r>
              <a:rPr lang="en-US" altLang="zh-CN" sz="1800" dirty="0">
                <a:solidFill>
                  <a:srgbClr val="067D17"/>
                </a:solidFill>
                <a:effectLst/>
                <a:highlight>
                  <a:srgbClr val="FFFFFF"/>
                </a:highlight>
                <a:latin typeface="JetBrains Mono"/>
              </a:rPr>
              <a:t>'</a:t>
            </a:r>
            <a:r>
              <a:rPr lang="en-US" altLang="zh-CN" sz="1800" dirty="0">
                <a:solidFill>
                  <a:srgbClr val="0037A6"/>
                </a:solidFill>
                <a:effectLst/>
                <a:highlight>
                  <a:srgbClr val="FFFFFF"/>
                </a:highlight>
                <a:latin typeface="JetBrains Mono"/>
              </a:rPr>
              <a:t>\n</a:t>
            </a:r>
            <a:r>
              <a:rPr lang="en-US" altLang="zh-CN" sz="1800" dirty="0">
                <a:solidFill>
                  <a:srgbClr val="067D17"/>
                </a:solidFill>
                <a:effectLst/>
                <a:highlight>
                  <a:srgbClr val="FFFFFF"/>
                </a:highlight>
                <a:latin typeface="JetBrains Mono"/>
              </a:rPr>
              <a:t>'</a:t>
            </a:r>
            <a:r>
              <a:rPr lang="en-US" altLang="zh-CN" sz="1800" dirty="0">
                <a:solidFill>
                  <a:srgbClr val="080808"/>
                </a:solidFill>
                <a:effectLst/>
                <a:highlight>
                  <a:srgbClr val="FFFFFF"/>
                </a:highlight>
                <a:latin typeface="JetBrains Mono"/>
              </a:rPr>
              <a:t>)</a:t>
            </a:r>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25</a:t>
            </a:fld>
            <a:endParaRPr lang="zh-CN" altLang="en-US"/>
          </a:p>
        </p:txBody>
      </p:sp>
    </p:spTree>
    <p:extLst>
      <p:ext uri="{BB962C8B-B14F-4D97-AF65-F5344CB8AC3E}">
        <p14:creationId xmlns:p14="http://schemas.microsoft.com/office/powerpoint/2010/main" val="4210297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27</a:t>
            </a:fld>
            <a:endParaRPr lang="zh-CN" altLang="en-US"/>
          </a:p>
        </p:txBody>
      </p:sp>
    </p:spTree>
    <p:extLst>
      <p:ext uri="{BB962C8B-B14F-4D97-AF65-F5344CB8AC3E}">
        <p14:creationId xmlns:p14="http://schemas.microsoft.com/office/powerpoint/2010/main" val="1710955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28</a:t>
            </a:fld>
            <a:endParaRPr lang="zh-CN" altLang="en-US"/>
          </a:p>
        </p:txBody>
      </p:sp>
    </p:spTree>
    <p:extLst>
      <p:ext uri="{BB962C8B-B14F-4D97-AF65-F5344CB8AC3E}">
        <p14:creationId xmlns:p14="http://schemas.microsoft.com/office/powerpoint/2010/main" val="2940692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0" lang="zh-CN" altLang="zh-CN" sz="1200" b="0" i="0" u="none" strike="noStrike" cap="none" normalizeH="0" baseline="0" dirty="0">
                <a:ln>
                  <a:noFill/>
                </a:ln>
                <a:solidFill>
                  <a:srgbClr val="080808"/>
                </a:solidFill>
                <a:effectLst/>
                <a:latin typeface="Arial Unicode MS" panose="020B0604020202020204" pitchFamily="34" charset="-122"/>
                <a:ea typeface="JetBrains Mono"/>
              </a:rPr>
              <a:t>{85:"</a:t>
            </a:r>
            <a:r>
              <a:rPr kumimoji="0" lang="zh-CN" altLang="zh-CN" sz="12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李鸣</a:t>
            </a:r>
            <a:r>
              <a:rPr kumimoji="0" lang="zh-CN" altLang="zh-CN" sz="1200" b="0" i="0" u="none" strike="noStrike" cap="none" normalizeH="0" baseline="0" dirty="0">
                <a:ln>
                  <a:noFill/>
                </a:ln>
                <a:solidFill>
                  <a:srgbClr val="080808"/>
                </a:solidFill>
                <a:effectLst/>
                <a:latin typeface="Arial Unicode MS" panose="020B0604020202020204" pitchFamily="34" charset="-122"/>
                <a:ea typeface="JetBrains Mono"/>
              </a:rPr>
              <a:t>",74:"</a:t>
            </a:r>
            <a:r>
              <a:rPr kumimoji="0" lang="zh-CN" altLang="zh-CN" sz="12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黄辉</a:t>
            </a:r>
            <a:r>
              <a:rPr kumimoji="0" lang="zh-CN" altLang="zh-CN" sz="1200" b="0" i="0" u="none" strike="noStrike" cap="none" normalizeH="0" baseline="0" dirty="0">
                <a:ln>
                  <a:noFill/>
                </a:ln>
                <a:solidFill>
                  <a:srgbClr val="080808"/>
                </a:solidFill>
                <a:effectLst/>
                <a:latin typeface="Arial Unicode MS" panose="020B0604020202020204" pitchFamily="34" charset="-122"/>
                <a:ea typeface="JetBrains Mono"/>
              </a:rPr>
              <a:t>",92:"</a:t>
            </a:r>
            <a:r>
              <a:rPr kumimoji="0" lang="zh-CN" altLang="zh-CN" sz="12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张檬</a:t>
            </a:r>
            <a:r>
              <a:rPr kumimoji="0" lang="zh-CN" altLang="zh-CN" sz="1200" b="0" i="0" u="none" strike="noStrike" cap="none" normalizeH="0" baseline="0" dirty="0">
                <a:ln>
                  <a:noFill/>
                </a:ln>
                <a:solidFill>
                  <a:srgbClr val="080808"/>
                </a:solidFill>
                <a:effectLst/>
                <a:latin typeface="Arial Unicode MS" panose="020B0604020202020204" pitchFamily="34" charset="-122"/>
                <a:ea typeface="JetBrains Mono"/>
              </a:rPr>
              <a:t>", 88:"</a:t>
            </a:r>
            <a:r>
              <a:rPr kumimoji="0" lang="zh-CN" altLang="zh-CN" sz="12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于静颂</a:t>
            </a:r>
            <a:r>
              <a:rPr kumimoji="0" lang="zh-CN" altLang="zh-CN" sz="1200" b="0" i="0" u="none" strike="noStrike" cap="none" normalizeH="0" baseline="0" dirty="0">
                <a:ln>
                  <a:noFill/>
                </a:ln>
                <a:solidFill>
                  <a:srgbClr val="080808"/>
                </a:solidFill>
                <a:effectLst/>
                <a:latin typeface="Arial Unicode MS" panose="020B0604020202020204" pitchFamily="34" charset="-122"/>
                <a:ea typeface="JetBrains Mono"/>
              </a:rPr>
              <a:t>",63:"</a:t>
            </a:r>
            <a:r>
              <a:rPr kumimoji="0" lang="zh-CN" altLang="zh-CN" sz="1200" b="0" i="0" u="none" strike="noStrike" cap="none" normalizeH="0" baseline="0" dirty="0">
                <a:ln>
                  <a:noFill/>
                </a:ln>
                <a:solidFill>
                  <a:srgbClr val="080808"/>
                </a:solidFill>
                <a:effectLst/>
                <a:latin typeface="宋体" panose="02010600030101010101" pitchFamily="2" charset="-122"/>
                <a:ea typeface="宋体" panose="02010600030101010101" pitchFamily="2" charset="-122"/>
              </a:rPr>
              <a:t>钱多多</a:t>
            </a:r>
            <a:r>
              <a:rPr kumimoji="0" lang="zh-CN" altLang="zh-CN" sz="12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t>33</a:t>
            </a:fld>
            <a:endParaRPr lang="zh-CN" altLang="en-US"/>
          </a:p>
        </p:txBody>
      </p:sp>
    </p:spTree>
    <p:extLst>
      <p:ext uri="{BB962C8B-B14F-4D97-AF65-F5344CB8AC3E}">
        <p14:creationId xmlns:p14="http://schemas.microsoft.com/office/powerpoint/2010/main" val="3308797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anose="05000000000000000000" pitchFamily="2" charset="2"/>
              <a:buNone/>
              <a:defRPr sz="2600"/>
            </a:lvl1pPr>
          </a:lstStyle>
          <a:p>
            <a:r>
              <a:rPr lang="zh-CN" altLang="en-US"/>
              <a:t>单击此处编辑母版副标题样式</a:t>
            </a:r>
          </a:p>
        </p:txBody>
      </p:sp>
      <p:sp>
        <p:nvSpPr>
          <p:cNvPr id="5" name="Rectangle 4"/>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xfrm>
            <a:off x="3124200" y="6248400"/>
            <a:ext cx="2895600" cy="457200"/>
          </a:xfrm>
        </p:spPr>
        <p:txBody>
          <a:bodyPr/>
          <a:lstStyle>
            <a:lvl1pPr algn="ctr">
              <a:defRPr/>
            </a:lvl1pPr>
          </a:lstStyle>
          <a:p>
            <a:pPr>
              <a:defRPr/>
            </a:pPr>
            <a:endParaRPr lang="en-US" altLang="zh-CN"/>
          </a:p>
        </p:txBody>
      </p:sp>
      <p:sp>
        <p:nvSpPr>
          <p:cNvPr id="7" name="Rectangle 6"/>
          <p:cNvSpPr>
            <a:spLocks noGrp="1" noChangeArrowheads="1"/>
          </p:cNvSpPr>
          <p:nvPr>
            <p:ph type="sldNum" sz="quarter" idx="12"/>
          </p:nvPr>
        </p:nvSpPr>
        <p:spPr bwMode="auto">
          <a:xfrm>
            <a:off x="6553200" y="6248400"/>
            <a:ext cx="1905000" cy="457200"/>
          </a:xfrm>
          <a:prstGeom prst="rect">
            <a:avLst/>
          </a:prstGeom>
          <a:ln>
            <a:miter lim="800000"/>
          </a:ln>
        </p:spPr>
        <p:txBody>
          <a:bodyPr vert="horz" wrap="square" lIns="91440" tIns="45720" rIns="91440" bIns="45720" numCol="1" anchor="t" anchorCtr="0" compatLnSpc="1"/>
          <a:lstStyle>
            <a:lvl1pPr algn="r" eaLnBrk="1" hangingPunct="1">
              <a:defRPr sz="1200" b="0" i="0">
                <a:latin typeface="Verdana" panose="020B0604030504040204" pitchFamily="34" charset="0"/>
              </a:defRPr>
            </a:lvl1pPr>
          </a:lstStyle>
          <a:p>
            <a:pPr>
              <a:defRPr/>
            </a:pPr>
            <a:fld id="{AEFB9E9D-B4A0-4754-82A5-D6F3B5F5C043}" type="slidenum">
              <a:rPr lang="en-US" altLang="zh-CN"/>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fld id="{64793927-80C2-4A1D-A722-2DF6B0F029CE}" type="slidenum">
              <a:rPr lang="en-US" altLang="zh-CN"/>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fld id="{0DDF9C4D-452E-4A35-9FC2-4446F6F4800C}" type="slidenum">
              <a:rPr lang="en-US" altLang="zh-CN"/>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fld id="{BED4C918-4673-4FD1-9DE6-62282A0F5C38}" type="slidenum">
              <a:rPr lang="en-US" altLang="zh-CN"/>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p:cNvSpPr>
            <a:spLocks noGrp="1" noChangeArrowheads="1"/>
          </p:cNvSpPr>
          <p:nvPr>
            <p:ph type="dt" sz="half" idx="10"/>
          </p:nvPr>
        </p:nvSpPr>
        <p:spPr/>
        <p:txBody>
          <a:bodyPr/>
          <a:lstStyle>
            <a:lvl1pPr>
              <a:defRPr/>
            </a:lvl1pPr>
          </a:lstStyle>
          <a:p>
            <a:pPr>
              <a:defRPr/>
            </a:pPr>
            <a:endParaRPr lang="en-US" altLang="zh-CN"/>
          </a:p>
        </p:txBody>
      </p:sp>
      <p:sp>
        <p:nvSpPr>
          <p:cNvPr id="5" name="Rectangle 6"/>
          <p:cNvSpPr>
            <a:spLocks noGrp="1" noChangeArrowheads="1"/>
          </p:cNvSpPr>
          <p:nvPr>
            <p:ph type="ftr" sz="quarter" idx="11"/>
          </p:nvPr>
        </p:nvSpPr>
        <p:spPr/>
        <p:txBody>
          <a:bodyPr/>
          <a:lstStyle>
            <a:lvl1pPr>
              <a:defRPr/>
            </a:lvl1pPr>
          </a:lstStyle>
          <a:p>
            <a:pPr>
              <a:defRPr/>
            </a:pPr>
            <a:fld id="{25F29EE8-9238-40D9-B914-CD91B7A90F54}" type="slidenum">
              <a:rPr lang="en-US" altLang="zh-CN"/>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fld id="{623D1820-A405-4A5B-8C6B-D4251DE20CED}" type="slidenum">
              <a:rPr lang="en-US" altLang="zh-CN"/>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p:cNvSpPr>
            <a:spLocks noGrp="1" noChangeArrowheads="1"/>
          </p:cNvSpPr>
          <p:nvPr>
            <p:ph type="dt" sz="half" idx="10"/>
          </p:nvPr>
        </p:nvSpPr>
        <p:spPr/>
        <p:txBody>
          <a:bodyPr/>
          <a:lstStyle>
            <a:lvl1pPr>
              <a:defRPr/>
            </a:lvl1pPr>
          </a:lstStyle>
          <a:p>
            <a:pPr>
              <a:defRPr/>
            </a:pPr>
            <a:endParaRPr lang="en-US" altLang="zh-CN"/>
          </a:p>
        </p:txBody>
      </p:sp>
      <p:sp>
        <p:nvSpPr>
          <p:cNvPr id="8" name="Rectangle 6"/>
          <p:cNvSpPr>
            <a:spLocks noGrp="1" noChangeArrowheads="1"/>
          </p:cNvSpPr>
          <p:nvPr>
            <p:ph type="ftr" sz="quarter" idx="11"/>
          </p:nvPr>
        </p:nvSpPr>
        <p:spPr/>
        <p:txBody>
          <a:bodyPr/>
          <a:lstStyle>
            <a:lvl1pPr>
              <a:defRPr/>
            </a:lvl1pPr>
          </a:lstStyle>
          <a:p>
            <a:pPr>
              <a:defRPr/>
            </a:pPr>
            <a:fld id="{9450DBA7-4FBC-42A4-BED9-64859011D117}" type="slidenum">
              <a:rPr lang="en-US" altLang="zh-CN"/>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p:cNvSpPr>
            <a:spLocks noGrp="1" noChangeArrowheads="1"/>
          </p:cNvSpPr>
          <p:nvPr>
            <p:ph type="dt" sz="half" idx="10"/>
          </p:nvPr>
        </p:nvSpPr>
        <p:spPr/>
        <p:txBody>
          <a:bodyPr/>
          <a:lstStyle>
            <a:lvl1pPr>
              <a:defRPr/>
            </a:lvl1pPr>
          </a:lstStyle>
          <a:p>
            <a:pPr>
              <a:defRPr/>
            </a:pPr>
            <a:endParaRPr lang="en-US" altLang="zh-CN"/>
          </a:p>
        </p:txBody>
      </p:sp>
      <p:sp>
        <p:nvSpPr>
          <p:cNvPr id="4" name="Rectangle 6"/>
          <p:cNvSpPr>
            <a:spLocks noGrp="1" noChangeArrowheads="1"/>
          </p:cNvSpPr>
          <p:nvPr>
            <p:ph type="ftr" sz="quarter" idx="11"/>
          </p:nvPr>
        </p:nvSpPr>
        <p:spPr/>
        <p:txBody>
          <a:bodyPr/>
          <a:lstStyle>
            <a:lvl1pPr>
              <a:defRPr/>
            </a:lvl1pPr>
          </a:lstStyle>
          <a:p>
            <a:pPr>
              <a:defRPr/>
            </a:pPr>
            <a:fld id="{FB17DF36-A72F-4060-B13B-AE7AA7141250}" type="slidenum">
              <a:rPr lang="en-US" altLang="zh-CN"/>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ltLang="zh-CN"/>
          </a:p>
        </p:txBody>
      </p:sp>
      <p:sp>
        <p:nvSpPr>
          <p:cNvPr id="3" name="Rectangle 6"/>
          <p:cNvSpPr>
            <a:spLocks noGrp="1" noChangeArrowheads="1"/>
          </p:cNvSpPr>
          <p:nvPr>
            <p:ph type="ftr" sz="quarter" idx="11"/>
          </p:nvPr>
        </p:nvSpPr>
        <p:spPr/>
        <p:txBody>
          <a:bodyPr/>
          <a:lstStyle>
            <a:lvl1pPr>
              <a:defRPr/>
            </a:lvl1pPr>
          </a:lstStyle>
          <a:p>
            <a:pPr>
              <a:defRPr/>
            </a:pPr>
            <a:fld id="{BBE82323-E455-47E7-A754-0A63A55F216F}" type="slidenum">
              <a:rPr lang="en-US" altLang="zh-CN"/>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fld id="{D433F731-DA8A-4C5D-B067-63C1C1E82C0F}" type="slidenum">
              <a:rPr lang="en-US" altLang="zh-CN"/>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p:cNvSpPr>
            <a:spLocks noGrp="1" noChangeArrowheads="1"/>
          </p:cNvSpPr>
          <p:nvPr>
            <p:ph type="dt" sz="half" idx="10"/>
          </p:nvPr>
        </p:nvSpPr>
        <p:spPr/>
        <p:txBody>
          <a:bodyPr/>
          <a:lstStyle>
            <a:lvl1pPr>
              <a:defRPr/>
            </a:lvl1pPr>
          </a:lstStyle>
          <a:p>
            <a:pPr>
              <a:defRPr/>
            </a:pPr>
            <a:endParaRPr lang="en-US" altLang="zh-CN"/>
          </a:p>
        </p:txBody>
      </p:sp>
      <p:sp>
        <p:nvSpPr>
          <p:cNvPr id="6" name="Rectangle 6"/>
          <p:cNvSpPr>
            <a:spLocks noGrp="1" noChangeArrowheads="1"/>
          </p:cNvSpPr>
          <p:nvPr>
            <p:ph type="ftr" sz="quarter" idx="11"/>
          </p:nvPr>
        </p:nvSpPr>
        <p:spPr/>
        <p:txBody>
          <a:bodyPr/>
          <a:lstStyle>
            <a:lvl1pPr>
              <a:defRPr/>
            </a:lvl1pPr>
          </a:lstStyle>
          <a:p>
            <a:pPr>
              <a:defRPr/>
            </a:pPr>
            <a:fld id="{18D2653D-44F1-4EAA-B6BF-DA10394E2549}" type="slidenum">
              <a:rPr lang="en-US" altLang="zh-CN"/>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1027" name="Rectangle 3"/>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zh-CN" altLang="en-US"/>
          </a:p>
        </p:txBody>
      </p:sp>
      <p:sp>
        <p:nvSpPr>
          <p:cNvPr id="391173" name="Rectangle 5"/>
          <p:cNvSpPr>
            <a:spLocks noGrp="1" noChangeArrowheads="1"/>
          </p:cNvSpPr>
          <p:nvPr>
            <p:ph type="dt" sz="half" idx="2"/>
          </p:nvPr>
        </p:nvSpPr>
        <p:spPr bwMode="auto">
          <a:xfrm>
            <a:off x="609600" y="6245225"/>
            <a:ext cx="1981200" cy="47625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defRPr sz="1200" b="0" i="0">
                <a:latin typeface="Verdana" panose="020B0604030504040204" pitchFamily="34" charset="0"/>
              </a:defRPr>
            </a:lvl1pPr>
          </a:lstStyle>
          <a:p>
            <a:pPr>
              <a:defRPr/>
            </a:pPr>
            <a:endParaRPr lang="en-US" altLang="zh-CN"/>
          </a:p>
        </p:txBody>
      </p:sp>
      <p:sp>
        <p:nvSpPr>
          <p:cNvPr id="391174" name="Rectangle 6"/>
          <p:cNvSpPr>
            <a:spLocks noGrp="1" noChangeArrowheads="1"/>
          </p:cNvSpPr>
          <p:nvPr>
            <p:ph type="ftr" sz="quarter" idx="3"/>
          </p:nvPr>
        </p:nvSpPr>
        <p:spPr bwMode="auto">
          <a:xfrm>
            <a:off x="7191375" y="6381750"/>
            <a:ext cx="1952625"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i="0">
                <a:latin typeface="Verdana" panose="020B0604030504040204" pitchFamily="34" charset="0"/>
              </a:defRPr>
            </a:lvl1pPr>
          </a:lstStyle>
          <a:p>
            <a:pPr>
              <a:defRPr/>
            </a:pPr>
            <a:fld id="{790B65A0-2926-4C69-8321-067D3A66B6DD}"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880"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605"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4180"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4230" indent="-398780"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4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6pPr>
      <a:lvl7pPr marL="30086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7pPr>
      <a:lvl8pPr marL="34658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8pPr>
      <a:lvl9pPr marL="3923030" indent="-398780" algn="l" rtl="0" fontAlgn="base">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19.png"/></Relationships>
</file>

<file path=ppt/slides/_rels/slide5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6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6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6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5.xml"/></Relationships>
</file>

<file path=ppt/slides/_rels/slide7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701675" y="1564680"/>
            <a:ext cx="7772400" cy="1323975"/>
          </a:xfrm>
        </p:spPr>
        <p:txBody>
          <a:bodyPr/>
          <a:lstStyle/>
          <a:p>
            <a:pPr eaLnBrk="1" hangingPunct="1"/>
            <a:r>
              <a:rPr lang="en-US" altLang="zh-CN" sz="6600" dirty="0"/>
              <a:t>Python</a:t>
            </a:r>
            <a:r>
              <a:rPr lang="zh-CN" altLang="en-US" sz="6600" dirty="0"/>
              <a:t>程序设计</a:t>
            </a:r>
            <a:endParaRPr lang="en-US" altLang="zh-CN" sz="4000" dirty="0"/>
          </a:p>
        </p:txBody>
      </p:sp>
      <p:sp>
        <p:nvSpPr>
          <p:cNvPr id="2" name="副标题 1"/>
          <p:cNvSpPr>
            <a:spLocks noGrp="1"/>
          </p:cNvSpPr>
          <p:nvPr>
            <p:ph type="subTitle" idx="1"/>
          </p:nvPr>
        </p:nvSpPr>
        <p:spPr/>
        <p:txBody>
          <a:bodyPr/>
          <a:lstStyle/>
          <a:p>
            <a:pPr>
              <a:defRPr/>
            </a:pPr>
            <a:r>
              <a:rPr lang="zh-CN" altLang="en-US" sz="4000" dirty="0">
                <a:solidFill>
                  <a:schemeClr val="tx2"/>
                </a:solidFill>
                <a:latin typeface="+mj-lt"/>
                <a:ea typeface="+mj-ea"/>
                <a:cs typeface="+mj-cs"/>
              </a:rPr>
              <a:t>第</a:t>
            </a:r>
            <a:r>
              <a:rPr lang="en-US" altLang="zh-CN" sz="4000" dirty="0">
                <a:solidFill>
                  <a:schemeClr val="tx2"/>
                </a:solidFill>
                <a:latin typeface="+mj-lt"/>
                <a:ea typeface="+mj-ea"/>
                <a:cs typeface="+mj-cs"/>
              </a:rPr>
              <a:t>6</a:t>
            </a:r>
            <a:r>
              <a:rPr lang="zh-CN" altLang="en-US" sz="4000" dirty="0">
                <a:solidFill>
                  <a:schemeClr val="tx2"/>
                </a:solidFill>
                <a:latin typeface="+mj-lt"/>
                <a:ea typeface="+mj-ea"/>
                <a:cs typeface="+mj-cs"/>
              </a:rPr>
              <a:t>章 </a:t>
            </a:r>
            <a:r>
              <a:rPr lang="en-US" altLang="zh-CN" sz="4000" dirty="0">
                <a:solidFill>
                  <a:schemeClr val="tx2"/>
                </a:solidFill>
                <a:latin typeface="+mj-lt"/>
                <a:ea typeface="+mj-ea"/>
                <a:cs typeface="+mj-cs"/>
              </a:rPr>
              <a:t>Python</a:t>
            </a:r>
            <a:r>
              <a:rPr lang="zh-CN" altLang="en-US" sz="4000" dirty="0">
                <a:solidFill>
                  <a:schemeClr val="tx2"/>
                </a:solidFill>
                <a:latin typeface="+mj-lt"/>
                <a:ea typeface="+mj-ea"/>
                <a:cs typeface="+mj-cs"/>
              </a:rPr>
              <a:t>组合数据类型</a:t>
            </a:r>
          </a:p>
        </p:txBody>
      </p:sp>
      <p:sp>
        <p:nvSpPr>
          <p:cNvPr id="3" name="Text Box 10"/>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anose="02010600030101010101" pitchFamily="2" charset="-122"/>
              </a:rPr>
              <a:t>深圳大学计算机与软件学院</a:t>
            </a:r>
            <a:endParaRPr lang="zh-CN" altLang="en-US" sz="3200" i="0" dirty="0">
              <a:solidFill>
                <a:srgbClr val="808080"/>
              </a:solidFill>
              <a:latin typeface="华文行楷" panose="02010800040101010101" pitchFamily="2" charset="-122"/>
              <a:ea typeface="华文行楷"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b="1" kern="1200" dirty="0">
                <a:latin typeface="Tahoma" panose="020B0604030504040204" pitchFamily="34" charset="0"/>
                <a:ea typeface="隶书" panose="02010509060101010101" pitchFamily="49" charset="-122"/>
                <a:cs typeface="+mn-cs"/>
              </a:rPr>
              <a:t>字典</a:t>
            </a:r>
            <a:r>
              <a:rPr lang="zh-CN" altLang="en-US" sz="4400" b="1" kern="1200" dirty="0">
                <a:latin typeface="Tahoma" panose="020B0604030504040204" pitchFamily="34" charset="0"/>
                <a:ea typeface="隶书" panose="02010509060101010101" pitchFamily="49" charset="-122"/>
                <a:cs typeface="+mn-cs"/>
              </a:rPr>
              <a:t>基本运算</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10</a:t>
            </a:fld>
            <a:endParaRPr lang="en-US" altLang="zh-CN"/>
          </a:p>
        </p:txBody>
      </p:sp>
      <p:graphicFrame>
        <p:nvGraphicFramePr>
          <p:cNvPr id="8" name="表格 8">
            <a:extLst>
              <a:ext uri="{FF2B5EF4-FFF2-40B4-BE49-F238E27FC236}">
                <a16:creationId xmlns:a16="http://schemas.microsoft.com/office/drawing/2014/main" id="{CF344570-B584-4EC8-8B22-E6F7C03DECF4}"/>
              </a:ext>
            </a:extLst>
          </p:cNvPr>
          <p:cNvGraphicFramePr>
            <a:graphicFrameLocks noGrp="1"/>
          </p:cNvGraphicFramePr>
          <p:nvPr>
            <p:extLst>
              <p:ext uri="{D42A27DB-BD31-4B8C-83A1-F6EECF244321}">
                <p14:modId xmlns:p14="http://schemas.microsoft.com/office/powerpoint/2010/main" val="3092905689"/>
              </p:ext>
            </p:extLst>
          </p:nvPr>
        </p:nvGraphicFramePr>
        <p:xfrm>
          <a:off x="625944" y="1340767"/>
          <a:ext cx="8266535" cy="3560540"/>
        </p:xfrm>
        <a:graphic>
          <a:graphicData uri="http://schemas.openxmlformats.org/drawingml/2006/table">
            <a:tbl>
              <a:tblPr firstRow="1" bandRow="1">
                <a:tableStyleId>{21E4AEA4-8DFA-4A89-87EB-49C32662AFE0}</a:tableStyleId>
              </a:tblPr>
              <a:tblGrid>
                <a:gridCol w="2514662">
                  <a:extLst>
                    <a:ext uri="{9D8B030D-6E8A-4147-A177-3AD203B41FA5}">
                      <a16:colId xmlns:a16="http://schemas.microsoft.com/office/drawing/2014/main" val="3258334011"/>
                    </a:ext>
                  </a:extLst>
                </a:gridCol>
                <a:gridCol w="5751873">
                  <a:extLst>
                    <a:ext uri="{9D8B030D-6E8A-4147-A177-3AD203B41FA5}">
                      <a16:colId xmlns:a16="http://schemas.microsoft.com/office/drawing/2014/main" val="396242977"/>
                    </a:ext>
                  </a:extLst>
                </a:gridCol>
              </a:tblGrid>
              <a:tr h="725900">
                <a:tc>
                  <a:txBody>
                    <a:bodyPr/>
                    <a:lstStyle/>
                    <a:p>
                      <a:pPr algn="ctr"/>
                      <a:r>
                        <a:rPr lang="zh-CN" altLang="en-US" sz="2800" dirty="0"/>
                        <a:t>函数或运算</a:t>
                      </a:r>
                    </a:p>
                  </a:txBody>
                  <a:tcPr anchor="ctr"/>
                </a:tc>
                <a:tc>
                  <a:txBody>
                    <a:bodyPr/>
                    <a:lstStyle/>
                    <a:p>
                      <a:pPr algn="ctr"/>
                      <a:r>
                        <a:rPr lang="zh-CN" altLang="en-US" sz="2800" dirty="0"/>
                        <a:t>返回值和说明</a:t>
                      </a:r>
                    </a:p>
                  </a:txBody>
                  <a:tcPr anchor="ctr"/>
                </a:tc>
                <a:extLst>
                  <a:ext uri="{0D108BD9-81ED-4DB2-BD59-A6C34878D82A}">
                    <a16:rowId xmlns:a16="http://schemas.microsoft.com/office/drawing/2014/main" val="2850344478"/>
                  </a:ext>
                </a:extLst>
              </a:tr>
              <a:tr h="725900">
                <a:tc>
                  <a:txBody>
                    <a:bodyPr/>
                    <a:lstStyle/>
                    <a:p>
                      <a:pPr algn="ctr"/>
                      <a:r>
                        <a:rPr lang="en-US" altLang="zh-CN" sz="2800" dirty="0"/>
                        <a:t>d[key]</a:t>
                      </a:r>
                      <a:endParaRPr lang="zh-CN" altLang="en-US" sz="2800" dirty="0"/>
                    </a:p>
                  </a:txBody>
                  <a:tcPr anchor="ctr"/>
                </a:tc>
                <a:tc>
                  <a:txBody>
                    <a:bodyPr/>
                    <a:lstStyle/>
                    <a:p>
                      <a:pPr algn="ctr"/>
                      <a:r>
                        <a:rPr lang="zh-CN" altLang="en-US" sz="2800" dirty="0">
                          <a:solidFill>
                            <a:srgbClr val="FF0000"/>
                          </a:solidFill>
                        </a:rPr>
                        <a:t>访问字典</a:t>
                      </a:r>
                      <a:r>
                        <a:rPr lang="en-US" altLang="zh-CN" sz="2800" dirty="0">
                          <a:solidFill>
                            <a:srgbClr val="FF0000"/>
                          </a:solidFill>
                        </a:rPr>
                        <a:t>d</a:t>
                      </a:r>
                      <a:r>
                        <a:rPr lang="zh-CN" altLang="en-US" sz="2800" dirty="0">
                          <a:solidFill>
                            <a:srgbClr val="FF0000"/>
                          </a:solidFill>
                        </a:rPr>
                        <a:t>中键</a:t>
                      </a:r>
                      <a:r>
                        <a:rPr lang="en-US" altLang="zh-CN" sz="2800" dirty="0">
                          <a:solidFill>
                            <a:srgbClr val="FF0000"/>
                          </a:solidFill>
                        </a:rPr>
                        <a:t>key</a:t>
                      </a:r>
                      <a:r>
                        <a:rPr lang="zh-CN" altLang="en-US" sz="2800" dirty="0">
                          <a:solidFill>
                            <a:srgbClr val="FF0000"/>
                          </a:solidFill>
                        </a:rPr>
                        <a:t>对应的值</a:t>
                      </a:r>
                      <a:r>
                        <a:rPr lang="zh-CN" altLang="en-US" sz="2800" dirty="0"/>
                        <a:t>。若</a:t>
                      </a:r>
                      <a:r>
                        <a:rPr lang="en-US" altLang="zh-CN" sz="2800" dirty="0"/>
                        <a:t>key</a:t>
                      </a:r>
                      <a:r>
                        <a:rPr lang="zh-CN" altLang="en-US" sz="2800" dirty="0"/>
                        <a:t>不在字典中，抛出</a:t>
                      </a:r>
                      <a:r>
                        <a:rPr lang="en-US" altLang="zh-CN" sz="2800" dirty="0" err="1"/>
                        <a:t>KeyError</a:t>
                      </a:r>
                      <a:r>
                        <a:rPr lang="zh-CN" altLang="en-US" sz="2800" dirty="0"/>
                        <a:t>异常。</a:t>
                      </a:r>
                    </a:p>
                  </a:txBody>
                  <a:tcPr anchor="ctr"/>
                </a:tc>
                <a:extLst>
                  <a:ext uri="{0D108BD9-81ED-4DB2-BD59-A6C34878D82A}">
                    <a16:rowId xmlns:a16="http://schemas.microsoft.com/office/drawing/2014/main" val="1895313632"/>
                  </a:ext>
                </a:extLst>
              </a:tr>
              <a:tr h="725900">
                <a:tc>
                  <a:txBody>
                    <a:bodyPr/>
                    <a:lstStyle/>
                    <a:p>
                      <a:pPr algn="ctr"/>
                      <a:r>
                        <a:rPr lang="en-US" altLang="zh-CN" sz="2800" dirty="0"/>
                        <a:t>d</a:t>
                      </a:r>
                      <a:r>
                        <a:rPr lang="en-US" altLang="zh-CN" sz="2800" dirty="0">
                          <a:solidFill>
                            <a:srgbClr val="FF0000"/>
                          </a:solidFill>
                        </a:rPr>
                        <a:t>[key] </a:t>
                      </a:r>
                      <a:r>
                        <a:rPr lang="en-US" altLang="zh-CN" sz="2800" dirty="0"/>
                        <a:t>= value</a:t>
                      </a:r>
                      <a:endParaRPr lang="zh-CN" altLang="en-US" sz="2800" dirty="0"/>
                    </a:p>
                  </a:txBody>
                  <a:tcPr anchor="ctr"/>
                </a:tc>
                <a:tc>
                  <a:txBody>
                    <a:bodyPr/>
                    <a:lstStyle/>
                    <a:p>
                      <a:pPr algn="ctr"/>
                      <a:r>
                        <a:rPr lang="zh-CN" altLang="en-US" sz="2800" dirty="0"/>
                        <a:t>设置</a:t>
                      </a:r>
                      <a:r>
                        <a:rPr lang="en-US" altLang="zh-CN" sz="2800" dirty="0"/>
                        <a:t>d[key]</a:t>
                      </a:r>
                      <a:r>
                        <a:rPr lang="zh-CN" altLang="en-US" sz="2800" dirty="0"/>
                        <a:t>的值。若不存在</a:t>
                      </a:r>
                      <a:r>
                        <a:rPr lang="en-US" altLang="zh-CN" sz="2800" dirty="0"/>
                        <a:t>key</a:t>
                      </a:r>
                      <a:r>
                        <a:rPr lang="zh-CN" altLang="en-US" sz="2800" dirty="0"/>
                        <a:t>，添加键值对</a:t>
                      </a:r>
                    </a:p>
                  </a:txBody>
                  <a:tcPr anchor="ctr"/>
                </a:tc>
                <a:extLst>
                  <a:ext uri="{0D108BD9-81ED-4DB2-BD59-A6C34878D82A}">
                    <a16:rowId xmlns:a16="http://schemas.microsoft.com/office/drawing/2014/main" val="3512680043"/>
                  </a:ext>
                </a:extLst>
              </a:tr>
              <a:tr h="725900">
                <a:tc>
                  <a:txBody>
                    <a:bodyPr/>
                    <a:lstStyle/>
                    <a:p>
                      <a:pPr algn="ctr"/>
                      <a:r>
                        <a:rPr lang="en-US" altLang="zh-CN" sz="2800" dirty="0"/>
                        <a:t>del d[key]</a:t>
                      </a:r>
                      <a:endParaRPr lang="zh-CN" altLang="en-US" sz="2800" dirty="0"/>
                    </a:p>
                  </a:txBody>
                  <a:tcPr anchor="ctr"/>
                </a:tc>
                <a:tc>
                  <a:txBody>
                    <a:bodyPr/>
                    <a:lstStyle/>
                    <a:p>
                      <a:pPr algn="ctr"/>
                      <a:r>
                        <a:rPr lang="zh-CN" altLang="en-US" sz="2800" dirty="0"/>
                        <a:t>删除字典</a:t>
                      </a:r>
                      <a:r>
                        <a:rPr lang="en-US" altLang="zh-CN" sz="2800" dirty="0"/>
                        <a:t>d</a:t>
                      </a:r>
                      <a:r>
                        <a:rPr lang="zh-CN" altLang="en-US" sz="2800" dirty="0"/>
                        <a:t>中键</a:t>
                      </a:r>
                      <a:r>
                        <a:rPr lang="en-US" altLang="zh-CN" sz="2800" dirty="0"/>
                        <a:t>key</a:t>
                      </a:r>
                      <a:r>
                        <a:rPr lang="zh-CN" altLang="en-US" sz="2800" dirty="0"/>
                        <a:t>对应的条目。若</a:t>
                      </a:r>
                      <a:r>
                        <a:rPr lang="en-US" altLang="zh-CN" sz="2800" dirty="0"/>
                        <a:t>key</a:t>
                      </a:r>
                      <a:r>
                        <a:rPr lang="zh-CN" altLang="en-US" sz="2800" dirty="0"/>
                        <a:t>不在字典中，抛出</a:t>
                      </a:r>
                      <a:r>
                        <a:rPr lang="en-US" altLang="zh-CN" sz="2800" dirty="0" err="1"/>
                        <a:t>KeyError</a:t>
                      </a:r>
                      <a:r>
                        <a:rPr lang="zh-CN" altLang="en-US" sz="2800" dirty="0"/>
                        <a:t>异常</a:t>
                      </a:r>
                    </a:p>
                  </a:txBody>
                  <a:tcPr anchor="ctr"/>
                </a:tc>
                <a:extLst>
                  <a:ext uri="{0D108BD9-81ED-4DB2-BD59-A6C34878D82A}">
                    <a16:rowId xmlns:a16="http://schemas.microsoft.com/office/drawing/2014/main" val="3075572289"/>
                  </a:ext>
                </a:extLst>
              </a:tr>
            </a:tbl>
          </a:graphicData>
        </a:graphic>
      </p:graphicFrame>
    </p:spTree>
    <p:extLst>
      <p:ext uri="{BB962C8B-B14F-4D97-AF65-F5344CB8AC3E}">
        <p14:creationId xmlns:p14="http://schemas.microsoft.com/office/powerpoint/2010/main" val="390449106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1</a:t>
            </a:r>
            <a:endParaRPr lang="zh-CN" altLang="en-US" sz="4400" b="1"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566738" y="1341439"/>
            <a:ext cx="8577262" cy="676275"/>
          </a:xfrm>
        </p:spPr>
        <p:txBody>
          <a:bodyPr>
            <a:normAutofit/>
          </a:bodyPr>
          <a:lstStyle/>
          <a:p>
            <a:pPr marL="0" indent="0">
              <a:buNone/>
            </a:pPr>
            <a:r>
              <a:rPr lang="zh-CN" altLang="zh-CN" dirty="0"/>
              <a:t>输入一个</a:t>
            </a:r>
            <a:r>
              <a:rPr lang="en-US" altLang="zh-CN" dirty="0"/>
              <a:t>1</a:t>
            </a:r>
            <a:r>
              <a:rPr lang="zh-CN" altLang="zh-CN" dirty="0"/>
              <a:t>到</a:t>
            </a:r>
            <a:r>
              <a:rPr lang="en-US" altLang="zh-CN" dirty="0"/>
              <a:t>12</a:t>
            </a:r>
            <a:r>
              <a:rPr lang="zh-CN" altLang="zh-CN" dirty="0"/>
              <a:t>的数字，输出对应的</a:t>
            </a:r>
            <a:r>
              <a:rPr lang="zh-CN" altLang="en-US" dirty="0"/>
              <a:t>月</a:t>
            </a:r>
            <a:r>
              <a:rPr lang="zh-CN" altLang="zh-CN" dirty="0"/>
              <a:t>缩写</a:t>
            </a:r>
            <a:r>
              <a:rPr lang="zh-CN" altLang="en-US" dirty="0"/>
              <a:t>。</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11</a:t>
            </a:fld>
            <a:endParaRPr lang="en-US" altLang="zh-CN"/>
          </a:p>
        </p:txBody>
      </p:sp>
      <p:sp>
        <p:nvSpPr>
          <p:cNvPr id="8" name="文本框 7">
            <a:extLst>
              <a:ext uri="{FF2B5EF4-FFF2-40B4-BE49-F238E27FC236}">
                <a16:creationId xmlns:a16="http://schemas.microsoft.com/office/drawing/2014/main" id="{C87A3C3A-6578-4303-9BA1-B4B9494B1A7C}"/>
              </a:ext>
            </a:extLst>
          </p:cNvPr>
          <p:cNvSpPr txBox="1"/>
          <p:nvPr/>
        </p:nvSpPr>
        <p:spPr>
          <a:xfrm>
            <a:off x="718691" y="4941168"/>
            <a:ext cx="4573389" cy="523220"/>
          </a:xfrm>
          <a:prstGeom prst="rect">
            <a:avLst/>
          </a:prstGeom>
          <a:noFill/>
        </p:spPr>
        <p:txBody>
          <a:bodyPr wrap="square" rtlCol="0">
            <a:spAutoFit/>
          </a:bodyPr>
          <a:lstStyle/>
          <a:p>
            <a:r>
              <a:rPr lang="zh-CN" altLang="en-US" sz="2800" i="0" dirty="0"/>
              <a:t>用字典可以代替分支语句。</a:t>
            </a:r>
          </a:p>
        </p:txBody>
      </p:sp>
      <p:sp>
        <p:nvSpPr>
          <p:cNvPr id="9" name="Rectangle 1">
            <a:extLst>
              <a:ext uri="{FF2B5EF4-FFF2-40B4-BE49-F238E27FC236}">
                <a16:creationId xmlns:a16="http://schemas.microsoft.com/office/drawing/2014/main" id="{34CDB24E-798E-AEE2-997D-0B6B16A97034}"/>
              </a:ext>
            </a:extLst>
          </p:cNvPr>
          <p:cNvSpPr>
            <a:spLocks noChangeArrowheads="1"/>
          </p:cNvSpPr>
          <p:nvPr/>
        </p:nvSpPr>
        <p:spPr bwMode="auto">
          <a:xfrm>
            <a:off x="718691" y="2440632"/>
            <a:ext cx="9802684" cy="16312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80808"/>
                </a:solidFill>
                <a:effectLst/>
                <a:latin typeface="+mj-ea"/>
                <a:ea typeface="+mj-ea"/>
              </a:rPr>
              <a:t>month = {</a:t>
            </a:r>
            <a:r>
              <a:rPr kumimoji="0" lang="zh-CN" altLang="zh-CN" sz="2000" b="0" i="0" u="none" strike="noStrike" cap="none" normalizeH="0" baseline="0">
                <a:ln>
                  <a:noFill/>
                </a:ln>
                <a:solidFill>
                  <a:srgbClr val="1750EB"/>
                </a:solidFill>
                <a:effectLst/>
                <a:latin typeface="+mj-ea"/>
                <a:ea typeface="+mj-ea"/>
              </a:rPr>
              <a:t>1</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"Jan"</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2</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"Feb"</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3</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"Mar"</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4</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"Apr"</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5</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"May"</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6</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"Jun"</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7</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"Jul"</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8</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"Aug"</a:t>
            </a:r>
            <a:r>
              <a:rPr kumimoji="0" lang="zh-CN" altLang="zh-CN" sz="2000" b="0" i="0" u="none" strike="noStrike" cap="none" normalizeH="0" baseline="0">
                <a:ln>
                  <a:noFill/>
                </a:ln>
                <a:solidFill>
                  <a:srgbClr val="080808"/>
                </a:solidFill>
                <a:effectLst/>
                <a:latin typeface="+mj-ea"/>
                <a:ea typeface="+mj-ea"/>
              </a:rPr>
              <a:t>, \</a:t>
            </a:r>
            <a:br>
              <a:rPr kumimoji="0" lang="zh-CN" altLang="zh-CN" sz="2000" b="0" i="0" u="none" strike="noStrike" cap="none" normalizeH="0" baseline="0">
                <a:ln>
                  <a:noFill/>
                </a:ln>
                <a:solidFill>
                  <a:srgbClr val="080808"/>
                </a:solidFill>
                <a:effectLst/>
                <a:latin typeface="+mj-ea"/>
                <a:ea typeface="+mj-ea"/>
              </a:rPr>
            </a:br>
            <a:r>
              <a:rPr kumimoji="0" lang="zh-CN" altLang="zh-CN" sz="2000" b="0" i="0" u="none" strike="noStrike" cap="none" normalizeH="0" baseline="0">
                <a:ln>
                  <a:noFill/>
                </a:ln>
                <a:solidFill>
                  <a:srgbClr val="080808"/>
                </a:solidFill>
                <a:effectLst/>
                <a:latin typeface="+mj-ea"/>
                <a:ea typeface="+mj-ea"/>
              </a:rPr>
              <a:t>         </a:t>
            </a:r>
            <a:r>
              <a:rPr kumimoji="0" lang="zh-CN" altLang="zh-CN" sz="2000" b="0" i="0" u="none" strike="noStrike" cap="none" normalizeH="0" baseline="0">
                <a:ln>
                  <a:noFill/>
                </a:ln>
                <a:solidFill>
                  <a:srgbClr val="1750EB"/>
                </a:solidFill>
                <a:effectLst/>
                <a:latin typeface="+mj-ea"/>
                <a:ea typeface="+mj-ea"/>
              </a:rPr>
              <a:t>9</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"Sept"</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10</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"Oct"</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11</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"Nov"</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1750EB"/>
                </a:solidFill>
                <a:effectLst/>
                <a:latin typeface="+mj-ea"/>
                <a:ea typeface="+mj-ea"/>
              </a:rPr>
              <a:t>12</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67D17"/>
                </a:solidFill>
                <a:effectLst/>
                <a:latin typeface="+mj-ea"/>
                <a:ea typeface="+mj-ea"/>
              </a:rPr>
              <a:t>"Dec"</a:t>
            </a:r>
            <a:r>
              <a:rPr kumimoji="0" lang="zh-CN" altLang="zh-CN" sz="2000" b="0" i="0" u="none" strike="noStrike" cap="none" normalizeH="0" baseline="0">
                <a:ln>
                  <a:noFill/>
                </a:ln>
                <a:solidFill>
                  <a:srgbClr val="080808"/>
                </a:solidFill>
                <a:effectLst/>
                <a:latin typeface="+mj-ea"/>
                <a:ea typeface="+mj-ea"/>
              </a:rPr>
              <a:t>}</a:t>
            </a:r>
            <a:br>
              <a:rPr kumimoji="0" lang="zh-CN" altLang="zh-CN" sz="2000" b="0" i="0" u="none" strike="noStrike" cap="none" normalizeH="0" baseline="0">
                <a:ln>
                  <a:noFill/>
                </a:ln>
                <a:solidFill>
                  <a:srgbClr val="080808"/>
                </a:solidFill>
                <a:effectLst/>
                <a:latin typeface="+mj-ea"/>
                <a:ea typeface="+mj-ea"/>
              </a:rPr>
            </a:br>
            <a:br>
              <a:rPr kumimoji="0" lang="zh-CN" altLang="zh-CN" sz="2000" b="0" i="0" u="none" strike="noStrike" cap="none" normalizeH="0" baseline="0">
                <a:ln>
                  <a:noFill/>
                </a:ln>
                <a:solidFill>
                  <a:srgbClr val="080808"/>
                </a:solidFill>
                <a:effectLst/>
                <a:latin typeface="+mj-ea"/>
                <a:ea typeface="+mj-ea"/>
              </a:rPr>
            </a:br>
            <a:r>
              <a:rPr kumimoji="0" lang="zh-CN" altLang="zh-CN" sz="2000" b="0" i="0" u="none" strike="noStrike" cap="none" normalizeH="0" baseline="0">
                <a:ln>
                  <a:noFill/>
                </a:ln>
                <a:solidFill>
                  <a:srgbClr val="080808"/>
                </a:solidFill>
                <a:effectLst/>
                <a:latin typeface="+mj-ea"/>
                <a:ea typeface="+mj-ea"/>
              </a:rPr>
              <a:t>m = </a:t>
            </a:r>
            <a:r>
              <a:rPr kumimoji="0" lang="zh-CN" altLang="zh-CN" sz="2000" b="0" i="0" u="none" strike="noStrike" cap="none" normalizeH="0" baseline="0">
                <a:ln>
                  <a:noFill/>
                </a:ln>
                <a:solidFill>
                  <a:srgbClr val="000080"/>
                </a:solidFill>
                <a:effectLst/>
                <a:latin typeface="+mj-ea"/>
                <a:ea typeface="+mj-ea"/>
              </a:rPr>
              <a:t>int</a:t>
            </a:r>
            <a:r>
              <a:rPr kumimoji="0" lang="zh-CN" altLang="zh-CN" sz="2000" b="0" i="0" u="none" strike="noStrike" cap="none" normalizeH="0" baseline="0">
                <a:ln>
                  <a:noFill/>
                </a:ln>
                <a:solidFill>
                  <a:srgbClr val="080808"/>
                </a:solidFill>
                <a:effectLst/>
                <a:latin typeface="+mj-ea"/>
                <a:ea typeface="+mj-ea"/>
              </a:rPr>
              <a:t>(</a:t>
            </a:r>
            <a:r>
              <a:rPr kumimoji="0" lang="zh-CN" altLang="zh-CN" sz="2000" b="0" i="0" u="none" strike="noStrike" cap="none" normalizeH="0" baseline="0">
                <a:ln>
                  <a:noFill/>
                </a:ln>
                <a:solidFill>
                  <a:srgbClr val="000080"/>
                </a:solidFill>
                <a:effectLst/>
                <a:latin typeface="+mj-ea"/>
                <a:ea typeface="+mj-ea"/>
              </a:rPr>
              <a:t>input</a:t>
            </a:r>
            <a:r>
              <a:rPr kumimoji="0" lang="zh-CN" altLang="zh-CN" sz="2000" b="0" i="0" u="none" strike="noStrike" cap="none" normalizeH="0" baseline="0">
                <a:ln>
                  <a:noFill/>
                </a:ln>
                <a:solidFill>
                  <a:srgbClr val="080808"/>
                </a:solidFill>
                <a:effectLst/>
                <a:latin typeface="+mj-ea"/>
                <a:ea typeface="+mj-ea"/>
              </a:rPr>
              <a:t>())</a:t>
            </a:r>
            <a:br>
              <a:rPr kumimoji="0" lang="zh-CN" altLang="zh-CN" sz="2000" b="0" i="0" u="none" strike="noStrike" cap="none" normalizeH="0" baseline="0">
                <a:ln>
                  <a:noFill/>
                </a:ln>
                <a:solidFill>
                  <a:srgbClr val="080808"/>
                </a:solidFill>
                <a:effectLst/>
                <a:latin typeface="+mj-ea"/>
                <a:ea typeface="+mj-ea"/>
              </a:rPr>
            </a:br>
            <a:r>
              <a:rPr kumimoji="0" lang="zh-CN" altLang="zh-CN" sz="2000" b="0" i="0" u="none" strike="noStrike" cap="none" normalizeH="0" baseline="0">
                <a:ln>
                  <a:noFill/>
                </a:ln>
                <a:solidFill>
                  <a:srgbClr val="000080"/>
                </a:solidFill>
                <a:effectLst/>
                <a:latin typeface="+mj-ea"/>
                <a:ea typeface="+mj-ea"/>
              </a:rPr>
              <a:t>print</a:t>
            </a:r>
            <a:r>
              <a:rPr kumimoji="0" lang="zh-CN" altLang="zh-CN" sz="2000" b="0" i="0" u="none" strike="noStrike" cap="none" normalizeH="0" baseline="0">
                <a:ln>
                  <a:noFill/>
                </a:ln>
                <a:solidFill>
                  <a:srgbClr val="080808"/>
                </a:solidFill>
                <a:effectLst/>
                <a:latin typeface="+mj-ea"/>
                <a:ea typeface="+mj-ea"/>
              </a:rPr>
              <a:t>(month[m])</a:t>
            </a:r>
            <a:endParaRPr kumimoji="0" lang="zh-CN" altLang="zh-CN" sz="2000" b="0" i="0" u="none" strike="noStrike" cap="none" normalizeH="0" baseline="0">
              <a:ln>
                <a:noFill/>
              </a:ln>
              <a:solidFill>
                <a:schemeClr val="tx1"/>
              </a:solidFill>
              <a:effectLst/>
              <a:latin typeface="+mj-ea"/>
              <a:ea typeface="+mj-ea"/>
            </a:endParaRPr>
          </a:p>
        </p:txBody>
      </p:sp>
    </p:spTree>
    <p:extLst>
      <p:ext uri="{BB962C8B-B14F-4D97-AF65-F5344CB8AC3E}">
        <p14:creationId xmlns:p14="http://schemas.microsoft.com/office/powerpoint/2010/main" val="22947284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2</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12</a:t>
            </a:fld>
            <a:endParaRPr lang="en-US" altLang="zh-CN"/>
          </a:p>
        </p:txBody>
      </p:sp>
      <p:sp>
        <p:nvSpPr>
          <p:cNvPr id="6" name="Rectangle 1">
            <a:extLst>
              <a:ext uri="{FF2B5EF4-FFF2-40B4-BE49-F238E27FC236}">
                <a16:creationId xmlns:a16="http://schemas.microsoft.com/office/drawing/2014/main" id="{5E609AE6-392B-9DDB-E304-E9C3C5D32E2B}"/>
              </a:ext>
            </a:extLst>
          </p:cNvPr>
          <p:cNvSpPr>
            <a:spLocks noChangeArrowheads="1"/>
          </p:cNvSpPr>
          <p:nvPr/>
        </p:nvSpPr>
        <p:spPr bwMode="auto">
          <a:xfrm>
            <a:off x="502666" y="1268760"/>
            <a:ext cx="8641334" cy="310854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b="0" i="0" dirty="0">
                <a:latin typeface="+mn-ea"/>
                <a:ea typeface="+mn-ea"/>
              </a:rPr>
              <a:t>输入</a:t>
            </a:r>
            <a:r>
              <a:rPr lang="en-US" altLang="zh-CN" sz="2800" b="0" i="0" dirty="0">
                <a:latin typeface="+mn-ea"/>
                <a:ea typeface="+mn-ea"/>
              </a:rPr>
              <a:t>n</a:t>
            </a:r>
            <a:r>
              <a:rPr lang="zh-CN" altLang="en-US" sz="2800" b="0" i="0" dirty="0">
                <a:latin typeface="+mn-ea"/>
                <a:ea typeface="+mn-ea"/>
              </a:rPr>
              <a:t>，输入</a:t>
            </a:r>
            <a:r>
              <a:rPr lang="en-US" altLang="zh-CN" sz="2800" b="0" i="0" dirty="0">
                <a:latin typeface="+mn-ea"/>
                <a:ea typeface="+mn-ea"/>
              </a:rPr>
              <a:t>n</a:t>
            </a:r>
            <a:r>
              <a:rPr lang="zh-CN" altLang="en-US" sz="2800" b="0" i="0" dirty="0">
                <a:latin typeface="+mn-ea"/>
                <a:ea typeface="+mn-ea"/>
              </a:rPr>
              <a:t>个学号 姓名 </a:t>
            </a:r>
            <a:r>
              <a:rPr lang="en-US" altLang="zh-CN" sz="2800" b="0" i="0" dirty="0">
                <a:latin typeface="+mn-ea"/>
                <a:ea typeface="+mn-ea"/>
              </a:rPr>
              <a:t>2</a:t>
            </a:r>
            <a:r>
              <a:rPr lang="zh-CN" altLang="en-US" sz="2800" b="0" i="0" dirty="0">
                <a:latin typeface="+mn-ea"/>
                <a:ea typeface="+mn-ea"/>
              </a:rPr>
              <a:t>个成绩。</a:t>
            </a:r>
            <a:endParaRPr lang="en-US" altLang="zh-CN" sz="2800" b="0" i="0" dirty="0">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b="0" i="0" dirty="0">
                <a:latin typeface="+mn-ea"/>
                <a:ea typeface="+mn-ea"/>
              </a:rPr>
              <a:t>1</a:t>
            </a:r>
            <a:r>
              <a:rPr lang="zh-CN" altLang="en-US" sz="2800" b="0" i="0" dirty="0">
                <a:latin typeface="+mn-ea"/>
                <a:ea typeface="+mn-ea"/>
              </a:rPr>
              <a:t>）输出学号 姓名成绩和平均成绩。</a:t>
            </a:r>
            <a:endParaRPr lang="en-US" altLang="zh-CN" sz="2800" b="0" i="0" dirty="0">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b="0" i="0" dirty="0">
                <a:latin typeface="+mn-ea"/>
                <a:ea typeface="+mn-ea"/>
              </a:rPr>
              <a:t>2</a:t>
            </a:r>
            <a:r>
              <a:rPr lang="zh-CN" altLang="en-US" sz="2800" b="0" i="0" dirty="0">
                <a:latin typeface="+mn-ea"/>
                <a:ea typeface="+mn-ea"/>
              </a:rPr>
              <a:t>）输入学号，若存在，删除该学号记录</a:t>
            </a:r>
            <a:endParaRPr lang="en-US" altLang="zh-CN" sz="2800" b="0" i="0" dirty="0">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b="0" i="0" dirty="0">
                <a:latin typeface="+mn-ea"/>
                <a:ea typeface="+mn-ea"/>
              </a:rPr>
              <a:t>3</a:t>
            </a:r>
            <a:r>
              <a:rPr lang="zh-CN" altLang="en-US" sz="2800" b="0" i="0" dirty="0">
                <a:latin typeface="+mn-ea"/>
                <a:ea typeface="+mn-ea"/>
              </a:rPr>
              <a:t>）输入学号，查找该学号记录，若不存在，输出</a:t>
            </a:r>
            <a:r>
              <a:rPr lang="en-US" altLang="zh-CN" sz="2800" b="0" i="0" dirty="0">
                <a:latin typeface="+mn-ea"/>
                <a:ea typeface="+mn-ea"/>
              </a:rPr>
              <a:t>not</a:t>
            </a:r>
          </a:p>
          <a:p>
            <a:pPr marL="0" marR="0" lvl="0" indent="0" algn="l" defTabSz="914400" rtl="0" eaLnBrk="0" fontAlgn="base" latinLnBrk="0" hangingPunct="0">
              <a:lnSpc>
                <a:spcPct val="100000"/>
              </a:lnSpc>
              <a:spcBef>
                <a:spcPct val="0"/>
              </a:spcBef>
              <a:spcAft>
                <a:spcPct val="0"/>
              </a:spcAft>
              <a:buClrTx/>
              <a:buSzTx/>
              <a:buFontTx/>
              <a:buNone/>
              <a:tabLst/>
            </a:pPr>
            <a:r>
              <a:rPr lang="en-US" altLang="zh-CN" sz="2800" b="0" i="0" dirty="0">
                <a:latin typeface="+mn-ea"/>
                <a:ea typeface="+mn-ea"/>
              </a:rPr>
              <a:t>   found</a:t>
            </a:r>
            <a:r>
              <a:rPr lang="zh-CN" altLang="en-US" sz="2800" b="0" i="0" dirty="0">
                <a:latin typeface="+mn-ea"/>
                <a:ea typeface="+mn-ea"/>
              </a:rPr>
              <a:t>。</a:t>
            </a:r>
            <a:endParaRPr lang="en-US" altLang="zh-CN" sz="2800" b="0" i="0" dirty="0">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sz="2800" b="0" i="0" dirty="0">
              <a:latin typeface="+mn-ea"/>
              <a:ea typeface="+mn-ea"/>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en-US" sz="2800" b="0" i="0" dirty="0">
                <a:latin typeface="+mn-ea"/>
                <a:ea typeface="+mn-ea"/>
              </a:rPr>
              <a:t>要求字典存储，以学号为键。</a:t>
            </a:r>
            <a:endParaRPr kumimoji="0" lang="zh-CN" altLang="zh-CN" sz="2800" b="0" i="0" u="none" strike="noStrike" cap="none" normalizeH="0" baseline="0" dirty="0">
              <a:ln>
                <a:noFill/>
              </a:ln>
              <a:solidFill>
                <a:schemeClr val="tx1"/>
              </a:solidFill>
              <a:effectLst/>
              <a:latin typeface="+mn-ea"/>
              <a:ea typeface="+mn-ea"/>
            </a:endParaRPr>
          </a:p>
        </p:txBody>
      </p:sp>
    </p:spTree>
    <p:extLst>
      <p:ext uri="{BB962C8B-B14F-4D97-AF65-F5344CB8AC3E}">
        <p14:creationId xmlns:p14="http://schemas.microsoft.com/office/powerpoint/2010/main" val="383837650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2</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13</a:t>
            </a:fld>
            <a:endParaRPr lang="en-US" altLang="zh-CN"/>
          </a:p>
        </p:txBody>
      </p:sp>
      <p:sp>
        <p:nvSpPr>
          <p:cNvPr id="4" name="Rectangle 2">
            <a:extLst>
              <a:ext uri="{FF2B5EF4-FFF2-40B4-BE49-F238E27FC236}">
                <a16:creationId xmlns:a16="http://schemas.microsoft.com/office/drawing/2014/main" id="{4CBB8B19-7F6D-8F1E-E3BD-B08DEDABAC63}"/>
              </a:ext>
            </a:extLst>
          </p:cNvPr>
          <p:cNvSpPr>
            <a:spLocks noChangeArrowheads="1"/>
          </p:cNvSpPr>
          <p:nvPr/>
        </p:nvSpPr>
        <p:spPr bwMode="auto">
          <a:xfrm>
            <a:off x="574675" y="1351508"/>
            <a:ext cx="9594293"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2400" b="0" i="0" u="none" strike="noStrike" cap="none" normalizeH="0" baseline="0" dirty="0">
                <a:ln>
                  <a:noFill/>
                </a:ln>
                <a:solidFill>
                  <a:srgbClr val="00627A"/>
                </a:solidFill>
                <a:effectLst/>
                <a:latin typeface="Arial Unicode MS" panose="020B0604020202020204" pitchFamily="34" charset="-122"/>
                <a:ea typeface="JetBrains Mono"/>
              </a:rPr>
              <a:t>read</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输入学生信息</a:t>
            </a:r>
            <a:r>
              <a:rPr kumimoji="0" lang="zh-CN" altLang="en-US" sz="2400" b="0" i="1" u="none" strike="noStrike" cap="none" normalizeH="0" baseline="0" dirty="0">
                <a:ln>
                  <a:noFill/>
                </a:ln>
                <a:solidFill>
                  <a:srgbClr val="8C8C8C"/>
                </a:solidFill>
                <a:effectLst/>
                <a:latin typeface="宋体" panose="02010600030101010101" pitchFamily="2" charset="-122"/>
              </a:rPr>
              <a:t>，函数参数字典</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i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line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().split()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输入一行</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line[</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line[</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(line[</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(line[</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成绩转整数</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line.append(</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sum</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(line[</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计算平均成绩，末尾写入列表</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students[line[</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 line[</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写入字典一项</a:t>
            </a:r>
            <a:br>
              <a:rPr kumimoji="0" lang="zh-CN" altLang="zh-CN" sz="2400" b="0" i="1" u="none" strike="noStrike" cap="none" normalizeH="0" baseline="0" dirty="0">
                <a:ln>
                  <a:noFill/>
                </a:ln>
                <a:solidFill>
                  <a:srgbClr val="8C8C8C"/>
                </a:solidFill>
                <a:effectLst/>
                <a:latin typeface="宋体" panose="02010600030101010101" pitchFamily="2" charset="-122"/>
              </a:rPr>
            </a:b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def </a:t>
            </a:r>
            <a:r>
              <a:rPr kumimoji="0" lang="zh-CN" altLang="zh-CN" sz="2400" b="0" i="0" u="none" strike="noStrike" cap="none" normalizeH="0" baseline="0" dirty="0">
                <a:ln>
                  <a:noFill/>
                </a:ln>
                <a:solidFill>
                  <a:srgbClr val="00627A"/>
                </a:solidFill>
                <a:effectLst/>
                <a:latin typeface="Arial Unicode MS" panose="020B0604020202020204" pitchFamily="34" charset="-122"/>
                <a:ea typeface="JetBrains Mono"/>
              </a:rPr>
              <a:t>output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输出字典中的学生信息</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no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对键循环</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(no,*students[no])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输出学号和对应的信息</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498355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2</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14</a:t>
            </a:fld>
            <a:endParaRPr lang="en-US" altLang="zh-CN"/>
          </a:p>
        </p:txBody>
      </p:sp>
      <p:sp>
        <p:nvSpPr>
          <p:cNvPr id="3" name="Rectangle 1">
            <a:extLst>
              <a:ext uri="{FF2B5EF4-FFF2-40B4-BE49-F238E27FC236}">
                <a16:creationId xmlns:a16="http://schemas.microsoft.com/office/drawing/2014/main" id="{DCE5FE82-85A4-43EA-A5B5-64C43E32641C}"/>
              </a:ext>
            </a:extLst>
          </p:cNvPr>
          <p:cNvSpPr>
            <a:spLocks noChangeArrowheads="1"/>
          </p:cNvSpPr>
          <p:nvPr/>
        </p:nvSpPr>
        <p:spPr bwMode="auto">
          <a:xfrm>
            <a:off x="574674" y="1261095"/>
            <a:ext cx="8569325" cy="56323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__name__ == </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“__main__”</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lang="en-US" altLang="zh-CN" sz="2400" b="0" dirty="0">
                <a:solidFill>
                  <a:srgbClr val="8C8C8C"/>
                </a:solidFill>
                <a:latin typeface="宋体" panose="02010600030101010101" pitchFamily="2" charset="-122"/>
              </a:rPr>
              <a:t># </a:t>
            </a:r>
            <a:r>
              <a:rPr lang="zh-CN" altLang="en-US" sz="2400" b="0" dirty="0">
                <a:solidFill>
                  <a:srgbClr val="8C8C8C"/>
                </a:solidFill>
                <a:latin typeface="宋体" panose="02010600030101010101" pitchFamily="2" charset="-122"/>
              </a:rPr>
              <a:t>看函数课件</a:t>
            </a:r>
            <a:r>
              <a:rPr lang="en-US" altLang="zh-CN" sz="2400" b="0" dirty="0">
                <a:solidFill>
                  <a:srgbClr val="8C8C8C"/>
                </a:solidFill>
                <a:latin typeface="宋体" panose="02010600030101010101" pitchFamily="2" charset="-122"/>
              </a:rPr>
              <a:t>P82 - 91</a:t>
            </a:r>
            <a:br>
              <a:rPr lang="zh-CN" altLang="zh-CN" sz="2400" b="0" dirty="0">
                <a:solidFill>
                  <a:srgbClr val="8C8C8C"/>
                </a:solidFill>
                <a:latin typeface="宋体" panose="02010600030101010101" pitchFamily="2" charset="-122"/>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 = {}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初始，空字典</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read(students)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输入学生信息</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output(students)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输出学生信息</a:t>
            </a:r>
            <a:br>
              <a:rPr kumimoji="0" lang="zh-CN" altLang="zh-CN" sz="2400" b="0" i="1" u="none" strike="noStrike" cap="none" normalizeH="0" baseline="0" dirty="0">
                <a:ln>
                  <a:noFill/>
                </a:ln>
                <a:solidFill>
                  <a:srgbClr val="8C8C8C"/>
                </a:solidFill>
                <a:effectLst/>
                <a:latin typeface="宋体" panose="02010600030101010101" pitchFamily="2" charset="-122"/>
              </a:rPr>
            </a:b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no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输入学号</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no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若存在， 删除</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del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students[no]</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no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输入学号</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no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若存在</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(*students[no])</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else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不存在</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宋体" panose="02010600030101010101" pitchFamily="2" charset="-122"/>
              </a:rPr>
              <a:t>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"not found"</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5331325"/>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b="1" kern="1200" dirty="0">
                <a:latin typeface="Tahoma" panose="020B0604030504040204" pitchFamily="34" charset="0"/>
                <a:ea typeface="隶书" panose="02010509060101010101" pitchFamily="49" charset="-122"/>
                <a:cs typeface="+mn-cs"/>
              </a:rPr>
              <a:t>字典</a:t>
            </a:r>
            <a:r>
              <a:rPr lang="zh-CN" altLang="en-US" sz="4400" b="1" kern="1200" dirty="0">
                <a:latin typeface="Tahoma" panose="020B0604030504040204" pitchFamily="34" charset="0"/>
                <a:ea typeface="隶书" panose="02010509060101010101" pitchFamily="49" charset="-122"/>
                <a:cs typeface="+mn-cs"/>
              </a:rPr>
              <a:t>常用方法</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15</a:t>
            </a:fld>
            <a:endParaRPr lang="en-US" altLang="zh-CN"/>
          </a:p>
        </p:txBody>
      </p:sp>
      <p:graphicFrame>
        <p:nvGraphicFramePr>
          <p:cNvPr id="8" name="表格 8">
            <a:extLst>
              <a:ext uri="{FF2B5EF4-FFF2-40B4-BE49-F238E27FC236}">
                <a16:creationId xmlns:a16="http://schemas.microsoft.com/office/drawing/2014/main" id="{CF344570-B584-4EC8-8B22-E6F7C03DECF4}"/>
              </a:ext>
            </a:extLst>
          </p:cNvPr>
          <p:cNvGraphicFramePr>
            <a:graphicFrameLocks noGrp="1"/>
          </p:cNvGraphicFramePr>
          <p:nvPr>
            <p:extLst>
              <p:ext uri="{D42A27DB-BD31-4B8C-83A1-F6EECF244321}">
                <p14:modId xmlns:p14="http://schemas.microsoft.com/office/powerpoint/2010/main" val="2654404"/>
              </p:ext>
            </p:extLst>
          </p:nvPr>
        </p:nvGraphicFramePr>
        <p:xfrm>
          <a:off x="611560" y="1196752"/>
          <a:ext cx="8338544" cy="5139880"/>
        </p:xfrm>
        <a:graphic>
          <a:graphicData uri="http://schemas.openxmlformats.org/drawingml/2006/table">
            <a:tbl>
              <a:tblPr firstRow="1" bandRow="1">
                <a:tableStyleId>{21E4AEA4-8DFA-4A89-87EB-49C32662AFE0}</a:tableStyleId>
              </a:tblPr>
              <a:tblGrid>
                <a:gridCol w="2019278">
                  <a:extLst>
                    <a:ext uri="{9D8B030D-6E8A-4147-A177-3AD203B41FA5}">
                      <a16:colId xmlns:a16="http://schemas.microsoft.com/office/drawing/2014/main" val="3258334011"/>
                    </a:ext>
                  </a:extLst>
                </a:gridCol>
                <a:gridCol w="6319266">
                  <a:extLst>
                    <a:ext uri="{9D8B030D-6E8A-4147-A177-3AD203B41FA5}">
                      <a16:colId xmlns:a16="http://schemas.microsoft.com/office/drawing/2014/main" val="396242977"/>
                    </a:ext>
                  </a:extLst>
                </a:gridCol>
              </a:tblGrid>
              <a:tr h="725900">
                <a:tc>
                  <a:txBody>
                    <a:bodyPr/>
                    <a:lstStyle/>
                    <a:p>
                      <a:pPr algn="ctr"/>
                      <a:r>
                        <a:rPr lang="zh-CN" altLang="en-US" sz="2800" dirty="0"/>
                        <a:t>方法</a:t>
                      </a:r>
                    </a:p>
                  </a:txBody>
                  <a:tcPr anchor="ctr"/>
                </a:tc>
                <a:tc>
                  <a:txBody>
                    <a:bodyPr/>
                    <a:lstStyle/>
                    <a:p>
                      <a:pPr algn="ctr"/>
                      <a:r>
                        <a:rPr lang="zh-CN" altLang="en-US" sz="2800" dirty="0"/>
                        <a:t>返回值和说明</a:t>
                      </a:r>
                    </a:p>
                  </a:txBody>
                  <a:tcPr anchor="ctr"/>
                </a:tc>
                <a:extLst>
                  <a:ext uri="{0D108BD9-81ED-4DB2-BD59-A6C34878D82A}">
                    <a16:rowId xmlns:a16="http://schemas.microsoft.com/office/drawing/2014/main" val="2850344478"/>
                  </a:ext>
                </a:extLst>
              </a:tr>
              <a:tr h="725900">
                <a:tc>
                  <a:txBody>
                    <a:bodyPr/>
                    <a:lstStyle/>
                    <a:p>
                      <a:pPr algn="ctr"/>
                      <a:r>
                        <a:rPr lang="en-US" altLang="zh-CN" sz="2800" dirty="0" err="1"/>
                        <a:t>d.itmes</a:t>
                      </a:r>
                      <a:r>
                        <a:rPr lang="en-US" altLang="zh-CN" sz="2800" kern="1200" dirty="0">
                          <a:solidFill>
                            <a:schemeClr val="dk1"/>
                          </a:solidFill>
                          <a:latin typeface="+mn-lt"/>
                          <a:ea typeface="+mn-ea"/>
                          <a:cs typeface="+mn-cs"/>
                        </a:rPr>
                        <a:t>()</a:t>
                      </a:r>
                      <a:endParaRPr lang="zh-CN" altLang="en-US" sz="2800" kern="1200" dirty="0">
                        <a:solidFill>
                          <a:schemeClr val="dk1"/>
                        </a:solidFill>
                        <a:latin typeface="+mn-lt"/>
                        <a:ea typeface="+mn-ea"/>
                        <a:cs typeface="+mn-cs"/>
                      </a:endParaRPr>
                    </a:p>
                  </a:txBody>
                  <a:tcPr anchor="ctr"/>
                </a:tc>
                <a:tc>
                  <a:txBody>
                    <a:bodyPr/>
                    <a:lstStyle/>
                    <a:p>
                      <a:pPr algn="l"/>
                      <a:r>
                        <a:rPr lang="zh-CN" altLang="en-US" sz="2800" b="0" i="0" kern="1200" dirty="0">
                          <a:solidFill>
                            <a:schemeClr val="dk1"/>
                          </a:solidFill>
                          <a:effectLst/>
                          <a:latin typeface="+mn-lt"/>
                          <a:ea typeface="+mn-ea"/>
                          <a:cs typeface="+mn-cs"/>
                        </a:rPr>
                        <a:t>返回由字典</a:t>
                      </a:r>
                      <a:r>
                        <a:rPr lang="en-US" altLang="zh-CN" sz="2800" b="0" i="0" kern="1200" dirty="0">
                          <a:solidFill>
                            <a:schemeClr val="dk1"/>
                          </a:solidFill>
                          <a:effectLst/>
                          <a:latin typeface="+mn-lt"/>
                          <a:ea typeface="+mn-ea"/>
                          <a:cs typeface="+mn-cs"/>
                        </a:rPr>
                        <a:t>d</a:t>
                      </a:r>
                      <a:r>
                        <a:rPr lang="zh-CN" altLang="en-US" sz="2800" b="0" i="0" kern="1200" dirty="0">
                          <a:solidFill>
                            <a:schemeClr val="dk1"/>
                          </a:solidFill>
                          <a:effectLst/>
                          <a:latin typeface="+mn-lt"/>
                          <a:ea typeface="+mn-ea"/>
                          <a:cs typeface="+mn-cs"/>
                        </a:rPr>
                        <a:t>的项 </a:t>
                      </a:r>
                      <a:r>
                        <a:rPr lang="en-US" altLang="zh-CN" sz="2800" b="0" i="0" kern="1200" dirty="0">
                          <a:solidFill>
                            <a:schemeClr val="dk1"/>
                          </a:solidFill>
                          <a:effectLst/>
                          <a:latin typeface="+mn-lt"/>
                          <a:ea typeface="+mn-ea"/>
                          <a:cs typeface="+mn-cs"/>
                        </a:rPr>
                        <a:t>(</a:t>
                      </a:r>
                      <a:r>
                        <a:rPr lang="en-US" altLang="zh-CN" sz="2800" dirty="0">
                          <a:effectLst/>
                        </a:rPr>
                        <a:t>(</a:t>
                      </a:r>
                      <a:r>
                        <a:rPr lang="zh-CN" altLang="en-US" sz="2800" dirty="0">
                          <a:effectLst/>
                        </a:rPr>
                        <a:t>键</a:t>
                      </a:r>
                      <a:r>
                        <a:rPr lang="en-US" altLang="zh-CN" sz="2800" dirty="0">
                          <a:effectLst/>
                        </a:rPr>
                        <a:t>,</a:t>
                      </a:r>
                      <a:r>
                        <a:rPr lang="zh-CN" altLang="en-US" sz="2800" dirty="0"/>
                        <a:t> </a:t>
                      </a:r>
                      <a:r>
                        <a:rPr lang="zh-CN" altLang="en-US" sz="2800" dirty="0">
                          <a:effectLst/>
                        </a:rPr>
                        <a:t>值</a:t>
                      </a:r>
                      <a:r>
                        <a:rPr lang="en-US" altLang="zh-CN" sz="2800" dirty="0">
                          <a:effectLst/>
                        </a:rPr>
                        <a:t>)</a:t>
                      </a:r>
                      <a:r>
                        <a:rPr lang="zh-CN" altLang="en-US" sz="2800" b="0" i="0" kern="1200" dirty="0">
                          <a:solidFill>
                            <a:schemeClr val="dk1"/>
                          </a:solidFill>
                          <a:effectLst/>
                          <a:latin typeface="+mn-lt"/>
                          <a:ea typeface="+mn-ea"/>
                          <a:cs typeface="+mn-cs"/>
                        </a:rPr>
                        <a:t> 对</a:t>
                      </a:r>
                      <a:r>
                        <a:rPr lang="en-US" altLang="zh-CN" sz="2800" b="0" i="0" kern="1200" dirty="0">
                          <a:solidFill>
                            <a:schemeClr val="dk1"/>
                          </a:solidFill>
                          <a:effectLst/>
                          <a:latin typeface="+mn-lt"/>
                          <a:ea typeface="+mn-ea"/>
                          <a:cs typeface="+mn-cs"/>
                        </a:rPr>
                        <a:t>) </a:t>
                      </a:r>
                      <a:r>
                        <a:rPr lang="zh-CN" altLang="en-US" sz="2800" b="0" i="0" kern="1200" dirty="0">
                          <a:solidFill>
                            <a:schemeClr val="dk1"/>
                          </a:solidFill>
                          <a:effectLst/>
                          <a:latin typeface="+mn-lt"/>
                          <a:ea typeface="+mn-ea"/>
                          <a:cs typeface="+mn-cs"/>
                        </a:rPr>
                        <a:t>组成的一个新视图。当字典改变时，视图也会相应改变。</a:t>
                      </a:r>
                    </a:p>
                  </a:txBody>
                  <a:tcPr anchor="ctr"/>
                </a:tc>
                <a:extLst>
                  <a:ext uri="{0D108BD9-81ED-4DB2-BD59-A6C34878D82A}">
                    <a16:rowId xmlns:a16="http://schemas.microsoft.com/office/drawing/2014/main" val="2751916159"/>
                  </a:ext>
                </a:extLst>
              </a:tr>
              <a:tr h="725900">
                <a:tc>
                  <a:txBody>
                    <a:bodyPr/>
                    <a:lstStyle/>
                    <a:p>
                      <a:pPr algn="ctr"/>
                      <a:r>
                        <a:rPr lang="en-US" altLang="zh-CN" sz="2800" dirty="0" err="1"/>
                        <a:t>d.</a:t>
                      </a:r>
                      <a:r>
                        <a:rPr lang="en-US" altLang="zh-CN" sz="2800" kern="1200" dirty="0" err="1">
                          <a:solidFill>
                            <a:schemeClr val="dk1"/>
                          </a:solidFill>
                          <a:latin typeface="+mn-lt"/>
                          <a:ea typeface="+mn-ea"/>
                          <a:cs typeface="+mn-cs"/>
                        </a:rPr>
                        <a:t>keys</a:t>
                      </a:r>
                      <a:r>
                        <a:rPr lang="en-US" altLang="zh-CN" sz="2800" kern="1200" dirty="0">
                          <a:solidFill>
                            <a:schemeClr val="dk1"/>
                          </a:solidFill>
                          <a:latin typeface="+mn-lt"/>
                          <a:ea typeface="+mn-ea"/>
                          <a:cs typeface="+mn-cs"/>
                        </a:rPr>
                        <a:t>()</a:t>
                      </a:r>
                      <a:endParaRPr lang="zh-CN" altLang="en-US" sz="2800" kern="1200" dirty="0">
                        <a:solidFill>
                          <a:schemeClr val="dk1"/>
                        </a:solidFill>
                        <a:latin typeface="+mn-lt"/>
                        <a:ea typeface="+mn-ea"/>
                        <a:cs typeface="+mn-cs"/>
                      </a:endParaRPr>
                    </a:p>
                  </a:txBody>
                  <a:tcPr anchor="ctr"/>
                </a:tc>
                <a:tc>
                  <a:txBody>
                    <a:bodyPr/>
                    <a:lstStyle/>
                    <a:p>
                      <a:pPr algn="l"/>
                      <a:r>
                        <a:rPr lang="zh-CN" altLang="en-US" sz="2800" dirty="0"/>
                        <a:t>返回由字典</a:t>
                      </a:r>
                      <a:r>
                        <a:rPr lang="en-US" altLang="zh-CN" sz="2800" dirty="0"/>
                        <a:t>d</a:t>
                      </a:r>
                      <a:r>
                        <a:rPr lang="zh-CN" altLang="en-US" sz="2800" dirty="0"/>
                        <a:t>的键组成的一个新视图，列表</a:t>
                      </a:r>
                    </a:p>
                  </a:txBody>
                  <a:tcPr anchor="ctr"/>
                </a:tc>
                <a:extLst>
                  <a:ext uri="{0D108BD9-81ED-4DB2-BD59-A6C34878D82A}">
                    <a16:rowId xmlns:a16="http://schemas.microsoft.com/office/drawing/2014/main" val="3223607779"/>
                  </a:ext>
                </a:extLst>
              </a:tr>
              <a:tr h="725900">
                <a:tc>
                  <a:txBody>
                    <a:bodyPr/>
                    <a:lstStyle/>
                    <a:p>
                      <a:pPr algn="ctr"/>
                      <a:r>
                        <a:rPr lang="en-US" altLang="zh-CN" sz="2800" kern="1200" dirty="0">
                          <a:solidFill>
                            <a:schemeClr val="dk1"/>
                          </a:solidFill>
                          <a:latin typeface="+mn-lt"/>
                          <a:ea typeface="+mn-ea"/>
                          <a:cs typeface="+mn-cs"/>
                        </a:rPr>
                        <a:t>d. </a:t>
                      </a:r>
                    </a:p>
                    <a:p>
                      <a:pPr algn="ctr"/>
                      <a:r>
                        <a:rPr lang="en-US" altLang="zh-CN" sz="2800" kern="1200" dirty="0">
                          <a:solidFill>
                            <a:schemeClr val="dk1"/>
                          </a:solidFill>
                          <a:latin typeface="+mn-lt"/>
                          <a:ea typeface="+mn-ea"/>
                          <a:cs typeface="+mn-cs"/>
                        </a:rPr>
                        <a:t>values()</a:t>
                      </a:r>
                      <a:endParaRPr lang="zh-CN" altLang="en-US" sz="2800" kern="1200" dirty="0">
                        <a:solidFill>
                          <a:schemeClr val="dk1"/>
                        </a:solidFill>
                        <a:latin typeface="+mn-lt"/>
                        <a:ea typeface="+mn-ea"/>
                        <a:cs typeface="+mn-cs"/>
                      </a:endParaRPr>
                    </a:p>
                  </a:txBody>
                  <a:tcPr anchor="ctr"/>
                </a:tc>
                <a:tc>
                  <a:txBody>
                    <a:bodyPr/>
                    <a:lstStyle/>
                    <a:p>
                      <a:pPr algn="l"/>
                      <a:r>
                        <a:rPr lang="zh-CN" altLang="en-US" sz="2800" kern="1200" dirty="0">
                          <a:solidFill>
                            <a:schemeClr val="dk1"/>
                          </a:solidFill>
                          <a:latin typeface="+mn-lt"/>
                          <a:ea typeface="+mn-ea"/>
                          <a:cs typeface="+mn-cs"/>
                        </a:rPr>
                        <a:t>返回由字典</a:t>
                      </a:r>
                      <a:r>
                        <a:rPr lang="en-US" altLang="zh-CN" sz="2800" kern="1200" dirty="0">
                          <a:solidFill>
                            <a:schemeClr val="dk1"/>
                          </a:solidFill>
                          <a:latin typeface="+mn-lt"/>
                          <a:ea typeface="+mn-ea"/>
                          <a:cs typeface="+mn-cs"/>
                        </a:rPr>
                        <a:t>d</a:t>
                      </a:r>
                      <a:r>
                        <a:rPr lang="zh-CN" altLang="en-US" sz="2800" kern="1200" dirty="0">
                          <a:solidFill>
                            <a:schemeClr val="dk1"/>
                          </a:solidFill>
                          <a:latin typeface="+mn-lt"/>
                          <a:ea typeface="+mn-ea"/>
                          <a:cs typeface="+mn-cs"/>
                        </a:rPr>
                        <a:t>的值组成的一个新试图。两个 </a:t>
                      </a:r>
                      <a:r>
                        <a:rPr lang="en-US" altLang="zh-CN" sz="2800" kern="1200" dirty="0" err="1">
                          <a:solidFill>
                            <a:schemeClr val="dk1"/>
                          </a:solidFill>
                          <a:latin typeface="+mn-lt"/>
                          <a:ea typeface="+mn-ea"/>
                          <a:cs typeface="+mn-cs"/>
                        </a:rPr>
                        <a:t>dict.values</a:t>
                      </a:r>
                      <a:r>
                        <a:rPr lang="en-US" altLang="zh-CN" sz="2800" kern="1200" dirty="0">
                          <a:solidFill>
                            <a:schemeClr val="dk1"/>
                          </a:solidFill>
                          <a:latin typeface="+mn-lt"/>
                          <a:ea typeface="+mn-ea"/>
                          <a:cs typeface="+mn-cs"/>
                        </a:rPr>
                        <a:t>()</a:t>
                      </a:r>
                      <a:r>
                        <a:rPr lang="zh-CN" altLang="en-US" sz="2800" kern="1200" dirty="0">
                          <a:solidFill>
                            <a:schemeClr val="dk1"/>
                          </a:solidFill>
                          <a:latin typeface="+mn-lt"/>
                          <a:ea typeface="+mn-ea"/>
                          <a:cs typeface="+mn-cs"/>
                        </a:rPr>
                        <a:t> 视图之间的相等性比较将总是返回 </a:t>
                      </a:r>
                      <a:r>
                        <a:rPr lang="en-US" altLang="zh-CN" sz="2800" kern="1200" dirty="0">
                          <a:solidFill>
                            <a:schemeClr val="dk1"/>
                          </a:solidFill>
                          <a:latin typeface="+mn-lt"/>
                          <a:ea typeface="+mn-ea"/>
                          <a:cs typeface="+mn-cs"/>
                        </a:rPr>
                        <a:t>False</a:t>
                      </a:r>
                      <a:r>
                        <a:rPr lang="zh-CN" altLang="en-US" sz="2800" kern="1200" dirty="0">
                          <a:solidFill>
                            <a:schemeClr val="dk1"/>
                          </a:solidFill>
                          <a:latin typeface="+mn-lt"/>
                          <a:ea typeface="+mn-ea"/>
                          <a:cs typeface="+mn-cs"/>
                        </a:rPr>
                        <a:t>。同一个字典也是</a:t>
                      </a:r>
                    </a:p>
                  </a:txBody>
                  <a:tcPr anchor="ctr"/>
                </a:tc>
                <a:extLst>
                  <a:ext uri="{0D108BD9-81ED-4DB2-BD59-A6C34878D82A}">
                    <a16:rowId xmlns:a16="http://schemas.microsoft.com/office/drawing/2014/main" val="1895313632"/>
                  </a:ext>
                </a:extLst>
              </a:tr>
              <a:tr h="725900">
                <a:tc>
                  <a:txBody>
                    <a:bodyPr/>
                    <a:lstStyle/>
                    <a:p>
                      <a:pPr algn="ctr"/>
                      <a:r>
                        <a:rPr lang="en-US" altLang="zh-CN" sz="2800" kern="1200" dirty="0">
                          <a:solidFill>
                            <a:schemeClr val="dk1"/>
                          </a:solidFill>
                          <a:latin typeface="+mn-lt"/>
                          <a:ea typeface="+mn-ea"/>
                          <a:cs typeface="+mn-cs"/>
                        </a:rPr>
                        <a:t>d. clear()</a:t>
                      </a:r>
                      <a:endParaRPr lang="zh-CN" altLang="en-US" sz="2800" kern="1200" dirty="0">
                        <a:solidFill>
                          <a:schemeClr val="dk1"/>
                        </a:solidFill>
                        <a:latin typeface="+mn-lt"/>
                        <a:ea typeface="+mn-ea"/>
                        <a:cs typeface="+mn-cs"/>
                      </a:endParaRPr>
                    </a:p>
                  </a:txBody>
                  <a:tcPr anchor="ctr"/>
                </a:tc>
                <a:tc>
                  <a:txBody>
                    <a:bodyPr/>
                    <a:lstStyle/>
                    <a:p>
                      <a:pPr algn="l"/>
                      <a:r>
                        <a:rPr lang="zh-CN" altLang="en-US" sz="2800" kern="1200" dirty="0">
                          <a:solidFill>
                            <a:schemeClr val="dk1"/>
                          </a:solidFill>
                          <a:latin typeface="+mn-lt"/>
                          <a:ea typeface="+mn-ea"/>
                          <a:cs typeface="+mn-cs"/>
                        </a:rPr>
                        <a:t>移除字典</a:t>
                      </a:r>
                      <a:r>
                        <a:rPr lang="en-US" altLang="zh-CN" sz="2800" kern="1200" dirty="0">
                          <a:solidFill>
                            <a:schemeClr val="dk1"/>
                          </a:solidFill>
                          <a:latin typeface="+mn-lt"/>
                          <a:ea typeface="+mn-ea"/>
                          <a:cs typeface="+mn-cs"/>
                        </a:rPr>
                        <a:t>d</a:t>
                      </a:r>
                      <a:r>
                        <a:rPr lang="zh-CN" altLang="en-US" sz="2800" kern="1200" dirty="0">
                          <a:solidFill>
                            <a:schemeClr val="dk1"/>
                          </a:solidFill>
                          <a:latin typeface="+mn-lt"/>
                          <a:ea typeface="+mn-ea"/>
                          <a:cs typeface="+mn-cs"/>
                        </a:rPr>
                        <a:t>中的所有元素</a:t>
                      </a:r>
                    </a:p>
                  </a:txBody>
                  <a:tcPr anchor="ctr"/>
                </a:tc>
                <a:extLst>
                  <a:ext uri="{0D108BD9-81ED-4DB2-BD59-A6C34878D82A}">
                    <a16:rowId xmlns:a16="http://schemas.microsoft.com/office/drawing/2014/main" val="3512680043"/>
                  </a:ext>
                </a:extLst>
              </a:tr>
            </a:tbl>
          </a:graphicData>
        </a:graphic>
      </p:graphicFrame>
    </p:spTree>
    <p:extLst>
      <p:ext uri="{BB962C8B-B14F-4D97-AF65-F5344CB8AC3E}">
        <p14:creationId xmlns:p14="http://schemas.microsoft.com/office/powerpoint/2010/main" val="427728242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b="1" kern="1200" dirty="0">
                <a:latin typeface="Tahoma" panose="020B0604030504040204" pitchFamily="34" charset="0"/>
                <a:ea typeface="隶书" panose="02010509060101010101" pitchFamily="49" charset="-122"/>
                <a:cs typeface="+mn-cs"/>
              </a:rPr>
              <a:t>字典</a:t>
            </a:r>
            <a:r>
              <a:rPr lang="zh-CN" altLang="en-US" sz="4400" b="1" kern="1200" dirty="0">
                <a:latin typeface="Tahoma" panose="020B0604030504040204" pitchFamily="34" charset="0"/>
                <a:ea typeface="隶书" panose="02010509060101010101" pitchFamily="49" charset="-122"/>
                <a:cs typeface="+mn-cs"/>
              </a:rPr>
              <a:t>常用方法</a:t>
            </a:r>
          </a:p>
        </p:txBody>
      </p:sp>
      <p:sp>
        <p:nvSpPr>
          <p:cNvPr id="3" name="内容占位符 2"/>
          <p:cNvSpPr>
            <a:spLocks noGrp="1"/>
          </p:cNvSpPr>
          <p:nvPr>
            <p:ph idx="1"/>
          </p:nvPr>
        </p:nvSpPr>
        <p:spPr>
          <a:xfrm>
            <a:off x="563330" y="1269095"/>
            <a:ext cx="8577262" cy="4319810"/>
          </a:xfrm>
        </p:spPr>
        <p:txBody>
          <a:bodyPr>
            <a:normAutofit/>
          </a:bodyPr>
          <a:lstStyle/>
          <a:p>
            <a:pPr marL="0" indent="0">
              <a:buNone/>
            </a:pPr>
            <a:r>
              <a:rPr lang="zh-CN" altLang="en-US" dirty="0"/>
              <a:t>三个方法</a:t>
            </a:r>
            <a:r>
              <a:rPr lang="en-US" altLang="zh-CN" dirty="0" err="1"/>
              <a:t>iems</a:t>
            </a:r>
            <a:r>
              <a:rPr lang="en-US" altLang="zh-CN" dirty="0"/>
              <a:t>()</a:t>
            </a:r>
            <a:r>
              <a:rPr lang="zh-CN" altLang="en-US" dirty="0"/>
              <a:t>、</a:t>
            </a:r>
            <a:r>
              <a:rPr lang="en-US" altLang="zh-CN" dirty="0"/>
              <a:t>keys()</a:t>
            </a:r>
            <a:r>
              <a:rPr lang="zh-CN" altLang="en-US" dirty="0"/>
              <a:t>、</a:t>
            </a:r>
            <a:r>
              <a:rPr lang="en-US" altLang="zh-CN" dirty="0"/>
              <a:t>values()</a:t>
            </a:r>
            <a:r>
              <a:rPr lang="zh-CN" altLang="en-US" dirty="0"/>
              <a:t>返回字典的项视图、键视图、值视图，迭代序列，非列表，</a:t>
            </a:r>
            <a:r>
              <a:rPr lang="en-US" altLang="zh-CN" dirty="0"/>
              <a:t>list</a:t>
            </a:r>
            <a:r>
              <a:rPr lang="zh-CN" altLang="en-US" dirty="0"/>
              <a:t>转列表。视图或字典修改，另一个也会同步变化。</a:t>
            </a:r>
            <a:endParaRPr lang="en-US" altLang="zh-CN" dirty="0"/>
          </a:p>
          <a:p>
            <a:pPr marL="0" indent="0">
              <a:buNone/>
            </a:pPr>
            <a:r>
              <a:rPr lang="zh-CN" altLang="en-US" dirty="0"/>
              <a:t>例如，上例原字典中操作，即</a:t>
            </a:r>
            <a:r>
              <a:rPr lang="en-US" altLang="zh-CN" dirty="0"/>
              <a:t>output</a:t>
            </a:r>
            <a:r>
              <a:rPr lang="zh-CN" altLang="en-US" dirty="0"/>
              <a:t>函数调用后执行。</a:t>
            </a:r>
            <a:endParaRPr lang="en-US" altLang="zh-CN" dirty="0"/>
          </a:p>
          <a:p>
            <a:pPr marL="0" indent="0">
              <a:buNone/>
            </a:pPr>
            <a:endParaRPr lang="en-US" altLang="zh-CN" dirty="0"/>
          </a:p>
          <a:p>
            <a:pPr marL="0" indent="0">
              <a:buNone/>
            </a:pPr>
            <a:endParaRPr lang="en-US" altLang="zh-CN" dirty="0"/>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16</a:t>
            </a:fld>
            <a:endParaRPr lang="en-US" altLang="zh-CN"/>
          </a:p>
        </p:txBody>
      </p:sp>
      <p:sp>
        <p:nvSpPr>
          <p:cNvPr id="4" name="Rectangle 1">
            <a:extLst>
              <a:ext uri="{FF2B5EF4-FFF2-40B4-BE49-F238E27FC236}">
                <a16:creationId xmlns:a16="http://schemas.microsoft.com/office/drawing/2014/main" id="{FE29212C-0589-E283-5007-D73E40B13DA5}"/>
              </a:ext>
            </a:extLst>
          </p:cNvPr>
          <p:cNvSpPr>
            <a:spLocks noChangeArrowheads="1"/>
          </p:cNvSpPr>
          <p:nvPr/>
        </p:nvSpPr>
        <p:spPr bwMode="auto">
          <a:xfrm>
            <a:off x="683568" y="3557639"/>
            <a:ext cx="8457024" cy="30469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list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(students.items())[</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lang="en-US" altLang="zh-CN" sz="2400" b="0" dirty="0">
                <a:solidFill>
                  <a:srgbClr val="8C8C8C"/>
                </a:solidFill>
                <a:latin typeface="宋体" panose="02010600030101010101" pitchFamily="2" charset="-122"/>
              </a:rPr>
              <a:t># </a:t>
            </a:r>
            <a:r>
              <a:rPr lang="zh-CN" altLang="en-US" sz="2400" b="0" dirty="0">
                <a:solidFill>
                  <a:srgbClr val="8C8C8C"/>
                </a:solidFill>
                <a:latin typeface="宋体" panose="02010600030101010101" pitchFamily="2" charset="-122"/>
              </a:rPr>
              <a:t>输出“</a:t>
            </a:r>
            <a:r>
              <a:rPr lang="en-US" altLang="zh-CN" sz="2400" b="0" dirty="0">
                <a:solidFill>
                  <a:srgbClr val="8C8C8C"/>
                </a:solidFill>
                <a:latin typeface="宋体" panose="02010600030101010101" pitchFamily="2" charset="-122"/>
              </a:rPr>
              <a:t>1001</a:t>
            </a:r>
            <a:r>
              <a:rPr lang="zh-CN" altLang="en-US" sz="2400" b="0" dirty="0">
                <a:solidFill>
                  <a:srgbClr val="8C8C8C"/>
                </a:solidFill>
                <a:latin typeface="宋体" panose="02010600030101010101" pitchFamily="2" charset="-122"/>
              </a:rPr>
              <a:t>”的值</a:t>
            </a:r>
            <a:br>
              <a:rPr lang="zh-CN" altLang="zh-CN" sz="2400" b="0" dirty="0">
                <a:solidFill>
                  <a:srgbClr val="8C8C8C"/>
                </a:solidFill>
                <a:latin typeface="宋体" panose="02010600030101010101" pitchFamily="2" charset="-122"/>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(students.keys())</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lang="en-US" altLang="zh-CN" sz="2400" b="0" dirty="0">
                <a:solidFill>
                  <a:srgbClr val="8C8C8C"/>
                </a:solidFill>
                <a:latin typeface="宋体" panose="02010600030101010101" pitchFamily="2" charset="-122"/>
              </a:rPr>
              <a:t># </a:t>
            </a:r>
            <a:r>
              <a:rPr lang="zh-CN" altLang="en-US" sz="2400" b="0" dirty="0">
                <a:solidFill>
                  <a:srgbClr val="8C8C8C"/>
                </a:solidFill>
                <a:latin typeface="宋体" panose="02010600030101010101" pitchFamily="2" charset="-122"/>
              </a:rPr>
              <a:t>输出键视图</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(students.values())</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lang="en-US" altLang="zh-CN" sz="2400" b="0" dirty="0">
                <a:solidFill>
                  <a:srgbClr val="8C8C8C"/>
                </a:solidFill>
                <a:latin typeface="宋体" panose="02010600030101010101" pitchFamily="2" charset="-122"/>
              </a:rPr>
              <a:t># </a:t>
            </a:r>
            <a:r>
              <a:rPr lang="zh-CN" altLang="en-US" sz="2400" b="0" dirty="0">
                <a:solidFill>
                  <a:srgbClr val="8C8C8C"/>
                </a:solidFill>
                <a:latin typeface="宋体" panose="02010600030101010101" pitchFamily="2" charset="-122"/>
              </a:rPr>
              <a:t>输出值视图</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values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list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(students.values())</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lang="en-US" altLang="zh-CN" sz="2400" b="0" dirty="0">
                <a:solidFill>
                  <a:srgbClr val="8C8C8C"/>
                </a:solidFill>
                <a:latin typeface="宋体" panose="02010600030101010101" pitchFamily="2" charset="-122"/>
              </a:rPr>
              <a:t># </a:t>
            </a:r>
            <a:r>
              <a:rPr lang="zh-CN" altLang="en-US" sz="2400" b="0" dirty="0">
                <a:solidFill>
                  <a:srgbClr val="8C8C8C"/>
                </a:solidFill>
                <a:latin typeface="宋体" panose="02010600030101010101" pitchFamily="2" charset="-122"/>
              </a:rPr>
              <a:t>值视图转列表</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values[</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100</a:t>
            </a:r>
            <a:r>
              <a:rPr kumimoji="0" lang="en-US" altLang="zh-CN" sz="2400" b="0" i="0" u="none" strike="noStrike" cap="none" normalizeH="0" baseline="0" dirty="0">
                <a:ln>
                  <a:noFill/>
                </a:ln>
                <a:solidFill>
                  <a:srgbClr val="1750EB"/>
                </a:solidFill>
                <a:effectLst/>
                <a:latin typeface="Arial Unicode MS" panose="020B0604020202020204" pitchFamily="34" charset="-122"/>
                <a:ea typeface="JetBrains Mono"/>
              </a:rPr>
              <a:t>             </a:t>
            </a:r>
            <a:r>
              <a:rPr lang="en-US" altLang="zh-CN" sz="2400" b="0" dirty="0">
                <a:solidFill>
                  <a:srgbClr val="8C8C8C"/>
                </a:solidFill>
                <a:latin typeface="宋体" panose="02010600030101010101" pitchFamily="2" charset="-122"/>
              </a:rPr>
              <a:t># </a:t>
            </a:r>
            <a:r>
              <a:rPr lang="zh-CN" altLang="en-US" sz="2400" b="0" dirty="0">
                <a:solidFill>
                  <a:srgbClr val="8C8C8C"/>
                </a:solidFill>
                <a:latin typeface="宋体" panose="02010600030101010101" pitchFamily="2" charset="-122"/>
              </a:rPr>
              <a:t>修改</a:t>
            </a:r>
            <a:r>
              <a:rPr lang="en-US" altLang="zh-CN" sz="2400" b="0" dirty="0">
                <a:solidFill>
                  <a:srgbClr val="8C8C8C"/>
                </a:solidFill>
                <a:latin typeface="宋体" panose="02010600030101010101" pitchFamily="2" charset="-122"/>
              </a:rPr>
              <a:t>1001</a:t>
            </a:r>
            <a:r>
              <a:rPr lang="zh-CN" altLang="en-US" sz="2400" b="0" dirty="0">
                <a:solidFill>
                  <a:srgbClr val="8C8C8C"/>
                </a:solidFill>
                <a:latin typeface="宋体" panose="02010600030101010101" pitchFamily="2" charset="-122"/>
              </a:rPr>
              <a:t>学生的第</a:t>
            </a:r>
            <a:r>
              <a:rPr lang="en-US" altLang="zh-CN" sz="2400" b="0" dirty="0">
                <a:solidFill>
                  <a:srgbClr val="8C8C8C"/>
                </a:solidFill>
                <a:latin typeface="宋体" panose="02010600030101010101" pitchFamily="2" charset="-122"/>
              </a:rPr>
              <a:t>1</a:t>
            </a:r>
            <a:r>
              <a:rPr lang="zh-CN" altLang="en-US" sz="2400" b="0" dirty="0">
                <a:solidFill>
                  <a:srgbClr val="8C8C8C"/>
                </a:solidFill>
                <a:latin typeface="宋体" panose="02010600030101010101" pitchFamily="2" charset="-122"/>
              </a:rPr>
              <a:t>个成绩</a:t>
            </a:r>
            <a:r>
              <a:rPr lang="en-US" altLang="zh-CN" sz="2400" b="0" dirty="0">
                <a:solidFill>
                  <a:srgbClr val="8C8C8C"/>
                </a:solidFill>
                <a:latin typeface="宋体" panose="02010600030101010101" pitchFamily="2" charset="-122"/>
              </a:rPr>
              <a:t>          </a:t>
            </a:r>
            <a:b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‘1001’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90</a:t>
            </a:r>
            <a:r>
              <a:rPr kumimoji="0" lang="en-US" altLang="zh-CN" sz="2400" b="0" i="0" u="none" strike="noStrike" cap="none" normalizeH="0" baseline="0" dirty="0">
                <a:ln>
                  <a:noFill/>
                </a:ln>
                <a:solidFill>
                  <a:srgbClr val="1750EB"/>
                </a:solidFill>
                <a:effectLst/>
                <a:latin typeface="Arial Unicode MS" panose="020B0604020202020204" pitchFamily="34" charset="-122"/>
                <a:ea typeface="JetBrains Mono"/>
              </a:rPr>
              <a:t>    </a:t>
            </a:r>
            <a:r>
              <a:rPr lang="en-US" altLang="zh-CN" sz="2400" b="0" dirty="0">
                <a:solidFill>
                  <a:srgbClr val="8C8C8C"/>
                </a:solidFill>
                <a:latin typeface="宋体" panose="02010600030101010101" pitchFamily="2" charset="-122"/>
              </a:rPr>
              <a:t># </a:t>
            </a:r>
            <a:r>
              <a:rPr lang="zh-CN" altLang="en-US" sz="2400" b="0" dirty="0">
                <a:solidFill>
                  <a:srgbClr val="8C8C8C"/>
                </a:solidFill>
                <a:latin typeface="宋体" panose="02010600030101010101" pitchFamily="2" charset="-122"/>
              </a:rPr>
              <a:t>字典里修改</a:t>
            </a:r>
            <a:r>
              <a:rPr lang="en-US" altLang="zh-CN" sz="2400" b="0" dirty="0">
                <a:solidFill>
                  <a:srgbClr val="8C8C8C"/>
                </a:solidFill>
                <a:latin typeface="宋体" panose="02010600030101010101" pitchFamily="2" charset="-122"/>
              </a:rPr>
              <a:t>1001</a:t>
            </a:r>
            <a:r>
              <a:rPr lang="zh-CN" altLang="en-US" sz="2400" b="0" dirty="0">
                <a:solidFill>
                  <a:srgbClr val="8C8C8C"/>
                </a:solidFill>
                <a:latin typeface="宋体" panose="02010600030101010101" pitchFamily="2" charset="-122"/>
              </a:rPr>
              <a:t>学生的第</a:t>
            </a:r>
            <a:r>
              <a:rPr lang="en-US" altLang="zh-CN" sz="2400" b="0" dirty="0">
                <a:solidFill>
                  <a:srgbClr val="8C8C8C"/>
                </a:solidFill>
                <a:latin typeface="宋体" panose="02010600030101010101" pitchFamily="2" charset="-122"/>
              </a:rPr>
              <a:t>2</a:t>
            </a:r>
            <a:r>
              <a:rPr lang="zh-CN" altLang="en-US" sz="2400" b="0" dirty="0">
                <a:solidFill>
                  <a:srgbClr val="8C8C8C"/>
                </a:solidFill>
                <a:latin typeface="宋体" panose="02010600030101010101" pitchFamily="2" charset="-122"/>
              </a:rPr>
              <a:t>个成绩</a:t>
            </a:r>
            <a:b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values</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students,</a:t>
            </a:r>
            <a:r>
              <a:rPr kumimoji="0" lang="zh-CN" altLang="zh-CN" sz="2400" b="0" i="0" u="none" strike="noStrike" cap="none" normalizeH="0" baseline="0" dirty="0">
                <a:ln>
                  <a:noFill/>
                </a:ln>
                <a:solidFill>
                  <a:srgbClr val="660099"/>
                </a:solidFill>
                <a:effectLst/>
                <a:latin typeface="Arial Unicode MS" panose="020B0604020202020204" pitchFamily="34" charset="-122"/>
                <a:ea typeface="JetBrains Mono"/>
              </a:rPr>
              <a:t>sep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\n</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lang="en-US" altLang="zh-CN" sz="2400" b="0" dirty="0">
                <a:solidFill>
                  <a:srgbClr val="8C8C8C"/>
                </a:solidFill>
                <a:latin typeface="宋体" panose="02010600030101010101" pitchFamily="2" charset="-122"/>
              </a:rPr>
              <a:t># </a:t>
            </a:r>
            <a:r>
              <a:rPr lang="zh-CN" altLang="en-US" sz="2400" b="0" dirty="0">
                <a:solidFill>
                  <a:srgbClr val="8C8C8C"/>
                </a:solidFill>
                <a:latin typeface="宋体" panose="02010600030101010101" pitchFamily="2" charset="-122"/>
              </a:rPr>
              <a:t>输出看到两个都修改</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835760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用循环遍历字典</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17</a:t>
            </a:fld>
            <a:endParaRPr lang="en-US" altLang="zh-CN"/>
          </a:p>
        </p:txBody>
      </p:sp>
      <p:sp>
        <p:nvSpPr>
          <p:cNvPr id="3" name="Rectangle 1">
            <a:extLst>
              <a:ext uri="{FF2B5EF4-FFF2-40B4-BE49-F238E27FC236}">
                <a16:creationId xmlns:a16="http://schemas.microsoft.com/office/drawing/2014/main" id="{F3FBA698-9A70-1FAF-5423-1767C40FF6B8}"/>
              </a:ext>
            </a:extLst>
          </p:cNvPr>
          <p:cNvSpPr>
            <a:spLocks noChangeArrowheads="1"/>
          </p:cNvSpPr>
          <p:nvPr/>
        </p:nvSpPr>
        <p:spPr bwMode="auto">
          <a:xfrm>
            <a:off x="545355" y="1340768"/>
            <a:ext cx="772408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students = {</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101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67D17"/>
                </a:solidFill>
                <a:effectLst/>
                <a:latin typeface="宋体" panose="02010600030101010101" pitchFamily="2" charset="-122"/>
              </a:rPr>
              <a:t>张三</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102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67D17"/>
                </a:solidFill>
                <a:effectLst/>
                <a:latin typeface="宋体" panose="02010600030101010101" pitchFamily="2" charset="-122"/>
              </a:rPr>
              <a:t>李四</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no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students:</a:t>
            </a:r>
            <a:r>
              <a:rPr kumimoji="0" lang="en-US"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lang="en-US" altLang="zh-CN" sz="2800" b="0" dirty="0">
                <a:solidFill>
                  <a:srgbClr val="8C8C8C"/>
                </a:solidFill>
                <a:latin typeface="宋体" panose="02010600030101010101" pitchFamily="2" charset="-122"/>
              </a:rPr>
              <a:t># </a:t>
            </a:r>
            <a:r>
              <a:rPr lang="zh-CN" altLang="en-US" sz="2800" b="0" dirty="0">
                <a:solidFill>
                  <a:srgbClr val="8C8C8C"/>
                </a:solidFill>
                <a:latin typeface="宋体" panose="02010600030101010101" pitchFamily="2" charset="-122"/>
              </a:rPr>
              <a:t>键值遍历</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str</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(no) + </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 : ”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students[no])</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key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students.keys():</a:t>
            </a:r>
            <a:r>
              <a:rPr kumimoji="0" lang="en-US"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lang="en-US" altLang="zh-CN" sz="2400" b="0" dirty="0">
                <a:solidFill>
                  <a:srgbClr val="8C8C8C"/>
                </a:solidFill>
                <a:latin typeface="宋体" panose="02010600030101010101" pitchFamily="2" charset="-122"/>
              </a:rPr>
              <a:t># </a:t>
            </a:r>
            <a:r>
              <a:rPr lang="zh-CN" altLang="en-US" sz="2400" b="0" dirty="0">
                <a:solidFill>
                  <a:srgbClr val="8C8C8C"/>
                </a:solidFill>
                <a:latin typeface="宋体" panose="02010600030101010101" pitchFamily="2" charset="-122"/>
              </a:rPr>
              <a:t>键视图遍历</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f"</a:t>
            </a:r>
            <a:r>
              <a:rPr kumimoji="0" lang="zh-CN" altLang="zh-CN" sz="28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key</a:t>
            </a:r>
            <a:r>
              <a:rPr kumimoji="0" lang="zh-CN" altLang="zh-CN" sz="28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 : </a:t>
            </a:r>
            <a:r>
              <a:rPr kumimoji="0" lang="zh-CN" altLang="zh-CN" sz="28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students[key]</a:t>
            </a:r>
            <a:r>
              <a:rPr kumimoji="0" lang="zh-CN" altLang="zh-CN" sz="28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7" name="图片 6">
            <a:extLst>
              <a:ext uri="{FF2B5EF4-FFF2-40B4-BE49-F238E27FC236}">
                <a16:creationId xmlns:a16="http://schemas.microsoft.com/office/drawing/2014/main" id="{13F57AD4-8DBF-FD5B-A2F5-7BDEB4B3875D}"/>
              </a:ext>
            </a:extLst>
          </p:cNvPr>
          <p:cNvPicPr>
            <a:picLocks noChangeAspect="1"/>
          </p:cNvPicPr>
          <p:nvPr/>
        </p:nvPicPr>
        <p:blipFill>
          <a:blip r:embed="rId2"/>
          <a:stretch>
            <a:fillRect/>
          </a:stretch>
        </p:blipFill>
        <p:spPr>
          <a:xfrm>
            <a:off x="6156176" y="4381214"/>
            <a:ext cx="1992969" cy="1712081"/>
          </a:xfrm>
          <a:prstGeom prst="rect">
            <a:avLst/>
          </a:prstGeom>
        </p:spPr>
      </p:pic>
    </p:spTree>
    <p:extLst>
      <p:ext uri="{BB962C8B-B14F-4D97-AF65-F5344CB8AC3E}">
        <p14:creationId xmlns:p14="http://schemas.microsoft.com/office/powerpoint/2010/main" val="29547506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用</a:t>
            </a:r>
            <a:r>
              <a:rPr lang="en-US" altLang="zh-CN" sz="4400" b="1" kern="1200" dirty="0">
                <a:latin typeface="Tahoma" panose="020B0604030504040204" pitchFamily="34" charset="0"/>
                <a:ea typeface="隶书" panose="02010509060101010101" pitchFamily="49" charset="-122"/>
                <a:cs typeface="+mn-cs"/>
              </a:rPr>
              <a:t>items()</a:t>
            </a:r>
            <a:r>
              <a:rPr lang="zh-CN" altLang="en-US" sz="4400" b="1" kern="1200" dirty="0">
                <a:latin typeface="Tahoma" panose="020B0604030504040204" pitchFamily="34" charset="0"/>
                <a:ea typeface="隶书" panose="02010509060101010101" pitchFamily="49" charset="-122"/>
                <a:cs typeface="+mn-cs"/>
              </a:rPr>
              <a:t>实现字典遍历</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18</a:t>
            </a:fld>
            <a:endParaRPr lang="en-US" altLang="zh-CN"/>
          </a:p>
        </p:txBody>
      </p:sp>
      <p:sp>
        <p:nvSpPr>
          <p:cNvPr id="7" name="Rectangle 1">
            <a:extLst>
              <a:ext uri="{FF2B5EF4-FFF2-40B4-BE49-F238E27FC236}">
                <a16:creationId xmlns:a16="http://schemas.microsoft.com/office/drawing/2014/main" id="{378F69D7-ECC8-4093-BEDF-148C0BE077A2}"/>
              </a:ext>
            </a:extLst>
          </p:cNvPr>
          <p:cNvSpPr>
            <a:spLocks noChangeArrowheads="1"/>
          </p:cNvSpPr>
          <p:nvPr/>
        </p:nvSpPr>
        <p:spPr bwMode="auto">
          <a:xfrm>
            <a:off x="574675" y="1340768"/>
            <a:ext cx="766973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score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宋体" panose="02010600030101010101" pitchFamily="2" charset="-122"/>
              </a:rPr>
              <a:t>张三</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78</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宋体" panose="02010600030101010101" pitchFamily="2" charset="-122"/>
              </a:rPr>
              <a:t>李四</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92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宋体" panose="02010600030101010101" pitchFamily="2" charset="-122"/>
              </a:rPr>
              <a:t>王五</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89</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key,value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score.items():</a:t>
            </a:r>
            <a:r>
              <a:rPr kumimoji="0" lang="en-US"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lang="en-US" altLang="zh-CN" sz="2800" b="0" dirty="0">
                <a:solidFill>
                  <a:srgbClr val="8C8C8C"/>
                </a:solidFill>
                <a:latin typeface="宋体" panose="02010600030101010101" pitchFamily="2" charset="-122"/>
              </a:rPr>
              <a:t># </a:t>
            </a:r>
            <a:r>
              <a:rPr lang="zh-CN" altLang="en-US" sz="2800" b="0" dirty="0">
                <a:solidFill>
                  <a:srgbClr val="8C8C8C"/>
                </a:solidFill>
                <a:latin typeface="宋体" panose="02010600030101010101" pitchFamily="2" charset="-122"/>
              </a:rPr>
              <a:t>项视图遍历</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(key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str</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(value))</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E936A370-A343-4787-89E6-EB302D21D620}"/>
              </a:ext>
            </a:extLst>
          </p:cNvPr>
          <p:cNvPicPr>
            <a:picLocks noChangeAspect="1"/>
          </p:cNvPicPr>
          <p:nvPr/>
        </p:nvPicPr>
        <p:blipFill>
          <a:blip r:embed="rId2"/>
          <a:stretch>
            <a:fillRect/>
          </a:stretch>
        </p:blipFill>
        <p:spPr>
          <a:xfrm>
            <a:off x="5993653" y="4298032"/>
            <a:ext cx="1181100" cy="1219200"/>
          </a:xfrm>
          <a:prstGeom prst="rect">
            <a:avLst/>
          </a:prstGeom>
        </p:spPr>
      </p:pic>
    </p:spTree>
    <p:extLst>
      <p:ext uri="{BB962C8B-B14F-4D97-AF65-F5344CB8AC3E}">
        <p14:creationId xmlns:p14="http://schemas.microsoft.com/office/powerpoint/2010/main" val="24936025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19</a:t>
            </a:fld>
            <a:endParaRPr lang="en-US" altLang="zh-CN"/>
          </a:p>
        </p:txBody>
      </p:sp>
      <p:sp>
        <p:nvSpPr>
          <p:cNvPr id="7" name="标题 1">
            <a:extLst>
              <a:ext uri="{FF2B5EF4-FFF2-40B4-BE49-F238E27FC236}">
                <a16:creationId xmlns:a16="http://schemas.microsoft.com/office/drawing/2014/main" id="{F885A3A3-AFD9-42F8-B470-E3D9B58FF248}"/>
              </a:ext>
            </a:extLst>
          </p:cNvPr>
          <p:cNvSpPr>
            <a:spLocks noGrp="1"/>
          </p:cNvSpPr>
          <p:nvPr>
            <p:ph type="title"/>
          </p:nvPr>
        </p:nvSpPr>
        <p:spPr>
          <a:xfrm>
            <a:off x="574675" y="304800"/>
            <a:ext cx="8001000" cy="676275"/>
          </a:xfrm>
        </p:spPr>
        <p:txBody>
          <a:bodyPr/>
          <a:lstStyle/>
          <a:p>
            <a:pPr algn="ctr"/>
            <a:r>
              <a:rPr lang="zh-CN" altLang="en-US" sz="4400" b="1" kern="1200" dirty="0">
                <a:latin typeface="Tahoma" panose="020B0604030504040204" pitchFamily="34" charset="0"/>
                <a:ea typeface="隶书" panose="02010509060101010101" pitchFamily="49" charset="-122"/>
                <a:cs typeface="+mn-cs"/>
              </a:rPr>
              <a:t>用</a:t>
            </a:r>
            <a:r>
              <a:rPr lang="en-US" altLang="zh-CN" sz="4400" b="1" kern="1200" dirty="0">
                <a:latin typeface="Tahoma" panose="020B0604030504040204" pitchFamily="34" charset="0"/>
                <a:ea typeface="隶书" panose="02010509060101010101" pitchFamily="49" charset="-122"/>
                <a:cs typeface="+mn-cs"/>
              </a:rPr>
              <a:t>items()</a:t>
            </a:r>
            <a:r>
              <a:rPr lang="zh-CN" altLang="en-US" sz="4400" b="1" kern="1200" dirty="0">
                <a:latin typeface="Tahoma" panose="020B0604030504040204" pitchFamily="34" charset="0"/>
                <a:ea typeface="隶书" panose="02010509060101010101" pitchFamily="49" charset="-122"/>
                <a:cs typeface="+mn-cs"/>
              </a:rPr>
              <a:t>实现字典遍历</a:t>
            </a:r>
          </a:p>
        </p:txBody>
      </p:sp>
      <p:sp>
        <p:nvSpPr>
          <p:cNvPr id="9" name="Rectangle 1">
            <a:extLst>
              <a:ext uri="{FF2B5EF4-FFF2-40B4-BE49-F238E27FC236}">
                <a16:creationId xmlns:a16="http://schemas.microsoft.com/office/drawing/2014/main" id="{D4C78E95-1440-4F35-8C24-CECFF0D189F5}"/>
              </a:ext>
            </a:extLst>
          </p:cNvPr>
          <p:cNvSpPr>
            <a:spLocks noChangeArrowheads="1"/>
          </p:cNvSpPr>
          <p:nvPr/>
        </p:nvSpPr>
        <p:spPr bwMode="auto">
          <a:xfrm>
            <a:off x="574675" y="1340768"/>
            <a:ext cx="8085868"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favorite_languages =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'jen'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'python'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'sarah'</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'edward'</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'ruby'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'phil'</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'python'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name, language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favorite_languages.items():</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(name.title()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"'s favorite language is "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language.title()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12" name="图片 11">
            <a:extLst>
              <a:ext uri="{FF2B5EF4-FFF2-40B4-BE49-F238E27FC236}">
                <a16:creationId xmlns:a16="http://schemas.microsoft.com/office/drawing/2014/main" id="{5F139E3E-29CA-4449-804A-508BE3352C63}"/>
              </a:ext>
            </a:extLst>
          </p:cNvPr>
          <p:cNvPicPr>
            <a:picLocks noChangeAspect="1"/>
          </p:cNvPicPr>
          <p:nvPr/>
        </p:nvPicPr>
        <p:blipFill>
          <a:blip r:embed="rId2"/>
          <a:stretch>
            <a:fillRect/>
          </a:stretch>
        </p:blipFill>
        <p:spPr>
          <a:xfrm>
            <a:off x="3743476" y="1196752"/>
            <a:ext cx="4943475" cy="1628775"/>
          </a:xfrm>
          <a:prstGeom prst="rect">
            <a:avLst/>
          </a:prstGeom>
        </p:spPr>
      </p:pic>
    </p:spTree>
    <p:extLst>
      <p:ext uri="{BB962C8B-B14F-4D97-AF65-F5344CB8AC3E}">
        <p14:creationId xmlns:p14="http://schemas.microsoft.com/office/powerpoint/2010/main" val="75085727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3203575" y="107950"/>
            <a:ext cx="268763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ea typeface="宋体" panose="02010600030101010101" pitchFamily="2" charset="-122"/>
              </a:defRPr>
            </a:lvl1pPr>
            <a:lvl2pPr marL="742950" indent="-285750" eaLnBrk="0" hangingPunct="0">
              <a:defRPr sz="2400">
                <a:solidFill>
                  <a:schemeClr val="tx1"/>
                </a:solidFill>
                <a:latin typeface="Tahoma" panose="020B0604030504040204" pitchFamily="34" charset="0"/>
                <a:ea typeface="宋体" panose="02010600030101010101" pitchFamily="2" charset="-122"/>
              </a:defRPr>
            </a:lvl2pPr>
            <a:lvl3pPr marL="1143000" indent="-228600" eaLnBrk="0" hangingPunct="0">
              <a:defRPr sz="2400">
                <a:solidFill>
                  <a:schemeClr val="tx1"/>
                </a:solidFill>
                <a:latin typeface="Tahoma" panose="020B0604030504040204" pitchFamily="34" charset="0"/>
                <a:ea typeface="宋体" panose="02010600030101010101" pitchFamily="2" charset="-122"/>
              </a:defRPr>
            </a:lvl3pPr>
            <a:lvl4pPr marL="1600200" indent="-228600" eaLnBrk="0" hangingPunct="0">
              <a:defRPr sz="2400">
                <a:solidFill>
                  <a:schemeClr val="tx1"/>
                </a:solidFill>
                <a:latin typeface="Tahoma" panose="020B0604030504040204" pitchFamily="34" charset="0"/>
                <a:ea typeface="宋体" panose="02010600030101010101" pitchFamily="2" charset="-122"/>
              </a:defRPr>
            </a:lvl4pPr>
            <a:lvl5pPr marL="2057400" indent="-228600" eaLnBrk="0" hangingPunc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r>
              <a:rPr lang="zh-CN" altLang="en-US" sz="4400" b="1" i="0" dirty="0">
                <a:solidFill>
                  <a:schemeClr val="tx2"/>
                </a:solidFill>
                <a:ea typeface="隶书" panose="02010509060101010101" pitchFamily="49" charset="-122"/>
                <a:sym typeface="Arial" panose="020B0604020202020204" pitchFamily="34" charset="0"/>
              </a:rPr>
              <a:t>学习目标</a:t>
            </a:r>
            <a:endParaRPr lang="en-US" altLang="en-US" sz="4400" b="1" i="0" dirty="0">
              <a:solidFill>
                <a:schemeClr val="tx2"/>
              </a:solidFill>
              <a:ea typeface="隶书" panose="02010509060101010101" pitchFamily="49" charset="-122"/>
              <a:sym typeface="Arial" panose="020B0604020202020204" pitchFamily="34" charset="0"/>
            </a:endParaRPr>
          </a:p>
        </p:txBody>
      </p:sp>
      <p:sp>
        <p:nvSpPr>
          <p:cNvPr id="3" name="文本框 66"/>
          <p:cNvSpPr txBox="1">
            <a:spLocks noChangeArrowheads="1"/>
          </p:cNvSpPr>
          <p:nvPr/>
        </p:nvSpPr>
        <p:spPr bwMode="auto">
          <a:xfrm>
            <a:off x="559336" y="2797984"/>
            <a:ext cx="6814686"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342900" indent="-342900">
              <a:buClr>
                <a:srgbClr val="FF0000"/>
              </a:buClr>
              <a:buFont typeface="Wingdings" panose="05000000000000000000" pitchFamily="2" charset="2"/>
              <a:buChar char="p"/>
              <a:defRPr/>
            </a:pPr>
            <a:r>
              <a:rPr lang="zh-CN" altLang="en-US" sz="2800" b="0" i="0" dirty="0">
                <a:latin typeface="+mn-ea"/>
                <a:ea typeface="+mn-ea"/>
                <a:cs typeface="+mn-ea"/>
                <a:sym typeface="+mn-lt"/>
              </a:rPr>
              <a:t> 掌握集合的概念、特点和对集合的操作</a:t>
            </a:r>
          </a:p>
          <a:p>
            <a:pPr marL="457200" indent="-457200">
              <a:buClr>
                <a:srgbClr val="FF0000"/>
              </a:buClr>
              <a:buFont typeface="Wingdings" panose="05000000000000000000" pitchFamily="2" charset="2"/>
              <a:buChar char="p"/>
              <a:defRPr/>
            </a:pPr>
            <a:endParaRPr lang="zh-CN" altLang="en-US" sz="2800" b="0" i="0" dirty="0">
              <a:latin typeface="+mn-ea"/>
              <a:ea typeface="+mn-ea"/>
              <a:cs typeface="+mn-ea"/>
              <a:sym typeface="+mn-lt"/>
            </a:endParaRPr>
          </a:p>
        </p:txBody>
      </p:sp>
      <p:sp>
        <p:nvSpPr>
          <p:cNvPr id="7" name="文本框 66"/>
          <p:cNvSpPr txBox="1">
            <a:spLocks noChangeArrowheads="1"/>
          </p:cNvSpPr>
          <p:nvPr/>
        </p:nvSpPr>
        <p:spPr bwMode="auto">
          <a:xfrm>
            <a:off x="512380" y="1268760"/>
            <a:ext cx="6455613"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342900" indent="-342900">
              <a:buClr>
                <a:srgbClr val="FF0000"/>
              </a:buClr>
              <a:buFont typeface="Wingdings" panose="05000000000000000000" pitchFamily="2" charset="2"/>
              <a:buChar char="p"/>
              <a:defRPr/>
            </a:pPr>
            <a:r>
              <a:rPr lang="zh-CN" altLang="en-US" sz="2800" b="0" i="0" dirty="0">
                <a:latin typeface="+mn-ea"/>
                <a:ea typeface="+mn-ea"/>
                <a:cs typeface="+mn-ea"/>
                <a:sym typeface="+mn-lt"/>
              </a:rPr>
              <a:t> 理解列表、元组、字典的概念和特点</a:t>
            </a:r>
          </a:p>
          <a:p>
            <a:pPr marL="342900" indent="-342900">
              <a:buClr>
                <a:srgbClr val="FF0000"/>
              </a:buClr>
              <a:buFont typeface="Wingdings" panose="05000000000000000000" pitchFamily="2" charset="2"/>
              <a:buChar char="p"/>
              <a:defRPr/>
            </a:pPr>
            <a:endParaRPr lang="zh-CN" altLang="en-US" sz="2800" b="0" i="0" dirty="0">
              <a:latin typeface="+mn-ea"/>
              <a:ea typeface="+mn-ea"/>
              <a:cs typeface="+mn-ea"/>
              <a:sym typeface="+mn-lt"/>
            </a:endParaRPr>
          </a:p>
          <a:p>
            <a:pPr marL="342900" indent="-342900">
              <a:buClr>
                <a:srgbClr val="FF0000"/>
              </a:buClr>
              <a:buFont typeface="Wingdings" panose="05000000000000000000" pitchFamily="2" charset="2"/>
              <a:buChar char="p"/>
              <a:defRPr/>
            </a:pPr>
            <a:endParaRPr lang="zh-CN" altLang="en-US" sz="2800" b="0" i="0" dirty="0">
              <a:latin typeface="+mn-ea"/>
              <a:ea typeface="+mn-ea"/>
              <a:cs typeface="+mn-ea"/>
              <a:sym typeface="+mn-lt"/>
            </a:endParaRPr>
          </a:p>
        </p:txBody>
      </p:sp>
      <p:sp>
        <p:nvSpPr>
          <p:cNvPr id="9" name="文本框 66">
            <a:extLst>
              <a:ext uri="{FF2B5EF4-FFF2-40B4-BE49-F238E27FC236}">
                <a16:creationId xmlns:a16="http://schemas.microsoft.com/office/drawing/2014/main" id="{620BE418-372E-47E7-3D25-95CEA3EEE384}"/>
              </a:ext>
            </a:extLst>
          </p:cNvPr>
          <p:cNvSpPr txBox="1">
            <a:spLocks noChangeArrowheads="1"/>
          </p:cNvSpPr>
          <p:nvPr/>
        </p:nvSpPr>
        <p:spPr bwMode="auto">
          <a:xfrm>
            <a:off x="537032" y="2010289"/>
            <a:ext cx="717375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eaLnBrk="1" hangingPunct="1">
              <a:defRPr sz="4400">
                <a:latin typeface="Simply City Light" panose="020B0303020202080204" pitchFamily="34" charset="0"/>
                <a:ea typeface="SimSun-ExtB" panose="02010609060101010101" pitchFamily="49" charset="-122"/>
                <a:cs typeface="Arial" panose="020B0604020202020204" pitchFamily="34" charset="0"/>
              </a:defRPr>
            </a:lvl1pPr>
            <a:lvl2pPr marL="742950" indent="-285750"/>
            <a:lvl3pPr marL="1143000" indent="-228600"/>
            <a:lvl4pPr marL="1600200" indent="-228600"/>
            <a:lvl5pPr marL="2057400" indent="-228600"/>
            <a:lvl6pPr marL="2514600" indent="-228600" defTabSz="685800" fontAlgn="base">
              <a:spcBef>
                <a:spcPct val="0"/>
              </a:spcBef>
              <a:spcAft>
                <a:spcPct val="0"/>
              </a:spcAft>
            </a:lvl6pPr>
            <a:lvl7pPr marL="2971800" indent="-228600" defTabSz="685800" fontAlgn="base">
              <a:spcBef>
                <a:spcPct val="0"/>
              </a:spcBef>
              <a:spcAft>
                <a:spcPct val="0"/>
              </a:spcAft>
            </a:lvl7pPr>
            <a:lvl8pPr marL="3429000" indent="-228600" defTabSz="685800" fontAlgn="base">
              <a:spcBef>
                <a:spcPct val="0"/>
              </a:spcBef>
              <a:spcAft>
                <a:spcPct val="0"/>
              </a:spcAft>
            </a:lvl8pPr>
            <a:lvl9pPr marL="3886200" indent="-228600" defTabSz="685800" fontAlgn="base">
              <a:spcBef>
                <a:spcPct val="0"/>
              </a:spcBef>
              <a:spcAft>
                <a:spcPct val="0"/>
              </a:spcAft>
            </a:lvl9pPr>
          </a:lstStyle>
          <a:p>
            <a:pPr marL="342900" indent="-342900">
              <a:buClr>
                <a:srgbClr val="FF0000"/>
              </a:buClr>
              <a:buFont typeface="Wingdings" panose="05000000000000000000" pitchFamily="2" charset="2"/>
              <a:buChar char="p"/>
              <a:defRPr/>
            </a:pPr>
            <a:r>
              <a:rPr lang="zh-CN" altLang="en-US" sz="2800" b="0" i="0" dirty="0">
                <a:latin typeface="+mn-ea"/>
                <a:ea typeface="+mn-ea"/>
                <a:cs typeface="+mn-ea"/>
                <a:sym typeface="+mn-lt"/>
              </a:rPr>
              <a:t> 掌握对列表、元组、字典操作的相关方法</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b="1" kern="1200" dirty="0">
                <a:latin typeface="Tahoma" panose="020B0604030504040204" pitchFamily="34" charset="0"/>
                <a:ea typeface="隶书" panose="02010509060101010101" pitchFamily="49" charset="-122"/>
                <a:cs typeface="+mn-cs"/>
              </a:rPr>
              <a:t>字典</a:t>
            </a:r>
            <a:r>
              <a:rPr lang="zh-CN" altLang="en-US" sz="4400" b="1" kern="1200" dirty="0">
                <a:latin typeface="Tahoma" panose="020B0604030504040204" pitchFamily="34" charset="0"/>
                <a:ea typeface="隶书" panose="02010509060101010101" pitchFamily="49" charset="-122"/>
                <a:cs typeface="+mn-cs"/>
              </a:rPr>
              <a:t>常用方法</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20</a:t>
            </a:fld>
            <a:endParaRPr lang="en-US" altLang="zh-CN"/>
          </a:p>
        </p:txBody>
      </p:sp>
      <p:graphicFrame>
        <p:nvGraphicFramePr>
          <p:cNvPr id="8" name="表格 8">
            <a:extLst>
              <a:ext uri="{FF2B5EF4-FFF2-40B4-BE49-F238E27FC236}">
                <a16:creationId xmlns:a16="http://schemas.microsoft.com/office/drawing/2014/main" id="{CF344570-B584-4EC8-8B22-E6F7C03DECF4}"/>
              </a:ext>
            </a:extLst>
          </p:cNvPr>
          <p:cNvGraphicFramePr>
            <a:graphicFrameLocks noGrp="1"/>
          </p:cNvGraphicFramePr>
          <p:nvPr>
            <p:extLst>
              <p:ext uri="{D42A27DB-BD31-4B8C-83A1-F6EECF244321}">
                <p14:modId xmlns:p14="http://schemas.microsoft.com/office/powerpoint/2010/main" val="1861740336"/>
              </p:ext>
            </p:extLst>
          </p:nvPr>
        </p:nvGraphicFramePr>
        <p:xfrm>
          <a:off x="611560" y="1196752"/>
          <a:ext cx="8338544" cy="4840700"/>
        </p:xfrm>
        <a:graphic>
          <a:graphicData uri="http://schemas.openxmlformats.org/drawingml/2006/table">
            <a:tbl>
              <a:tblPr firstRow="1" bandRow="1">
                <a:tableStyleId>{21E4AEA4-8DFA-4A89-87EB-49C32662AFE0}</a:tableStyleId>
              </a:tblPr>
              <a:tblGrid>
                <a:gridCol w="2019278">
                  <a:extLst>
                    <a:ext uri="{9D8B030D-6E8A-4147-A177-3AD203B41FA5}">
                      <a16:colId xmlns:a16="http://schemas.microsoft.com/office/drawing/2014/main" val="3258334011"/>
                    </a:ext>
                  </a:extLst>
                </a:gridCol>
                <a:gridCol w="6319266">
                  <a:extLst>
                    <a:ext uri="{9D8B030D-6E8A-4147-A177-3AD203B41FA5}">
                      <a16:colId xmlns:a16="http://schemas.microsoft.com/office/drawing/2014/main" val="396242977"/>
                    </a:ext>
                  </a:extLst>
                </a:gridCol>
              </a:tblGrid>
              <a:tr h="725900">
                <a:tc>
                  <a:txBody>
                    <a:bodyPr/>
                    <a:lstStyle/>
                    <a:p>
                      <a:pPr algn="ctr"/>
                      <a:r>
                        <a:rPr lang="zh-CN" altLang="en-US" sz="2800" dirty="0"/>
                        <a:t>方法</a:t>
                      </a:r>
                    </a:p>
                  </a:txBody>
                  <a:tcPr anchor="ctr"/>
                </a:tc>
                <a:tc>
                  <a:txBody>
                    <a:bodyPr/>
                    <a:lstStyle/>
                    <a:p>
                      <a:pPr algn="ctr"/>
                      <a:r>
                        <a:rPr lang="zh-CN" altLang="en-US" sz="2800" dirty="0"/>
                        <a:t>返回值和说明</a:t>
                      </a:r>
                    </a:p>
                  </a:txBody>
                  <a:tcPr anchor="ctr"/>
                </a:tc>
                <a:extLst>
                  <a:ext uri="{0D108BD9-81ED-4DB2-BD59-A6C34878D82A}">
                    <a16:rowId xmlns:a16="http://schemas.microsoft.com/office/drawing/2014/main" val="2850344478"/>
                  </a:ext>
                </a:extLst>
              </a:tr>
              <a:tr h="725900">
                <a:tc>
                  <a:txBody>
                    <a:bodyPr/>
                    <a:lstStyle/>
                    <a:p>
                      <a:pPr algn="ctr"/>
                      <a:r>
                        <a:rPr lang="en-US" altLang="zh-CN" sz="2800" kern="1200" dirty="0">
                          <a:solidFill>
                            <a:schemeClr val="dk1"/>
                          </a:solidFill>
                          <a:latin typeface="+mn-lt"/>
                          <a:ea typeface="+mn-ea"/>
                          <a:cs typeface="+mn-cs"/>
                        </a:rPr>
                        <a:t>d. get(key[, default])</a:t>
                      </a:r>
                      <a:endParaRPr lang="zh-CN" altLang="en-US" sz="2800" kern="1200" dirty="0">
                        <a:solidFill>
                          <a:schemeClr val="dk1"/>
                        </a:solidFill>
                        <a:latin typeface="+mn-lt"/>
                        <a:ea typeface="+mn-ea"/>
                        <a:cs typeface="+mn-cs"/>
                      </a:endParaRPr>
                    </a:p>
                  </a:txBody>
                  <a:tcPr anchor="ctr"/>
                </a:tc>
                <a:tc>
                  <a:txBody>
                    <a:bodyPr/>
                    <a:lstStyle/>
                    <a:p>
                      <a:pPr algn="l"/>
                      <a:r>
                        <a:rPr lang="zh-CN" altLang="en-US" sz="2800" kern="1200" dirty="0">
                          <a:solidFill>
                            <a:schemeClr val="dk1"/>
                          </a:solidFill>
                          <a:latin typeface="+mn-lt"/>
                          <a:ea typeface="+mn-ea"/>
                          <a:cs typeface="+mn-cs"/>
                        </a:rPr>
                        <a:t>若字典</a:t>
                      </a:r>
                      <a:r>
                        <a:rPr lang="en-US" altLang="zh-CN" sz="2800" kern="1200" dirty="0">
                          <a:solidFill>
                            <a:schemeClr val="dk1"/>
                          </a:solidFill>
                          <a:latin typeface="+mn-lt"/>
                          <a:ea typeface="+mn-ea"/>
                          <a:cs typeface="+mn-cs"/>
                        </a:rPr>
                        <a:t>d</a:t>
                      </a:r>
                      <a:r>
                        <a:rPr lang="zh-CN" altLang="en-US" sz="2800" kern="1200" dirty="0">
                          <a:solidFill>
                            <a:schemeClr val="dk1"/>
                          </a:solidFill>
                          <a:latin typeface="+mn-lt"/>
                          <a:ea typeface="+mn-ea"/>
                          <a:cs typeface="+mn-cs"/>
                        </a:rPr>
                        <a:t>存在键</a:t>
                      </a:r>
                      <a:r>
                        <a:rPr lang="en-US" altLang="zh-CN" sz="2800" kern="1200" dirty="0">
                          <a:solidFill>
                            <a:schemeClr val="dk1"/>
                          </a:solidFill>
                          <a:latin typeface="+mn-lt"/>
                          <a:ea typeface="+mn-ea"/>
                          <a:cs typeface="+mn-cs"/>
                        </a:rPr>
                        <a:t>key</a:t>
                      </a:r>
                      <a:r>
                        <a:rPr lang="zh-CN" altLang="en-US" sz="2800" kern="1200" dirty="0">
                          <a:solidFill>
                            <a:schemeClr val="dk1"/>
                          </a:solidFill>
                          <a:latin typeface="+mn-lt"/>
                          <a:ea typeface="+mn-ea"/>
                          <a:cs typeface="+mn-cs"/>
                        </a:rPr>
                        <a:t>，返回值，否则返回</a:t>
                      </a:r>
                      <a:r>
                        <a:rPr lang="en-US" altLang="zh-CN" sz="2800" kern="1200" dirty="0">
                          <a:solidFill>
                            <a:schemeClr val="dk1"/>
                          </a:solidFill>
                          <a:latin typeface="+mn-lt"/>
                          <a:ea typeface="+mn-ea"/>
                          <a:cs typeface="+mn-cs"/>
                        </a:rPr>
                        <a:t>default</a:t>
                      </a:r>
                      <a:r>
                        <a:rPr lang="zh-CN" altLang="en-US" sz="2800" kern="1200" dirty="0">
                          <a:solidFill>
                            <a:schemeClr val="dk1"/>
                          </a:solidFill>
                          <a:latin typeface="+mn-lt"/>
                          <a:ea typeface="+mn-ea"/>
                          <a:cs typeface="+mn-cs"/>
                        </a:rPr>
                        <a:t>。</a:t>
                      </a:r>
                      <a:r>
                        <a:rPr lang="en-US" altLang="zh-CN" sz="2800" kern="1200" dirty="0">
                          <a:solidFill>
                            <a:schemeClr val="dk1"/>
                          </a:solidFill>
                          <a:latin typeface="+mn-lt"/>
                          <a:ea typeface="+mn-ea"/>
                          <a:cs typeface="+mn-cs"/>
                        </a:rPr>
                        <a:t>default</a:t>
                      </a:r>
                      <a:r>
                        <a:rPr lang="zh-CN" altLang="en-US" sz="2800" kern="1200" dirty="0">
                          <a:solidFill>
                            <a:schemeClr val="dk1"/>
                          </a:solidFill>
                          <a:latin typeface="+mn-lt"/>
                          <a:ea typeface="+mn-ea"/>
                          <a:cs typeface="+mn-cs"/>
                        </a:rPr>
                        <a:t>默认</a:t>
                      </a:r>
                      <a:r>
                        <a:rPr lang="en-US" altLang="zh-CN" sz="2800" kern="1200" dirty="0">
                          <a:solidFill>
                            <a:schemeClr val="dk1"/>
                          </a:solidFill>
                          <a:latin typeface="+mn-lt"/>
                          <a:ea typeface="+mn-ea"/>
                          <a:cs typeface="+mn-cs"/>
                        </a:rPr>
                        <a:t>None</a:t>
                      </a:r>
                      <a:r>
                        <a:rPr lang="zh-CN" altLang="en-US" sz="2800" kern="1200" dirty="0">
                          <a:solidFill>
                            <a:schemeClr val="dk1"/>
                          </a:solidFill>
                          <a:latin typeface="+mn-lt"/>
                          <a:ea typeface="+mn-ea"/>
                          <a:cs typeface="+mn-cs"/>
                        </a:rPr>
                        <a:t>。</a:t>
                      </a:r>
                    </a:p>
                  </a:txBody>
                  <a:tcPr anchor="ctr"/>
                </a:tc>
                <a:extLst>
                  <a:ext uri="{0D108BD9-81ED-4DB2-BD59-A6C34878D82A}">
                    <a16:rowId xmlns:a16="http://schemas.microsoft.com/office/drawing/2014/main" val="1895313632"/>
                  </a:ext>
                </a:extLst>
              </a:tr>
              <a:tr h="725900">
                <a:tc>
                  <a:txBody>
                    <a:bodyPr/>
                    <a:lstStyle/>
                    <a:p>
                      <a:pPr algn="ctr"/>
                      <a:r>
                        <a:rPr lang="en-US" altLang="zh-CN" sz="2800" kern="1200" dirty="0" err="1">
                          <a:solidFill>
                            <a:schemeClr val="dk1"/>
                          </a:solidFill>
                          <a:latin typeface="+mn-lt"/>
                          <a:ea typeface="+mn-ea"/>
                          <a:cs typeface="+mn-cs"/>
                        </a:rPr>
                        <a:t>d.pop</a:t>
                      </a:r>
                      <a:r>
                        <a:rPr lang="en-US" altLang="zh-CN" sz="2800" kern="1200" dirty="0">
                          <a:solidFill>
                            <a:schemeClr val="dk1"/>
                          </a:solidFill>
                          <a:latin typeface="+mn-lt"/>
                          <a:ea typeface="+mn-ea"/>
                          <a:cs typeface="+mn-cs"/>
                        </a:rPr>
                        <a:t>(key[, default])</a:t>
                      </a:r>
                      <a:endParaRPr lang="zh-CN" altLang="en-US" sz="2800" kern="1200" dirty="0">
                        <a:solidFill>
                          <a:schemeClr val="dk1"/>
                        </a:solidFill>
                        <a:latin typeface="+mn-lt"/>
                        <a:ea typeface="+mn-ea"/>
                        <a:cs typeface="+mn-cs"/>
                      </a:endParaRPr>
                    </a:p>
                  </a:txBody>
                  <a:tcPr anchor="ctr"/>
                </a:tc>
                <a:tc>
                  <a:txBody>
                    <a:bodyPr/>
                    <a:lstStyle/>
                    <a:p>
                      <a:pPr algn="l"/>
                      <a:r>
                        <a:rPr lang="zh-CN" altLang="en-US" sz="2800" dirty="0"/>
                        <a:t>若字典</a:t>
                      </a:r>
                      <a:r>
                        <a:rPr lang="en-US" altLang="zh-CN" sz="2800" dirty="0"/>
                        <a:t>d</a:t>
                      </a:r>
                      <a:r>
                        <a:rPr lang="zh-CN" altLang="en-US" sz="2800" dirty="0"/>
                        <a:t>存在键</a:t>
                      </a:r>
                      <a:r>
                        <a:rPr lang="en-US" altLang="zh-CN" sz="2800" dirty="0"/>
                        <a:t>key</a:t>
                      </a:r>
                      <a:r>
                        <a:rPr lang="zh-CN" altLang="en-US" sz="2800" dirty="0"/>
                        <a:t>，则移除该项，返回值；否则返回</a:t>
                      </a:r>
                      <a:r>
                        <a:rPr lang="en-US" altLang="zh-CN" sz="2800" dirty="0"/>
                        <a:t>default</a:t>
                      </a:r>
                      <a:r>
                        <a:rPr lang="zh-CN" altLang="en-US" sz="2800" dirty="0"/>
                        <a:t>。</a:t>
                      </a:r>
                      <a:r>
                        <a:rPr lang="en-US" altLang="zh-CN" sz="1800" b="0" i="0" kern="1200" dirty="0">
                          <a:solidFill>
                            <a:schemeClr val="dk1"/>
                          </a:solidFill>
                          <a:effectLst/>
                          <a:latin typeface="+mn-lt"/>
                          <a:ea typeface="+mn-ea"/>
                          <a:cs typeface="+mn-cs"/>
                        </a:rPr>
                        <a:t> </a:t>
                      </a:r>
                      <a:r>
                        <a:rPr lang="en-US" altLang="zh-CN" sz="2800" kern="1200" dirty="0">
                          <a:solidFill>
                            <a:schemeClr val="dk1"/>
                          </a:solidFill>
                          <a:latin typeface="+mn-lt"/>
                          <a:ea typeface="+mn-ea"/>
                          <a:cs typeface="+mn-cs"/>
                        </a:rPr>
                        <a:t>default </a:t>
                      </a:r>
                      <a:r>
                        <a:rPr lang="zh-CN" altLang="en-US" sz="2800" kern="1200" dirty="0">
                          <a:solidFill>
                            <a:schemeClr val="dk1"/>
                          </a:solidFill>
                          <a:latin typeface="+mn-lt"/>
                          <a:ea typeface="+mn-ea"/>
                          <a:cs typeface="+mn-cs"/>
                        </a:rPr>
                        <a:t>未给出且 </a:t>
                      </a:r>
                      <a:r>
                        <a:rPr lang="en-US" altLang="zh-CN" sz="2800" kern="1200" dirty="0">
                          <a:solidFill>
                            <a:schemeClr val="dk1"/>
                          </a:solidFill>
                          <a:latin typeface="+mn-lt"/>
                          <a:ea typeface="+mn-ea"/>
                          <a:cs typeface="+mn-cs"/>
                        </a:rPr>
                        <a:t>key </a:t>
                      </a:r>
                      <a:r>
                        <a:rPr lang="zh-CN" altLang="en-US" sz="2800" kern="1200" dirty="0">
                          <a:solidFill>
                            <a:schemeClr val="dk1"/>
                          </a:solidFill>
                          <a:latin typeface="+mn-lt"/>
                          <a:ea typeface="+mn-ea"/>
                          <a:cs typeface="+mn-cs"/>
                        </a:rPr>
                        <a:t>不存在于字典中，引发</a:t>
                      </a:r>
                      <a:r>
                        <a:rPr lang="en-US" altLang="zh-CN" sz="2800" kern="1200" dirty="0" err="1">
                          <a:solidFill>
                            <a:schemeClr val="dk1"/>
                          </a:solidFill>
                          <a:latin typeface="+mn-lt"/>
                          <a:ea typeface="+mn-ea"/>
                          <a:cs typeface="+mn-cs"/>
                        </a:rPr>
                        <a:t>KeyError</a:t>
                      </a:r>
                      <a:r>
                        <a:rPr lang="zh-CN" altLang="en-US" sz="2800" kern="1200" dirty="0">
                          <a:solidFill>
                            <a:schemeClr val="dk1"/>
                          </a:solidFill>
                          <a:latin typeface="+mn-lt"/>
                          <a:ea typeface="+mn-ea"/>
                          <a:cs typeface="+mn-cs"/>
                        </a:rPr>
                        <a:t>。</a:t>
                      </a:r>
                    </a:p>
                  </a:txBody>
                  <a:tcPr anchor="ctr"/>
                </a:tc>
                <a:extLst>
                  <a:ext uri="{0D108BD9-81ED-4DB2-BD59-A6C34878D82A}">
                    <a16:rowId xmlns:a16="http://schemas.microsoft.com/office/drawing/2014/main" val="3512680043"/>
                  </a:ext>
                </a:extLst>
              </a:tr>
              <a:tr h="725900">
                <a:tc>
                  <a:txBody>
                    <a:bodyPr/>
                    <a:lstStyle/>
                    <a:p>
                      <a:pPr algn="ctr"/>
                      <a:r>
                        <a:rPr lang="en-US" altLang="zh-CN" sz="2800" kern="1200" dirty="0">
                          <a:solidFill>
                            <a:schemeClr val="dk1"/>
                          </a:solidFill>
                          <a:latin typeface="+mn-lt"/>
                          <a:ea typeface="+mn-ea"/>
                          <a:cs typeface="+mn-cs"/>
                        </a:rPr>
                        <a:t>d.</a:t>
                      </a:r>
                      <a:r>
                        <a:rPr lang="en-US" altLang="zh-CN" sz="2800" dirty="0"/>
                        <a:t> </a:t>
                      </a:r>
                      <a:r>
                        <a:rPr lang="en-US" altLang="zh-CN" sz="2800" kern="1200" dirty="0" err="1">
                          <a:solidFill>
                            <a:schemeClr val="dk1"/>
                          </a:solidFill>
                          <a:latin typeface="+mn-lt"/>
                          <a:ea typeface="+mn-ea"/>
                          <a:cs typeface="+mn-cs"/>
                        </a:rPr>
                        <a:t>setdefault</a:t>
                      </a:r>
                      <a:r>
                        <a:rPr lang="en-US" altLang="zh-CN" sz="2800" kern="1200" dirty="0">
                          <a:solidFill>
                            <a:schemeClr val="dk1"/>
                          </a:solidFill>
                          <a:latin typeface="+mn-lt"/>
                          <a:ea typeface="+mn-ea"/>
                          <a:cs typeface="+mn-cs"/>
                        </a:rPr>
                        <a:t>(key[, default])</a:t>
                      </a:r>
                      <a:endParaRPr lang="zh-CN" altLang="en-US" sz="2800" kern="1200" dirty="0">
                        <a:solidFill>
                          <a:schemeClr val="dk1"/>
                        </a:solidFill>
                        <a:latin typeface="+mn-lt"/>
                        <a:ea typeface="+mn-ea"/>
                        <a:cs typeface="+mn-cs"/>
                      </a:endParaRPr>
                    </a:p>
                  </a:txBody>
                  <a:tcPr anchor="ctr"/>
                </a:tc>
                <a:tc>
                  <a:txBody>
                    <a:bodyPr/>
                    <a:lstStyle/>
                    <a:p>
                      <a:pPr algn="l"/>
                      <a:r>
                        <a:rPr lang="zh-CN" altLang="en-US" sz="2800" kern="1200" dirty="0">
                          <a:solidFill>
                            <a:schemeClr val="dk1"/>
                          </a:solidFill>
                          <a:latin typeface="+mn-lt"/>
                          <a:ea typeface="+mn-ea"/>
                          <a:cs typeface="+mn-cs"/>
                        </a:rPr>
                        <a:t>若字典存在键 </a:t>
                      </a:r>
                      <a:r>
                        <a:rPr lang="en-US" altLang="zh-CN" sz="2800" kern="1200" dirty="0">
                          <a:solidFill>
                            <a:schemeClr val="dk1"/>
                          </a:solidFill>
                          <a:latin typeface="+mn-lt"/>
                          <a:ea typeface="+mn-ea"/>
                          <a:cs typeface="+mn-cs"/>
                        </a:rPr>
                        <a:t>key </a:t>
                      </a:r>
                      <a:r>
                        <a:rPr lang="zh-CN" altLang="en-US" sz="2800" kern="1200" dirty="0">
                          <a:solidFill>
                            <a:schemeClr val="dk1"/>
                          </a:solidFill>
                          <a:latin typeface="+mn-lt"/>
                          <a:ea typeface="+mn-ea"/>
                          <a:cs typeface="+mn-cs"/>
                        </a:rPr>
                        <a:t>，返回对应值。若不存在，插入值为 </a:t>
                      </a:r>
                      <a:r>
                        <a:rPr lang="en-US" altLang="zh-CN" sz="2800" kern="1200" dirty="0">
                          <a:solidFill>
                            <a:schemeClr val="dk1"/>
                          </a:solidFill>
                          <a:latin typeface="+mn-lt"/>
                          <a:ea typeface="+mn-ea"/>
                          <a:cs typeface="+mn-cs"/>
                        </a:rPr>
                        <a:t>default </a:t>
                      </a:r>
                      <a:r>
                        <a:rPr lang="zh-CN" altLang="en-US" sz="2800" kern="1200" dirty="0">
                          <a:solidFill>
                            <a:schemeClr val="dk1"/>
                          </a:solidFill>
                          <a:latin typeface="+mn-lt"/>
                          <a:ea typeface="+mn-ea"/>
                          <a:cs typeface="+mn-cs"/>
                        </a:rPr>
                        <a:t>的键 </a:t>
                      </a:r>
                      <a:r>
                        <a:rPr lang="en-US" altLang="zh-CN" sz="2800" kern="1200" dirty="0">
                          <a:solidFill>
                            <a:schemeClr val="dk1"/>
                          </a:solidFill>
                          <a:latin typeface="+mn-lt"/>
                          <a:ea typeface="+mn-ea"/>
                          <a:cs typeface="+mn-cs"/>
                        </a:rPr>
                        <a:t>key </a:t>
                      </a:r>
                      <a:r>
                        <a:rPr lang="zh-CN" altLang="en-US" sz="2800" kern="1200" dirty="0">
                          <a:solidFill>
                            <a:schemeClr val="dk1"/>
                          </a:solidFill>
                          <a:latin typeface="+mn-lt"/>
                          <a:ea typeface="+mn-ea"/>
                          <a:cs typeface="+mn-cs"/>
                        </a:rPr>
                        <a:t>，并返回 </a:t>
                      </a:r>
                      <a:r>
                        <a:rPr lang="en-US" altLang="zh-CN" sz="2800" kern="1200" dirty="0">
                          <a:solidFill>
                            <a:schemeClr val="dk1"/>
                          </a:solidFill>
                          <a:latin typeface="+mn-lt"/>
                          <a:ea typeface="+mn-ea"/>
                          <a:cs typeface="+mn-cs"/>
                        </a:rPr>
                        <a:t>default </a:t>
                      </a:r>
                      <a:r>
                        <a:rPr lang="zh-CN" altLang="en-US" sz="2800" kern="1200" dirty="0">
                          <a:solidFill>
                            <a:schemeClr val="dk1"/>
                          </a:solidFill>
                          <a:latin typeface="+mn-lt"/>
                          <a:ea typeface="+mn-ea"/>
                          <a:cs typeface="+mn-cs"/>
                        </a:rPr>
                        <a:t>。 </a:t>
                      </a:r>
                      <a:r>
                        <a:rPr lang="en-US" altLang="zh-CN" sz="2800" kern="1200" dirty="0">
                          <a:solidFill>
                            <a:schemeClr val="dk1"/>
                          </a:solidFill>
                          <a:latin typeface="+mn-lt"/>
                          <a:ea typeface="+mn-ea"/>
                          <a:cs typeface="+mn-cs"/>
                        </a:rPr>
                        <a:t>default </a:t>
                      </a:r>
                      <a:r>
                        <a:rPr lang="zh-CN" altLang="en-US" sz="2800" kern="1200" dirty="0">
                          <a:solidFill>
                            <a:schemeClr val="dk1"/>
                          </a:solidFill>
                          <a:latin typeface="+mn-lt"/>
                          <a:ea typeface="+mn-ea"/>
                          <a:cs typeface="+mn-cs"/>
                        </a:rPr>
                        <a:t>默认为 </a:t>
                      </a:r>
                      <a:r>
                        <a:rPr lang="en-US" altLang="zh-CN" sz="2800" kern="1200" dirty="0">
                          <a:solidFill>
                            <a:schemeClr val="dk1"/>
                          </a:solidFill>
                          <a:latin typeface="+mn-lt"/>
                          <a:ea typeface="+mn-ea"/>
                          <a:cs typeface="+mn-cs"/>
                        </a:rPr>
                        <a:t>None</a:t>
                      </a:r>
                      <a:r>
                        <a:rPr lang="zh-CN" altLang="en-US" sz="2800" kern="1200" dirty="0">
                          <a:solidFill>
                            <a:schemeClr val="dk1"/>
                          </a:solidFill>
                          <a:latin typeface="+mn-lt"/>
                          <a:ea typeface="+mn-ea"/>
                          <a:cs typeface="+mn-cs"/>
                        </a:rPr>
                        <a:t>。</a:t>
                      </a:r>
                    </a:p>
                  </a:txBody>
                  <a:tcPr anchor="ctr"/>
                </a:tc>
                <a:extLst>
                  <a:ext uri="{0D108BD9-81ED-4DB2-BD59-A6C34878D82A}">
                    <a16:rowId xmlns:a16="http://schemas.microsoft.com/office/drawing/2014/main" val="3521412061"/>
                  </a:ext>
                </a:extLst>
              </a:tr>
            </a:tbl>
          </a:graphicData>
        </a:graphic>
      </p:graphicFrame>
    </p:spTree>
    <p:extLst>
      <p:ext uri="{BB962C8B-B14F-4D97-AF65-F5344CB8AC3E}">
        <p14:creationId xmlns:p14="http://schemas.microsoft.com/office/powerpoint/2010/main" val="2897668774"/>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b="1" kern="1200" dirty="0">
                <a:latin typeface="Tahoma" panose="020B0604030504040204" pitchFamily="34" charset="0"/>
                <a:ea typeface="隶书" panose="02010509060101010101" pitchFamily="49" charset="-122"/>
                <a:cs typeface="+mn-cs"/>
              </a:rPr>
              <a:t>字典</a:t>
            </a:r>
            <a:r>
              <a:rPr lang="zh-CN" altLang="en-US" sz="4400" b="1" kern="1200" dirty="0">
                <a:latin typeface="Tahoma" panose="020B0604030504040204" pitchFamily="34" charset="0"/>
                <a:ea typeface="隶书" panose="02010509060101010101" pitchFamily="49" charset="-122"/>
                <a:cs typeface="+mn-cs"/>
              </a:rPr>
              <a:t>常用方法</a:t>
            </a:r>
          </a:p>
        </p:txBody>
      </p:sp>
      <p:sp>
        <p:nvSpPr>
          <p:cNvPr id="3" name="内容占位符 2"/>
          <p:cNvSpPr>
            <a:spLocks noGrp="1"/>
          </p:cNvSpPr>
          <p:nvPr>
            <p:ph idx="1"/>
          </p:nvPr>
        </p:nvSpPr>
        <p:spPr>
          <a:xfrm>
            <a:off x="566738" y="1341438"/>
            <a:ext cx="8397750" cy="4319810"/>
          </a:xfrm>
        </p:spPr>
        <p:txBody>
          <a:bodyPr>
            <a:normAutofit/>
          </a:bodyPr>
          <a:lstStyle/>
          <a:p>
            <a:r>
              <a:rPr lang="zh-CN" altLang="en-US" dirty="0"/>
              <a:t>函数</a:t>
            </a:r>
            <a:r>
              <a:rPr lang="en-US" altLang="zh-CN" dirty="0"/>
              <a:t>get()</a:t>
            </a:r>
            <a:r>
              <a:rPr lang="zh-CN" altLang="en-US" dirty="0"/>
              <a:t>和运算符</a:t>
            </a:r>
            <a:r>
              <a:rPr lang="en-US" altLang="zh-CN" dirty="0"/>
              <a:t>[ ]</a:t>
            </a:r>
            <a:r>
              <a:rPr lang="zh-CN" altLang="en-US" dirty="0"/>
              <a:t>不同之处，在于如果键</a:t>
            </a:r>
            <a:r>
              <a:rPr lang="en-US" altLang="zh-CN" dirty="0"/>
              <a:t>key</a:t>
            </a:r>
            <a:r>
              <a:rPr lang="zh-CN" altLang="en-US" dirty="0"/>
              <a:t>在字典中不存在，则</a:t>
            </a:r>
            <a:r>
              <a:rPr lang="en-US" altLang="zh-CN" dirty="0"/>
              <a:t>get(key)</a:t>
            </a:r>
            <a:r>
              <a:rPr lang="zh-CN" altLang="en-US" dirty="0"/>
              <a:t>返回</a:t>
            </a:r>
            <a:r>
              <a:rPr lang="en-US" altLang="zh-CN" dirty="0"/>
              <a:t>None</a:t>
            </a:r>
            <a:r>
              <a:rPr lang="zh-CN" altLang="en-US" dirty="0"/>
              <a:t>值，而运算符</a:t>
            </a:r>
            <a:r>
              <a:rPr lang="en-US" altLang="zh-CN" dirty="0"/>
              <a:t>[ ] </a:t>
            </a:r>
            <a:r>
              <a:rPr lang="zh-CN" altLang="en-US" dirty="0"/>
              <a:t>会抛出</a:t>
            </a:r>
            <a:r>
              <a:rPr lang="en-US" altLang="zh-CN" dirty="0" err="1"/>
              <a:t>KeyError</a:t>
            </a:r>
            <a:r>
              <a:rPr lang="zh-CN" altLang="en-US" dirty="0"/>
              <a:t>异常。</a:t>
            </a:r>
            <a:endParaRPr lang="en-US" altLang="zh-CN" dirty="0"/>
          </a:p>
          <a:p>
            <a:pPr marL="0" indent="0">
              <a:buNone/>
            </a:pPr>
            <a:endParaRPr lang="en-US" altLang="zh-CN" dirty="0"/>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21</a:t>
            </a:fld>
            <a:endParaRPr lang="en-US" altLang="zh-CN"/>
          </a:p>
        </p:txBody>
      </p:sp>
    </p:spTree>
    <p:extLst>
      <p:ext uri="{BB962C8B-B14F-4D97-AF65-F5344CB8AC3E}">
        <p14:creationId xmlns:p14="http://schemas.microsoft.com/office/powerpoint/2010/main" val="201887197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字典方法例</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22</a:t>
            </a:fld>
            <a:endParaRPr lang="en-US" altLang="zh-CN"/>
          </a:p>
        </p:txBody>
      </p:sp>
      <p:sp>
        <p:nvSpPr>
          <p:cNvPr id="4" name="Rectangle 1">
            <a:extLst>
              <a:ext uri="{FF2B5EF4-FFF2-40B4-BE49-F238E27FC236}">
                <a16:creationId xmlns:a16="http://schemas.microsoft.com/office/drawing/2014/main" id="{D3484E9F-8FEC-1286-7785-902C6F20BFAD}"/>
              </a:ext>
            </a:extLst>
          </p:cNvPr>
          <p:cNvSpPr>
            <a:spLocks noChangeArrowheads="1"/>
          </p:cNvSpPr>
          <p:nvPr/>
        </p:nvSpPr>
        <p:spPr bwMode="auto">
          <a:xfrm>
            <a:off x="574675" y="1340768"/>
            <a:ext cx="6447599"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rPr>
              <a:t>张三</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rPr>
              <a:t>李四</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(students.get(</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103</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rPr>
              <a:t>不存在</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103</a:t>
            </a:r>
            <a:r>
              <a:rPr kumimoji="0" lang="zh-CN" altLang="zh-CN" sz="2000" b="0" i="1" u="none" strike="noStrike" cap="none" normalizeH="0" baseline="0" dirty="0">
                <a:ln>
                  <a:noFill/>
                </a:ln>
                <a:solidFill>
                  <a:srgbClr val="8C8C8C"/>
                </a:solidFill>
                <a:effectLst/>
                <a:latin typeface="宋体" panose="02010600030101010101" pitchFamily="2" charset="-122"/>
              </a:rPr>
              <a:t>，不存在</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(students.get(</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104</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None</a:t>
            </a:r>
            <a:b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(students.setdefault(</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101</a:t>
            </a:r>
            <a:r>
              <a:rPr kumimoji="0" lang="zh-CN" altLang="zh-CN" sz="2000" b="0" i="1" u="none" strike="noStrike" cap="none" normalizeH="0" baseline="0" dirty="0">
                <a:ln>
                  <a:noFill/>
                </a:ln>
                <a:solidFill>
                  <a:srgbClr val="8C8C8C"/>
                </a:solidFill>
                <a:effectLst/>
                <a:latin typeface="宋体" panose="02010600030101010101" pitchFamily="2" charset="-122"/>
              </a:rPr>
              <a:t>对应的值</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(students.setdefault(</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110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"wang"</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插入</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110:wang</a:t>
            </a:r>
            <a:b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D4A2C690-CBB9-AD5D-EFD2-2343C70F31A2}"/>
              </a:ext>
            </a:extLst>
          </p:cNvPr>
          <p:cNvPicPr>
            <a:picLocks noChangeAspect="1"/>
          </p:cNvPicPr>
          <p:nvPr/>
        </p:nvPicPr>
        <p:blipFill rotWithShape="1">
          <a:blip r:embed="rId3"/>
          <a:srcRect b="18889"/>
          <a:stretch/>
        </p:blipFill>
        <p:spPr>
          <a:xfrm>
            <a:off x="3131840" y="4359945"/>
            <a:ext cx="5895975" cy="1877368"/>
          </a:xfrm>
          <a:prstGeom prst="rect">
            <a:avLst/>
          </a:prstGeom>
        </p:spPr>
      </p:pic>
    </p:spTree>
    <p:extLst>
      <p:ext uri="{BB962C8B-B14F-4D97-AF65-F5344CB8AC3E}">
        <p14:creationId xmlns:p14="http://schemas.microsoft.com/office/powerpoint/2010/main" val="36950791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CF4726-A56D-4D2B-B0E7-1E73964FC142}"/>
              </a:ext>
            </a:extLst>
          </p:cNvPr>
          <p:cNvSpPr>
            <a:spLocks noChangeArrowheads="1"/>
          </p:cNvSpPr>
          <p:nvPr/>
        </p:nvSpPr>
        <p:spPr bwMode="auto">
          <a:xfrm>
            <a:off x="573527" y="2221687"/>
            <a:ext cx="8057014" cy="390876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one</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counts = {char: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0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char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"abc"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lst = [char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char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char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"abc"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400" b="0" i="1" u="none" strike="noStrike" cap="none" normalizeH="0" baseline="0" dirty="0">
                <a:ln>
                  <a:noFill/>
                </a:ln>
                <a:solidFill>
                  <a:srgbClr val="808080"/>
                </a:solidFill>
                <a:effectLst/>
                <a:latin typeface="Arial Unicode MS" panose="020B0604020202020204" pitchFamily="34" charset="-122"/>
                <a:ea typeface="JetBrains Mono"/>
              </a:rPr>
              <a:t># lst = [char for char in s if ord('a') &lt;= ord(char) &lt;= ord('c')]</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x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lst: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counts[x]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b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key,value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counts.items():</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(key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str</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(value))</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3" name="内容占位符 2"/>
          <p:cNvSpPr>
            <a:spLocks noGrp="1"/>
          </p:cNvSpPr>
          <p:nvPr>
            <p:ph idx="1"/>
          </p:nvPr>
        </p:nvSpPr>
        <p:spPr>
          <a:xfrm>
            <a:off x="566738" y="1341439"/>
            <a:ext cx="8001000" cy="575394"/>
          </a:xfrm>
        </p:spPr>
        <p:txBody>
          <a:bodyPr>
            <a:normAutofit/>
          </a:bodyPr>
          <a:lstStyle/>
          <a:p>
            <a:pPr marL="0" indent="0">
              <a:buNone/>
            </a:pPr>
            <a:r>
              <a:rPr lang="zh-CN" altLang="zh-CN" dirty="0"/>
              <a:t>输入一行字符，求字符</a:t>
            </a:r>
            <a:r>
              <a:rPr lang="en-US" altLang="zh-CN" dirty="0"/>
              <a:t>”</a:t>
            </a:r>
            <a:r>
              <a:rPr lang="en-US" altLang="zh-CN" dirty="0" err="1"/>
              <a:t>a”,”b</a:t>
            </a:r>
            <a:r>
              <a:rPr lang="en-US" altLang="zh-CN" dirty="0"/>
              <a:t>”</a:t>
            </a:r>
            <a:r>
              <a:rPr lang="zh-CN" altLang="zh-CN" dirty="0"/>
              <a:t>和</a:t>
            </a:r>
            <a:r>
              <a:rPr lang="en-US" altLang="zh-CN" dirty="0"/>
              <a:t>”c”</a:t>
            </a:r>
            <a:r>
              <a:rPr lang="zh-CN" altLang="zh-CN" dirty="0"/>
              <a:t>出现的次数</a:t>
            </a:r>
            <a:r>
              <a:rPr lang="zh-CN" altLang="en-US" dirty="0"/>
              <a:t>。</a:t>
            </a:r>
            <a:endParaRPr lang="en-US" altLang="zh-CN" dirty="0"/>
          </a:p>
          <a:p>
            <a:pPr marL="0" indent="0">
              <a:buNone/>
            </a:pPr>
            <a:endParaRPr lang="zh-CN" altLang="en-US" dirty="0"/>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23</a:t>
            </a:fld>
            <a:endParaRPr lang="en-US" altLang="zh-CN"/>
          </a:p>
        </p:txBody>
      </p:sp>
      <p:sp>
        <p:nvSpPr>
          <p:cNvPr id="7" name="标题 1">
            <a:extLst>
              <a:ext uri="{FF2B5EF4-FFF2-40B4-BE49-F238E27FC236}">
                <a16:creationId xmlns:a16="http://schemas.microsoft.com/office/drawing/2014/main" id="{93D996E6-5E36-4963-B47A-CE85E5C3FDD1}"/>
              </a:ext>
            </a:extLst>
          </p:cNvPr>
          <p:cNvSpPr>
            <a:spLocks noGrp="1"/>
          </p:cNvSpPr>
          <p:nvPr>
            <p:ph type="title"/>
          </p:nvPr>
        </p:nvSpPr>
        <p:spPr>
          <a:xfrm>
            <a:off x="574675" y="304800"/>
            <a:ext cx="8001000" cy="676275"/>
          </a:xfrm>
        </p:spPr>
        <p:txBody>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3</a:t>
            </a:r>
            <a:endParaRPr lang="zh-CN" altLang="en-US" sz="4400" b="1" kern="1200" dirty="0">
              <a:latin typeface="Tahoma" panose="020B0604030504040204" pitchFamily="34" charset="0"/>
              <a:ea typeface="隶书" panose="02010509060101010101" pitchFamily="49" charset="-122"/>
              <a:cs typeface="+mn-cs"/>
            </a:endParaRPr>
          </a:p>
        </p:txBody>
      </p:sp>
    </p:spTree>
    <p:extLst>
      <p:ext uri="{BB962C8B-B14F-4D97-AF65-F5344CB8AC3E}">
        <p14:creationId xmlns:p14="http://schemas.microsoft.com/office/powerpoint/2010/main" val="1790018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0C67FBDF-D1C1-49FA-AE48-61970863A0DB}" type="slidenum">
              <a:rPr lang="en-US" altLang="zh-CN" smtClean="0"/>
              <a:pPr>
                <a:defRPr/>
              </a:pPr>
              <a:t>24</a:t>
            </a:fld>
            <a:endParaRPr lang="en-US" altLang="zh-CN"/>
          </a:p>
        </p:txBody>
      </p:sp>
      <p:sp>
        <p:nvSpPr>
          <p:cNvPr id="8" name="标题 1">
            <a:extLst>
              <a:ext uri="{FF2B5EF4-FFF2-40B4-BE49-F238E27FC236}">
                <a16:creationId xmlns:a16="http://schemas.microsoft.com/office/drawing/2014/main" id="{712DE8D5-881C-482A-8D2D-56F77F4CF6E8}"/>
              </a:ext>
            </a:extLst>
          </p:cNvPr>
          <p:cNvSpPr>
            <a:spLocks noGrp="1"/>
          </p:cNvSpPr>
          <p:nvPr>
            <p:ph type="title"/>
          </p:nvPr>
        </p:nvSpPr>
        <p:spPr>
          <a:xfrm>
            <a:off x="574675" y="304800"/>
            <a:ext cx="8001000" cy="676275"/>
          </a:xfrm>
        </p:spPr>
        <p:txBody>
          <a:bodyPr/>
          <a:lstStyle/>
          <a:p>
            <a:pPr algn="ctr"/>
            <a:r>
              <a:rPr lang="zh-CN" altLang="en-US" sz="4400" b="1" kern="1200" dirty="0">
                <a:latin typeface="Tahoma" panose="020B0604030504040204" pitchFamily="34" charset="0"/>
                <a:ea typeface="隶书" panose="02010509060101010101" pitchFamily="49" charset="-122"/>
                <a:cs typeface="+mn-cs"/>
              </a:rPr>
              <a:t>练习</a:t>
            </a:r>
            <a:r>
              <a:rPr lang="en-US" altLang="zh-CN" sz="4400" b="1" kern="1200" dirty="0">
                <a:latin typeface="Tahoma" panose="020B0604030504040204" pitchFamily="34" charset="0"/>
                <a:ea typeface="隶书" panose="02010509060101010101" pitchFamily="49" charset="-122"/>
                <a:cs typeface="+mn-cs"/>
              </a:rPr>
              <a:t>3</a:t>
            </a:r>
            <a:endParaRPr lang="zh-CN" altLang="en-US" sz="4400" b="1" kern="1200" dirty="0">
              <a:latin typeface="Tahoma" panose="020B0604030504040204" pitchFamily="34" charset="0"/>
              <a:ea typeface="隶书" panose="02010509060101010101" pitchFamily="49" charset="-122"/>
              <a:cs typeface="+mn-cs"/>
            </a:endParaRPr>
          </a:p>
        </p:txBody>
      </p:sp>
      <p:sp>
        <p:nvSpPr>
          <p:cNvPr id="11" name="Rectangle 1">
            <a:extLst>
              <a:ext uri="{FF2B5EF4-FFF2-40B4-BE49-F238E27FC236}">
                <a16:creationId xmlns:a16="http://schemas.microsoft.com/office/drawing/2014/main" id="{C63A302C-C151-4E46-B5C1-3494C86C6234}"/>
              </a:ext>
            </a:extLst>
          </p:cNvPr>
          <p:cNvSpPr>
            <a:spLocks noChangeArrowheads="1"/>
          </p:cNvSpPr>
          <p:nvPr/>
        </p:nvSpPr>
        <p:spPr bwMode="auto">
          <a:xfrm>
            <a:off x="625854" y="1340768"/>
            <a:ext cx="805060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two</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counts</a:t>
            </a:r>
            <a:r>
              <a:rPr kumimoji="0" lang="en-US"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lang="zh-CN" altLang="zh-CN" sz="2800" b="0" i="0" dirty="0">
                <a:solidFill>
                  <a:srgbClr val="000000"/>
                </a:solidFill>
                <a:latin typeface="Arial Unicode MS" panose="020B0604020202020204" pitchFamily="34" charset="-122"/>
              </a:rPr>
              <a:t>= </a:t>
            </a:r>
            <a:r>
              <a:rPr lang="en-US" altLang="zh-CN" sz="2800" b="0" i="0" dirty="0">
                <a:solidFill>
                  <a:srgbClr val="000000"/>
                </a:solidFill>
                <a:latin typeface="Arial Unicode MS" panose="020B0604020202020204" pitchFamily="34" charset="-122"/>
              </a:rPr>
              <a:t>{}    </a:t>
            </a:r>
            <a:r>
              <a:rPr kumimoji="0" lang="en-US" altLang="zh-CN" sz="28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en-US" sz="2800" b="0" i="1" u="none" strike="noStrike" cap="none" normalizeH="0" baseline="0" dirty="0">
                <a:ln>
                  <a:noFill/>
                </a:ln>
                <a:solidFill>
                  <a:srgbClr val="808080"/>
                </a:solidFill>
                <a:effectLst/>
                <a:latin typeface="Arial Unicode MS" panose="020B0604020202020204" pitchFamily="34" charset="-122"/>
                <a:ea typeface="JetBrains Mono"/>
              </a:rPr>
              <a:t>空字典</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x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lst: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counts[x] = counts.get(x,</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0</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   </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800" b="0" i="1" u="none" strike="noStrike" cap="none" normalizeH="0" baseline="0" dirty="0">
                <a:ln>
                  <a:noFill/>
                </a:ln>
                <a:solidFill>
                  <a:srgbClr val="808080"/>
                </a:solidFill>
                <a:effectLst/>
                <a:latin typeface="宋体" panose="02010600030101010101" pitchFamily="2" charset="-122"/>
              </a:rPr>
              <a:t>无</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key, </a:t>
            </a:r>
            <a:r>
              <a:rPr kumimoji="0" lang="zh-CN" altLang="zh-CN" sz="2800" b="0" i="1" u="none" strike="noStrike" cap="none" normalizeH="0" baseline="0" dirty="0">
                <a:ln>
                  <a:noFill/>
                </a:ln>
                <a:solidFill>
                  <a:srgbClr val="808080"/>
                </a:solidFill>
                <a:effectLst/>
                <a:latin typeface="宋体" panose="02010600030101010101" pitchFamily="2" charset="-122"/>
              </a:rPr>
              <a:t>返回</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0</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(counts)</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23604196"/>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b="1" kern="1200" dirty="0">
                <a:latin typeface="Tahoma" panose="020B0604030504040204" pitchFamily="34" charset="0"/>
                <a:ea typeface="隶书" panose="02010509060101010101" pitchFamily="49" charset="-122"/>
                <a:cs typeface="+mn-cs"/>
              </a:rPr>
              <a:t>字典</a:t>
            </a:r>
            <a:r>
              <a:rPr lang="zh-CN" altLang="en-US" sz="4400" b="1" kern="1200" dirty="0">
                <a:latin typeface="Tahoma" panose="020B0604030504040204" pitchFamily="34" charset="0"/>
                <a:ea typeface="隶书" panose="02010509060101010101" pitchFamily="49" charset="-122"/>
                <a:cs typeface="+mn-cs"/>
              </a:rPr>
              <a:t>常用方法</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25</a:t>
            </a:fld>
            <a:endParaRPr lang="en-US" altLang="zh-CN"/>
          </a:p>
        </p:txBody>
      </p:sp>
      <p:graphicFrame>
        <p:nvGraphicFramePr>
          <p:cNvPr id="8" name="表格 8">
            <a:extLst>
              <a:ext uri="{FF2B5EF4-FFF2-40B4-BE49-F238E27FC236}">
                <a16:creationId xmlns:a16="http://schemas.microsoft.com/office/drawing/2014/main" id="{CF344570-B584-4EC8-8B22-E6F7C03DECF4}"/>
              </a:ext>
            </a:extLst>
          </p:cNvPr>
          <p:cNvGraphicFramePr>
            <a:graphicFrameLocks noGrp="1"/>
          </p:cNvGraphicFramePr>
          <p:nvPr>
            <p:extLst>
              <p:ext uri="{D42A27DB-BD31-4B8C-83A1-F6EECF244321}">
                <p14:modId xmlns:p14="http://schemas.microsoft.com/office/powerpoint/2010/main" val="194011987"/>
              </p:ext>
            </p:extLst>
          </p:nvPr>
        </p:nvGraphicFramePr>
        <p:xfrm>
          <a:off x="611560" y="1196752"/>
          <a:ext cx="8338544" cy="4713160"/>
        </p:xfrm>
        <a:graphic>
          <a:graphicData uri="http://schemas.openxmlformats.org/drawingml/2006/table">
            <a:tbl>
              <a:tblPr firstRow="1" bandRow="1">
                <a:tableStyleId>{21E4AEA4-8DFA-4A89-87EB-49C32662AFE0}</a:tableStyleId>
              </a:tblPr>
              <a:tblGrid>
                <a:gridCol w="2019278">
                  <a:extLst>
                    <a:ext uri="{9D8B030D-6E8A-4147-A177-3AD203B41FA5}">
                      <a16:colId xmlns:a16="http://schemas.microsoft.com/office/drawing/2014/main" val="3258334011"/>
                    </a:ext>
                  </a:extLst>
                </a:gridCol>
                <a:gridCol w="6319266">
                  <a:extLst>
                    <a:ext uri="{9D8B030D-6E8A-4147-A177-3AD203B41FA5}">
                      <a16:colId xmlns:a16="http://schemas.microsoft.com/office/drawing/2014/main" val="396242977"/>
                    </a:ext>
                  </a:extLst>
                </a:gridCol>
              </a:tblGrid>
              <a:tr h="725900">
                <a:tc>
                  <a:txBody>
                    <a:bodyPr/>
                    <a:lstStyle/>
                    <a:p>
                      <a:pPr algn="ctr"/>
                      <a:r>
                        <a:rPr lang="zh-CN" altLang="en-US" sz="2800" dirty="0"/>
                        <a:t>方法</a:t>
                      </a:r>
                    </a:p>
                  </a:txBody>
                  <a:tcPr anchor="ctr"/>
                </a:tc>
                <a:tc>
                  <a:txBody>
                    <a:bodyPr/>
                    <a:lstStyle/>
                    <a:p>
                      <a:pPr algn="ctr"/>
                      <a:r>
                        <a:rPr lang="zh-CN" altLang="en-US" sz="2800" dirty="0"/>
                        <a:t>返回值和说明</a:t>
                      </a:r>
                    </a:p>
                  </a:txBody>
                  <a:tcPr anchor="ctr"/>
                </a:tc>
                <a:extLst>
                  <a:ext uri="{0D108BD9-81ED-4DB2-BD59-A6C34878D82A}">
                    <a16:rowId xmlns:a16="http://schemas.microsoft.com/office/drawing/2014/main" val="2850344478"/>
                  </a:ext>
                </a:extLst>
              </a:tr>
              <a:tr h="725900">
                <a:tc>
                  <a:txBody>
                    <a:bodyPr/>
                    <a:lstStyle/>
                    <a:p>
                      <a:pPr algn="ctr"/>
                      <a:r>
                        <a:rPr lang="en-US" altLang="zh-CN" sz="2800" dirty="0"/>
                        <a:t>d. </a:t>
                      </a:r>
                      <a:r>
                        <a:rPr lang="en-US" altLang="zh-CN" sz="2800" dirty="0" err="1"/>
                        <a:t>popitem</a:t>
                      </a:r>
                      <a:r>
                        <a:rPr lang="en-US" altLang="zh-CN" sz="2800" b="0" i="0" kern="1200" dirty="0">
                          <a:solidFill>
                            <a:schemeClr val="dk1"/>
                          </a:solidFill>
                          <a:effectLst/>
                          <a:latin typeface="+mn-lt"/>
                          <a:ea typeface="+mn-ea"/>
                          <a:cs typeface="+mn-cs"/>
                        </a:rPr>
                        <a:t>()</a:t>
                      </a:r>
                      <a:endParaRPr lang="zh-CN" altLang="en-US" sz="2800" kern="1200" dirty="0">
                        <a:solidFill>
                          <a:schemeClr val="dk1"/>
                        </a:solidFill>
                        <a:latin typeface="+mn-lt"/>
                        <a:ea typeface="+mn-ea"/>
                        <a:cs typeface="+mn-cs"/>
                      </a:endParaRPr>
                    </a:p>
                  </a:txBody>
                  <a:tcPr anchor="ctr"/>
                </a:tc>
                <a:tc>
                  <a:txBody>
                    <a:bodyPr/>
                    <a:lstStyle/>
                    <a:p>
                      <a:pPr algn="l"/>
                      <a:r>
                        <a:rPr lang="zh-CN" altLang="en-US" sz="2800" kern="1200" dirty="0">
                          <a:solidFill>
                            <a:schemeClr val="dk1"/>
                          </a:solidFill>
                          <a:latin typeface="+mn-lt"/>
                          <a:ea typeface="+mn-ea"/>
                          <a:cs typeface="+mn-cs"/>
                        </a:rPr>
                        <a:t>从字典</a:t>
                      </a:r>
                      <a:r>
                        <a:rPr lang="en-US" altLang="zh-CN" sz="2800" kern="1200" dirty="0">
                          <a:solidFill>
                            <a:schemeClr val="dk1"/>
                          </a:solidFill>
                          <a:latin typeface="+mn-lt"/>
                          <a:ea typeface="+mn-ea"/>
                          <a:cs typeface="+mn-cs"/>
                        </a:rPr>
                        <a:t>d</a:t>
                      </a:r>
                      <a:r>
                        <a:rPr lang="zh-CN" altLang="en-US" sz="2800" kern="1200" dirty="0">
                          <a:solidFill>
                            <a:schemeClr val="dk1"/>
                          </a:solidFill>
                          <a:latin typeface="+mn-lt"/>
                          <a:ea typeface="+mn-ea"/>
                          <a:cs typeface="+mn-cs"/>
                        </a:rPr>
                        <a:t>中移除并返回一个 </a:t>
                      </a:r>
                      <a:r>
                        <a:rPr lang="en-US" altLang="zh-CN" sz="2800" kern="1200" dirty="0">
                          <a:solidFill>
                            <a:schemeClr val="dk1"/>
                          </a:solidFill>
                          <a:latin typeface="+mn-lt"/>
                          <a:ea typeface="+mn-ea"/>
                          <a:cs typeface="+mn-cs"/>
                        </a:rPr>
                        <a:t>(</a:t>
                      </a:r>
                      <a:r>
                        <a:rPr lang="zh-CN" altLang="en-US" sz="2800" kern="1200" dirty="0">
                          <a:solidFill>
                            <a:schemeClr val="dk1"/>
                          </a:solidFill>
                          <a:latin typeface="+mn-lt"/>
                          <a:ea typeface="+mn-ea"/>
                          <a:cs typeface="+mn-cs"/>
                        </a:rPr>
                        <a:t>键</a:t>
                      </a:r>
                      <a:r>
                        <a:rPr lang="en-US" altLang="zh-CN" sz="2800" kern="1200" dirty="0">
                          <a:solidFill>
                            <a:schemeClr val="dk1"/>
                          </a:solidFill>
                          <a:latin typeface="+mn-lt"/>
                          <a:ea typeface="+mn-ea"/>
                          <a:cs typeface="+mn-cs"/>
                        </a:rPr>
                        <a:t>,</a:t>
                      </a:r>
                      <a:r>
                        <a:rPr lang="zh-CN" altLang="en-US" sz="2800" kern="1200" dirty="0">
                          <a:solidFill>
                            <a:schemeClr val="dk1"/>
                          </a:solidFill>
                          <a:latin typeface="+mn-lt"/>
                          <a:ea typeface="+mn-ea"/>
                          <a:cs typeface="+mn-cs"/>
                        </a:rPr>
                        <a:t> 值</a:t>
                      </a:r>
                      <a:r>
                        <a:rPr lang="en-US" altLang="zh-CN" sz="2800" kern="1200" dirty="0">
                          <a:solidFill>
                            <a:schemeClr val="dk1"/>
                          </a:solidFill>
                          <a:latin typeface="+mn-lt"/>
                          <a:ea typeface="+mn-ea"/>
                          <a:cs typeface="+mn-cs"/>
                        </a:rPr>
                        <a:t>)</a:t>
                      </a:r>
                      <a:r>
                        <a:rPr lang="zh-CN" altLang="en-US" sz="2800" kern="1200" dirty="0">
                          <a:solidFill>
                            <a:schemeClr val="dk1"/>
                          </a:solidFill>
                          <a:latin typeface="+mn-lt"/>
                          <a:ea typeface="+mn-ea"/>
                          <a:cs typeface="+mn-cs"/>
                        </a:rPr>
                        <a:t> 对。 键值对按 </a:t>
                      </a:r>
                      <a:r>
                        <a:rPr lang="en-US" altLang="zh-CN" sz="2800" kern="1200" dirty="0">
                          <a:solidFill>
                            <a:schemeClr val="dk1"/>
                          </a:solidFill>
                          <a:latin typeface="+mn-lt"/>
                          <a:ea typeface="+mn-ea"/>
                          <a:cs typeface="+mn-cs"/>
                        </a:rPr>
                        <a:t>LIFO</a:t>
                      </a:r>
                      <a:r>
                        <a:rPr lang="zh-CN" altLang="en-US" sz="2800" kern="1200" dirty="0">
                          <a:solidFill>
                            <a:schemeClr val="dk1"/>
                          </a:solidFill>
                          <a:latin typeface="+mn-lt"/>
                          <a:ea typeface="+mn-ea"/>
                          <a:cs typeface="+mn-cs"/>
                        </a:rPr>
                        <a:t> 的顺序被返回。</a:t>
                      </a:r>
                    </a:p>
                  </a:txBody>
                  <a:tcPr anchor="ctr"/>
                </a:tc>
                <a:extLst>
                  <a:ext uri="{0D108BD9-81ED-4DB2-BD59-A6C34878D82A}">
                    <a16:rowId xmlns:a16="http://schemas.microsoft.com/office/drawing/2014/main" val="2751916159"/>
                  </a:ext>
                </a:extLst>
              </a:tr>
              <a:tr h="725900">
                <a:tc>
                  <a:txBody>
                    <a:bodyPr/>
                    <a:lstStyle/>
                    <a:p>
                      <a:pPr algn="ctr"/>
                      <a:r>
                        <a:rPr lang="en-US" altLang="zh-CN" sz="2800" dirty="0" err="1"/>
                        <a:t>d.copy</a:t>
                      </a:r>
                      <a:r>
                        <a:rPr lang="en-US" altLang="zh-CN" sz="2800" dirty="0"/>
                        <a:t>()</a:t>
                      </a:r>
                      <a:endParaRPr lang="zh-CN" altLang="en-US" sz="2800" kern="1200" dirty="0">
                        <a:solidFill>
                          <a:schemeClr val="dk1"/>
                        </a:solidFill>
                        <a:latin typeface="+mn-lt"/>
                        <a:ea typeface="+mn-ea"/>
                        <a:cs typeface="+mn-cs"/>
                      </a:endParaRPr>
                    </a:p>
                  </a:txBody>
                  <a:tcPr anchor="ctr"/>
                </a:tc>
                <a:tc>
                  <a:txBody>
                    <a:bodyPr/>
                    <a:lstStyle/>
                    <a:p>
                      <a:pPr algn="l"/>
                      <a:r>
                        <a:rPr lang="zh-CN" altLang="en-US" sz="2800" dirty="0"/>
                        <a:t>返回字典</a:t>
                      </a:r>
                      <a:r>
                        <a:rPr lang="en-US" altLang="zh-CN" sz="2800" dirty="0"/>
                        <a:t>d</a:t>
                      </a:r>
                      <a:r>
                        <a:rPr lang="zh-CN" altLang="en-US" sz="2800" dirty="0"/>
                        <a:t>的一个浅拷贝。</a:t>
                      </a:r>
                      <a:r>
                        <a:rPr lang="zh-CN" altLang="en-US" sz="2800" kern="1200" dirty="0">
                          <a:solidFill>
                            <a:schemeClr val="dk1"/>
                          </a:solidFill>
                          <a:latin typeface="+mn-lt"/>
                          <a:ea typeface="+mn-ea"/>
                          <a:cs typeface="+mn-cs"/>
                        </a:rPr>
                        <a:t>拷贝父对象，不会拷贝对象的内部的子对象。</a:t>
                      </a:r>
                    </a:p>
                  </a:txBody>
                  <a:tcPr anchor="ctr"/>
                </a:tc>
                <a:extLst>
                  <a:ext uri="{0D108BD9-81ED-4DB2-BD59-A6C34878D82A}">
                    <a16:rowId xmlns:a16="http://schemas.microsoft.com/office/drawing/2014/main" val="3223607779"/>
                  </a:ext>
                </a:extLst>
              </a:tr>
              <a:tr h="725900">
                <a:tc>
                  <a:txBody>
                    <a:bodyPr/>
                    <a:lstStyle/>
                    <a:p>
                      <a:pPr algn="ctr"/>
                      <a:r>
                        <a:rPr lang="en-US" altLang="zh-CN" sz="2800" kern="1200" dirty="0">
                          <a:solidFill>
                            <a:schemeClr val="dk1"/>
                          </a:solidFill>
                          <a:latin typeface="+mn-lt"/>
                          <a:ea typeface="+mn-ea"/>
                          <a:cs typeface="+mn-cs"/>
                        </a:rPr>
                        <a:t>d. update([other])</a:t>
                      </a:r>
                      <a:endParaRPr lang="zh-CN" altLang="en-US" sz="2800" kern="1200" dirty="0">
                        <a:solidFill>
                          <a:schemeClr val="dk1"/>
                        </a:solidFill>
                        <a:latin typeface="+mn-lt"/>
                        <a:ea typeface="+mn-ea"/>
                        <a:cs typeface="+mn-cs"/>
                      </a:endParaRPr>
                    </a:p>
                  </a:txBody>
                  <a:tcPr anchor="ctr"/>
                </a:tc>
                <a:tc>
                  <a:txBody>
                    <a:bodyPr/>
                    <a:lstStyle/>
                    <a:p>
                      <a:pPr algn="l"/>
                      <a:r>
                        <a:rPr lang="zh-CN" altLang="en-US" sz="2800" kern="1200" dirty="0">
                          <a:solidFill>
                            <a:schemeClr val="dk1"/>
                          </a:solidFill>
                          <a:latin typeface="+mn-lt"/>
                          <a:ea typeface="+mn-ea"/>
                          <a:cs typeface="+mn-cs"/>
                        </a:rPr>
                        <a:t>使用来自 </a:t>
                      </a:r>
                      <a:r>
                        <a:rPr lang="en-US" altLang="zh-CN" sz="2800" kern="1200" dirty="0">
                          <a:solidFill>
                            <a:schemeClr val="dk1"/>
                          </a:solidFill>
                          <a:latin typeface="+mn-lt"/>
                          <a:ea typeface="+mn-ea"/>
                          <a:cs typeface="+mn-cs"/>
                        </a:rPr>
                        <a:t>other</a:t>
                      </a:r>
                      <a:r>
                        <a:rPr lang="zh-CN" altLang="en-US" sz="2800" kern="1200" dirty="0">
                          <a:solidFill>
                            <a:schemeClr val="dk1"/>
                          </a:solidFill>
                          <a:latin typeface="+mn-lt"/>
                          <a:ea typeface="+mn-ea"/>
                          <a:cs typeface="+mn-cs"/>
                        </a:rPr>
                        <a:t> 的键</a:t>
                      </a:r>
                      <a:r>
                        <a:rPr lang="en-US" altLang="zh-CN" sz="2800" kern="1200" dirty="0">
                          <a:solidFill>
                            <a:schemeClr val="dk1"/>
                          </a:solidFill>
                          <a:latin typeface="+mn-lt"/>
                          <a:ea typeface="+mn-ea"/>
                          <a:cs typeface="+mn-cs"/>
                        </a:rPr>
                        <a:t>/</a:t>
                      </a:r>
                      <a:r>
                        <a:rPr lang="zh-CN" altLang="en-US" sz="2800" kern="1200" dirty="0">
                          <a:solidFill>
                            <a:schemeClr val="dk1"/>
                          </a:solidFill>
                          <a:latin typeface="+mn-lt"/>
                          <a:ea typeface="+mn-ea"/>
                          <a:cs typeface="+mn-cs"/>
                        </a:rPr>
                        <a:t>值对更新字典，覆盖原有的键。 返回 </a:t>
                      </a:r>
                      <a:r>
                        <a:rPr lang="en-US" altLang="zh-CN" sz="2800" kern="1200" dirty="0">
                          <a:solidFill>
                            <a:schemeClr val="dk1"/>
                          </a:solidFill>
                          <a:latin typeface="+mn-lt"/>
                          <a:ea typeface="+mn-ea"/>
                          <a:cs typeface="+mn-cs"/>
                        </a:rPr>
                        <a:t>None</a:t>
                      </a:r>
                      <a:r>
                        <a:rPr lang="zh-CN" altLang="en-US" sz="2800" kern="1200" dirty="0">
                          <a:solidFill>
                            <a:schemeClr val="dk1"/>
                          </a:solidFill>
                          <a:latin typeface="+mn-lt"/>
                          <a:ea typeface="+mn-ea"/>
                          <a:cs typeface="+mn-cs"/>
                        </a:rPr>
                        <a:t>。</a:t>
                      </a:r>
                    </a:p>
                  </a:txBody>
                  <a:tcPr anchor="ctr"/>
                </a:tc>
                <a:extLst>
                  <a:ext uri="{0D108BD9-81ED-4DB2-BD59-A6C34878D82A}">
                    <a16:rowId xmlns:a16="http://schemas.microsoft.com/office/drawing/2014/main" val="3512680043"/>
                  </a:ext>
                </a:extLst>
              </a:tr>
              <a:tr h="725900">
                <a:tc>
                  <a:txBody>
                    <a:bodyPr/>
                    <a:lstStyle/>
                    <a:p>
                      <a:pPr algn="ctr"/>
                      <a:r>
                        <a:rPr lang="en-US" altLang="zh-CN" sz="2800" kern="1200" dirty="0">
                          <a:solidFill>
                            <a:schemeClr val="dk1"/>
                          </a:solidFill>
                          <a:latin typeface="+mn-lt"/>
                          <a:ea typeface="+mn-ea"/>
                          <a:cs typeface="+mn-cs"/>
                        </a:rPr>
                        <a:t>reversed(d)</a:t>
                      </a:r>
                      <a:endParaRPr lang="zh-CN" altLang="en-US" sz="2800" kern="1200" dirty="0">
                        <a:solidFill>
                          <a:schemeClr val="dk1"/>
                        </a:solidFill>
                        <a:latin typeface="+mn-lt"/>
                        <a:ea typeface="+mn-ea"/>
                        <a:cs typeface="+mn-cs"/>
                      </a:endParaRPr>
                    </a:p>
                  </a:txBody>
                  <a:tcPr anchor="ctr"/>
                </a:tc>
                <a:tc>
                  <a:txBody>
                    <a:bodyPr/>
                    <a:lstStyle/>
                    <a:p>
                      <a:pPr algn="l"/>
                      <a:r>
                        <a:rPr lang="zh-CN" altLang="en-US" sz="2800" kern="1200" dirty="0">
                          <a:solidFill>
                            <a:schemeClr val="dk1"/>
                          </a:solidFill>
                          <a:latin typeface="+mn-lt"/>
                          <a:ea typeface="+mn-ea"/>
                          <a:cs typeface="+mn-cs"/>
                        </a:rPr>
                        <a:t>返回一个逆序获取字典</a:t>
                      </a:r>
                      <a:r>
                        <a:rPr lang="zh-CN" altLang="en-US" sz="2800" kern="1200" dirty="0">
                          <a:solidFill>
                            <a:srgbClr val="FF0000"/>
                          </a:solidFill>
                          <a:latin typeface="+mn-lt"/>
                          <a:ea typeface="+mn-ea"/>
                          <a:cs typeface="+mn-cs"/>
                        </a:rPr>
                        <a:t>键</a:t>
                      </a:r>
                      <a:r>
                        <a:rPr lang="zh-CN" altLang="en-US" sz="2800" kern="1200" dirty="0">
                          <a:solidFill>
                            <a:schemeClr val="dk1"/>
                          </a:solidFill>
                          <a:latin typeface="+mn-lt"/>
                          <a:ea typeface="+mn-ea"/>
                          <a:cs typeface="+mn-cs"/>
                        </a:rPr>
                        <a:t>的迭代器。</a:t>
                      </a:r>
                    </a:p>
                  </a:txBody>
                  <a:tcPr anchor="ctr"/>
                </a:tc>
                <a:extLst>
                  <a:ext uri="{0D108BD9-81ED-4DB2-BD59-A6C34878D82A}">
                    <a16:rowId xmlns:a16="http://schemas.microsoft.com/office/drawing/2014/main" val="3673938336"/>
                  </a:ext>
                </a:extLst>
              </a:tr>
            </a:tbl>
          </a:graphicData>
        </a:graphic>
      </p:graphicFrame>
      <p:sp>
        <p:nvSpPr>
          <p:cNvPr id="3" name="Rectangle 1">
            <a:extLst>
              <a:ext uri="{FF2B5EF4-FFF2-40B4-BE49-F238E27FC236}">
                <a16:creationId xmlns:a16="http://schemas.microsoft.com/office/drawing/2014/main" id="{38C10EF3-24CC-CB34-E927-2F9124BAE061}"/>
              </a:ext>
            </a:extLst>
          </p:cNvPr>
          <p:cNvSpPr>
            <a:spLocks noChangeArrowheads="1"/>
          </p:cNvSpPr>
          <p:nvPr/>
        </p:nvSpPr>
        <p:spPr bwMode="auto">
          <a:xfrm>
            <a:off x="4427984" y="2117467"/>
            <a:ext cx="3851920" cy="369332"/>
          </a:xfrm>
          <a:prstGeom prst="rect">
            <a:avLst/>
          </a:prstGeom>
          <a:solidFill>
            <a:srgbClr val="FFFF00"/>
          </a:solidFill>
          <a:ln>
            <a:noFill/>
          </a:ln>
          <a:effec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80"/>
                </a:solidFill>
                <a:effectLst/>
                <a:latin typeface="Arial Unicode MS" panose="020B0604020202020204" pitchFamily="34" charset="-128"/>
                <a:ea typeface="JetBrains Mono"/>
              </a:rPr>
              <a:t>print</a:t>
            </a:r>
            <a:r>
              <a:rPr kumimoji="0" lang="zh-CN" altLang="zh-CN" sz="2400" b="0" i="0" u="none" strike="noStrike" cap="none" normalizeH="0" baseline="0" dirty="0">
                <a:ln>
                  <a:noFill/>
                </a:ln>
                <a:solidFill>
                  <a:srgbClr val="000000"/>
                </a:solidFill>
                <a:effectLst/>
                <a:latin typeface="Arial Unicode MS" panose="020B0604020202020204" pitchFamily="34" charset="-128"/>
                <a:ea typeface="JetBrains Mono"/>
              </a:rPr>
              <a:t>(students.popitems())</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755282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b="1" kern="1200" dirty="0">
                <a:latin typeface="Tahoma" panose="020B0604030504040204" pitchFamily="34" charset="0"/>
                <a:ea typeface="隶书" panose="02010509060101010101" pitchFamily="49" charset="-122"/>
                <a:cs typeface="+mn-cs"/>
              </a:rPr>
              <a:t>字典</a:t>
            </a:r>
            <a:r>
              <a:rPr lang="zh-CN" altLang="en-US" sz="4400" b="1" kern="1200" dirty="0">
                <a:latin typeface="Tahoma" panose="020B0604030504040204" pitchFamily="34" charset="0"/>
                <a:ea typeface="隶书" panose="02010509060101010101" pitchFamily="49" charset="-122"/>
                <a:cs typeface="+mn-cs"/>
              </a:rPr>
              <a:t>常用方法</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26</a:t>
            </a:fld>
            <a:endParaRPr lang="en-US" altLang="zh-CN"/>
          </a:p>
        </p:txBody>
      </p:sp>
      <p:graphicFrame>
        <p:nvGraphicFramePr>
          <p:cNvPr id="8" name="表格 8">
            <a:extLst>
              <a:ext uri="{FF2B5EF4-FFF2-40B4-BE49-F238E27FC236}">
                <a16:creationId xmlns:a16="http://schemas.microsoft.com/office/drawing/2014/main" id="{CF344570-B584-4EC8-8B22-E6F7C03DECF4}"/>
              </a:ext>
            </a:extLst>
          </p:cNvPr>
          <p:cNvGraphicFramePr>
            <a:graphicFrameLocks noGrp="1"/>
          </p:cNvGraphicFramePr>
          <p:nvPr/>
        </p:nvGraphicFramePr>
        <p:xfrm>
          <a:off x="611560" y="1196752"/>
          <a:ext cx="8338544" cy="3250120"/>
        </p:xfrm>
        <a:graphic>
          <a:graphicData uri="http://schemas.openxmlformats.org/drawingml/2006/table">
            <a:tbl>
              <a:tblPr firstRow="1" bandRow="1">
                <a:tableStyleId>{21E4AEA4-8DFA-4A89-87EB-49C32662AFE0}</a:tableStyleId>
              </a:tblPr>
              <a:tblGrid>
                <a:gridCol w="2019278">
                  <a:extLst>
                    <a:ext uri="{9D8B030D-6E8A-4147-A177-3AD203B41FA5}">
                      <a16:colId xmlns:a16="http://schemas.microsoft.com/office/drawing/2014/main" val="3258334011"/>
                    </a:ext>
                  </a:extLst>
                </a:gridCol>
                <a:gridCol w="6319266">
                  <a:extLst>
                    <a:ext uri="{9D8B030D-6E8A-4147-A177-3AD203B41FA5}">
                      <a16:colId xmlns:a16="http://schemas.microsoft.com/office/drawing/2014/main" val="396242977"/>
                    </a:ext>
                  </a:extLst>
                </a:gridCol>
              </a:tblGrid>
              <a:tr h="725900">
                <a:tc>
                  <a:txBody>
                    <a:bodyPr/>
                    <a:lstStyle/>
                    <a:p>
                      <a:pPr algn="ctr"/>
                      <a:r>
                        <a:rPr lang="zh-CN" altLang="en-US" sz="2800" dirty="0"/>
                        <a:t>方法</a:t>
                      </a:r>
                    </a:p>
                  </a:txBody>
                  <a:tcPr anchor="ctr"/>
                </a:tc>
                <a:tc>
                  <a:txBody>
                    <a:bodyPr/>
                    <a:lstStyle/>
                    <a:p>
                      <a:pPr algn="ctr"/>
                      <a:r>
                        <a:rPr lang="zh-CN" altLang="en-US" sz="2800" dirty="0"/>
                        <a:t>返回值和说明</a:t>
                      </a:r>
                    </a:p>
                  </a:txBody>
                  <a:tcPr anchor="ctr"/>
                </a:tc>
                <a:extLst>
                  <a:ext uri="{0D108BD9-81ED-4DB2-BD59-A6C34878D82A}">
                    <a16:rowId xmlns:a16="http://schemas.microsoft.com/office/drawing/2014/main" val="2850344478"/>
                  </a:ext>
                </a:extLst>
              </a:tr>
              <a:tr h="725900">
                <a:tc>
                  <a:txBody>
                    <a:bodyPr/>
                    <a:lstStyle/>
                    <a:p>
                      <a:pPr algn="ctr"/>
                      <a:r>
                        <a:rPr lang="en-US" altLang="zh-CN" sz="2800" kern="1200" dirty="0">
                          <a:solidFill>
                            <a:schemeClr val="dk1"/>
                          </a:solidFill>
                          <a:latin typeface="+mn-lt"/>
                          <a:ea typeface="+mn-ea"/>
                          <a:cs typeface="+mn-cs"/>
                        </a:rPr>
                        <a:t>d | other</a:t>
                      </a:r>
                      <a:endParaRPr lang="zh-CN" altLang="en-US" sz="2800" kern="1200" dirty="0">
                        <a:solidFill>
                          <a:schemeClr val="dk1"/>
                        </a:solidFill>
                        <a:latin typeface="+mn-lt"/>
                        <a:ea typeface="+mn-ea"/>
                        <a:cs typeface="+mn-cs"/>
                      </a:endParaRPr>
                    </a:p>
                  </a:txBody>
                  <a:tcPr anchor="ctr"/>
                </a:tc>
                <a:tc>
                  <a:txBody>
                    <a:bodyPr/>
                    <a:lstStyle/>
                    <a:p>
                      <a:pPr algn="l"/>
                      <a:r>
                        <a:rPr lang="zh-CN" altLang="en-US" sz="2800" kern="1200" dirty="0">
                          <a:solidFill>
                            <a:schemeClr val="dk1"/>
                          </a:solidFill>
                          <a:latin typeface="+mn-lt"/>
                          <a:ea typeface="+mn-ea"/>
                          <a:cs typeface="+mn-cs"/>
                        </a:rPr>
                        <a:t>合并 </a:t>
                      </a:r>
                      <a:r>
                        <a:rPr lang="en-US" altLang="zh-CN" sz="2800" kern="1200" dirty="0">
                          <a:solidFill>
                            <a:schemeClr val="dk1"/>
                          </a:solidFill>
                          <a:latin typeface="+mn-lt"/>
                          <a:ea typeface="+mn-ea"/>
                          <a:cs typeface="+mn-cs"/>
                        </a:rPr>
                        <a:t>d </a:t>
                      </a:r>
                      <a:r>
                        <a:rPr lang="zh-CN" altLang="en-US" sz="2800" kern="1200" dirty="0">
                          <a:solidFill>
                            <a:schemeClr val="dk1"/>
                          </a:solidFill>
                          <a:latin typeface="+mn-lt"/>
                          <a:ea typeface="+mn-ea"/>
                          <a:cs typeface="+mn-cs"/>
                        </a:rPr>
                        <a:t>和 </a:t>
                      </a:r>
                      <a:r>
                        <a:rPr lang="en-US" altLang="zh-CN" sz="2800" kern="1200" dirty="0">
                          <a:solidFill>
                            <a:schemeClr val="dk1"/>
                          </a:solidFill>
                          <a:latin typeface="+mn-lt"/>
                          <a:ea typeface="+mn-ea"/>
                          <a:cs typeface="+mn-cs"/>
                        </a:rPr>
                        <a:t>other </a:t>
                      </a:r>
                      <a:r>
                        <a:rPr lang="zh-CN" altLang="en-US" sz="2800" kern="1200" dirty="0">
                          <a:solidFill>
                            <a:schemeClr val="dk1"/>
                          </a:solidFill>
                          <a:latin typeface="+mn-lt"/>
                          <a:ea typeface="+mn-ea"/>
                          <a:cs typeface="+mn-cs"/>
                        </a:rPr>
                        <a:t>中的键和值来创建一个新的字典，两者必须都是字典。当 </a:t>
                      </a:r>
                      <a:r>
                        <a:rPr lang="en-US" altLang="zh-CN" sz="2800" kern="1200" dirty="0">
                          <a:solidFill>
                            <a:schemeClr val="dk1"/>
                          </a:solidFill>
                          <a:latin typeface="+mn-lt"/>
                          <a:ea typeface="+mn-ea"/>
                          <a:cs typeface="+mn-cs"/>
                        </a:rPr>
                        <a:t>d </a:t>
                      </a:r>
                      <a:r>
                        <a:rPr lang="zh-CN" altLang="en-US" sz="2800" kern="1200" dirty="0">
                          <a:solidFill>
                            <a:schemeClr val="dk1"/>
                          </a:solidFill>
                          <a:latin typeface="+mn-lt"/>
                          <a:ea typeface="+mn-ea"/>
                          <a:cs typeface="+mn-cs"/>
                        </a:rPr>
                        <a:t>和 </a:t>
                      </a:r>
                      <a:r>
                        <a:rPr lang="en-US" altLang="zh-CN" sz="2800" kern="1200" dirty="0">
                          <a:solidFill>
                            <a:schemeClr val="dk1"/>
                          </a:solidFill>
                          <a:latin typeface="+mn-lt"/>
                          <a:ea typeface="+mn-ea"/>
                          <a:cs typeface="+mn-cs"/>
                        </a:rPr>
                        <a:t>other </a:t>
                      </a:r>
                      <a:r>
                        <a:rPr lang="zh-CN" altLang="en-US" sz="2800" kern="1200" dirty="0">
                          <a:solidFill>
                            <a:schemeClr val="dk1"/>
                          </a:solidFill>
                          <a:latin typeface="+mn-lt"/>
                          <a:ea typeface="+mn-ea"/>
                          <a:cs typeface="+mn-cs"/>
                        </a:rPr>
                        <a:t>有相同键时， </a:t>
                      </a:r>
                      <a:r>
                        <a:rPr lang="en-US" altLang="zh-CN" sz="2800" kern="1200" dirty="0">
                          <a:solidFill>
                            <a:schemeClr val="dk1"/>
                          </a:solidFill>
                          <a:latin typeface="+mn-lt"/>
                          <a:ea typeface="+mn-ea"/>
                          <a:cs typeface="+mn-cs"/>
                        </a:rPr>
                        <a:t>other </a:t>
                      </a:r>
                      <a:r>
                        <a:rPr lang="zh-CN" altLang="en-US" sz="2800" kern="1200" dirty="0">
                          <a:solidFill>
                            <a:schemeClr val="dk1"/>
                          </a:solidFill>
                          <a:latin typeface="+mn-lt"/>
                          <a:ea typeface="+mn-ea"/>
                          <a:cs typeface="+mn-cs"/>
                        </a:rPr>
                        <a:t>的值优先。</a:t>
                      </a:r>
                    </a:p>
                  </a:txBody>
                  <a:tcPr anchor="ctr"/>
                </a:tc>
                <a:extLst>
                  <a:ext uri="{0D108BD9-81ED-4DB2-BD59-A6C34878D82A}">
                    <a16:rowId xmlns:a16="http://schemas.microsoft.com/office/drawing/2014/main" val="2751916159"/>
                  </a:ext>
                </a:extLst>
              </a:tr>
              <a:tr h="725900">
                <a:tc>
                  <a:txBody>
                    <a:bodyPr/>
                    <a:lstStyle/>
                    <a:p>
                      <a:pPr algn="ctr"/>
                      <a:r>
                        <a:rPr lang="en-US" altLang="zh-CN" sz="2800" kern="1200" dirty="0">
                          <a:solidFill>
                            <a:schemeClr val="dk1"/>
                          </a:solidFill>
                          <a:latin typeface="+mn-lt"/>
                          <a:ea typeface="+mn-ea"/>
                          <a:cs typeface="+mn-cs"/>
                        </a:rPr>
                        <a:t>d |= other</a:t>
                      </a:r>
                      <a:endParaRPr lang="zh-CN" altLang="en-US" sz="2800" kern="1200" dirty="0">
                        <a:solidFill>
                          <a:schemeClr val="dk1"/>
                        </a:solidFill>
                        <a:latin typeface="+mn-lt"/>
                        <a:ea typeface="+mn-ea"/>
                        <a:cs typeface="+mn-cs"/>
                      </a:endParaRPr>
                    </a:p>
                  </a:txBody>
                  <a:tcPr anchor="ctr"/>
                </a:tc>
                <a:tc>
                  <a:txBody>
                    <a:bodyPr/>
                    <a:lstStyle/>
                    <a:p>
                      <a:pPr algn="l"/>
                      <a:r>
                        <a:rPr lang="zh-CN" altLang="en-US" sz="2800" kern="1200" dirty="0">
                          <a:solidFill>
                            <a:schemeClr val="dk1"/>
                          </a:solidFill>
                          <a:latin typeface="+mn-lt"/>
                          <a:ea typeface="+mn-ea"/>
                          <a:cs typeface="+mn-cs"/>
                        </a:rPr>
                        <a:t>用</a:t>
                      </a:r>
                      <a:r>
                        <a:rPr lang="en-US" altLang="zh-CN" sz="2800" kern="1200" dirty="0">
                          <a:solidFill>
                            <a:schemeClr val="dk1"/>
                          </a:solidFill>
                          <a:latin typeface="+mn-lt"/>
                          <a:ea typeface="+mn-ea"/>
                          <a:cs typeface="+mn-cs"/>
                        </a:rPr>
                        <a:t>other </a:t>
                      </a:r>
                      <a:r>
                        <a:rPr lang="zh-CN" altLang="en-US" sz="2800" kern="1200" dirty="0">
                          <a:solidFill>
                            <a:schemeClr val="dk1"/>
                          </a:solidFill>
                          <a:latin typeface="+mn-lt"/>
                          <a:ea typeface="+mn-ea"/>
                          <a:cs typeface="+mn-cs"/>
                        </a:rPr>
                        <a:t>的键和值更新字典 </a:t>
                      </a:r>
                      <a:r>
                        <a:rPr lang="en-US" altLang="zh-CN" sz="2800" kern="1200" dirty="0">
                          <a:solidFill>
                            <a:schemeClr val="dk1"/>
                          </a:solidFill>
                          <a:latin typeface="+mn-lt"/>
                          <a:ea typeface="+mn-ea"/>
                          <a:cs typeface="+mn-cs"/>
                        </a:rPr>
                        <a:t>d </a:t>
                      </a:r>
                      <a:endParaRPr lang="zh-CN" altLang="en-US" sz="2800" kern="1200" dirty="0">
                        <a:solidFill>
                          <a:schemeClr val="dk1"/>
                        </a:solidFill>
                        <a:latin typeface="+mn-lt"/>
                        <a:ea typeface="+mn-ea"/>
                        <a:cs typeface="+mn-cs"/>
                      </a:endParaRPr>
                    </a:p>
                  </a:txBody>
                  <a:tcPr anchor="ctr"/>
                </a:tc>
                <a:extLst>
                  <a:ext uri="{0D108BD9-81ED-4DB2-BD59-A6C34878D82A}">
                    <a16:rowId xmlns:a16="http://schemas.microsoft.com/office/drawing/2014/main" val="3223607779"/>
                  </a:ext>
                </a:extLst>
              </a:tr>
            </a:tbl>
          </a:graphicData>
        </a:graphic>
      </p:graphicFrame>
    </p:spTree>
    <p:extLst>
      <p:ext uri="{BB962C8B-B14F-4D97-AF65-F5344CB8AC3E}">
        <p14:creationId xmlns:p14="http://schemas.microsoft.com/office/powerpoint/2010/main" val="141249280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字典方法例</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27</a:t>
            </a:fld>
            <a:endParaRPr lang="en-US" altLang="zh-CN"/>
          </a:p>
        </p:txBody>
      </p:sp>
      <p:sp>
        <p:nvSpPr>
          <p:cNvPr id="4" name="Rectangle 1">
            <a:extLst>
              <a:ext uri="{FF2B5EF4-FFF2-40B4-BE49-F238E27FC236}">
                <a16:creationId xmlns:a16="http://schemas.microsoft.com/office/drawing/2014/main" id="{D3484E9F-8FEC-1286-7785-902C6F20BFAD}"/>
              </a:ext>
            </a:extLst>
          </p:cNvPr>
          <p:cNvSpPr>
            <a:spLocks noChangeArrowheads="1"/>
          </p:cNvSpPr>
          <p:nvPr/>
        </p:nvSpPr>
        <p:spPr bwMode="auto">
          <a:xfrm>
            <a:off x="548417" y="1340768"/>
            <a:ext cx="6447599" cy="31700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rPr>
              <a:t>张三</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rPr>
              <a:t>李四</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lang="en-US" altLang="zh-CN" sz="2000" b="0" i="0" dirty="0">
                <a:solidFill>
                  <a:srgbClr val="000080"/>
                </a:solidFill>
                <a:latin typeface="Arial Unicode MS" panose="020B0604020202020204" pitchFamily="34" charset="-122"/>
              </a:rPr>
              <a:t>p</a:t>
            </a:r>
            <a:r>
              <a:rPr lang="zh-CN" altLang="zh-CN" sz="2000" b="0" i="0" dirty="0">
                <a:solidFill>
                  <a:srgbClr val="000080"/>
                </a:solidFill>
                <a:latin typeface="Arial Unicode MS" panose="020B0604020202020204" pitchFamily="34" charset="-122"/>
              </a:rPr>
              <a:t>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(students.setdefault(</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110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"wang"</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插入</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110:wang</a:t>
            </a:r>
            <a:b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b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s2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rPr>
              <a:t>赵六</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104</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'bob'</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students.update(s2)</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students.pop(</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students.pop(1</a:t>
            </a:r>
            <a:r>
              <a:rPr kumimoji="0" lang="en-US" altLang="zh-CN" sz="2000" b="0" i="1" u="none" strike="noStrike" cap="none" normalizeH="0" baseline="0" dirty="0">
                <a:ln>
                  <a:noFill/>
                </a:ln>
                <a:solidFill>
                  <a:srgbClr val="8C8C8C"/>
                </a:solidFill>
                <a:effectLst/>
                <a:latin typeface="Arial Unicode MS" panose="020B0604020202020204" pitchFamily="34" charset="-122"/>
                <a:ea typeface="JetBrains Mono"/>
              </a:rPr>
              <a:t>02</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抛出异常</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D4A2C690-CBB9-AD5D-EFD2-2343C70F31A2}"/>
              </a:ext>
            </a:extLst>
          </p:cNvPr>
          <p:cNvPicPr>
            <a:picLocks noChangeAspect="1"/>
          </p:cNvPicPr>
          <p:nvPr/>
        </p:nvPicPr>
        <p:blipFill rotWithShape="1">
          <a:blip r:embed="rId3"/>
          <a:srcRect t="70782"/>
          <a:stretch/>
        </p:blipFill>
        <p:spPr>
          <a:xfrm>
            <a:off x="3238587" y="5517232"/>
            <a:ext cx="5895975" cy="676275"/>
          </a:xfrm>
          <a:prstGeom prst="rect">
            <a:avLst/>
          </a:prstGeom>
        </p:spPr>
      </p:pic>
    </p:spTree>
    <p:extLst>
      <p:ext uri="{BB962C8B-B14F-4D97-AF65-F5344CB8AC3E}">
        <p14:creationId xmlns:p14="http://schemas.microsoft.com/office/powerpoint/2010/main" val="7660710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字典方法</a:t>
            </a:r>
            <a:r>
              <a:rPr lang="en-US" altLang="zh-CN" sz="4400" b="1" kern="1200" dirty="0">
                <a:latin typeface="Tahoma" panose="020B0604030504040204" pitchFamily="34" charset="0"/>
                <a:ea typeface="隶书" panose="02010509060101010101" pitchFamily="49" charset="-122"/>
                <a:cs typeface="+mn-cs"/>
              </a:rPr>
              <a:t>copy</a:t>
            </a:r>
            <a:r>
              <a:rPr lang="zh-CN" altLang="en-US" sz="4400" b="1" kern="1200" dirty="0">
                <a:latin typeface="Tahoma" panose="020B0604030504040204" pitchFamily="34" charset="0"/>
                <a:ea typeface="隶书" panose="02010509060101010101" pitchFamily="49" charset="-122"/>
                <a:cs typeface="+mn-cs"/>
              </a:rPr>
              <a:t>例</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28</a:t>
            </a:fld>
            <a:endParaRPr lang="en-US" altLang="zh-CN"/>
          </a:p>
        </p:txBody>
      </p:sp>
      <p:sp>
        <p:nvSpPr>
          <p:cNvPr id="4" name="Rectangle 1">
            <a:extLst>
              <a:ext uri="{FF2B5EF4-FFF2-40B4-BE49-F238E27FC236}">
                <a16:creationId xmlns:a16="http://schemas.microsoft.com/office/drawing/2014/main" id="{F9DF51B4-97F3-CEE9-A020-36F8CE255990}"/>
              </a:ext>
            </a:extLst>
          </p:cNvPr>
          <p:cNvSpPr>
            <a:spLocks noChangeArrowheads="1"/>
          </p:cNvSpPr>
          <p:nvPr/>
        </p:nvSpPr>
        <p:spPr bwMode="auto">
          <a:xfrm>
            <a:off x="574675" y="1268760"/>
            <a:ext cx="7669087" cy="40934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 = {}</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90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85</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67</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86</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75</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89</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103</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90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95</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 = students.copy()</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id</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id</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id</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id</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for key in students:</a:t>
            </a:r>
            <a:b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stu[key] = students[key].copy()        stu[key] = students[key][:]</a:t>
            </a:r>
            <a:b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100</a:t>
            </a:r>
            <a:b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 stu, </a:t>
            </a:r>
            <a:r>
              <a:rPr kumimoji="0" lang="zh-CN" altLang="zh-CN" sz="2000" b="0" i="0" u="none" strike="noStrike" cap="none" normalizeH="0" baseline="0" dirty="0">
                <a:ln>
                  <a:noFill/>
                </a:ln>
                <a:solidFill>
                  <a:srgbClr val="660099"/>
                </a:solidFill>
                <a:effectLst/>
                <a:latin typeface="Arial Unicode MS" panose="020B0604020202020204" pitchFamily="34" charset="-122"/>
                <a:ea typeface="JetBrains Mono"/>
              </a:rPr>
              <a:t>sep</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37A6"/>
                </a:solidFill>
                <a:effectLst/>
                <a:latin typeface="Arial Unicode MS" panose="020B0604020202020204" pitchFamily="34" charset="-122"/>
                <a:ea typeface="JetBrains Mono"/>
              </a:rPr>
              <a:t>\n</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list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reversed</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(students)))</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6" name="文本框 5">
            <a:extLst>
              <a:ext uri="{FF2B5EF4-FFF2-40B4-BE49-F238E27FC236}">
                <a16:creationId xmlns:a16="http://schemas.microsoft.com/office/drawing/2014/main" id="{BE627842-C81B-54FD-2319-4D35371EA7D1}"/>
              </a:ext>
            </a:extLst>
          </p:cNvPr>
          <p:cNvSpPr txBox="1"/>
          <p:nvPr/>
        </p:nvSpPr>
        <p:spPr>
          <a:xfrm>
            <a:off x="5903640" y="2204864"/>
            <a:ext cx="3240360" cy="1384995"/>
          </a:xfrm>
          <a:prstGeom prst="rect">
            <a:avLst/>
          </a:prstGeom>
          <a:noFill/>
        </p:spPr>
        <p:txBody>
          <a:bodyPr wrap="square" rtlCol="0">
            <a:spAutoFit/>
          </a:bodyPr>
          <a:lstStyle/>
          <a:p>
            <a:r>
              <a:rPr lang="zh-CN" altLang="en-US" sz="2800" i="0" dirty="0">
                <a:solidFill>
                  <a:srgbClr val="FF0000"/>
                </a:solidFill>
              </a:rPr>
              <a:t>进行到最底层元素拷贝，才是完全拷贝。同二维列表</a:t>
            </a:r>
          </a:p>
        </p:txBody>
      </p:sp>
      <p:pic>
        <p:nvPicPr>
          <p:cNvPr id="9" name="图片 8">
            <a:extLst>
              <a:ext uri="{FF2B5EF4-FFF2-40B4-BE49-F238E27FC236}">
                <a16:creationId xmlns:a16="http://schemas.microsoft.com/office/drawing/2014/main" id="{6E5EF92C-CBE9-B502-29CE-32E6179A1E60}"/>
              </a:ext>
            </a:extLst>
          </p:cNvPr>
          <p:cNvPicPr>
            <a:picLocks noChangeAspect="1"/>
          </p:cNvPicPr>
          <p:nvPr/>
        </p:nvPicPr>
        <p:blipFill>
          <a:blip r:embed="rId3"/>
          <a:stretch>
            <a:fillRect/>
          </a:stretch>
        </p:blipFill>
        <p:spPr>
          <a:xfrm>
            <a:off x="586764" y="5124450"/>
            <a:ext cx="7000875" cy="1733550"/>
          </a:xfrm>
          <a:prstGeom prst="rect">
            <a:avLst/>
          </a:prstGeom>
        </p:spPr>
      </p:pic>
    </p:spTree>
    <p:extLst>
      <p:ext uri="{BB962C8B-B14F-4D97-AF65-F5344CB8AC3E}">
        <p14:creationId xmlns:p14="http://schemas.microsoft.com/office/powerpoint/2010/main" val="3047929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B8861D3-E63A-5F6A-CD1C-1857CC957D08}"/>
              </a:ext>
            </a:extLst>
          </p:cNvPr>
          <p:cNvSpPr txBox="1"/>
          <p:nvPr/>
        </p:nvSpPr>
        <p:spPr>
          <a:xfrm>
            <a:off x="522747" y="1268760"/>
            <a:ext cx="8225717" cy="1095493"/>
          </a:xfrm>
          <a:prstGeom prst="rect">
            <a:avLst/>
          </a:prstGeom>
          <a:noFill/>
        </p:spPr>
        <p:txBody>
          <a:bodyPr wrap="square">
            <a:spAutoFit/>
          </a:bodyPr>
          <a:lstStyle/>
          <a:p>
            <a:pPr algn="just">
              <a:lnSpc>
                <a:spcPct val="125000"/>
              </a:lnSpc>
              <a:spcAft>
                <a:spcPts val="1000"/>
              </a:spcAft>
            </a:pPr>
            <a:r>
              <a:rPr lang="zh-CN" altLang="zh-CN" sz="2800" b="0" i="0" dirty="0">
                <a:effectLst/>
                <a:latin typeface="黑体" panose="02010609060101010101" pitchFamily="49" charset="-122"/>
                <a:ea typeface="黑体" panose="02010609060101010101" pitchFamily="49" charset="-122"/>
                <a:cs typeface="宋体" panose="02010600030101010101" pitchFamily="2" charset="-122"/>
              </a:rPr>
              <a:t>输入两个数字，并输入加减乘除运算符号，输出运算结果。若输入其他符号，则退出程序。</a:t>
            </a:r>
            <a:endParaRPr lang="zh-CN" altLang="zh-CN" sz="2800" b="0" i="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6" name="标题 1">
            <a:extLst>
              <a:ext uri="{FF2B5EF4-FFF2-40B4-BE49-F238E27FC236}">
                <a16:creationId xmlns:a16="http://schemas.microsoft.com/office/drawing/2014/main" id="{984DFF89-EBBE-308A-F9C6-6F8B6DA6E744}"/>
              </a:ext>
            </a:extLst>
          </p:cNvPr>
          <p:cNvSpPr txBox="1">
            <a:spLocks/>
          </p:cNvSpPr>
          <p:nvPr/>
        </p:nvSpPr>
        <p:spPr>
          <a:xfrm>
            <a:off x="-252536" y="176326"/>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1" i="0" kern="1200" dirty="0">
                <a:latin typeface="Tahoma" panose="020B0604030504040204" pitchFamily="34" charset="0"/>
                <a:ea typeface="隶书" panose="02010509060101010101" pitchFamily="49" charset="-122"/>
                <a:cs typeface="+mn-cs"/>
              </a:rPr>
              <a:t>练习</a:t>
            </a:r>
            <a:r>
              <a:rPr lang="en-US" altLang="zh-CN" sz="4400" b="1" i="0" kern="1200" dirty="0">
                <a:latin typeface="Tahoma" panose="020B0604030504040204" pitchFamily="34" charset="0"/>
                <a:ea typeface="隶书" panose="02010509060101010101" pitchFamily="49" charset="-122"/>
                <a:cs typeface="+mn-cs"/>
              </a:rPr>
              <a:t>4</a:t>
            </a:r>
            <a:endParaRPr lang="zh-CN" altLang="en-US" sz="4400" b="1" i="0" kern="1200" dirty="0">
              <a:latin typeface="Tahoma" panose="020B0604030504040204" pitchFamily="34" charset="0"/>
              <a:ea typeface="隶书" panose="02010509060101010101" pitchFamily="49" charset="-122"/>
              <a:cs typeface="+mn-cs"/>
            </a:endParaRPr>
          </a:p>
        </p:txBody>
      </p:sp>
      <p:sp>
        <p:nvSpPr>
          <p:cNvPr id="7" name="Rectangle 1">
            <a:extLst>
              <a:ext uri="{FF2B5EF4-FFF2-40B4-BE49-F238E27FC236}">
                <a16:creationId xmlns:a16="http://schemas.microsoft.com/office/drawing/2014/main" id="{3BA5CCC8-71A4-0AD3-70DB-48257E1DEDB7}"/>
              </a:ext>
            </a:extLst>
          </p:cNvPr>
          <p:cNvSpPr>
            <a:spLocks noChangeArrowheads="1"/>
          </p:cNvSpPr>
          <p:nvPr/>
        </p:nvSpPr>
        <p:spPr bwMode="auto">
          <a:xfrm>
            <a:off x="551414" y="2383492"/>
            <a:ext cx="7321235" cy="34163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while True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float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宋体" panose="02010600030101010101" pitchFamily="2" charset="-122"/>
              </a:rPr>
              <a:t>请输入第一个数字：</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b=</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float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宋体" panose="02010600030101010101" pitchFamily="2" charset="-122"/>
              </a:rPr>
              <a:t>请输入第二个数字：</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宋体" panose="02010600030101010101" pitchFamily="2" charset="-122"/>
              </a:rPr>
              <a:t>请输入运算符号，其它符号为退出程序：</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tup=(</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not in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tup:</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break</a:t>
            </a:r>
            <a:b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dic={</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:a+b,</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:a-b,</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:a*b,</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:a/b}</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f"</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t</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b</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 = </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dic.get(t)</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.1f</a:t>
            </a:r>
            <a:r>
              <a:rPr kumimoji="0" lang="zh-CN" altLang="zh-CN" sz="24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547EB4A0-41E5-DA4E-FB59-49BF15CFE675}"/>
              </a:ext>
            </a:extLst>
          </p:cNvPr>
          <p:cNvPicPr>
            <a:picLocks noChangeAspect="1"/>
          </p:cNvPicPr>
          <p:nvPr/>
        </p:nvPicPr>
        <p:blipFill>
          <a:blip r:embed="rId3"/>
          <a:stretch>
            <a:fillRect/>
          </a:stretch>
        </p:blipFill>
        <p:spPr>
          <a:xfrm>
            <a:off x="5305425" y="5171351"/>
            <a:ext cx="3838575" cy="1295400"/>
          </a:xfrm>
          <a:prstGeom prst="rect">
            <a:avLst/>
          </a:prstGeom>
        </p:spPr>
      </p:pic>
    </p:spTree>
    <p:custDataLst>
      <p:tags r:id="rId1"/>
    </p:custDataLst>
    <p:extLst>
      <p:ext uri="{BB962C8B-B14F-4D97-AF65-F5344CB8AC3E}">
        <p14:creationId xmlns:p14="http://schemas.microsoft.com/office/powerpoint/2010/main" val="1912949722"/>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87824" y="124508"/>
            <a:ext cx="463941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400" i="0" dirty="0">
                <a:solidFill>
                  <a:schemeClr val="tx2"/>
                </a:solidFill>
                <a:latin typeface="Tahoma" panose="020B0604030504040204" pitchFamily="34" charset="0"/>
                <a:ea typeface="隶书" panose="02010509060101010101" pitchFamily="49" charset="-122"/>
                <a:sym typeface="+mn-lt"/>
              </a:rPr>
              <a:t>6.1 </a:t>
            </a:r>
            <a:r>
              <a:rPr lang="zh-CN" altLang="en-US" sz="4400" i="0" dirty="0">
                <a:solidFill>
                  <a:schemeClr val="tx2"/>
                </a:solidFill>
                <a:latin typeface="Tahoma" panose="020B0604030504040204" pitchFamily="34" charset="0"/>
                <a:ea typeface="隶书" panose="02010509060101010101" pitchFamily="49" charset="-122"/>
                <a:sym typeface="+mn-lt"/>
              </a:rPr>
              <a:t>组合数据类型</a:t>
            </a:r>
            <a:endParaRPr lang="en-US" altLang="zh-CN" sz="4400" i="0" dirty="0">
              <a:solidFill>
                <a:schemeClr val="tx2"/>
              </a:solidFill>
              <a:latin typeface="Tahoma" panose="020B0604030504040204" pitchFamily="34" charset="0"/>
              <a:ea typeface="隶书" panose="02010509060101010101" pitchFamily="49" charset="-122"/>
              <a:sym typeface="+mn-lt"/>
            </a:endParaRPr>
          </a:p>
        </p:txBody>
      </p:sp>
      <p:graphicFrame>
        <p:nvGraphicFramePr>
          <p:cNvPr id="7" name="图示 6">
            <a:extLst>
              <a:ext uri="{FF2B5EF4-FFF2-40B4-BE49-F238E27FC236}">
                <a16:creationId xmlns:a16="http://schemas.microsoft.com/office/drawing/2014/main" id="{2275CF1D-DF3B-6B25-547F-81A93C6550B4}"/>
              </a:ext>
            </a:extLst>
          </p:cNvPr>
          <p:cNvGraphicFramePr/>
          <p:nvPr>
            <p:extLst>
              <p:ext uri="{D42A27DB-BD31-4B8C-83A1-F6EECF244321}">
                <p14:modId xmlns:p14="http://schemas.microsoft.com/office/powerpoint/2010/main" val="1935588032"/>
              </p:ext>
            </p:extLst>
          </p:nvPr>
        </p:nvGraphicFramePr>
        <p:xfrm>
          <a:off x="755576" y="1124744"/>
          <a:ext cx="8007626"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ustDataLst>
      <p:tags r:id="rId1"/>
    </p:custDataLst>
    <p:extLst>
      <p:ext uri="{BB962C8B-B14F-4D97-AF65-F5344CB8AC3E}">
        <p14:creationId xmlns:p14="http://schemas.microsoft.com/office/powerpoint/2010/main" val="2491856907"/>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900"/>
                            </p:stCondLst>
                            <p:childTnLst>
                              <p:par>
                                <p:cTn id="13" presetID="22" presetClass="entr" presetSubtype="1" fill="hold" grpId="0" nodeType="afterEffect">
                                  <p:stCondLst>
                                    <p:cond delay="0"/>
                                  </p:stCondLst>
                                  <p:childTnLst>
                                    <p:set>
                                      <p:cBhvr>
                                        <p:cTn id="14" dur="1" fill="hold">
                                          <p:stCondLst>
                                            <p:cond delay="0"/>
                                          </p:stCondLst>
                                        </p:cTn>
                                        <p:tgtEl>
                                          <p:spTgt spid="7">
                                            <p:graphicEl>
                                              <a:dgm id="{9515B318-5348-4AC4-A1F8-3BD645A6263C}"/>
                                            </p:graphicEl>
                                          </p:spTgt>
                                        </p:tgtEl>
                                        <p:attrNameLst>
                                          <p:attrName>style.visibility</p:attrName>
                                        </p:attrNameLst>
                                      </p:cBhvr>
                                      <p:to>
                                        <p:strVal val="visible"/>
                                      </p:to>
                                    </p:set>
                                    <p:animEffect transition="in" filter="wipe(up)">
                                      <p:cBhvr>
                                        <p:cTn id="15" dur="500"/>
                                        <p:tgtEl>
                                          <p:spTgt spid="7">
                                            <p:graphicEl>
                                              <a:dgm id="{9515B318-5348-4AC4-A1F8-3BD645A6263C}"/>
                                            </p:graphic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7">
                                            <p:graphicEl>
                                              <a:dgm id="{EE1C7474-A191-470A-BF15-22E23795EA01}"/>
                                            </p:graphicEl>
                                          </p:spTgt>
                                        </p:tgtEl>
                                        <p:attrNameLst>
                                          <p:attrName>style.visibility</p:attrName>
                                        </p:attrNameLst>
                                      </p:cBhvr>
                                      <p:to>
                                        <p:strVal val="visible"/>
                                      </p:to>
                                    </p:set>
                                    <p:animEffect transition="in" filter="wipe(up)">
                                      <p:cBhvr>
                                        <p:cTn id="18" dur="500"/>
                                        <p:tgtEl>
                                          <p:spTgt spid="7">
                                            <p:graphicEl>
                                              <a:dgm id="{EE1C7474-A191-470A-BF15-22E23795EA01}"/>
                                            </p:graphicEl>
                                          </p:spTgt>
                                        </p:tgtEl>
                                      </p:cBhvr>
                                    </p:animEffect>
                                  </p:childTnLst>
                                </p:cTn>
                              </p:par>
                            </p:childTnLst>
                          </p:cTn>
                        </p:par>
                        <p:par>
                          <p:cTn id="19" fill="hold">
                            <p:stCondLst>
                              <p:cond delay="1400"/>
                            </p:stCondLst>
                            <p:childTnLst>
                              <p:par>
                                <p:cTn id="20" presetID="22" presetClass="entr" presetSubtype="1" fill="hold" grpId="0" nodeType="afterEffect">
                                  <p:stCondLst>
                                    <p:cond delay="0"/>
                                  </p:stCondLst>
                                  <p:childTnLst>
                                    <p:set>
                                      <p:cBhvr>
                                        <p:cTn id="21" dur="1" fill="hold">
                                          <p:stCondLst>
                                            <p:cond delay="0"/>
                                          </p:stCondLst>
                                        </p:cTn>
                                        <p:tgtEl>
                                          <p:spTgt spid="7">
                                            <p:graphicEl>
                                              <a:dgm id="{FDF956F6-39C7-4E51-A745-32B450FD9C3B}"/>
                                            </p:graphicEl>
                                          </p:spTgt>
                                        </p:tgtEl>
                                        <p:attrNameLst>
                                          <p:attrName>style.visibility</p:attrName>
                                        </p:attrNameLst>
                                      </p:cBhvr>
                                      <p:to>
                                        <p:strVal val="visible"/>
                                      </p:to>
                                    </p:set>
                                    <p:animEffect transition="in" filter="wipe(up)">
                                      <p:cBhvr>
                                        <p:cTn id="22" dur="500"/>
                                        <p:tgtEl>
                                          <p:spTgt spid="7">
                                            <p:graphicEl>
                                              <a:dgm id="{FDF956F6-39C7-4E51-A745-32B450FD9C3B}"/>
                                            </p:graphicEl>
                                          </p:spTgt>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7">
                                            <p:graphicEl>
                                              <a:dgm id="{3F409AAD-9D5E-4B61-82F0-C5C8AD50758B}"/>
                                            </p:graphicEl>
                                          </p:spTgt>
                                        </p:tgtEl>
                                        <p:attrNameLst>
                                          <p:attrName>style.visibility</p:attrName>
                                        </p:attrNameLst>
                                      </p:cBhvr>
                                      <p:to>
                                        <p:strVal val="visible"/>
                                      </p:to>
                                    </p:set>
                                    <p:animEffect transition="in" filter="wipe(up)">
                                      <p:cBhvr>
                                        <p:cTn id="25" dur="500"/>
                                        <p:tgtEl>
                                          <p:spTgt spid="7">
                                            <p:graphicEl>
                                              <a:dgm id="{3F409AAD-9D5E-4B61-82F0-C5C8AD50758B}"/>
                                            </p:graphicEl>
                                          </p:spTgt>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7">
                                            <p:graphicEl>
                                              <a:dgm id="{4601989A-077D-4DD2-ACBA-95E4A734BE36}"/>
                                            </p:graphicEl>
                                          </p:spTgt>
                                        </p:tgtEl>
                                        <p:attrNameLst>
                                          <p:attrName>style.visibility</p:attrName>
                                        </p:attrNameLst>
                                      </p:cBhvr>
                                      <p:to>
                                        <p:strVal val="visible"/>
                                      </p:to>
                                    </p:set>
                                    <p:animEffect transition="in" filter="wipe(up)">
                                      <p:cBhvr>
                                        <p:cTn id="28" dur="500"/>
                                        <p:tgtEl>
                                          <p:spTgt spid="7">
                                            <p:graphicEl>
                                              <a:dgm id="{4601989A-077D-4DD2-ACBA-95E4A734BE36}"/>
                                            </p:graphic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grpId="0" nodeType="clickEffect">
                                  <p:stCondLst>
                                    <p:cond delay="0"/>
                                  </p:stCondLst>
                                  <p:childTnLst>
                                    <p:set>
                                      <p:cBhvr>
                                        <p:cTn id="32" dur="1" fill="hold">
                                          <p:stCondLst>
                                            <p:cond delay="0"/>
                                          </p:stCondLst>
                                        </p:cTn>
                                        <p:tgtEl>
                                          <p:spTgt spid="7">
                                            <p:graphicEl>
                                              <a:dgm id="{D2CA01B4-F4A8-466B-AB0C-939E261B30DB}"/>
                                            </p:graphicEl>
                                          </p:spTgt>
                                        </p:tgtEl>
                                        <p:attrNameLst>
                                          <p:attrName>style.visibility</p:attrName>
                                        </p:attrNameLst>
                                      </p:cBhvr>
                                      <p:to>
                                        <p:strVal val="visible"/>
                                      </p:to>
                                    </p:set>
                                    <p:animEffect transition="in" filter="wipe(up)">
                                      <p:cBhvr>
                                        <p:cTn id="33" dur="500"/>
                                        <p:tgtEl>
                                          <p:spTgt spid="7">
                                            <p:graphicEl>
                                              <a:dgm id="{D2CA01B4-F4A8-466B-AB0C-939E261B30DB}"/>
                                            </p:graphicEl>
                                          </p:spTgt>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7">
                                            <p:graphicEl>
                                              <a:dgm id="{EF831A60-8415-41A1-857F-1E4EDD7FA029}"/>
                                            </p:graphicEl>
                                          </p:spTgt>
                                        </p:tgtEl>
                                        <p:attrNameLst>
                                          <p:attrName>style.visibility</p:attrName>
                                        </p:attrNameLst>
                                      </p:cBhvr>
                                      <p:to>
                                        <p:strVal val="visible"/>
                                      </p:to>
                                    </p:set>
                                    <p:animEffect transition="in" filter="wipe(up)">
                                      <p:cBhvr>
                                        <p:cTn id="36" dur="500"/>
                                        <p:tgtEl>
                                          <p:spTgt spid="7">
                                            <p:graphicEl>
                                              <a:dgm id="{EF831A60-8415-41A1-857F-1E4EDD7FA029}"/>
                                            </p:graphicEl>
                                          </p:spTgt>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7">
                                            <p:graphicEl>
                                              <a:dgm id="{3B0F5380-4C75-4B29-8C5A-90FA86A2DC61}"/>
                                            </p:graphicEl>
                                          </p:spTgt>
                                        </p:tgtEl>
                                        <p:attrNameLst>
                                          <p:attrName>style.visibility</p:attrName>
                                        </p:attrNameLst>
                                      </p:cBhvr>
                                      <p:to>
                                        <p:strVal val="visible"/>
                                      </p:to>
                                    </p:set>
                                    <p:animEffect transition="in" filter="wipe(up)">
                                      <p:cBhvr>
                                        <p:cTn id="39" dur="500"/>
                                        <p:tgtEl>
                                          <p:spTgt spid="7">
                                            <p:graphicEl>
                                              <a:dgm id="{3B0F5380-4C75-4B29-8C5A-90FA86A2DC61}"/>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7">
                                            <p:graphicEl>
                                              <a:dgm id="{DFF4DDCF-1160-403C-AA8E-8FF7F53A039C}"/>
                                            </p:graphicEl>
                                          </p:spTgt>
                                        </p:tgtEl>
                                        <p:attrNameLst>
                                          <p:attrName>style.visibility</p:attrName>
                                        </p:attrNameLst>
                                      </p:cBhvr>
                                      <p:to>
                                        <p:strVal val="visible"/>
                                      </p:to>
                                    </p:set>
                                    <p:animEffect transition="in" filter="wipe(up)">
                                      <p:cBhvr>
                                        <p:cTn id="44" dur="500"/>
                                        <p:tgtEl>
                                          <p:spTgt spid="7">
                                            <p:graphicEl>
                                              <a:dgm id="{DFF4DDCF-1160-403C-AA8E-8FF7F53A039C}"/>
                                            </p:graphicEl>
                                          </p:spTgt>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7">
                                            <p:graphicEl>
                                              <a:dgm id="{919EEDB8-E102-44EB-8A31-999A044C1ABA}"/>
                                            </p:graphicEl>
                                          </p:spTgt>
                                        </p:tgtEl>
                                        <p:attrNameLst>
                                          <p:attrName>style.visibility</p:attrName>
                                        </p:attrNameLst>
                                      </p:cBhvr>
                                      <p:to>
                                        <p:strVal val="visible"/>
                                      </p:to>
                                    </p:set>
                                    <p:animEffect transition="in" filter="wipe(up)">
                                      <p:cBhvr>
                                        <p:cTn id="47" dur="500"/>
                                        <p:tgtEl>
                                          <p:spTgt spid="7">
                                            <p:graphicEl>
                                              <a:dgm id="{919EEDB8-E102-44EB-8A31-999A044C1ABA}"/>
                                            </p:graphicEl>
                                          </p:spTgt>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7">
                                            <p:graphicEl>
                                              <a:dgm id="{6B941C8D-5446-430A-AC09-B27C928725C5}"/>
                                            </p:graphicEl>
                                          </p:spTgt>
                                        </p:tgtEl>
                                        <p:attrNameLst>
                                          <p:attrName>style.visibility</p:attrName>
                                        </p:attrNameLst>
                                      </p:cBhvr>
                                      <p:to>
                                        <p:strVal val="visible"/>
                                      </p:to>
                                    </p:set>
                                    <p:animEffect transition="in" filter="wipe(up)">
                                      <p:cBhvr>
                                        <p:cTn id="50" dur="500"/>
                                        <p:tgtEl>
                                          <p:spTgt spid="7">
                                            <p:graphicEl>
                                              <a:dgm id="{6B941C8D-5446-430A-AC09-B27C928725C5}"/>
                                            </p:graphic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7">
                                            <p:graphicEl>
                                              <a:dgm id="{48B1499B-7D70-4313-A61D-45BA2E79F0BB}"/>
                                            </p:graphicEl>
                                          </p:spTgt>
                                        </p:tgtEl>
                                        <p:attrNameLst>
                                          <p:attrName>style.visibility</p:attrName>
                                        </p:attrNameLst>
                                      </p:cBhvr>
                                      <p:to>
                                        <p:strVal val="visible"/>
                                      </p:to>
                                    </p:set>
                                    <p:animEffect transition="in" filter="wipe(up)">
                                      <p:cBhvr>
                                        <p:cTn id="55" dur="500"/>
                                        <p:tgtEl>
                                          <p:spTgt spid="7">
                                            <p:graphicEl>
                                              <a:dgm id="{48B1499B-7D70-4313-A61D-45BA2E79F0BB}"/>
                                            </p:graphicEl>
                                          </p:spTgt>
                                        </p:tgtEl>
                                      </p:cBhvr>
                                    </p:animEffect>
                                  </p:childTnLst>
                                </p:cTn>
                              </p:par>
                              <p:par>
                                <p:cTn id="56" presetID="22" presetClass="entr" presetSubtype="1" fill="hold" grpId="0" nodeType="withEffect">
                                  <p:stCondLst>
                                    <p:cond delay="0"/>
                                  </p:stCondLst>
                                  <p:childTnLst>
                                    <p:set>
                                      <p:cBhvr>
                                        <p:cTn id="57" dur="1" fill="hold">
                                          <p:stCondLst>
                                            <p:cond delay="0"/>
                                          </p:stCondLst>
                                        </p:cTn>
                                        <p:tgtEl>
                                          <p:spTgt spid="7">
                                            <p:graphicEl>
                                              <a:dgm id="{4A06A2A5-1DA3-4BD5-8D7D-676DECC302FB}"/>
                                            </p:graphicEl>
                                          </p:spTgt>
                                        </p:tgtEl>
                                        <p:attrNameLst>
                                          <p:attrName>style.visibility</p:attrName>
                                        </p:attrNameLst>
                                      </p:cBhvr>
                                      <p:to>
                                        <p:strVal val="visible"/>
                                      </p:to>
                                    </p:set>
                                    <p:animEffect transition="in" filter="wipe(up)">
                                      <p:cBhvr>
                                        <p:cTn id="58" dur="500"/>
                                        <p:tgtEl>
                                          <p:spTgt spid="7">
                                            <p:graphicEl>
                                              <a:dgm id="{4A06A2A5-1DA3-4BD5-8D7D-676DECC302FB}"/>
                                            </p:graphicEl>
                                          </p:spTgt>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7">
                                            <p:graphicEl>
                                              <a:dgm id="{A151DDF4-4D6E-45A8-97BE-DEA6989FD046}"/>
                                            </p:graphicEl>
                                          </p:spTgt>
                                        </p:tgtEl>
                                        <p:attrNameLst>
                                          <p:attrName>style.visibility</p:attrName>
                                        </p:attrNameLst>
                                      </p:cBhvr>
                                      <p:to>
                                        <p:strVal val="visible"/>
                                      </p:to>
                                    </p:set>
                                    <p:animEffect transition="in" filter="wipe(up)">
                                      <p:cBhvr>
                                        <p:cTn id="61" dur="500"/>
                                        <p:tgtEl>
                                          <p:spTgt spid="7">
                                            <p:graphicEl>
                                              <a:dgm id="{A151DDF4-4D6E-45A8-97BE-DEA6989FD046}"/>
                                            </p:graphic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7">
                                            <p:graphicEl>
                                              <a:dgm id="{257342CB-4E70-410D-BB7E-15173D2A21A0}"/>
                                            </p:graphicEl>
                                          </p:spTgt>
                                        </p:tgtEl>
                                        <p:attrNameLst>
                                          <p:attrName>style.visibility</p:attrName>
                                        </p:attrNameLst>
                                      </p:cBhvr>
                                      <p:to>
                                        <p:strVal val="visible"/>
                                      </p:to>
                                    </p:set>
                                    <p:animEffect transition="in" filter="wipe(up)">
                                      <p:cBhvr>
                                        <p:cTn id="66" dur="500"/>
                                        <p:tgtEl>
                                          <p:spTgt spid="7">
                                            <p:graphicEl>
                                              <a:dgm id="{257342CB-4E70-410D-BB7E-15173D2A21A0}"/>
                                            </p:graphicEl>
                                          </p:spTgt>
                                        </p:tgtEl>
                                      </p:cBhvr>
                                    </p:animEffect>
                                  </p:childTnLst>
                                </p:cTn>
                              </p:par>
                              <p:par>
                                <p:cTn id="67" presetID="22" presetClass="entr" presetSubtype="1" fill="hold" grpId="0" nodeType="withEffect">
                                  <p:stCondLst>
                                    <p:cond delay="0"/>
                                  </p:stCondLst>
                                  <p:childTnLst>
                                    <p:set>
                                      <p:cBhvr>
                                        <p:cTn id="68" dur="1" fill="hold">
                                          <p:stCondLst>
                                            <p:cond delay="0"/>
                                          </p:stCondLst>
                                        </p:cTn>
                                        <p:tgtEl>
                                          <p:spTgt spid="7">
                                            <p:graphicEl>
                                              <a:dgm id="{B355BCAA-EA09-4114-A138-D781EF4E2706}"/>
                                            </p:graphicEl>
                                          </p:spTgt>
                                        </p:tgtEl>
                                        <p:attrNameLst>
                                          <p:attrName>style.visibility</p:attrName>
                                        </p:attrNameLst>
                                      </p:cBhvr>
                                      <p:to>
                                        <p:strVal val="visible"/>
                                      </p:to>
                                    </p:set>
                                    <p:animEffect transition="in" filter="wipe(up)">
                                      <p:cBhvr>
                                        <p:cTn id="69" dur="500"/>
                                        <p:tgtEl>
                                          <p:spTgt spid="7">
                                            <p:graphicEl>
                                              <a:dgm id="{B355BCAA-EA09-4114-A138-D781EF4E2706}"/>
                                            </p:graphicEl>
                                          </p:spTgt>
                                        </p:tgtEl>
                                      </p:cBhvr>
                                    </p:animEffect>
                                  </p:childTnLst>
                                </p:cTn>
                              </p:par>
                              <p:par>
                                <p:cTn id="70" presetID="22" presetClass="entr" presetSubtype="1" fill="hold" grpId="0" nodeType="withEffect">
                                  <p:stCondLst>
                                    <p:cond delay="0"/>
                                  </p:stCondLst>
                                  <p:childTnLst>
                                    <p:set>
                                      <p:cBhvr>
                                        <p:cTn id="71" dur="1" fill="hold">
                                          <p:stCondLst>
                                            <p:cond delay="0"/>
                                          </p:stCondLst>
                                        </p:cTn>
                                        <p:tgtEl>
                                          <p:spTgt spid="7">
                                            <p:graphicEl>
                                              <a:dgm id="{9B7E0EDE-911C-498F-A28A-67DFC3B2E41E}"/>
                                            </p:graphicEl>
                                          </p:spTgt>
                                        </p:tgtEl>
                                        <p:attrNameLst>
                                          <p:attrName>style.visibility</p:attrName>
                                        </p:attrNameLst>
                                      </p:cBhvr>
                                      <p:to>
                                        <p:strVal val="visible"/>
                                      </p:to>
                                    </p:set>
                                    <p:animEffect transition="in" filter="wipe(up)">
                                      <p:cBhvr>
                                        <p:cTn id="72" dur="500"/>
                                        <p:tgtEl>
                                          <p:spTgt spid="7">
                                            <p:graphicEl>
                                              <a:dgm id="{9B7E0EDE-911C-498F-A28A-67DFC3B2E41E}"/>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grpId="0" nodeType="clickEffect">
                                  <p:stCondLst>
                                    <p:cond delay="0"/>
                                  </p:stCondLst>
                                  <p:childTnLst>
                                    <p:set>
                                      <p:cBhvr>
                                        <p:cTn id="76" dur="1" fill="hold">
                                          <p:stCondLst>
                                            <p:cond delay="0"/>
                                          </p:stCondLst>
                                        </p:cTn>
                                        <p:tgtEl>
                                          <p:spTgt spid="7">
                                            <p:graphicEl>
                                              <a:dgm id="{9E37EF72-68BF-4E2C-8029-58D9BE63F332}"/>
                                            </p:graphicEl>
                                          </p:spTgt>
                                        </p:tgtEl>
                                        <p:attrNameLst>
                                          <p:attrName>style.visibility</p:attrName>
                                        </p:attrNameLst>
                                      </p:cBhvr>
                                      <p:to>
                                        <p:strVal val="visible"/>
                                      </p:to>
                                    </p:set>
                                    <p:animEffect transition="in" filter="wipe(up)">
                                      <p:cBhvr>
                                        <p:cTn id="77" dur="500"/>
                                        <p:tgtEl>
                                          <p:spTgt spid="7">
                                            <p:graphicEl>
                                              <a:dgm id="{9E37EF72-68BF-4E2C-8029-58D9BE63F332}"/>
                                            </p:graphicEl>
                                          </p:spTgt>
                                        </p:tgtEl>
                                      </p:cBhvr>
                                    </p:animEffect>
                                  </p:childTnLst>
                                </p:cTn>
                              </p:par>
                              <p:par>
                                <p:cTn id="78" presetID="22" presetClass="entr" presetSubtype="1" fill="hold" grpId="0" nodeType="withEffect">
                                  <p:stCondLst>
                                    <p:cond delay="0"/>
                                  </p:stCondLst>
                                  <p:childTnLst>
                                    <p:set>
                                      <p:cBhvr>
                                        <p:cTn id="79" dur="1" fill="hold">
                                          <p:stCondLst>
                                            <p:cond delay="0"/>
                                          </p:stCondLst>
                                        </p:cTn>
                                        <p:tgtEl>
                                          <p:spTgt spid="7">
                                            <p:graphicEl>
                                              <a:dgm id="{DF42EA65-8224-4A84-A144-041624771AC3}"/>
                                            </p:graphicEl>
                                          </p:spTgt>
                                        </p:tgtEl>
                                        <p:attrNameLst>
                                          <p:attrName>style.visibility</p:attrName>
                                        </p:attrNameLst>
                                      </p:cBhvr>
                                      <p:to>
                                        <p:strVal val="visible"/>
                                      </p:to>
                                    </p:set>
                                    <p:animEffect transition="in" filter="wipe(up)">
                                      <p:cBhvr>
                                        <p:cTn id="80" dur="500"/>
                                        <p:tgtEl>
                                          <p:spTgt spid="7">
                                            <p:graphicEl>
                                              <a:dgm id="{DF42EA65-8224-4A84-A144-041624771AC3}"/>
                                            </p:graphicEl>
                                          </p:spTgt>
                                        </p:tgtEl>
                                      </p:cBhvr>
                                    </p:animEffect>
                                  </p:childTnLst>
                                </p:cTn>
                              </p:par>
                              <p:par>
                                <p:cTn id="81" presetID="22" presetClass="entr" presetSubtype="1" fill="hold" grpId="0" nodeType="withEffect">
                                  <p:stCondLst>
                                    <p:cond delay="0"/>
                                  </p:stCondLst>
                                  <p:childTnLst>
                                    <p:set>
                                      <p:cBhvr>
                                        <p:cTn id="82" dur="1" fill="hold">
                                          <p:stCondLst>
                                            <p:cond delay="0"/>
                                          </p:stCondLst>
                                        </p:cTn>
                                        <p:tgtEl>
                                          <p:spTgt spid="7">
                                            <p:graphicEl>
                                              <a:dgm id="{443A5E7A-42EE-4E2E-961F-FCD864F6EE13}"/>
                                            </p:graphicEl>
                                          </p:spTgt>
                                        </p:tgtEl>
                                        <p:attrNameLst>
                                          <p:attrName>style.visibility</p:attrName>
                                        </p:attrNameLst>
                                      </p:cBhvr>
                                      <p:to>
                                        <p:strVal val="visible"/>
                                      </p:to>
                                    </p:set>
                                    <p:animEffect transition="in" filter="wipe(up)">
                                      <p:cBhvr>
                                        <p:cTn id="83" dur="500"/>
                                        <p:tgtEl>
                                          <p:spTgt spid="7">
                                            <p:graphicEl>
                                              <a:dgm id="{443A5E7A-42EE-4E2E-961F-FCD864F6EE13}"/>
                                            </p:graphicEl>
                                          </p:spTgt>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1" fill="hold" grpId="0" nodeType="clickEffect">
                                  <p:stCondLst>
                                    <p:cond delay="0"/>
                                  </p:stCondLst>
                                  <p:childTnLst>
                                    <p:set>
                                      <p:cBhvr>
                                        <p:cTn id="87" dur="1" fill="hold">
                                          <p:stCondLst>
                                            <p:cond delay="0"/>
                                          </p:stCondLst>
                                        </p:cTn>
                                        <p:tgtEl>
                                          <p:spTgt spid="7">
                                            <p:graphicEl>
                                              <a:dgm id="{0A7C4390-8C15-4DCE-8162-9E8E2AC3D790}"/>
                                            </p:graphicEl>
                                          </p:spTgt>
                                        </p:tgtEl>
                                        <p:attrNameLst>
                                          <p:attrName>style.visibility</p:attrName>
                                        </p:attrNameLst>
                                      </p:cBhvr>
                                      <p:to>
                                        <p:strVal val="visible"/>
                                      </p:to>
                                    </p:set>
                                    <p:animEffect transition="in" filter="wipe(up)">
                                      <p:cBhvr>
                                        <p:cTn id="88" dur="500"/>
                                        <p:tgtEl>
                                          <p:spTgt spid="7">
                                            <p:graphicEl>
                                              <a:dgm id="{0A7C4390-8C15-4DCE-8162-9E8E2AC3D790}"/>
                                            </p:graphicEl>
                                          </p:spTgt>
                                        </p:tgtEl>
                                      </p:cBhvr>
                                    </p:animEffect>
                                  </p:childTnLst>
                                </p:cTn>
                              </p:par>
                              <p:par>
                                <p:cTn id="89" presetID="22" presetClass="entr" presetSubtype="1" fill="hold" grpId="0" nodeType="withEffect">
                                  <p:stCondLst>
                                    <p:cond delay="0"/>
                                  </p:stCondLst>
                                  <p:childTnLst>
                                    <p:set>
                                      <p:cBhvr>
                                        <p:cTn id="90" dur="1" fill="hold">
                                          <p:stCondLst>
                                            <p:cond delay="0"/>
                                          </p:stCondLst>
                                        </p:cTn>
                                        <p:tgtEl>
                                          <p:spTgt spid="7">
                                            <p:graphicEl>
                                              <a:dgm id="{CBD46362-9C0C-45A8-B23F-6E7B2D26B1CD}"/>
                                            </p:graphicEl>
                                          </p:spTgt>
                                        </p:tgtEl>
                                        <p:attrNameLst>
                                          <p:attrName>style.visibility</p:attrName>
                                        </p:attrNameLst>
                                      </p:cBhvr>
                                      <p:to>
                                        <p:strVal val="visible"/>
                                      </p:to>
                                    </p:set>
                                    <p:animEffect transition="in" filter="wipe(up)">
                                      <p:cBhvr>
                                        <p:cTn id="91" dur="500"/>
                                        <p:tgtEl>
                                          <p:spTgt spid="7">
                                            <p:graphicEl>
                                              <a:dgm id="{CBD46362-9C0C-45A8-B23F-6E7B2D26B1CD}"/>
                                            </p:graphicEl>
                                          </p:spTgt>
                                        </p:tgtEl>
                                      </p:cBhvr>
                                    </p:animEffect>
                                  </p:childTnLst>
                                </p:cTn>
                              </p:par>
                              <p:par>
                                <p:cTn id="92" presetID="22" presetClass="entr" presetSubtype="1" fill="hold" grpId="0" nodeType="withEffect">
                                  <p:stCondLst>
                                    <p:cond delay="0"/>
                                  </p:stCondLst>
                                  <p:childTnLst>
                                    <p:set>
                                      <p:cBhvr>
                                        <p:cTn id="93" dur="1" fill="hold">
                                          <p:stCondLst>
                                            <p:cond delay="0"/>
                                          </p:stCondLst>
                                        </p:cTn>
                                        <p:tgtEl>
                                          <p:spTgt spid="7">
                                            <p:graphicEl>
                                              <a:dgm id="{88C39964-E608-4466-873A-41DED3C2111A}"/>
                                            </p:graphicEl>
                                          </p:spTgt>
                                        </p:tgtEl>
                                        <p:attrNameLst>
                                          <p:attrName>style.visibility</p:attrName>
                                        </p:attrNameLst>
                                      </p:cBhvr>
                                      <p:to>
                                        <p:strVal val="visible"/>
                                      </p:to>
                                    </p:set>
                                    <p:animEffect transition="in" filter="wipe(up)">
                                      <p:cBhvr>
                                        <p:cTn id="94" dur="500"/>
                                        <p:tgtEl>
                                          <p:spTgt spid="7">
                                            <p:graphicEl>
                                              <a:dgm id="{88C39964-E608-4466-873A-41DED3C2111A}"/>
                                            </p:graphicEl>
                                          </p:spTgt>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grpId="0" nodeType="clickEffect">
                                  <p:stCondLst>
                                    <p:cond delay="0"/>
                                  </p:stCondLst>
                                  <p:childTnLst>
                                    <p:set>
                                      <p:cBhvr>
                                        <p:cTn id="98" dur="1" fill="hold">
                                          <p:stCondLst>
                                            <p:cond delay="0"/>
                                          </p:stCondLst>
                                        </p:cTn>
                                        <p:tgtEl>
                                          <p:spTgt spid="7">
                                            <p:graphicEl>
                                              <a:dgm id="{A109DBAA-D21F-4D3B-87AC-BAA84231057F}"/>
                                            </p:graphicEl>
                                          </p:spTgt>
                                        </p:tgtEl>
                                        <p:attrNameLst>
                                          <p:attrName>style.visibility</p:attrName>
                                        </p:attrNameLst>
                                      </p:cBhvr>
                                      <p:to>
                                        <p:strVal val="visible"/>
                                      </p:to>
                                    </p:set>
                                    <p:animEffect transition="in" filter="wipe(up)">
                                      <p:cBhvr>
                                        <p:cTn id="99" dur="500"/>
                                        <p:tgtEl>
                                          <p:spTgt spid="7">
                                            <p:graphicEl>
                                              <a:dgm id="{A109DBAA-D21F-4D3B-87AC-BAA84231057F}"/>
                                            </p:graphicEl>
                                          </p:spTgt>
                                        </p:tgtEl>
                                      </p:cBhvr>
                                    </p:animEffect>
                                  </p:childTnLst>
                                </p:cTn>
                              </p:par>
                              <p:par>
                                <p:cTn id="100" presetID="22" presetClass="entr" presetSubtype="1" fill="hold" grpId="0" nodeType="withEffect">
                                  <p:stCondLst>
                                    <p:cond delay="0"/>
                                  </p:stCondLst>
                                  <p:childTnLst>
                                    <p:set>
                                      <p:cBhvr>
                                        <p:cTn id="101" dur="1" fill="hold">
                                          <p:stCondLst>
                                            <p:cond delay="0"/>
                                          </p:stCondLst>
                                        </p:cTn>
                                        <p:tgtEl>
                                          <p:spTgt spid="7">
                                            <p:graphicEl>
                                              <a:dgm id="{31847C40-DE8C-4BD8-9FF6-52C404DACE42}"/>
                                            </p:graphicEl>
                                          </p:spTgt>
                                        </p:tgtEl>
                                        <p:attrNameLst>
                                          <p:attrName>style.visibility</p:attrName>
                                        </p:attrNameLst>
                                      </p:cBhvr>
                                      <p:to>
                                        <p:strVal val="visible"/>
                                      </p:to>
                                    </p:set>
                                    <p:animEffect transition="in" filter="wipe(up)">
                                      <p:cBhvr>
                                        <p:cTn id="102" dur="500"/>
                                        <p:tgtEl>
                                          <p:spTgt spid="7">
                                            <p:graphicEl>
                                              <a:dgm id="{31847C40-DE8C-4BD8-9FF6-52C404DACE42}"/>
                                            </p:graphicEl>
                                          </p:spTgt>
                                        </p:tgtEl>
                                      </p:cBhvr>
                                    </p:animEffect>
                                  </p:childTnLst>
                                </p:cTn>
                              </p:par>
                              <p:par>
                                <p:cTn id="103" presetID="22" presetClass="entr" presetSubtype="1" fill="hold" grpId="0" nodeType="withEffect">
                                  <p:stCondLst>
                                    <p:cond delay="0"/>
                                  </p:stCondLst>
                                  <p:childTnLst>
                                    <p:set>
                                      <p:cBhvr>
                                        <p:cTn id="104" dur="1" fill="hold">
                                          <p:stCondLst>
                                            <p:cond delay="0"/>
                                          </p:stCondLst>
                                        </p:cTn>
                                        <p:tgtEl>
                                          <p:spTgt spid="7">
                                            <p:graphicEl>
                                              <a:dgm id="{90FE6453-7929-47A4-B89B-39CB5A8FF35C}"/>
                                            </p:graphicEl>
                                          </p:spTgt>
                                        </p:tgtEl>
                                        <p:attrNameLst>
                                          <p:attrName>style.visibility</p:attrName>
                                        </p:attrNameLst>
                                      </p:cBhvr>
                                      <p:to>
                                        <p:strVal val="visible"/>
                                      </p:to>
                                    </p:set>
                                    <p:animEffect transition="in" filter="wipe(up)">
                                      <p:cBhvr>
                                        <p:cTn id="105" dur="500"/>
                                        <p:tgtEl>
                                          <p:spTgt spid="7">
                                            <p:graphicEl>
                                              <a:dgm id="{90FE6453-7929-47A4-B89B-39CB5A8FF35C}"/>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7" grpId="0" uiExpand="1">
        <p:bldSub>
          <a:bldDgm bld="one"/>
        </p:bldSub>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4400" b="1" kern="1200" dirty="0">
                <a:latin typeface="Tahoma" panose="020B0604030504040204" pitchFamily="34" charset="0"/>
                <a:ea typeface="隶书" panose="02010509060101010101" pitchFamily="49" charset="-122"/>
                <a:cs typeface="+mn-cs"/>
              </a:rPr>
              <a:t>Python</a:t>
            </a:r>
            <a:r>
              <a:rPr lang="zh-CN" altLang="en-US" sz="4400" b="1" kern="1200" dirty="0">
                <a:latin typeface="Tahoma" panose="020B0604030504040204" pitchFamily="34" charset="0"/>
                <a:ea typeface="隶书" panose="02010509060101010101" pitchFamily="49" charset="-122"/>
                <a:cs typeface="+mn-cs"/>
              </a:rPr>
              <a:t>内置函数：</a:t>
            </a:r>
            <a:r>
              <a:rPr lang="en-US" altLang="zh-CN" sz="4400" b="1" kern="1200" dirty="0">
                <a:latin typeface="Tahoma" panose="020B0604030504040204" pitchFamily="34" charset="0"/>
                <a:ea typeface="隶书" panose="02010509060101010101" pitchFamily="49" charset="-122"/>
                <a:cs typeface="+mn-cs"/>
              </a:rPr>
              <a:t>type</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DCE81F-A34A-4F23-89A3-BB8AD725059B}" type="slidenum">
              <a:rPr kumimoji="0" lang="en-US" altLang="zh-CN" sz="1000" b="1" i="1" u="none" strike="noStrike" kern="1200" cap="none" spc="0" normalizeH="0" baseline="0" noProof="0" smtClean="0">
                <a:ln>
                  <a:noFill/>
                </a:ln>
                <a:solidFill>
                  <a:srgbClr val="000000">
                    <a:shade val="50000"/>
                  </a:srgbClr>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000" b="1" i="1" u="none" strike="noStrike" kern="1200" cap="none" spc="0" normalizeH="0" baseline="0" noProof="0">
              <a:ln>
                <a:noFill/>
              </a:ln>
              <a:solidFill>
                <a:srgbClr val="000000">
                  <a:shade val="50000"/>
                </a:srgbClr>
              </a:solidFill>
              <a:effectLst/>
              <a:uLnTx/>
              <a:uFillTx/>
              <a:latin typeface="Arial" charset="0"/>
              <a:ea typeface="宋体" pitchFamily="2" charset="-122"/>
              <a:cs typeface="+mn-cs"/>
            </a:endParaRPr>
          </a:p>
        </p:txBody>
      </p:sp>
      <p:sp>
        <p:nvSpPr>
          <p:cNvPr id="9" name="Rectangle 1">
            <a:extLst>
              <a:ext uri="{FF2B5EF4-FFF2-40B4-BE49-F238E27FC236}">
                <a16:creationId xmlns:a16="http://schemas.microsoft.com/office/drawing/2014/main" id="{008C49EC-0F35-4695-8924-27DB844E1E04}"/>
              </a:ext>
            </a:extLst>
          </p:cNvPr>
          <p:cNvSpPr>
            <a:spLocks noChangeArrowheads="1"/>
          </p:cNvSpPr>
          <p:nvPr/>
        </p:nvSpPr>
        <p:spPr bwMode="auto">
          <a:xfrm>
            <a:off x="1199517" y="8154516"/>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zh-CN" altLang="zh-CN" sz="24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3" name="Rectangle 1">
            <a:extLst>
              <a:ext uri="{FF2B5EF4-FFF2-40B4-BE49-F238E27FC236}">
                <a16:creationId xmlns:a16="http://schemas.microsoft.com/office/drawing/2014/main" id="{6F719E0D-31B4-E80A-2DF4-FA648C8C3E67}"/>
              </a:ext>
            </a:extLst>
          </p:cNvPr>
          <p:cNvSpPr>
            <a:spLocks noChangeArrowheads="1"/>
          </p:cNvSpPr>
          <p:nvPr/>
        </p:nvSpPr>
        <p:spPr bwMode="auto">
          <a:xfrm>
            <a:off x="1043608" y="1810538"/>
            <a:ext cx="7725192"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返回值：对象</a:t>
            </a: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object</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类型。</a:t>
            </a: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int, float, list,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        tuple, set, </a:t>
            </a:r>
            <a:r>
              <a:rPr kumimoji="0" lang="en-US" altLang="zh-CN" sz="2800" b="0" i="0" u="none" strike="noStrike" kern="1200" cap="none" spc="0" normalizeH="0" baseline="0" noProof="0" dirty="0" err="1">
                <a:ln>
                  <a:noFill/>
                </a:ln>
                <a:solidFill>
                  <a:srgbClr val="000000"/>
                </a:solidFill>
                <a:effectLst/>
                <a:uLnTx/>
                <a:uFillTx/>
                <a:latin typeface="黑体"/>
                <a:ea typeface="黑体"/>
                <a:cs typeface="+mn-cs"/>
              </a:rPr>
              <a:t>dict</a:t>
            </a:r>
            <a:r>
              <a:rPr lang="en-US" altLang="zh-CN" sz="2800" b="0" i="0" dirty="0">
                <a:solidFill>
                  <a:srgbClr val="000000"/>
                </a:solidFill>
                <a:latin typeface="黑体"/>
                <a:ea typeface="黑体"/>
              </a:rPr>
              <a:t>,</a:t>
            </a:r>
            <a:r>
              <a:rPr lang="zh-CN" altLang="en-US" sz="2800" b="0" i="0" dirty="0">
                <a:solidFill>
                  <a:srgbClr val="000000"/>
                </a:solidFill>
                <a:latin typeface="黑体"/>
                <a:ea typeface="黑体"/>
              </a:rPr>
              <a:t> </a:t>
            </a:r>
            <a:r>
              <a:rPr lang="en-US" altLang="zh-CN" sz="2800" b="0" i="0" dirty="0">
                <a:solidFill>
                  <a:srgbClr val="000000"/>
                </a:solidFill>
                <a:latin typeface="黑体"/>
                <a:ea typeface="黑体"/>
              </a:rPr>
              <a:t>str</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a:t>
            </a:r>
            <a:endParaRPr kumimoji="0" lang="zh-CN" altLang="zh-CN" sz="2800" b="0" i="0" u="none" strike="noStrike" kern="1200" cap="none" spc="0" normalizeH="0" baseline="0" noProof="0" dirty="0">
              <a:ln>
                <a:noFill/>
              </a:ln>
              <a:solidFill>
                <a:srgbClr val="000000"/>
              </a:solidFill>
              <a:effectLst/>
              <a:uLnTx/>
              <a:uFillTx/>
              <a:latin typeface="黑体"/>
              <a:ea typeface="黑体"/>
              <a:cs typeface="+mn-cs"/>
            </a:endParaRPr>
          </a:p>
        </p:txBody>
      </p:sp>
      <p:sp>
        <p:nvSpPr>
          <p:cNvPr id="6" name="Rectangle 3">
            <a:extLst>
              <a:ext uri="{FF2B5EF4-FFF2-40B4-BE49-F238E27FC236}">
                <a16:creationId xmlns:a16="http://schemas.microsoft.com/office/drawing/2014/main" id="{8C7EE8D3-4857-E482-0855-5426E4B51589}"/>
              </a:ext>
            </a:extLst>
          </p:cNvPr>
          <p:cNvSpPr>
            <a:spLocks noChangeArrowheads="1"/>
          </p:cNvSpPr>
          <p:nvPr/>
        </p:nvSpPr>
        <p:spPr bwMode="auto">
          <a:xfrm>
            <a:off x="590948" y="1170598"/>
            <a:ext cx="3404988" cy="62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171450" marR="0" lvl="0" indent="-17145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tabLst/>
              <a:defRPr/>
            </a:pPr>
            <a:r>
              <a:rPr kumimoji="0" lang="en-US" altLang="zh-CN" sz="2800" b="0" i="0" u="none" strike="noStrike" kern="1200" cap="none" spc="0" normalizeH="0" baseline="0" noProof="0" dirty="0">
                <a:ln>
                  <a:noFill/>
                </a:ln>
                <a:solidFill>
                  <a:srgbClr val="000000"/>
                </a:solidFill>
                <a:effectLst/>
                <a:uLnTx/>
                <a:uFillTx/>
                <a:latin typeface="Arial Unicode MS" panose="020B0604020202020204" pitchFamily="34" charset="-128"/>
                <a:ea typeface="Menlo"/>
                <a:cs typeface="+mn-cs"/>
              </a:rPr>
              <a:t> </a:t>
            </a:r>
            <a:r>
              <a:rPr kumimoji="0" lang="zh-CN" altLang="zh-CN" sz="2800" b="0" i="0" u="none" strike="noStrike" kern="1200" cap="none" spc="0" normalizeH="0" baseline="0" noProof="0" dirty="0">
                <a:ln>
                  <a:noFill/>
                </a:ln>
                <a:solidFill>
                  <a:srgbClr val="000000"/>
                </a:solidFill>
                <a:effectLst/>
                <a:uLnTx/>
                <a:uFillTx/>
                <a:latin typeface="Arial Unicode MS" panose="020B0604020202020204" pitchFamily="34" charset="-128"/>
                <a:ea typeface="Menlo"/>
                <a:cs typeface="+mn-cs"/>
              </a:rPr>
              <a:t>type</a:t>
            </a:r>
            <a:r>
              <a:rPr kumimoji="0" lang="zh-CN" altLang="zh-CN" sz="2800" b="0" i="0" u="none" strike="noStrike" kern="1200" cap="none" spc="0" normalizeH="0" baseline="0" noProof="0" dirty="0">
                <a:ln>
                  <a:noFill/>
                </a:ln>
                <a:solidFill>
                  <a:srgbClr val="666600"/>
                </a:solidFill>
                <a:effectLst/>
                <a:uLnTx/>
                <a:uFillTx/>
                <a:latin typeface="Arial Unicode MS" panose="020B0604020202020204" pitchFamily="34" charset="-128"/>
                <a:ea typeface="Menlo"/>
                <a:cs typeface="+mn-cs"/>
              </a:rPr>
              <a:t>(</a:t>
            </a:r>
            <a:r>
              <a:rPr kumimoji="0" lang="zh-CN" altLang="zh-CN" sz="2800" b="0" i="0" u="none" strike="noStrike" kern="1200" cap="none" spc="0" normalizeH="0" baseline="0" noProof="0" dirty="0">
                <a:ln>
                  <a:noFill/>
                </a:ln>
                <a:solidFill>
                  <a:srgbClr val="000088"/>
                </a:solidFill>
                <a:effectLst/>
                <a:uLnTx/>
                <a:uFillTx/>
                <a:latin typeface="Arial Unicode MS" panose="020B0604020202020204" pitchFamily="34" charset="-128"/>
                <a:ea typeface="Menlo"/>
                <a:cs typeface="+mn-cs"/>
              </a:rPr>
              <a:t>object</a:t>
            </a:r>
            <a:r>
              <a:rPr kumimoji="0" lang="en-US" altLang="zh-CN" sz="2800" b="0" i="0" u="none" strike="noStrike" kern="1200" cap="none" spc="0" normalizeH="0" baseline="0" noProof="0" dirty="0">
                <a:ln>
                  <a:noFill/>
                </a:ln>
                <a:solidFill>
                  <a:srgbClr val="000088"/>
                </a:solidFill>
                <a:effectLst/>
                <a:uLnTx/>
                <a:uFillTx/>
                <a:latin typeface="Arial Unicode MS" panose="020B0604020202020204" pitchFamily="34" charset="-128"/>
                <a:ea typeface="Menlo"/>
                <a:cs typeface="+mn-cs"/>
              </a:rPr>
              <a:t>)</a:t>
            </a:r>
            <a:r>
              <a:rPr kumimoji="0" lang="zh-CN" altLang="zh-CN" sz="900" b="0" i="0" u="none" strike="noStrike" kern="1200" cap="none" spc="0" normalizeH="0" baseline="0" noProof="0" dirty="0">
                <a:ln>
                  <a:noFill/>
                </a:ln>
                <a:solidFill>
                  <a:srgbClr val="666600"/>
                </a:solidFill>
                <a:effectLst/>
                <a:uLnTx/>
                <a:uFillTx/>
                <a:latin typeface="Arial Unicode MS" panose="020B0604020202020204" pitchFamily="34" charset="-128"/>
                <a:ea typeface="Menlo"/>
                <a:cs typeface="+mn-cs"/>
              </a:rPr>
              <a:t>)</a:t>
            </a:r>
            <a:r>
              <a:rPr kumimoji="0" lang="zh-CN" altLang="zh-CN" sz="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endParaRPr kumimoji="0" lang="zh-CN"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8" name="Rectangle 4">
            <a:extLst>
              <a:ext uri="{FF2B5EF4-FFF2-40B4-BE49-F238E27FC236}">
                <a16:creationId xmlns:a16="http://schemas.microsoft.com/office/drawing/2014/main" id="{27FD7FFC-1796-BFE6-9167-B45F9533919A}"/>
              </a:ext>
            </a:extLst>
          </p:cNvPr>
          <p:cNvSpPr>
            <a:spLocks noChangeArrowheads="1"/>
          </p:cNvSpPr>
          <p:nvPr/>
        </p:nvSpPr>
        <p:spPr bwMode="auto">
          <a:xfrm>
            <a:off x="107504" y="2969971"/>
            <a:ext cx="9161482"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print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type</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10</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 == </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int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b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b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print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type</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1</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2</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3</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 == </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list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b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b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print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type</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1</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90</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100</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85</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2</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100</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99</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87</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 == </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dict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b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b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print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type</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1</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90</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100</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85</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2</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100</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99</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87</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 == </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set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b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b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print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type</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1</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2</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FF"/>
                </a:solidFill>
                <a:effectLst/>
                <a:uLnTx/>
                <a:uFillTx/>
                <a:latin typeface="黑体"/>
                <a:ea typeface="黑体"/>
                <a:cs typeface="+mn-cs"/>
              </a:rPr>
              <a:t>3</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 == </a:t>
            </a:r>
            <a:r>
              <a:rPr kumimoji="0" lang="zh-CN" altLang="zh-CN" sz="2800" b="0" i="0" u="none" strike="noStrike" kern="1200" cap="none" spc="0" normalizeH="0" baseline="0" noProof="0" dirty="0">
                <a:ln>
                  <a:noFill/>
                </a:ln>
                <a:solidFill>
                  <a:srgbClr val="000080"/>
                </a:solidFill>
                <a:effectLst/>
                <a:uLnTx/>
                <a:uFillTx/>
                <a:latin typeface="黑体"/>
                <a:ea typeface="黑体"/>
                <a:cs typeface="+mn-cs"/>
              </a:rPr>
              <a:t>set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a:t>
            </a:r>
          </a:p>
        </p:txBody>
      </p:sp>
      <p:pic>
        <p:nvPicPr>
          <p:cNvPr id="12" name="图片 11">
            <a:extLst>
              <a:ext uri="{FF2B5EF4-FFF2-40B4-BE49-F238E27FC236}">
                <a16:creationId xmlns:a16="http://schemas.microsoft.com/office/drawing/2014/main" id="{0CFB59A2-5CD8-E65A-A025-0B968C201364}"/>
              </a:ext>
            </a:extLst>
          </p:cNvPr>
          <p:cNvPicPr>
            <a:picLocks noChangeAspect="1"/>
          </p:cNvPicPr>
          <p:nvPr/>
        </p:nvPicPr>
        <p:blipFill>
          <a:blip r:embed="rId2"/>
          <a:stretch>
            <a:fillRect/>
          </a:stretch>
        </p:blipFill>
        <p:spPr>
          <a:xfrm>
            <a:off x="7324367" y="4869161"/>
            <a:ext cx="829033" cy="1932182"/>
          </a:xfrm>
          <a:prstGeom prst="rect">
            <a:avLst/>
          </a:prstGeom>
        </p:spPr>
      </p:pic>
    </p:spTree>
    <p:extLst>
      <p:ext uri="{BB962C8B-B14F-4D97-AF65-F5344CB8AC3E}">
        <p14:creationId xmlns:p14="http://schemas.microsoft.com/office/powerpoint/2010/main" val="11232703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4400" b="1" kern="1200" dirty="0">
                <a:latin typeface="Tahoma" panose="020B0604030504040204" pitchFamily="34" charset="0"/>
                <a:ea typeface="隶书" panose="02010509060101010101" pitchFamily="49" charset="-122"/>
                <a:cs typeface="+mn-cs"/>
              </a:rPr>
              <a:t>Python</a:t>
            </a:r>
            <a:r>
              <a:rPr lang="zh-CN" altLang="en-US" sz="4400" b="1" kern="1200" dirty="0">
                <a:latin typeface="Tahoma" panose="020B0604030504040204" pitchFamily="34" charset="0"/>
                <a:ea typeface="隶书" panose="02010509060101010101" pitchFamily="49" charset="-122"/>
                <a:cs typeface="+mn-cs"/>
              </a:rPr>
              <a:t>内置函数：</a:t>
            </a:r>
            <a:r>
              <a:rPr lang="en-US" altLang="zh-CN" sz="4400" b="1" kern="1200" dirty="0" err="1">
                <a:latin typeface="Tahoma" panose="020B0604030504040204" pitchFamily="34" charset="0"/>
                <a:ea typeface="隶书" panose="02010509060101010101" pitchFamily="49" charset="-122"/>
                <a:cs typeface="+mn-cs"/>
              </a:rPr>
              <a:t>isinstance</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DCE81F-A34A-4F23-89A3-BB8AD725059B}" type="slidenum">
              <a:rPr kumimoji="0" lang="en-US" altLang="zh-CN" sz="1000" b="1" i="1" u="none" strike="noStrike" kern="1200" cap="none" spc="0" normalizeH="0" baseline="0" noProof="0" smtClean="0">
                <a:ln>
                  <a:noFill/>
                </a:ln>
                <a:solidFill>
                  <a:srgbClr val="000000">
                    <a:shade val="50000"/>
                  </a:srgbClr>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31</a:t>
            </a:fld>
            <a:endParaRPr kumimoji="0" lang="en-US" altLang="zh-CN" sz="1000" b="1" i="1" u="none" strike="noStrike" kern="1200" cap="none" spc="0" normalizeH="0" baseline="0" noProof="0">
              <a:ln>
                <a:noFill/>
              </a:ln>
              <a:solidFill>
                <a:srgbClr val="000000">
                  <a:shade val="50000"/>
                </a:srgbClr>
              </a:solidFill>
              <a:effectLst/>
              <a:uLnTx/>
              <a:uFillTx/>
              <a:latin typeface="Arial" charset="0"/>
              <a:ea typeface="宋体" pitchFamily="2" charset="-122"/>
              <a:cs typeface="+mn-cs"/>
            </a:endParaRPr>
          </a:p>
        </p:txBody>
      </p:sp>
      <p:sp>
        <p:nvSpPr>
          <p:cNvPr id="3" name="Rectangle 1">
            <a:extLst>
              <a:ext uri="{FF2B5EF4-FFF2-40B4-BE49-F238E27FC236}">
                <a16:creationId xmlns:a16="http://schemas.microsoft.com/office/drawing/2014/main" id="{6F719E0D-31B4-E80A-2DF4-FA648C8C3E67}"/>
              </a:ext>
            </a:extLst>
          </p:cNvPr>
          <p:cNvSpPr>
            <a:spLocks noChangeArrowheads="1"/>
          </p:cNvSpPr>
          <p:nvPr/>
        </p:nvSpPr>
        <p:spPr bwMode="auto">
          <a:xfrm>
            <a:off x="972209" y="3338989"/>
            <a:ext cx="7488223" cy="9541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F0000"/>
                </a:solidFill>
                <a:effectLst/>
                <a:uLnTx/>
                <a:uFillTx/>
                <a:latin typeface="黑体"/>
                <a:ea typeface="黑体"/>
                <a:cs typeface="+mn-cs"/>
              </a:rPr>
              <a:t>返回值：</a:t>
            </a: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object</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类型与</a:t>
            </a:r>
            <a:r>
              <a:rPr kumimoji="0" lang="en-US" altLang="zh-CN" sz="2800" b="0" i="0" u="none" strike="noStrike" kern="1200" cap="none" spc="0" normalizeH="0" baseline="0" noProof="0" dirty="0" err="1">
                <a:ln>
                  <a:noFill/>
                </a:ln>
                <a:solidFill>
                  <a:srgbClr val="000000"/>
                </a:solidFill>
                <a:effectLst/>
                <a:uLnTx/>
                <a:uFillTx/>
                <a:latin typeface="黑体"/>
                <a:ea typeface="黑体"/>
                <a:cs typeface="+mn-cs"/>
              </a:rPr>
              <a:t>classinfo</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类型相同返回</a:t>
            </a:r>
            <a:endParaRPr kumimoji="0" lang="en-US" altLang="zh-CN" sz="2800" b="0" i="0" u="none" strike="noStrike" kern="1200" cap="none" spc="0" normalizeH="0" baseline="0" noProof="0" dirty="0">
              <a:ln>
                <a:noFill/>
              </a:ln>
              <a:solidFill>
                <a:srgbClr val="000000"/>
              </a:solidFill>
              <a:effectLst/>
              <a:uLnTx/>
              <a:uFillTx/>
              <a:latin typeface="黑体"/>
              <a:ea typeface="黑体"/>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        True</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，否则返回</a:t>
            </a:r>
            <a:r>
              <a:rPr kumimoji="0" lang="en-US" altLang="zh-CN" sz="2800" b="0" i="0" u="none" strike="noStrike" kern="1200" cap="none" spc="0" normalizeH="0" baseline="0" noProof="0" dirty="0">
                <a:ln>
                  <a:noFill/>
                </a:ln>
                <a:solidFill>
                  <a:srgbClr val="000000"/>
                </a:solidFill>
                <a:effectLst/>
                <a:uLnTx/>
                <a:uFillTx/>
                <a:latin typeface="黑体"/>
                <a:ea typeface="黑体"/>
                <a:cs typeface="+mn-cs"/>
              </a:rPr>
              <a:t>False</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a:t>
            </a:r>
            <a:endParaRPr kumimoji="0" lang="zh-CN" altLang="zh-CN" sz="2800" b="0" i="0" u="none" strike="noStrike" kern="1200" cap="none" spc="0" normalizeH="0" baseline="0" noProof="0" dirty="0">
              <a:ln>
                <a:noFill/>
              </a:ln>
              <a:solidFill>
                <a:srgbClr val="000000"/>
              </a:solidFill>
              <a:effectLst/>
              <a:uLnTx/>
              <a:uFillTx/>
              <a:latin typeface="黑体"/>
              <a:ea typeface="黑体"/>
              <a:cs typeface="+mn-cs"/>
            </a:endParaRPr>
          </a:p>
        </p:txBody>
      </p:sp>
      <p:sp>
        <p:nvSpPr>
          <p:cNvPr id="6" name="Rectangle 3">
            <a:extLst>
              <a:ext uri="{FF2B5EF4-FFF2-40B4-BE49-F238E27FC236}">
                <a16:creationId xmlns:a16="http://schemas.microsoft.com/office/drawing/2014/main" id="{8C7EE8D3-4857-E482-0855-5426E4B51589}"/>
              </a:ext>
            </a:extLst>
          </p:cNvPr>
          <p:cNvSpPr>
            <a:spLocks noChangeArrowheads="1"/>
          </p:cNvSpPr>
          <p:nvPr/>
        </p:nvSpPr>
        <p:spPr bwMode="auto">
          <a:xfrm>
            <a:off x="574675" y="1801600"/>
            <a:ext cx="8340725" cy="1484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95220" rIns="9144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
                <a:srgbClr val="FF0000"/>
              </a:buClr>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Unicode MS" panose="020B0604020202020204" pitchFamily="34" charset="-128"/>
                <a:ea typeface="宋体" panose="02010600030101010101" pitchFamily="2" charset="-122"/>
                <a:cs typeface="+mn-cs"/>
              </a:rPr>
              <a:t>     </a:t>
            </a:r>
            <a:r>
              <a:rPr kumimoji="0" lang="zh-CN" altLang="en-US" sz="2800" b="0" i="0" u="none" strike="noStrike" kern="1200" cap="none" spc="0" normalizeH="0" baseline="0" noProof="0" dirty="0">
                <a:ln>
                  <a:noFill/>
                </a:ln>
                <a:solidFill>
                  <a:srgbClr val="FF0000"/>
                </a:solidFill>
                <a:effectLst/>
                <a:uLnTx/>
                <a:uFillTx/>
                <a:latin typeface="Arial Unicode MS" panose="020B0604020202020204" pitchFamily="34" charset="-128"/>
                <a:ea typeface="宋体" panose="02010600030101010101" pitchFamily="2" charset="-122"/>
                <a:cs typeface="+mn-cs"/>
              </a:rPr>
              <a:t>参数：</a:t>
            </a:r>
            <a:r>
              <a:rPr kumimoji="0" lang="en-US" altLang="zh-CN" sz="2800" b="0" i="0" u="none" strike="noStrike" kern="1200" cap="none" spc="0" normalizeH="0" baseline="0" noProof="0" dirty="0">
                <a:ln>
                  <a:noFill/>
                </a:ln>
                <a:solidFill>
                  <a:srgbClr val="000000"/>
                </a:solidFill>
                <a:effectLst/>
                <a:uLnTx/>
                <a:uFillTx/>
                <a:latin typeface="Arial Unicode MS" panose="020B0604020202020204" pitchFamily="34" charset="-128"/>
                <a:ea typeface="宋体" panose="02010600030101010101" pitchFamily="2" charset="-122"/>
                <a:cs typeface="+mn-cs"/>
              </a:rPr>
              <a:t>object</a:t>
            </a:r>
            <a:r>
              <a:rPr kumimoji="0" lang="zh-CN" altLang="en-US" sz="2800" b="0" i="0" u="none" strike="noStrike" kern="1200" cap="none" spc="0" normalizeH="0" baseline="0" noProof="0" dirty="0">
                <a:ln>
                  <a:noFill/>
                </a:ln>
                <a:solidFill>
                  <a:srgbClr val="000000"/>
                </a:solidFill>
                <a:effectLst/>
                <a:uLnTx/>
                <a:uFillTx/>
                <a:latin typeface="Arial Unicode MS" panose="020B0604020202020204" pitchFamily="34" charset="-128"/>
                <a:ea typeface="宋体" panose="02010600030101010101" pitchFamily="2" charset="-122"/>
                <a:cs typeface="+mn-cs"/>
              </a:rPr>
              <a:t>，实例对象。</a:t>
            </a:r>
            <a:endParaRPr kumimoji="0" lang="en-US" altLang="zh-CN" sz="2800" b="0" i="0" u="none" strike="noStrike" kern="1200" cap="none" spc="0" normalizeH="0" baseline="0" noProof="0" dirty="0">
              <a:ln>
                <a:noFill/>
              </a:ln>
              <a:solidFill>
                <a:srgbClr val="000000"/>
              </a:solidFill>
              <a:effectLst/>
              <a:uLnTx/>
              <a:uFillTx/>
              <a:latin typeface="Arial Unicode MS" panose="020B0604020202020204" pitchFamily="34" charset="-128"/>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
                <a:srgbClr val="FF0000"/>
              </a:buClr>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Unicode MS" panose="020B0604020202020204" pitchFamily="34" charset="-128"/>
                <a:ea typeface="宋体" panose="02010600030101010101" pitchFamily="2" charset="-122"/>
                <a:cs typeface="+mn-cs"/>
              </a:rPr>
              <a:t>                </a:t>
            </a:r>
            <a:r>
              <a:rPr kumimoji="0" lang="en-US" altLang="zh-CN" sz="2800" b="0" i="0" u="none" strike="noStrike" kern="1200" cap="none" spc="0" normalizeH="0" baseline="0" noProof="0" dirty="0" err="1">
                <a:ln>
                  <a:noFill/>
                </a:ln>
                <a:solidFill>
                  <a:srgbClr val="000000"/>
                </a:solidFill>
                <a:effectLst/>
                <a:uLnTx/>
                <a:uFillTx/>
                <a:latin typeface="Arial Unicode MS" panose="020B0604020202020204" pitchFamily="34" charset="-128"/>
                <a:ea typeface="宋体" panose="02010600030101010101" pitchFamily="2" charset="-122"/>
                <a:cs typeface="+mn-cs"/>
              </a:rPr>
              <a:t>classinfo</a:t>
            </a:r>
            <a:r>
              <a:rPr kumimoji="0" lang="zh-CN" altLang="en-US" sz="2800" b="0" i="0" u="none" strike="noStrike" kern="1200" cap="none" spc="0" normalizeH="0" baseline="0" noProof="0" dirty="0">
                <a:ln>
                  <a:noFill/>
                </a:ln>
                <a:solidFill>
                  <a:srgbClr val="000000"/>
                </a:solidFill>
                <a:effectLst/>
                <a:uLnTx/>
                <a:uFillTx/>
                <a:latin typeface="Arial Unicode MS" panose="020B0604020202020204" pitchFamily="34" charset="-128"/>
                <a:ea typeface="宋体" panose="02010600030101010101" pitchFamily="2" charset="-122"/>
                <a:cs typeface="+mn-cs"/>
              </a:rPr>
              <a:t>，可以是直接或间接类名、</a:t>
            </a:r>
            <a:endParaRPr kumimoji="0" lang="en-US" altLang="zh-CN" sz="2800" b="0" i="0" u="none" strike="noStrike" kern="1200" cap="none" spc="0" normalizeH="0" baseline="0" noProof="0" dirty="0">
              <a:ln>
                <a:noFill/>
              </a:ln>
              <a:solidFill>
                <a:srgbClr val="000000"/>
              </a:solidFill>
              <a:effectLst/>
              <a:uLnTx/>
              <a:uFillTx/>
              <a:latin typeface="Arial Unicode MS" panose="020B0604020202020204" pitchFamily="34" charset="-128"/>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
                <a:srgbClr val="FF0000"/>
              </a:buClr>
              <a:buSzTx/>
              <a:buFontTx/>
              <a:buNone/>
              <a:tabLst/>
              <a:defRPr/>
            </a:pPr>
            <a:r>
              <a:rPr kumimoji="0" lang="en-US" altLang="zh-CN" sz="2800" b="0" i="0" u="none" strike="noStrike" kern="1200" cap="none" spc="0" normalizeH="0" baseline="0" noProof="0" dirty="0">
                <a:ln>
                  <a:noFill/>
                </a:ln>
                <a:solidFill>
                  <a:srgbClr val="000000"/>
                </a:solidFill>
                <a:effectLst/>
                <a:uLnTx/>
                <a:uFillTx/>
                <a:latin typeface="Arial Unicode MS" panose="020B0604020202020204" pitchFamily="34" charset="-128"/>
                <a:ea typeface="宋体" panose="02010600030101010101" pitchFamily="2" charset="-122"/>
                <a:cs typeface="+mn-cs"/>
              </a:rPr>
              <a:t>                </a:t>
            </a:r>
            <a:r>
              <a:rPr kumimoji="0" lang="zh-CN" altLang="en-US" sz="2800" b="0" i="0" u="none" strike="noStrike" kern="1200" cap="none" spc="0" normalizeH="0" baseline="0" noProof="0" dirty="0">
                <a:ln>
                  <a:noFill/>
                </a:ln>
                <a:solidFill>
                  <a:srgbClr val="000000"/>
                </a:solidFill>
                <a:effectLst/>
                <a:uLnTx/>
                <a:uFillTx/>
                <a:latin typeface="Arial Unicode MS" panose="020B0604020202020204" pitchFamily="34" charset="-128"/>
                <a:ea typeface="宋体" panose="02010600030101010101" pitchFamily="2" charset="-122"/>
                <a:cs typeface="+mn-cs"/>
              </a:rPr>
              <a:t>基本数据类型或者它们组成的元组。</a:t>
            </a:r>
            <a:endParaRPr kumimoji="0" lang="zh-CN" altLang="zh-CN" sz="1800" b="0"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7" name="Rectangle 3">
            <a:extLst>
              <a:ext uri="{FF2B5EF4-FFF2-40B4-BE49-F238E27FC236}">
                <a16:creationId xmlns:a16="http://schemas.microsoft.com/office/drawing/2014/main" id="{D67DF1F5-2E8A-0566-B43D-286AEA6039F7}"/>
              </a:ext>
            </a:extLst>
          </p:cNvPr>
          <p:cNvSpPr>
            <a:spLocks noChangeArrowheads="1"/>
          </p:cNvSpPr>
          <p:nvPr/>
        </p:nvSpPr>
        <p:spPr bwMode="auto">
          <a:xfrm>
            <a:off x="574675" y="1223328"/>
            <a:ext cx="6032421" cy="62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95220" rIns="91440" bIns="952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
                <a:srgbClr val="FF0000"/>
              </a:buClr>
              <a:buSzTx/>
              <a:buFont typeface="Wingdings" panose="05000000000000000000" pitchFamily="2" charset="2"/>
              <a:buChar char="p"/>
              <a:tabLst/>
              <a:defRPr/>
            </a:pP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isinstance</a:t>
            </a:r>
            <a:r>
              <a:rPr kumimoji="0" lang="zh-CN" altLang="zh-CN" sz="2800" b="0" i="0" u="none" strike="noStrike" kern="1200" cap="none" spc="0" normalizeH="0" baseline="0" noProof="0" dirty="0">
                <a:ln>
                  <a:noFill/>
                </a:ln>
                <a:solidFill>
                  <a:srgbClr val="6666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88"/>
                </a:solidFill>
                <a:effectLst/>
                <a:uLnTx/>
                <a:uFillTx/>
                <a:latin typeface="黑体"/>
                <a:ea typeface="黑体"/>
                <a:cs typeface="+mn-cs"/>
              </a:rPr>
              <a:t>object</a:t>
            </a:r>
            <a:r>
              <a:rPr kumimoji="0" lang="zh-CN" altLang="zh-CN" sz="2800" b="0" i="0" u="none" strike="noStrike" kern="1200" cap="none" spc="0" normalizeH="0" baseline="0" noProof="0" dirty="0">
                <a:ln>
                  <a:noFill/>
                </a:ln>
                <a:solidFill>
                  <a:srgbClr val="6666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 classinfo</a:t>
            </a:r>
            <a:r>
              <a:rPr kumimoji="0" lang="zh-CN" altLang="zh-CN" sz="2800" b="0" i="0" u="none" strike="noStrike" kern="1200" cap="none" spc="0" normalizeH="0" baseline="0" noProof="0" dirty="0">
                <a:ln>
                  <a:noFill/>
                </a:ln>
                <a:solidFill>
                  <a:srgbClr val="666600"/>
                </a:solidFill>
                <a:effectLst/>
                <a:uLnTx/>
                <a:uFillTx/>
                <a:latin typeface="黑体"/>
                <a:ea typeface="黑体"/>
                <a:cs typeface="+mn-cs"/>
              </a:rPr>
              <a:t>)</a:t>
            </a:r>
            <a:r>
              <a:rPr kumimoji="0" lang="zh-CN" altLang="zh-CN" sz="2800" b="0" i="0" u="none" strike="noStrike" kern="1200" cap="none" spc="0" normalizeH="0" baseline="0" noProof="0" dirty="0">
                <a:ln>
                  <a:noFill/>
                </a:ln>
                <a:solidFill>
                  <a:srgbClr val="000000"/>
                </a:solidFill>
                <a:effectLst/>
                <a:uLnTx/>
                <a:uFillTx/>
                <a:latin typeface="黑体"/>
                <a:ea typeface="黑体"/>
                <a:cs typeface="+mn-cs"/>
              </a:rPr>
              <a:t> </a:t>
            </a:r>
          </a:p>
        </p:txBody>
      </p:sp>
      <p:sp>
        <p:nvSpPr>
          <p:cNvPr id="10" name="文本框 9">
            <a:extLst>
              <a:ext uri="{FF2B5EF4-FFF2-40B4-BE49-F238E27FC236}">
                <a16:creationId xmlns:a16="http://schemas.microsoft.com/office/drawing/2014/main" id="{D975534A-4D8C-608A-8EBE-FCA5E5179F6E}"/>
              </a:ext>
            </a:extLst>
          </p:cNvPr>
          <p:cNvSpPr txBox="1"/>
          <p:nvPr/>
        </p:nvSpPr>
        <p:spPr>
          <a:xfrm>
            <a:off x="962899" y="4895582"/>
            <a:ext cx="3897134"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推荐使用</a:t>
            </a:r>
            <a:r>
              <a:rPr kumimoji="0" lang="en-US" altLang="zh-CN" sz="2800" b="0" i="0" u="none" strike="noStrike" kern="1200" cap="none" spc="0" normalizeH="0" baseline="0" noProof="0" dirty="0" err="1">
                <a:ln>
                  <a:noFill/>
                </a:ln>
                <a:solidFill>
                  <a:srgbClr val="000000"/>
                </a:solidFill>
                <a:effectLst/>
                <a:uLnTx/>
                <a:uFillTx/>
                <a:latin typeface="黑体"/>
                <a:ea typeface="黑体"/>
                <a:cs typeface="+mn-cs"/>
              </a:rPr>
              <a:t>isinstance</a:t>
            </a:r>
            <a:r>
              <a:rPr kumimoji="0" lang="zh-CN" altLang="en-US" sz="2800" b="0" i="0" u="none" strike="noStrike" kern="1200" cap="none" spc="0" normalizeH="0" baseline="0" noProof="0" dirty="0">
                <a:ln>
                  <a:noFill/>
                </a:ln>
                <a:solidFill>
                  <a:srgbClr val="000000"/>
                </a:solidFill>
                <a:effectLst/>
                <a:uLnTx/>
                <a:uFillTx/>
                <a:latin typeface="黑体"/>
                <a:ea typeface="黑体"/>
                <a:cs typeface="+mn-cs"/>
              </a:rPr>
              <a:t>。</a:t>
            </a:r>
          </a:p>
        </p:txBody>
      </p:sp>
    </p:spTree>
    <p:extLst>
      <p:ext uri="{BB962C8B-B14F-4D97-AF65-F5344CB8AC3E}">
        <p14:creationId xmlns:p14="http://schemas.microsoft.com/office/powerpoint/2010/main" val="393924904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en-US" altLang="zh-CN" sz="4400" b="1" kern="1200" dirty="0">
                <a:latin typeface="Tahoma" panose="020B0604030504040204" pitchFamily="34" charset="0"/>
                <a:ea typeface="隶书" panose="02010509060101010101" pitchFamily="49" charset="-122"/>
                <a:cs typeface="+mn-cs"/>
              </a:rPr>
              <a:t>Python</a:t>
            </a:r>
            <a:r>
              <a:rPr lang="zh-CN" altLang="en-US" sz="4400" b="1" kern="1200" dirty="0">
                <a:latin typeface="Tahoma" panose="020B0604030504040204" pitchFamily="34" charset="0"/>
                <a:ea typeface="隶书" panose="02010509060101010101" pitchFamily="49" charset="-122"/>
                <a:cs typeface="+mn-cs"/>
              </a:rPr>
              <a:t>内置函数：</a:t>
            </a:r>
            <a:r>
              <a:rPr lang="en-US" altLang="zh-CN" sz="4400" b="1" kern="1200" dirty="0" err="1">
                <a:latin typeface="Tahoma" panose="020B0604030504040204" pitchFamily="34" charset="0"/>
                <a:ea typeface="隶书" panose="02010509060101010101" pitchFamily="49" charset="-122"/>
                <a:cs typeface="+mn-cs"/>
              </a:rPr>
              <a:t>isinstance</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4DCE81F-A34A-4F23-89A3-BB8AD725059B}" type="slidenum">
              <a:rPr kumimoji="0" lang="en-US" altLang="zh-CN" sz="1000" b="1" i="1" u="none" strike="noStrike" kern="1200" cap="none" spc="0" normalizeH="0" baseline="0" noProof="0" smtClean="0">
                <a:ln>
                  <a:noFill/>
                </a:ln>
                <a:solidFill>
                  <a:srgbClr val="000000">
                    <a:shade val="50000"/>
                  </a:srgbClr>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altLang="zh-CN" sz="1000" b="1" i="1" u="none" strike="noStrike" kern="1200" cap="none" spc="0" normalizeH="0" baseline="0" noProof="0">
              <a:ln>
                <a:noFill/>
              </a:ln>
              <a:solidFill>
                <a:srgbClr val="000000">
                  <a:shade val="50000"/>
                </a:srgbClr>
              </a:solidFill>
              <a:effectLst/>
              <a:uLnTx/>
              <a:uFillTx/>
              <a:latin typeface="Arial" charset="0"/>
              <a:ea typeface="宋体" pitchFamily="2" charset="-122"/>
              <a:cs typeface="+mn-cs"/>
            </a:endParaRPr>
          </a:p>
        </p:txBody>
      </p:sp>
      <p:sp>
        <p:nvSpPr>
          <p:cNvPr id="4" name="Rectangle 1">
            <a:extLst>
              <a:ext uri="{FF2B5EF4-FFF2-40B4-BE49-F238E27FC236}">
                <a16:creationId xmlns:a16="http://schemas.microsoft.com/office/drawing/2014/main" id="{411B8711-36EE-58BF-D231-FDFCF517C4EC}"/>
              </a:ext>
            </a:extLst>
          </p:cNvPr>
          <p:cNvSpPr>
            <a:spLocks noChangeArrowheads="1"/>
          </p:cNvSpPr>
          <p:nvPr/>
        </p:nvSpPr>
        <p:spPr bwMode="auto">
          <a:xfrm>
            <a:off x="467544" y="1454800"/>
            <a:ext cx="9082936"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isinstance</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067D17"/>
                </a:solidFill>
                <a:effectLst/>
                <a:latin typeface="Arial Unicode MS" panose="020B0604020202020204" pitchFamily="34" charset="-122"/>
                <a:ea typeface="JetBrains Mono"/>
              </a:rPr>
              <a:t>"10"</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int</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isinstance</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2</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3</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list</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isinstance</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90</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100</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85</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2</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100</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99</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1750EB"/>
                </a:solidFill>
                <a:effectLst/>
                <a:latin typeface="Arial Unicode MS" panose="020B0604020202020204" pitchFamily="34" charset="-122"/>
                <a:ea typeface="JetBrains Mono"/>
              </a:rPr>
              <a:t>87</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dict</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set</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isinstance</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a:ln>
                  <a:noFill/>
                </a:ln>
                <a:solidFill>
                  <a:srgbClr val="067D17"/>
                </a:solidFill>
                <a:effectLst/>
                <a:latin typeface="Arial Unicode MS" panose="020B0604020202020204" pitchFamily="34" charset="-122"/>
                <a:ea typeface="JetBrains Mono"/>
              </a:rPr>
              <a:t>"abc"</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 </a:t>
            </a:r>
            <a:r>
              <a:rPr kumimoji="0" lang="zh-CN" altLang="zh-CN" sz="2800" b="0" i="0" u="none" strike="noStrike" cap="none" normalizeH="0" baseline="0">
                <a:ln>
                  <a:noFill/>
                </a:ln>
                <a:solidFill>
                  <a:srgbClr val="000080"/>
                </a:solidFill>
                <a:effectLst/>
                <a:latin typeface="Arial Unicode MS" panose="020B0604020202020204" pitchFamily="34" charset="-122"/>
                <a:ea typeface="JetBrains Mono"/>
              </a:rPr>
              <a:t>str</a:t>
            </a:r>
            <a: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a:ln>
                  <a:noFill/>
                </a:ln>
                <a:solidFill>
                  <a:srgbClr val="080808"/>
                </a:solidFill>
                <a:effectLst/>
                <a:latin typeface="Arial Unicode MS" panose="020B0604020202020204" pitchFamily="34" charset="-122"/>
                <a:ea typeface="JetBrains Mono"/>
              </a:rPr>
            </a:br>
            <a:endParaRPr kumimoji="0" lang="zh-CN" altLang="zh-CN" sz="2800" b="0" i="0" u="none" strike="noStrike" cap="none" normalizeH="0" baseline="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EF500485-09E7-5B85-BD5C-9F4C2CF315CE}"/>
              </a:ext>
            </a:extLst>
          </p:cNvPr>
          <p:cNvPicPr>
            <a:picLocks noChangeAspect="1"/>
          </p:cNvPicPr>
          <p:nvPr/>
        </p:nvPicPr>
        <p:blipFill>
          <a:blip r:embed="rId2"/>
          <a:stretch>
            <a:fillRect/>
          </a:stretch>
        </p:blipFill>
        <p:spPr>
          <a:xfrm>
            <a:off x="6804248" y="4155425"/>
            <a:ext cx="1349152" cy="2055104"/>
          </a:xfrm>
          <a:prstGeom prst="rect">
            <a:avLst/>
          </a:prstGeom>
        </p:spPr>
      </p:pic>
    </p:spTree>
    <p:extLst>
      <p:ext uri="{BB962C8B-B14F-4D97-AF65-F5344CB8AC3E}">
        <p14:creationId xmlns:p14="http://schemas.microsoft.com/office/powerpoint/2010/main" val="163728411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字典例</a:t>
            </a:r>
            <a:r>
              <a:rPr lang="en-US" altLang="zh-CN" sz="4400" b="1" kern="1200" dirty="0">
                <a:latin typeface="Tahoma" panose="020B0604030504040204" pitchFamily="34" charset="0"/>
                <a:ea typeface="隶书" panose="02010509060101010101" pitchFamily="49" charset="-122"/>
                <a:cs typeface="+mn-cs"/>
              </a:rPr>
              <a:t>: </a:t>
            </a:r>
            <a:r>
              <a:rPr lang="zh-CN" altLang="en-US" sz="4400" b="1" kern="1200" dirty="0">
                <a:latin typeface="Tahoma" panose="020B0604030504040204" pitchFamily="34" charset="0"/>
                <a:ea typeface="隶书" panose="02010509060101010101" pitchFamily="49" charset="-122"/>
                <a:cs typeface="+mn-cs"/>
              </a:rPr>
              <a:t>按成绩排名输出</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33</a:t>
            </a:fld>
            <a:endParaRPr lang="en-US" altLang="zh-CN"/>
          </a:p>
        </p:txBody>
      </p:sp>
      <p:sp>
        <p:nvSpPr>
          <p:cNvPr id="4" name="文本框 3">
            <a:extLst>
              <a:ext uri="{FF2B5EF4-FFF2-40B4-BE49-F238E27FC236}">
                <a16:creationId xmlns:a16="http://schemas.microsoft.com/office/drawing/2014/main" id="{9C79FF88-7687-2546-BB13-E02233D49A1F}"/>
              </a:ext>
            </a:extLst>
          </p:cNvPr>
          <p:cNvSpPr txBox="1"/>
          <p:nvPr/>
        </p:nvSpPr>
        <p:spPr>
          <a:xfrm>
            <a:off x="574676" y="1181379"/>
            <a:ext cx="8001000" cy="1095493"/>
          </a:xfrm>
          <a:prstGeom prst="rect">
            <a:avLst/>
          </a:prstGeom>
          <a:noFill/>
        </p:spPr>
        <p:txBody>
          <a:bodyPr wrap="square">
            <a:spAutoFit/>
          </a:bodyPr>
          <a:lstStyle/>
          <a:p>
            <a:pPr algn="just">
              <a:lnSpc>
                <a:spcPct val="125000"/>
              </a:lnSpc>
              <a:spcAft>
                <a:spcPts val="1000"/>
              </a:spcAft>
            </a:pPr>
            <a:r>
              <a:rPr lang="zh-CN" altLang="zh-CN" sz="2800" b="0" i="0" dirty="0">
                <a:effectLst/>
                <a:latin typeface="黑体" panose="02010609060101010101" pitchFamily="49" charset="-122"/>
                <a:ea typeface="黑体" panose="02010609060101010101" pitchFamily="49" charset="-122"/>
                <a:cs typeface="宋体" panose="02010600030101010101" pitchFamily="2" charset="-122"/>
              </a:rPr>
              <a:t>输入</a:t>
            </a:r>
            <a:r>
              <a:rPr lang="zh-CN" altLang="en-US" sz="2800" b="0" i="0" dirty="0">
                <a:effectLst/>
                <a:latin typeface="黑体" panose="02010609060101010101" pitchFamily="49" charset="-122"/>
                <a:ea typeface="黑体" panose="02010609060101010101" pitchFamily="49" charset="-122"/>
                <a:cs typeface="宋体" panose="02010600030101010101" pitchFamily="2" charset="-122"/>
              </a:rPr>
              <a:t>字典表示的成绩和姓名，按成绩降序排序输出姓名。</a:t>
            </a:r>
            <a:endParaRPr lang="zh-CN" altLang="zh-CN" sz="2800" b="0" i="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7" name="Rectangle 1">
            <a:extLst>
              <a:ext uri="{FF2B5EF4-FFF2-40B4-BE49-F238E27FC236}">
                <a16:creationId xmlns:a16="http://schemas.microsoft.com/office/drawing/2014/main" id="{8192F678-F753-86A6-4BCF-DD6D0779E49F}"/>
              </a:ext>
            </a:extLst>
          </p:cNvPr>
          <p:cNvSpPr>
            <a:spLocks noChangeArrowheads="1"/>
          </p:cNvSpPr>
          <p:nvPr/>
        </p:nvSpPr>
        <p:spPr bwMode="auto">
          <a:xfrm>
            <a:off x="683568" y="2619881"/>
            <a:ext cx="8125942" cy="25545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scores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eval</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输入字典</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对字典项视图排序，按</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x[0]</a:t>
            </a:r>
            <a:r>
              <a:rPr kumimoji="0" lang="zh-CN" altLang="zh-CN" sz="2000" b="0" i="1" u="none" strike="noStrike" cap="none" normalizeH="0" baseline="0" dirty="0">
                <a:ln>
                  <a:noFill/>
                </a:ln>
                <a:solidFill>
                  <a:srgbClr val="8C8C8C"/>
                </a:solidFill>
                <a:effectLst/>
                <a:latin typeface="宋体" panose="02010600030101010101" pitchFamily="2" charset="-122"/>
              </a:rPr>
              <a:t>即成绩排序，降序， 得到排序列表</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结果列表转字典</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res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dict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sorted</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(scores.items(), </a:t>
            </a:r>
            <a:r>
              <a:rPr kumimoji="0" lang="zh-CN" altLang="zh-CN" sz="2000" b="0" i="0" u="none" strike="noStrike" cap="none" normalizeH="0" baseline="0" dirty="0">
                <a:ln>
                  <a:noFill/>
                </a:ln>
                <a:solidFill>
                  <a:srgbClr val="660099"/>
                </a:solidFill>
                <a:effectLst/>
                <a:latin typeface="Arial Unicode MS" panose="020B0604020202020204" pitchFamily="34" charset="-122"/>
                <a:ea typeface="JetBrains Mono"/>
              </a:rPr>
              <a:t>key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lambda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x: x[</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660099"/>
                </a:solidFill>
                <a:effectLst/>
                <a:latin typeface="Arial Unicode MS" panose="020B0604020202020204" pitchFamily="34" charset="-122"/>
                <a:ea typeface="JetBrains Mono"/>
              </a:rPr>
              <a:t>reverse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True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取值视图，即姓名，拆包输出</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(*res.values())</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列表推导，输出键对应的值</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(*[res[x]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x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res])</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9E5ADD71-F61D-5E12-CBFC-AACEDFA0A3A0}"/>
              </a:ext>
            </a:extLst>
          </p:cNvPr>
          <p:cNvPicPr>
            <a:picLocks noChangeAspect="1"/>
          </p:cNvPicPr>
          <p:nvPr/>
        </p:nvPicPr>
        <p:blipFill>
          <a:blip r:embed="rId3"/>
          <a:stretch>
            <a:fillRect/>
          </a:stretch>
        </p:blipFill>
        <p:spPr>
          <a:xfrm>
            <a:off x="5412000" y="5517435"/>
            <a:ext cx="3028950" cy="676275"/>
          </a:xfrm>
          <a:prstGeom prst="rect">
            <a:avLst/>
          </a:prstGeom>
        </p:spPr>
      </p:pic>
    </p:spTree>
    <p:extLst>
      <p:ext uri="{BB962C8B-B14F-4D97-AF65-F5344CB8AC3E}">
        <p14:creationId xmlns:p14="http://schemas.microsoft.com/office/powerpoint/2010/main" val="631257754"/>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字典例</a:t>
            </a:r>
            <a:r>
              <a:rPr lang="en-US" altLang="zh-CN" sz="4400" b="1" kern="1200" dirty="0">
                <a:latin typeface="Tahoma" panose="020B0604030504040204" pitchFamily="34" charset="0"/>
                <a:ea typeface="隶书" panose="02010509060101010101" pitchFamily="49" charset="-122"/>
                <a:cs typeface="+mn-cs"/>
              </a:rPr>
              <a:t>:</a:t>
            </a:r>
            <a:r>
              <a:rPr lang="zh-CN" altLang="zh-CN" sz="4400" b="1" kern="1200" dirty="0">
                <a:latin typeface="Tahoma" panose="020B0604030504040204" pitchFamily="34" charset="0"/>
                <a:ea typeface="隶书" panose="02010509060101010101" pitchFamily="49" charset="-122"/>
                <a:cs typeface="+mn-cs"/>
              </a:rPr>
              <a:t>建立乘法表</a:t>
            </a:r>
            <a:endParaRPr lang="zh-CN" altLang="en-US" sz="4400" b="1" kern="1200" dirty="0">
              <a:latin typeface="Tahoma" panose="020B0604030504040204" pitchFamily="34" charset="0"/>
              <a:ea typeface="隶书" panose="02010509060101010101" pitchFamily="49" charset="-122"/>
              <a:cs typeface="+mn-cs"/>
            </a:endParaRP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34</a:t>
            </a:fld>
            <a:endParaRPr lang="en-US" altLang="zh-CN"/>
          </a:p>
        </p:txBody>
      </p:sp>
      <p:sp>
        <p:nvSpPr>
          <p:cNvPr id="7" name="Rectangle 1">
            <a:extLst>
              <a:ext uri="{FF2B5EF4-FFF2-40B4-BE49-F238E27FC236}">
                <a16:creationId xmlns:a16="http://schemas.microsoft.com/office/drawing/2014/main" id="{1C07CB56-388B-43E3-90BA-E0ACC0F6CB56}"/>
              </a:ext>
            </a:extLst>
          </p:cNvPr>
          <p:cNvSpPr>
            <a:spLocks noChangeArrowheads="1"/>
          </p:cNvSpPr>
          <p:nvPr/>
        </p:nvSpPr>
        <p:spPr bwMode="auto">
          <a:xfrm>
            <a:off x="586215" y="1412776"/>
            <a:ext cx="7114448" cy="181588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d1={(</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6</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9</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6</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18</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7</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8</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9</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27</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(d1[(</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8</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9" name="对话气泡: 圆角矩形 8">
            <a:extLst>
              <a:ext uri="{FF2B5EF4-FFF2-40B4-BE49-F238E27FC236}">
                <a16:creationId xmlns:a16="http://schemas.microsoft.com/office/drawing/2014/main" id="{9F23DEC1-D900-40AB-ACCD-1EF5B32ECAF1}"/>
              </a:ext>
            </a:extLst>
          </p:cNvPr>
          <p:cNvSpPr/>
          <p:nvPr/>
        </p:nvSpPr>
        <p:spPr bwMode="auto">
          <a:xfrm>
            <a:off x="5076057" y="2715895"/>
            <a:ext cx="1872208" cy="578882"/>
          </a:xfrm>
          <a:prstGeom prst="wedgeRoundRectCallout">
            <a:avLst>
              <a:gd name="adj1" fmla="val -34307"/>
              <a:gd name="adj2" fmla="val -10327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键</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是元组</a:t>
            </a:r>
          </a:p>
        </p:txBody>
      </p:sp>
      <p:pic>
        <p:nvPicPr>
          <p:cNvPr id="11" name="图片 10">
            <a:extLst>
              <a:ext uri="{FF2B5EF4-FFF2-40B4-BE49-F238E27FC236}">
                <a16:creationId xmlns:a16="http://schemas.microsoft.com/office/drawing/2014/main" id="{9734106E-C9DA-4EED-8292-1DA8897D659E}"/>
              </a:ext>
            </a:extLst>
          </p:cNvPr>
          <p:cNvPicPr>
            <a:picLocks noChangeAspect="1"/>
          </p:cNvPicPr>
          <p:nvPr/>
        </p:nvPicPr>
        <p:blipFill>
          <a:blip r:embed="rId2"/>
          <a:stretch>
            <a:fillRect/>
          </a:stretch>
        </p:blipFill>
        <p:spPr>
          <a:xfrm>
            <a:off x="827584" y="4581128"/>
            <a:ext cx="485775" cy="485775"/>
          </a:xfrm>
          <a:prstGeom prst="rect">
            <a:avLst/>
          </a:prstGeom>
        </p:spPr>
      </p:pic>
    </p:spTree>
    <p:extLst>
      <p:ext uri="{BB962C8B-B14F-4D97-AF65-F5344CB8AC3E}">
        <p14:creationId xmlns:p14="http://schemas.microsoft.com/office/powerpoint/2010/main" val="1576496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a:extLst>
              <a:ext uri="{FF2B5EF4-FFF2-40B4-BE49-F238E27FC236}">
                <a16:creationId xmlns:a16="http://schemas.microsoft.com/office/drawing/2014/main" id="{CCAE7092-0168-45BE-B188-65F028ECE036}"/>
              </a:ext>
            </a:extLst>
          </p:cNvPr>
          <p:cNvSpPr>
            <a:spLocks noChangeArrowheads="1"/>
          </p:cNvSpPr>
          <p:nvPr/>
        </p:nvSpPr>
        <p:spPr bwMode="auto">
          <a:xfrm>
            <a:off x="568325" y="1196752"/>
            <a:ext cx="8239124" cy="56938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Store information about a pizza being ordered.</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pizza =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'crust'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'thick'</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'toppings'</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'mushrooms'</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'extra cheese'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Summarize the order.</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"You ordered a "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pizza[</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'crust'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"-crust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a:t>
            </a:r>
            <a:b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pizza "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"with the following toppings:"</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topping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pizza[</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'toppings'</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topping)</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字典例</a:t>
            </a:r>
            <a:r>
              <a:rPr lang="en-US" altLang="zh-CN" sz="4400" b="1" kern="1200" dirty="0">
                <a:latin typeface="Tahoma" panose="020B0604030504040204" pitchFamily="34" charset="0"/>
                <a:ea typeface="隶书" panose="02010509060101010101" pitchFamily="49" charset="-122"/>
                <a:cs typeface="+mn-cs"/>
              </a:rPr>
              <a:t>:</a:t>
            </a:r>
            <a:r>
              <a:rPr lang="zh-CN" altLang="en-US" sz="4400" b="1" kern="1200" dirty="0">
                <a:latin typeface="Tahoma" panose="020B0604030504040204" pitchFamily="34" charset="0"/>
                <a:ea typeface="隶书" panose="02010509060101010101" pitchFamily="49" charset="-122"/>
                <a:cs typeface="+mn-cs"/>
              </a:rPr>
              <a:t>字典列表嵌套</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35</a:t>
            </a:fld>
            <a:endParaRPr lang="en-US" altLang="zh-CN"/>
          </a:p>
        </p:txBody>
      </p:sp>
      <p:sp>
        <p:nvSpPr>
          <p:cNvPr id="8" name="对话气泡: 圆角矩形 7">
            <a:extLst>
              <a:ext uri="{FF2B5EF4-FFF2-40B4-BE49-F238E27FC236}">
                <a16:creationId xmlns:a16="http://schemas.microsoft.com/office/drawing/2014/main" id="{2D6EA830-3505-4482-8207-B0B5CDED3D1D}"/>
              </a:ext>
            </a:extLst>
          </p:cNvPr>
          <p:cNvSpPr/>
          <p:nvPr/>
        </p:nvSpPr>
        <p:spPr bwMode="auto">
          <a:xfrm>
            <a:off x="4932041" y="3429000"/>
            <a:ext cx="1728192" cy="578882"/>
          </a:xfrm>
          <a:prstGeom prst="wedgeRoundRectCallout">
            <a:avLst>
              <a:gd name="adj1" fmla="val -34307"/>
              <a:gd name="adj2" fmla="val -10327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值是列表</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pic>
        <p:nvPicPr>
          <p:cNvPr id="10" name="图片 9">
            <a:extLst>
              <a:ext uri="{FF2B5EF4-FFF2-40B4-BE49-F238E27FC236}">
                <a16:creationId xmlns:a16="http://schemas.microsoft.com/office/drawing/2014/main" id="{B28DEA71-8F03-4C1E-AD1C-A7A820F4F6C7}"/>
              </a:ext>
            </a:extLst>
          </p:cNvPr>
          <p:cNvPicPr>
            <a:picLocks noChangeAspect="1"/>
          </p:cNvPicPr>
          <p:nvPr/>
        </p:nvPicPr>
        <p:blipFill>
          <a:blip r:embed="rId2"/>
          <a:stretch>
            <a:fillRect/>
          </a:stretch>
        </p:blipFill>
        <p:spPr>
          <a:xfrm>
            <a:off x="452437" y="1365334"/>
            <a:ext cx="8239125" cy="1323975"/>
          </a:xfrm>
          <a:prstGeom prst="rect">
            <a:avLst/>
          </a:prstGeom>
        </p:spPr>
      </p:pic>
    </p:spTree>
    <p:extLst>
      <p:ext uri="{BB962C8B-B14F-4D97-AF65-F5344CB8AC3E}">
        <p14:creationId xmlns:p14="http://schemas.microsoft.com/office/powerpoint/2010/main" val="4014944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字典表示二维表格</a:t>
            </a:r>
          </a:p>
        </p:txBody>
      </p:sp>
      <p:graphicFrame>
        <p:nvGraphicFramePr>
          <p:cNvPr id="7" name="内容占位符 6"/>
          <p:cNvGraphicFramePr>
            <a:graphicFrameLocks noGrp="1"/>
          </p:cNvGraphicFramePr>
          <p:nvPr>
            <p:ph sz="half" idx="1"/>
          </p:nvPr>
        </p:nvGraphicFramePr>
        <p:xfrm>
          <a:off x="683567" y="1196753"/>
          <a:ext cx="7776865" cy="4826850"/>
        </p:xfrm>
        <a:graphic>
          <a:graphicData uri="http://schemas.openxmlformats.org/drawingml/2006/table">
            <a:tbl>
              <a:tblPr firstRow="1" bandRow="1">
                <a:tableStyleId>{21E4AEA4-8DFA-4A89-87EB-49C32662AFE0}</a:tableStyleId>
              </a:tblPr>
              <a:tblGrid>
                <a:gridCol w="3405915">
                  <a:extLst>
                    <a:ext uri="{9D8B030D-6E8A-4147-A177-3AD203B41FA5}">
                      <a16:colId xmlns:a16="http://schemas.microsoft.com/office/drawing/2014/main" val="507829771"/>
                    </a:ext>
                  </a:extLst>
                </a:gridCol>
                <a:gridCol w="1778662">
                  <a:extLst>
                    <a:ext uri="{9D8B030D-6E8A-4147-A177-3AD203B41FA5}">
                      <a16:colId xmlns:a16="http://schemas.microsoft.com/office/drawing/2014/main" val="856634515"/>
                    </a:ext>
                  </a:extLst>
                </a:gridCol>
                <a:gridCol w="2592288">
                  <a:extLst>
                    <a:ext uri="{9D8B030D-6E8A-4147-A177-3AD203B41FA5}">
                      <a16:colId xmlns:a16="http://schemas.microsoft.com/office/drawing/2014/main" val="2201766393"/>
                    </a:ext>
                  </a:extLst>
                </a:gridCol>
              </a:tblGrid>
              <a:tr h="492985">
                <a:tc>
                  <a:txBody>
                    <a:bodyPr/>
                    <a:lstStyle/>
                    <a:p>
                      <a:pPr algn="ctr"/>
                      <a:r>
                        <a:rPr lang="en-US" altLang="zh-CN" sz="2800" dirty="0"/>
                        <a:t>name</a:t>
                      </a:r>
                      <a:endParaRPr lang="zh-CN" altLang="en-US" sz="2800" dirty="0"/>
                    </a:p>
                  </a:txBody>
                  <a:tcPr marL="68580" marR="68580" marT="34290" marB="34290" anchor="ctr"/>
                </a:tc>
                <a:tc>
                  <a:txBody>
                    <a:bodyPr/>
                    <a:lstStyle/>
                    <a:p>
                      <a:pPr algn="ctr"/>
                      <a:r>
                        <a:rPr lang="en-US" altLang="zh-CN" sz="2800" dirty="0"/>
                        <a:t>price</a:t>
                      </a:r>
                      <a:endParaRPr lang="zh-CN" altLang="en-US" sz="2800" dirty="0"/>
                    </a:p>
                  </a:txBody>
                  <a:tcPr marL="68580" marR="68580" marT="34290" marB="34290" anchor="ctr"/>
                </a:tc>
                <a:tc>
                  <a:txBody>
                    <a:bodyPr/>
                    <a:lstStyle/>
                    <a:p>
                      <a:pPr algn="ctr"/>
                      <a:r>
                        <a:rPr lang="en-US" altLang="zh-CN" sz="2800" dirty="0"/>
                        <a:t>Store</a:t>
                      </a:r>
                      <a:endParaRPr lang="zh-CN" altLang="en-US" sz="2800" dirty="0"/>
                    </a:p>
                  </a:txBody>
                  <a:tcPr marL="68580" marR="68580" marT="34290" marB="34290" anchor="ctr"/>
                </a:tc>
                <a:extLst>
                  <a:ext uri="{0D108BD9-81ED-4DB2-BD59-A6C34878D82A}">
                    <a16:rowId xmlns:a16="http://schemas.microsoft.com/office/drawing/2014/main" val="2921665933"/>
                  </a:ext>
                </a:extLst>
              </a:tr>
              <a:tr h="665885">
                <a:tc>
                  <a:txBody>
                    <a:bodyPr/>
                    <a:lstStyle/>
                    <a:p>
                      <a:pPr algn="ctr"/>
                      <a:r>
                        <a:rPr lang="en-US" altLang="zh-CN" sz="2800" dirty="0"/>
                        <a:t>C#</a:t>
                      </a:r>
                      <a:r>
                        <a:rPr lang="zh-CN" altLang="en-US" sz="2800" dirty="0"/>
                        <a:t>从入门到精通</a:t>
                      </a:r>
                    </a:p>
                  </a:txBody>
                  <a:tcPr marL="68580" marR="68580" marT="34290" marB="34290" anchor="ctr"/>
                </a:tc>
                <a:tc>
                  <a:txBody>
                    <a:bodyPr/>
                    <a:lstStyle/>
                    <a:p>
                      <a:pPr algn="ctr"/>
                      <a:r>
                        <a:rPr lang="en-US" altLang="zh-CN" sz="2800" dirty="0"/>
                        <a:t>25.7</a:t>
                      </a:r>
                      <a:endParaRPr lang="zh-CN" altLang="en-US" sz="2800" dirty="0"/>
                    </a:p>
                  </a:txBody>
                  <a:tcPr marL="68580" marR="68580" marT="34290" marB="34290" anchor="ctr"/>
                </a:tc>
                <a:tc>
                  <a:txBody>
                    <a:bodyPr/>
                    <a:lstStyle/>
                    <a:p>
                      <a:pPr algn="ctr"/>
                      <a:r>
                        <a:rPr lang="zh-CN" altLang="en-US" sz="2800" dirty="0"/>
                        <a:t>卓越</a:t>
                      </a:r>
                    </a:p>
                  </a:txBody>
                  <a:tcPr marL="68580" marR="68580" marT="34290" marB="34290" anchor="ctr"/>
                </a:tc>
                <a:extLst>
                  <a:ext uri="{0D108BD9-81ED-4DB2-BD59-A6C34878D82A}">
                    <a16:rowId xmlns:a16="http://schemas.microsoft.com/office/drawing/2014/main" val="1051813005"/>
                  </a:ext>
                </a:extLst>
              </a:tr>
              <a:tr h="665885">
                <a:tc>
                  <a:txBody>
                    <a:bodyPr/>
                    <a:lstStyle/>
                    <a:p>
                      <a:pPr algn="ctr"/>
                      <a:r>
                        <a:rPr lang="en-US" altLang="zh-CN" sz="2800" dirty="0" err="1"/>
                        <a:t>ASP.NET</a:t>
                      </a:r>
                      <a:r>
                        <a:rPr lang="zh-CN" altLang="en-US" sz="2800" dirty="0"/>
                        <a:t>高级编程</a:t>
                      </a:r>
                    </a:p>
                  </a:txBody>
                  <a:tcPr marL="68580" marR="68580" marT="34290" marB="34290" anchor="ctr"/>
                </a:tc>
                <a:tc>
                  <a:txBody>
                    <a:bodyPr/>
                    <a:lstStyle/>
                    <a:p>
                      <a:pPr algn="ctr"/>
                      <a:r>
                        <a:rPr lang="en-US" altLang="zh-CN" sz="2800" dirty="0"/>
                        <a:t>44.5</a:t>
                      </a:r>
                      <a:endParaRPr lang="zh-CN" altLang="en-US" sz="2800" dirty="0"/>
                    </a:p>
                  </a:txBody>
                  <a:tcPr marL="68580" marR="68580" marT="34290" marB="34290" anchor="ctr"/>
                </a:tc>
                <a:tc>
                  <a:txBody>
                    <a:bodyPr/>
                    <a:lstStyle/>
                    <a:p>
                      <a:pPr algn="ctr"/>
                      <a:r>
                        <a:rPr lang="zh-CN" altLang="en-US" sz="2800" dirty="0"/>
                        <a:t>卓越</a:t>
                      </a:r>
                    </a:p>
                  </a:txBody>
                  <a:tcPr marL="68580" marR="68580" marT="34290" marB="34290" anchor="ctr"/>
                </a:tc>
                <a:extLst>
                  <a:ext uri="{0D108BD9-81ED-4DB2-BD59-A6C34878D82A}">
                    <a16:rowId xmlns:a16="http://schemas.microsoft.com/office/drawing/2014/main" val="4061244719"/>
                  </a:ext>
                </a:extLst>
              </a:tr>
              <a:tr h="572735">
                <a:tc>
                  <a:txBody>
                    <a:bodyPr/>
                    <a:lstStyle/>
                    <a:p>
                      <a:pPr algn="ctr"/>
                      <a:r>
                        <a:rPr lang="en-US" altLang="zh-CN" sz="2800" dirty="0"/>
                        <a:t>Python</a:t>
                      </a:r>
                      <a:r>
                        <a:rPr lang="zh-CN" altLang="en-US" sz="2800" dirty="0"/>
                        <a:t>核心编程</a:t>
                      </a:r>
                    </a:p>
                  </a:txBody>
                  <a:tcPr marL="68580" marR="68580" marT="34290" marB="34290" anchor="ctr"/>
                </a:tc>
                <a:tc>
                  <a:txBody>
                    <a:bodyPr/>
                    <a:lstStyle/>
                    <a:p>
                      <a:pPr algn="ctr"/>
                      <a:r>
                        <a:rPr lang="en-US" altLang="zh-CN" sz="2800" dirty="0"/>
                        <a:t>24.7</a:t>
                      </a:r>
                      <a:endParaRPr lang="zh-CN" altLang="en-US" sz="2800" dirty="0"/>
                    </a:p>
                  </a:txBody>
                  <a:tcPr marL="68580" marR="68580" marT="34290" marB="34290" anchor="ctr"/>
                </a:tc>
                <a:tc>
                  <a:txBody>
                    <a:bodyPr/>
                    <a:lstStyle/>
                    <a:p>
                      <a:pPr algn="ctr"/>
                      <a:r>
                        <a:rPr lang="zh-CN" altLang="en-US" sz="2800" dirty="0"/>
                        <a:t>当当</a:t>
                      </a:r>
                    </a:p>
                  </a:txBody>
                  <a:tcPr marL="68580" marR="68580" marT="34290" marB="34290" anchor="ctr"/>
                </a:tc>
                <a:extLst>
                  <a:ext uri="{0D108BD9-81ED-4DB2-BD59-A6C34878D82A}">
                    <a16:rowId xmlns:a16="http://schemas.microsoft.com/office/drawing/2014/main" val="2334839826"/>
                  </a:ext>
                </a:extLst>
              </a:tr>
              <a:tr h="714380">
                <a:tc>
                  <a:txBody>
                    <a:bodyPr/>
                    <a:lstStyle/>
                    <a:p>
                      <a:pPr algn="ctr"/>
                      <a:r>
                        <a:rPr lang="en-US" altLang="zh-CN" sz="2800" dirty="0"/>
                        <a:t>JavaScript</a:t>
                      </a:r>
                      <a:r>
                        <a:rPr lang="zh-CN" altLang="en-US" sz="2800" dirty="0"/>
                        <a:t>大全</a:t>
                      </a:r>
                    </a:p>
                  </a:txBody>
                  <a:tcPr marL="68580" marR="68580" marT="34290" marB="34290" anchor="ctr"/>
                </a:tc>
                <a:tc>
                  <a:txBody>
                    <a:bodyPr/>
                    <a:lstStyle/>
                    <a:p>
                      <a:pPr algn="ctr"/>
                      <a:r>
                        <a:rPr lang="en-US" altLang="zh-CN" sz="2800" dirty="0"/>
                        <a:t>45.7</a:t>
                      </a:r>
                      <a:endParaRPr lang="zh-CN" altLang="en-US" sz="2800" dirty="0"/>
                    </a:p>
                  </a:txBody>
                  <a:tcPr marL="68580" marR="68580" marT="34290" marB="34290" anchor="ctr"/>
                </a:tc>
                <a:tc>
                  <a:txBody>
                    <a:bodyPr/>
                    <a:lstStyle/>
                    <a:p>
                      <a:pPr algn="ctr"/>
                      <a:r>
                        <a:rPr lang="zh-CN" altLang="en-US" sz="2800" dirty="0"/>
                        <a:t>当当</a:t>
                      </a:r>
                    </a:p>
                  </a:txBody>
                  <a:tcPr marL="68580" marR="68580" marT="34290" marB="34290" anchor="ctr"/>
                </a:tc>
                <a:extLst>
                  <a:ext uri="{0D108BD9-81ED-4DB2-BD59-A6C34878D82A}">
                    <a16:rowId xmlns:a16="http://schemas.microsoft.com/office/drawing/2014/main" val="2669460183"/>
                  </a:ext>
                </a:extLst>
              </a:tr>
              <a:tr h="714996">
                <a:tc>
                  <a:txBody>
                    <a:bodyPr/>
                    <a:lstStyle/>
                    <a:p>
                      <a:pPr algn="ctr"/>
                      <a:r>
                        <a:rPr lang="en-US" altLang="zh-CN" sz="2800" dirty="0"/>
                        <a:t>Django</a:t>
                      </a:r>
                      <a:r>
                        <a:rPr lang="zh-CN" altLang="en-US" sz="2800" dirty="0"/>
                        <a:t>简明教程</a:t>
                      </a:r>
                    </a:p>
                  </a:txBody>
                  <a:tcPr marL="68580" marR="68580" marT="34290" marB="34290" anchor="ctr"/>
                </a:tc>
                <a:tc>
                  <a:txBody>
                    <a:bodyPr/>
                    <a:lstStyle/>
                    <a:p>
                      <a:pPr algn="ctr"/>
                      <a:r>
                        <a:rPr lang="en-US" altLang="zh-CN" sz="2800" dirty="0"/>
                        <a:t>26.7</a:t>
                      </a:r>
                    </a:p>
                  </a:txBody>
                  <a:tcPr marL="68580" marR="68580" marT="34290" marB="34290" anchor="ctr"/>
                </a:tc>
                <a:tc>
                  <a:txBody>
                    <a:bodyPr/>
                    <a:lstStyle/>
                    <a:p>
                      <a:pPr algn="ctr"/>
                      <a:r>
                        <a:rPr lang="zh-CN" altLang="en-US" sz="2800" dirty="0"/>
                        <a:t>新华书店</a:t>
                      </a:r>
                    </a:p>
                  </a:txBody>
                  <a:tcPr marL="68580" marR="68580" marT="34290" marB="34290" anchor="ctr"/>
                </a:tc>
                <a:extLst>
                  <a:ext uri="{0D108BD9-81ED-4DB2-BD59-A6C34878D82A}">
                    <a16:rowId xmlns:a16="http://schemas.microsoft.com/office/drawing/2014/main" val="4152858804"/>
                  </a:ext>
                </a:extLst>
              </a:tr>
              <a:tr h="997669">
                <a:tc>
                  <a:txBody>
                    <a:bodyPr/>
                    <a:lstStyle/>
                    <a:p>
                      <a:pPr algn="ctr"/>
                      <a:r>
                        <a:rPr lang="zh-CN" altLang="en-US" sz="2800" dirty="0"/>
                        <a:t>深入</a:t>
                      </a:r>
                      <a:r>
                        <a:rPr lang="en-US" altLang="zh-CN" sz="2800" dirty="0"/>
                        <a:t>Python</a:t>
                      </a:r>
                      <a:endParaRPr lang="zh-CN" altLang="en-US" dirty="0"/>
                    </a:p>
                  </a:txBody>
                  <a:tcPr marL="68580" marR="68580" marT="34290" marB="34290" anchor="ctr"/>
                </a:tc>
                <a:tc>
                  <a:txBody>
                    <a:bodyPr/>
                    <a:lstStyle/>
                    <a:p>
                      <a:pPr algn="ctr"/>
                      <a:r>
                        <a:rPr lang="en-US" altLang="zh-CN" sz="2800" dirty="0"/>
                        <a:t>55.7</a:t>
                      </a:r>
                      <a:endParaRPr lang="zh-CN" altLang="en-US" dirty="0"/>
                    </a:p>
                  </a:txBody>
                  <a:tcPr marL="68580" marR="68580" marT="34290" marB="3429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dirty="0"/>
                        <a:t>新华书店</a:t>
                      </a:r>
                      <a:endParaRPr lang="en-US" altLang="zh-CN" sz="2800" dirty="0"/>
                    </a:p>
                  </a:txBody>
                  <a:tcPr marL="68580" marR="68580" marT="34290" marB="34290" anchor="ctr"/>
                </a:tc>
                <a:extLst>
                  <a:ext uri="{0D108BD9-81ED-4DB2-BD59-A6C34878D82A}">
                    <a16:rowId xmlns:a16="http://schemas.microsoft.com/office/drawing/2014/main" val="799086029"/>
                  </a:ext>
                </a:extLst>
              </a:tr>
            </a:tbl>
          </a:graphicData>
        </a:graphic>
      </p:graphicFrame>
      <p:sp>
        <p:nvSpPr>
          <p:cNvPr id="6" name="灯片编号占位符 5"/>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0C67FBDF-D1C1-49FA-AE48-61970863A0DB}" type="slidenum">
              <a:rPr lang="en-US" altLang="zh-CN" smtClean="0"/>
              <a:pPr>
                <a:defRPr/>
              </a:pPr>
              <a:t>36</a:t>
            </a:fld>
            <a:endParaRPr lang="en-US" altLang="zh-CN"/>
          </a:p>
        </p:txBody>
      </p:sp>
    </p:spTree>
    <p:extLst>
      <p:ext uri="{BB962C8B-B14F-4D97-AF65-F5344CB8AC3E}">
        <p14:creationId xmlns:p14="http://schemas.microsoft.com/office/powerpoint/2010/main" val="3891922800"/>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字典表示二维表格</a:t>
            </a:r>
          </a:p>
        </p:txBody>
      </p:sp>
      <p:graphicFrame>
        <p:nvGraphicFramePr>
          <p:cNvPr id="7" name="内容占位符 6"/>
          <p:cNvGraphicFramePr>
            <a:graphicFrameLocks noGrp="1"/>
          </p:cNvGraphicFramePr>
          <p:nvPr>
            <p:ph sz="half" idx="1"/>
          </p:nvPr>
        </p:nvGraphicFramePr>
        <p:xfrm>
          <a:off x="683567" y="1196753"/>
          <a:ext cx="7776865" cy="2399805"/>
        </p:xfrm>
        <a:graphic>
          <a:graphicData uri="http://schemas.openxmlformats.org/drawingml/2006/table">
            <a:tbl>
              <a:tblPr firstRow="1" bandRow="1">
                <a:tableStyleId>{21E4AEA4-8DFA-4A89-87EB-49C32662AFE0}</a:tableStyleId>
              </a:tblPr>
              <a:tblGrid>
                <a:gridCol w="3405915">
                  <a:extLst>
                    <a:ext uri="{9D8B030D-6E8A-4147-A177-3AD203B41FA5}">
                      <a16:colId xmlns:a16="http://schemas.microsoft.com/office/drawing/2014/main" val="507829771"/>
                    </a:ext>
                  </a:extLst>
                </a:gridCol>
                <a:gridCol w="1778662">
                  <a:extLst>
                    <a:ext uri="{9D8B030D-6E8A-4147-A177-3AD203B41FA5}">
                      <a16:colId xmlns:a16="http://schemas.microsoft.com/office/drawing/2014/main" val="856634515"/>
                    </a:ext>
                  </a:extLst>
                </a:gridCol>
                <a:gridCol w="2592288">
                  <a:extLst>
                    <a:ext uri="{9D8B030D-6E8A-4147-A177-3AD203B41FA5}">
                      <a16:colId xmlns:a16="http://schemas.microsoft.com/office/drawing/2014/main" val="2201766393"/>
                    </a:ext>
                  </a:extLst>
                </a:gridCol>
              </a:tblGrid>
              <a:tr h="492985">
                <a:tc>
                  <a:txBody>
                    <a:bodyPr/>
                    <a:lstStyle/>
                    <a:p>
                      <a:pPr algn="ctr"/>
                      <a:r>
                        <a:rPr lang="en-US" altLang="zh-CN" sz="2800" dirty="0"/>
                        <a:t>name</a:t>
                      </a:r>
                      <a:endParaRPr lang="zh-CN" altLang="en-US" sz="2800" dirty="0"/>
                    </a:p>
                  </a:txBody>
                  <a:tcPr marL="68580" marR="68580" marT="34290" marB="34290" anchor="ctr"/>
                </a:tc>
                <a:tc>
                  <a:txBody>
                    <a:bodyPr/>
                    <a:lstStyle/>
                    <a:p>
                      <a:pPr algn="ctr"/>
                      <a:r>
                        <a:rPr lang="en-US" altLang="zh-CN" sz="2800"/>
                        <a:t>price</a:t>
                      </a:r>
                      <a:endParaRPr lang="zh-CN" altLang="en-US" sz="2800" dirty="0"/>
                    </a:p>
                  </a:txBody>
                  <a:tcPr marL="68580" marR="68580" marT="34290" marB="34290" anchor="ctr"/>
                </a:tc>
                <a:tc>
                  <a:txBody>
                    <a:bodyPr/>
                    <a:lstStyle/>
                    <a:p>
                      <a:pPr algn="ctr"/>
                      <a:r>
                        <a:rPr lang="en-US" altLang="zh-CN" sz="2800" dirty="0"/>
                        <a:t>store</a:t>
                      </a:r>
                      <a:endParaRPr lang="zh-CN" altLang="en-US" sz="2800" dirty="0"/>
                    </a:p>
                  </a:txBody>
                  <a:tcPr marL="68580" marR="68580" marT="34290" marB="34290" anchor="ctr"/>
                </a:tc>
                <a:extLst>
                  <a:ext uri="{0D108BD9-81ED-4DB2-BD59-A6C34878D82A}">
                    <a16:rowId xmlns:a16="http://schemas.microsoft.com/office/drawing/2014/main" val="2921665933"/>
                  </a:ext>
                </a:extLst>
              </a:tr>
              <a:tr h="665885">
                <a:tc>
                  <a:txBody>
                    <a:bodyPr/>
                    <a:lstStyle/>
                    <a:p>
                      <a:pPr algn="ctr"/>
                      <a:r>
                        <a:rPr lang="en-US" altLang="zh-CN" sz="2800"/>
                        <a:t>C#</a:t>
                      </a:r>
                      <a:r>
                        <a:rPr lang="zh-CN" altLang="en-US" sz="2800"/>
                        <a:t>从入门到精通</a:t>
                      </a:r>
                      <a:endParaRPr lang="zh-CN" altLang="en-US" sz="2800" dirty="0"/>
                    </a:p>
                  </a:txBody>
                  <a:tcPr marL="68580" marR="68580" marT="34290" marB="34290" anchor="ctr"/>
                </a:tc>
                <a:tc>
                  <a:txBody>
                    <a:bodyPr/>
                    <a:lstStyle/>
                    <a:p>
                      <a:pPr algn="ctr"/>
                      <a:r>
                        <a:rPr lang="en-US" altLang="zh-CN" sz="2800"/>
                        <a:t>25.7</a:t>
                      </a:r>
                      <a:endParaRPr lang="zh-CN" altLang="en-US" sz="2800" dirty="0"/>
                    </a:p>
                  </a:txBody>
                  <a:tcPr marL="68580" marR="68580" marT="34290" marB="34290" anchor="ctr"/>
                </a:tc>
                <a:tc>
                  <a:txBody>
                    <a:bodyPr/>
                    <a:lstStyle/>
                    <a:p>
                      <a:pPr algn="ctr"/>
                      <a:r>
                        <a:rPr lang="zh-CN" altLang="en-US" sz="2800"/>
                        <a:t>卓越</a:t>
                      </a:r>
                      <a:endParaRPr lang="zh-CN" altLang="en-US" sz="2800" dirty="0"/>
                    </a:p>
                  </a:txBody>
                  <a:tcPr marL="68580" marR="68580" marT="34290" marB="34290" anchor="ctr"/>
                </a:tc>
                <a:extLst>
                  <a:ext uri="{0D108BD9-81ED-4DB2-BD59-A6C34878D82A}">
                    <a16:rowId xmlns:a16="http://schemas.microsoft.com/office/drawing/2014/main" val="1051813005"/>
                  </a:ext>
                </a:extLst>
              </a:tr>
              <a:tr h="665885">
                <a:tc>
                  <a:txBody>
                    <a:bodyPr/>
                    <a:lstStyle/>
                    <a:p>
                      <a:pPr algn="ctr"/>
                      <a:r>
                        <a:rPr lang="en-US" altLang="zh-CN" sz="2800" dirty="0"/>
                        <a:t>ASP.NET</a:t>
                      </a:r>
                      <a:r>
                        <a:rPr lang="zh-CN" altLang="en-US" sz="2800" dirty="0"/>
                        <a:t>高级编程</a:t>
                      </a:r>
                    </a:p>
                  </a:txBody>
                  <a:tcPr marL="68580" marR="68580" marT="34290" marB="34290" anchor="ctr"/>
                </a:tc>
                <a:tc>
                  <a:txBody>
                    <a:bodyPr/>
                    <a:lstStyle/>
                    <a:p>
                      <a:pPr algn="ctr"/>
                      <a:r>
                        <a:rPr lang="en-US" altLang="zh-CN" sz="2800"/>
                        <a:t>44.5</a:t>
                      </a:r>
                      <a:endParaRPr lang="zh-CN" altLang="en-US" sz="2800" dirty="0"/>
                    </a:p>
                  </a:txBody>
                  <a:tcPr marL="68580" marR="68580" marT="34290" marB="34290" anchor="ctr"/>
                </a:tc>
                <a:tc>
                  <a:txBody>
                    <a:bodyPr/>
                    <a:lstStyle/>
                    <a:p>
                      <a:pPr algn="ctr"/>
                      <a:r>
                        <a:rPr lang="zh-CN" altLang="en-US" sz="2800"/>
                        <a:t>卓越</a:t>
                      </a:r>
                      <a:endParaRPr lang="zh-CN" altLang="en-US" sz="2800" dirty="0"/>
                    </a:p>
                  </a:txBody>
                  <a:tcPr marL="68580" marR="68580" marT="34290" marB="34290" anchor="ctr"/>
                </a:tc>
                <a:extLst>
                  <a:ext uri="{0D108BD9-81ED-4DB2-BD59-A6C34878D82A}">
                    <a16:rowId xmlns:a16="http://schemas.microsoft.com/office/drawing/2014/main" val="4061244719"/>
                  </a:ext>
                </a:extLst>
              </a:tr>
              <a:tr h="572735">
                <a:tc>
                  <a:txBody>
                    <a:bodyPr/>
                    <a:lstStyle/>
                    <a:p>
                      <a:pPr algn="ctr"/>
                      <a:r>
                        <a:rPr lang="en-US" altLang="zh-CN" sz="2800"/>
                        <a:t>Python</a:t>
                      </a:r>
                      <a:r>
                        <a:rPr lang="zh-CN" altLang="en-US" sz="2800"/>
                        <a:t>核心编程</a:t>
                      </a:r>
                      <a:endParaRPr lang="zh-CN" altLang="en-US" sz="2800" dirty="0"/>
                    </a:p>
                  </a:txBody>
                  <a:tcPr marL="68580" marR="68580" marT="34290" marB="34290" anchor="ctr"/>
                </a:tc>
                <a:tc>
                  <a:txBody>
                    <a:bodyPr/>
                    <a:lstStyle/>
                    <a:p>
                      <a:pPr algn="ctr"/>
                      <a:r>
                        <a:rPr lang="en-US" altLang="zh-CN" sz="2800"/>
                        <a:t>24.7</a:t>
                      </a:r>
                      <a:endParaRPr lang="zh-CN" altLang="en-US" sz="2800" dirty="0"/>
                    </a:p>
                  </a:txBody>
                  <a:tcPr marL="68580" marR="68580" marT="34290" marB="34290" anchor="ctr"/>
                </a:tc>
                <a:tc>
                  <a:txBody>
                    <a:bodyPr/>
                    <a:lstStyle/>
                    <a:p>
                      <a:pPr algn="ctr"/>
                      <a:r>
                        <a:rPr lang="zh-CN" altLang="en-US" sz="2800" dirty="0"/>
                        <a:t>当当</a:t>
                      </a:r>
                    </a:p>
                  </a:txBody>
                  <a:tcPr marL="68580" marR="68580" marT="34290" marB="34290" anchor="ctr"/>
                </a:tc>
                <a:extLst>
                  <a:ext uri="{0D108BD9-81ED-4DB2-BD59-A6C34878D82A}">
                    <a16:rowId xmlns:a16="http://schemas.microsoft.com/office/drawing/2014/main" val="2334839826"/>
                  </a:ext>
                </a:extLst>
              </a:tr>
            </a:tbl>
          </a:graphicData>
        </a:graphic>
      </p:graphicFrame>
      <p:sp>
        <p:nvSpPr>
          <p:cNvPr id="6" name="灯片编号占位符 5"/>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0C67FBDF-D1C1-49FA-AE48-61970863A0DB}" type="slidenum">
              <a:rPr lang="en-US" altLang="zh-CN" smtClean="0"/>
              <a:pPr>
                <a:defRPr/>
              </a:pPr>
              <a:t>37</a:t>
            </a:fld>
            <a:endParaRPr lang="en-US" altLang="zh-CN"/>
          </a:p>
        </p:txBody>
      </p:sp>
      <p:sp>
        <p:nvSpPr>
          <p:cNvPr id="3" name="Rectangle 1">
            <a:extLst>
              <a:ext uri="{FF2B5EF4-FFF2-40B4-BE49-F238E27FC236}">
                <a16:creationId xmlns:a16="http://schemas.microsoft.com/office/drawing/2014/main" id="{2C93DF67-43F5-4031-BA3F-CBCAD724718F}"/>
              </a:ext>
            </a:extLst>
          </p:cNvPr>
          <p:cNvSpPr>
            <a:spLocks noChangeArrowheads="1"/>
          </p:cNvSpPr>
          <p:nvPr/>
        </p:nvSpPr>
        <p:spPr bwMode="auto">
          <a:xfrm>
            <a:off x="678046" y="3933056"/>
            <a:ext cx="7537641"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books = [{</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"name"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"C#</a:t>
            </a:r>
            <a:r>
              <a:rPr kumimoji="0" lang="zh-CN" altLang="zh-CN" sz="2000" b="1" i="0" u="none" strike="noStrike" cap="none" normalizeH="0" baseline="0">
                <a:ln>
                  <a:noFill/>
                </a:ln>
                <a:solidFill>
                  <a:srgbClr val="008000"/>
                </a:solidFill>
                <a:effectLst/>
                <a:latin typeface="宋体" panose="02010600030101010101" pitchFamily="2" charset="-122"/>
              </a:rPr>
              <a:t>从入门到精通</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"price"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FF"/>
                </a:solidFill>
                <a:effectLst/>
                <a:latin typeface="Arial Unicode MS" panose="020B0604020202020204" pitchFamily="34" charset="-122"/>
                <a:ea typeface="JetBrains Mono"/>
              </a:rPr>
              <a:t>25.7</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"store"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宋体" panose="02010600030101010101" pitchFamily="2" charset="-122"/>
              </a:rPr>
              <a:t>卓越</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 \</a:t>
            </a:r>
            <a:b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         {</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"name"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"ASP.NET</a:t>
            </a:r>
            <a:r>
              <a:rPr kumimoji="0" lang="zh-CN" altLang="zh-CN" sz="2000" b="1" i="0" u="none" strike="noStrike" cap="none" normalizeH="0" baseline="0">
                <a:ln>
                  <a:noFill/>
                </a:ln>
                <a:solidFill>
                  <a:srgbClr val="008000"/>
                </a:solidFill>
                <a:effectLst/>
                <a:latin typeface="宋体" panose="02010600030101010101" pitchFamily="2" charset="-122"/>
              </a:rPr>
              <a:t>高级编程</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"price"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FF"/>
                </a:solidFill>
                <a:effectLst/>
                <a:latin typeface="Arial Unicode MS" panose="020B0604020202020204" pitchFamily="34" charset="-122"/>
                <a:ea typeface="JetBrains Mono"/>
              </a:rPr>
              <a:t>44.5</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"store"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宋体" panose="02010600030101010101" pitchFamily="2" charset="-122"/>
              </a:rPr>
              <a:t>卓越</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b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         {</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"name"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"Python</a:t>
            </a:r>
            <a:r>
              <a:rPr kumimoji="0" lang="zh-CN" altLang="zh-CN" sz="2000" b="1" i="0" u="none" strike="noStrike" cap="none" normalizeH="0" baseline="0">
                <a:ln>
                  <a:noFill/>
                </a:ln>
                <a:solidFill>
                  <a:srgbClr val="008000"/>
                </a:solidFill>
                <a:effectLst/>
                <a:latin typeface="宋体" panose="02010600030101010101" pitchFamily="2" charset="-122"/>
              </a:rPr>
              <a:t>核心编程</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"price"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FF"/>
                </a:solidFill>
                <a:effectLst/>
                <a:latin typeface="Arial Unicode MS" panose="020B0604020202020204" pitchFamily="34" charset="-122"/>
                <a:ea typeface="JetBrains Mono"/>
              </a:rPr>
              <a:t>24.7</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"store"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t>
            </a:r>
            <a:r>
              <a:rPr kumimoji="0" lang="zh-CN" altLang="zh-CN" sz="2000" b="1" i="0" u="none" strike="noStrike" cap="none" normalizeH="0" baseline="0">
                <a:ln>
                  <a:noFill/>
                </a:ln>
                <a:solidFill>
                  <a:srgbClr val="008000"/>
                </a:solidFill>
                <a:effectLst/>
                <a:latin typeface="宋体" panose="02010600030101010101" pitchFamily="2" charset="-122"/>
              </a:rPr>
              <a:t>当当</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b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br>
            <a:r>
              <a:rPr kumimoji="0" lang="zh-CN" altLang="zh-CN" sz="2000" b="1" i="0" u="none" strike="noStrike" cap="none" normalizeH="0" baseline="0">
                <a:ln>
                  <a:noFill/>
                </a:ln>
                <a:solidFill>
                  <a:srgbClr val="000080"/>
                </a:solidFill>
                <a:effectLst/>
                <a:latin typeface="Arial Unicode MS" panose="020B0604020202020204" pitchFamily="34" charset="-122"/>
                <a:ea typeface="JetBrains Mono"/>
              </a:rPr>
              <a:t>for </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x </a:t>
            </a:r>
            <a:r>
              <a:rPr kumimoji="0" lang="zh-CN" altLang="zh-CN" sz="2000" b="1" i="0" u="none" strike="noStrike" cap="none" normalizeH="0" baseline="0">
                <a:ln>
                  <a:noFill/>
                </a:ln>
                <a:solidFill>
                  <a:srgbClr val="000080"/>
                </a:solidFill>
                <a:effectLst/>
                <a:latin typeface="Arial Unicode MS" panose="020B0604020202020204" pitchFamily="34" charset="-122"/>
                <a:ea typeface="JetBrains Mono"/>
              </a:rPr>
              <a:t>in </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books:</a:t>
            </a:r>
            <a:b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    </a:t>
            </a:r>
            <a:r>
              <a:rPr kumimoji="0" lang="zh-CN" altLang="zh-CN" sz="20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(x[</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"name"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],x[</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"price"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],x[</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"store"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b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br>
            <a:r>
              <a:rPr kumimoji="0" lang="zh-CN" altLang="zh-CN" sz="20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a:ln>
                  <a:noFill/>
                </a:ln>
                <a:solidFill>
                  <a:srgbClr val="000080"/>
                </a:solidFill>
                <a:effectLst/>
                <a:latin typeface="Arial Unicode MS" panose="020B0604020202020204" pitchFamily="34" charset="-122"/>
                <a:ea typeface="JetBrains Mono"/>
              </a:rPr>
              <a:t>min</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(x[</a:t>
            </a:r>
            <a:r>
              <a:rPr kumimoji="0" lang="zh-CN" altLang="zh-CN" sz="2000" b="1" i="0" u="none" strike="noStrike" cap="none" normalizeH="0" baseline="0">
                <a:ln>
                  <a:noFill/>
                </a:ln>
                <a:solidFill>
                  <a:srgbClr val="008000"/>
                </a:solidFill>
                <a:effectLst/>
                <a:latin typeface="Arial Unicode MS" panose="020B0604020202020204" pitchFamily="34" charset="-122"/>
                <a:ea typeface="JetBrains Mono"/>
              </a:rPr>
              <a:t>"price"</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 </a:t>
            </a:r>
            <a:r>
              <a:rPr kumimoji="0" lang="zh-CN" altLang="zh-CN" sz="2000" b="1" i="0" u="none" strike="noStrike" cap="none" normalizeH="0" baseline="0">
                <a:ln>
                  <a:noFill/>
                </a:ln>
                <a:solidFill>
                  <a:srgbClr val="000080"/>
                </a:solidFill>
                <a:effectLst/>
                <a:latin typeface="Arial Unicode MS" panose="020B0604020202020204" pitchFamily="34" charset="-122"/>
                <a:ea typeface="JetBrains Mono"/>
              </a:rPr>
              <a:t>for </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x </a:t>
            </a:r>
            <a:r>
              <a:rPr kumimoji="0" lang="zh-CN" altLang="zh-CN" sz="2000" b="1" i="0" u="none" strike="noStrike" cap="none" normalizeH="0" baseline="0">
                <a:ln>
                  <a:noFill/>
                </a:ln>
                <a:solidFill>
                  <a:srgbClr val="000080"/>
                </a:solidFill>
                <a:effectLst/>
                <a:latin typeface="Arial Unicode MS" panose="020B0604020202020204" pitchFamily="34" charset="-122"/>
                <a:ea typeface="JetBrains Mono"/>
              </a:rPr>
              <a:t>in </a:t>
            </a:r>
            <a:r>
              <a:rPr kumimoji="0" lang="zh-CN" altLang="zh-CN" sz="2000" b="0" i="0" u="none" strike="noStrike" cap="none" normalizeH="0" baseline="0">
                <a:ln>
                  <a:noFill/>
                </a:ln>
                <a:solidFill>
                  <a:srgbClr val="000000"/>
                </a:solidFill>
                <a:effectLst/>
                <a:latin typeface="Arial Unicode MS" panose="020B0604020202020204" pitchFamily="34" charset="-122"/>
                <a:ea typeface="JetBrains Mono"/>
              </a:rPr>
              <a:t>books))</a:t>
            </a:r>
            <a:endParaRPr kumimoji="0" lang="zh-CN" altLang="zh-CN" sz="2000" b="0" i="0" u="none" strike="noStrike" cap="none" normalizeH="0" baseline="0">
              <a:ln>
                <a:noFill/>
              </a:ln>
              <a:solidFill>
                <a:schemeClr val="tx1"/>
              </a:solidFill>
              <a:effectLst/>
              <a:latin typeface="Arial" panose="020B0604020202020204" pitchFamily="34" charset="0"/>
            </a:endParaRPr>
          </a:p>
        </p:txBody>
      </p:sp>
      <p:sp>
        <p:nvSpPr>
          <p:cNvPr id="4" name="对话气泡: 圆角矩形 3">
            <a:extLst>
              <a:ext uri="{FF2B5EF4-FFF2-40B4-BE49-F238E27FC236}">
                <a16:creationId xmlns:a16="http://schemas.microsoft.com/office/drawing/2014/main" id="{EE7C9C21-2AF1-442A-B442-541CE7B1E79D}"/>
              </a:ext>
            </a:extLst>
          </p:cNvPr>
          <p:cNvSpPr/>
          <p:nvPr/>
        </p:nvSpPr>
        <p:spPr bwMode="auto">
          <a:xfrm>
            <a:off x="5652120" y="2531655"/>
            <a:ext cx="3312368" cy="1055608"/>
          </a:xfrm>
          <a:prstGeom prst="wedgeRoundRectCallout">
            <a:avLst>
              <a:gd name="adj1" fmla="val -80317"/>
              <a:gd name="adj2" fmla="val 9213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行是字典</a:t>
            </a:r>
            <a:r>
              <a:rPr lang="zh-CN" altLang="en-US" sz="2800" i="0" dirty="0"/>
              <a:t>，列表每个元素是字典</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612455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46238838-8AF5-45BB-B5E9-6A5402F261C6}"/>
              </a:ext>
            </a:extLst>
          </p:cNvPr>
          <p:cNvSpPr>
            <a:spLocks noChangeArrowheads="1"/>
          </p:cNvSpPr>
          <p:nvPr/>
        </p:nvSpPr>
        <p:spPr bwMode="auto">
          <a:xfrm>
            <a:off x="574675" y="1290221"/>
            <a:ext cx="6984604"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users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'aeinstein'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'first'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'albert'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'last'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'einstein'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'location'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'princeton'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'mcurie'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'first'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'marie'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'last'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'curie'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'location'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'paris'</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username, user_info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users.items():</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\n</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Username: "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username)</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Full name: "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user_info[</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'first'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 "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user_info[</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'last'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Location: "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user_info[</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'location'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字典嵌套</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38</a:t>
            </a:fld>
            <a:endParaRPr lang="en-US" altLang="zh-CN"/>
          </a:p>
        </p:txBody>
      </p:sp>
      <p:sp>
        <p:nvSpPr>
          <p:cNvPr id="8" name="对话气泡: 圆角矩形 7">
            <a:extLst>
              <a:ext uri="{FF2B5EF4-FFF2-40B4-BE49-F238E27FC236}">
                <a16:creationId xmlns:a16="http://schemas.microsoft.com/office/drawing/2014/main" id="{C34CB11D-42AA-4DC7-999F-F952FA4EAA4F}"/>
              </a:ext>
            </a:extLst>
          </p:cNvPr>
          <p:cNvSpPr/>
          <p:nvPr/>
        </p:nvSpPr>
        <p:spPr bwMode="auto">
          <a:xfrm>
            <a:off x="5364088" y="2996952"/>
            <a:ext cx="1728192" cy="578882"/>
          </a:xfrm>
          <a:prstGeom prst="wedgeRoundRectCallout">
            <a:avLst>
              <a:gd name="adj1" fmla="val -34307"/>
              <a:gd name="adj2" fmla="val -10327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值是字典</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12114090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1500" y="228600"/>
            <a:ext cx="8001000" cy="676275"/>
          </a:xfrm>
        </p:spPr>
        <p:txBody>
          <a:bodyPr/>
          <a:lstStyle/>
          <a:p>
            <a:pPr algn="ctr"/>
            <a:r>
              <a:rPr lang="zh-CN" altLang="en-US" sz="4400" b="1" kern="1200" dirty="0">
                <a:latin typeface="Tahoma" panose="020B0604030504040204" pitchFamily="34" charset="0"/>
                <a:ea typeface="隶书" panose="02010509060101010101" pitchFamily="49" charset="-122"/>
                <a:cs typeface="+mn-cs"/>
              </a:rPr>
              <a:t>字典例</a:t>
            </a:r>
            <a:r>
              <a:rPr lang="en-US" altLang="zh-CN" sz="4400" b="1" kern="1200" dirty="0">
                <a:latin typeface="Tahoma" panose="020B0604030504040204" pitchFamily="34" charset="0"/>
                <a:ea typeface="隶书" panose="02010509060101010101" pitchFamily="49" charset="-122"/>
                <a:cs typeface="+mn-cs"/>
              </a:rPr>
              <a:t>:</a:t>
            </a:r>
            <a:r>
              <a:rPr lang="zh-CN" altLang="en-US" sz="4400" b="1" kern="1200" dirty="0">
                <a:latin typeface="Tahoma" panose="020B0604030504040204" pitchFamily="34" charset="0"/>
                <a:ea typeface="隶书" panose="02010509060101010101" pitchFamily="49" charset="-122"/>
                <a:cs typeface="+mn-cs"/>
              </a:rPr>
              <a:t>两数之和</a:t>
            </a:r>
          </a:p>
        </p:txBody>
      </p:sp>
      <p:sp>
        <p:nvSpPr>
          <p:cNvPr id="6" name="灯片编号占位符 5"/>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0C67FBDF-D1C1-49FA-AE48-61970863A0DB}" type="slidenum">
              <a:rPr lang="en-US" altLang="zh-CN" smtClean="0"/>
              <a:pPr>
                <a:defRPr/>
              </a:pPr>
              <a:t>39</a:t>
            </a:fld>
            <a:endParaRPr lang="en-US" altLang="zh-CN"/>
          </a:p>
        </p:txBody>
      </p:sp>
      <p:sp>
        <p:nvSpPr>
          <p:cNvPr id="9" name="Rectangle 1">
            <a:extLst>
              <a:ext uri="{FF2B5EF4-FFF2-40B4-BE49-F238E27FC236}">
                <a16:creationId xmlns:a16="http://schemas.microsoft.com/office/drawing/2014/main" id="{E2FF630D-47BC-4A0F-9D83-D978272DA107}"/>
              </a:ext>
            </a:extLst>
          </p:cNvPr>
          <p:cNvSpPr>
            <a:spLocks noChangeArrowheads="1"/>
          </p:cNvSpPr>
          <p:nvPr/>
        </p:nvSpPr>
        <p:spPr bwMode="auto">
          <a:xfrm>
            <a:off x="562722" y="2234775"/>
            <a:ext cx="5573962"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nums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list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map</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().split()))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target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sums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dict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i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len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(nums)):</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nums[i]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sums:</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continue</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if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target-nums[i]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nums:</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sums[target-nums[i]] = i</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(sums)</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5BE2A37C-0899-4CA5-B2D2-3DCD5BC241BD}"/>
              </a:ext>
            </a:extLst>
          </p:cNvPr>
          <p:cNvPicPr>
            <a:picLocks noChangeAspect="1"/>
          </p:cNvPicPr>
          <p:nvPr/>
        </p:nvPicPr>
        <p:blipFill>
          <a:blip r:embed="rId3"/>
          <a:stretch>
            <a:fillRect/>
          </a:stretch>
        </p:blipFill>
        <p:spPr>
          <a:xfrm>
            <a:off x="5368255" y="3024107"/>
            <a:ext cx="3448050" cy="1247775"/>
          </a:xfrm>
          <a:prstGeom prst="rect">
            <a:avLst/>
          </a:prstGeom>
        </p:spPr>
      </p:pic>
      <p:sp>
        <p:nvSpPr>
          <p:cNvPr id="3" name="对话气泡: 圆角矩形 2">
            <a:extLst>
              <a:ext uri="{FF2B5EF4-FFF2-40B4-BE49-F238E27FC236}">
                <a16:creationId xmlns:a16="http://schemas.microsoft.com/office/drawing/2014/main" id="{2B74FDB1-A607-4BEA-A8F8-B5B9BC2399A1}"/>
              </a:ext>
            </a:extLst>
          </p:cNvPr>
          <p:cNvSpPr/>
          <p:nvPr/>
        </p:nvSpPr>
        <p:spPr bwMode="auto">
          <a:xfrm>
            <a:off x="6516216" y="4796224"/>
            <a:ext cx="1152128" cy="578882"/>
          </a:xfrm>
          <a:prstGeom prst="wedgeRoundRectCallout">
            <a:avLst>
              <a:gd name="adj1" fmla="val -79594"/>
              <a:gd name="adj2" fmla="val -18232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下标</a:t>
            </a:r>
          </a:p>
        </p:txBody>
      </p:sp>
      <p:sp>
        <p:nvSpPr>
          <p:cNvPr id="4" name="文本框 3">
            <a:extLst>
              <a:ext uri="{FF2B5EF4-FFF2-40B4-BE49-F238E27FC236}">
                <a16:creationId xmlns:a16="http://schemas.microsoft.com/office/drawing/2014/main" id="{351EB6DB-3D6C-4290-AE50-8602CE777F1E}"/>
              </a:ext>
            </a:extLst>
          </p:cNvPr>
          <p:cNvSpPr txBox="1"/>
          <p:nvPr/>
        </p:nvSpPr>
        <p:spPr>
          <a:xfrm>
            <a:off x="562722" y="1256217"/>
            <a:ext cx="8001000" cy="954107"/>
          </a:xfrm>
          <a:prstGeom prst="rect">
            <a:avLst/>
          </a:prstGeom>
          <a:noFill/>
        </p:spPr>
        <p:txBody>
          <a:bodyPr wrap="square" rtlCol="0">
            <a:spAutoFit/>
          </a:bodyPr>
          <a:lstStyle/>
          <a:p>
            <a:r>
              <a:rPr lang="zh-CN" altLang="en-US" sz="2800" i="0" dirty="0"/>
              <a:t>输入一行数和目标数，输出所有满足和等于目标数的两数。</a:t>
            </a:r>
          </a:p>
        </p:txBody>
      </p:sp>
    </p:spTree>
    <p:extLst>
      <p:ext uri="{BB962C8B-B14F-4D97-AF65-F5344CB8AC3E}">
        <p14:creationId xmlns:p14="http://schemas.microsoft.com/office/powerpoint/2010/main" val="28381305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字典引例</a:t>
            </a:r>
          </a:p>
        </p:txBody>
      </p:sp>
      <p:sp>
        <p:nvSpPr>
          <p:cNvPr id="3" name="内容占位符 2"/>
          <p:cNvSpPr>
            <a:spLocks noGrp="1"/>
          </p:cNvSpPr>
          <p:nvPr>
            <p:ph idx="1"/>
          </p:nvPr>
        </p:nvSpPr>
        <p:spPr>
          <a:xfrm>
            <a:off x="566738" y="1341438"/>
            <a:ext cx="8469758" cy="4967287"/>
          </a:xfrm>
        </p:spPr>
        <p:txBody>
          <a:bodyPr/>
          <a:lstStyle/>
          <a:p>
            <a:pPr marL="27432" indent="0">
              <a:buNone/>
            </a:pPr>
            <a:r>
              <a:rPr lang="zh-CN" altLang="en-US" dirty="0"/>
              <a:t>输入</a:t>
            </a:r>
            <a:r>
              <a:rPr lang="en-US" altLang="zh-CN" dirty="0"/>
              <a:t>n, </a:t>
            </a:r>
            <a:r>
              <a:rPr lang="zh-CN" altLang="en-US" dirty="0"/>
              <a:t>输入</a:t>
            </a:r>
            <a:r>
              <a:rPr lang="en-US" altLang="zh-CN" dirty="0"/>
              <a:t>n</a:t>
            </a:r>
            <a:r>
              <a:rPr lang="zh-CN" altLang="en-US" dirty="0"/>
              <a:t>个学生的学号，姓名。输入查找学号，若存在，输出姓名；否则输出</a:t>
            </a:r>
            <a:r>
              <a:rPr lang="en-US" altLang="zh-CN" dirty="0"/>
              <a:t>None</a:t>
            </a:r>
            <a:r>
              <a:rPr lang="zh-CN" altLang="en-US" dirty="0"/>
              <a:t>。</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4</a:t>
            </a:fld>
            <a:endParaRPr lang="en-US" altLang="zh-CN"/>
          </a:p>
        </p:txBody>
      </p:sp>
      <p:sp>
        <p:nvSpPr>
          <p:cNvPr id="4" name="文本框 3">
            <a:extLst>
              <a:ext uri="{FF2B5EF4-FFF2-40B4-BE49-F238E27FC236}">
                <a16:creationId xmlns:a16="http://schemas.microsoft.com/office/drawing/2014/main" id="{6A5525AF-D3B8-3A36-322D-4D1836220BE4}"/>
              </a:ext>
            </a:extLst>
          </p:cNvPr>
          <p:cNvSpPr txBox="1"/>
          <p:nvPr/>
        </p:nvSpPr>
        <p:spPr>
          <a:xfrm>
            <a:off x="683568" y="3262920"/>
            <a:ext cx="7344816" cy="954107"/>
          </a:xfrm>
          <a:prstGeom prst="rect">
            <a:avLst/>
          </a:prstGeom>
          <a:noFill/>
        </p:spPr>
        <p:txBody>
          <a:bodyPr wrap="square" rtlCol="0">
            <a:spAutoFit/>
          </a:bodyPr>
          <a:lstStyle/>
          <a:p>
            <a:r>
              <a:rPr lang="zh-CN" altLang="en-US" sz="2800" i="0" dirty="0">
                <a:solidFill>
                  <a:srgbClr val="FF0000"/>
                </a:solidFill>
              </a:rPr>
              <a:t>列表、元组表示二维表。</a:t>
            </a:r>
            <a:endParaRPr lang="en-US" altLang="zh-CN" sz="2800" i="0" dirty="0">
              <a:solidFill>
                <a:srgbClr val="FF0000"/>
              </a:solidFill>
            </a:endParaRPr>
          </a:p>
          <a:p>
            <a:r>
              <a:rPr lang="zh-CN" altLang="en-US" sz="2800" i="0" dirty="0">
                <a:solidFill>
                  <a:srgbClr val="FF0000"/>
                </a:solidFill>
              </a:rPr>
              <a:t>顺序查找</a:t>
            </a:r>
          </a:p>
        </p:txBody>
      </p:sp>
      <p:sp>
        <p:nvSpPr>
          <p:cNvPr id="9" name="文本框 8">
            <a:extLst>
              <a:ext uri="{FF2B5EF4-FFF2-40B4-BE49-F238E27FC236}">
                <a16:creationId xmlns:a16="http://schemas.microsoft.com/office/drawing/2014/main" id="{CA6518A4-B2FC-4C7D-A8D8-FC48DE598594}"/>
              </a:ext>
            </a:extLst>
          </p:cNvPr>
          <p:cNvSpPr txBox="1"/>
          <p:nvPr/>
        </p:nvSpPr>
        <p:spPr>
          <a:xfrm>
            <a:off x="646683" y="4603755"/>
            <a:ext cx="3133229" cy="523220"/>
          </a:xfrm>
          <a:prstGeom prst="rect">
            <a:avLst/>
          </a:prstGeom>
          <a:noFill/>
        </p:spPr>
        <p:txBody>
          <a:bodyPr wrap="square" rtlCol="0">
            <a:spAutoFit/>
          </a:bodyPr>
          <a:lstStyle/>
          <a:p>
            <a:r>
              <a:rPr lang="zh-CN" altLang="en-US" sz="2800" i="0" dirty="0"/>
              <a:t>查找学号更方便？</a:t>
            </a:r>
          </a:p>
        </p:txBody>
      </p:sp>
      <p:sp>
        <p:nvSpPr>
          <p:cNvPr id="10" name="文本框 9">
            <a:extLst>
              <a:ext uri="{FF2B5EF4-FFF2-40B4-BE49-F238E27FC236}">
                <a16:creationId xmlns:a16="http://schemas.microsoft.com/office/drawing/2014/main" id="{C958A115-03EE-E979-D25B-8A1266EE567F}"/>
              </a:ext>
            </a:extLst>
          </p:cNvPr>
          <p:cNvSpPr txBox="1"/>
          <p:nvPr/>
        </p:nvSpPr>
        <p:spPr>
          <a:xfrm>
            <a:off x="683568" y="5354618"/>
            <a:ext cx="6048672" cy="523220"/>
          </a:xfrm>
          <a:prstGeom prst="rect">
            <a:avLst/>
          </a:prstGeom>
          <a:noFill/>
        </p:spPr>
        <p:txBody>
          <a:bodyPr wrap="square" rtlCol="0">
            <a:spAutoFit/>
          </a:bodyPr>
          <a:lstStyle/>
          <a:p>
            <a:r>
              <a:rPr lang="zh-CN" altLang="en-US" sz="2800" i="0" dirty="0">
                <a:solidFill>
                  <a:srgbClr val="FF0000"/>
                </a:solidFill>
              </a:rPr>
              <a:t>建立学号与学生信息之间的映射关系</a:t>
            </a:r>
          </a:p>
        </p:txBody>
      </p:sp>
      <p:sp>
        <p:nvSpPr>
          <p:cNvPr id="6" name="文本框 5">
            <a:extLst>
              <a:ext uri="{FF2B5EF4-FFF2-40B4-BE49-F238E27FC236}">
                <a16:creationId xmlns:a16="http://schemas.microsoft.com/office/drawing/2014/main" id="{0542FC8F-2F4B-E50F-CBA4-6ABEA6925B21}"/>
              </a:ext>
            </a:extLst>
          </p:cNvPr>
          <p:cNvSpPr txBox="1"/>
          <p:nvPr/>
        </p:nvSpPr>
        <p:spPr>
          <a:xfrm>
            <a:off x="7145732" y="5354618"/>
            <a:ext cx="6048672" cy="523220"/>
          </a:xfrm>
          <a:prstGeom prst="rect">
            <a:avLst/>
          </a:prstGeom>
          <a:noFill/>
        </p:spPr>
        <p:txBody>
          <a:bodyPr wrap="square" rtlCol="0">
            <a:spAutoFit/>
          </a:bodyPr>
          <a:lstStyle/>
          <a:p>
            <a:r>
              <a:rPr lang="zh-CN" altLang="en-US" sz="2800" i="0" dirty="0">
                <a:solidFill>
                  <a:srgbClr val="FF0000"/>
                </a:solidFill>
              </a:rPr>
              <a:t>字典</a:t>
            </a:r>
          </a:p>
        </p:txBody>
      </p:sp>
    </p:spTree>
    <p:extLst>
      <p:ext uri="{BB962C8B-B14F-4D97-AF65-F5344CB8AC3E}">
        <p14:creationId xmlns:p14="http://schemas.microsoft.com/office/powerpoint/2010/main" val="3518308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4B2B7B10-98A0-B1E2-7ACD-AB157C2C99A5}"/>
              </a:ext>
            </a:extLst>
          </p:cNvPr>
          <p:cNvSpPr txBox="1"/>
          <p:nvPr/>
        </p:nvSpPr>
        <p:spPr>
          <a:xfrm>
            <a:off x="3635896" y="188640"/>
            <a:ext cx="162095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zh-CN" altLang="en-US" sz="4400" b="0" i="0" dirty="0">
                <a:solidFill>
                  <a:schemeClr val="tx2"/>
                </a:solidFill>
                <a:latin typeface="Tahoma" panose="020B0604030504040204" pitchFamily="34" charset="0"/>
                <a:ea typeface="隶书" panose="02010509060101010101" pitchFamily="49" charset="-122"/>
                <a:cs typeface="+mn-cs"/>
                <a:sym typeface="+mn-lt"/>
              </a:rPr>
              <a:t>练习</a:t>
            </a:r>
            <a:r>
              <a:rPr lang="en-US" altLang="zh-CN" sz="4400" b="0" i="0" dirty="0">
                <a:solidFill>
                  <a:schemeClr val="tx2"/>
                </a:solidFill>
                <a:latin typeface="Tahoma" panose="020B0604030504040204" pitchFamily="34" charset="0"/>
                <a:ea typeface="隶书" panose="02010509060101010101" pitchFamily="49" charset="-122"/>
                <a:cs typeface="+mn-cs"/>
                <a:sym typeface="+mn-lt"/>
              </a:rPr>
              <a:t>5</a:t>
            </a:r>
            <a:endParaRPr lang="zh-CN" altLang="en-US" sz="4400" b="0" i="0" dirty="0">
              <a:solidFill>
                <a:schemeClr val="tx2"/>
              </a:solidFill>
              <a:latin typeface="Tahoma" panose="020B0604030504040204" pitchFamily="34" charset="0"/>
              <a:ea typeface="隶书" panose="02010509060101010101" pitchFamily="49" charset="-122"/>
              <a:cs typeface="+mn-cs"/>
              <a:sym typeface="+mn-lt"/>
            </a:endParaRPr>
          </a:p>
        </p:txBody>
      </p:sp>
      <p:sp>
        <p:nvSpPr>
          <p:cNvPr id="5" name="文本框 4">
            <a:extLst>
              <a:ext uri="{FF2B5EF4-FFF2-40B4-BE49-F238E27FC236}">
                <a16:creationId xmlns:a16="http://schemas.microsoft.com/office/drawing/2014/main" id="{CACCC692-6174-F3D4-E1E5-786EAF733CCD}"/>
              </a:ext>
            </a:extLst>
          </p:cNvPr>
          <p:cNvSpPr txBox="1"/>
          <p:nvPr/>
        </p:nvSpPr>
        <p:spPr>
          <a:xfrm>
            <a:off x="539552" y="1196752"/>
            <a:ext cx="8280920" cy="1308628"/>
          </a:xfrm>
          <a:prstGeom prst="rect">
            <a:avLst/>
          </a:prstGeom>
          <a:noFill/>
        </p:spPr>
        <p:txBody>
          <a:bodyPr wrap="square">
            <a:spAutoFit/>
          </a:bodyPr>
          <a:lstStyle/>
          <a:p>
            <a:pPr>
              <a:lnSpc>
                <a:spcPct val="150000"/>
              </a:lnSpc>
            </a:pPr>
            <a:r>
              <a:rPr lang="zh-CN" altLang="en-US" sz="2800" b="0" i="0" kern="0" dirty="0">
                <a:latin typeface="黑体" panose="02010609060101010101" pitchFamily="49" charset="-122"/>
                <a:ea typeface="黑体" panose="02010609060101010101" pitchFamily="49" charset="-122"/>
                <a:cs typeface="Times New Roman" panose="02020603050405020304" pitchFamily="18" charset="0"/>
              </a:rPr>
              <a:t>输入年、月、日，判断这一天是一年中的第几天，利用字典实现。</a:t>
            </a:r>
            <a:endParaRPr lang="zh-CN" altLang="en-US" sz="2800" b="0" i="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931698795"/>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4B2B7B10-98A0-B1E2-7ACD-AB157C2C99A5}"/>
              </a:ext>
            </a:extLst>
          </p:cNvPr>
          <p:cNvSpPr txBox="1"/>
          <p:nvPr/>
        </p:nvSpPr>
        <p:spPr>
          <a:xfrm>
            <a:off x="2987824" y="215897"/>
            <a:ext cx="1620957"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zh-CN" altLang="en-US" sz="4400" b="0" i="0" dirty="0">
                <a:solidFill>
                  <a:schemeClr val="tx2"/>
                </a:solidFill>
                <a:latin typeface="Tahoma" panose="020B0604030504040204" pitchFamily="34" charset="0"/>
                <a:ea typeface="隶书" panose="02010509060101010101" pitchFamily="49" charset="-122"/>
                <a:cs typeface="+mn-cs"/>
                <a:sym typeface="+mn-lt"/>
              </a:rPr>
              <a:t>练习</a:t>
            </a:r>
            <a:r>
              <a:rPr lang="en-US" altLang="zh-CN" sz="4400" b="0" i="0" dirty="0">
                <a:solidFill>
                  <a:schemeClr val="tx2"/>
                </a:solidFill>
                <a:latin typeface="Tahoma" panose="020B0604030504040204" pitchFamily="34" charset="0"/>
                <a:ea typeface="隶书" panose="02010509060101010101" pitchFamily="49" charset="-122"/>
                <a:cs typeface="+mn-cs"/>
                <a:sym typeface="+mn-lt"/>
              </a:rPr>
              <a:t>5</a:t>
            </a:r>
            <a:endParaRPr lang="zh-CN" altLang="en-US" sz="4400" b="0" i="0" dirty="0">
              <a:solidFill>
                <a:schemeClr val="tx2"/>
              </a:solidFill>
              <a:latin typeface="Tahoma" panose="020B0604030504040204" pitchFamily="34" charset="0"/>
              <a:ea typeface="隶书" panose="02010509060101010101" pitchFamily="49" charset="-122"/>
              <a:cs typeface="+mn-cs"/>
              <a:sym typeface="+mn-lt"/>
            </a:endParaRPr>
          </a:p>
        </p:txBody>
      </p:sp>
      <p:sp>
        <p:nvSpPr>
          <p:cNvPr id="3" name="Rectangle 1">
            <a:extLst>
              <a:ext uri="{FF2B5EF4-FFF2-40B4-BE49-F238E27FC236}">
                <a16:creationId xmlns:a16="http://schemas.microsoft.com/office/drawing/2014/main" id="{B4CE217B-4A62-2C70-90D9-5CAA8830F472}"/>
              </a:ext>
            </a:extLst>
          </p:cNvPr>
          <p:cNvSpPr>
            <a:spLocks noChangeArrowheads="1"/>
          </p:cNvSpPr>
          <p:nvPr/>
        </p:nvSpPr>
        <p:spPr bwMode="auto">
          <a:xfrm>
            <a:off x="552158" y="1340768"/>
            <a:ext cx="7338869"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year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请输入年份</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month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请输入月份</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day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请输入日期</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days =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28</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'3'</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'4'</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'5'</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'6'</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'7'</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'8'</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'9'</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'10'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'11'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'12'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((year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4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and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(year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100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(year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400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days[</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29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如果是闰年，则</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2</a:t>
            </a: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月份是</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29</a:t>
            </a:r>
            <a: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t>天</a:t>
            </a:r>
            <a:b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br>
              <a:rPr kumimoji="0" lang="zh-CN" altLang="zh-CN" sz="2000" b="0" i="1" u="none" strike="noStrike" cap="none" normalizeH="0" baseline="0" dirty="0">
                <a:ln>
                  <a:noFill/>
                </a:ln>
                <a:solidFill>
                  <a:srgbClr val="8C8C8C"/>
                </a:solidFill>
                <a:effectLst/>
                <a:latin typeface="宋体" panose="02010600030101010101" pitchFamily="2" charset="-122"/>
                <a:ea typeface="宋体" panose="02010600030101010101" pitchFamily="2" charset="-122"/>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total = day</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i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month):</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total += days[</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str</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(i)]</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f'</a:t>
            </a:r>
            <a:r>
              <a:rPr kumimoji="0" lang="zh-CN" altLang="zh-CN" sz="20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year</a:t>
            </a:r>
            <a:r>
              <a:rPr kumimoji="0" lang="zh-CN" altLang="zh-CN" sz="20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年</a:t>
            </a:r>
            <a:r>
              <a:rPr kumimoji="0" lang="zh-CN" altLang="zh-CN" sz="20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month</a:t>
            </a:r>
            <a:r>
              <a:rPr kumimoji="0" lang="zh-CN" altLang="zh-CN" sz="20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月</a:t>
            </a:r>
            <a:r>
              <a:rPr kumimoji="0" lang="zh-CN" altLang="zh-CN" sz="20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day</a:t>
            </a:r>
            <a:r>
              <a:rPr kumimoji="0" lang="zh-CN" altLang="zh-CN" sz="20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日是该年的第</a:t>
            </a:r>
            <a:r>
              <a:rPr kumimoji="0" lang="zh-CN" altLang="zh-CN" sz="20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total</a:t>
            </a:r>
            <a:r>
              <a:rPr kumimoji="0" lang="zh-CN" altLang="zh-CN" sz="2000" b="0" i="0" u="none" strike="noStrike" cap="none" normalizeH="0" baseline="0" dirty="0">
                <a:ln>
                  <a:noFill/>
                </a:ln>
                <a:solidFill>
                  <a:srgbClr val="0037A6"/>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宋体" panose="02010600030101010101" pitchFamily="2" charset="-122"/>
                <a:ea typeface="宋体" panose="02010600030101010101" pitchFamily="2" charset="-122"/>
              </a:rPr>
              <a:t>天</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4" name="图片 3">
            <a:extLst>
              <a:ext uri="{FF2B5EF4-FFF2-40B4-BE49-F238E27FC236}">
                <a16:creationId xmlns:a16="http://schemas.microsoft.com/office/drawing/2014/main" id="{7BD3018B-9D0B-083F-113E-1E08339FA677}"/>
              </a:ext>
            </a:extLst>
          </p:cNvPr>
          <p:cNvPicPr>
            <a:picLocks noChangeAspect="1"/>
          </p:cNvPicPr>
          <p:nvPr/>
        </p:nvPicPr>
        <p:blipFill>
          <a:blip r:embed="rId3"/>
          <a:stretch>
            <a:fillRect/>
          </a:stretch>
        </p:blipFill>
        <p:spPr>
          <a:xfrm>
            <a:off x="5364088" y="4221088"/>
            <a:ext cx="3240360" cy="2160240"/>
          </a:xfrm>
          <a:prstGeom prst="rect">
            <a:avLst/>
          </a:prstGeom>
        </p:spPr>
      </p:pic>
    </p:spTree>
    <p:custDataLst>
      <p:tags r:id="rId1"/>
    </p:custDataLst>
    <p:extLst>
      <p:ext uri="{BB962C8B-B14F-4D97-AF65-F5344CB8AC3E}">
        <p14:creationId xmlns:p14="http://schemas.microsoft.com/office/powerpoint/2010/main" val="1282620707"/>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66737" y="1341438"/>
            <a:ext cx="8253735" cy="5759970"/>
          </a:xfrm>
        </p:spPr>
        <p:txBody>
          <a:bodyPr>
            <a:normAutofit/>
          </a:bodyPr>
          <a:lstStyle/>
          <a:p>
            <a:pPr marL="484632" indent="-457200">
              <a:buFont typeface="Wingdings" panose="05000000000000000000" pitchFamily="2" charset="2"/>
              <a:buChar char="p"/>
            </a:pPr>
            <a:r>
              <a:rPr lang="zh-CN" altLang="en-US" dirty="0">
                <a:latin typeface="+mn-ea"/>
              </a:rPr>
              <a:t>集合（</a:t>
            </a:r>
            <a:r>
              <a:rPr lang="en-US" altLang="zh-CN" dirty="0">
                <a:latin typeface="+mn-ea"/>
              </a:rPr>
              <a:t>set</a:t>
            </a:r>
            <a:r>
              <a:rPr lang="zh-CN" altLang="en-US" dirty="0">
                <a:latin typeface="+mn-ea"/>
              </a:rPr>
              <a:t>）是一类容器，元素没有先后顺序，并且元素的值不重复。</a:t>
            </a:r>
            <a:endParaRPr lang="en-US" altLang="zh-CN" dirty="0">
              <a:latin typeface="+mn-ea"/>
            </a:endParaRPr>
          </a:p>
          <a:p>
            <a:pPr marL="484632" indent="-457200">
              <a:buFont typeface="Wingdings" panose="05000000000000000000" pitchFamily="2" charset="2"/>
              <a:buChar char="p"/>
            </a:pPr>
            <a:r>
              <a:rPr lang="zh-CN" altLang="en-US" dirty="0">
                <a:latin typeface="+mn-ea"/>
              </a:rPr>
              <a:t>集合的字面量用花括号</a:t>
            </a:r>
            <a:r>
              <a:rPr lang="en-US" altLang="zh-CN" dirty="0">
                <a:latin typeface="+mn-ea"/>
              </a:rPr>
              <a:t>{}</a:t>
            </a:r>
            <a:r>
              <a:rPr lang="zh-CN" altLang="en-US" dirty="0">
                <a:latin typeface="+mn-ea"/>
              </a:rPr>
              <a:t>，元素以逗号分隔。</a:t>
            </a:r>
            <a:endParaRPr lang="en-US" altLang="zh-CN" dirty="0">
              <a:latin typeface="+mn-ea"/>
            </a:endParaRPr>
          </a:p>
          <a:p>
            <a:pPr marL="484632" indent="-457200">
              <a:buFont typeface="Wingdings" panose="05000000000000000000" pitchFamily="2" charset="2"/>
              <a:buChar char="p"/>
            </a:pPr>
            <a:r>
              <a:rPr lang="zh-CN" altLang="en-US" dirty="0"/>
              <a:t>集合</a:t>
            </a:r>
            <a:r>
              <a:rPr lang="zh-CN" altLang="zh-CN" dirty="0"/>
              <a:t>元素类型只能是不可变数据类型，如整数、浮点数、字符串、元组等。</a:t>
            </a:r>
            <a:r>
              <a:rPr lang="zh-CN" altLang="en-US" dirty="0">
                <a:latin typeface="+mn-ea"/>
              </a:rPr>
              <a:t>元素不能是列表、字典、</a:t>
            </a:r>
            <a:r>
              <a:rPr lang="en-US" altLang="zh-CN" dirty="0">
                <a:latin typeface="+mn-ea"/>
              </a:rPr>
              <a:t>set</a:t>
            </a:r>
            <a:r>
              <a:rPr lang="zh-CN" altLang="en-US" dirty="0">
                <a:latin typeface="+mn-ea"/>
              </a:rPr>
              <a:t>。</a:t>
            </a:r>
            <a:endParaRPr lang="en-US" altLang="zh-CN" dirty="0">
              <a:latin typeface="+mn-ea"/>
            </a:endParaRPr>
          </a:p>
          <a:p>
            <a:pPr marL="484632" indent="-457200">
              <a:buFont typeface="Wingdings" panose="05000000000000000000" pitchFamily="2" charset="2"/>
              <a:buChar char="p"/>
            </a:pPr>
            <a:r>
              <a:rPr lang="zh-CN" altLang="zh-CN" dirty="0"/>
              <a:t>集合本身是可变数据类型，集合中的元素可以增加、修改、删除。由于集合是无序的，不记录元素位置或者插入点，因此不支持索引、切片或其</a:t>
            </a:r>
            <a:r>
              <a:rPr lang="zh-CN" altLang="en-US" dirty="0"/>
              <a:t>它</a:t>
            </a:r>
            <a:r>
              <a:rPr lang="zh-CN" altLang="zh-CN" dirty="0"/>
              <a:t>序列操作。</a:t>
            </a:r>
            <a:endParaRPr lang="en-US" altLang="zh-CN" dirty="0">
              <a:latin typeface="+mn-ea"/>
            </a:endParaRPr>
          </a:p>
          <a:p>
            <a:pPr marL="27432" indent="0">
              <a:buNone/>
            </a:pPr>
            <a:endParaRPr lang="en-US" altLang="zh-CN" dirty="0">
              <a:latin typeface="+mn-ea"/>
            </a:endParaRP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42</a:t>
            </a:fld>
            <a:endParaRPr lang="en-US" altLang="zh-CN"/>
          </a:p>
        </p:txBody>
      </p:sp>
      <p:sp>
        <p:nvSpPr>
          <p:cNvPr id="7" name="矩形 6">
            <a:extLst>
              <a:ext uri="{FF2B5EF4-FFF2-40B4-BE49-F238E27FC236}">
                <a16:creationId xmlns:a16="http://schemas.microsoft.com/office/drawing/2014/main" id="{926FB189-04B3-5F03-DF78-FFC03E1A3F25}"/>
              </a:ext>
            </a:extLst>
          </p:cNvPr>
          <p:cNvSpPr/>
          <p:nvPr/>
        </p:nvSpPr>
        <p:spPr>
          <a:xfrm>
            <a:off x="3203848" y="161106"/>
            <a:ext cx="350769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1" hangingPunct="1"/>
            <a:r>
              <a:rPr lang="en-US" altLang="zh-CN" sz="4400" i="0" dirty="0">
                <a:solidFill>
                  <a:schemeClr val="tx2"/>
                </a:solidFill>
                <a:latin typeface="Tahoma" panose="020B0604030504040204" pitchFamily="34" charset="0"/>
                <a:ea typeface="隶书" panose="02010509060101010101" pitchFamily="49" charset="-122"/>
                <a:sym typeface="+mn-lt"/>
              </a:rPr>
              <a:t>6.2 </a:t>
            </a:r>
            <a:r>
              <a:rPr lang="zh-CN" altLang="en-US" sz="4400" i="0" dirty="0">
                <a:solidFill>
                  <a:schemeClr val="tx2"/>
                </a:solidFill>
                <a:latin typeface="Tahoma" panose="020B0604030504040204" pitchFamily="34" charset="0"/>
                <a:ea typeface="隶书" panose="02010509060101010101" pitchFamily="49" charset="-122"/>
                <a:sym typeface="+mn-lt"/>
              </a:rPr>
              <a:t>集合类型</a:t>
            </a:r>
            <a:endParaRPr lang="en-US" altLang="zh-CN" sz="4400" i="0" dirty="0">
              <a:solidFill>
                <a:schemeClr val="tx2"/>
              </a:solidFill>
              <a:latin typeface="Tahoma" panose="020B0604030504040204" pitchFamily="34" charset="0"/>
              <a:ea typeface="隶书" panose="02010509060101010101" pitchFamily="49" charset="-122"/>
              <a:sym typeface="+mn-lt"/>
            </a:endParaRPr>
          </a:p>
        </p:txBody>
      </p:sp>
    </p:spTree>
    <p:extLst>
      <p:ext uri="{BB962C8B-B14F-4D97-AF65-F5344CB8AC3E}">
        <p14:creationId xmlns:p14="http://schemas.microsoft.com/office/powerpoint/2010/main" val="4291626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7"/>
                                        </p:tgtEl>
                                        <p:attrNameLst>
                                          <p:attrName>ppt_y</p:attrName>
                                        </p:attrNameLst>
                                      </p:cBhvr>
                                      <p:tavLst>
                                        <p:tav tm="0">
                                          <p:val>
                                            <p:strVal val="#ppt_y"/>
                                          </p:val>
                                        </p:tav>
                                        <p:tav tm="100000">
                                          <p:val>
                                            <p:strVal val="#ppt_y"/>
                                          </p:val>
                                        </p:tav>
                                      </p:tavLst>
                                    </p:anim>
                                    <p:anim calcmode="lin" valueType="num">
                                      <p:cBhvr>
                                        <p:cTn id="9" dur="500" fill="hold"/>
                                        <p:tgtEl>
                                          <p:spTgt spid="7"/>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7"/>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创建集合</a:t>
            </a:r>
          </a:p>
        </p:txBody>
      </p:sp>
      <p:sp>
        <p:nvSpPr>
          <p:cNvPr id="3" name="内容占位符 2"/>
          <p:cNvSpPr>
            <a:spLocks noGrp="1"/>
          </p:cNvSpPr>
          <p:nvPr>
            <p:ph idx="1"/>
          </p:nvPr>
        </p:nvSpPr>
        <p:spPr>
          <a:xfrm>
            <a:off x="566738" y="1341438"/>
            <a:ext cx="8001000" cy="5759970"/>
          </a:xfrm>
        </p:spPr>
        <p:txBody>
          <a:bodyPr>
            <a:normAutofit/>
          </a:bodyPr>
          <a:lstStyle/>
          <a:p>
            <a:r>
              <a:rPr lang="zh-CN" altLang="en-US" dirty="0"/>
              <a:t>直接给变量赋值一个集合字面量</a:t>
            </a:r>
            <a:endParaRPr lang="en-US" altLang="zh-CN" dirty="0"/>
          </a:p>
          <a:p>
            <a:pPr marL="27432" indent="0">
              <a:buNone/>
            </a:pPr>
            <a:r>
              <a:rPr lang="en-US" altLang="zh-CN" dirty="0">
                <a:solidFill>
                  <a:srgbClr val="FFFF00"/>
                </a:solidFill>
              </a:rPr>
              <a:t>     </a:t>
            </a:r>
            <a:r>
              <a:rPr lang="en-US" altLang="zh-CN" dirty="0"/>
              <a:t>fruit = </a:t>
            </a:r>
            <a:r>
              <a:rPr lang="en-US" altLang="zh-CN" dirty="0">
                <a:latin typeface="+mj-ea"/>
              </a:rPr>
              <a:t>{</a:t>
            </a:r>
            <a:r>
              <a:rPr lang="en-US" altLang="zh-CN" dirty="0"/>
              <a:t>'apple', 'orange', 'pear', 'banana'</a:t>
            </a:r>
            <a:r>
              <a:rPr lang="en-US" altLang="zh-CN" dirty="0">
                <a:latin typeface="+mj-ea"/>
              </a:rPr>
              <a:t>}</a:t>
            </a:r>
          </a:p>
          <a:p>
            <a:pPr marL="27432" indent="0">
              <a:buNone/>
            </a:pPr>
            <a:endParaRPr lang="en-US" altLang="zh-CN" dirty="0"/>
          </a:p>
          <a:p>
            <a:r>
              <a:rPr lang="zh-CN" altLang="en-US" dirty="0"/>
              <a:t>使用内置函数</a:t>
            </a:r>
            <a:r>
              <a:rPr lang="en-US" altLang="zh-CN" dirty="0"/>
              <a:t>set()</a:t>
            </a:r>
            <a:r>
              <a:rPr lang="zh-CN" altLang="en-US" dirty="0"/>
              <a:t>创建一个空集合</a:t>
            </a:r>
            <a:endParaRPr lang="en-US" altLang="zh-CN" dirty="0"/>
          </a:p>
          <a:p>
            <a:pPr marL="27432" indent="0">
              <a:buNone/>
            </a:pPr>
            <a:r>
              <a:rPr lang="en-US" altLang="zh-CN" dirty="0">
                <a:solidFill>
                  <a:srgbClr val="FFFF00"/>
                </a:solidFill>
              </a:rPr>
              <a:t>      </a:t>
            </a:r>
            <a:r>
              <a:rPr lang="en-US" altLang="zh-CN" dirty="0"/>
              <a:t>emp = set()</a:t>
            </a:r>
          </a:p>
          <a:p>
            <a:pPr marL="27432" indent="0">
              <a:buNone/>
            </a:pPr>
            <a:r>
              <a:rPr lang="zh-CN" altLang="en-US" dirty="0"/>
              <a:t>      注：</a:t>
            </a:r>
            <a:r>
              <a:rPr lang="en-US" altLang="zh-CN" dirty="0" err="1"/>
              <a:t>emp</a:t>
            </a:r>
            <a:r>
              <a:rPr lang="en-US" altLang="zh-CN" dirty="0"/>
              <a:t> = {}    #</a:t>
            </a:r>
            <a:r>
              <a:rPr lang="zh-CN" altLang="en-US" dirty="0"/>
              <a:t>创建一个空字典</a:t>
            </a:r>
            <a:endParaRPr lang="en-US" altLang="zh-CN" dirty="0"/>
          </a:p>
          <a:p>
            <a:pPr marL="27432" indent="0">
              <a:buNone/>
            </a:pPr>
            <a:endParaRPr lang="en-US" altLang="zh-CN" dirty="0">
              <a:solidFill>
                <a:srgbClr val="FFFF00"/>
              </a:solidFill>
            </a:endParaRPr>
          </a:p>
          <a:p>
            <a:r>
              <a:rPr lang="zh-CN" altLang="en-US" dirty="0"/>
              <a:t>使用内置函数</a:t>
            </a:r>
            <a:r>
              <a:rPr lang="en-US" altLang="zh-CN" dirty="0"/>
              <a:t>set()</a:t>
            </a:r>
            <a:r>
              <a:rPr lang="zh-CN" altLang="en-US" dirty="0"/>
              <a:t>将列表或元组转换成集合</a:t>
            </a:r>
            <a:endParaRPr lang="en-US" altLang="zh-CN" dirty="0"/>
          </a:p>
          <a:p>
            <a:pPr marL="27432" indent="0">
              <a:buNone/>
            </a:pPr>
            <a:r>
              <a:rPr lang="en-US" altLang="zh-CN" dirty="0">
                <a:solidFill>
                  <a:srgbClr val="FFFF00"/>
                </a:solidFill>
              </a:rPr>
              <a:t>     </a:t>
            </a:r>
            <a:r>
              <a:rPr lang="en-US" altLang="zh-CN" dirty="0"/>
              <a:t>prime = set([1,11,3,5,3,7]) </a:t>
            </a:r>
          </a:p>
          <a:p>
            <a:pPr marL="27432" indent="0">
              <a:buNone/>
            </a:pPr>
            <a:r>
              <a:rPr lang="en-US" altLang="zh-CN" dirty="0"/>
              <a:t>     print(prime)</a:t>
            </a:r>
          </a:p>
          <a:p>
            <a:pPr marL="27432" indent="0">
              <a:buNone/>
            </a:pPr>
            <a:r>
              <a:rPr lang="en-US" altLang="zh-CN" dirty="0"/>
              <a:t>     </a:t>
            </a:r>
            <a:r>
              <a:rPr lang="zh-CN" altLang="en-US" dirty="0"/>
              <a:t>结果是：</a:t>
            </a:r>
            <a:r>
              <a:rPr lang="en-US" altLang="zh-CN" dirty="0"/>
              <a:t>{1, 3, 5, 7, 11}</a:t>
            </a:r>
            <a:endParaRPr lang="zh-CN" altLang="en-US" dirty="0"/>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43</a:t>
            </a:fld>
            <a:endParaRPr lang="en-US" altLang="zh-CN"/>
          </a:p>
        </p:txBody>
      </p:sp>
    </p:spTree>
    <p:extLst>
      <p:ext uri="{BB962C8B-B14F-4D97-AF65-F5344CB8AC3E}">
        <p14:creationId xmlns:p14="http://schemas.microsoft.com/office/powerpoint/2010/main" val="3908276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创建集合</a:t>
            </a:r>
          </a:p>
        </p:txBody>
      </p:sp>
      <p:sp>
        <p:nvSpPr>
          <p:cNvPr id="3" name="内容占位符 2"/>
          <p:cNvSpPr>
            <a:spLocks noGrp="1"/>
          </p:cNvSpPr>
          <p:nvPr>
            <p:ph idx="1"/>
          </p:nvPr>
        </p:nvSpPr>
        <p:spPr>
          <a:xfrm>
            <a:off x="566738" y="1341439"/>
            <a:ext cx="8397750" cy="2447602"/>
          </a:xfrm>
        </p:spPr>
        <p:txBody>
          <a:bodyPr/>
          <a:lstStyle/>
          <a:p>
            <a:r>
              <a:rPr lang="zh-CN" altLang="en-US" dirty="0"/>
              <a:t>集合的值不重复。</a:t>
            </a:r>
            <a:endParaRPr lang="en-US" altLang="zh-CN" dirty="0"/>
          </a:p>
          <a:p>
            <a:pPr marL="27432" indent="0">
              <a:buNone/>
            </a:pPr>
            <a:r>
              <a:rPr lang="zh-CN" altLang="en-US" dirty="0"/>
              <a:t>     创建集合的时候，</a:t>
            </a:r>
            <a:r>
              <a:rPr lang="en-US" altLang="zh-CN" dirty="0"/>
              <a:t>python</a:t>
            </a:r>
            <a:r>
              <a:rPr lang="zh-CN" altLang="en-US" dirty="0"/>
              <a:t>会消除重复的值。</a:t>
            </a:r>
            <a:endParaRPr lang="en-US" altLang="zh-CN" dirty="0"/>
          </a:p>
          <a:p>
            <a:pPr marL="27432" indent="0" latinLnBrk="1">
              <a:buNone/>
            </a:pPr>
            <a:r>
              <a:rPr lang="en-US" altLang="zh-CN" dirty="0"/>
              <a:t>     fruit = {'apple', 'orange', 'apple', 'pear', 'orange', 'banana‘}</a:t>
            </a:r>
          </a:p>
          <a:p>
            <a:pPr marL="27432" indent="0" latinLnBrk="1">
              <a:buNone/>
            </a:pPr>
            <a:r>
              <a:rPr lang="zh-CN" altLang="en-US" dirty="0"/>
              <a:t>     </a:t>
            </a:r>
            <a:r>
              <a:rPr lang="en-US" altLang="zh-CN" dirty="0"/>
              <a:t>print(fruit)</a:t>
            </a:r>
          </a:p>
          <a:p>
            <a:pPr marL="27432" indent="0" latinLnBrk="1">
              <a:buNone/>
            </a:pPr>
            <a:r>
              <a:rPr lang="en-US" altLang="zh-CN" dirty="0">
                <a:solidFill>
                  <a:srgbClr val="00B0F0"/>
                </a:solidFill>
              </a:rPr>
              <a:t>    </a:t>
            </a:r>
            <a:endParaRPr lang="zh-CN" altLang="zh-CN" dirty="0">
              <a:solidFill>
                <a:srgbClr val="00B0F0"/>
              </a:solidFill>
            </a:endParaRP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44</a:t>
            </a:fld>
            <a:endParaRPr lang="en-US" altLang="zh-CN"/>
          </a:p>
        </p:txBody>
      </p:sp>
      <p:pic>
        <p:nvPicPr>
          <p:cNvPr id="7" name="图片 6">
            <a:extLst>
              <a:ext uri="{FF2B5EF4-FFF2-40B4-BE49-F238E27FC236}">
                <a16:creationId xmlns:a16="http://schemas.microsoft.com/office/drawing/2014/main" id="{468B22D0-9E4F-4C80-A956-91EE206A10B8}"/>
              </a:ext>
            </a:extLst>
          </p:cNvPr>
          <p:cNvPicPr>
            <a:picLocks noChangeAspect="1"/>
          </p:cNvPicPr>
          <p:nvPr/>
        </p:nvPicPr>
        <p:blipFill rotWithShape="1">
          <a:blip r:embed="rId2"/>
          <a:srcRect t="12193" b="1"/>
          <a:stretch/>
        </p:blipFill>
        <p:spPr>
          <a:xfrm>
            <a:off x="1187624" y="4221088"/>
            <a:ext cx="5305425" cy="518542"/>
          </a:xfrm>
          <a:prstGeom prst="rect">
            <a:avLst/>
          </a:prstGeom>
        </p:spPr>
      </p:pic>
      <p:sp>
        <p:nvSpPr>
          <p:cNvPr id="4" name="文本框 3">
            <a:extLst>
              <a:ext uri="{FF2B5EF4-FFF2-40B4-BE49-F238E27FC236}">
                <a16:creationId xmlns:a16="http://schemas.microsoft.com/office/drawing/2014/main" id="{63A46B4A-E0D6-A75D-D0C1-34703D82719E}"/>
              </a:ext>
            </a:extLst>
          </p:cNvPr>
          <p:cNvSpPr txBox="1"/>
          <p:nvPr/>
        </p:nvSpPr>
        <p:spPr>
          <a:xfrm>
            <a:off x="1187624" y="5373216"/>
            <a:ext cx="3600400" cy="523220"/>
          </a:xfrm>
          <a:prstGeom prst="rect">
            <a:avLst/>
          </a:prstGeom>
          <a:noFill/>
        </p:spPr>
        <p:txBody>
          <a:bodyPr wrap="square" rtlCol="0">
            <a:spAutoFit/>
          </a:bodyPr>
          <a:lstStyle/>
          <a:p>
            <a:r>
              <a:rPr lang="zh-CN" altLang="en-US" sz="2800" i="0" dirty="0"/>
              <a:t>每次运行结果不同。</a:t>
            </a:r>
          </a:p>
        </p:txBody>
      </p:sp>
    </p:spTree>
    <p:extLst>
      <p:ext uri="{BB962C8B-B14F-4D97-AF65-F5344CB8AC3E}">
        <p14:creationId xmlns:p14="http://schemas.microsoft.com/office/powerpoint/2010/main" val="1206207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E4F34FC6-77F5-C8EB-5797-B5D5D44EBA02}"/>
              </a:ext>
            </a:extLst>
          </p:cNvPr>
          <p:cNvSpPr txBox="1">
            <a:spLocks/>
          </p:cNvSpPr>
          <p:nvPr/>
        </p:nvSpPr>
        <p:spPr>
          <a:xfrm>
            <a:off x="611560" y="140694"/>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1" i="0" kern="1200" dirty="0">
                <a:latin typeface="Tahoma" panose="020B0604030504040204" pitchFamily="34" charset="0"/>
                <a:ea typeface="隶书" panose="02010509060101010101" pitchFamily="49" charset="-122"/>
                <a:cs typeface="+mn-cs"/>
              </a:rPr>
              <a:t>创建集合</a:t>
            </a:r>
            <a:r>
              <a:rPr lang="zh-CN" altLang="en-US" sz="4400" i="0" dirty="0">
                <a:latin typeface="Tahoma" panose="020B0604030504040204" pitchFamily="34" charset="0"/>
                <a:ea typeface="隶书" panose="02010509060101010101" pitchFamily="49" charset="-122"/>
                <a:cs typeface="+mn-cs"/>
              </a:rPr>
              <a:t>例</a:t>
            </a:r>
            <a:endParaRPr lang="zh-CN" altLang="en-US" sz="4400" b="1" i="0" kern="1200" dirty="0">
              <a:latin typeface="Tahoma" panose="020B0604030504040204" pitchFamily="34" charset="0"/>
              <a:ea typeface="隶书" panose="02010509060101010101" pitchFamily="49" charset="-122"/>
              <a:cs typeface="+mn-cs"/>
            </a:endParaRPr>
          </a:p>
        </p:txBody>
      </p:sp>
      <p:sp>
        <p:nvSpPr>
          <p:cNvPr id="10" name="Rectangle 1">
            <a:extLst>
              <a:ext uri="{FF2B5EF4-FFF2-40B4-BE49-F238E27FC236}">
                <a16:creationId xmlns:a16="http://schemas.microsoft.com/office/drawing/2014/main" id="{B053077B-7E5B-8380-2DAE-E48EF57AA1FD}"/>
              </a:ext>
            </a:extLst>
          </p:cNvPr>
          <p:cNvSpPr>
            <a:spLocks noChangeArrowheads="1"/>
          </p:cNvSpPr>
          <p:nvPr/>
        </p:nvSpPr>
        <p:spPr bwMode="auto">
          <a:xfrm>
            <a:off x="589923" y="1412776"/>
            <a:ext cx="9100568" cy="489364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zh-CN" sz="2400" b="0" i="0" dirty="0">
                <a:solidFill>
                  <a:srgbClr val="080808"/>
                </a:solidFill>
                <a:latin typeface="Arial Unicode MS" panose="020B0604020202020204" pitchFamily="34" charset="-122"/>
                <a:ea typeface="JetBrains Mono"/>
              </a:rPr>
              <a:t>s</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1 =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4</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5</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创建集合变量</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s1</a:t>
            </a:r>
            <a:r>
              <a:rPr kumimoji="0" lang="zh-CN" altLang="zh-CN" sz="2400" b="0" i="1" u="none" strike="noStrike" cap="none" normalizeH="0" baseline="0" dirty="0">
                <a:ln>
                  <a:noFill/>
                </a:ln>
                <a:solidFill>
                  <a:srgbClr val="8C8C8C"/>
                </a:solidFill>
                <a:effectLst/>
                <a:latin typeface="宋体" panose="02010600030101010101" pitchFamily="2" charset="-122"/>
              </a:rPr>
              <a:t>，包含五个元素</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s2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set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创建空集合</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s2</a:t>
            </a:r>
            <a:r>
              <a:rPr kumimoji="0" lang="zh-CN" altLang="zh-CN" sz="2400" b="0" i="1" u="none" strike="noStrike" cap="none" normalizeH="0" baseline="0" dirty="0">
                <a:ln>
                  <a:noFill/>
                </a:ln>
                <a:solidFill>
                  <a:srgbClr val="8C8C8C"/>
                </a:solidFill>
                <a:effectLst/>
                <a:latin typeface="宋体" panose="02010600030101010101" pitchFamily="2" charset="-122"/>
              </a:rPr>
              <a:t>，要用</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set()</a:t>
            </a:r>
            <a:r>
              <a:rPr kumimoji="0" lang="zh-CN" altLang="zh-CN" sz="2400" b="0" i="1" u="none" strike="noStrike" cap="none" normalizeH="0" baseline="0" dirty="0">
                <a:ln>
                  <a:noFill/>
                </a:ln>
                <a:solidFill>
                  <a:srgbClr val="8C8C8C"/>
                </a:solidFill>
                <a:effectLst/>
                <a:latin typeface="宋体" panose="02010600030101010101" pitchFamily="2" charset="-122"/>
              </a:rPr>
              <a:t>而非</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2400" b="0" i="1" u="none" strike="noStrike" cap="none" normalizeH="0" baseline="0" dirty="0">
                <a:ln>
                  <a:noFill/>
                </a:ln>
                <a:solidFill>
                  <a:srgbClr val="8C8C8C"/>
                </a:solidFill>
                <a:effectLst/>
                <a:latin typeface="宋体" panose="02010600030101010101" pitchFamily="2" charset="-122"/>
              </a:rPr>
              <a:t>，若用</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a:t>
            </a:r>
            <a:r>
              <a:rPr kumimoji="0" lang="zh-CN" altLang="zh-CN" sz="2400" b="0" i="1" u="none" strike="noStrike" cap="none" normalizeH="0" baseline="0" dirty="0">
                <a:ln>
                  <a:noFill/>
                </a:ln>
                <a:solidFill>
                  <a:srgbClr val="8C8C8C"/>
                </a:solidFill>
                <a:effectLst/>
                <a:latin typeface="宋体" panose="02010600030101010101" pitchFamily="2" charset="-122"/>
              </a:rPr>
              <a:t>将创建空字典</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s3 = {} </a:t>
            </a:r>
            <a:r>
              <a:rPr kumimoji="0" lang="en-US"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类型为字典</a:t>
            </a:r>
            <a:b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(s1, s2, s3)</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(s1),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(s2),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(s3))</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s3 = {</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'Python'</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重新给变量</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s3</a:t>
            </a:r>
            <a:r>
              <a:rPr kumimoji="0" lang="zh-CN" altLang="zh-CN" sz="2400" b="0" i="1" u="none" strike="noStrike" cap="none" normalizeH="0" baseline="0" dirty="0">
                <a:ln>
                  <a:noFill/>
                </a:ln>
                <a:solidFill>
                  <a:srgbClr val="8C8C8C"/>
                </a:solidFill>
                <a:effectLst/>
                <a:latin typeface="宋体" panose="02010600030101010101" pitchFamily="2" charset="-122"/>
              </a:rPr>
              <a:t>赋值，第</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2</a:t>
            </a:r>
            <a:r>
              <a:rPr kumimoji="0" lang="zh-CN" altLang="zh-CN" sz="2400" b="0" i="1" u="none" strike="noStrike" cap="none" normalizeH="0" baseline="0" dirty="0">
                <a:ln>
                  <a:noFill/>
                </a:ln>
                <a:solidFill>
                  <a:srgbClr val="8C8C8C"/>
                </a:solidFill>
                <a:effectLst/>
                <a:latin typeface="宋体" panose="02010600030101010101" pitchFamily="2" charset="-122"/>
              </a:rPr>
              <a:t>个元素是元组</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(s3))             </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类型集合</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s4 = {"Python", [1, 2, 3]}   </a:t>
            </a:r>
            <a:r>
              <a:rPr kumimoji="0" lang="zh-CN" altLang="zh-CN" sz="2400" b="0" i="1" u="none" strike="noStrike" cap="none" normalizeH="0" baseline="0" dirty="0">
                <a:ln>
                  <a:noFill/>
                </a:ln>
                <a:solidFill>
                  <a:srgbClr val="8C8C8C"/>
                </a:solidFill>
                <a:effectLst/>
                <a:latin typeface="宋体" panose="02010600030101010101" pitchFamily="2" charset="-122"/>
              </a:rPr>
              <a:t>错误，集合中元素不能是可变类型</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s1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set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'helloPython'</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(s1)</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s2 =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set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(s2)</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12" name="图片 11">
            <a:extLst>
              <a:ext uri="{FF2B5EF4-FFF2-40B4-BE49-F238E27FC236}">
                <a16:creationId xmlns:a16="http://schemas.microsoft.com/office/drawing/2014/main" id="{40949889-D765-BD05-2DFC-4DDCD43A83C8}"/>
              </a:ext>
            </a:extLst>
          </p:cNvPr>
          <p:cNvPicPr>
            <a:picLocks noChangeAspect="1"/>
          </p:cNvPicPr>
          <p:nvPr/>
        </p:nvPicPr>
        <p:blipFill>
          <a:blip r:embed="rId3"/>
          <a:stretch>
            <a:fillRect/>
          </a:stretch>
        </p:blipFill>
        <p:spPr>
          <a:xfrm>
            <a:off x="3923928" y="4054760"/>
            <a:ext cx="5114925" cy="2780928"/>
          </a:xfrm>
          <a:prstGeom prst="rect">
            <a:avLst/>
          </a:prstGeom>
        </p:spPr>
      </p:pic>
    </p:spTree>
    <p:custDataLst>
      <p:tags r:id="rId1"/>
    </p:custDataLst>
    <p:extLst>
      <p:ext uri="{BB962C8B-B14F-4D97-AF65-F5344CB8AC3E}">
        <p14:creationId xmlns:p14="http://schemas.microsoft.com/office/powerpoint/2010/main" val="2437805719"/>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操作和访问集合的元素</a:t>
            </a:r>
          </a:p>
        </p:txBody>
      </p:sp>
      <p:sp>
        <p:nvSpPr>
          <p:cNvPr id="3" name="内容占位符 2"/>
          <p:cNvSpPr>
            <a:spLocks noGrp="1"/>
          </p:cNvSpPr>
          <p:nvPr>
            <p:ph idx="1"/>
          </p:nvPr>
        </p:nvSpPr>
        <p:spPr>
          <a:xfrm>
            <a:off x="566738" y="1341438"/>
            <a:ext cx="8001000" cy="863425"/>
          </a:xfrm>
        </p:spPr>
        <p:txBody>
          <a:bodyPr>
            <a:noAutofit/>
          </a:bodyPr>
          <a:lstStyle/>
          <a:p>
            <a:r>
              <a:rPr lang="zh-CN" altLang="en-US" dirty="0"/>
              <a:t>用循环遍历集合中的各个元素</a:t>
            </a:r>
            <a:endParaRPr lang="en-US" altLang="zh-CN" dirty="0"/>
          </a:p>
          <a:p>
            <a:pPr marL="27432" indent="0" latinLnBrk="1">
              <a:buNone/>
            </a:pPr>
            <a:r>
              <a:rPr lang="en-US" altLang="zh-CN" dirty="0"/>
              <a:t>     </a:t>
            </a:r>
            <a:endParaRPr lang="zh-CN" altLang="en-US" dirty="0"/>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46</a:t>
            </a:fld>
            <a:endParaRPr lang="en-US" altLang="zh-CN"/>
          </a:p>
        </p:txBody>
      </p:sp>
      <p:sp>
        <p:nvSpPr>
          <p:cNvPr id="6" name="Rectangle 1">
            <a:extLst>
              <a:ext uri="{FF2B5EF4-FFF2-40B4-BE49-F238E27FC236}">
                <a16:creationId xmlns:a16="http://schemas.microsoft.com/office/drawing/2014/main" id="{F20FED44-6DD3-43D8-B0BF-8654B48E27B3}"/>
              </a:ext>
            </a:extLst>
          </p:cNvPr>
          <p:cNvSpPr>
            <a:spLocks noChangeArrowheads="1"/>
          </p:cNvSpPr>
          <p:nvPr/>
        </p:nvSpPr>
        <p:spPr bwMode="auto">
          <a:xfrm>
            <a:off x="755576" y="2204863"/>
            <a:ext cx="2613216"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7</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i </a:t>
            </a:r>
            <a:r>
              <a:rPr kumimoji="0" lang="zh-CN" altLang="zh-CN" sz="28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(i)</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667721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操作和访问集合的元素</a:t>
            </a:r>
          </a:p>
        </p:txBody>
      </p:sp>
      <p:sp>
        <p:nvSpPr>
          <p:cNvPr id="3" name="内容占位符 2"/>
          <p:cNvSpPr>
            <a:spLocks noGrp="1"/>
          </p:cNvSpPr>
          <p:nvPr>
            <p:ph idx="1"/>
          </p:nvPr>
        </p:nvSpPr>
        <p:spPr>
          <a:xfrm>
            <a:off x="566738" y="1341438"/>
            <a:ext cx="8109718" cy="4967287"/>
          </a:xfrm>
        </p:spPr>
        <p:txBody>
          <a:bodyPr/>
          <a:lstStyle/>
          <a:p>
            <a:r>
              <a:rPr lang="zh-CN" altLang="en-US" dirty="0"/>
              <a:t>可用内置函数</a:t>
            </a:r>
            <a:r>
              <a:rPr lang="en-US" altLang="zh-CN" dirty="0"/>
              <a:t>min()</a:t>
            </a:r>
            <a:r>
              <a:rPr lang="zh-CN" altLang="en-US" dirty="0"/>
              <a:t>、</a:t>
            </a:r>
            <a:r>
              <a:rPr lang="en-US" altLang="zh-CN" dirty="0"/>
              <a:t>max()</a:t>
            </a:r>
            <a:r>
              <a:rPr lang="zh-CN" altLang="en-US" dirty="0"/>
              <a:t>、</a:t>
            </a:r>
            <a:r>
              <a:rPr lang="en-US" altLang="zh-CN" dirty="0" err="1"/>
              <a:t>len</a:t>
            </a:r>
            <a:r>
              <a:rPr lang="en-US" altLang="zh-CN" dirty="0"/>
              <a:t>()</a:t>
            </a:r>
            <a:r>
              <a:rPr lang="zh-CN" altLang="en-US" dirty="0"/>
              <a:t>和</a:t>
            </a:r>
            <a:r>
              <a:rPr lang="en-US" altLang="zh-CN" dirty="0"/>
              <a:t>sum()</a:t>
            </a:r>
            <a:r>
              <a:rPr lang="zh-CN" altLang="en-US" dirty="0"/>
              <a:t>对集合操作。</a:t>
            </a:r>
            <a:endParaRPr lang="en-US" altLang="zh-CN" dirty="0"/>
          </a:p>
          <a:p>
            <a:r>
              <a:rPr lang="en-US" altLang="zh-CN" dirty="0"/>
              <a:t>x</a:t>
            </a:r>
            <a:r>
              <a:rPr lang="zh-CN" altLang="en-US" dirty="0"/>
              <a:t> </a:t>
            </a:r>
            <a:r>
              <a:rPr lang="en-US" altLang="zh-CN" dirty="0"/>
              <a:t>in</a:t>
            </a:r>
            <a:r>
              <a:rPr lang="zh-CN" altLang="en-US" dirty="0"/>
              <a:t> </a:t>
            </a:r>
            <a:r>
              <a:rPr lang="en-US" altLang="zh-CN" dirty="0"/>
              <a:t>s </a:t>
            </a:r>
            <a:r>
              <a:rPr lang="zh-CN" altLang="en-US" dirty="0"/>
              <a:t>检查</a:t>
            </a:r>
            <a:r>
              <a:rPr lang="en-US" altLang="zh-CN" dirty="0"/>
              <a:t>x</a:t>
            </a:r>
            <a:r>
              <a:rPr lang="zh-CN" altLang="en-US" dirty="0"/>
              <a:t>是否是集合</a:t>
            </a:r>
            <a:r>
              <a:rPr lang="en-US" altLang="zh-CN" dirty="0"/>
              <a:t>s</a:t>
            </a:r>
            <a:r>
              <a:rPr lang="zh-CN" altLang="en-US" dirty="0"/>
              <a:t>的成员</a:t>
            </a:r>
            <a:endParaRPr lang="en-US" altLang="zh-CN" dirty="0"/>
          </a:p>
          <a:p>
            <a:r>
              <a:rPr lang="en-US" altLang="zh-CN" dirty="0"/>
              <a:t>x</a:t>
            </a:r>
            <a:r>
              <a:rPr lang="zh-CN" altLang="en-US" dirty="0"/>
              <a:t> </a:t>
            </a:r>
            <a:r>
              <a:rPr lang="en-US" altLang="zh-CN" dirty="0"/>
              <a:t>not</a:t>
            </a:r>
            <a:r>
              <a:rPr lang="zh-CN" altLang="en-US" dirty="0"/>
              <a:t> </a:t>
            </a:r>
            <a:r>
              <a:rPr lang="en-US" altLang="zh-CN" dirty="0"/>
              <a:t>in</a:t>
            </a:r>
            <a:r>
              <a:rPr lang="zh-CN" altLang="en-US" dirty="0"/>
              <a:t> </a:t>
            </a:r>
            <a:r>
              <a:rPr lang="en-US" altLang="zh-CN" dirty="0"/>
              <a:t>s</a:t>
            </a:r>
            <a:r>
              <a:rPr lang="zh-CN" altLang="en-US" dirty="0"/>
              <a:t> 检查</a:t>
            </a:r>
            <a:r>
              <a:rPr lang="en-US" altLang="zh-CN" dirty="0"/>
              <a:t>x</a:t>
            </a:r>
            <a:r>
              <a:rPr lang="zh-CN" altLang="en-US" dirty="0"/>
              <a:t>是否非集合</a:t>
            </a:r>
            <a:r>
              <a:rPr lang="en-US" altLang="zh-CN" dirty="0"/>
              <a:t>s</a:t>
            </a:r>
            <a:r>
              <a:rPr lang="zh-CN" altLang="en-US" dirty="0"/>
              <a:t>的成员</a:t>
            </a:r>
            <a:endParaRPr lang="en-US" altLang="zh-CN" dirty="0"/>
          </a:p>
          <a:p>
            <a:r>
              <a:rPr lang="zh-CN" altLang="en-US" dirty="0"/>
              <a:t>集合内的元素是无序的，所以不能像列表那样通过下标来访问集合元素。</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47</a:t>
            </a:fld>
            <a:endParaRPr lang="en-US" altLang="zh-CN"/>
          </a:p>
        </p:txBody>
      </p:sp>
    </p:spTree>
    <p:extLst>
      <p:ext uri="{BB962C8B-B14F-4D97-AF65-F5344CB8AC3E}">
        <p14:creationId xmlns:p14="http://schemas.microsoft.com/office/powerpoint/2010/main" val="23909981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集合常用方法</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48</a:t>
            </a:fld>
            <a:endParaRPr lang="en-US" altLang="zh-CN"/>
          </a:p>
        </p:txBody>
      </p:sp>
      <p:graphicFrame>
        <p:nvGraphicFramePr>
          <p:cNvPr id="9" name="表格 9">
            <a:extLst>
              <a:ext uri="{FF2B5EF4-FFF2-40B4-BE49-F238E27FC236}">
                <a16:creationId xmlns:a16="http://schemas.microsoft.com/office/drawing/2014/main" id="{AD25A829-BFA6-4568-B631-8AA815282B93}"/>
              </a:ext>
            </a:extLst>
          </p:cNvPr>
          <p:cNvGraphicFramePr>
            <a:graphicFrameLocks noGrp="1"/>
          </p:cNvGraphicFramePr>
          <p:nvPr/>
        </p:nvGraphicFramePr>
        <p:xfrm>
          <a:off x="611560" y="1268760"/>
          <a:ext cx="8460434" cy="5242560"/>
        </p:xfrm>
        <a:graphic>
          <a:graphicData uri="http://schemas.openxmlformats.org/drawingml/2006/table">
            <a:tbl>
              <a:tblPr firstRow="1" bandRow="1">
                <a:tableStyleId>{21E4AEA4-8DFA-4A89-87EB-49C32662AFE0}</a:tableStyleId>
              </a:tblPr>
              <a:tblGrid>
                <a:gridCol w="2808312">
                  <a:extLst>
                    <a:ext uri="{9D8B030D-6E8A-4147-A177-3AD203B41FA5}">
                      <a16:colId xmlns:a16="http://schemas.microsoft.com/office/drawing/2014/main" val="651380042"/>
                    </a:ext>
                  </a:extLst>
                </a:gridCol>
                <a:gridCol w="5652122">
                  <a:extLst>
                    <a:ext uri="{9D8B030D-6E8A-4147-A177-3AD203B41FA5}">
                      <a16:colId xmlns:a16="http://schemas.microsoft.com/office/drawing/2014/main" val="238513724"/>
                    </a:ext>
                  </a:extLst>
                </a:gridCol>
              </a:tblGrid>
              <a:tr h="370840">
                <a:tc>
                  <a:txBody>
                    <a:bodyPr/>
                    <a:lstStyle/>
                    <a:p>
                      <a:pPr algn="ctr"/>
                      <a:r>
                        <a:rPr lang="zh-CN" altLang="en-US" sz="2800" dirty="0"/>
                        <a:t>函数名</a:t>
                      </a:r>
                    </a:p>
                  </a:txBody>
                  <a:tcPr anchor="ctr"/>
                </a:tc>
                <a:tc>
                  <a:txBody>
                    <a:bodyPr/>
                    <a:lstStyle/>
                    <a:p>
                      <a:pPr algn="ctr"/>
                      <a:r>
                        <a:rPr lang="zh-CN" altLang="en-US" sz="2800" dirty="0"/>
                        <a:t>功能</a:t>
                      </a:r>
                    </a:p>
                  </a:txBody>
                  <a:tcPr anchor="ctr"/>
                </a:tc>
                <a:extLst>
                  <a:ext uri="{0D108BD9-81ED-4DB2-BD59-A6C34878D82A}">
                    <a16:rowId xmlns:a16="http://schemas.microsoft.com/office/drawing/2014/main" val="1332770018"/>
                  </a:ext>
                </a:extLst>
              </a:tr>
              <a:tr h="370840">
                <a:tc>
                  <a:txBody>
                    <a:bodyPr/>
                    <a:lstStyle/>
                    <a:p>
                      <a:pPr algn="ctr"/>
                      <a:r>
                        <a:rPr lang="en-US" altLang="zh-CN" sz="2800" dirty="0" err="1"/>
                        <a:t>set.add</a:t>
                      </a:r>
                      <a:r>
                        <a:rPr lang="en-US" altLang="zh-CN" sz="2800" dirty="0"/>
                        <a:t>(</a:t>
                      </a:r>
                      <a:r>
                        <a:rPr lang="en-US" altLang="zh-CN" sz="2800" dirty="0" err="1"/>
                        <a:t>elem</a:t>
                      </a:r>
                      <a:r>
                        <a:rPr lang="en-US" altLang="zh-CN" sz="2800" dirty="0"/>
                        <a:t>)</a:t>
                      </a:r>
                      <a:endParaRPr lang="zh-CN" altLang="en-US" sz="2800" dirty="0"/>
                    </a:p>
                  </a:txBody>
                  <a:tcPr anchor="ctr"/>
                </a:tc>
                <a:tc>
                  <a:txBody>
                    <a:bodyPr/>
                    <a:lstStyle/>
                    <a:p>
                      <a:pPr algn="l"/>
                      <a:r>
                        <a:rPr lang="zh-CN" altLang="en-US" sz="2800" dirty="0"/>
                        <a:t>集合中添加元素</a:t>
                      </a:r>
                      <a:r>
                        <a:rPr lang="en-US" altLang="zh-CN" sz="2800" dirty="0" err="1"/>
                        <a:t>elem</a:t>
                      </a:r>
                      <a:endParaRPr lang="zh-CN" altLang="en-US" sz="2800" dirty="0"/>
                    </a:p>
                  </a:txBody>
                  <a:tcPr anchor="ctr"/>
                </a:tc>
                <a:extLst>
                  <a:ext uri="{0D108BD9-81ED-4DB2-BD59-A6C34878D82A}">
                    <a16:rowId xmlns:a16="http://schemas.microsoft.com/office/drawing/2014/main" val="3455935292"/>
                  </a:ext>
                </a:extLst>
              </a:tr>
              <a:tr h="370840">
                <a:tc>
                  <a:txBody>
                    <a:bodyPr/>
                    <a:lstStyle/>
                    <a:p>
                      <a:pPr algn="ctr"/>
                      <a:r>
                        <a:rPr lang="en-US" altLang="zh-CN" sz="2800" dirty="0" err="1"/>
                        <a:t>set.remove</a:t>
                      </a:r>
                      <a:r>
                        <a:rPr lang="en-US" altLang="zh-CN" sz="2800" dirty="0"/>
                        <a:t>(</a:t>
                      </a:r>
                      <a:r>
                        <a:rPr lang="en-US" altLang="zh-CN" sz="2800" dirty="0" err="1"/>
                        <a:t>elem</a:t>
                      </a:r>
                      <a:r>
                        <a:rPr lang="en-US" altLang="zh-CN" sz="2800" dirty="0"/>
                        <a:t>)</a:t>
                      </a:r>
                      <a:endParaRPr lang="zh-CN" altLang="en-US" sz="2800" dirty="0"/>
                    </a:p>
                  </a:txBody>
                  <a:tcPr anchor="ctr"/>
                </a:tc>
                <a:tc>
                  <a:txBody>
                    <a:bodyPr/>
                    <a:lstStyle/>
                    <a:p>
                      <a:pPr algn="l"/>
                      <a:r>
                        <a:rPr lang="zh-CN" altLang="en-US" sz="2800" dirty="0"/>
                        <a:t>从集合中删除元素</a:t>
                      </a:r>
                      <a:r>
                        <a:rPr lang="en-US" altLang="zh-CN" sz="2800" dirty="0" err="1"/>
                        <a:t>elem</a:t>
                      </a:r>
                      <a:r>
                        <a:rPr lang="zh-CN" altLang="en-US" sz="2800" dirty="0"/>
                        <a:t>。若集合中没有</a:t>
                      </a:r>
                      <a:r>
                        <a:rPr lang="en-US" altLang="zh-CN" sz="2800" dirty="0" err="1"/>
                        <a:t>elem</a:t>
                      </a:r>
                      <a:r>
                        <a:rPr lang="zh-CN" altLang="en-US" sz="2800" dirty="0"/>
                        <a:t>元素，引发</a:t>
                      </a:r>
                      <a:r>
                        <a:rPr lang="en-US" altLang="zh-CN" sz="2800" dirty="0" err="1"/>
                        <a:t>KeyError</a:t>
                      </a:r>
                      <a:r>
                        <a:rPr lang="zh-CN" altLang="en-US" sz="2800" dirty="0"/>
                        <a:t>异常。</a:t>
                      </a:r>
                    </a:p>
                  </a:txBody>
                  <a:tcPr anchor="ctr"/>
                </a:tc>
                <a:extLst>
                  <a:ext uri="{0D108BD9-81ED-4DB2-BD59-A6C34878D82A}">
                    <a16:rowId xmlns:a16="http://schemas.microsoft.com/office/drawing/2014/main" val="3215047981"/>
                  </a:ext>
                </a:extLst>
              </a:tr>
              <a:tr h="370840">
                <a:tc>
                  <a:txBody>
                    <a:bodyPr/>
                    <a:lstStyle/>
                    <a:p>
                      <a:pPr algn="ctr"/>
                      <a:r>
                        <a:rPr lang="en-US" altLang="zh-CN" sz="2800" dirty="0" err="1"/>
                        <a:t>set.discard</a:t>
                      </a:r>
                      <a:r>
                        <a:rPr lang="en-US" altLang="zh-CN" sz="2800" dirty="0"/>
                        <a:t>(</a:t>
                      </a:r>
                      <a:r>
                        <a:rPr lang="en-US" altLang="zh-CN" sz="2800" dirty="0" err="1"/>
                        <a:t>elem</a:t>
                      </a:r>
                      <a:r>
                        <a:rPr lang="en-US" altLang="zh-CN" sz="2800" dirty="0"/>
                        <a:t>)</a:t>
                      </a:r>
                      <a:endParaRPr lang="zh-CN" altLang="en-US" sz="2800" dirty="0"/>
                    </a:p>
                  </a:txBody>
                  <a:tcPr anchor="ctr"/>
                </a:tc>
                <a:tc>
                  <a:txBody>
                    <a:bodyPr/>
                    <a:lstStyle/>
                    <a:p>
                      <a:pPr algn="l"/>
                      <a:r>
                        <a:rPr lang="zh-CN" altLang="en-US" sz="2800" kern="1200" dirty="0">
                          <a:solidFill>
                            <a:schemeClr val="dk1"/>
                          </a:solidFill>
                          <a:latin typeface="+mn-lt"/>
                          <a:ea typeface="+mn-ea"/>
                          <a:cs typeface="+mn-cs"/>
                        </a:rPr>
                        <a:t>如果元素 </a:t>
                      </a:r>
                      <a:r>
                        <a:rPr lang="en-US" altLang="zh-CN" sz="2800" kern="1200" dirty="0" err="1">
                          <a:solidFill>
                            <a:schemeClr val="dk1"/>
                          </a:solidFill>
                          <a:latin typeface="+mn-lt"/>
                          <a:ea typeface="+mn-ea"/>
                          <a:cs typeface="+mn-cs"/>
                        </a:rPr>
                        <a:t>elem</a:t>
                      </a:r>
                      <a:r>
                        <a:rPr lang="en-US" altLang="zh-CN" sz="2800" kern="1200" dirty="0">
                          <a:solidFill>
                            <a:schemeClr val="dk1"/>
                          </a:solidFill>
                          <a:latin typeface="+mn-lt"/>
                          <a:ea typeface="+mn-ea"/>
                          <a:cs typeface="+mn-cs"/>
                        </a:rPr>
                        <a:t> </a:t>
                      </a:r>
                      <a:r>
                        <a:rPr lang="zh-CN" altLang="en-US" sz="2800" kern="1200" dirty="0">
                          <a:solidFill>
                            <a:schemeClr val="dk1"/>
                          </a:solidFill>
                          <a:latin typeface="+mn-lt"/>
                          <a:ea typeface="+mn-ea"/>
                          <a:cs typeface="+mn-cs"/>
                        </a:rPr>
                        <a:t>存在于集合中则将其移除。若没有</a:t>
                      </a:r>
                      <a:r>
                        <a:rPr lang="en-US" altLang="zh-CN" sz="2800" kern="1200" dirty="0" err="1">
                          <a:solidFill>
                            <a:schemeClr val="dk1"/>
                          </a:solidFill>
                          <a:latin typeface="+mn-lt"/>
                          <a:ea typeface="+mn-ea"/>
                          <a:cs typeface="+mn-cs"/>
                        </a:rPr>
                        <a:t>elem</a:t>
                      </a:r>
                      <a:r>
                        <a:rPr lang="zh-CN" altLang="en-US" sz="2800" kern="1200" dirty="0">
                          <a:solidFill>
                            <a:schemeClr val="dk1"/>
                          </a:solidFill>
                          <a:latin typeface="+mn-lt"/>
                          <a:ea typeface="+mn-ea"/>
                          <a:cs typeface="+mn-cs"/>
                        </a:rPr>
                        <a:t>元素，不引发</a:t>
                      </a:r>
                      <a:r>
                        <a:rPr lang="en-US" altLang="zh-CN" sz="2800" kern="1200" dirty="0" err="1">
                          <a:solidFill>
                            <a:schemeClr val="dk1"/>
                          </a:solidFill>
                          <a:latin typeface="+mn-lt"/>
                          <a:ea typeface="+mn-ea"/>
                          <a:cs typeface="+mn-cs"/>
                        </a:rPr>
                        <a:t>KeyError</a:t>
                      </a:r>
                      <a:r>
                        <a:rPr lang="zh-CN" altLang="en-US" sz="2800" kern="1200" dirty="0">
                          <a:solidFill>
                            <a:schemeClr val="dk1"/>
                          </a:solidFill>
                          <a:latin typeface="+mn-lt"/>
                          <a:ea typeface="+mn-ea"/>
                          <a:cs typeface="+mn-cs"/>
                        </a:rPr>
                        <a:t>异常。</a:t>
                      </a:r>
                    </a:p>
                  </a:txBody>
                  <a:tcPr anchor="ctr"/>
                </a:tc>
                <a:extLst>
                  <a:ext uri="{0D108BD9-81ED-4DB2-BD59-A6C34878D82A}">
                    <a16:rowId xmlns:a16="http://schemas.microsoft.com/office/drawing/2014/main" val="1632714164"/>
                  </a:ext>
                </a:extLst>
              </a:tr>
              <a:tr h="370840">
                <a:tc>
                  <a:txBody>
                    <a:bodyPr/>
                    <a:lstStyle/>
                    <a:p>
                      <a:pPr algn="ctr"/>
                      <a:r>
                        <a:rPr lang="en-US" altLang="zh-CN" sz="2800" dirty="0" err="1"/>
                        <a:t>set.pop</a:t>
                      </a:r>
                      <a:r>
                        <a:rPr lang="en-US" altLang="zh-CN" sz="2800" dirty="0"/>
                        <a:t>()</a:t>
                      </a:r>
                      <a:endParaRPr lang="zh-CN" altLang="en-US" sz="2800" dirty="0"/>
                    </a:p>
                  </a:txBody>
                  <a:tcPr anchor="ctr"/>
                </a:tc>
                <a:tc>
                  <a:txBody>
                    <a:bodyPr/>
                    <a:lstStyle/>
                    <a:p>
                      <a:pPr algn="l"/>
                      <a:r>
                        <a:rPr lang="zh-CN" altLang="en-US" sz="2800" kern="1200" dirty="0">
                          <a:solidFill>
                            <a:schemeClr val="dk1"/>
                          </a:solidFill>
                          <a:latin typeface="+mn-lt"/>
                          <a:ea typeface="+mn-ea"/>
                          <a:cs typeface="+mn-cs"/>
                        </a:rPr>
                        <a:t>从集合中移除并返回任意一个元素。 如果集合空则会引发</a:t>
                      </a:r>
                      <a:r>
                        <a:rPr lang="en-US" altLang="zh-CN" sz="2800" kern="1200" dirty="0" err="1">
                          <a:solidFill>
                            <a:schemeClr val="dk1"/>
                          </a:solidFill>
                          <a:latin typeface="+mn-lt"/>
                          <a:ea typeface="+mn-ea"/>
                          <a:cs typeface="+mn-cs"/>
                        </a:rPr>
                        <a:t>KeyError</a:t>
                      </a:r>
                      <a:r>
                        <a:rPr lang="zh-CN" altLang="en-US" sz="2800" kern="1200" dirty="0">
                          <a:solidFill>
                            <a:schemeClr val="dk1"/>
                          </a:solidFill>
                          <a:latin typeface="+mn-lt"/>
                          <a:ea typeface="+mn-ea"/>
                          <a:cs typeface="+mn-cs"/>
                        </a:rPr>
                        <a:t>异常。</a:t>
                      </a:r>
                    </a:p>
                  </a:txBody>
                  <a:tcPr anchor="ctr"/>
                </a:tc>
                <a:extLst>
                  <a:ext uri="{0D108BD9-81ED-4DB2-BD59-A6C34878D82A}">
                    <a16:rowId xmlns:a16="http://schemas.microsoft.com/office/drawing/2014/main" val="3915629879"/>
                  </a:ext>
                </a:extLst>
              </a:tr>
              <a:tr h="370840">
                <a:tc>
                  <a:txBody>
                    <a:bodyPr/>
                    <a:lstStyle/>
                    <a:p>
                      <a:pPr algn="ctr"/>
                      <a:r>
                        <a:rPr lang="en-US" altLang="zh-CN" sz="2800" dirty="0" err="1"/>
                        <a:t>set.clear</a:t>
                      </a:r>
                      <a:r>
                        <a:rPr lang="en-US" altLang="zh-CN" sz="1800" b="0" i="0" kern="1200" dirty="0">
                          <a:solidFill>
                            <a:schemeClr val="dk1"/>
                          </a:solidFill>
                          <a:effectLst/>
                          <a:latin typeface="+mn-lt"/>
                          <a:ea typeface="+mn-ea"/>
                          <a:cs typeface="+mn-cs"/>
                        </a:rPr>
                        <a:t>()</a:t>
                      </a:r>
                      <a:endParaRPr lang="zh-CN" altLang="en-US" sz="2800" dirty="0"/>
                    </a:p>
                  </a:txBody>
                  <a:tcPr anchor="ctr"/>
                </a:tc>
                <a:tc>
                  <a:txBody>
                    <a:bodyPr/>
                    <a:lstStyle/>
                    <a:p>
                      <a:pPr algn="l"/>
                      <a:r>
                        <a:rPr lang="zh-CN" altLang="en-US" sz="2800" kern="1200" dirty="0">
                          <a:solidFill>
                            <a:schemeClr val="dk1"/>
                          </a:solidFill>
                          <a:latin typeface="+mn-lt"/>
                          <a:ea typeface="+mn-ea"/>
                          <a:cs typeface="+mn-cs"/>
                        </a:rPr>
                        <a:t>从集合中移除所有元素。空集合</a:t>
                      </a:r>
                      <a:r>
                        <a:rPr lang="en-US" altLang="zh-CN" sz="2800" kern="1200" dirty="0">
                          <a:solidFill>
                            <a:schemeClr val="dk1"/>
                          </a:solidFill>
                          <a:latin typeface="+mn-lt"/>
                          <a:ea typeface="+mn-ea"/>
                          <a:cs typeface="+mn-cs"/>
                        </a:rPr>
                        <a:t>set()</a:t>
                      </a:r>
                      <a:endParaRPr lang="zh-CN" altLang="en-US" sz="2800" kern="1200" dirty="0">
                        <a:solidFill>
                          <a:schemeClr val="dk1"/>
                        </a:solidFill>
                        <a:latin typeface="+mn-lt"/>
                        <a:ea typeface="+mn-ea"/>
                        <a:cs typeface="+mn-cs"/>
                      </a:endParaRPr>
                    </a:p>
                  </a:txBody>
                  <a:tcPr anchor="ctr"/>
                </a:tc>
                <a:extLst>
                  <a:ext uri="{0D108BD9-81ED-4DB2-BD59-A6C34878D82A}">
                    <a16:rowId xmlns:a16="http://schemas.microsoft.com/office/drawing/2014/main" val="4113486909"/>
                  </a:ext>
                </a:extLst>
              </a:tr>
            </a:tbl>
          </a:graphicData>
        </a:graphic>
      </p:graphicFrame>
    </p:spTree>
    <p:extLst>
      <p:ext uri="{BB962C8B-B14F-4D97-AF65-F5344CB8AC3E}">
        <p14:creationId xmlns:p14="http://schemas.microsoft.com/office/powerpoint/2010/main" val="298600297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9087BAF5-B92B-A829-CDFC-B38B92C8B77E}"/>
              </a:ext>
            </a:extLst>
          </p:cNvPr>
          <p:cNvSpPr txBox="1">
            <a:spLocks/>
          </p:cNvSpPr>
          <p:nvPr/>
        </p:nvSpPr>
        <p:spPr>
          <a:xfrm>
            <a:off x="571500" y="120758"/>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1" i="0" kern="1200" dirty="0">
                <a:latin typeface="Tahoma" panose="020B0604030504040204" pitchFamily="34" charset="0"/>
                <a:ea typeface="隶书" panose="02010509060101010101" pitchFamily="49" charset="-122"/>
                <a:cs typeface="+mn-cs"/>
              </a:rPr>
              <a:t>集合</a:t>
            </a:r>
            <a:r>
              <a:rPr lang="zh-CN" altLang="en-US" sz="4400" i="0" dirty="0">
                <a:latin typeface="Tahoma" panose="020B0604030504040204" pitchFamily="34" charset="0"/>
                <a:ea typeface="隶书" panose="02010509060101010101" pitchFamily="49" charset="-122"/>
                <a:cs typeface="+mn-cs"/>
              </a:rPr>
              <a:t>常用方法例</a:t>
            </a:r>
            <a:endParaRPr lang="zh-CN" altLang="en-US" sz="4400" b="1" i="0" kern="1200" dirty="0">
              <a:latin typeface="Tahoma" panose="020B0604030504040204" pitchFamily="34" charset="0"/>
              <a:ea typeface="隶书" panose="02010509060101010101" pitchFamily="49" charset="-122"/>
              <a:cs typeface="+mn-cs"/>
            </a:endParaRPr>
          </a:p>
        </p:txBody>
      </p:sp>
      <p:sp>
        <p:nvSpPr>
          <p:cNvPr id="10" name="Rectangle 2">
            <a:extLst>
              <a:ext uri="{FF2B5EF4-FFF2-40B4-BE49-F238E27FC236}">
                <a16:creationId xmlns:a16="http://schemas.microsoft.com/office/drawing/2014/main" id="{618B70A9-264D-BC8E-E680-EB26EB170EFD}"/>
              </a:ext>
            </a:extLst>
          </p:cNvPr>
          <p:cNvSpPr>
            <a:spLocks noChangeArrowheads="1"/>
          </p:cNvSpPr>
          <p:nvPr/>
        </p:nvSpPr>
        <p:spPr bwMode="auto">
          <a:xfrm>
            <a:off x="571500" y="1340768"/>
            <a:ext cx="8494633"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80808"/>
                </a:solidFill>
                <a:effectLst/>
                <a:latin typeface="+mn-ea"/>
                <a:ea typeface="+mn-ea"/>
              </a:rPr>
              <a:t>s1 = {</a:t>
            </a:r>
            <a:r>
              <a:rPr kumimoji="0" lang="zh-CN" altLang="zh-CN" sz="2400" b="0" i="0" u="none" strike="noStrike" cap="none" normalizeH="0" baseline="0">
                <a:ln>
                  <a:noFill/>
                </a:ln>
                <a:solidFill>
                  <a:srgbClr val="1750EB"/>
                </a:solidFill>
                <a:effectLst/>
                <a:latin typeface="+mn-ea"/>
                <a:ea typeface="+mn-ea"/>
              </a:rPr>
              <a:t>1</a:t>
            </a:r>
            <a:r>
              <a:rPr kumimoji="0" lang="zh-CN" altLang="zh-CN" sz="2400" b="0" i="0" u="none" strike="noStrike" cap="none" normalizeH="0" baseline="0">
                <a:ln>
                  <a:noFill/>
                </a:ln>
                <a:solidFill>
                  <a:srgbClr val="080808"/>
                </a:solidFill>
                <a:effectLst/>
                <a:latin typeface="+mn-ea"/>
                <a:ea typeface="+mn-ea"/>
              </a:rPr>
              <a:t>,</a:t>
            </a:r>
            <a:r>
              <a:rPr kumimoji="0" lang="zh-CN" altLang="zh-CN" sz="2400" b="0" i="0" u="none" strike="noStrike" cap="none" normalizeH="0" baseline="0">
                <a:ln>
                  <a:noFill/>
                </a:ln>
                <a:solidFill>
                  <a:srgbClr val="1750EB"/>
                </a:solidFill>
                <a:effectLst/>
                <a:latin typeface="+mn-ea"/>
                <a:ea typeface="+mn-ea"/>
              </a:rPr>
              <a:t>2</a:t>
            </a:r>
            <a:r>
              <a:rPr kumimoji="0" lang="zh-CN" altLang="zh-CN" sz="2400" b="0" i="0" u="none" strike="noStrike" cap="none" normalizeH="0" baseline="0">
                <a:ln>
                  <a:noFill/>
                </a:ln>
                <a:solidFill>
                  <a:srgbClr val="080808"/>
                </a:solidFill>
                <a:effectLst/>
                <a:latin typeface="+mn-ea"/>
                <a:ea typeface="+mn-ea"/>
              </a:rPr>
              <a:t>}</a:t>
            </a:r>
            <a:br>
              <a:rPr kumimoji="0" lang="zh-CN" altLang="zh-CN" sz="2400" b="0" i="0" u="none" strike="noStrike" cap="none" normalizeH="0" baseline="0">
                <a:ln>
                  <a:noFill/>
                </a:ln>
                <a:solidFill>
                  <a:srgbClr val="080808"/>
                </a:solidFill>
                <a:effectLst/>
                <a:latin typeface="+mn-ea"/>
                <a:ea typeface="+mn-ea"/>
              </a:rPr>
            </a:br>
            <a:r>
              <a:rPr kumimoji="0" lang="zh-CN" altLang="zh-CN" sz="2400" b="0" i="0" u="none" strike="noStrike" cap="none" normalizeH="0" baseline="0">
                <a:ln>
                  <a:noFill/>
                </a:ln>
                <a:solidFill>
                  <a:srgbClr val="080808"/>
                </a:solidFill>
                <a:effectLst/>
                <a:latin typeface="+mn-ea"/>
                <a:ea typeface="+mn-ea"/>
              </a:rPr>
              <a:t>s1.add(</a:t>
            </a:r>
            <a:r>
              <a:rPr kumimoji="0" lang="zh-CN" altLang="zh-CN" sz="2400" b="0" i="0" u="none" strike="noStrike" cap="none" normalizeH="0" baseline="0">
                <a:ln>
                  <a:noFill/>
                </a:ln>
                <a:solidFill>
                  <a:srgbClr val="067D17"/>
                </a:solidFill>
                <a:effectLst/>
                <a:latin typeface="+mn-ea"/>
                <a:ea typeface="+mn-ea"/>
              </a:rPr>
              <a:t>"Python"</a:t>
            </a:r>
            <a:r>
              <a:rPr kumimoji="0" lang="zh-CN" altLang="zh-CN" sz="2400" b="0" i="0" u="none" strike="noStrike" cap="none" normalizeH="0" baseline="0">
                <a:ln>
                  <a:noFill/>
                </a:ln>
                <a:solidFill>
                  <a:srgbClr val="080808"/>
                </a:solidFill>
                <a:effectLst/>
                <a:latin typeface="+mn-ea"/>
                <a:ea typeface="+mn-ea"/>
              </a:rPr>
              <a:t>)   </a:t>
            </a:r>
            <a:r>
              <a:rPr kumimoji="0" lang="zh-CN" altLang="zh-CN" sz="2400" b="0" i="1" u="none" strike="noStrike" cap="none" normalizeH="0" baseline="0">
                <a:ln>
                  <a:noFill/>
                </a:ln>
                <a:solidFill>
                  <a:srgbClr val="8C8C8C"/>
                </a:solidFill>
                <a:effectLst/>
                <a:latin typeface="+mn-ea"/>
                <a:ea typeface="+mn-ea"/>
              </a:rPr>
              <a:t># 集合中添加元素</a:t>
            </a:r>
            <a:br>
              <a:rPr kumimoji="0" lang="zh-CN" altLang="zh-CN" sz="2400" b="0" i="1" u="none" strike="noStrike" cap="none" normalizeH="0" baseline="0">
                <a:ln>
                  <a:noFill/>
                </a:ln>
                <a:solidFill>
                  <a:srgbClr val="8C8C8C"/>
                </a:solidFill>
                <a:effectLst/>
                <a:latin typeface="+mn-ea"/>
                <a:ea typeface="+mn-ea"/>
              </a:rPr>
            </a:br>
            <a:r>
              <a:rPr kumimoji="0" lang="zh-CN" altLang="zh-CN" sz="2400" b="0" i="0" u="none" strike="noStrike" cap="none" normalizeH="0" baseline="0">
                <a:ln>
                  <a:noFill/>
                </a:ln>
                <a:solidFill>
                  <a:srgbClr val="000080"/>
                </a:solidFill>
                <a:effectLst/>
                <a:latin typeface="+mn-ea"/>
                <a:ea typeface="+mn-ea"/>
              </a:rPr>
              <a:t>print</a:t>
            </a:r>
            <a:r>
              <a:rPr kumimoji="0" lang="zh-CN" altLang="zh-CN" sz="2400" b="0" i="0" u="none" strike="noStrike" cap="none" normalizeH="0" baseline="0">
                <a:ln>
                  <a:noFill/>
                </a:ln>
                <a:solidFill>
                  <a:srgbClr val="080808"/>
                </a:solidFill>
                <a:effectLst/>
                <a:latin typeface="+mn-ea"/>
                <a:ea typeface="+mn-ea"/>
              </a:rPr>
              <a:t>(s1)</a:t>
            </a:r>
            <a:br>
              <a:rPr kumimoji="0" lang="zh-CN" altLang="zh-CN" sz="2400" b="0" i="0" u="none" strike="noStrike" cap="none" normalizeH="0" baseline="0">
                <a:ln>
                  <a:noFill/>
                </a:ln>
                <a:solidFill>
                  <a:srgbClr val="080808"/>
                </a:solidFill>
                <a:effectLst/>
                <a:latin typeface="+mn-ea"/>
                <a:ea typeface="+mn-ea"/>
              </a:rPr>
            </a:br>
            <a:r>
              <a:rPr kumimoji="0" lang="zh-CN" altLang="zh-CN" sz="2400" b="0" i="1" u="none" strike="noStrike" cap="none" normalizeH="0" baseline="0">
                <a:ln>
                  <a:noFill/>
                </a:ln>
                <a:solidFill>
                  <a:srgbClr val="8C8C8C"/>
                </a:solidFill>
                <a:effectLst/>
                <a:latin typeface="+mn-ea"/>
                <a:ea typeface="+mn-ea"/>
              </a:rPr>
              <a:t># s1.add(['alice','bob'])   错误，元素不能可变数据类型</a:t>
            </a:r>
            <a:br>
              <a:rPr kumimoji="0" lang="zh-CN" altLang="zh-CN" sz="2400" b="0" i="1" u="none" strike="noStrike" cap="none" normalizeH="0" baseline="0">
                <a:ln>
                  <a:noFill/>
                </a:ln>
                <a:solidFill>
                  <a:srgbClr val="8C8C8C"/>
                </a:solidFill>
                <a:effectLst/>
                <a:latin typeface="+mn-ea"/>
                <a:ea typeface="+mn-ea"/>
              </a:rPr>
            </a:br>
            <a:r>
              <a:rPr kumimoji="0" lang="zh-CN" altLang="zh-CN" sz="2400" b="0" i="0" u="none" strike="noStrike" cap="none" normalizeH="0" baseline="0">
                <a:ln>
                  <a:noFill/>
                </a:ln>
                <a:solidFill>
                  <a:srgbClr val="080808"/>
                </a:solidFill>
                <a:effectLst/>
                <a:latin typeface="+mn-ea"/>
                <a:ea typeface="+mn-ea"/>
              </a:rPr>
              <a:t>s1.pop()</a:t>
            </a:r>
            <a:br>
              <a:rPr kumimoji="0" lang="zh-CN" altLang="zh-CN" sz="2400" b="0" i="0" u="none" strike="noStrike" cap="none" normalizeH="0" baseline="0">
                <a:ln>
                  <a:noFill/>
                </a:ln>
                <a:solidFill>
                  <a:srgbClr val="080808"/>
                </a:solidFill>
                <a:effectLst/>
                <a:latin typeface="+mn-ea"/>
                <a:ea typeface="+mn-ea"/>
              </a:rPr>
            </a:br>
            <a:r>
              <a:rPr kumimoji="0" lang="zh-CN" altLang="zh-CN" sz="2400" b="0" i="0" u="none" strike="noStrike" cap="none" normalizeH="0" baseline="0">
                <a:ln>
                  <a:noFill/>
                </a:ln>
                <a:solidFill>
                  <a:srgbClr val="000080"/>
                </a:solidFill>
                <a:effectLst/>
                <a:latin typeface="+mn-ea"/>
                <a:ea typeface="+mn-ea"/>
              </a:rPr>
              <a:t>print</a:t>
            </a:r>
            <a:r>
              <a:rPr kumimoji="0" lang="zh-CN" altLang="zh-CN" sz="2400" b="0" i="0" u="none" strike="noStrike" cap="none" normalizeH="0" baseline="0">
                <a:ln>
                  <a:noFill/>
                </a:ln>
                <a:solidFill>
                  <a:srgbClr val="080808"/>
                </a:solidFill>
                <a:effectLst/>
                <a:latin typeface="+mn-ea"/>
                <a:ea typeface="+mn-ea"/>
              </a:rPr>
              <a:t>(s1)</a:t>
            </a:r>
            <a:br>
              <a:rPr kumimoji="0" lang="zh-CN" altLang="zh-CN" sz="2400" b="0" i="0" u="none" strike="noStrike" cap="none" normalizeH="0" baseline="0">
                <a:ln>
                  <a:noFill/>
                </a:ln>
                <a:solidFill>
                  <a:srgbClr val="080808"/>
                </a:solidFill>
                <a:effectLst/>
                <a:latin typeface="+mn-ea"/>
                <a:ea typeface="+mn-ea"/>
              </a:rPr>
            </a:br>
            <a:r>
              <a:rPr kumimoji="0" lang="zh-CN" altLang="zh-CN" sz="2400" b="0" i="1" u="none" strike="noStrike" cap="none" normalizeH="0" baseline="0">
                <a:ln>
                  <a:noFill/>
                </a:ln>
                <a:solidFill>
                  <a:srgbClr val="8C8C8C"/>
                </a:solidFill>
                <a:effectLst/>
                <a:latin typeface="+mn-ea"/>
                <a:ea typeface="+mn-ea"/>
              </a:rPr>
              <a:t># s1.remove(10)    引发异常</a:t>
            </a:r>
            <a:br>
              <a:rPr kumimoji="0" lang="zh-CN" altLang="zh-CN" sz="2400" b="0" i="1" u="none" strike="noStrike" cap="none" normalizeH="0" baseline="0">
                <a:ln>
                  <a:noFill/>
                </a:ln>
                <a:solidFill>
                  <a:srgbClr val="8C8C8C"/>
                </a:solidFill>
                <a:effectLst/>
                <a:latin typeface="+mn-ea"/>
                <a:ea typeface="+mn-ea"/>
              </a:rPr>
            </a:br>
            <a:r>
              <a:rPr kumimoji="0" lang="zh-CN" altLang="zh-CN" sz="2400" b="0" i="0" u="none" strike="noStrike" cap="none" normalizeH="0" baseline="0">
                <a:ln>
                  <a:noFill/>
                </a:ln>
                <a:solidFill>
                  <a:srgbClr val="080808"/>
                </a:solidFill>
                <a:effectLst/>
                <a:latin typeface="+mn-ea"/>
                <a:ea typeface="+mn-ea"/>
              </a:rPr>
              <a:t>s1.discard(</a:t>
            </a:r>
            <a:r>
              <a:rPr kumimoji="0" lang="zh-CN" altLang="zh-CN" sz="2400" b="0" i="0" u="none" strike="noStrike" cap="none" normalizeH="0" baseline="0">
                <a:ln>
                  <a:noFill/>
                </a:ln>
                <a:solidFill>
                  <a:srgbClr val="1750EB"/>
                </a:solidFill>
                <a:effectLst/>
                <a:latin typeface="+mn-ea"/>
                <a:ea typeface="+mn-ea"/>
              </a:rPr>
              <a:t>10</a:t>
            </a:r>
            <a:r>
              <a:rPr kumimoji="0" lang="zh-CN" altLang="zh-CN" sz="2400" b="0" i="0" u="none" strike="noStrike" cap="none" normalizeH="0" baseline="0">
                <a:ln>
                  <a:noFill/>
                </a:ln>
                <a:solidFill>
                  <a:srgbClr val="080808"/>
                </a:solidFill>
                <a:effectLst/>
                <a:latin typeface="+mn-ea"/>
                <a:ea typeface="+mn-ea"/>
              </a:rPr>
              <a:t>)</a:t>
            </a:r>
            <a:br>
              <a:rPr kumimoji="0" lang="zh-CN" altLang="zh-CN" sz="2400" b="0" i="0" u="none" strike="noStrike" cap="none" normalizeH="0" baseline="0">
                <a:ln>
                  <a:noFill/>
                </a:ln>
                <a:solidFill>
                  <a:srgbClr val="080808"/>
                </a:solidFill>
                <a:effectLst/>
                <a:latin typeface="+mn-ea"/>
                <a:ea typeface="+mn-ea"/>
              </a:rPr>
            </a:br>
            <a:r>
              <a:rPr kumimoji="0" lang="zh-CN" altLang="zh-CN" sz="2400" b="0" i="0" u="none" strike="noStrike" cap="none" normalizeH="0" baseline="0">
                <a:ln>
                  <a:noFill/>
                </a:ln>
                <a:solidFill>
                  <a:srgbClr val="080808"/>
                </a:solidFill>
                <a:effectLst/>
                <a:latin typeface="+mn-ea"/>
                <a:ea typeface="+mn-ea"/>
              </a:rPr>
              <a:t>s1.clear()</a:t>
            </a:r>
            <a:br>
              <a:rPr kumimoji="0" lang="zh-CN" altLang="zh-CN" sz="2400" b="0" i="0" u="none" strike="noStrike" cap="none" normalizeH="0" baseline="0">
                <a:ln>
                  <a:noFill/>
                </a:ln>
                <a:solidFill>
                  <a:srgbClr val="080808"/>
                </a:solidFill>
                <a:effectLst/>
                <a:latin typeface="+mn-ea"/>
                <a:ea typeface="+mn-ea"/>
              </a:rPr>
            </a:br>
            <a:r>
              <a:rPr kumimoji="0" lang="zh-CN" altLang="zh-CN" sz="2400" b="0" i="0" u="none" strike="noStrike" cap="none" normalizeH="0" baseline="0">
                <a:ln>
                  <a:noFill/>
                </a:ln>
                <a:solidFill>
                  <a:srgbClr val="000080"/>
                </a:solidFill>
                <a:effectLst/>
                <a:latin typeface="+mn-ea"/>
                <a:ea typeface="+mn-ea"/>
              </a:rPr>
              <a:t>print</a:t>
            </a:r>
            <a:r>
              <a:rPr kumimoji="0" lang="zh-CN" altLang="zh-CN" sz="2400" b="0" i="0" u="none" strike="noStrike" cap="none" normalizeH="0" baseline="0">
                <a:ln>
                  <a:noFill/>
                </a:ln>
                <a:solidFill>
                  <a:srgbClr val="080808"/>
                </a:solidFill>
                <a:effectLst/>
                <a:latin typeface="+mn-ea"/>
                <a:ea typeface="+mn-ea"/>
              </a:rPr>
              <a:t>(s1)</a:t>
            </a:r>
            <a:endParaRPr kumimoji="0" lang="zh-CN" altLang="zh-CN" sz="2400" b="0" i="0" u="none" strike="noStrike" cap="none" normalizeH="0" baseline="0">
              <a:ln>
                <a:noFill/>
              </a:ln>
              <a:solidFill>
                <a:schemeClr val="tx1"/>
              </a:solidFill>
              <a:effectLst/>
              <a:latin typeface="+mn-ea"/>
              <a:ea typeface="+mn-ea"/>
            </a:endParaRPr>
          </a:p>
        </p:txBody>
      </p:sp>
      <p:pic>
        <p:nvPicPr>
          <p:cNvPr id="14" name="图片 13">
            <a:extLst>
              <a:ext uri="{FF2B5EF4-FFF2-40B4-BE49-F238E27FC236}">
                <a16:creationId xmlns:a16="http://schemas.microsoft.com/office/drawing/2014/main" id="{D798CF6C-1F59-E410-EC24-B55FB2E295A9}"/>
              </a:ext>
            </a:extLst>
          </p:cNvPr>
          <p:cNvPicPr>
            <a:picLocks noChangeAspect="1"/>
          </p:cNvPicPr>
          <p:nvPr/>
        </p:nvPicPr>
        <p:blipFill>
          <a:blip r:embed="rId3"/>
          <a:stretch>
            <a:fillRect/>
          </a:stretch>
        </p:blipFill>
        <p:spPr>
          <a:xfrm>
            <a:off x="5076056" y="4711014"/>
            <a:ext cx="2801306" cy="1166258"/>
          </a:xfrm>
          <a:prstGeom prst="rect">
            <a:avLst/>
          </a:prstGeom>
        </p:spPr>
      </p:pic>
    </p:spTree>
    <p:custDataLst>
      <p:tags r:id="rId1"/>
    </p:custDataLst>
    <p:extLst>
      <p:ext uri="{BB962C8B-B14F-4D97-AF65-F5344CB8AC3E}">
        <p14:creationId xmlns:p14="http://schemas.microsoft.com/office/powerpoint/2010/main" val="3401132066"/>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en-US" altLang="zh-CN" sz="4400" b="1" kern="1200" dirty="0">
                <a:latin typeface="Tahoma" panose="020B0604030504040204" pitchFamily="34" charset="0"/>
                <a:ea typeface="隶书" panose="02010509060101010101" pitchFamily="49" charset="-122"/>
                <a:cs typeface="+mn-cs"/>
              </a:rPr>
              <a:t>6.5 </a:t>
            </a:r>
            <a:r>
              <a:rPr lang="zh-CN" altLang="en-US" sz="4400" b="1" kern="1200" dirty="0">
                <a:latin typeface="Tahoma" panose="020B0604030504040204" pitchFamily="34" charset="0"/>
                <a:ea typeface="隶书" panose="02010509060101010101" pitchFamily="49" charset="-122"/>
                <a:cs typeface="+mn-cs"/>
              </a:rPr>
              <a:t>字典类型</a:t>
            </a:r>
          </a:p>
        </p:txBody>
      </p:sp>
      <p:sp>
        <p:nvSpPr>
          <p:cNvPr id="3" name="内容占位符 2"/>
          <p:cNvSpPr>
            <a:spLocks noGrp="1"/>
          </p:cNvSpPr>
          <p:nvPr>
            <p:ph idx="1"/>
          </p:nvPr>
        </p:nvSpPr>
        <p:spPr>
          <a:xfrm>
            <a:off x="566738" y="1341438"/>
            <a:ext cx="8757790" cy="4967287"/>
          </a:xfrm>
        </p:spPr>
        <p:txBody>
          <a:bodyPr/>
          <a:lstStyle/>
          <a:p>
            <a:r>
              <a:rPr lang="zh-CN" altLang="zh-CN" dirty="0">
                <a:latin typeface="+mn-ea"/>
                <a:cs typeface="宋体" panose="02010600030101010101" pitchFamily="2" charset="-122"/>
              </a:rPr>
              <a:t>字典</a:t>
            </a:r>
            <a:r>
              <a:rPr lang="zh-CN" altLang="en-US" dirty="0">
                <a:latin typeface="+mn-ea"/>
                <a:cs typeface="宋体" panose="02010600030101010101" pitchFamily="2" charset="-122"/>
              </a:rPr>
              <a:t>是</a:t>
            </a:r>
            <a:r>
              <a:rPr lang="zh-CN" altLang="zh-CN" dirty="0"/>
              <a:t>一个用</a:t>
            </a:r>
            <a:r>
              <a:rPr lang="en-US" altLang="zh-CN" dirty="0"/>
              <a:t>“</a:t>
            </a:r>
            <a:r>
              <a:rPr lang="zh-CN" altLang="zh-CN" dirty="0"/>
              <a:t>键</a:t>
            </a:r>
            <a:r>
              <a:rPr lang="en-US" altLang="zh-CN" dirty="0"/>
              <a:t>”</a:t>
            </a:r>
            <a:r>
              <a:rPr lang="zh-CN" altLang="zh-CN" dirty="0"/>
              <a:t>做索引存储的数据的集合</a:t>
            </a:r>
            <a:r>
              <a:rPr lang="zh-CN" altLang="en-US" dirty="0"/>
              <a:t>，</a:t>
            </a:r>
            <a:r>
              <a:rPr lang="zh-CN" altLang="zh-CN" dirty="0">
                <a:latin typeface="+mn-ea"/>
                <a:cs typeface="宋体" panose="02010600030101010101" pitchFamily="2" charset="-122"/>
              </a:rPr>
              <a:t>称为键（</a:t>
            </a:r>
            <a:r>
              <a:rPr lang="en-US" altLang="zh-CN" dirty="0">
                <a:latin typeface="+mn-ea"/>
                <a:cs typeface="宋体" panose="02010600030101010101" pitchFamily="2" charset="-122"/>
              </a:rPr>
              <a:t>key</a:t>
            </a:r>
            <a:r>
              <a:rPr lang="zh-CN" altLang="zh-CN" dirty="0">
                <a:latin typeface="+mn-ea"/>
                <a:cs typeface="宋体" panose="02010600030101010101" pitchFamily="2" charset="-122"/>
              </a:rPr>
              <a:t>）和值（</a:t>
            </a:r>
            <a:r>
              <a:rPr lang="en-US" altLang="zh-CN" dirty="0">
                <a:latin typeface="+mn-ea"/>
                <a:cs typeface="宋体" panose="02010600030101010101" pitchFamily="2" charset="-122"/>
              </a:rPr>
              <a:t>value</a:t>
            </a:r>
            <a:r>
              <a:rPr lang="zh-CN" altLang="zh-CN" dirty="0">
                <a:latin typeface="+mn-ea"/>
                <a:cs typeface="宋体" panose="02010600030101010101" pitchFamily="2" charset="-122"/>
              </a:rPr>
              <a:t>）的集合。一个键对应一个值。这种一一对应的关联称为键值对（</a:t>
            </a:r>
            <a:r>
              <a:rPr lang="en-US" altLang="zh-CN" dirty="0">
                <a:latin typeface="+mn-ea"/>
                <a:cs typeface="宋体" panose="02010600030101010101" pitchFamily="2" charset="-122"/>
              </a:rPr>
              <a:t>key-value pair</a:t>
            </a:r>
            <a:r>
              <a:rPr lang="zh-CN" altLang="zh-CN" dirty="0">
                <a:latin typeface="+mn-ea"/>
                <a:cs typeface="宋体" panose="02010600030101010101" pitchFamily="2" charset="-122"/>
              </a:rPr>
              <a:t>），或称为项（</a:t>
            </a:r>
            <a:r>
              <a:rPr lang="en-US" altLang="zh-CN" dirty="0">
                <a:latin typeface="+mn-ea"/>
                <a:cs typeface="宋体" panose="02010600030101010101" pitchFamily="2" charset="-122"/>
              </a:rPr>
              <a:t>item</a:t>
            </a:r>
            <a:r>
              <a:rPr lang="zh-CN" altLang="zh-CN" dirty="0">
                <a:latin typeface="+mn-ea"/>
                <a:cs typeface="宋体" panose="02010600030101010101" pitchFamily="2" charset="-122"/>
              </a:rPr>
              <a:t>）</a:t>
            </a:r>
            <a:r>
              <a:rPr lang="zh-CN" altLang="en-US" dirty="0">
                <a:latin typeface="+mn-ea"/>
                <a:cs typeface="宋体" panose="02010600030101010101" pitchFamily="2" charset="-122"/>
              </a:rPr>
              <a:t>或条目</a:t>
            </a:r>
            <a:r>
              <a:rPr lang="zh-CN" altLang="zh-CN" dirty="0">
                <a:latin typeface="+mn-ea"/>
                <a:cs typeface="宋体" panose="02010600030101010101" pitchFamily="2" charset="-122"/>
              </a:rPr>
              <a:t>。</a:t>
            </a:r>
            <a:endParaRPr lang="en-US" altLang="zh-CN" dirty="0">
              <a:latin typeface="+mn-ea"/>
              <a:cs typeface="宋体" panose="02010600030101010101" pitchFamily="2" charset="-122"/>
            </a:endParaRPr>
          </a:p>
          <a:p>
            <a:endParaRPr lang="en-US" altLang="zh-CN" dirty="0">
              <a:latin typeface="+mn-ea"/>
              <a:cs typeface="宋体" panose="02010600030101010101" pitchFamily="2" charset="-122"/>
            </a:endParaRPr>
          </a:p>
          <a:p>
            <a:r>
              <a:rPr lang="zh-CN" altLang="zh-CN" dirty="0">
                <a:latin typeface="+mn-ea"/>
                <a:cs typeface="宋体" panose="02010600030101010101" pitchFamily="2" charset="-122"/>
              </a:rPr>
              <a:t>键必须是唯一的，必须是不可变数据类型</a:t>
            </a:r>
            <a:r>
              <a:rPr lang="zh-CN" altLang="en-US" dirty="0">
                <a:latin typeface="+mn-ea"/>
                <a:cs typeface="宋体" panose="02010600030101010101" pitchFamily="2" charset="-122"/>
              </a:rPr>
              <a:t>。</a:t>
            </a:r>
            <a:r>
              <a:rPr lang="zh-CN" altLang="zh-CN" dirty="0">
                <a:latin typeface="+mn-ea"/>
                <a:cs typeface="宋体" panose="02010600030101010101" pitchFamily="2" charset="-122"/>
              </a:rPr>
              <a:t>例如</a:t>
            </a:r>
            <a:r>
              <a:rPr lang="zh-CN" altLang="en-US" dirty="0">
                <a:latin typeface="+mn-ea"/>
                <a:cs typeface="宋体" panose="02010600030101010101" pitchFamily="2" charset="-122"/>
              </a:rPr>
              <a:t>：</a:t>
            </a:r>
            <a:r>
              <a:rPr lang="zh-CN" altLang="zh-CN" dirty="0">
                <a:latin typeface="+mn-ea"/>
                <a:cs typeface="宋体" panose="02010600030101010101" pitchFamily="2" charset="-122"/>
              </a:rPr>
              <a:t>字符串、数字或元组。值可以是任何数据类型。</a:t>
            </a:r>
            <a:endParaRPr lang="en-US" altLang="zh-CN" dirty="0">
              <a:latin typeface="+mn-ea"/>
              <a:cs typeface="宋体" panose="02010600030101010101" pitchFamily="2" charset="-122"/>
            </a:endParaRPr>
          </a:p>
          <a:p>
            <a:pPr marL="0" indent="0">
              <a:buNone/>
            </a:pPr>
            <a:endParaRPr lang="zh-CN" altLang="en-US" dirty="0">
              <a:latin typeface="+mn-ea"/>
            </a:endParaRPr>
          </a:p>
          <a:p>
            <a:r>
              <a:rPr lang="zh-CN" altLang="zh-CN" dirty="0">
                <a:latin typeface="+mn-ea"/>
                <a:cs typeface="宋体" panose="02010600030101010101" pitchFamily="2" charset="-122"/>
              </a:rPr>
              <a:t>字典就是用花括号包裹的键值对的集合。每对键和值之间用“</a:t>
            </a:r>
            <a:r>
              <a:rPr lang="en-US" altLang="zh-CN" dirty="0">
                <a:latin typeface="+mn-ea"/>
                <a:cs typeface="宋体" panose="02010600030101010101" pitchFamily="2" charset="-122"/>
              </a:rPr>
              <a:t>:</a:t>
            </a:r>
            <a:r>
              <a:rPr lang="zh-CN" altLang="zh-CN" dirty="0">
                <a:latin typeface="+mn-ea"/>
                <a:cs typeface="宋体" panose="02010600030101010101" pitchFamily="2" charset="-122"/>
              </a:rPr>
              <a:t>”分隔，每个键值对之间用 “</a:t>
            </a:r>
            <a:r>
              <a:rPr lang="en-US" altLang="zh-CN" dirty="0">
                <a:latin typeface="+mn-ea"/>
                <a:cs typeface="宋体" panose="02010600030101010101" pitchFamily="2" charset="-122"/>
              </a:rPr>
              <a:t>,</a:t>
            </a:r>
            <a:r>
              <a:rPr lang="zh-CN" altLang="zh-CN" dirty="0">
                <a:latin typeface="+mn-ea"/>
                <a:cs typeface="宋体" panose="02010600030101010101" pitchFamily="2" charset="-122"/>
              </a:rPr>
              <a:t>”分</a:t>
            </a:r>
            <a:r>
              <a:rPr lang="zh-CN" altLang="en-US" dirty="0">
                <a:latin typeface="+mn-ea"/>
                <a:cs typeface="宋体" panose="02010600030101010101" pitchFamily="2" charset="-122"/>
              </a:rPr>
              <a:t>隔</a:t>
            </a:r>
            <a:endParaRPr lang="en-US" altLang="zh-CN" dirty="0">
              <a:latin typeface="+mn-ea"/>
              <a:cs typeface="宋体" panose="02010600030101010101" pitchFamily="2" charset="-122"/>
            </a:endParaRPr>
          </a:p>
          <a:p>
            <a:pPr marL="0" indent="0">
              <a:buNone/>
            </a:pPr>
            <a:r>
              <a:rPr lang="en-US" altLang="zh-CN" dirty="0">
                <a:latin typeface="+mn-ea"/>
              </a:rPr>
              <a:t>      </a:t>
            </a:r>
            <a:r>
              <a:rPr lang="zh-CN" altLang="en-US" dirty="0">
                <a:solidFill>
                  <a:srgbClr val="FF0000"/>
                </a:solidFill>
                <a:latin typeface="+mn-ea"/>
              </a:rPr>
              <a:t>  </a:t>
            </a:r>
            <a:r>
              <a:rPr lang="en-US" altLang="zh-CN" dirty="0">
                <a:solidFill>
                  <a:srgbClr val="FF0000"/>
                </a:solidFill>
                <a:latin typeface="+mn-ea"/>
                <a:cs typeface="+mn-ea"/>
              </a:rPr>
              <a:t>d={key1:valuel,key2:value2,…}</a:t>
            </a:r>
            <a:endParaRPr lang="fr-FR" altLang="zh-CN" dirty="0">
              <a:solidFill>
                <a:srgbClr val="FF0000"/>
              </a:solidFill>
              <a:latin typeface="+mn-ea"/>
              <a:cs typeface="+mn-ea"/>
            </a:endParaRPr>
          </a:p>
          <a:p>
            <a:pPr marL="0" indent="0">
              <a:buNone/>
            </a:pPr>
            <a:endParaRPr lang="zh-CN" altLang="en-US" dirty="0"/>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a:t>
            </a:fld>
            <a:endParaRPr lang="en-US" altLang="zh-CN"/>
          </a:p>
        </p:txBody>
      </p:sp>
    </p:spTree>
    <p:extLst>
      <p:ext uri="{BB962C8B-B14F-4D97-AF65-F5344CB8AC3E}">
        <p14:creationId xmlns:p14="http://schemas.microsoft.com/office/powerpoint/2010/main" val="3491661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集合常用方法</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50</a:t>
            </a:fld>
            <a:endParaRPr lang="en-US" altLang="zh-CN"/>
          </a:p>
        </p:txBody>
      </p:sp>
      <p:graphicFrame>
        <p:nvGraphicFramePr>
          <p:cNvPr id="9" name="表格 9">
            <a:extLst>
              <a:ext uri="{FF2B5EF4-FFF2-40B4-BE49-F238E27FC236}">
                <a16:creationId xmlns:a16="http://schemas.microsoft.com/office/drawing/2014/main" id="{AD25A829-BFA6-4568-B631-8AA815282B93}"/>
              </a:ext>
            </a:extLst>
          </p:cNvPr>
          <p:cNvGraphicFramePr>
            <a:graphicFrameLocks noGrp="1"/>
          </p:cNvGraphicFramePr>
          <p:nvPr/>
        </p:nvGraphicFramePr>
        <p:xfrm>
          <a:off x="683567" y="1293332"/>
          <a:ext cx="7892108" cy="5151120"/>
        </p:xfrm>
        <a:graphic>
          <a:graphicData uri="http://schemas.openxmlformats.org/drawingml/2006/table">
            <a:tbl>
              <a:tblPr firstRow="1" bandRow="1">
                <a:tableStyleId>{21E4AEA4-8DFA-4A89-87EB-49C32662AFE0}</a:tableStyleId>
              </a:tblPr>
              <a:tblGrid>
                <a:gridCol w="3946054">
                  <a:extLst>
                    <a:ext uri="{9D8B030D-6E8A-4147-A177-3AD203B41FA5}">
                      <a16:colId xmlns:a16="http://schemas.microsoft.com/office/drawing/2014/main" val="651380042"/>
                    </a:ext>
                  </a:extLst>
                </a:gridCol>
                <a:gridCol w="3946054">
                  <a:extLst>
                    <a:ext uri="{9D8B030D-6E8A-4147-A177-3AD203B41FA5}">
                      <a16:colId xmlns:a16="http://schemas.microsoft.com/office/drawing/2014/main" val="238513724"/>
                    </a:ext>
                  </a:extLst>
                </a:gridCol>
              </a:tblGrid>
              <a:tr h="370840">
                <a:tc>
                  <a:txBody>
                    <a:bodyPr/>
                    <a:lstStyle/>
                    <a:p>
                      <a:pPr algn="ctr"/>
                      <a:r>
                        <a:rPr lang="zh-CN" altLang="en-US" sz="2800" dirty="0"/>
                        <a:t>函数名</a:t>
                      </a:r>
                    </a:p>
                  </a:txBody>
                  <a:tcPr anchor="ctr"/>
                </a:tc>
                <a:tc>
                  <a:txBody>
                    <a:bodyPr/>
                    <a:lstStyle/>
                    <a:p>
                      <a:pPr algn="ctr"/>
                      <a:r>
                        <a:rPr lang="zh-CN" altLang="en-US" sz="2800" dirty="0"/>
                        <a:t>功能</a:t>
                      </a:r>
                    </a:p>
                  </a:txBody>
                  <a:tcPr anchor="ctr"/>
                </a:tc>
                <a:extLst>
                  <a:ext uri="{0D108BD9-81ED-4DB2-BD59-A6C34878D82A}">
                    <a16:rowId xmlns:a16="http://schemas.microsoft.com/office/drawing/2014/main" val="1332770018"/>
                  </a:ext>
                </a:extLst>
              </a:tr>
              <a:tr h="370840">
                <a:tc>
                  <a:txBody>
                    <a:bodyPr/>
                    <a:lstStyle/>
                    <a:p>
                      <a:pPr algn="ctr"/>
                      <a:r>
                        <a:rPr lang="en-US" altLang="zh-CN" sz="2800" dirty="0" err="1"/>
                        <a:t>set.issubset</a:t>
                      </a:r>
                      <a:r>
                        <a:rPr lang="en-US" altLang="zh-CN" sz="2800" dirty="0"/>
                        <a:t>(other)</a:t>
                      </a:r>
                    </a:p>
                    <a:p>
                      <a:pPr algn="ctr"/>
                      <a:r>
                        <a:rPr lang="en-US" altLang="zh-CN" sz="2800" dirty="0">
                          <a:solidFill>
                            <a:srgbClr val="FF0000"/>
                          </a:solidFill>
                        </a:rPr>
                        <a:t>set &lt;=  other</a:t>
                      </a:r>
                      <a:endParaRPr lang="zh-CN" altLang="en-US" sz="2800" dirty="0">
                        <a:solidFill>
                          <a:srgbClr val="FF0000"/>
                        </a:solidFill>
                      </a:endParaRPr>
                    </a:p>
                  </a:txBody>
                  <a:tcPr anchor="ctr"/>
                </a:tc>
                <a:tc>
                  <a:txBody>
                    <a:bodyPr/>
                    <a:lstStyle/>
                    <a:p>
                      <a:pPr algn="ctr"/>
                      <a:r>
                        <a:rPr lang="zh-CN" altLang="en-US" sz="2800" b="0" i="0" kern="1200" dirty="0">
                          <a:solidFill>
                            <a:schemeClr val="dk1"/>
                          </a:solidFill>
                          <a:effectLst/>
                          <a:latin typeface="+mn-lt"/>
                          <a:ea typeface="+mn-ea"/>
                          <a:cs typeface="+mn-cs"/>
                        </a:rPr>
                        <a:t>判断是否集合中的每个元素都在 </a:t>
                      </a:r>
                      <a:r>
                        <a:rPr lang="en-US" altLang="zh-CN" sz="2800" b="0" i="0" kern="1200" dirty="0">
                          <a:solidFill>
                            <a:schemeClr val="dk1"/>
                          </a:solidFill>
                          <a:effectLst/>
                          <a:latin typeface="+mn-lt"/>
                          <a:ea typeface="+mn-ea"/>
                          <a:cs typeface="+mn-cs"/>
                        </a:rPr>
                        <a:t>other </a:t>
                      </a:r>
                      <a:r>
                        <a:rPr lang="zh-CN" altLang="en-US" sz="2800" b="0" i="0" kern="1200" dirty="0">
                          <a:solidFill>
                            <a:schemeClr val="dk1"/>
                          </a:solidFill>
                          <a:effectLst/>
                          <a:latin typeface="+mn-lt"/>
                          <a:ea typeface="+mn-ea"/>
                          <a:cs typeface="+mn-cs"/>
                        </a:rPr>
                        <a:t>之中</a:t>
                      </a:r>
                      <a:endParaRPr lang="zh-CN" altLang="en-US" sz="2800" i="0" dirty="0"/>
                    </a:p>
                  </a:txBody>
                  <a:tcPr anchor="ctr"/>
                </a:tc>
                <a:extLst>
                  <a:ext uri="{0D108BD9-81ED-4DB2-BD59-A6C34878D82A}">
                    <a16:rowId xmlns:a16="http://schemas.microsoft.com/office/drawing/2014/main" val="3455935292"/>
                  </a:ext>
                </a:extLst>
              </a:tr>
              <a:tr h="370840">
                <a:tc>
                  <a:txBody>
                    <a:bodyPr/>
                    <a:lstStyle/>
                    <a:p>
                      <a:pPr algn="ctr"/>
                      <a:r>
                        <a:rPr lang="en-US" altLang="zh-CN" sz="2800" b="0" i="0" kern="1200" dirty="0">
                          <a:solidFill>
                            <a:schemeClr val="dk1"/>
                          </a:solidFill>
                          <a:effectLst/>
                          <a:latin typeface="+mn-ea"/>
                          <a:ea typeface="+mn-ea"/>
                          <a:cs typeface="+mn-cs"/>
                        </a:rPr>
                        <a:t>set &lt; other</a:t>
                      </a:r>
                      <a:endParaRPr lang="zh-CN" altLang="en-US" sz="2800" b="0" dirty="0">
                        <a:latin typeface="+mn-ea"/>
                        <a:ea typeface="+mn-ea"/>
                      </a:endParaRPr>
                    </a:p>
                  </a:txBody>
                  <a:tcPr anchor="ctr"/>
                </a:tc>
                <a:tc>
                  <a:txBody>
                    <a:bodyPr/>
                    <a:lstStyle/>
                    <a:p>
                      <a:pPr algn="l"/>
                      <a:r>
                        <a:rPr lang="zh-CN" altLang="en-US" sz="2800" b="0" i="0" kern="1200" dirty="0">
                          <a:solidFill>
                            <a:schemeClr val="dk1"/>
                          </a:solidFill>
                          <a:effectLst/>
                          <a:latin typeface="+mn-lt"/>
                          <a:ea typeface="+mn-ea"/>
                          <a:cs typeface="+mn-cs"/>
                        </a:rPr>
                        <a:t>判断集合是否为 </a:t>
                      </a:r>
                      <a:r>
                        <a:rPr lang="en-US" altLang="zh-CN" sz="2800" b="0" i="0" kern="1200" dirty="0">
                          <a:solidFill>
                            <a:schemeClr val="dk1"/>
                          </a:solidFill>
                          <a:effectLst/>
                          <a:latin typeface="+mn-lt"/>
                          <a:ea typeface="+mn-ea"/>
                          <a:cs typeface="+mn-cs"/>
                        </a:rPr>
                        <a:t>other </a:t>
                      </a:r>
                      <a:r>
                        <a:rPr lang="zh-CN" altLang="en-US" sz="2800" b="0" i="0" kern="1200" dirty="0">
                          <a:solidFill>
                            <a:schemeClr val="dk1"/>
                          </a:solidFill>
                          <a:effectLst/>
                          <a:latin typeface="+mn-lt"/>
                          <a:ea typeface="+mn-ea"/>
                          <a:cs typeface="+mn-cs"/>
                        </a:rPr>
                        <a:t>的真子集，即 </a:t>
                      </a:r>
                      <a:r>
                        <a:rPr lang="en-US" altLang="zh-CN" sz="2800" b="0" i="0" kern="1200" dirty="0">
                          <a:solidFill>
                            <a:schemeClr val="dk1"/>
                          </a:solidFill>
                          <a:effectLst/>
                          <a:latin typeface="+mn-lt"/>
                          <a:ea typeface="+mn-ea"/>
                          <a:cs typeface="+mn-cs"/>
                        </a:rPr>
                        <a:t>set &lt;= other </a:t>
                      </a:r>
                    </a:p>
                    <a:p>
                      <a:pPr algn="l"/>
                      <a:r>
                        <a:rPr lang="en-US" altLang="zh-CN" sz="2800" b="0" i="0" kern="1200" dirty="0">
                          <a:solidFill>
                            <a:schemeClr val="dk1"/>
                          </a:solidFill>
                          <a:effectLst/>
                          <a:latin typeface="+mn-lt"/>
                          <a:ea typeface="+mn-ea"/>
                          <a:cs typeface="+mn-cs"/>
                        </a:rPr>
                        <a:t>and set != other</a:t>
                      </a:r>
                      <a:endParaRPr lang="zh-CN" altLang="en-US" sz="2800" b="0" i="0" kern="1200" dirty="0">
                        <a:solidFill>
                          <a:schemeClr val="dk1"/>
                        </a:solidFill>
                        <a:effectLst/>
                        <a:latin typeface="+mn-lt"/>
                        <a:ea typeface="+mn-ea"/>
                        <a:cs typeface="+mn-cs"/>
                      </a:endParaRPr>
                    </a:p>
                  </a:txBody>
                  <a:tcPr/>
                </a:tc>
                <a:extLst>
                  <a:ext uri="{0D108BD9-81ED-4DB2-BD59-A6C34878D82A}">
                    <a16:rowId xmlns:a16="http://schemas.microsoft.com/office/drawing/2014/main" val="3215047981"/>
                  </a:ext>
                </a:extLst>
              </a:tr>
              <a:tr h="370840">
                <a:tc>
                  <a:txBody>
                    <a:bodyPr/>
                    <a:lstStyle/>
                    <a:p>
                      <a:pPr algn="ctr"/>
                      <a:r>
                        <a:rPr lang="en-US" altLang="zh-CN" sz="2800" i="0" dirty="0" err="1">
                          <a:latin typeface="+mn-ea"/>
                          <a:ea typeface="+mn-ea"/>
                        </a:rPr>
                        <a:t>set.issuperset</a:t>
                      </a:r>
                      <a:r>
                        <a:rPr lang="en-US" altLang="zh-CN" sz="2800" i="0" dirty="0">
                          <a:effectLst/>
                          <a:latin typeface="+mn-ea"/>
                          <a:ea typeface="+mn-ea"/>
                        </a:rPr>
                        <a:t>(</a:t>
                      </a:r>
                      <a:r>
                        <a:rPr lang="en-US" altLang="zh-CN" sz="2800" i="0" kern="1200" dirty="0">
                          <a:solidFill>
                            <a:schemeClr val="dk1"/>
                          </a:solidFill>
                          <a:effectLst/>
                          <a:latin typeface="+mn-ea"/>
                          <a:ea typeface="+mn-ea"/>
                          <a:cs typeface="+mn-cs"/>
                        </a:rPr>
                        <a:t>other</a:t>
                      </a:r>
                      <a:r>
                        <a:rPr lang="en-US" altLang="zh-CN" sz="2800" i="0" dirty="0">
                          <a:effectLst/>
                          <a:latin typeface="+mn-ea"/>
                          <a:ea typeface="+mn-ea"/>
                        </a:rPr>
                        <a:t>)</a:t>
                      </a:r>
                    </a:p>
                    <a:p>
                      <a:pPr algn="ctr"/>
                      <a:r>
                        <a:rPr lang="en-US" altLang="zh-CN" sz="2800" i="0" dirty="0">
                          <a:solidFill>
                            <a:srgbClr val="FF0000"/>
                          </a:solidFill>
                          <a:latin typeface="+mn-ea"/>
                          <a:ea typeface="+mn-ea"/>
                        </a:rPr>
                        <a:t>set &gt;= other</a:t>
                      </a:r>
                      <a:endParaRPr lang="zh-CN" altLang="en-US" sz="2800" i="0" dirty="0">
                        <a:solidFill>
                          <a:srgbClr val="FF0000"/>
                        </a:solidFill>
                        <a:latin typeface="+mn-ea"/>
                        <a:ea typeface="+mn-ea"/>
                      </a:endParaRPr>
                    </a:p>
                  </a:txBody>
                  <a:tcPr anchor="ctr"/>
                </a:tc>
                <a:tc>
                  <a:txBody>
                    <a:bodyPr/>
                    <a:lstStyle/>
                    <a:p>
                      <a:pPr marL="0" algn="l" defTabSz="914400" rtl="0" eaLnBrk="1" latinLnBrk="0" hangingPunct="1"/>
                      <a:r>
                        <a:rPr lang="zh-CN" altLang="en-US" sz="2800" b="0" i="0" kern="1200" dirty="0">
                          <a:solidFill>
                            <a:schemeClr val="dk1"/>
                          </a:solidFill>
                          <a:effectLst/>
                          <a:latin typeface="+mn-lt"/>
                          <a:ea typeface="+mn-ea"/>
                          <a:cs typeface="+mn-cs"/>
                        </a:rPr>
                        <a:t>判断是否 </a:t>
                      </a:r>
                      <a:r>
                        <a:rPr lang="en-US" altLang="zh-CN" sz="2800" b="0" i="0" kern="1200" dirty="0">
                          <a:solidFill>
                            <a:schemeClr val="dk1"/>
                          </a:solidFill>
                          <a:effectLst/>
                          <a:latin typeface="+mn-lt"/>
                          <a:ea typeface="+mn-ea"/>
                          <a:cs typeface="+mn-cs"/>
                        </a:rPr>
                        <a:t>other </a:t>
                      </a:r>
                      <a:r>
                        <a:rPr lang="zh-CN" altLang="en-US" sz="2800" b="0" i="0" kern="1200" dirty="0">
                          <a:solidFill>
                            <a:schemeClr val="dk1"/>
                          </a:solidFill>
                          <a:effectLst/>
                          <a:latin typeface="+mn-lt"/>
                          <a:ea typeface="+mn-ea"/>
                          <a:cs typeface="+mn-cs"/>
                        </a:rPr>
                        <a:t>中的每个元素都在集合之中</a:t>
                      </a:r>
                    </a:p>
                  </a:txBody>
                  <a:tcPr anchor="ctr"/>
                </a:tc>
                <a:extLst>
                  <a:ext uri="{0D108BD9-81ED-4DB2-BD59-A6C34878D82A}">
                    <a16:rowId xmlns:a16="http://schemas.microsoft.com/office/drawing/2014/main" val="1632714164"/>
                  </a:ext>
                </a:extLst>
              </a:tr>
              <a:tr h="370840">
                <a:tc>
                  <a:txBody>
                    <a:bodyPr/>
                    <a:lstStyle/>
                    <a:p>
                      <a:pPr marL="0" algn="ctr" defTabSz="914400" rtl="0" eaLnBrk="1" latinLnBrk="0" hangingPunct="1"/>
                      <a:r>
                        <a:rPr lang="en-US" altLang="zh-CN" sz="2800" i="0" kern="1200" dirty="0">
                          <a:solidFill>
                            <a:schemeClr val="dk1"/>
                          </a:solidFill>
                          <a:latin typeface="+mn-ea"/>
                          <a:ea typeface="+mn-ea"/>
                          <a:cs typeface="+mn-cs"/>
                        </a:rPr>
                        <a:t>set &gt; other</a:t>
                      </a:r>
                      <a:endParaRPr lang="zh-CN" altLang="en-US" sz="2800" i="0" kern="1200" dirty="0">
                        <a:solidFill>
                          <a:schemeClr val="dk1"/>
                        </a:solidFill>
                        <a:latin typeface="+mn-ea"/>
                        <a:ea typeface="+mn-ea"/>
                        <a:cs typeface="+mn-cs"/>
                      </a:endParaRPr>
                    </a:p>
                  </a:txBody>
                  <a:tcPr anchor="ctr"/>
                </a:tc>
                <a:tc>
                  <a:txBody>
                    <a:bodyPr/>
                    <a:lstStyle/>
                    <a:p>
                      <a:pPr algn="l"/>
                      <a:r>
                        <a:rPr lang="zh-CN" altLang="en-US" sz="2800" kern="1200" dirty="0">
                          <a:solidFill>
                            <a:schemeClr val="dk1"/>
                          </a:solidFill>
                          <a:latin typeface="+mn-lt"/>
                          <a:ea typeface="+mn-ea"/>
                          <a:cs typeface="+mn-cs"/>
                        </a:rPr>
                        <a:t>判断</a:t>
                      </a:r>
                      <a:r>
                        <a:rPr lang="en-US" altLang="zh-CN" sz="2800" kern="1200" dirty="0">
                          <a:solidFill>
                            <a:schemeClr val="dk1"/>
                          </a:solidFill>
                          <a:latin typeface="+mn-lt"/>
                          <a:ea typeface="+mn-ea"/>
                          <a:cs typeface="+mn-cs"/>
                        </a:rPr>
                        <a:t>set</a:t>
                      </a:r>
                      <a:r>
                        <a:rPr lang="zh-CN" altLang="en-US" sz="2800" kern="1200" dirty="0">
                          <a:solidFill>
                            <a:schemeClr val="dk1"/>
                          </a:solidFill>
                          <a:latin typeface="+mn-lt"/>
                          <a:ea typeface="+mn-ea"/>
                          <a:cs typeface="+mn-cs"/>
                        </a:rPr>
                        <a:t>是否</a:t>
                      </a:r>
                      <a:r>
                        <a:rPr lang="en-US" altLang="zh-CN" sz="2800" kern="1200" dirty="0" err="1">
                          <a:solidFill>
                            <a:schemeClr val="dk1"/>
                          </a:solidFill>
                          <a:latin typeface="+mn-lt"/>
                          <a:ea typeface="+mn-ea"/>
                          <a:cs typeface="+mn-cs"/>
                        </a:rPr>
                        <a:t>oter</a:t>
                      </a:r>
                      <a:r>
                        <a:rPr lang="zh-CN" altLang="en-US" sz="2800" kern="1200" dirty="0">
                          <a:solidFill>
                            <a:schemeClr val="dk1"/>
                          </a:solidFill>
                          <a:latin typeface="+mn-lt"/>
                          <a:ea typeface="+mn-ea"/>
                          <a:cs typeface="+mn-cs"/>
                        </a:rPr>
                        <a:t>的真超集，即</a:t>
                      </a:r>
                      <a:r>
                        <a:rPr lang="en-US" altLang="zh-CN" sz="2800" dirty="0">
                          <a:effectLst/>
                        </a:rPr>
                        <a:t>set</a:t>
                      </a:r>
                      <a:r>
                        <a:rPr lang="en-US" altLang="zh-CN" sz="2800" dirty="0"/>
                        <a:t> </a:t>
                      </a:r>
                      <a:r>
                        <a:rPr lang="en-US" altLang="zh-CN" sz="2800" dirty="0">
                          <a:effectLst/>
                        </a:rPr>
                        <a:t>&gt;=</a:t>
                      </a:r>
                      <a:r>
                        <a:rPr lang="en-US" altLang="zh-CN" sz="2800" dirty="0"/>
                        <a:t> </a:t>
                      </a:r>
                      <a:r>
                        <a:rPr lang="en-US" altLang="zh-CN" sz="2800" dirty="0">
                          <a:effectLst/>
                        </a:rPr>
                        <a:t>other</a:t>
                      </a:r>
                      <a:r>
                        <a:rPr lang="en-US" altLang="zh-CN" sz="2800" dirty="0"/>
                        <a:t> </a:t>
                      </a:r>
                    </a:p>
                    <a:p>
                      <a:pPr algn="l"/>
                      <a:r>
                        <a:rPr lang="en-US" altLang="zh-CN" sz="2800" dirty="0">
                          <a:effectLst/>
                        </a:rPr>
                        <a:t>and</a:t>
                      </a:r>
                      <a:r>
                        <a:rPr lang="en-US" altLang="zh-CN" sz="2800" dirty="0"/>
                        <a:t> </a:t>
                      </a:r>
                      <a:r>
                        <a:rPr lang="en-US" altLang="zh-CN" sz="2800" dirty="0">
                          <a:effectLst/>
                        </a:rPr>
                        <a:t>set</a:t>
                      </a:r>
                      <a:r>
                        <a:rPr lang="en-US" altLang="zh-CN" sz="2800" dirty="0"/>
                        <a:t> </a:t>
                      </a:r>
                      <a:r>
                        <a:rPr lang="en-US" altLang="zh-CN" sz="2800" dirty="0">
                          <a:effectLst/>
                        </a:rPr>
                        <a:t>!=</a:t>
                      </a:r>
                      <a:r>
                        <a:rPr lang="en-US" altLang="zh-CN" sz="2800" dirty="0"/>
                        <a:t> </a:t>
                      </a:r>
                      <a:r>
                        <a:rPr lang="en-US" altLang="zh-CN" sz="2800" dirty="0">
                          <a:effectLst/>
                        </a:rPr>
                        <a:t>other</a:t>
                      </a:r>
                      <a:r>
                        <a:rPr lang="zh-CN" altLang="en-US" sz="1800" b="0" i="0" kern="1200" dirty="0">
                          <a:solidFill>
                            <a:schemeClr val="dk1"/>
                          </a:solidFill>
                          <a:effectLst/>
                          <a:latin typeface="+mn-lt"/>
                          <a:ea typeface="+mn-ea"/>
                          <a:cs typeface="+mn-cs"/>
                        </a:rPr>
                        <a:t>。</a:t>
                      </a:r>
                      <a:endParaRPr lang="zh-CN" altLang="en-US" sz="2800" kern="1200" dirty="0">
                        <a:solidFill>
                          <a:schemeClr val="dk1"/>
                        </a:solidFill>
                        <a:latin typeface="+mn-lt"/>
                        <a:ea typeface="+mn-ea"/>
                        <a:cs typeface="+mn-cs"/>
                      </a:endParaRPr>
                    </a:p>
                  </a:txBody>
                  <a:tcPr anchor="ctr"/>
                </a:tc>
                <a:extLst>
                  <a:ext uri="{0D108BD9-81ED-4DB2-BD59-A6C34878D82A}">
                    <a16:rowId xmlns:a16="http://schemas.microsoft.com/office/drawing/2014/main" val="3915629879"/>
                  </a:ext>
                </a:extLst>
              </a:tr>
            </a:tbl>
          </a:graphicData>
        </a:graphic>
      </p:graphicFrame>
    </p:spTree>
    <p:extLst>
      <p:ext uri="{BB962C8B-B14F-4D97-AF65-F5344CB8AC3E}">
        <p14:creationId xmlns:p14="http://schemas.microsoft.com/office/powerpoint/2010/main" val="321213951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集合常用方法</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51</a:t>
            </a:fld>
            <a:endParaRPr lang="en-US" altLang="zh-CN"/>
          </a:p>
        </p:txBody>
      </p:sp>
      <p:graphicFrame>
        <p:nvGraphicFramePr>
          <p:cNvPr id="9" name="表格 9">
            <a:extLst>
              <a:ext uri="{FF2B5EF4-FFF2-40B4-BE49-F238E27FC236}">
                <a16:creationId xmlns:a16="http://schemas.microsoft.com/office/drawing/2014/main" id="{AD25A829-BFA6-4568-B631-8AA815282B93}"/>
              </a:ext>
            </a:extLst>
          </p:cNvPr>
          <p:cNvGraphicFramePr>
            <a:graphicFrameLocks noGrp="1"/>
          </p:cNvGraphicFramePr>
          <p:nvPr/>
        </p:nvGraphicFramePr>
        <p:xfrm>
          <a:off x="683567" y="1397000"/>
          <a:ext cx="7892108" cy="5059680"/>
        </p:xfrm>
        <a:graphic>
          <a:graphicData uri="http://schemas.openxmlformats.org/drawingml/2006/table">
            <a:tbl>
              <a:tblPr firstRow="1" bandRow="1">
                <a:tableStyleId>{21E4AEA4-8DFA-4A89-87EB-49C32662AFE0}</a:tableStyleId>
              </a:tblPr>
              <a:tblGrid>
                <a:gridCol w="3946054">
                  <a:extLst>
                    <a:ext uri="{9D8B030D-6E8A-4147-A177-3AD203B41FA5}">
                      <a16:colId xmlns:a16="http://schemas.microsoft.com/office/drawing/2014/main" val="651380042"/>
                    </a:ext>
                  </a:extLst>
                </a:gridCol>
                <a:gridCol w="3946054">
                  <a:extLst>
                    <a:ext uri="{9D8B030D-6E8A-4147-A177-3AD203B41FA5}">
                      <a16:colId xmlns:a16="http://schemas.microsoft.com/office/drawing/2014/main" val="238513724"/>
                    </a:ext>
                  </a:extLst>
                </a:gridCol>
              </a:tblGrid>
              <a:tr h="370840">
                <a:tc>
                  <a:txBody>
                    <a:bodyPr/>
                    <a:lstStyle/>
                    <a:p>
                      <a:pPr algn="ctr"/>
                      <a:r>
                        <a:rPr lang="zh-CN" altLang="en-US" sz="2800" dirty="0"/>
                        <a:t>函数名</a:t>
                      </a:r>
                    </a:p>
                  </a:txBody>
                  <a:tcPr anchor="ctr"/>
                </a:tc>
                <a:tc>
                  <a:txBody>
                    <a:bodyPr/>
                    <a:lstStyle/>
                    <a:p>
                      <a:pPr algn="ctr"/>
                      <a:r>
                        <a:rPr lang="zh-CN" altLang="en-US" sz="2800" dirty="0"/>
                        <a:t>功能</a:t>
                      </a:r>
                    </a:p>
                  </a:txBody>
                  <a:tcPr anchor="ctr"/>
                </a:tc>
                <a:extLst>
                  <a:ext uri="{0D108BD9-81ED-4DB2-BD59-A6C34878D82A}">
                    <a16:rowId xmlns:a16="http://schemas.microsoft.com/office/drawing/2014/main" val="1332770018"/>
                  </a:ext>
                </a:extLst>
              </a:tr>
              <a:tr h="370840">
                <a:tc>
                  <a:txBody>
                    <a:bodyPr/>
                    <a:lstStyle/>
                    <a:p>
                      <a:pPr algn="ctr"/>
                      <a:r>
                        <a:rPr lang="en-US" altLang="zh-CN" sz="2800" i="0" dirty="0" err="1">
                          <a:latin typeface="+mn-ea"/>
                          <a:ea typeface="+mn-ea"/>
                        </a:rPr>
                        <a:t>set.union</a:t>
                      </a:r>
                      <a:r>
                        <a:rPr lang="en-US" altLang="zh-CN" sz="2800" i="0" dirty="0">
                          <a:effectLst/>
                          <a:latin typeface="+mn-ea"/>
                          <a:ea typeface="+mn-ea"/>
                        </a:rPr>
                        <a:t>(</a:t>
                      </a:r>
                      <a:r>
                        <a:rPr lang="en-US" altLang="zh-CN" sz="2800" i="0" kern="1200" dirty="0">
                          <a:solidFill>
                            <a:schemeClr val="dk1"/>
                          </a:solidFill>
                          <a:effectLst/>
                          <a:latin typeface="+mn-ea"/>
                          <a:ea typeface="+mn-ea"/>
                          <a:cs typeface="+mn-cs"/>
                        </a:rPr>
                        <a:t>*others</a:t>
                      </a:r>
                      <a:r>
                        <a:rPr lang="en-US" altLang="zh-CN" sz="2800" i="0" dirty="0">
                          <a:effectLst/>
                          <a:latin typeface="+mn-ea"/>
                          <a:ea typeface="+mn-ea"/>
                        </a:rPr>
                        <a:t>)</a:t>
                      </a:r>
                    </a:p>
                    <a:p>
                      <a:pPr algn="ctr"/>
                      <a:r>
                        <a:rPr lang="en-US" altLang="zh-CN" sz="2800" i="0" dirty="0">
                          <a:solidFill>
                            <a:srgbClr val="FF0000"/>
                          </a:solidFill>
                          <a:latin typeface="+mn-ea"/>
                          <a:ea typeface="+mn-ea"/>
                        </a:rPr>
                        <a:t>set | other | </a:t>
                      </a:r>
                      <a:r>
                        <a:rPr lang="en-US" altLang="zh-CN" sz="2800" i="0" dirty="0">
                          <a:latin typeface="+mn-ea"/>
                          <a:ea typeface="+mn-ea"/>
                        </a:rPr>
                        <a:t>...</a:t>
                      </a:r>
                      <a:endParaRPr lang="zh-CN" altLang="en-US" sz="2800" i="0" dirty="0">
                        <a:latin typeface="+mn-ea"/>
                        <a:ea typeface="+mn-ea"/>
                      </a:endParaRPr>
                    </a:p>
                  </a:txBody>
                  <a:tcPr anchor="ctr"/>
                </a:tc>
                <a:tc>
                  <a:txBody>
                    <a:bodyPr/>
                    <a:lstStyle/>
                    <a:p>
                      <a:pPr algn="ctr"/>
                      <a:r>
                        <a:rPr lang="zh-CN" altLang="en-US" sz="2800" b="0" i="0" kern="1200" dirty="0">
                          <a:solidFill>
                            <a:schemeClr val="dk1"/>
                          </a:solidFill>
                          <a:effectLst/>
                          <a:latin typeface="+mn-lt"/>
                          <a:ea typeface="+mn-ea"/>
                          <a:cs typeface="+mn-cs"/>
                        </a:rPr>
                        <a:t>返回一个新集合，是原集合以及 </a:t>
                      </a:r>
                      <a:r>
                        <a:rPr lang="en-US" altLang="zh-CN" sz="2800" b="0" i="0" kern="1200" dirty="0">
                          <a:solidFill>
                            <a:schemeClr val="dk1"/>
                          </a:solidFill>
                          <a:effectLst/>
                          <a:latin typeface="+mn-lt"/>
                          <a:ea typeface="+mn-ea"/>
                          <a:cs typeface="+mn-cs"/>
                        </a:rPr>
                        <a:t>others </a:t>
                      </a:r>
                      <a:r>
                        <a:rPr lang="zh-CN" altLang="en-US" sz="2800" b="0" i="0" kern="1200" dirty="0">
                          <a:solidFill>
                            <a:schemeClr val="dk1"/>
                          </a:solidFill>
                          <a:effectLst/>
                          <a:latin typeface="+mn-lt"/>
                          <a:ea typeface="+mn-ea"/>
                          <a:cs typeface="+mn-cs"/>
                        </a:rPr>
                        <a:t>指定的所有集合中的并集</a:t>
                      </a:r>
                      <a:endParaRPr lang="zh-CN" altLang="en-US" sz="2800" i="0" dirty="0"/>
                    </a:p>
                  </a:txBody>
                  <a:tcPr anchor="ctr"/>
                </a:tc>
                <a:extLst>
                  <a:ext uri="{0D108BD9-81ED-4DB2-BD59-A6C34878D82A}">
                    <a16:rowId xmlns:a16="http://schemas.microsoft.com/office/drawing/2014/main" val="3455935292"/>
                  </a:ext>
                </a:extLst>
              </a:tr>
              <a:tr h="370840">
                <a:tc>
                  <a:txBody>
                    <a:bodyPr/>
                    <a:lstStyle/>
                    <a:p>
                      <a:pPr algn="ctr"/>
                      <a:r>
                        <a:rPr lang="en-US" altLang="zh-CN" sz="2800" i="0" dirty="0" err="1"/>
                        <a:t>set.intersection</a:t>
                      </a:r>
                      <a:r>
                        <a:rPr lang="en-US" altLang="zh-CN" sz="2800" i="0" dirty="0">
                          <a:effectLst/>
                        </a:rPr>
                        <a:t>(</a:t>
                      </a:r>
                      <a:r>
                        <a:rPr lang="en-US" altLang="zh-CN" sz="2800" i="0" kern="1200" dirty="0">
                          <a:solidFill>
                            <a:schemeClr val="dk1"/>
                          </a:solidFill>
                          <a:effectLst/>
                          <a:latin typeface="+mn-lt"/>
                          <a:ea typeface="+mn-ea"/>
                          <a:cs typeface="+mn-cs"/>
                        </a:rPr>
                        <a:t>*others</a:t>
                      </a:r>
                      <a:r>
                        <a:rPr lang="en-US" altLang="zh-CN" sz="2800" i="0" dirty="0">
                          <a:effectLst/>
                        </a:rPr>
                        <a:t>)</a:t>
                      </a:r>
                    </a:p>
                    <a:p>
                      <a:pPr algn="ctr"/>
                      <a:r>
                        <a:rPr lang="en-US" altLang="zh-CN" sz="2800" i="0" dirty="0">
                          <a:solidFill>
                            <a:srgbClr val="FF0000"/>
                          </a:solidFill>
                        </a:rPr>
                        <a:t>set &amp; other &amp; ...</a:t>
                      </a:r>
                      <a:endParaRPr lang="zh-CN" altLang="en-US" sz="2800" b="0" i="0" dirty="0">
                        <a:solidFill>
                          <a:srgbClr val="FF0000"/>
                        </a:solidFill>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i="0" kern="1200" dirty="0">
                          <a:solidFill>
                            <a:schemeClr val="dk1"/>
                          </a:solidFill>
                          <a:effectLst/>
                          <a:latin typeface="+mn-lt"/>
                          <a:ea typeface="+mn-ea"/>
                          <a:cs typeface="+mn-cs"/>
                        </a:rPr>
                        <a:t>返回一个新集合，是原集合以及 </a:t>
                      </a:r>
                      <a:r>
                        <a:rPr lang="en-US" altLang="zh-CN" sz="2800" b="0" i="0" kern="1200" dirty="0">
                          <a:solidFill>
                            <a:schemeClr val="dk1"/>
                          </a:solidFill>
                          <a:effectLst/>
                          <a:latin typeface="+mn-lt"/>
                          <a:ea typeface="+mn-ea"/>
                          <a:cs typeface="+mn-cs"/>
                        </a:rPr>
                        <a:t>others </a:t>
                      </a:r>
                      <a:r>
                        <a:rPr lang="zh-CN" altLang="en-US" sz="2800" b="0" i="0" kern="1200" dirty="0">
                          <a:solidFill>
                            <a:schemeClr val="dk1"/>
                          </a:solidFill>
                          <a:effectLst/>
                          <a:latin typeface="+mn-lt"/>
                          <a:ea typeface="+mn-ea"/>
                          <a:cs typeface="+mn-cs"/>
                        </a:rPr>
                        <a:t>指定的所有集合中的交集</a:t>
                      </a:r>
                    </a:p>
                  </a:txBody>
                  <a:tcPr/>
                </a:tc>
                <a:extLst>
                  <a:ext uri="{0D108BD9-81ED-4DB2-BD59-A6C34878D82A}">
                    <a16:rowId xmlns:a16="http://schemas.microsoft.com/office/drawing/2014/main" val="3215047981"/>
                  </a:ext>
                </a:extLst>
              </a:tr>
              <a:tr h="370840">
                <a:tc>
                  <a:txBody>
                    <a:bodyPr/>
                    <a:lstStyle/>
                    <a:p>
                      <a:pPr algn="ctr"/>
                      <a:r>
                        <a:rPr lang="en-US" altLang="zh-CN" sz="2800" i="0" dirty="0" err="1"/>
                        <a:t>set.difference</a:t>
                      </a:r>
                      <a:r>
                        <a:rPr lang="en-US" altLang="zh-CN" sz="2800" i="0" dirty="0">
                          <a:effectLst/>
                        </a:rPr>
                        <a:t>(</a:t>
                      </a:r>
                      <a:r>
                        <a:rPr lang="en-US" altLang="zh-CN" sz="2800" i="0" kern="1200" dirty="0">
                          <a:solidFill>
                            <a:schemeClr val="dk1"/>
                          </a:solidFill>
                          <a:effectLst/>
                          <a:latin typeface="+mn-lt"/>
                          <a:ea typeface="+mn-ea"/>
                          <a:cs typeface="+mn-cs"/>
                        </a:rPr>
                        <a:t>*others</a:t>
                      </a:r>
                      <a:r>
                        <a:rPr lang="en-US" altLang="zh-CN" sz="2800" i="0" dirty="0">
                          <a:effectLst/>
                        </a:rPr>
                        <a:t>)</a:t>
                      </a:r>
                    </a:p>
                    <a:p>
                      <a:pPr algn="ctr"/>
                      <a:r>
                        <a:rPr lang="en-US" altLang="zh-CN" sz="2800" i="0" dirty="0">
                          <a:solidFill>
                            <a:srgbClr val="FF0000"/>
                          </a:solidFill>
                        </a:rPr>
                        <a:t>set - other - ...</a:t>
                      </a:r>
                      <a:endParaRPr lang="zh-CN" altLang="en-US" sz="2800" i="0" dirty="0">
                        <a:solidFill>
                          <a:srgbClr val="FF0000"/>
                        </a:solidFill>
                        <a:latin typeface="+mn-ea"/>
                        <a:ea typeface="+mn-ea"/>
                      </a:endParaRPr>
                    </a:p>
                  </a:txBody>
                  <a:tcPr anchor="ctr"/>
                </a:tc>
                <a:tc>
                  <a:txBody>
                    <a:bodyPr/>
                    <a:lstStyle/>
                    <a:p>
                      <a:pPr marL="0" algn="l" defTabSz="914400" rtl="0" eaLnBrk="1" latinLnBrk="0" hangingPunct="1"/>
                      <a:r>
                        <a:rPr lang="zh-CN" altLang="en-US" sz="2800" b="0" i="0" kern="1200" dirty="0">
                          <a:solidFill>
                            <a:schemeClr val="dk1"/>
                          </a:solidFill>
                          <a:effectLst/>
                          <a:latin typeface="+mn-lt"/>
                          <a:ea typeface="+mn-ea"/>
                          <a:cs typeface="+mn-cs"/>
                        </a:rPr>
                        <a:t>返回一个新集合，其中包含原集合中在 </a:t>
                      </a:r>
                      <a:r>
                        <a:rPr lang="en-US" altLang="zh-CN" sz="2800" b="0" i="0" kern="1200" dirty="0">
                          <a:solidFill>
                            <a:schemeClr val="dk1"/>
                          </a:solidFill>
                          <a:effectLst/>
                          <a:latin typeface="+mn-lt"/>
                          <a:ea typeface="+mn-ea"/>
                          <a:cs typeface="+mn-cs"/>
                        </a:rPr>
                        <a:t>others </a:t>
                      </a:r>
                      <a:r>
                        <a:rPr lang="zh-CN" altLang="en-US" sz="2800" b="0" i="0" kern="1200" dirty="0">
                          <a:solidFill>
                            <a:schemeClr val="dk1"/>
                          </a:solidFill>
                          <a:effectLst/>
                          <a:latin typeface="+mn-lt"/>
                          <a:ea typeface="+mn-ea"/>
                          <a:cs typeface="+mn-cs"/>
                        </a:rPr>
                        <a:t>指定的其他集合中不存在的元素</a:t>
                      </a:r>
                    </a:p>
                  </a:txBody>
                  <a:tcPr anchor="ctr"/>
                </a:tc>
                <a:extLst>
                  <a:ext uri="{0D108BD9-81ED-4DB2-BD59-A6C34878D82A}">
                    <a16:rowId xmlns:a16="http://schemas.microsoft.com/office/drawing/2014/main" val="1632714164"/>
                  </a:ext>
                </a:extLst>
              </a:tr>
            </a:tbl>
          </a:graphicData>
        </a:graphic>
      </p:graphicFrame>
    </p:spTree>
    <p:extLst>
      <p:ext uri="{BB962C8B-B14F-4D97-AF65-F5344CB8AC3E}">
        <p14:creationId xmlns:p14="http://schemas.microsoft.com/office/powerpoint/2010/main" val="365131731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集合常用方法</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52</a:t>
            </a:fld>
            <a:endParaRPr lang="en-US" altLang="zh-CN"/>
          </a:p>
        </p:txBody>
      </p:sp>
      <p:graphicFrame>
        <p:nvGraphicFramePr>
          <p:cNvPr id="9" name="表格 9">
            <a:extLst>
              <a:ext uri="{FF2B5EF4-FFF2-40B4-BE49-F238E27FC236}">
                <a16:creationId xmlns:a16="http://schemas.microsoft.com/office/drawing/2014/main" id="{AD25A829-BFA6-4568-B631-8AA815282B93}"/>
              </a:ext>
            </a:extLst>
          </p:cNvPr>
          <p:cNvGraphicFramePr>
            <a:graphicFrameLocks noGrp="1"/>
          </p:cNvGraphicFramePr>
          <p:nvPr/>
        </p:nvGraphicFramePr>
        <p:xfrm>
          <a:off x="683567" y="1397000"/>
          <a:ext cx="8001000" cy="4206240"/>
        </p:xfrm>
        <a:graphic>
          <a:graphicData uri="http://schemas.openxmlformats.org/drawingml/2006/table">
            <a:tbl>
              <a:tblPr firstRow="1" bandRow="1">
                <a:tableStyleId>{21E4AEA4-8DFA-4A89-87EB-49C32662AFE0}</a:tableStyleId>
              </a:tblPr>
              <a:tblGrid>
                <a:gridCol w="4000500">
                  <a:extLst>
                    <a:ext uri="{9D8B030D-6E8A-4147-A177-3AD203B41FA5}">
                      <a16:colId xmlns:a16="http://schemas.microsoft.com/office/drawing/2014/main" val="651380042"/>
                    </a:ext>
                  </a:extLst>
                </a:gridCol>
                <a:gridCol w="4000500">
                  <a:extLst>
                    <a:ext uri="{9D8B030D-6E8A-4147-A177-3AD203B41FA5}">
                      <a16:colId xmlns:a16="http://schemas.microsoft.com/office/drawing/2014/main" val="238513724"/>
                    </a:ext>
                  </a:extLst>
                </a:gridCol>
              </a:tblGrid>
              <a:tr h="370840">
                <a:tc>
                  <a:txBody>
                    <a:bodyPr/>
                    <a:lstStyle/>
                    <a:p>
                      <a:pPr algn="ctr"/>
                      <a:r>
                        <a:rPr lang="zh-CN" altLang="en-US" sz="2800" dirty="0"/>
                        <a:t>函数名</a:t>
                      </a:r>
                    </a:p>
                  </a:txBody>
                  <a:tcPr anchor="ctr"/>
                </a:tc>
                <a:tc>
                  <a:txBody>
                    <a:bodyPr/>
                    <a:lstStyle/>
                    <a:p>
                      <a:pPr algn="ctr"/>
                      <a:r>
                        <a:rPr lang="zh-CN" altLang="en-US" sz="2800" dirty="0"/>
                        <a:t>功能</a:t>
                      </a:r>
                    </a:p>
                  </a:txBody>
                  <a:tcPr anchor="ctr"/>
                </a:tc>
                <a:extLst>
                  <a:ext uri="{0D108BD9-81ED-4DB2-BD59-A6C34878D82A}">
                    <a16:rowId xmlns:a16="http://schemas.microsoft.com/office/drawing/2014/main" val="1332770018"/>
                  </a:ext>
                </a:extLst>
              </a:tr>
              <a:tr h="370840">
                <a:tc>
                  <a:txBody>
                    <a:bodyPr/>
                    <a:lstStyle/>
                    <a:p>
                      <a:pPr algn="ctr"/>
                      <a:r>
                        <a:rPr lang="en-US" altLang="zh-CN" sz="2800" i="0" dirty="0" err="1"/>
                        <a:t>set.symmetric_difference</a:t>
                      </a:r>
                      <a:r>
                        <a:rPr lang="en-US" altLang="zh-CN" sz="2800" i="0" dirty="0">
                          <a:effectLst/>
                        </a:rPr>
                        <a:t>(</a:t>
                      </a:r>
                      <a:r>
                        <a:rPr lang="en-US" altLang="zh-CN" sz="2800" i="0" kern="1200" dirty="0">
                          <a:solidFill>
                            <a:schemeClr val="dk1"/>
                          </a:solidFill>
                          <a:effectLst/>
                          <a:latin typeface="+mn-lt"/>
                          <a:ea typeface="+mn-ea"/>
                          <a:cs typeface="+mn-cs"/>
                        </a:rPr>
                        <a:t>other</a:t>
                      </a:r>
                      <a:r>
                        <a:rPr lang="en-US" altLang="zh-CN" sz="2800" i="0" dirty="0">
                          <a:effectLst/>
                        </a:rPr>
                        <a:t>)</a:t>
                      </a:r>
                    </a:p>
                    <a:p>
                      <a:pPr algn="ctr"/>
                      <a:r>
                        <a:rPr lang="en-US" altLang="zh-CN" sz="2800" i="0" dirty="0">
                          <a:solidFill>
                            <a:srgbClr val="FF0000"/>
                          </a:solidFill>
                        </a:rPr>
                        <a:t>set ^ other</a:t>
                      </a:r>
                      <a:endParaRPr lang="zh-CN" altLang="en-US" sz="2800" i="0" dirty="0">
                        <a:solidFill>
                          <a:srgbClr val="FF0000"/>
                        </a:solidFill>
                        <a:latin typeface="+mn-ea"/>
                        <a:ea typeface="+mn-ea"/>
                      </a:endParaRPr>
                    </a:p>
                  </a:txBody>
                  <a:tcPr anchor="ctr"/>
                </a:tc>
                <a:tc>
                  <a:txBody>
                    <a:bodyPr/>
                    <a:lstStyle/>
                    <a:p>
                      <a:pPr algn="l"/>
                      <a:r>
                        <a:rPr lang="zh-CN" altLang="en-US" sz="2800" b="0" i="0" kern="1200" dirty="0">
                          <a:solidFill>
                            <a:schemeClr val="dk1"/>
                          </a:solidFill>
                          <a:effectLst/>
                          <a:latin typeface="+mn-lt"/>
                          <a:ea typeface="+mn-ea"/>
                          <a:cs typeface="+mn-cs"/>
                        </a:rPr>
                        <a:t>返回一个新集合，其中的元素或属于原集合或属于 </a:t>
                      </a:r>
                      <a:r>
                        <a:rPr lang="en-US" altLang="zh-CN" sz="2800" b="0" i="0" kern="1200" dirty="0">
                          <a:solidFill>
                            <a:schemeClr val="dk1"/>
                          </a:solidFill>
                          <a:effectLst/>
                          <a:latin typeface="+mn-lt"/>
                          <a:ea typeface="+mn-ea"/>
                          <a:cs typeface="+mn-cs"/>
                        </a:rPr>
                        <a:t>other</a:t>
                      </a:r>
                      <a:r>
                        <a:rPr lang="zh-CN" altLang="en-US" sz="2800" b="0" i="0" kern="1200" dirty="0">
                          <a:solidFill>
                            <a:schemeClr val="dk1"/>
                          </a:solidFill>
                          <a:effectLst/>
                          <a:latin typeface="+mn-lt"/>
                          <a:ea typeface="+mn-ea"/>
                          <a:cs typeface="+mn-cs"/>
                        </a:rPr>
                        <a:t> 指定的其他集合，但不能同时属于两者。</a:t>
                      </a:r>
                      <a:endParaRPr lang="zh-CN" altLang="en-US" sz="2800" i="0" dirty="0"/>
                    </a:p>
                  </a:txBody>
                  <a:tcPr anchor="ctr"/>
                </a:tc>
                <a:extLst>
                  <a:ext uri="{0D108BD9-81ED-4DB2-BD59-A6C34878D82A}">
                    <a16:rowId xmlns:a16="http://schemas.microsoft.com/office/drawing/2014/main" val="3455935292"/>
                  </a:ext>
                </a:extLst>
              </a:tr>
              <a:tr h="370840">
                <a:tc>
                  <a:txBody>
                    <a:bodyPr/>
                    <a:lstStyle/>
                    <a:p>
                      <a:pPr algn="ctr"/>
                      <a:r>
                        <a:rPr lang="en-US" altLang="zh-CN" sz="2800" i="0" dirty="0" err="1"/>
                        <a:t>set.copy</a:t>
                      </a:r>
                      <a:r>
                        <a:rPr lang="en-US" altLang="zh-CN" sz="2800" i="0" dirty="0"/>
                        <a:t>()</a:t>
                      </a:r>
                      <a:endParaRPr lang="zh-CN" altLang="en-US" sz="2800" b="0" i="0" dirty="0">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i="0" kern="1200" dirty="0">
                          <a:solidFill>
                            <a:schemeClr val="dk1"/>
                          </a:solidFill>
                          <a:effectLst/>
                          <a:latin typeface="+mn-lt"/>
                          <a:ea typeface="+mn-ea"/>
                          <a:cs typeface="+mn-cs"/>
                        </a:rPr>
                        <a:t>返回原集合的浅拷贝</a:t>
                      </a:r>
                    </a:p>
                  </a:txBody>
                  <a:tcPr/>
                </a:tc>
                <a:extLst>
                  <a:ext uri="{0D108BD9-81ED-4DB2-BD59-A6C34878D82A}">
                    <a16:rowId xmlns:a16="http://schemas.microsoft.com/office/drawing/2014/main" val="3215047981"/>
                  </a:ext>
                </a:extLst>
              </a:tr>
              <a:tr h="370840">
                <a:tc>
                  <a:txBody>
                    <a:bodyPr/>
                    <a:lstStyle/>
                    <a:p>
                      <a:pPr algn="ctr"/>
                      <a:r>
                        <a:rPr lang="en-US" altLang="zh-CN" sz="2800" i="0" dirty="0" err="1"/>
                        <a:t>set.update</a:t>
                      </a:r>
                      <a:r>
                        <a:rPr lang="en-US" altLang="zh-CN" sz="2800" i="0" dirty="0">
                          <a:effectLst/>
                        </a:rPr>
                        <a:t>(</a:t>
                      </a:r>
                      <a:r>
                        <a:rPr lang="en-US" altLang="zh-CN" sz="2800" i="0" kern="1200" dirty="0">
                          <a:solidFill>
                            <a:schemeClr val="dk1"/>
                          </a:solidFill>
                          <a:effectLst/>
                          <a:latin typeface="+mn-lt"/>
                          <a:ea typeface="+mn-ea"/>
                          <a:cs typeface="+mn-cs"/>
                        </a:rPr>
                        <a:t>*others</a:t>
                      </a:r>
                      <a:r>
                        <a:rPr lang="en-US" altLang="zh-CN" sz="2800" i="0" dirty="0">
                          <a:effectLst/>
                        </a:rPr>
                        <a:t>)</a:t>
                      </a:r>
                    </a:p>
                    <a:p>
                      <a:pPr algn="ctr"/>
                      <a:r>
                        <a:rPr lang="en-US" altLang="zh-CN" sz="2800" i="0" dirty="0">
                          <a:solidFill>
                            <a:srgbClr val="FF0000"/>
                          </a:solidFill>
                        </a:rPr>
                        <a:t>set |= other | ...</a:t>
                      </a:r>
                      <a:endParaRPr lang="zh-CN" altLang="en-US" sz="2800" i="0" dirty="0">
                        <a:solidFill>
                          <a:srgbClr val="FF0000"/>
                        </a:solidFill>
                        <a:latin typeface="+mn-ea"/>
                        <a:ea typeface="+mn-ea"/>
                      </a:endParaRPr>
                    </a:p>
                  </a:txBody>
                  <a:tcPr anchor="ctr"/>
                </a:tc>
                <a:tc>
                  <a:txBody>
                    <a:bodyPr/>
                    <a:lstStyle/>
                    <a:p>
                      <a:pPr marL="0" algn="l" defTabSz="914400" rtl="0" eaLnBrk="1" latinLnBrk="0" hangingPunct="1"/>
                      <a:r>
                        <a:rPr lang="zh-CN" altLang="en-US" sz="2800" b="0" i="0" kern="1200" dirty="0">
                          <a:solidFill>
                            <a:schemeClr val="dk1"/>
                          </a:solidFill>
                          <a:effectLst/>
                          <a:latin typeface="+mn-lt"/>
                          <a:ea typeface="+mn-ea"/>
                          <a:cs typeface="+mn-cs"/>
                        </a:rPr>
                        <a:t>更新集合，添加来自 </a:t>
                      </a:r>
                      <a:r>
                        <a:rPr lang="en-US" altLang="zh-CN" sz="2800" b="0" i="0" kern="1200" dirty="0">
                          <a:solidFill>
                            <a:schemeClr val="dk1"/>
                          </a:solidFill>
                          <a:effectLst/>
                          <a:latin typeface="+mn-lt"/>
                          <a:ea typeface="+mn-ea"/>
                          <a:cs typeface="+mn-cs"/>
                        </a:rPr>
                        <a:t>others </a:t>
                      </a:r>
                      <a:r>
                        <a:rPr lang="zh-CN" altLang="en-US" sz="2800" b="0" i="0" kern="1200" dirty="0">
                          <a:solidFill>
                            <a:schemeClr val="dk1"/>
                          </a:solidFill>
                          <a:effectLst/>
                          <a:latin typeface="+mn-lt"/>
                          <a:ea typeface="+mn-ea"/>
                          <a:cs typeface="+mn-cs"/>
                        </a:rPr>
                        <a:t>中的所有元素。</a:t>
                      </a:r>
                    </a:p>
                  </a:txBody>
                  <a:tcPr anchor="ctr"/>
                </a:tc>
                <a:extLst>
                  <a:ext uri="{0D108BD9-81ED-4DB2-BD59-A6C34878D82A}">
                    <a16:rowId xmlns:a16="http://schemas.microsoft.com/office/drawing/2014/main" val="1632714164"/>
                  </a:ext>
                </a:extLst>
              </a:tr>
            </a:tbl>
          </a:graphicData>
        </a:graphic>
      </p:graphicFrame>
    </p:spTree>
    <p:extLst>
      <p:ext uri="{BB962C8B-B14F-4D97-AF65-F5344CB8AC3E}">
        <p14:creationId xmlns:p14="http://schemas.microsoft.com/office/powerpoint/2010/main" val="412827242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集合常用方法</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53</a:t>
            </a:fld>
            <a:endParaRPr lang="en-US" altLang="zh-CN"/>
          </a:p>
        </p:txBody>
      </p:sp>
      <p:graphicFrame>
        <p:nvGraphicFramePr>
          <p:cNvPr id="9" name="表格 9">
            <a:extLst>
              <a:ext uri="{FF2B5EF4-FFF2-40B4-BE49-F238E27FC236}">
                <a16:creationId xmlns:a16="http://schemas.microsoft.com/office/drawing/2014/main" id="{AD25A829-BFA6-4568-B631-8AA815282B93}"/>
              </a:ext>
            </a:extLst>
          </p:cNvPr>
          <p:cNvGraphicFramePr>
            <a:graphicFrameLocks noGrp="1"/>
          </p:cNvGraphicFramePr>
          <p:nvPr/>
        </p:nvGraphicFramePr>
        <p:xfrm>
          <a:off x="683567" y="1397000"/>
          <a:ext cx="8001000" cy="5577840"/>
        </p:xfrm>
        <a:graphic>
          <a:graphicData uri="http://schemas.openxmlformats.org/drawingml/2006/table">
            <a:tbl>
              <a:tblPr firstRow="1" bandRow="1">
                <a:tableStyleId>{21E4AEA4-8DFA-4A89-87EB-49C32662AFE0}</a:tableStyleId>
              </a:tblPr>
              <a:tblGrid>
                <a:gridCol w="4000500">
                  <a:extLst>
                    <a:ext uri="{9D8B030D-6E8A-4147-A177-3AD203B41FA5}">
                      <a16:colId xmlns:a16="http://schemas.microsoft.com/office/drawing/2014/main" val="651380042"/>
                    </a:ext>
                  </a:extLst>
                </a:gridCol>
                <a:gridCol w="4000500">
                  <a:extLst>
                    <a:ext uri="{9D8B030D-6E8A-4147-A177-3AD203B41FA5}">
                      <a16:colId xmlns:a16="http://schemas.microsoft.com/office/drawing/2014/main" val="238513724"/>
                    </a:ext>
                  </a:extLst>
                </a:gridCol>
              </a:tblGrid>
              <a:tr h="370840">
                <a:tc>
                  <a:txBody>
                    <a:bodyPr/>
                    <a:lstStyle/>
                    <a:p>
                      <a:pPr algn="ctr"/>
                      <a:r>
                        <a:rPr lang="zh-CN" altLang="en-US" sz="2800" dirty="0"/>
                        <a:t>函数名</a:t>
                      </a:r>
                    </a:p>
                  </a:txBody>
                  <a:tcPr anchor="ctr"/>
                </a:tc>
                <a:tc>
                  <a:txBody>
                    <a:bodyPr/>
                    <a:lstStyle/>
                    <a:p>
                      <a:pPr algn="ctr"/>
                      <a:r>
                        <a:rPr lang="zh-CN" altLang="en-US" sz="2800" dirty="0"/>
                        <a:t>功能</a:t>
                      </a:r>
                    </a:p>
                  </a:txBody>
                  <a:tcPr anchor="ctr"/>
                </a:tc>
                <a:extLst>
                  <a:ext uri="{0D108BD9-81ED-4DB2-BD59-A6C34878D82A}">
                    <a16:rowId xmlns:a16="http://schemas.microsoft.com/office/drawing/2014/main" val="1332770018"/>
                  </a:ext>
                </a:extLst>
              </a:tr>
              <a:tr h="370840">
                <a:tc>
                  <a:txBody>
                    <a:bodyPr/>
                    <a:lstStyle/>
                    <a:p>
                      <a:pPr algn="ctr"/>
                      <a:r>
                        <a:rPr lang="en-US" altLang="zh-CN" sz="2800" i="0" dirty="0" err="1"/>
                        <a:t>set.intersection_update</a:t>
                      </a:r>
                      <a:r>
                        <a:rPr lang="en-US" altLang="zh-CN" sz="2800" i="0" dirty="0">
                          <a:effectLst/>
                        </a:rPr>
                        <a:t>(</a:t>
                      </a:r>
                      <a:r>
                        <a:rPr lang="en-US" altLang="zh-CN" sz="2800" i="0" kern="1200" dirty="0">
                          <a:solidFill>
                            <a:schemeClr val="dk1"/>
                          </a:solidFill>
                          <a:effectLst/>
                          <a:latin typeface="+mn-lt"/>
                          <a:ea typeface="+mn-ea"/>
                          <a:cs typeface="+mn-cs"/>
                        </a:rPr>
                        <a:t>*others</a:t>
                      </a:r>
                      <a:r>
                        <a:rPr lang="en-US" altLang="zh-CN" sz="2800" i="0" dirty="0">
                          <a:effectLst/>
                        </a:rPr>
                        <a:t>)</a:t>
                      </a:r>
                    </a:p>
                    <a:p>
                      <a:pPr algn="ctr"/>
                      <a:r>
                        <a:rPr lang="en-US" altLang="zh-CN" sz="2800" i="0" dirty="0">
                          <a:solidFill>
                            <a:srgbClr val="FF0000"/>
                          </a:solidFill>
                        </a:rPr>
                        <a:t>set &amp;= other &amp; ...</a:t>
                      </a:r>
                      <a:endParaRPr lang="zh-CN" altLang="en-US" sz="2800" i="0" dirty="0">
                        <a:solidFill>
                          <a:srgbClr val="FF0000"/>
                        </a:solidFill>
                        <a:latin typeface="+mn-ea"/>
                        <a:ea typeface="+mn-ea"/>
                      </a:endParaRPr>
                    </a:p>
                  </a:txBody>
                  <a:tcPr anchor="ctr"/>
                </a:tc>
                <a:tc>
                  <a:txBody>
                    <a:bodyPr/>
                    <a:lstStyle/>
                    <a:p>
                      <a:pPr algn="l"/>
                      <a:r>
                        <a:rPr lang="zh-CN" altLang="en-US" sz="2800" b="0" i="0" kern="1200" dirty="0">
                          <a:solidFill>
                            <a:schemeClr val="dk1"/>
                          </a:solidFill>
                          <a:effectLst/>
                          <a:latin typeface="+mn-lt"/>
                          <a:ea typeface="+mn-ea"/>
                          <a:cs typeface="+mn-cs"/>
                        </a:rPr>
                        <a:t>更新集合，只保留其中在所有 </a:t>
                      </a:r>
                      <a:r>
                        <a:rPr lang="en-US" altLang="zh-CN" sz="2800" b="0" i="0" kern="1200" dirty="0">
                          <a:solidFill>
                            <a:schemeClr val="dk1"/>
                          </a:solidFill>
                          <a:effectLst/>
                          <a:latin typeface="+mn-lt"/>
                          <a:ea typeface="+mn-ea"/>
                          <a:cs typeface="+mn-cs"/>
                        </a:rPr>
                        <a:t>others </a:t>
                      </a:r>
                      <a:r>
                        <a:rPr lang="zh-CN" altLang="en-US" sz="2800" b="0" i="0" kern="1200" dirty="0">
                          <a:solidFill>
                            <a:schemeClr val="dk1"/>
                          </a:solidFill>
                          <a:effectLst/>
                          <a:latin typeface="+mn-lt"/>
                          <a:ea typeface="+mn-ea"/>
                          <a:cs typeface="+mn-cs"/>
                        </a:rPr>
                        <a:t>中也存在的元素</a:t>
                      </a:r>
                    </a:p>
                  </a:txBody>
                  <a:tcPr anchor="ctr"/>
                </a:tc>
                <a:extLst>
                  <a:ext uri="{0D108BD9-81ED-4DB2-BD59-A6C34878D82A}">
                    <a16:rowId xmlns:a16="http://schemas.microsoft.com/office/drawing/2014/main" val="3455935292"/>
                  </a:ext>
                </a:extLst>
              </a:tr>
              <a:tr h="370840">
                <a:tc>
                  <a:txBody>
                    <a:bodyPr/>
                    <a:lstStyle/>
                    <a:p>
                      <a:pPr algn="ctr"/>
                      <a:r>
                        <a:rPr lang="en-US" altLang="zh-CN" sz="2800" i="0" dirty="0" err="1"/>
                        <a:t>set.difference_update</a:t>
                      </a:r>
                      <a:r>
                        <a:rPr lang="en-US" altLang="zh-CN" sz="2800" i="0" dirty="0">
                          <a:effectLst/>
                        </a:rPr>
                        <a:t>(</a:t>
                      </a:r>
                      <a:r>
                        <a:rPr lang="en-US" altLang="zh-CN" sz="2800" i="0" kern="1200" dirty="0">
                          <a:solidFill>
                            <a:schemeClr val="dk1"/>
                          </a:solidFill>
                          <a:effectLst/>
                          <a:latin typeface="+mn-lt"/>
                          <a:ea typeface="+mn-ea"/>
                          <a:cs typeface="+mn-cs"/>
                        </a:rPr>
                        <a:t>*others</a:t>
                      </a:r>
                      <a:r>
                        <a:rPr lang="en-US" altLang="zh-CN" sz="2800" i="0" dirty="0">
                          <a:effectLst/>
                        </a:rPr>
                        <a:t>)</a:t>
                      </a:r>
                    </a:p>
                    <a:p>
                      <a:pPr algn="ctr"/>
                      <a:r>
                        <a:rPr lang="en-US" altLang="zh-CN" sz="2800" i="0" dirty="0">
                          <a:solidFill>
                            <a:srgbClr val="FF0000"/>
                          </a:solidFill>
                        </a:rPr>
                        <a:t>set -= other | ...</a:t>
                      </a:r>
                      <a:endParaRPr lang="zh-CN" altLang="en-US" sz="2800" b="0" i="0" dirty="0">
                        <a:solidFill>
                          <a:srgbClr val="FF0000"/>
                        </a:solidFill>
                        <a:latin typeface="+mn-ea"/>
                        <a:ea typeface="+mn-ea"/>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0" i="0" kern="1200" dirty="0">
                          <a:solidFill>
                            <a:schemeClr val="dk1"/>
                          </a:solidFill>
                          <a:effectLst/>
                          <a:latin typeface="+mn-lt"/>
                          <a:ea typeface="+mn-ea"/>
                          <a:cs typeface="+mn-cs"/>
                        </a:rPr>
                        <a:t>更新集合，移除其中也存在于 </a:t>
                      </a:r>
                      <a:r>
                        <a:rPr lang="en-US" altLang="zh-CN" sz="2800" b="0" i="0" kern="1200" dirty="0">
                          <a:solidFill>
                            <a:schemeClr val="dk1"/>
                          </a:solidFill>
                          <a:effectLst/>
                          <a:latin typeface="+mn-lt"/>
                          <a:ea typeface="+mn-ea"/>
                          <a:cs typeface="+mn-cs"/>
                        </a:rPr>
                        <a:t>others </a:t>
                      </a:r>
                      <a:r>
                        <a:rPr lang="zh-CN" altLang="en-US" sz="2800" b="0" i="0" kern="1200" dirty="0">
                          <a:solidFill>
                            <a:schemeClr val="dk1"/>
                          </a:solidFill>
                          <a:effectLst/>
                          <a:latin typeface="+mn-lt"/>
                          <a:ea typeface="+mn-ea"/>
                          <a:cs typeface="+mn-cs"/>
                        </a:rPr>
                        <a:t>中的元素。</a:t>
                      </a:r>
                    </a:p>
                  </a:txBody>
                  <a:tcPr/>
                </a:tc>
                <a:extLst>
                  <a:ext uri="{0D108BD9-81ED-4DB2-BD59-A6C34878D82A}">
                    <a16:rowId xmlns:a16="http://schemas.microsoft.com/office/drawing/2014/main" val="3215047981"/>
                  </a:ext>
                </a:extLst>
              </a:tr>
              <a:tr h="370840">
                <a:tc>
                  <a:txBody>
                    <a:bodyPr/>
                    <a:lstStyle/>
                    <a:p>
                      <a:pPr algn="ctr"/>
                      <a:r>
                        <a:rPr lang="en-US" altLang="zh-CN" sz="2800" i="0" dirty="0" err="1"/>
                        <a:t>set.symmetric_difference_update</a:t>
                      </a:r>
                      <a:r>
                        <a:rPr lang="en-US" altLang="zh-CN" sz="2800" i="0" dirty="0">
                          <a:effectLst/>
                        </a:rPr>
                        <a:t>(</a:t>
                      </a:r>
                      <a:r>
                        <a:rPr lang="en-US" altLang="zh-CN" sz="2800" i="0" kern="1200" dirty="0">
                          <a:solidFill>
                            <a:schemeClr val="dk1"/>
                          </a:solidFill>
                          <a:effectLst/>
                          <a:latin typeface="+mn-lt"/>
                          <a:ea typeface="+mn-ea"/>
                          <a:cs typeface="+mn-cs"/>
                        </a:rPr>
                        <a:t>other</a:t>
                      </a:r>
                      <a:r>
                        <a:rPr lang="en-US" altLang="zh-CN" sz="2800" i="0" dirty="0">
                          <a:effectLst/>
                        </a:rPr>
                        <a:t>)</a:t>
                      </a:r>
                    </a:p>
                    <a:p>
                      <a:pPr algn="ctr"/>
                      <a:r>
                        <a:rPr lang="en-US" altLang="zh-CN" sz="2800" i="0" dirty="0">
                          <a:solidFill>
                            <a:srgbClr val="FF0000"/>
                          </a:solidFill>
                        </a:rPr>
                        <a:t>set ^= other</a:t>
                      </a:r>
                      <a:endParaRPr lang="zh-CN" altLang="en-US" sz="2800" i="0" dirty="0">
                        <a:solidFill>
                          <a:srgbClr val="FF0000"/>
                        </a:solidFill>
                        <a:latin typeface="+mn-ea"/>
                        <a:ea typeface="+mn-ea"/>
                      </a:endParaRPr>
                    </a:p>
                  </a:txBody>
                  <a:tcPr anchor="ctr"/>
                </a:tc>
                <a:tc>
                  <a:txBody>
                    <a:bodyPr/>
                    <a:lstStyle/>
                    <a:p>
                      <a:pPr marL="0" algn="l" defTabSz="914400" rtl="0" eaLnBrk="1" latinLnBrk="0" hangingPunct="1"/>
                      <a:r>
                        <a:rPr lang="zh-CN" altLang="en-US" sz="2800" b="0" i="0" kern="1200" dirty="0">
                          <a:solidFill>
                            <a:schemeClr val="dk1"/>
                          </a:solidFill>
                          <a:effectLst/>
                          <a:latin typeface="+mn-lt"/>
                          <a:ea typeface="+mn-ea"/>
                          <a:cs typeface="+mn-cs"/>
                        </a:rPr>
                        <a:t>更新集合，只保留存在于集合的一方而非共同存在的元素。</a:t>
                      </a:r>
                    </a:p>
                  </a:txBody>
                  <a:tcPr anchor="ctr"/>
                </a:tc>
                <a:extLst>
                  <a:ext uri="{0D108BD9-81ED-4DB2-BD59-A6C34878D82A}">
                    <a16:rowId xmlns:a16="http://schemas.microsoft.com/office/drawing/2014/main" val="1632714164"/>
                  </a:ext>
                </a:extLst>
              </a:tr>
              <a:tr h="370840">
                <a:tc>
                  <a:txBody>
                    <a:bodyPr/>
                    <a:lstStyle/>
                    <a:p>
                      <a:pPr algn="ctr"/>
                      <a:r>
                        <a:rPr lang="en-US" altLang="zh-CN" sz="2800" i="0" dirty="0">
                          <a:latin typeface="+mn-ea"/>
                          <a:ea typeface="+mn-ea"/>
                        </a:rPr>
                        <a:t>set == other</a:t>
                      </a:r>
                    </a:p>
                    <a:p>
                      <a:pPr algn="ctr"/>
                      <a:r>
                        <a:rPr lang="en-US" altLang="zh-CN" sz="2800" i="0" dirty="0">
                          <a:latin typeface="+mn-ea"/>
                          <a:ea typeface="+mn-ea"/>
                        </a:rPr>
                        <a:t>set != other</a:t>
                      </a:r>
                      <a:endParaRPr lang="zh-CN" altLang="en-US" sz="2800" i="0" dirty="0">
                        <a:latin typeface="+mn-ea"/>
                        <a:ea typeface="+mn-ea"/>
                      </a:endParaRPr>
                    </a:p>
                  </a:txBody>
                  <a:tcPr anchor="ctr"/>
                </a:tc>
                <a:tc>
                  <a:txBody>
                    <a:bodyPr/>
                    <a:lstStyle/>
                    <a:p>
                      <a:pPr marL="0" algn="l" defTabSz="914400" rtl="0" eaLnBrk="1" latinLnBrk="0" hangingPunct="1"/>
                      <a:r>
                        <a:rPr lang="zh-CN" altLang="en-US" sz="2800" b="0" i="0" kern="1200" dirty="0">
                          <a:solidFill>
                            <a:schemeClr val="dk1"/>
                          </a:solidFill>
                          <a:effectLst/>
                          <a:latin typeface="+mn-lt"/>
                          <a:ea typeface="+mn-ea"/>
                          <a:cs typeface="+mn-cs"/>
                        </a:rPr>
                        <a:t>判断</a:t>
                      </a:r>
                      <a:r>
                        <a:rPr lang="en-US" altLang="zh-CN" sz="2800" b="0" i="0" kern="1200" dirty="0">
                          <a:solidFill>
                            <a:schemeClr val="dk1"/>
                          </a:solidFill>
                          <a:effectLst/>
                          <a:latin typeface="+mn-lt"/>
                          <a:ea typeface="+mn-ea"/>
                          <a:cs typeface="+mn-cs"/>
                        </a:rPr>
                        <a:t>set</a:t>
                      </a:r>
                      <a:r>
                        <a:rPr lang="zh-CN" altLang="en-US" sz="2800" b="0" i="0" kern="1200" dirty="0">
                          <a:solidFill>
                            <a:schemeClr val="dk1"/>
                          </a:solidFill>
                          <a:effectLst/>
                          <a:latin typeface="+mn-lt"/>
                          <a:ea typeface="+mn-ea"/>
                          <a:cs typeface="+mn-cs"/>
                        </a:rPr>
                        <a:t>、</a:t>
                      </a:r>
                      <a:r>
                        <a:rPr lang="en-US" altLang="zh-CN" sz="2800" b="0" i="0" kern="1200" dirty="0">
                          <a:solidFill>
                            <a:schemeClr val="dk1"/>
                          </a:solidFill>
                          <a:effectLst/>
                          <a:latin typeface="+mn-lt"/>
                          <a:ea typeface="+mn-ea"/>
                          <a:cs typeface="+mn-cs"/>
                        </a:rPr>
                        <a:t>other</a:t>
                      </a:r>
                      <a:r>
                        <a:rPr lang="zh-CN" altLang="en-US" sz="2800" b="0" i="0" kern="1200" dirty="0">
                          <a:solidFill>
                            <a:schemeClr val="dk1"/>
                          </a:solidFill>
                          <a:effectLst/>
                          <a:latin typeface="+mn-lt"/>
                          <a:ea typeface="+mn-ea"/>
                          <a:cs typeface="+mn-cs"/>
                        </a:rPr>
                        <a:t>集合是否包含相同元素</a:t>
                      </a:r>
                    </a:p>
                  </a:txBody>
                  <a:tcPr anchor="ctr"/>
                </a:tc>
                <a:extLst>
                  <a:ext uri="{0D108BD9-81ED-4DB2-BD59-A6C34878D82A}">
                    <a16:rowId xmlns:a16="http://schemas.microsoft.com/office/drawing/2014/main" val="1192438386"/>
                  </a:ext>
                </a:extLst>
              </a:tr>
            </a:tbl>
          </a:graphicData>
        </a:graphic>
      </p:graphicFrame>
    </p:spTree>
    <p:extLst>
      <p:ext uri="{BB962C8B-B14F-4D97-AF65-F5344CB8AC3E}">
        <p14:creationId xmlns:p14="http://schemas.microsoft.com/office/powerpoint/2010/main" val="295927264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集合运算例</a:t>
            </a:r>
          </a:p>
        </p:txBody>
      </p:sp>
      <p:sp>
        <p:nvSpPr>
          <p:cNvPr id="3" name="内容占位符 2"/>
          <p:cNvSpPr>
            <a:spLocks noGrp="1"/>
          </p:cNvSpPr>
          <p:nvPr>
            <p:ph idx="1"/>
          </p:nvPr>
        </p:nvSpPr>
        <p:spPr/>
        <p:txBody>
          <a:bodyPr/>
          <a:lstStyle/>
          <a:p>
            <a:pPr marL="27432" indent="0">
              <a:buNone/>
            </a:pPr>
            <a:r>
              <a:rPr lang="zh-CN" altLang="en-US" dirty="0"/>
              <a:t>假设</a:t>
            </a:r>
            <a:r>
              <a:rPr lang="en-US" altLang="zh-CN" dirty="0"/>
              <a:t>2</a:t>
            </a:r>
            <a:r>
              <a:rPr lang="zh-CN" altLang="en-US" dirty="0"/>
              <a:t>个集合：</a:t>
            </a:r>
            <a:r>
              <a:rPr lang="en-US" altLang="zh-CN" dirty="0"/>
              <a:t>s1 = {2,3,5,7,11},s2 = {2,3,4,5,6,7}</a:t>
            </a:r>
            <a:r>
              <a:rPr lang="zh-CN" altLang="en-US" dirty="0"/>
              <a:t>，下列给出</a:t>
            </a:r>
            <a:r>
              <a:rPr lang="en-US" altLang="zh-CN" dirty="0"/>
              <a:t>4</a:t>
            </a:r>
            <a:r>
              <a:rPr lang="zh-CN" altLang="en-US" dirty="0"/>
              <a:t>种集合运算的示例。</a:t>
            </a:r>
            <a:endParaRPr lang="zh-CN" altLang="zh-CN" dirty="0"/>
          </a:p>
          <a:p>
            <a:endParaRPr lang="zh-CN" altLang="en-US" dirty="0"/>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54</a:t>
            </a:fld>
            <a:endParaRPr lang="en-US" altLang="zh-CN"/>
          </a:p>
        </p:txBody>
      </p:sp>
      <p:graphicFrame>
        <p:nvGraphicFramePr>
          <p:cNvPr id="7" name="表格 7">
            <a:extLst>
              <a:ext uri="{FF2B5EF4-FFF2-40B4-BE49-F238E27FC236}">
                <a16:creationId xmlns:a16="http://schemas.microsoft.com/office/drawing/2014/main" id="{2A1578F8-ED13-4C23-8A7F-7A87A0A11907}"/>
              </a:ext>
            </a:extLst>
          </p:cNvPr>
          <p:cNvGraphicFramePr>
            <a:graphicFrameLocks noGrp="1"/>
          </p:cNvGraphicFramePr>
          <p:nvPr/>
        </p:nvGraphicFramePr>
        <p:xfrm>
          <a:off x="712340" y="2348880"/>
          <a:ext cx="7820100" cy="4081012"/>
        </p:xfrm>
        <a:graphic>
          <a:graphicData uri="http://schemas.openxmlformats.org/drawingml/2006/table">
            <a:tbl>
              <a:tblPr firstRow="1" bandRow="1">
                <a:tableStyleId>{21E4AEA4-8DFA-4A89-87EB-49C32662AFE0}</a:tableStyleId>
              </a:tblPr>
              <a:tblGrid>
                <a:gridCol w="2606700">
                  <a:extLst>
                    <a:ext uri="{9D8B030D-6E8A-4147-A177-3AD203B41FA5}">
                      <a16:colId xmlns:a16="http://schemas.microsoft.com/office/drawing/2014/main" val="3982366140"/>
                    </a:ext>
                  </a:extLst>
                </a:gridCol>
                <a:gridCol w="2606700">
                  <a:extLst>
                    <a:ext uri="{9D8B030D-6E8A-4147-A177-3AD203B41FA5}">
                      <a16:colId xmlns:a16="http://schemas.microsoft.com/office/drawing/2014/main" val="2035345546"/>
                    </a:ext>
                  </a:extLst>
                </a:gridCol>
                <a:gridCol w="2606700">
                  <a:extLst>
                    <a:ext uri="{9D8B030D-6E8A-4147-A177-3AD203B41FA5}">
                      <a16:colId xmlns:a16="http://schemas.microsoft.com/office/drawing/2014/main" val="565282609"/>
                    </a:ext>
                  </a:extLst>
                </a:gridCol>
              </a:tblGrid>
              <a:tr h="784033">
                <a:tc>
                  <a:txBody>
                    <a:bodyPr/>
                    <a:lstStyle/>
                    <a:p>
                      <a:pPr algn="ctr"/>
                      <a:r>
                        <a:rPr lang="zh-CN" altLang="en-US" sz="2800" dirty="0"/>
                        <a:t>运算</a:t>
                      </a:r>
                    </a:p>
                  </a:txBody>
                  <a:tcPr anchor="ctr"/>
                </a:tc>
                <a:tc>
                  <a:txBody>
                    <a:bodyPr/>
                    <a:lstStyle/>
                    <a:p>
                      <a:pPr algn="ctr"/>
                      <a:r>
                        <a:rPr lang="zh-CN" altLang="en-US" sz="2800" dirty="0"/>
                        <a:t>示例</a:t>
                      </a:r>
                    </a:p>
                  </a:txBody>
                  <a:tcPr anchor="ctr"/>
                </a:tc>
                <a:tc>
                  <a:txBody>
                    <a:bodyPr/>
                    <a:lstStyle/>
                    <a:p>
                      <a:pPr algn="ctr"/>
                      <a:r>
                        <a:rPr lang="zh-CN" altLang="en-US" sz="2800" dirty="0"/>
                        <a:t>结果</a:t>
                      </a:r>
                    </a:p>
                  </a:txBody>
                  <a:tcPr anchor="ctr"/>
                </a:tc>
                <a:extLst>
                  <a:ext uri="{0D108BD9-81ED-4DB2-BD59-A6C34878D82A}">
                    <a16:rowId xmlns:a16="http://schemas.microsoft.com/office/drawing/2014/main" val="3422910406"/>
                  </a:ext>
                </a:extLst>
              </a:tr>
              <a:tr h="784033">
                <a:tc>
                  <a:txBody>
                    <a:bodyPr/>
                    <a:lstStyle/>
                    <a:p>
                      <a:pPr algn="ctr"/>
                      <a:r>
                        <a:rPr lang="zh-CN" altLang="en-US" sz="2800"/>
                        <a:t>并集</a:t>
                      </a:r>
                      <a:endParaRPr lang="zh-CN" altLang="en-US" sz="2800" dirty="0"/>
                    </a:p>
                  </a:txBody>
                  <a:tcPr anchor="ctr"/>
                </a:tc>
                <a:tc>
                  <a:txBody>
                    <a:bodyPr/>
                    <a:lstStyle/>
                    <a:p>
                      <a:pPr algn="ctr"/>
                      <a:r>
                        <a:rPr lang="en-US" altLang="zh-CN" sz="2800" dirty="0"/>
                        <a:t>s1.union(s2)</a:t>
                      </a:r>
                      <a:endParaRPr lang="zh-CN" altLang="en-US" sz="2800" dirty="0"/>
                    </a:p>
                  </a:txBody>
                  <a:tcPr anchor="ctr"/>
                </a:tc>
                <a:tc>
                  <a:txBody>
                    <a:bodyPr/>
                    <a:lstStyle/>
                    <a:p>
                      <a:pPr algn="ctr"/>
                      <a:r>
                        <a:rPr lang="en-US" altLang="zh-CN" sz="2800" dirty="0"/>
                        <a:t>{2,3,4,5,6,7,11}</a:t>
                      </a:r>
                      <a:endParaRPr lang="zh-CN" altLang="en-US" sz="2800" dirty="0"/>
                    </a:p>
                  </a:txBody>
                  <a:tcPr anchor="ctr"/>
                </a:tc>
                <a:extLst>
                  <a:ext uri="{0D108BD9-81ED-4DB2-BD59-A6C34878D82A}">
                    <a16:rowId xmlns:a16="http://schemas.microsoft.com/office/drawing/2014/main" val="3909579781"/>
                  </a:ext>
                </a:extLst>
              </a:tr>
              <a:tr h="784033">
                <a:tc>
                  <a:txBody>
                    <a:bodyPr/>
                    <a:lstStyle/>
                    <a:p>
                      <a:pPr algn="ctr"/>
                      <a:r>
                        <a:rPr lang="zh-CN" altLang="en-US" sz="2800" dirty="0"/>
                        <a:t>并集</a:t>
                      </a:r>
                    </a:p>
                  </a:txBody>
                  <a:tcPr anchor="ctr"/>
                </a:tc>
                <a:tc>
                  <a:txBody>
                    <a:bodyPr/>
                    <a:lstStyle/>
                    <a:p>
                      <a:pPr algn="ctr"/>
                      <a:r>
                        <a:rPr lang="en-US" altLang="zh-CN" sz="2800" dirty="0"/>
                        <a:t>s1 | s2</a:t>
                      </a:r>
                      <a:endParaRPr lang="zh-CN" altLang="en-US" sz="2800" dirty="0"/>
                    </a:p>
                  </a:txBody>
                  <a:tcPr anchor="ctr"/>
                </a:tc>
                <a:tc>
                  <a:txBody>
                    <a:bodyPr/>
                    <a:lstStyle/>
                    <a:p>
                      <a:pPr algn="ctr"/>
                      <a:r>
                        <a:rPr lang="zh-CN" altLang="en-US" sz="2800" dirty="0"/>
                        <a:t>同上</a:t>
                      </a:r>
                    </a:p>
                  </a:txBody>
                  <a:tcPr anchor="ctr"/>
                </a:tc>
                <a:extLst>
                  <a:ext uri="{0D108BD9-81ED-4DB2-BD59-A6C34878D82A}">
                    <a16:rowId xmlns:a16="http://schemas.microsoft.com/office/drawing/2014/main" val="2637786148"/>
                  </a:ext>
                </a:extLst>
              </a:tr>
              <a:tr h="784033">
                <a:tc>
                  <a:txBody>
                    <a:bodyPr/>
                    <a:lstStyle/>
                    <a:p>
                      <a:pPr algn="ctr"/>
                      <a:r>
                        <a:rPr lang="zh-CN" altLang="en-US" sz="2800" dirty="0"/>
                        <a:t>交集</a:t>
                      </a:r>
                    </a:p>
                  </a:txBody>
                  <a:tcPr anchor="ctr"/>
                </a:tc>
                <a:tc>
                  <a:txBody>
                    <a:bodyPr/>
                    <a:lstStyle/>
                    <a:p>
                      <a:pPr algn="ctr"/>
                      <a:r>
                        <a:rPr lang="en-US" altLang="zh-CN" sz="2800" dirty="0"/>
                        <a:t>s1.intersection(s2)</a:t>
                      </a:r>
                      <a:endParaRPr lang="zh-CN" altLang="en-US" sz="2800" dirty="0"/>
                    </a:p>
                  </a:txBody>
                  <a:tcPr anchor="ctr"/>
                </a:tc>
                <a:tc>
                  <a:txBody>
                    <a:bodyPr/>
                    <a:lstStyle/>
                    <a:p>
                      <a:pPr algn="ctr"/>
                      <a:r>
                        <a:rPr lang="en-US" altLang="zh-CN" sz="2800" dirty="0"/>
                        <a:t>{2,3,5,7}</a:t>
                      </a:r>
                      <a:endParaRPr lang="zh-CN" altLang="en-US" sz="2800" dirty="0"/>
                    </a:p>
                  </a:txBody>
                  <a:tcPr anchor="ctr"/>
                </a:tc>
                <a:extLst>
                  <a:ext uri="{0D108BD9-81ED-4DB2-BD59-A6C34878D82A}">
                    <a16:rowId xmlns:a16="http://schemas.microsoft.com/office/drawing/2014/main" val="4002598048"/>
                  </a:ext>
                </a:extLst>
              </a:tr>
              <a:tr h="784033">
                <a:tc>
                  <a:txBody>
                    <a:bodyPr/>
                    <a:lstStyle/>
                    <a:p>
                      <a:pPr algn="ctr"/>
                      <a:r>
                        <a:rPr lang="zh-CN" altLang="en-US" sz="2800" dirty="0"/>
                        <a:t>交集</a:t>
                      </a:r>
                    </a:p>
                  </a:txBody>
                  <a:tcPr anchor="ctr"/>
                </a:tc>
                <a:tc>
                  <a:txBody>
                    <a:bodyPr/>
                    <a:lstStyle/>
                    <a:p>
                      <a:pPr algn="ctr"/>
                      <a:r>
                        <a:rPr lang="en-US" altLang="zh-CN" sz="2800" dirty="0"/>
                        <a:t>s1 &amp; s2</a:t>
                      </a:r>
                      <a:endParaRPr lang="zh-CN" altLang="en-US" sz="2800" dirty="0"/>
                    </a:p>
                  </a:txBody>
                  <a:tcPr anchor="ctr"/>
                </a:tc>
                <a:tc>
                  <a:txBody>
                    <a:bodyPr/>
                    <a:lstStyle/>
                    <a:p>
                      <a:pPr algn="ctr"/>
                      <a:r>
                        <a:rPr lang="zh-CN" altLang="en-US" sz="2800" dirty="0"/>
                        <a:t>同上</a:t>
                      </a:r>
                    </a:p>
                  </a:txBody>
                  <a:tcPr anchor="ctr"/>
                </a:tc>
                <a:extLst>
                  <a:ext uri="{0D108BD9-81ED-4DB2-BD59-A6C34878D82A}">
                    <a16:rowId xmlns:a16="http://schemas.microsoft.com/office/drawing/2014/main" val="1833957272"/>
                  </a:ext>
                </a:extLst>
              </a:tr>
            </a:tbl>
          </a:graphicData>
        </a:graphic>
      </p:graphicFrame>
    </p:spTree>
    <p:extLst>
      <p:ext uri="{BB962C8B-B14F-4D97-AF65-F5344CB8AC3E}">
        <p14:creationId xmlns:p14="http://schemas.microsoft.com/office/powerpoint/2010/main" val="407595330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集合运算例</a:t>
            </a:r>
          </a:p>
        </p:txBody>
      </p:sp>
      <p:sp>
        <p:nvSpPr>
          <p:cNvPr id="3" name="内容占位符 2"/>
          <p:cNvSpPr>
            <a:spLocks noGrp="1"/>
          </p:cNvSpPr>
          <p:nvPr>
            <p:ph idx="1"/>
          </p:nvPr>
        </p:nvSpPr>
        <p:spPr/>
        <p:txBody>
          <a:bodyPr/>
          <a:lstStyle/>
          <a:p>
            <a:pPr marL="27432" indent="0">
              <a:buNone/>
            </a:pPr>
            <a:r>
              <a:rPr lang="zh-CN" altLang="en-US" dirty="0"/>
              <a:t>假设</a:t>
            </a:r>
            <a:r>
              <a:rPr lang="en-US" altLang="zh-CN" dirty="0"/>
              <a:t>2</a:t>
            </a:r>
            <a:r>
              <a:rPr lang="zh-CN" altLang="en-US" dirty="0"/>
              <a:t>个集合：</a:t>
            </a:r>
            <a:r>
              <a:rPr lang="en-US" altLang="zh-CN" dirty="0"/>
              <a:t>s1 = {2,3,5,7,11},s2 = {2,3,4,5,6,7}</a:t>
            </a:r>
            <a:r>
              <a:rPr lang="zh-CN" altLang="en-US" dirty="0"/>
              <a:t>，下列给出</a:t>
            </a:r>
            <a:r>
              <a:rPr lang="en-US" altLang="zh-CN" dirty="0"/>
              <a:t>4</a:t>
            </a:r>
            <a:r>
              <a:rPr lang="zh-CN" altLang="en-US" dirty="0"/>
              <a:t>种集合运算的示例。</a:t>
            </a:r>
            <a:endParaRPr lang="zh-CN" altLang="zh-CN" dirty="0"/>
          </a:p>
          <a:p>
            <a:endParaRPr lang="zh-CN" altLang="en-US" dirty="0"/>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55</a:t>
            </a:fld>
            <a:endParaRPr lang="en-US" altLang="zh-CN"/>
          </a:p>
        </p:txBody>
      </p:sp>
      <p:graphicFrame>
        <p:nvGraphicFramePr>
          <p:cNvPr id="7" name="表格 7">
            <a:extLst>
              <a:ext uri="{FF2B5EF4-FFF2-40B4-BE49-F238E27FC236}">
                <a16:creationId xmlns:a16="http://schemas.microsoft.com/office/drawing/2014/main" id="{2A1578F8-ED13-4C23-8A7F-7A87A0A11907}"/>
              </a:ext>
            </a:extLst>
          </p:cNvPr>
          <p:cNvGraphicFramePr>
            <a:graphicFrameLocks noGrp="1"/>
          </p:cNvGraphicFramePr>
          <p:nvPr/>
        </p:nvGraphicFramePr>
        <p:xfrm>
          <a:off x="755575" y="2276872"/>
          <a:ext cx="7820100" cy="4507732"/>
        </p:xfrm>
        <a:graphic>
          <a:graphicData uri="http://schemas.openxmlformats.org/drawingml/2006/table">
            <a:tbl>
              <a:tblPr firstRow="1" bandRow="1">
                <a:tableStyleId>{21E4AEA4-8DFA-4A89-87EB-49C32662AFE0}</a:tableStyleId>
              </a:tblPr>
              <a:tblGrid>
                <a:gridCol w="2606700">
                  <a:extLst>
                    <a:ext uri="{9D8B030D-6E8A-4147-A177-3AD203B41FA5}">
                      <a16:colId xmlns:a16="http://schemas.microsoft.com/office/drawing/2014/main" val="3982366140"/>
                    </a:ext>
                  </a:extLst>
                </a:gridCol>
                <a:gridCol w="2606700">
                  <a:extLst>
                    <a:ext uri="{9D8B030D-6E8A-4147-A177-3AD203B41FA5}">
                      <a16:colId xmlns:a16="http://schemas.microsoft.com/office/drawing/2014/main" val="2035345546"/>
                    </a:ext>
                  </a:extLst>
                </a:gridCol>
                <a:gridCol w="2606700">
                  <a:extLst>
                    <a:ext uri="{9D8B030D-6E8A-4147-A177-3AD203B41FA5}">
                      <a16:colId xmlns:a16="http://schemas.microsoft.com/office/drawing/2014/main" val="565282609"/>
                    </a:ext>
                  </a:extLst>
                </a:gridCol>
              </a:tblGrid>
              <a:tr h="784033">
                <a:tc>
                  <a:txBody>
                    <a:bodyPr/>
                    <a:lstStyle/>
                    <a:p>
                      <a:pPr algn="ctr"/>
                      <a:r>
                        <a:rPr lang="zh-CN" altLang="en-US" sz="2800" dirty="0"/>
                        <a:t>运算</a:t>
                      </a:r>
                    </a:p>
                  </a:txBody>
                  <a:tcPr anchor="ctr"/>
                </a:tc>
                <a:tc>
                  <a:txBody>
                    <a:bodyPr/>
                    <a:lstStyle/>
                    <a:p>
                      <a:pPr algn="ctr"/>
                      <a:r>
                        <a:rPr lang="zh-CN" altLang="en-US" sz="2800" dirty="0"/>
                        <a:t>示例</a:t>
                      </a:r>
                    </a:p>
                  </a:txBody>
                  <a:tcPr anchor="ctr"/>
                </a:tc>
                <a:tc>
                  <a:txBody>
                    <a:bodyPr/>
                    <a:lstStyle/>
                    <a:p>
                      <a:pPr algn="ctr"/>
                      <a:r>
                        <a:rPr lang="zh-CN" altLang="en-US" sz="2800" dirty="0"/>
                        <a:t>结果</a:t>
                      </a:r>
                    </a:p>
                  </a:txBody>
                  <a:tcPr anchor="ctr"/>
                </a:tc>
                <a:extLst>
                  <a:ext uri="{0D108BD9-81ED-4DB2-BD59-A6C34878D82A}">
                    <a16:rowId xmlns:a16="http://schemas.microsoft.com/office/drawing/2014/main" val="3422910406"/>
                  </a:ext>
                </a:extLst>
              </a:tr>
              <a:tr h="784033">
                <a:tc>
                  <a:txBody>
                    <a:bodyPr/>
                    <a:lstStyle/>
                    <a:p>
                      <a:pPr algn="ctr"/>
                      <a:r>
                        <a:rPr lang="zh-CN" altLang="en-US" sz="2800" dirty="0"/>
                        <a:t>差集</a:t>
                      </a:r>
                    </a:p>
                  </a:txBody>
                  <a:tcPr anchor="ctr"/>
                </a:tc>
                <a:tc>
                  <a:txBody>
                    <a:bodyPr/>
                    <a:lstStyle/>
                    <a:p>
                      <a:pPr algn="ctr"/>
                      <a:r>
                        <a:rPr lang="en-US" altLang="zh-CN" sz="2800" dirty="0"/>
                        <a:t>s1.difference(s2)</a:t>
                      </a:r>
                      <a:endParaRPr lang="zh-CN" altLang="en-US" sz="2800" dirty="0"/>
                    </a:p>
                  </a:txBody>
                  <a:tcPr anchor="ctr"/>
                </a:tc>
                <a:tc>
                  <a:txBody>
                    <a:bodyPr/>
                    <a:lstStyle/>
                    <a:p>
                      <a:pPr algn="ctr"/>
                      <a:r>
                        <a:rPr lang="en-US" altLang="zh-CN" sz="2800" dirty="0"/>
                        <a:t>{11}</a:t>
                      </a:r>
                      <a:endParaRPr lang="zh-CN" altLang="en-US" sz="2800" dirty="0"/>
                    </a:p>
                  </a:txBody>
                  <a:tcPr anchor="ctr"/>
                </a:tc>
                <a:extLst>
                  <a:ext uri="{0D108BD9-81ED-4DB2-BD59-A6C34878D82A}">
                    <a16:rowId xmlns:a16="http://schemas.microsoft.com/office/drawing/2014/main" val="3909579781"/>
                  </a:ext>
                </a:extLst>
              </a:tr>
              <a:tr h="784033">
                <a:tc>
                  <a:txBody>
                    <a:bodyPr/>
                    <a:lstStyle/>
                    <a:p>
                      <a:pPr algn="ctr"/>
                      <a:r>
                        <a:rPr lang="zh-CN" altLang="en-US" sz="2800" dirty="0"/>
                        <a:t>差集</a:t>
                      </a:r>
                    </a:p>
                  </a:txBody>
                  <a:tcPr anchor="ctr"/>
                </a:tc>
                <a:tc>
                  <a:txBody>
                    <a:bodyPr/>
                    <a:lstStyle/>
                    <a:p>
                      <a:pPr algn="ctr"/>
                      <a:r>
                        <a:rPr lang="en-US" altLang="zh-CN" sz="2800" dirty="0"/>
                        <a:t>s1 - s2</a:t>
                      </a:r>
                      <a:endParaRPr lang="zh-CN" altLang="en-US" sz="2800" dirty="0"/>
                    </a:p>
                  </a:txBody>
                  <a:tcPr anchor="ctr"/>
                </a:tc>
                <a:tc>
                  <a:txBody>
                    <a:bodyPr/>
                    <a:lstStyle/>
                    <a:p>
                      <a:pPr algn="ctr"/>
                      <a:r>
                        <a:rPr lang="zh-CN" altLang="en-US" sz="2800" dirty="0"/>
                        <a:t>同上</a:t>
                      </a:r>
                    </a:p>
                  </a:txBody>
                  <a:tcPr anchor="ctr"/>
                </a:tc>
                <a:extLst>
                  <a:ext uri="{0D108BD9-81ED-4DB2-BD59-A6C34878D82A}">
                    <a16:rowId xmlns:a16="http://schemas.microsoft.com/office/drawing/2014/main" val="2637786148"/>
                  </a:ext>
                </a:extLst>
              </a:tr>
              <a:tr h="784033">
                <a:tc>
                  <a:txBody>
                    <a:bodyPr/>
                    <a:lstStyle/>
                    <a:p>
                      <a:pPr algn="ctr"/>
                      <a:r>
                        <a:rPr lang="zh-CN" altLang="en-US" sz="2800" dirty="0"/>
                        <a:t>对称差</a:t>
                      </a:r>
                    </a:p>
                  </a:txBody>
                  <a:tcPr anchor="ctr"/>
                </a:tc>
                <a:tc>
                  <a:txBody>
                    <a:bodyPr/>
                    <a:lstStyle/>
                    <a:p>
                      <a:pPr algn="ctr"/>
                      <a:r>
                        <a:rPr lang="en-US" altLang="zh-CN" sz="2800" dirty="0"/>
                        <a:t>s1.</a:t>
                      </a:r>
                      <a:r>
                        <a:rPr lang="en-US" altLang="zh-CN" sz="2800" i="0" dirty="0"/>
                        <a:t> </a:t>
                      </a:r>
                      <a:r>
                        <a:rPr lang="en-US" altLang="zh-CN" sz="2800" i="0" dirty="0" err="1"/>
                        <a:t>symmetric_difference</a:t>
                      </a:r>
                      <a:r>
                        <a:rPr lang="en-US" altLang="zh-CN" sz="2800" dirty="0"/>
                        <a:t>(s2)</a:t>
                      </a:r>
                      <a:endParaRPr lang="zh-CN" altLang="en-US" sz="2800" dirty="0"/>
                    </a:p>
                  </a:txBody>
                  <a:tcPr anchor="ctr"/>
                </a:tc>
                <a:tc>
                  <a:txBody>
                    <a:bodyPr/>
                    <a:lstStyle/>
                    <a:p>
                      <a:pPr algn="ctr"/>
                      <a:r>
                        <a:rPr lang="en-US" altLang="zh-CN" sz="2800" dirty="0"/>
                        <a:t>{4,6,11}</a:t>
                      </a:r>
                      <a:endParaRPr lang="zh-CN" altLang="en-US" sz="2800" dirty="0"/>
                    </a:p>
                  </a:txBody>
                  <a:tcPr anchor="ctr"/>
                </a:tc>
                <a:extLst>
                  <a:ext uri="{0D108BD9-81ED-4DB2-BD59-A6C34878D82A}">
                    <a16:rowId xmlns:a16="http://schemas.microsoft.com/office/drawing/2014/main" val="4002598048"/>
                  </a:ext>
                </a:extLst>
              </a:tr>
              <a:tr h="784033">
                <a:tc>
                  <a:txBody>
                    <a:bodyPr/>
                    <a:lstStyle/>
                    <a:p>
                      <a:pPr algn="ctr"/>
                      <a:r>
                        <a:rPr lang="zh-CN" altLang="en-US" sz="2800" dirty="0"/>
                        <a:t>对称差</a:t>
                      </a:r>
                    </a:p>
                  </a:txBody>
                  <a:tcPr anchor="ctr"/>
                </a:tc>
                <a:tc>
                  <a:txBody>
                    <a:bodyPr/>
                    <a:lstStyle/>
                    <a:p>
                      <a:pPr algn="ctr"/>
                      <a:r>
                        <a:rPr lang="en-US" altLang="zh-CN" sz="2800" dirty="0"/>
                        <a:t>s1 ^ s2</a:t>
                      </a:r>
                      <a:endParaRPr lang="zh-CN" altLang="en-US" sz="2800" dirty="0"/>
                    </a:p>
                  </a:txBody>
                  <a:tcPr anchor="ctr"/>
                </a:tc>
                <a:tc>
                  <a:txBody>
                    <a:bodyPr/>
                    <a:lstStyle/>
                    <a:p>
                      <a:pPr algn="ctr"/>
                      <a:r>
                        <a:rPr lang="zh-CN" altLang="en-US" sz="2800" dirty="0"/>
                        <a:t>同上</a:t>
                      </a:r>
                    </a:p>
                  </a:txBody>
                  <a:tcPr anchor="ctr"/>
                </a:tc>
                <a:extLst>
                  <a:ext uri="{0D108BD9-81ED-4DB2-BD59-A6C34878D82A}">
                    <a16:rowId xmlns:a16="http://schemas.microsoft.com/office/drawing/2014/main" val="1833957272"/>
                  </a:ext>
                </a:extLst>
              </a:tr>
            </a:tbl>
          </a:graphicData>
        </a:graphic>
      </p:graphicFrame>
    </p:spTree>
    <p:extLst>
      <p:ext uri="{BB962C8B-B14F-4D97-AF65-F5344CB8AC3E}">
        <p14:creationId xmlns:p14="http://schemas.microsoft.com/office/powerpoint/2010/main" val="2348470213"/>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集合运算例</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56</a:t>
            </a:fld>
            <a:endParaRPr lang="en-US" altLang="zh-CN"/>
          </a:p>
        </p:txBody>
      </p:sp>
      <p:sp>
        <p:nvSpPr>
          <p:cNvPr id="4" name="Rectangle 1">
            <a:extLst>
              <a:ext uri="{FF2B5EF4-FFF2-40B4-BE49-F238E27FC236}">
                <a16:creationId xmlns:a16="http://schemas.microsoft.com/office/drawing/2014/main" id="{A1D8B9BF-144E-45AE-AFCE-399F91185E8E}"/>
              </a:ext>
            </a:extLst>
          </p:cNvPr>
          <p:cNvSpPr>
            <a:spLocks noChangeArrowheads="1"/>
          </p:cNvSpPr>
          <p:nvPr/>
        </p:nvSpPr>
        <p:spPr bwMode="auto">
          <a:xfrm>
            <a:off x="574675" y="1268760"/>
            <a:ext cx="8178842"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s1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7</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s2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5</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6</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7</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(s1.union(s2),s1.intersection(s2), \</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s1.difference(s2),s1.symmetric_difference(s2))</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(s1 | s2,s1 &amp; s2, s1 - s2, s1 ^ s2)</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EC58D484-C262-4C24-9489-546FEAAA012A}"/>
              </a:ext>
            </a:extLst>
          </p:cNvPr>
          <p:cNvPicPr>
            <a:picLocks noChangeAspect="1"/>
          </p:cNvPicPr>
          <p:nvPr/>
        </p:nvPicPr>
        <p:blipFill>
          <a:blip r:embed="rId2"/>
          <a:stretch>
            <a:fillRect/>
          </a:stretch>
        </p:blipFill>
        <p:spPr>
          <a:xfrm>
            <a:off x="586215" y="4869160"/>
            <a:ext cx="7181850" cy="1196330"/>
          </a:xfrm>
          <a:prstGeom prst="rect">
            <a:avLst/>
          </a:prstGeom>
        </p:spPr>
      </p:pic>
    </p:spTree>
    <p:extLst>
      <p:ext uri="{BB962C8B-B14F-4D97-AF65-F5344CB8AC3E}">
        <p14:creationId xmlns:p14="http://schemas.microsoft.com/office/powerpoint/2010/main" val="1439360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B64EF885-74C4-5589-9CFE-B9F068187245}"/>
              </a:ext>
            </a:extLst>
          </p:cNvPr>
          <p:cNvSpPr txBox="1">
            <a:spLocks/>
          </p:cNvSpPr>
          <p:nvPr/>
        </p:nvSpPr>
        <p:spPr>
          <a:xfrm>
            <a:off x="571500" y="280538"/>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1" i="0" kern="1200">
                <a:latin typeface="Tahoma" panose="020B0604030504040204" pitchFamily="34" charset="0"/>
                <a:ea typeface="隶书" panose="02010509060101010101" pitchFamily="49" charset="-122"/>
                <a:cs typeface="+mn-cs"/>
              </a:rPr>
              <a:t>集合运算例</a:t>
            </a:r>
            <a:endParaRPr lang="zh-CN" altLang="en-US" sz="4400" b="1" i="0" kern="1200" dirty="0">
              <a:latin typeface="Tahoma" panose="020B0604030504040204" pitchFamily="34" charset="0"/>
              <a:ea typeface="隶书" panose="02010509060101010101" pitchFamily="49" charset="-122"/>
              <a:cs typeface="+mn-cs"/>
            </a:endParaRPr>
          </a:p>
        </p:txBody>
      </p:sp>
      <p:sp>
        <p:nvSpPr>
          <p:cNvPr id="8" name="Rectangle 1">
            <a:extLst>
              <a:ext uri="{FF2B5EF4-FFF2-40B4-BE49-F238E27FC236}">
                <a16:creationId xmlns:a16="http://schemas.microsoft.com/office/drawing/2014/main" id="{50BA8649-43E5-E707-9D23-62FF188882FF}"/>
              </a:ext>
            </a:extLst>
          </p:cNvPr>
          <p:cNvSpPr>
            <a:spLocks noChangeArrowheads="1"/>
          </p:cNvSpPr>
          <p:nvPr/>
        </p:nvSpPr>
        <p:spPr bwMode="auto">
          <a:xfrm>
            <a:off x="967036" y="5043194"/>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12" name="图片 11">
            <a:extLst>
              <a:ext uri="{FF2B5EF4-FFF2-40B4-BE49-F238E27FC236}">
                <a16:creationId xmlns:a16="http://schemas.microsoft.com/office/drawing/2014/main" id="{75B21FD6-5987-ED90-9F60-F6DCB1F0DF10}"/>
              </a:ext>
            </a:extLst>
          </p:cNvPr>
          <p:cNvPicPr>
            <a:picLocks noChangeAspect="1"/>
          </p:cNvPicPr>
          <p:nvPr/>
        </p:nvPicPr>
        <p:blipFill>
          <a:blip r:embed="rId4"/>
          <a:stretch>
            <a:fillRect/>
          </a:stretch>
        </p:blipFill>
        <p:spPr>
          <a:xfrm>
            <a:off x="5148064" y="4797152"/>
            <a:ext cx="3181350" cy="1645146"/>
          </a:xfrm>
          <a:prstGeom prst="rect">
            <a:avLst/>
          </a:prstGeom>
        </p:spPr>
      </p:pic>
      <p:sp>
        <p:nvSpPr>
          <p:cNvPr id="2" name="Rectangle 1">
            <a:extLst>
              <a:ext uri="{FF2B5EF4-FFF2-40B4-BE49-F238E27FC236}">
                <a16:creationId xmlns:a16="http://schemas.microsoft.com/office/drawing/2014/main" id="{48FA3AE1-91FE-8805-7467-1C205C470F9F}"/>
              </a:ext>
            </a:extLst>
          </p:cNvPr>
          <p:cNvSpPr>
            <a:spLocks noChangeArrowheads="1"/>
          </p:cNvSpPr>
          <p:nvPr/>
        </p:nvSpPr>
        <p:spPr bwMode="auto">
          <a:xfrm>
            <a:off x="395536" y="1484203"/>
            <a:ext cx="8010526"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s1 =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(x)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x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().split()}  </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a:ln>
                  <a:noFill/>
                </a:ln>
                <a:solidFill>
                  <a:srgbClr val="8C8C8C"/>
                </a:solidFill>
                <a:effectLst/>
                <a:latin typeface="宋体" panose="02010600030101010101" pitchFamily="2" charset="-122"/>
              </a:rPr>
              <a:t>输入</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 7 4 5 3</a:t>
            </a:r>
            <a:b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s2 =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(x)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x </a:t>
            </a:r>
            <a:r>
              <a:rPr kumimoji="0" lang="zh-CN" altLang="zh-CN" sz="2400" b="0" i="0" u="none" strike="noStrike" cap="none" normalizeH="0" baseline="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input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().split()}  </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a:ln>
                  <a:noFill/>
                </a:ln>
                <a:solidFill>
                  <a:srgbClr val="8C8C8C"/>
                </a:solidFill>
                <a:effectLst/>
                <a:latin typeface="宋体" panose="02010600030101010101" pitchFamily="2" charset="-122"/>
              </a:rPr>
              <a:t>输入</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 2 7 3 4 5 6</a:t>
            </a:r>
            <a:b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br>
            <a:b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(s1&lt;s2 , s1.issubset(s2), s1 &gt;= s2, s1.issuperset(s2))</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 s1 |= s2    </a:t>
            </a:r>
            <a:r>
              <a:rPr kumimoji="0" lang="zh-CN" altLang="zh-CN" sz="2400" b="0" i="1" u="none" strike="noStrike" cap="none" normalizeH="0" baseline="0">
                <a:ln>
                  <a:noFill/>
                </a:ln>
                <a:solidFill>
                  <a:srgbClr val="8C8C8C"/>
                </a:solidFill>
                <a:effectLst/>
                <a:latin typeface="宋体" panose="02010600030101010101" pitchFamily="2" charset="-122"/>
              </a:rPr>
              <a:t>同下面等价</a:t>
            </a:r>
            <a:br>
              <a:rPr kumimoji="0" lang="zh-CN" altLang="zh-CN" sz="2400" b="0" i="1" u="none" strike="noStrike" cap="none" normalizeH="0" baseline="0">
                <a:ln>
                  <a:noFill/>
                </a:ln>
                <a:solidFill>
                  <a:srgbClr val="8C8C8C"/>
                </a:solidFill>
                <a:effectLst/>
                <a:latin typeface="宋体" panose="02010600030101010101" pitchFamily="2" charset="-122"/>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s1.update(s2)</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sorted</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(s1))   </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a:ln>
                  <a:noFill/>
                </a:ln>
                <a:solidFill>
                  <a:srgbClr val="8C8C8C"/>
                </a:solidFill>
                <a:effectLst/>
                <a:latin typeface="宋体" panose="02010600030101010101" pitchFamily="2" charset="-122"/>
              </a:rPr>
              <a:t>集合</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s1</a:t>
            </a:r>
            <a:r>
              <a:rPr kumimoji="0" lang="zh-CN" altLang="zh-CN" sz="2400" b="0" i="1" u="none" strike="noStrike" cap="none" normalizeH="0" baseline="0">
                <a:ln>
                  <a:noFill/>
                </a:ln>
                <a:solidFill>
                  <a:srgbClr val="8C8C8C"/>
                </a:solidFill>
                <a:effectLst/>
                <a:latin typeface="宋体" panose="02010600030101010101" pitchFamily="2" charset="-122"/>
              </a:rPr>
              <a:t>升序排序，</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sorted</a:t>
            </a:r>
            <a:r>
              <a:rPr kumimoji="0" lang="zh-CN" altLang="zh-CN" sz="2400" b="0" i="1" u="none" strike="noStrike" cap="none" normalizeH="0" baseline="0">
                <a:ln>
                  <a:noFill/>
                </a:ln>
                <a:solidFill>
                  <a:srgbClr val="8C8C8C"/>
                </a:solidFill>
                <a:effectLst/>
                <a:latin typeface="宋体" panose="02010600030101010101" pitchFamily="2" charset="-122"/>
              </a:rPr>
              <a:t>返回列表</a:t>
            </a:r>
            <a:endParaRPr kumimoji="0" lang="zh-CN" altLang="zh-CN" sz="24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48047980"/>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41763" y="116632"/>
            <a:ext cx="8001000" cy="1440160"/>
          </a:xfrm>
        </p:spPr>
        <p:txBody>
          <a:bodyPr>
            <a:normAutofit fontScale="90000"/>
          </a:bodyPr>
          <a:lstStyle/>
          <a:p>
            <a:pPr algn="ctr"/>
            <a:r>
              <a:rPr lang="zh-CN" altLang="en-US" sz="4400" b="1" kern="1200" dirty="0">
                <a:latin typeface="Tahoma" panose="020B0604030504040204" pitchFamily="34" charset="0"/>
                <a:ea typeface="隶书" panose="02010509060101010101" pitchFamily="49" charset="-122"/>
                <a:cs typeface="+mn-cs"/>
              </a:rPr>
              <a:t>集合应用</a:t>
            </a:r>
            <a:r>
              <a:rPr lang="en-US" altLang="zh-CN" sz="4400" b="1" kern="1200" dirty="0">
                <a:latin typeface="Tahoma" panose="020B0604030504040204" pitchFamily="34" charset="0"/>
                <a:ea typeface="隶书" panose="02010509060101010101" pitchFamily="49" charset="-122"/>
                <a:cs typeface="+mn-cs"/>
              </a:rPr>
              <a:t>:</a:t>
            </a:r>
            <a:r>
              <a:rPr lang="zh-CN" altLang="en-US" sz="4400" b="1" kern="1200" dirty="0">
                <a:latin typeface="Tahoma" panose="020B0604030504040204" pitchFamily="34" charset="0"/>
                <a:ea typeface="隶书" panose="02010509060101010101" pitchFamily="49" charset="-122"/>
                <a:cs typeface="+mn-cs"/>
              </a:rPr>
              <a:t>列表去重</a:t>
            </a:r>
            <a:r>
              <a:rPr lang="en-US" altLang="zh-CN" sz="4400" b="1" kern="1200" dirty="0">
                <a:latin typeface="Tahoma" panose="020B0604030504040204" pitchFamily="34" charset="0"/>
                <a:ea typeface="隶书" panose="02010509060101010101" pitchFamily="49" charset="-122"/>
                <a:cs typeface="+mn-cs"/>
              </a:rPr>
              <a:t>,</a:t>
            </a:r>
            <a:r>
              <a:rPr lang="zh-CN" altLang="en-US" sz="4400" b="1" kern="1200" dirty="0">
                <a:latin typeface="Tahoma" panose="020B0604030504040204" pitchFamily="34" charset="0"/>
                <a:ea typeface="隶书" panose="02010509060101010101" pitchFamily="49" charset="-122"/>
                <a:cs typeface="+mn-cs"/>
              </a:rPr>
              <a:t>保持原有顺序</a:t>
            </a:r>
            <a:br>
              <a:rPr lang="zh-CN" altLang="en-US" sz="4400" b="1" kern="1200" dirty="0">
                <a:latin typeface="Tahoma" panose="020B0604030504040204" pitchFamily="34" charset="0"/>
                <a:ea typeface="隶书" panose="02010509060101010101" pitchFamily="49" charset="-122"/>
                <a:cs typeface="+mn-cs"/>
              </a:rPr>
            </a:br>
            <a:endParaRPr lang="zh-CN" altLang="en-US" sz="4400" b="1" kern="1200" dirty="0">
              <a:latin typeface="Tahoma" panose="020B0604030504040204" pitchFamily="34" charset="0"/>
              <a:ea typeface="隶书" panose="02010509060101010101" pitchFamily="49" charset="-122"/>
              <a:cs typeface="+mn-cs"/>
            </a:endParaRPr>
          </a:p>
        </p:txBody>
      </p:sp>
      <p:sp>
        <p:nvSpPr>
          <p:cNvPr id="3" name="内容占位符 2"/>
          <p:cNvSpPr>
            <a:spLocks noGrp="1"/>
          </p:cNvSpPr>
          <p:nvPr>
            <p:ph idx="1"/>
          </p:nvPr>
        </p:nvSpPr>
        <p:spPr>
          <a:xfrm>
            <a:off x="748223" y="1981440"/>
            <a:ext cx="8001000" cy="2895119"/>
          </a:xfrm>
        </p:spPr>
        <p:txBody>
          <a:bodyPr/>
          <a:lstStyle/>
          <a:p>
            <a:pPr marL="0" indent="0">
              <a:buNone/>
            </a:pPr>
            <a:r>
              <a:rPr lang="en-US" altLang="zh-CN" dirty="0"/>
              <a:t>mailto = ['cc', '</a:t>
            </a:r>
            <a:r>
              <a:rPr lang="en-US" altLang="zh-CN" dirty="0" err="1"/>
              <a:t>bbbb</a:t>
            </a:r>
            <a:r>
              <a:rPr lang="en-US" altLang="zh-CN" dirty="0"/>
              <a:t>', '</a:t>
            </a:r>
            <a:r>
              <a:rPr lang="en-US" altLang="zh-CN" dirty="0" err="1"/>
              <a:t>afa</a:t>
            </a:r>
            <a:r>
              <a:rPr lang="en-US" altLang="zh-CN" dirty="0"/>
              <a:t>', '</a:t>
            </a:r>
            <a:r>
              <a:rPr lang="en-US" altLang="zh-CN" dirty="0" err="1"/>
              <a:t>sss</a:t>
            </a:r>
            <a:r>
              <a:rPr lang="en-US" altLang="zh-CN" dirty="0"/>
              <a:t>', '</a:t>
            </a:r>
            <a:r>
              <a:rPr lang="en-US" altLang="zh-CN" dirty="0" err="1"/>
              <a:t>bbbb</a:t>
            </a:r>
            <a:r>
              <a:rPr lang="en-US" altLang="zh-CN" dirty="0"/>
              <a:t>', 'cc', '</a:t>
            </a:r>
            <a:r>
              <a:rPr lang="en-US" altLang="zh-CN" dirty="0" err="1"/>
              <a:t>shafa</a:t>
            </a:r>
            <a:r>
              <a:rPr lang="en-US" altLang="zh-CN" dirty="0"/>
              <a:t>']</a:t>
            </a:r>
          </a:p>
          <a:p>
            <a:pPr marL="0" indent="0">
              <a:buNone/>
            </a:pPr>
            <a:r>
              <a:rPr lang="en-US" altLang="zh-CN" dirty="0" err="1"/>
              <a:t>addr_to</a:t>
            </a:r>
            <a:r>
              <a:rPr lang="en-US" altLang="zh-CN" dirty="0"/>
              <a:t> =list(set(mailto))</a:t>
            </a:r>
          </a:p>
          <a:p>
            <a:pPr marL="0" indent="0">
              <a:buNone/>
            </a:pPr>
            <a:r>
              <a:rPr lang="en-US" altLang="zh-CN" dirty="0"/>
              <a:t>print(</a:t>
            </a:r>
            <a:r>
              <a:rPr lang="en-US" altLang="zh-CN" dirty="0" err="1"/>
              <a:t>addr_to</a:t>
            </a:r>
            <a:r>
              <a:rPr lang="en-US" altLang="zh-CN" dirty="0"/>
              <a:t>)</a:t>
            </a:r>
          </a:p>
          <a:p>
            <a:endParaRPr lang="en-US" altLang="zh-CN" dirty="0"/>
          </a:p>
          <a:p>
            <a:pPr marL="0" indent="0">
              <a:buNone/>
            </a:pPr>
            <a:r>
              <a:rPr lang="en-US" altLang="zh-CN" dirty="0" err="1"/>
              <a:t>addr_to.sort</a:t>
            </a:r>
            <a:r>
              <a:rPr lang="en-US" altLang="zh-CN" dirty="0"/>
              <a:t>(key = </a:t>
            </a:r>
            <a:r>
              <a:rPr lang="en-US" altLang="zh-CN" dirty="0" err="1">
                <a:solidFill>
                  <a:srgbClr val="FF0000"/>
                </a:solidFill>
              </a:rPr>
              <a:t>mailto.index</a:t>
            </a:r>
            <a:r>
              <a:rPr lang="en-US" altLang="zh-CN" dirty="0"/>
              <a:t>)     </a:t>
            </a:r>
          </a:p>
          <a:p>
            <a:pPr marL="0" indent="0">
              <a:buNone/>
            </a:pPr>
            <a:r>
              <a:rPr lang="en-US" altLang="zh-CN" dirty="0"/>
              <a:t>print(</a:t>
            </a:r>
            <a:r>
              <a:rPr lang="en-US" altLang="zh-CN" dirty="0" err="1"/>
              <a:t>addr_to</a:t>
            </a:r>
            <a:r>
              <a:rPr lang="en-US" altLang="zh-CN" dirty="0"/>
              <a:t>)</a:t>
            </a:r>
            <a:endParaRPr lang="zh-CN" altLang="en-US" dirty="0"/>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58</a:t>
            </a:fld>
            <a:endParaRPr lang="en-US" altLang="zh-CN"/>
          </a:p>
        </p:txBody>
      </p:sp>
      <p:sp>
        <p:nvSpPr>
          <p:cNvPr id="6" name="标题 1">
            <a:extLst>
              <a:ext uri="{FF2B5EF4-FFF2-40B4-BE49-F238E27FC236}">
                <a16:creationId xmlns:a16="http://schemas.microsoft.com/office/drawing/2014/main" id="{C0E6779A-7CA1-4192-A8DB-BA7505CC42C4}"/>
              </a:ext>
            </a:extLst>
          </p:cNvPr>
          <p:cNvSpPr txBox="1">
            <a:spLocks/>
          </p:cNvSpPr>
          <p:nvPr/>
        </p:nvSpPr>
        <p:spPr bwMode="auto">
          <a:xfrm>
            <a:off x="604968" y="1196752"/>
            <a:ext cx="8287511" cy="576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marL="457200" indent="-457200">
              <a:buClr>
                <a:srgbClr val="FF0000"/>
              </a:buClr>
              <a:buFont typeface="Wingdings" panose="05000000000000000000" pitchFamily="2" charset="2"/>
              <a:buChar char="p"/>
            </a:pPr>
            <a:r>
              <a:rPr lang="zh-CN" altLang="en-US" sz="2800" b="0" i="0" kern="0" dirty="0"/>
              <a:t>转集合，再转回列表。按下标升序排序</a:t>
            </a:r>
          </a:p>
        </p:txBody>
      </p:sp>
      <p:pic>
        <p:nvPicPr>
          <p:cNvPr id="7" name="图片 6">
            <a:extLst>
              <a:ext uri="{FF2B5EF4-FFF2-40B4-BE49-F238E27FC236}">
                <a16:creationId xmlns:a16="http://schemas.microsoft.com/office/drawing/2014/main" id="{289A0CC1-7874-082B-A3A3-F1448A3DD8AE}"/>
              </a:ext>
            </a:extLst>
          </p:cNvPr>
          <p:cNvPicPr>
            <a:picLocks noChangeAspect="1"/>
          </p:cNvPicPr>
          <p:nvPr/>
        </p:nvPicPr>
        <p:blipFill>
          <a:blip r:embed="rId2"/>
          <a:stretch>
            <a:fillRect/>
          </a:stretch>
        </p:blipFill>
        <p:spPr>
          <a:xfrm>
            <a:off x="681249" y="5085183"/>
            <a:ext cx="8211230" cy="1197471"/>
          </a:xfrm>
          <a:prstGeom prst="rect">
            <a:avLst/>
          </a:prstGeom>
        </p:spPr>
      </p:pic>
    </p:spTree>
    <p:extLst>
      <p:ext uri="{BB962C8B-B14F-4D97-AF65-F5344CB8AC3E}">
        <p14:creationId xmlns:p14="http://schemas.microsoft.com/office/powerpoint/2010/main" val="834123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2" presetClass="entr" presetSubtype="4"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anim calcmode="lin" valueType="num">
                                      <p:cBhvr additive="base">
                                        <p:cTn id="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4968" y="1196752"/>
            <a:ext cx="8287511" cy="1505322"/>
          </a:xfrm>
        </p:spPr>
        <p:txBody>
          <a:bodyPr>
            <a:noAutofit/>
          </a:bodyPr>
          <a:lstStyle/>
          <a:p>
            <a:r>
              <a:rPr lang="zh-CN" altLang="en-US" sz="2800" dirty="0"/>
              <a:t>找鞍点（一个矩阵元素的“鞍点”是指该位置上的元素值在该行上最大、在该列上最小，假设只有一个鞍点）</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59</a:t>
            </a:fld>
            <a:endParaRPr lang="en-US" altLang="zh-CN"/>
          </a:p>
        </p:txBody>
      </p:sp>
      <p:sp>
        <p:nvSpPr>
          <p:cNvPr id="6" name="标题 1">
            <a:extLst>
              <a:ext uri="{FF2B5EF4-FFF2-40B4-BE49-F238E27FC236}">
                <a16:creationId xmlns:a16="http://schemas.microsoft.com/office/drawing/2014/main" id="{082CF0C2-30B2-4D40-B6D0-B9C422CDD5B6}"/>
              </a:ext>
            </a:extLst>
          </p:cNvPr>
          <p:cNvSpPr txBox="1">
            <a:spLocks/>
          </p:cNvSpPr>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i="0" dirty="0">
                <a:latin typeface="Tahoma" panose="020B0604030504040204" pitchFamily="34" charset="0"/>
                <a:ea typeface="隶书" panose="02010509060101010101" pitchFamily="49" charset="-122"/>
                <a:cs typeface="+mn-cs"/>
              </a:rPr>
              <a:t>练习</a:t>
            </a:r>
            <a:r>
              <a:rPr lang="en-US" altLang="zh-CN" sz="4400" i="0" dirty="0">
                <a:latin typeface="Tahoma" panose="020B0604030504040204" pitchFamily="34" charset="0"/>
                <a:ea typeface="隶书" panose="02010509060101010101" pitchFamily="49" charset="-122"/>
                <a:cs typeface="+mn-cs"/>
              </a:rPr>
              <a:t>6</a:t>
            </a:r>
            <a:endParaRPr lang="zh-CN" altLang="en-US" sz="4400" i="0" dirty="0">
              <a:latin typeface="Tahoma" panose="020B0604030504040204" pitchFamily="34" charset="0"/>
              <a:ea typeface="隶书" panose="02010509060101010101" pitchFamily="49" charset="-122"/>
              <a:cs typeface="+mn-cs"/>
            </a:endParaRPr>
          </a:p>
        </p:txBody>
      </p:sp>
      <p:sp>
        <p:nvSpPr>
          <p:cNvPr id="8" name="文本框 7">
            <a:extLst>
              <a:ext uri="{FF2B5EF4-FFF2-40B4-BE49-F238E27FC236}">
                <a16:creationId xmlns:a16="http://schemas.microsoft.com/office/drawing/2014/main" id="{1FBBECAB-0DB0-44DD-A233-0A84471B9A29}"/>
              </a:ext>
            </a:extLst>
          </p:cNvPr>
          <p:cNvSpPr txBox="1"/>
          <p:nvPr/>
        </p:nvSpPr>
        <p:spPr>
          <a:xfrm>
            <a:off x="683568" y="3933056"/>
            <a:ext cx="7892107" cy="1384995"/>
          </a:xfrm>
          <a:prstGeom prst="rect">
            <a:avLst/>
          </a:prstGeom>
          <a:noFill/>
        </p:spPr>
        <p:txBody>
          <a:bodyPr wrap="square" rtlCol="0">
            <a:spAutoFit/>
          </a:bodyPr>
          <a:lstStyle/>
          <a:p>
            <a:pPr marL="457200" indent="-457200">
              <a:buClr>
                <a:srgbClr val="FF0000"/>
              </a:buClr>
              <a:buFont typeface="Wingdings" panose="05000000000000000000" pitchFamily="2" charset="2"/>
              <a:buChar char="p"/>
            </a:pPr>
            <a:r>
              <a:rPr lang="zh-CN" altLang="en-US" sz="2800" i="0" dirty="0"/>
              <a:t>求每行最大，验证是否列最小。</a:t>
            </a:r>
            <a:endParaRPr lang="en-US" altLang="zh-CN" sz="2800" i="0" dirty="0"/>
          </a:p>
          <a:p>
            <a:pPr marL="457200" indent="-457200">
              <a:buClr>
                <a:srgbClr val="FF0000"/>
              </a:buClr>
              <a:buFont typeface="Wingdings" panose="05000000000000000000" pitchFamily="2" charset="2"/>
              <a:buChar char="p"/>
            </a:pPr>
            <a:r>
              <a:rPr lang="zh-CN" altLang="en-US" sz="2800" i="0" dirty="0"/>
              <a:t>求所有行最大的坐标集合，求所有列最小的坐标集合，两个集合的交集即为鞍点坐标位置</a:t>
            </a:r>
          </a:p>
        </p:txBody>
      </p:sp>
    </p:spTree>
    <p:extLst>
      <p:ext uri="{BB962C8B-B14F-4D97-AF65-F5344CB8AC3E}">
        <p14:creationId xmlns:p14="http://schemas.microsoft.com/office/powerpoint/2010/main" val="1114307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ctr"/>
            <a:r>
              <a:rPr lang="zh-CN" altLang="en-US" sz="4400" b="1" kern="1200" dirty="0">
                <a:latin typeface="Tahoma" panose="020B0604030504040204" pitchFamily="34" charset="0"/>
                <a:ea typeface="隶书" panose="02010509060101010101" pitchFamily="49" charset="-122"/>
                <a:cs typeface="+mn-cs"/>
              </a:rPr>
              <a:t>创建字典</a:t>
            </a:r>
          </a:p>
        </p:txBody>
      </p:sp>
      <p:sp>
        <p:nvSpPr>
          <p:cNvPr id="3" name="内容占位符 2"/>
          <p:cNvSpPr>
            <a:spLocks noGrp="1"/>
          </p:cNvSpPr>
          <p:nvPr>
            <p:ph idx="1"/>
          </p:nvPr>
        </p:nvSpPr>
        <p:spPr/>
        <p:txBody>
          <a:bodyPr>
            <a:normAutofit/>
          </a:bodyPr>
          <a:lstStyle/>
          <a:p>
            <a:r>
              <a:rPr lang="zh-CN" altLang="en-US" dirty="0"/>
              <a:t>用</a:t>
            </a:r>
            <a:r>
              <a:rPr lang="en-US" altLang="zh-CN" dirty="0"/>
              <a:t>{}</a:t>
            </a:r>
            <a:r>
              <a:rPr lang="zh-CN" altLang="en-US" dirty="0"/>
              <a:t>直接给变量赋值一个字典字面量</a:t>
            </a:r>
            <a:endParaRPr lang="en-US" altLang="zh-CN" dirty="0"/>
          </a:p>
          <a:p>
            <a:pPr marL="27432" indent="0">
              <a:buNone/>
            </a:pPr>
            <a:r>
              <a:rPr lang="en-US" altLang="zh-CN" dirty="0">
                <a:solidFill>
                  <a:srgbClr val="FFFF00"/>
                </a:solidFill>
              </a:rPr>
              <a:t>     </a:t>
            </a:r>
            <a:r>
              <a:rPr lang="en-US" altLang="zh-CN" dirty="0"/>
              <a:t>students = {3180101:’</a:t>
            </a:r>
            <a:r>
              <a:rPr lang="zh-CN" altLang="en-US" dirty="0"/>
              <a:t>张三</a:t>
            </a:r>
            <a:r>
              <a:rPr lang="en-US" altLang="zh-CN" dirty="0"/>
              <a:t>’, 3180102:’</a:t>
            </a:r>
            <a:r>
              <a:rPr lang="zh-CN" altLang="en-US" dirty="0"/>
              <a:t>李四</a:t>
            </a:r>
            <a:r>
              <a:rPr lang="en-US" altLang="zh-CN" dirty="0"/>
              <a:t>’,</a:t>
            </a:r>
          </a:p>
          <a:p>
            <a:pPr marL="27432" indent="0">
              <a:buNone/>
            </a:pPr>
            <a:r>
              <a:rPr lang="en-US" altLang="zh-CN" dirty="0"/>
              <a:t>                        3180105:’</a:t>
            </a:r>
            <a:r>
              <a:rPr lang="zh-CN" altLang="en-US" dirty="0"/>
              <a:t>王五</a:t>
            </a:r>
            <a:r>
              <a:rPr lang="en-US" altLang="zh-CN" dirty="0"/>
              <a:t>’, 3180110:’</a:t>
            </a:r>
            <a:r>
              <a:rPr lang="zh-CN" altLang="en-US" dirty="0"/>
              <a:t>赵六</a:t>
            </a:r>
            <a:r>
              <a:rPr lang="en-US" altLang="zh-CN" dirty="0"/>
              <a:t>’} </a:t>
            </a:r>
          </a:p>
          <a:p>
            <a:pPr marL="27432" indent="0">
              <a:buNone/>
            </a:pPr>
            <a:endParaRPr lang="en-US" altLang="zh-CN" dirty="0"/>
          </a:p>
          <a:p>
            <a:r>
              <a:rPr lang="zh-CN" altLang="en-US" dirty="0"/>
              <a:t>用</a:t>
            </a:r>
            <a:r>
              <a:rPr lang="en-US" altLang="zh-CN" dirty="0"/>
              <a:t>{}</a:t>
            </a:r>
            <a:r>
              <a:rPr lang="zh-CN" altLang="en-US" dirty="0"/>
              <a:t>创建一个空字典</a:t>
            </a:r>
            <a:endParaRPr lang="en-US" altLang="zh-CN" dirty="0"/>
          </a:p>
          <a:p>
            <a:pPr marL="27432" indent="0">
              <a:buNone/>
            </a:pPr>
            <a:r>
              <a:rPr lang="en-US" altLang="zh-CN" dirty="0">
                <a:solidFill>
                  <a:srgbClr val="FFFF00"/>
                </a:solidFill>
              </a:rPr>
              <a:t>      </a:t>
            </a:r>
            <a:r>
              <a:rPr lang="en-US" altLang="zh-CN" dirty="0"/>
              <a:t>dict1 = {}         #</a:t>
            </a:r>
            <a:r>
              <a:rPr lang="zh-CN" altLang="en-US" dirty="0"/>
              <a:t>创建一个空字典</a:t>
            </a:r>
            <a:endParaRPr lang="en-US" altLang="zh-CN" dirty="0"/>
          </a:p>
          <a:p>
            <a:pPr marL="27432" indent="0">
              <a:buNone/>
            </a:pPr>
            <a:endParaRPr lang="en-US" altLang="zh-CN" dirty="0"/>
          </a:p>
          <a:p>
            <a:pPr marL="27432" indent="0">
              <a:buNone/>
            </a:pPr>
            <a:endParaRPr lang="en-US" altLang="zh-CN" dirty="0"/>
          </a:p>
          <a:p>
            <a:pPr marL="484632" indent="-457200">
              <a:buFont typeface="Wingdings" panose="05000000000000000000" pitchFamily="2" charset="2"/>
              <a:buChar char="p"/>
            </a:pPr>
            <a:r>
              <a:rPr lang="zh-CN" altLang="en-US" dirty="0"/>
              <a:t>用</a:t>
            </a:r>
            <a:r>
              <a:rPr lang="en-US" altLang="zh-CN" dirty="0"/>
              <a:t>{}</a:t>
            </a:r>
            <a:r>
              <a:rPr lang="zh-CN" altLang="en-US" dirty="0"/>
              <a:t>和公式创建字典</a:t>
            </a:r>
            <a:endParaRPr lang="en-US" altLang="zh-CN" dirty="0"/>
          </a:p>
          <a:p>
            <a:pPr marL="27432" indent="0">
              <a:buNone/>
            </a:pPr>
            <a:r>
              <a:rPr lang="en-US" altLang="zh-CN" dirty="0"/>
              <a:t>      num = { x: x*x for x in range(10)}</a:t>
            </a:r>
          </a:p>
          <a:p>
            <a:pPr marL="27432" indent="0">
              <a:buNone/>
            </a:pPr>
            <a:endParaRPr lang="en-US" altLang="zh-CN" dirty="0">
              <a:solidFill>
                <a:srgbClr val="FFFF00"/>
              </a:solidFill>
            </a:endParaRP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6</a:t>
            </a:fld>
            <a:endParaRPr lang="en-US" altLang="zh-CN"/>
          </a:p>
        </p:txBody>
      </p:sp>
      <p:sp>
        <p:nvSpPr>
          <p:cNvPr id="4" name="文本框 3">
            <a:extLst>
              <a:ext uri="{FF2B5EF4-FFF2-40B4-BE49-F238E27FC236}">
                <a16:creationId xmlns:a16="http://schemas.microsoft.com/office/drawing/2014/main" id="{72B39100-0E97-2C2B-64AF-9AA63E5EC3C7}"/>
              </a:ext>
            </a:extLst>
          </p:cNvPr>
          <p:cNvSpPr txBox="1"/>
          <p:nvPr/>
        </p:nvSpPr>
        <p:spPr>
          <a:xfrm>
            <a:off x="1115616" y="4365104"/>
            <a:ext cx="5688632" cy="523220"/>
          </a:xfrm>
          <a:prstGeom prst="rect">
            <a:avLst/>
          </a:prstGeom>
          <a:noFill/>
        </p:spPr>
        <p:txBody>
          <a:bodyPr wrap="square" rtlCol="0">
            <a:spAutoFit/>
          </a:bodyPr>
          <a:lstStyle/>
          <a:p>
            <a:r>
              <a:rPr lang="zh-CN" altLang="en-US" sz="2800" i="0" dirty="0">
                <a:solidFill>
                  <a:srgbClr val="FF0000"/>
                </a:solidFill>
              </a:rPr>
              <a:t>注意空集合：</a:t>
            </a:r>
            <a:r>
              <a:rPr lang="en-US" altLang="zh-CN" sz="2800" i="0" dirty="0">
                <a:solidFill>
                  <a:srgbClr val="FF0000"/>
                </a:solidFill>
              </a:rPr>
              <a:t>set()</a:t>
            </a:r>
            <a:endParaRPr lang="zh-CN" altLang="en-US" sz="2800" i="0" dirty="0">
              <a:solidFill>
                <a:srgbClr val="FF0000"/>
              </a:solidFill>
            </a:endParaRPr>
          </a:p>
        </p:txBody>
      </p:sp>
      <p:pic>
        <p:nvPicPr>
          <p:cNvPr id="7" name="图片 6">
            <a:extLst>
              <a:ext uri="{FF2B5EF4-FFF2-40B4-BE49-F238E27FC236}">
                <a16:creationId xmlns:a16="http://schemas.microsoft.com/office/drawing/2014/main" id="{259C3668-5020-C343-70B5-432DF756FEEB}"/>
              </a:ext>
            </a:extLst>
          </p:cNvPr>
          <p:cNvPicPr>
            <a:picLocks noChangeAspect="1"/>
          </p:cNvPicPr>
          <p:nvPr/>
        </p:nvPicPr>
        <p:blipFill>
          <a:blip r:embed="rId2"/>
          <a:stretch>
            <a:fillRect/>
          </a:stretch>
        </p:blipFill>
        <p:spPr>
          <a:xfrm>
            <a:off x="1115616" y="6237915"/>
            <a:ext cx="7836961" cy="549275"/>
          </a:xfrm>
          <a:prstGeom prst="rect">
            <a:avLst/>
          </a:prstGeom>
        </p:spPr>
      </p:pic>
    </p:spTree>
    <p:extLst>
      <p:ext uri="{BB962C8B-B14F-4D97-AF65-F5344CB8AC3E}">
        <p14:creationId xmlns:p14="http://schemas.microsoft.com/office/powerpoint/2010/main" val="3592945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908704" y="649287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60</a:t>
            </a:fld>
            <a:endParaRPr lang="en-US" altLang="zh-CN"/>
          </a:p>
        </p:txBody>
      </p:sp>
      <p:sp>
        <p:nvSpPr>
          <p:cNvPr id="6" name="标题 1">
            <a:extLst>
              <a:ext uri="{FF2B5EF4-FFF2-40B4-BE49-F238E27FC236}">
                <a16:creationId xmlns:a16="http://schemas.microsoft.com/office/drawing/2014/main" id="{082CF0C2-30B2-4D40-B6D0-B9C422CDD5B6}"/>
              </a:ext>
            </a:extLst>
          </p:cNvPr>
          <p:cNvSpPr txBox="1">
            <a:spLocks/>
          </p:cNvSpPr>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i="0" dirty="0">
                <a:latin typeface="Tahoma" panose="020B0604030504040204" pitchFamily="34" charset="0"/>
                <a:ea typeface="隶书" panose="02010509060101010101" pitchFamily="49" charset="-122"/>
                <a:cs typeface="+mn-cs"/>
              </a:rPr>
              <a:t>练习</a:t>
            </a:r>
            <a:r>
              <a:rPr lang="en-US" altLang="zh-CN" sz="4400" i="0" dirty="0">
                <a:latin typeface="Tahoma" panose="020B0604030504040204" pitchFamily="34" charset="0"/>
                <a:ea typeface="隶书" panose="02010509060101010101" pitchFamily="49" charset="-122"/>
                <a:cs typeface="+mn-cs"/>
              </a:rPr>
              <a:t>6</a:t>
            </a:r>
            <a:endParaRPr lang="zh-CN" altLang="en-US" sz="4400" i="0" dirty="0">
              <a:latin typeface="Tahoma" panose="020B0604030504040204" pitchFamily="34" charset="0"/>
              <a:ea typeface="隶书" panose="02010509060101010101" pitchFamily="49" charset="-122"/>
              <a:cs typeface="+mn-cs"/>
            </a:endParaRPr>
          </a:p>
        </p:txBody>
      </p:sp>
      <p:sp>
        <p:nvSpPr>
          <p:cNvPr id="2" name="Rectangle 1">
            <a:extLst>
              <a:ext uri="{FF2B5EF4-FFF2-40B4-BE49-F238E27FC236}">
                <a16:creationId xmlns:a16="http://schemas.microsoft.com/office/drawing/2014/main" id="{53D57CBC-65DA-44F7-D266-16EB5F30593F}"/>
              </a:ext>
            </a:extLst>
          </p:cNvPr>
          <p:cNvSpPr>
            <a:spLocks noChangeArrowheads="1"/>
          </p:cNvSpPr>
          <p:nvPr/>
        </p:nvSpPr>
        <p:spPr bwMode="auto">
          <a:xfrm>
            <a:off x="568325" y="1268760"/>
            <a:ext cx="11713463"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from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sys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import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lines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stdin:</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n, m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map</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,lines.split())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mat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list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map</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().split()))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i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(n)]</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rowmax = []</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row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(n):</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rowmax += [(row, col)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col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(m)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mat[row][col]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max</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(mat[row])]</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colmin = []</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col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(m):</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colmin += [(row,col)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row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(n)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mat[row][col]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min</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([mat[row][col]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row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(n)])]</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set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(rowmax) &amp;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set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(colmin):</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set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(rowmax) &amp;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set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(colmin))</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33B3"/>
                </a:solidFill>
                <a:effectLst/>
                <a:latin typeface="Arial Unicode MS" panose="020B0604020202020204" pitchFamily="34" charset="-122"/>
                <a:ea typeface="JetBrains Mono"/>
              </a:rPr>
              <a:t>else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"NO"</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sp>
        <p:nvSpPr>
          <p:cNvPr id="3" name="文本框 2">
            <a:extLst>
              <a:ext uri="{FF2B5EF4-FFF2-40B4-BE49-F238E27FC236}">
                <a16:creationId xmlns:a16="http://schemas.microsoft.com/office/drawing/2014/main" id="{29641A5B-4D98-A376-817A-9AB7B4CE6504}"/>
              </a:ext>
            </a:extLst>
          </p:cNvPr>
          <p:cNvSpPr txBox="1"/>
          <p:nvPr/>
        </p:nvSpPr>
        <p:spPr>
          <a:xfrm>
            <a:off x="899592" y="5770084"/>
            <a:ext cx="7560840" cy="523220"/>
          </a:xfrm>
          <a:prstGeom prst="rect">
            <a:avLst/>
          </a:prstGeom>
          <a:noFill/>
        </p:spPr>
        <p:txBody>
          <a:bodyPr wrap="square" rtlCol="0">
            <a:spAutoFit/>
          </a:bodyPr>
          <a:lstStyle/>
          <a:p>
            <a:r>
              <a:rPr lang="zh-CN" altLang="en-US" sz="2800" b="0" i="0" dirty="0">
                <a:latin typeface="+mn-ea"/>
                <a:ea typeface="+mn-ea"/>
              </a:rPr>
              <a:t>按</a:t>
            </a:r>
            <a:r>
              <a:rPr lang="en-US" altLang="zh-CN" sz="2800" b="0" i="0" dirty="0" err="1">
                <a:latin typeface="+mn-ea"/>
                <a:ea typeface="+mn-ea"/>
              </a:rPr>
              <a:t>ctrl+D</a:t>
            </a:r>
            <a:r>
              <a:rPr lang="zh-CN" altLang="en-US" sz="2800" b="0" i="0" dirty="0">
                <a:latin typeface="+mn-ea"/>
                <a:ea typeface="+mn-ea"/>
              </a:rPr>
              <a:t>结束程序。</a:t>
            </a:r>
          </a:p>
        </p:txBody>
      </p:sp>
    </p:spTree>
    <p:extLst>
      <p:ext uri="{BB962C8B-B14F-4D97-AF65-F5344CB8AC3E}">
        <p14:creationId xmlns:p14="http://schemas.microsoft.com/office/powerpoint/2010/main" val="23987540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491880" y="103562"/>
            <a:ext cx="244810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zh-CN" altLang="en-US" sz="4400" i="0" dirty="0">
                <a:solidFill>
                  <a:schemeClr val="tx2"/>
                </a:solidFill>
                <a:latin typeface="Tahoma" panose="020B0604030504040204" pitchFamily="34" charset="0"/>
                <a:ea typeface="隶书" panose="02010509060101010101" pitchFamily="49" charset="-122"/>
                <a:cs typeface="+mn-cs"/>
                <a:sym typeface="+mn-lt"/>
              </a:rPr>
              <a:t>集合类型</a:t>
            </a:r>
          </a:p>
        </p:txBody>
      </p:sp>
      <p:sp>
        <p:nvSpPr>
          <p:cNvPr id="8" name="文本框 7">
            <a:extLst>
              <a:ext uri="{FF2B5EF4-FFF2-40B4-BE49-F238E27FC236}">
                <a16:creationId xmlns:a16="http://schemas.microsoft.com/office/drawing/2014/main" id="{0CEF994D-7BAC-7098-A576-1EA2C63182B6}"/>
              </a:ext>
            </a:extLst>
          </p:cNvPr>
          <p:cNvSpPr txBox="1"/>
          <p:nvPr/>
        </p:nvSpPr>
        <p:spPr>
          <a:xfrm>
            <a:off x="539552" y="1268760"/>
            <a:ext cx="7661185" cy="1284006"/>
          </a:xfrm>
          <a:prstGeom prst="rect">
            <a:avLst/>
          </a:prstGeom>
          <a:noFill/>
        </p:spPr>
        <p:txBody>
          <a:bodyPr wrap="square">
            <a:spAutoFit/>
          </a:bodyPr>
          <a:lstStyle/>
          <a:p>
            <a:pPr marL="457200" indent="-457200">
              <a:lnSpc>
                <a:spcPct val="150000"/>
              </a:lnSpc>
              <a:buClr>
                <a:srgbClr val="FF0000"/>
              </a:buClr>
              <a:buFont typeface="Wingdings" panose="05000000000000000000" pitchFamily="2" charset="2"/>
              <a:buChar char="p"/>
            </a:pPr>
            <a:r>
              <a:rPr lang="zh-CN" altLang="zh-CN" sz="2800" b="1" i="0" kern="0" dirty="0">
                <a:effectLst/>
                <a:latin typeface="+mn-ea"/>
                <a:ea typeface="+mn-ea"/>
                <a:cs typeface="宋体" panose="02010600030101010101" pitchFamily="2" charset="-122"/>
              </a:rPr>
              <a:t>可变集合（</a:t>
            </a:r>
            <a:r>
              <a:rPr lang="en-US" altLang="zh-CN" sz="2800" b="1" i="0" kern="0" dirty="0">
                <a:effectLst/>
                <a:latin typeface="+mn-ea"/>
                <a:ea typeface="+mn-ea"/>
                <a:cs typeface="宋体" panose="02010600030101010101" pitchFamily="2" charset="-122"/>
              </a:rPr>
              <a:t>set</a:t>
            </a:r>
            <a:r>
              <a:rPr lang="zh-CN" altLang="zh-CN" sz="2800" b="1" i="0" kern="0" dirty="0">
                <a:effectLst/>
                <a:latin typeface="+mn-ea"/>
                <a:ea typeface="+mn-ea"/>
                <a:cs typeface="宋体" panose="02010600030101010101" pitchFamily="2" charset="-122"/>
              </a:rPr>
              <a:t>）</a:t>
            </a:r>
            <a:endParaRPr lang="en-US" altLang="zh-CN" sz="2800" b="1" i="0" kern="0" dirty="0">
              <a:effectLst/>
              <a:latin typeface="+mn-ea"/>
              <a:ea typeface="+mn-ea"/>
              <a:cs typeface="宋体" panose="02010600030101010101" pitchFamily="2" charset="-122"/>
            </a:endParaRPr>
          </a:p>
          <a:p>
            <a:pPr marL="457200" indent="-457200">
              <a:lnSpc>
                <a:spcPct val="150000"/>
              </a:lnSpc>
              <a:buClr>
                <a:srgbClr val="FF0000"/>
              </a:buClr>
              <a:buFont typeface="Wingdings" panose="05000000000000000000" pitchFamily="2" charset="2"/>
              <a:buChar char="p"/>
            </a:pPr>
            <a:r>
              <a:rPr lang="zh-CN" altLang="zh-CN" sz="2800" i="0" kern="0" dirty="0">
                <a:latin typeface="+mn-ea"/>
                <a:ea typeface="+mn-ea"/>
                <a:cs typeface="宋体" panose="02010600030101010101" pitchFamily="2" charset="-122"/>
              </a:rPr>
              <a:t>不可变集合（</a:t>
            </a:r>
            <a:r>
              <a:rPr lang="en-US" altLang="zh-CN" sz="2800" i="0" kern="0" dirty="0" err="1">
                <a:latin typeface="+mn-ea"/>
                <a:ea typeface="+mn-ea"/>
                <a:cs typeface="宋体" panose="02010600030101010101" pitchFamily="2" charset="-122"/>
              </a:rPr>
              <a:t>frozenset</a:t>
            </a:r>
            <a:r>
              <a:rPr lang="zh-CN" altLang="zh-CN" sz="2800" i="0" kern="0" dirty="0">
                <a:latin typeface="+mn-ea"/>
                <a:ea typeface="+mn-ea"/>
                <a:cs typeface="宋体" panose="02010600030101010101" pitchFamily="2" charset="-122"/>
              </a:rPr>
              <a:t>）。</a:t>
            </a:r>
            <a:endParaRPr lang="en-US" altLang="zh-CN" sz="2800" i="0" kern="0" dirty="0">
              <a:latin typeface="+mn-ea"/>
              <a:ea typeface="+mn-ea"/>
              <a:cs typeface="宋体" panose="02010600030101010101" pitchFamily="2" charset="-122"/>
            </a:endParaRPr>
          </a:p>
        </p:txBody>
      </p:sp>
      <p:sp>
        <p:nvSpPr>
          <p:cNvPr id="7" name="Rectangle 2">
            <a:extLst>
              <a:ext uri="{FF2B5EF4-FFF2-40B4-BE49-F238E27FC236}">
                <a16:creationId xmlns:a16="http://schemas.microsoft.com/office/drawing/2014/main" id="{A807C03A-B000-1033-8B20-95674A3D7A6B}"/>
              </a:ext>
            </a:extLst>
          </p:cNvPr>
          <p:cNvSpPr>
            <a:spLocks noChangeArrowheads="1"/>
          </p:cNvSpPr>
          <p:nvPr/>
        </p:nvSpPr>
        <p:spPr bwMode="auto">
          <a:xfrm>
            <a:off x="683568" y="3140968"/>
            <a:ext cx="5375189"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s1={</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'a'</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'b'</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'c'</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s2=</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frozenset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'd'</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'f'</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(s1),</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(s2))</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s3={</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,s2,</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5</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7</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(s3)</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s4={2,4,s1,6,8} </a:t>
            </a:r>
            <a:r>
              <a:rPr kumimoji="0" lang="zh-CN" altLang="zh-CN" sz="2400" b="0" i="1" u="none" strike="noStrike" cap="none" normalizeH="0" baseline="0" dirty="0">
                <a:ln>
                  <a:noFill/>
                </a:ln>
                <a:solidFill>
                  <a:srgbClr val="8C8C8C"/>
                </a:solidFill>
                <a:effectLst/>
                <a:latin typeface="宋体" panose="02010600030101010101" pitchFamily="2" charset="-122"/>
              </a:rPr>
              <a:t>错误，</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s1</a:t>
            </a:r>
            <a:r>
              <a:rPr kumimoji="0" lang="zh-CN" altLang="zh-CN" sz="2400" b="0" i="1" u="none" strike="noStrike" cap="none" normalizeH="0" baseline="0" dirty="0">
                <a:ln>
                  <a:noFill/>
                </a:ln>
                <a:solidFill>
                  <a:srgbClr val="8C8C8C"/>
                </a:solidFill>
                <a:effectLst/>
                <a:latin typeface="宋体" panose="02010600030101010101" pitchFamily="2" charset="-122"/>
              </a:rPr>
              <a:t>是可变类型</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print(s4)</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1E92880C-5298-DA70-04FF-E1115B294CD0}"/>
              </a:ext>
            </a:extLst>
          </p:cNvPr>
          <p:cNvPicPr>
            <a:picLocks noChangeAspect="1"/>
          </p:cNvPicPr>
          <p:nvPr/>
        </p:nvPicPr>
        <p:blipFill>
          <a:blip r:embed="rId3"/>
          <a:stretch>
            <a:fillRect/>
          </a:stretch>
        </p:blipFill>
        <p:spPr>
          <a:xfrm>
            <a:off x="3371162" y="5818624"/>
            <a:ext cx="4857750" cy="781050"/>
          </a:xfrm>
          <a:prstGeom prst="rect">
            <a:avLst/>
          </a:prstGeom>
        </p:spPr>
      </p:pic>
    </p:spTree>
    <p:custDataLst>
      <p:tags r:id="rId1"/>
    </p:custDataLst>
    <p:extLst>
      <p:ext uri="{BB962C8B-B14F-4D97-AF65-F5344CB8AC3E}">
        <p14:creationId xmlns:p14="http://schemas.microsoft.com/office/powerpoint/2010/main" val="2138486657"/>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188163" y="145514"/>
            <a:ext cx="350769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i="0" dirty="0">
                <a:solidFill>
                  <a:schemeClr val="tx2"/>
                </a:solidFill>
                <a:latin typeface="Tahoma" panose="020B0604030504040204" pitchFamily="34" charset="0"/>
                <a:ea typeface="隶书" panose="02010509060101010101" pitchFamily="49" charset="-122"/>
                <a:cs typeface="+mn-cs"/>
                <a:sym typeface="+mn-lt"/>
              </a:rPr>
              <a:t>6.4 </a:t>
            </a:r>
            <a:r>
              <a:rPr lang="zh-CN" altLang="en-US" sz="4400" i="0" dirty="0">
                <a:solidFill>
                  <a:schemeClr val="tx2"/>
                </a:solidFill>
                <a:latin typeface="Tahoma" panose="020B0604030504040204" pitchFamily="34" charset="0"/>
                <a:ea typeface="隶书" panose="02010509060101010101" pitchFamily="49" charset="-122"/>
                <a:cs typeface="+mn-cs"/>
                <a:sym typeface="+mn-lt"/>
              </a:rPr>
              <a:t>元组类型</a:t>
            </a:r>
          </a:p>
        </p:txBody>
      </p:sp>
      <p:sp>
        <p:nvSpPr>
          <p:cNvPr id="11" name="文本框 10">
            <a:extLst>
              <a:ext uri="{FF2B5EF4-FFF2-40B4-BE49-F238E27FC236}">
                <a16:creationId xmlns:a16="http://schemas.microsoft.com/office/drawing/2014/main" id="{0BEEA733-01EE-7DCA-12E2-12A4B2E235C3}"/>
              </a:ext>
            </a:extLst>
          </p:cNvPr>
          <p:cNvSpPr txBox="1"/>
          <p:nvPr/>
        </p:nvSpPr>
        <p:spPr>
          <a:xfrm>
            <a:off x="572664" y="1242279"/>
            <a:ext cx="8967888" cy="5729774"/>
          </a:xfrm>
          <a:prstGeom prst="rect">
            <a:avLst/>
          </a:prstGeom>
          <a:noFill/>
        </p:spPr>
        <p:txBody>
          <a:bodyPr wrap="square">
            <a:spAutoFit/>
          </a:bodyPr>
          <a:lstStyle/>
          <a:p>
            <a:pPr marL="285750" indent="-285750" algn="just">
              <a:spcAft>
                <a:spcPts val="1000"/>
              </a:spcAft>
              <a:buClr>
                <a:srgbClr val="FF0000"/>
              </a:buClr>
              <a:buFont typeface="Wingdings" panose="05000000000000000000" pitchFamily="2" charset="2"/>
              <a:buChar char="p"/>
            </a:pPr>
            <a:r>
              <a:rPr lang="en-US" altLang="zh-CN" sz="2800" b="0" i="0" dirty="0">
                <a:effectLst/>
                <a:latin typeface="+mn-ea"/>
                <a:ea typeface="+mn-ea"/>
                <a:cs typeface="宋体" panose="02010600030101010101" pitchFamily="2" charset="-122"/>
              </a:rPr>
              <a:t> </a:t>
            </a:r>
            <a:r>
              <a:rPr lang="zh-CN" altLang="zh-CN" sz="2800" b="0" i="0" dirty="0">
                <a:effectLst/>
                <a:latin typeface="+mn-ea"/>
                <a:ea typeface="+mn-ea"/>
                <a:cs typeface="宋体" panose="02010600030101010101" pitchFamily="2" charset="-122"/>
              </a:rPr>
              <a:t>元组（</a:t>
            </a:r>
            <a:r>
              <a:rPr lang="en-US" altLang="zh-CN" sz="2800" b="0" i="0" dirty="0">
                <a:effectLst/>
                <a:latin typeface="+mn-ea"/>
                <a:ea typeface="+mn-ea"/>
                <a:cs typeface="宋体" panose="02010600030101010101" pitchFamily="2" charset="-122"/>
              </a:rPr>
              <a:t>tuple</a:t>
            </a:r>
            <a:r>
              <a:rPr lang="zh-CN" altLang="zh-CN" sz="2800" b="0" i="0" dirty="0">
                <a:effectLst/>
                <a:latin typeface="+mn-ea"/>
                <a:ea typeface="+mn-ea"/>
                <a:cs typeface="宋体" panose="02010600030101010101" pitchFamily="2" charset="-122"/>
              </a:rPr>
              <a:t>）是</a:t>
            </a:r>
            <a:r>
              <a:rPr lang="en-US" altLang="zh-CN" sz="2800" b="0" i="0" dirty="0">
                <a:effectLst/>
                <a:latin typeface="+mn-ea"/>
                <a:ea typeface="+mn-ea"/>
                <a:cs typeface="宋体" panose="02010600030101010101" pitchFamily="2" charset="-122"/>
              </a:rPr>
              <a:t>Python</a:t>
            </a:r>
            <a:r>
              <a:rPr lang="zh-CN" altLang="zh-CN" sz="2800" b="0" i="0" dirty="0">
                <a:effectLst/>
                <a:latin typeface="+mn-ea"/>
                <a:ea typeface="+mn-ea"/>
                <a:cs typeface="宋体" panose="02010600030101010101" pitchFamily="2" charset="-122"/>
              </a:rPr>
              <a:t>中另一种内置的存储有</a:t>
            </a:r>
            <a:endParaRPr lang="en-US" altLang="zh-CN" sz="2800" b="0" i="0" dirty="0">
              <a:effectLst/>
              <a:latin typeface="+mn-ea"/>
              <a:ea typeface="+mn-ea"/>
              <a:cs typeface="宋体" panose="02010600030101010101" pitchFamily="2" charset="-122"/>
            </a:endParaRPr>
          </a:p>
          <a:p>
            <a:pPr algn="just">
              <a:spcAft>
                <a:spcPts val="1000"/>
              </a:spcAft>
              <a:buClr>
                <a:srgbClr val="FF0000"/>
              </a:buClr>
            </a:pPr>
            <a:r>
              <a:rPr lang="en-US" altLang="zh-CN" sz="2800" b="0" i="0" dirty="0">
                <a:latin typeface="+mn-ea"/>
                <a:ea typeface="+mn-ea"/>
                <a:cs typeface="宋体" panose="02010600030101010101" pitchFamily="2" charset="-122"/>
              </a:rPr>
              <a:t>   </a:t>
            </a:r>
            <a:r>
              <a:rPr lang="zh-CN" altLang="zh-CN" sz="2800" b="0" i="0" dirty="0">
                <a:effectLst/>
                <a:latin typeface="+mn-ea"/>
                <a:ea typeface="+mn-ea"/>
                <a:cs typeface="宋体" panose="02010600030101010101" pitchFamily="2" charset="-122"/>
              </a:rPr>
              <a:t>序数据的结构。</a:t>
            </a:r>
            <a:endParaRPr lang="en-US" altLang="zh-CN" sz="2800" b="0" i="0" dirty="0">
              <a:effectLst/>
              <a:latin typeface="+mn-ea"/>
              <a:ea typeface="+mn-ea"/>
              <a:cs typeface="宋体" panose="02010600030101010101" pitchFamily="2" charset="-122"/>
            </a:endParaRPr>
          </a:p>
          <a:p>
            <a:pPr marL="285750" indent="-285750" algn="just">
              <a:spcAft>
                <a:spcPts val="1000"/>
              </a:spcAft>
              <a:buClr>
                <a:srgbClr val="FF0000"/>
              </a:buClr>
              <a:buFont typeface="Wingdings" panose="05000000000000000000" pitchFamily="2" charset="2"/>
              <a:buChar char="p"/>
            </a:pPr>
            <a:r>
              <a:rPr lang="en-US" altLang="zh-CN" sz="2800" b="0" i="0" dirty="0">
                <a:effectLst/>
                <a:latin typeface="+mn-ea"/>
                <a:ea typeface="+mn-ea"/>
                <a:cs typeface="宋体" panose="02010600030101010101" pitchFamily="2" charset="-122"/>
              </a:rPr>
              <a:t> </a:t>
            </a:r>
            <a:r>
              <a:rPr lang="zh-CN" altLang="zh-CN" sz="2800" b="0" i="0" dirty="0">
                <a:effectLst/>
                <a:latin typeface="+mn-ea"/>
                <a:ea typeface="+mn-ea"/>
                <a:cs typeface="宋体" panose="02010600030101010101" pitchFamily="2" charset="-122"/>
              </a:rPr>
              <a:t>与列表类似，可</a:t>
            </a:r>
            <a:r>
              <a:rPr lang="zh-CN" altLang="zh-CN" sz="2800" b="0" i="0" dirty="0">
                <a:solidFill>
                  <a:srgbClr val="FF0000"/>
                </a:solidFill>
                <a:effectLst/>
                <a:latin typeface="+mn-ea"/>
                <a:ea typeface="+mn-ea"/>
                <a:cs typeface="宋体" panose="02010600030101010101" pitchFamily="2" charset="-122"/>
              </a:rPr>
              <a:t>存储不同类型的</a:t>
            </a:r>
            <a:r>
              <a:rPr lang="zh-CN" altLang="zh-CN" sz="2800" b="0" i="0" dirty="0">
                <a:effectLst/>
                <a:latin typeface="+mn-ea"/>
                <a:ea typeface="+mn-ea"/>
                <a:cs typeface="宋体" panose="02010600030101010101" pitchFamily="2" charset="-122"/>
              </a:rPr>
              <a:t>数据</a:t>
            </a:r>
            <a:r>
              <a:rPr lang="zh-CN" altLang="en-US" sz="2800" b="0" i="0" dirty="0">
                <a:latin typeface="+mn-ea"/>
                <a:ea typeface="+mn-ea"/>
                <a:cs typeface="宋体" panose="02010600030101010101" pitchFamily="2" charset="-122"/>
              </a:rPr>
              <a:t>序列</a:t>
            </a:r>
            <a:r>
              <a:rPr lang="zh-CN" altLang="zh-CN" sz="2800" b="0" i="0" dirty="0">
                <a:effectLst/>
                <a:latin typeface="+mn-ea"/>
                <a:ea typeface="+mn-ea"/>
                <a:cs typeface="宋体" panose="02010600030101010101" pitchFamily="2" charset="-122"/>
              </a:rPr>
              <a:t>，</a:t>
            </a:r>
            <a:r>
              <a:rPr lang="zh-CN" altLang="en-US" sz="2800" b="0" i="0" dirty="0">
                <a:effectLst/>
                <a:latin typeface="+mn-ea"/>
                <a:ea typeface="+mn-ea"/>
                <a:cs typeface="宋体" panose="02010600030101010101" pitchFamily="2" charset="-122"/>
              </a:rPr>
              <a:t>允许</a:t>
            </a:r>
            <a:endParaRPr lang="en-US" altLang="zh-CN" sz="2800" b="0" i="0" dirty="0">
              <a:effectLst/>
              <a:latin typeface="+mn-ea"/>
              <a:ea typeface="+mn-ea"/>
              <a:cs typeface="宋体" panose="02010600030101010101" pitchFamily="2" charset="-122"/>
            </a:endParaRPr>
          </a:p>
          <a:p>
            <a:pPr algn="just">
              <a:spcAft>
                <a:spcPts val="1000"/>
              </a:spcAft>
              <a:buClr>
                <a:srgbClr val="FF0000"/>
              </a:buClr>
            </a:pPr>
            <a:r>
              <a:rPr lang="en-US" altLang="zh-CN" sz="2800" b="0" i="0" dirty="0">
                <a:latin typeface="+mn-ea"/>
                <a:ea typeface="+mn-ea"/>
                <a:cs typeface="宋体" panose="02010600030101010101" pitchFamily="2" charset="-122"/>
              </a:rPr>
              <a:t>   </a:t>
            </a:r>
            <a:r>
              <a:rPr lang="zh-CN" altLang="en-US" sz="2800" b="0" i="0" dirty="0">
                <a:effectLst/>
                <a:latin typeface="+mn-ea"/>
                <a:ea typeface="+mn-ea"/>
                <a:cs typeface="宋体" panose="02010600030101010101" pitchFamily="2" charset="-122"/>
              </a:rPr>
              <a:t>嵌套，</a:t>
            </a:r>
            <a:r>
              <a:rPr lang="zh-CN" altLang="zh-CN" sz="2800" b="0" i="0" dirty="0">
                <a:effectLst/>
                <a:latin typeface="+mn-ea"/>
                <a:ea typeface="+mn-ea"/>
                <a:cs typeface="宋体" panose="02010600030101010101" pitchFamily="2" charset="-122"/>
              </a:rPr>
              <a:t>但不可改变，创建后不能再做任何修改操作。</a:t>
            </a:r>
            <a:endParaRPr lang="en-US" altLang="zh-CN" sz="2800" b="0" i="0" dirty="0">
              <a:effectLst/>
              <a:latin typeface="+mn-ea"/>
              <a:ea typeface="+mn-ea"/>
              <a:cs typeface="宋体" panose="02010600030101010101" pitchFamily="2" charset="-122"/>
            </a:endParaRPr>
          </a:p>
          <a:p>
            <a:pPr marL="285750" indent="-285750" algn="just">
              <a:spcAft>
                <a:spcPts val="1000"/>
              </a:spcAft>
              <a:buClr>
                <a:srgbClr val="FF0000"/>
              </a:buClr>
              <a:buFont typeface="Wingdings" panose="05000000000000000000" pitchFamily="2" charset="2"/>
              <a:buChar char="p"/>
            </a:pPr>
            <a:r>
              <a:rPr lang="en-US" altLang="zh-CN" sz="2800" b="0" i="0" dirty="0">
                <a:effectLst/>
                <a:latin typeface="+mn-ea"/>
                <a:ea typeface="+mn-ea"/>
                <a:cs typeface="宋体" panose="02010600030101010101" pitchFamily="2" charset="-122"/>
              </a:rPr>
              <a:t> </a:t>
            </a:r>
            <a:r>
              <a:rPr lang="zh-CN" altLang="zh-CN" sz="2800" b="0" i="0" dirty="0">
                <a:effectLst/>
                <a:latin typeface="+mn-ea"/>
                <a:ea typeface="+mn-ea"/>
                <a:cs typeface="宋体" panose="02010600030101010101" pitchFamily="2" charset="-122"/>
              </a:rPr>
              <a:t>主要作用是作为参数传递给函数调用，或者从</a:t>
            </a:r>
            <a:endParaRPr lang="en-US" altLang="zh-CN" sz="2800" b="0" i="0" dirty="0">
              <a:effectLst/>
              <a:latin typeface="+mn-ea"/>
              <a:ea typeface="+mn-ea"/>
              <a:cs typeface="宋体" panose="02010600030101010101" pitchFamily="2" charset="-122"/>
            </a:endParaRPr>
          </a:p>
          <a:p>
            <a:pPr algn="just">
              <a:spcAft>
                <a:spcPts val="1000"/>
              </a:spcAft>
              <a:buClr>
                <a:srgbClr val="FF0000"/>
              </a:buClr>
            </a:pPr>
            <a:r>
              <a:rPr lang="en-US" altLang="zh-CN" sz="2800" b="0" i="0" dirty="0">
                <a:latin typeface="+mn-ea"/>
                <a:ea typeface="+mn-ea"/>
                <a:cs typeface="宋体" panose="02010600030101010101" pitchFamily="2" charset="-122"/>
              </a:rPr>
              <a:t>   </a:t>
            </a:r>
            <a:r>
              <a:rPr lang="zh-CN" altLang="zh-CN" sz="2800" b="0" i="0" dirty="0">
                <a:effectLst/>
                <a:latin typeface="+mn-ea"/>
                <a:ea typeface="+mn-ea"/>
                <a:cs typeface="宋体" panose="02010600030101010101" pitchFamily="2" charset="-122"/>
              </a:rPr>
              <a:t>函数调用那里获得参数时，保护其内容不被外</a:t>
            </a:r>
            <a:endParaRPr lang="en-US" altLang="zh-CN" sz="2800" b="0" i="0" dirty="0">
              <a:effectLst/>
              <a:latin typeface="+mn-ea"/>
              <a:ea typeface="+mn-ea"/>
              <a:cs typeface="宋体" panose="02010600030101010101" pitchFamily="2" charset="-122"/>
            </a:endParaRPr>
          </a:p>
          <a:p>
            <a:pPr algn="just">
              <a:spcAft>
                <a:spcPts val="1000"/>
              </a:spcAft>
              <a:buClr>
                <a:srgbClr val="FF0000"/>
              </a:buClr>
            </a:pPr>
            <a:r>
              <a:rPr lang="en-US" altLang="zh-CN" sz="2800" b="0" i="0" dirty="0">
                <a:effectLst/>
                <a:latin typeface="+mn-ea"/>
                <a:ea typeface="+mn-ea"/>
                <a:cs typeface="宋体" panose="02010600030101010101" pitchFamily="2" charset="-122"/>
              </a:rPr>
              <a:t>   </a:t>
            </a:r>
            <a:r>
              <a:rPr lang="zh-CN" altLang="zh-CN" sz="2800" b="0" i="0" dirty="0">
                <a:effectLst/>
                <a:latin typeface="+mn-ea"/>
                <a:ea typeface="+mn-ea"/>
                <a:cs typeface="宋体" panose="02010600030101010101" pitchFamily="2" charset="-122"/>
              </a:rPr>
              <a:t>部接口修改。</a:t>
            </a:r>
            <a:endParaRPr lang="en-US" altLang="zh-CN" sz="2800" b="0" i="0" dirty="0">
              <a:effectLst/>
              <a:latin typeface="+mn-ea"/>
              <a:ea typeface="+mn-ea"/>
              <a:cs typeface="宋体" panose="02010600030101010101" pitchFamily="2" charset="-122"/>
            </a:endParaRPr>
          </a:p>
          <a:p>
            <a:pPr marL="493776" lvl="1" indent="-457200">
              <a:buClr>
                <a:srgbClr val="FF0000"/>
              </a:buClr>
              <a:buSzPct val="100000"/>
              <a:buFont typeface="Wingdings" panose="05000000000000000000" pitchFamily="2" charset="2"/>
              <a:buChar char="p"/>
            </a:pPr>
            <a:r>
              <a:rPr lang="zh-CN" altLang="en-US" sz="2800" b="0" i="0" dirty="0">
                <a:latin typeface="+mn-ea"/>
                <a:ea typeface="+mn-ea"/>
              </a:rPr>
              <a:t>元组的字面量</a:t>
            </a:r>
            <a:r>
              <a:rPr lang="zh-CN" altLang="zh-CN" sz="2800" b="0" i="0" dirty="0">
                <a:latin typeface="+mn-ea"/>
                <a:ea typeface="+mn-ea"/>
              </a:rPr>
              <a:t>用圆括号</a:t>
            </a:r>
            <a:r>
              <a:rPr lang="en-US" altLang="zh-CN" sz="2800" b="0" i="0" dirty="0">
                <a:latin typeface="+mn-ea"/>
                <a:ea typeface="+mn-ea"/>
              </a:rPr>
              <a:t>()</a:t>
            </a:r>
            <a:r>
              <a:rPr lang="zh-CN" altLang="en-US" sz="2800" b="0" i="0" dirty="0">
                <a:latin typeface="+mn-ea"/>
                <a:ea typeface="+mn-ea"/>
              </a:rPr>
              <a:t>。</a:t>
            </a:r>
            <a:endParaRPr lang="en-US" altLang="zh-CN" sz="2800" b="0" i="0" dirty="0">
              <a:latin typeface="+mn-ea"/>
              <a:ea typeface="+mn-ea"/>
            </a:endParaRPr>
          </a:p>
          <a:p>
            <a:pPr marL="36576" lvl="1">
              <a:buClr>
                <a:srgbClr val="FF0000"/>
              </a:buClr>
              <a:buSzPct val="100000"/>
            </a:pPr>
            <a:r>
              <a:rPr lang="en-US" altLang="zh-CN" sz="2800" b="0" i="0" dirty="0">
                <a:latin typeface="+mn-ea"/>
                <a:ea typeface="+mn-ea"/>
              </a:rPr>
              <a:t>   (1, 3.2, 5, 7.0, 9)</a:t>
            </a:r>
          </a:p>
          <a:p>
            <a:pPr marL="36576" lvl="1">
              <a:buClr>
                <a:srgbClr val="FF0000"/>
              </a:buClr>
              <a:buSzPct val="100000"/>
            </a:pPr>
            <a:r>
              <a:rPr lang="en-US" altLang="zh-CN" sz="2800" b="0" i="0" dirty="0">
                <a:latin typeface="+mn-ea"/>
                <a:ea typeface="+mn-ea"/>
              </a:rPr>
              <a:t>   ('not', 'and', 'or')</a:t>
            </a:r>
          </a:p>
          <a:p>
            <a:pPr algn="just">
              <a:spcAft>
                <a:spcPts val="1000"/>
              </a:spcAft>
              <a:buClr>
                <a:srgbClr val="FF0000"/>
              </a:buClr>
            </a:pPr>
            <a:endParaRPr lang="zh-CN" altLang="zh-CN" sz="2800" b="0" i="0" dirty="0">
              <a:effectLst/>
              <a:latin typeface="+mn-ea"/>
              <a:ea typeface="+mn-ea"/>
              <a:cs typeface="Times New Roman" panose="02020603050405020304" pitchFamily="18" charset="0"/>
            </a:endParaRPr>
          </a:p>
        </p:txBody>
      </p:sp>
      <p:sp>
        <p:nvSpPr>
          <p:cNvPr id="2" name="对话气泡: 椭圆形 1">
            <a:extLst>
              <a:ext uri="{FF2B5EF4-FFF2-40B4-BE49-F238E27FC236}">
                <a16:creationId xmlns:a16="http://schemas.microsoft.com/office/drawing/2014/main" id="{47AB3C0C-91BC-2647-4A3F-023CCC2F0708}"/>
              </a:ext>
            </a:extLst>
          </p:cNvPr>
          <p:cNvSpPr/>
          <p:nvPr/>
        </p:nvSpPr>
        <p:spPr bwMode="auto">
          <a:xfrm>
            <a:off x="4499992" y="1340768"/>
            <a:ext cx="3384376" cy="605909"/>
          </a:xfrm>
          <a:prstGeom prst="wedgeEllipseCallout">
            <a:avLst>
              <a:gd name="adj1" fmla="val -28057"/>
              <a:gd name="adj2" fmla="val 138791"/>
            </a:avLst>
          </a:prstGeom>
          <a:solidFill>
            <a:srgbClr val="FFFF00"/>
          </a:solidFill>
          <a:ln w="9525" cap="flat" cmpd="sng" algn="ctr">
            <a:solidFill>
              <a:schemeClr val="tx1"/>
            </a:solidFill>
            <a:prstDash val="solid"/>
            <a:round/>
            <a:headEnd type="none" w="med" len="med"/>
            <a:tailEnd type="none" w="med" len="med"/>
          </a:ln>
        </p:spPr>
        <p:txBody>
          <a:bodyPr vert="horz" wrap="square" lIns="0" tIns="0" rIns="0" bIns="0" numCol="1" rtlCol="0" anchor="t" anchorCtr="0" compatLnSpc="1">
            <a:spAutoFit/>
          </a:bodyPr>
          <a:lstStyle/>
          <a:p>
            <a:pPr marL="0" marR="0" indent="0" algn="l" defTabSz="914400" rtl="0" eaLnBrk="1" fontAlgn="base" latinLnBrk="0" hangingPunct="1">
              <a:lnSpc>
                <a:spcPct val="100000"/>
              </a:lnSpc>
              <a:spcBef>
                <a:spcPct val="50000"/>
              </a:spcBef>
              <a:spcAft>
                <a:spcPct val="0"/>
              </a:spcAft>
              <a:buClrTx/>
              <a:buSzTx/>
              <a:buFontTx/>
              <a:buNone/>
            </a:pPr>
            <a:r>
              <a:rPr lang="zh-CN" altLang="en-US" sz="2800" b="0" i="0" dirty="0">
                <a:latin typeface="+mn-ea"/>
                <a:ea typeface="+mn-ea"/>
              </a:rPr>
              <a:t>任意数据类型</a:t>
            </a:r>
            <a:endParaRPr kumimoji="0" lang="zh-CN" altLang="en-US" sz="2800" b="0" i="0" u="none" strike="noStrike" cap="none" normalizeH="0" baseline="0" dirty="0">
              <a:ln>
                <a:noFill/>
              </a:ln>
              <a:solidFill>
                <a:schemeClr val="tx1"/>
              </a:solidFill>
              <a:effectLst/>
              <a:latin typeface="+mn-ea"/>
              <a:ea typeface="+mn-ea"/>
            </a:endParaRPr>
          </a:p>
        </p:txBody>
      </p:sp>
    </p:spTree>
    <p:custDataLst>
      <p:tags r:id="rId1"/>
    </p:custDataLst>
    <p:extLst>
      <p:ext uri="{BB962C8B-B14F-4D97-AF65-F5344CB8AC3E}">
        <p14:creationId xmlns:p14="http://schemas.microsoft.com/office/powerpoint/2010/main" val="892658752"/>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2"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创建元组</a:t>
            </a:r>
          </a:p>
        </p:txBody>
      </p:sp>
      <p:sp>
        <p:nvSpPr>
          <p:cNvPr id="3" name="内容占位符 2"/>
          <p:cNvSpPr>
            <a:spLocks noGrp="1"/>
          </p:cNvSpPr>
          <p:nvPr>
            <p:ph idx="1"/>
          </p:nvPr>
        </p:nvSpPr>
        <p:spPr>
          <a:xfrm>
            <a:off x="566738" y="1341438"/>
            <a:ext cx="8348662" cy="4967287"/>
          </a:xfrm>
        </p:spPr>
        <p:txBody>
          <a:bodyPr>
            <a:noAutofit/>
          </a:bodyPr>
          <a:lstStyle/>
          <a:p>
            <a:pPr marL="490537" indent="-457200">
              <a:buFont typeface="Wingdings" panose="05000000000000000000" pitchFamily="2" charset="2"/>
              <a:buChar char="p"/>
            </a:pPr>
            <a:r>
              <a:rPr lang="zh-CN" altLang="en-US" dirty="0"/>
              <a:t>用逗号分隔元素列表，</a:t>
            </a:r>
            <a:r>
              <a:rPr lang="zh-CN" altLang="en-US" dirty="0">
                <a:solidFill>
                  <a:srgbClr val="FF0000"/>
                </a:solidFill>
              </a:rPr>
              <a:t>仅含</a:t>
            </a:r>
            <a:r>
              <a:rPr lang="en-US" altLang="zh-CN" dirty="0">
                <a:solidFill>
                  <a:srgbClr val="FF0000"/>
                </a:solidFill>
              </a:rPr>
              <a:t>1</a:t>
            </a:r>
            <a:r>
              <a:rPr lang="zh-CN" altLang="en-US" dirty="0">
                <a:solidFill>
                  <a:srgbClr val="FF0000"/>
                </a:solidFill>
              </a:rPr>
              <a:t>个值，末尾必须加</a:t>
            </a:r>
            <a:r>
              <a:rPr lang="en-US" altLang="zh-CN" dirty="0">
                <a:solidFill>
                  <a:srgbClr val="FF0000"/>
                </a:solidFill>
              </a:rPr>
              <a:t>,</a:t>
            </a:r>
          </a:p>
          <a:p>
            <a:pPr marL="448056" lvl="1" indent="0">
              <a:buNone/>
            </a:pPr>
            <a:r>
              <a:rPr lang="en-US" altLang="zh-CN" sz="2800" dirty="0">
                <a:solidFill>
                  <a:schemeClr val="tx1"/>
                </a:solidFill>
              </a:rPr>
              <a:t>d = 100,20              </a:t>
            </a:r>
            <a:r>
              <a:rPr lang="en-US" altLang="zh-CN" i="1" kern="1200" dirty="0">
                <a:solidFill>
                  <a:srgbClr val="8C8C8C"/>
                </a:solidFill>
                <a:latin typeface="宋体" panose="02010600030101010101" pitchFamily="2" charset="-122"/>
                <a:ea typeface="宋体" panose="02010600030101010101" pitchFamily="2" charset="-122"/>
                <a:cs typeface="+mn-cs"/>
              </a:rPr>
              <a:t># </a:t>
            </a:r>
            <a:r>
              <a:rPr lang="zh-CN" altLang="en-US" i="1" kern="1200" dirty="0">
                <a:solidFill>
                  <a:srgbClr val="8C8C8C"/>
                </a:solidFill>
                <a:latin typeface="宋体" panose="02010600030101010101" pitchFamily="2" charset="-122"/>
                <a:ea typeface="宋体" panose="02010600030101010101" pitchFamily="2" charset="-122"/>
                <a:cs typeface="+mn-cs"/>
              </a:rPr>
              <a:t>元组打包</a:t>
            </a:r>
            <a:br>
              <a:rPr lang="en-US" altLang="zh-CN" sz="2800" dirty="0">
                <a:solidFill>
                  <a:schemeClr val="tx1"/>
                </a:solidFill>
              </a:rPr>
            </a:br>
            <a:r>
              <a:rPr lang="en-US" altLang="zh-CN" sz="2800" dirty="0">
                <a:solidFill>
                  <a:schemeClr val="tx1"/>
                </a:solidFill>
              </a:rPr>
              <a:t>print(d) </a:t>
            </a:r>
            <a:r>
              <a:rPr lang="zh-CN" altLang="en-US" sz="2800" dirty="0">
                <a:solidFill>
                  <a:schemeClr val="tx1"/>
                </a:solidFill>
              </a:rPr>
              <a:t>的结果 </a:t>
            </a:r>
            <a:r>
              <a:rPr lang="en-US" altLang="zh-CN" sz="2800" dirty="0">
                <a:solidFill>
                  <a:schemeClr val="tx1"/>
                </a:solidFill>
              </a:rPr>
              <a:t>(100, 20)</a:t>
            </a:r>
          </a:p>
          <a:p>
            <a:pPr marL="448056" lvl="1" indent="0">
              <a:buNone/>
            </a:pPr>
            <a:endParaRPr lang="en-US" altLang="zh-CN" sz="2800" dirty="0">
              <a:solidFill>
                <a:schemeClr val="tx1"/>
              </a:solidFill>
            </a:endParaRPr>
          </a:p>
          <a:p>
            <a:pPr marL="490537" indent="-457200">
              <a:buFont typeface="Wingdings" panose="05000000000000000000" pitchFamily="2" charset="2"/>
              <a:buChar char="p"/>
            </a:pPr>
            <a:r>
              <a:rPr lang="zh-CN" altLang="en-US" dirty="0"/>
              <a:t>用元组的字面量</a:t>
            </a:r>
            <a:endParaRPr lang="en-US" altLang="zh-CN" dirty="0"/>
          </a:p>
          <a:p>
            <a:pPr marL="448056" lvl="1" indent="0">
              <a:buNone/>
            </a:pPr>
            <a:r>
              <a:rPr lang="en-US" altLang="zh-CN" sz="2800" dirty="0">
                <a:solidFill>
                  <a:schemeClr val="tx1"/>
                </a:solidFill>
              </a:rPr>
              <a:t>d = (100,20)</a:t>
            </a:r>
            <a:br>
              <a:rPr lang="en-US" altLang="zh-CN" sz="2800" dirty="0">
                <a:solidFill>
                  <a:schemeClr val="tx1"/>
                </a:solidFill>
              </a:rPr>
            </a:br>
            <a:r>
              <a:rPr lang="en-US" altLang="zh-CN" sz="2800" dirty="0">
                <a:solidFill>
                  <a:schemeClr val="tx1"/>
                </a:solidFill>
              </a:rPr>
              <a:t>print(d) </a:t>
            </a:r>
            <a:r>
              <a:rPr lang="zh-CN" altLang="en-US" sz="2800" dirty="0">
                <a:solidFill>
                  <a:schemeClr val="tx1"/>
                </a:solidFill>
              </a:rPr>
              <a:t>的结果 </a:t>
            </a:r>
            <a:r>
              <a:rPr lang="en-US" altLang="zh-CN" sz="2800" dirty="0">
                <a:solidFill>
                  <a:schemeClr val="tx1"/>
                </a:solidFill>
              </a:rPr>
              <a:t>(100, 20)</a:t>
            </a:r>
          </a:p>
          <a:p>
            <a:pPr marL="448056" lvl="1" indent="0">
              <a:buNone/>
            </a:pPr>
            <a:r>
              <a:rPr lang="en-US" altLang="zh-CN" sz="2800" dirty="0">
                <a:solidFill>
                  <a:schemeClr val="tx1"/>
                </a:solidFill>
              </a:rPr>
              <a:t>d = ()     </a:t>
            </a:r>
            <a:r>
              <a:rPr lang="zh-CN" altLang="en-US" sz="2800" dirty="0">
                <a:solidFill>
                  <a:schemeClr val="tx1"/>
                </a:solidFill>
              </a:rPr>
              <a:t>     </a:t>
            </a:r>
            <a:r>
              <a:rPr lang="en-US" altLang="zh-CN" i="1" kern="1200" dirty="0">
                <a:solidFill>
                  <a:srgbClr val="8C8C8C"/>
                </a:solidFill>
                <a:latin typeface="宋体" panose="02010600030101010101" pitchFamily="2" charset="-122"/>
                <a:ea typeface="宋体" panose="02010600030101010101" pitchFamily="2" charset="-122"/>
                <a:cs typeface="+mn-cs"/>
              </a:rPr>
              <a:t>#</a:t>
            </a:r>
            <a:r>
              <a:rPr lang="zh-CN" altLang="en-US" i="1" kern="1200" dirty="0">
                <a:solidFill>
                  <a:srgbClr val="8C8C8C"/>
                </a:solidFill>
                <a:latin typeface="宋体" panose="02010600030101010101" pitchFamily="2" charset="-122"/>
                <a:ea typeface="宋体" panose="02010600030101010101" pitchFamily="2" charset="-122"/>
                <a:cs typeface="+mn-cs"/>
              </a:rPr>
              <a:t> 空元组</a:t>
            </a:r>
            <a:endParaRPr lang="en-US" altLang="zh-CN" i="1" kern="1200" dirty="0">
              <a:solidFill>
                <a:srgbClr val="8C8C8C"/>
              </a:solidFill>
              <a:latin typeface="宋体" panose="02010600030101010101" pitchFamily="2" charset="-122"/>
              <a:ea typeface="宋体" panose="02010600030101010101" pitchFamily="2" charset="-122"/>
              <a:cs typeface="+mn-cs"/>
            </a:endParaRPr>
          </a:p>
          <a:p>
            <a:pPr marL="467106" indent="-457200">
              <a:buFont typeface="Wingdings" panose="05000000000000000000" pitchFamily="2" charset="2"/>
              <a:buChar char="p"/>
            </a:pPr>
            <a:endParaRPr lang="zh-CN" altLang="en-US" sz="2800" dirty="0">
              <a:solidFill>
                <a:schemeClr val="tx1"/>
              </a:solidFill>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63</a:t>
            </a:fld>
            <a:endParaRPr lang="en-US" altLang="zh-CN"/>
          </a:p>
        </p:txBody>
      </p:sp>
    </p:spTree>
    <p:extLst>
      <p:ext uri="{BB962C8B-B14F-4D97-AF65-F5344CB8AC3E}">
        <p14:creationId xmlns:p14="http://schemas.microsoft.com/office/powerpoint/2010/main" val="10843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创建元组</a:t>
            </a:r>
          </a:p>
        </p:txBody>
      </p:sp>
      <p:sp>
        <p:nvSpPr>
          <p:cNvPr id="3" name="内容占位符 2"/>
          <p:cNvSpPr>
            <a:spLocks noGrp="1"/>
          </p:cNvSpPr>
          <p:nvPr>
            <p:ph idx="1"/>
          </p:nvPr>
        </p:nvSpPr>
        <p:spPr>
          <a:xfrm>
            <a:off x="566738" y="1341438"/>
            <a:ext cx="8348662" cy="4967287"/>
          </a:xfrm>
        </p:spPr>
        <p:txBody>
          <a:bodyPr>
            <a:noAutofit/>
          </a:bodyPr>
          <a:lstStyle/>
          <a:p>
            <a:pPr marL="467106" indent="-457200">
              <a:buFont typeface="Wingdings" panose="05000000000000000000" pitchFamily="2" charset="2"/>
              <a:buChar char="p"/>
            </a:pPr>
            <a:r>
              <a:rPr lang="zh-CN" altLang="en-US" dirty="0"/>
              <a:t>使用</a:t>
            </a:r>
            <a:r>
              <a:rPr lang="en-US" altLang="zh-CN" dirty="0"/>
              <a:t>Python</a:t>
            </a:r>
            <a:r>
              <a:rPr lang="zh-CN" altLang="en-US" dirty="0"/>
              <a:t>内置函数</a:t>
            </a:r>
            <a:r>
              <a:rPr lang="en-US" altLang="zh-CN" dirty="0"/>
              <a:t>tuple</a:t>
            </a:r>
          </a:p>
          <a:p>
            <a:pPr marL="9906" indent="0">
              <a:buNone/>
            </a:pPr>
            <a:r>
              <a:rPr lang="en-US" altLang="zh-CN" dirty="0"/>
              <a:t>     class </a:t>
            </a:r>
            <a:r>
              <a:rPr lang="en-US" altLang="zh-CN" dirty="0">
                <a:solidFill>
                  <a:srgbClr val="FF0000"/>
                </a:solidFill>
              </a:rPr>
              <a:t>tuple</a:t>
            </a:r>
            <a:r>
              <a:rPr lang="en-US" altLang="zh-CN" dirty="0"/>
              <a:t>([</a:t>
            </a:r>
            <a:r>
              <a:rPr lang="en-US" altLang="zh-CN" dirty="0" err="1"/>
              <a:t>iterable</a:t>
            </a:r>
            <a:r>
              <a:rPr lang="en-US" altLang="zh-CN" dirty="0"/>
              <a:t>])</a:t>
            </a:r>
          </a:p>
          <a:p>
            <a:pPr marL="9906" indent="0">
              <a:buNone/>
            </a:pPr>
            <a:r>
              <a:rPr lang="en-US" altLang="zh-CN" dirty="0"/>
              <a:t>     </a:t>
            </a:r>
            <a:r>
              <a:rPr lang="zh-CN" altLang="en-US" dirty="0">
                <a:solidFill>
                  <a:srgbClr val="FF0000"/>
                </a:solidFill>
              </a:rPr>
              <a:t>功能：</a:t>
            </a:r>
            <a:r>
              <a:rPr lang="zh-CN" altLang="en-US" dirty="0"/>
              <a:t>把其他序列类型转换成元组。</a:t>
            </a:r>
            <a:endParaRPr lang="en-US" altLang="zh-CN" dirty="0"/>
          </a:p>
          <a:p>
            <a:pPr marL="448056" lvl="1" indent="0">
              <a:buNone/>
            </a:pPr>
            <a:r>
              <a:rPr lang="en-US" altLang="zh-CN" sz="2800" dirty="0">
                <a:solidFill>
                  <a:schemeClr val="tx1"/>
                </a:solidFill>
              </a:rPr>
              <a:t>a = tuple([2,3,5,7,11])</a:t>
            </a:r>
          </a:p>
          <a:p>
            <a:pPr marL="448056" lvl="1" indent="0">
              <a:buNone/>
            </a:pPr>
            <a:r>
              <a:rPr lang="en-US" altLang="zh-CN" sz="2800" dirty="0">
                <a:solidFill>
                  <a:schemeClr val="tx1"/>
                </a:solidFill>
              </a:rPr>
              <a:t>print(a)</a:t>
            </a:r>
            <a:r>
              <a:rPr lang="zh-CN" altLang="en-US" sz="2800" dirty="0">
                <a:solidFill>
                  <a:schemeClr val="tx1"/>
                </a:solidFill>
              </a:rPr>
              <a:t>的结果</a:t>
            </a:r>
            <a:r>
              <a:rPr lang="en-US" altLang="zh-CN" sz="2800" dirty="0">
                <a:solidFill>
                  <a:schemeClr val="tx1"/>
                </a:solidFill>
              </a:rPr>
              <a:t>(2, 3, 5, 7, 11)</a:t>
            </a:r>
            <a:endParaRPr lang="zh-CN" altLang="en-US" sz="2800" dirty="0">
              <a:solidFill>
                <a:schemeClr val="tx1"/>
              </a:solidFill>
            </a:endParaRP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64</a:t>
            </a:fld>
            <a:endParaRPr lang="en-US" altLang="zh-CN"/>
          </a:p>
        </p:txBody>
      </p:sp>
    </p:spTree>
    <p:extLst>
      <p:ext uri="{BB962C8B-B14F-4D97-AF65-F5344CB8AC3E}">
        <p14:creationId xmlns:p14="http://schemas.microsoft.com/office/powerpoint/2010/main" val="5412695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1B165F3-8B3D-F380-1DB9-1BDEBBEAA60A}"/>
              </a:ext>
            </a:extLst>
          </p:cNvPr>
          <p:cNvSpPr txBox="1">
            <a:spLocks/>
          </p:cNvSpPr>
          <p:nvPr/>
        </p:nvSpPr>
        <p:spPr>
          <a:xfrm>
            <a:off x="179512" y="177249"/>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1" i="0" kern="1200" dirty="0">
                <a:latin typeface="Tahoma" panose="020B0604030504040204" pitchFamily="34" charset="0"/>
                <a:ea typeface="隶书" panose="02010509060101010101" pitchFamily="49" charset="-122"/>
                <a:cs typeface="+mn-cs"/>
              </a:rPr>
              <a:t>创建元组</a:t>
            </a:r>
            <a:r>
              <a:rPr lang="zh-CN" altLang="en-US" sz="4400" i="0" dirty="0">
                <a:latin typeface="Tahoma" panose="020B0604030504040204" pitchFamily="34" charset="0"/>
                <a:ea typeface="隶书" panose="02010509060101010101" pitchFamily="49" charset="-122"/>
                <a:cs typeface="+mn-cs"/>
              </a:rPr>
              <a:t>例</a:t>
            </a:r>
            <a:endParaRPr lang="zh-CN" altLang="en-US" sz="4400" b="1" i="0" kern="1200" dirty="0">
              <a:latin typeface="Tahoma" panose="020B0604030504040204" pitchFamily="34" charset="0"/>
              <a:ea typeface="隶书" panose="02010509060101010101" pitchFamily="49" charset="-122"/>
              <a:cs typeface="+mn-cs"/>
            </a:endParaRPr>
          </a:p>
        </p:txBody>
      </p:sp>
      <p:sp>
        <p:nvSpPr>
          <p:cNvPr id="7" name="Rectangle 1">
            <a:extLst>
              <a:ext uri="{FF2B5EF4-FFF2-40B4-BE49-F238E27FC236}">
                <a16:creationId xmlns:a16="http://schemas.microsoft.com/office/drawing/2014/main" id="{207B3B2B-A951-8BED-E573-2A471F8F1255}"/>
              </a:ext>
            </a:extLst>
          </p:cNvPr>
          <p:cNvSpPr>
            <a:spLocks noChangeArrowheads="1"/>
          </p:cNvSpPr>
          <p:nvPr/>
        </p:nvSpPr>
        <p:spPr bwMode="auto">
          <a:xfrm>
            <a:off x="514585" y="1268760"/>
            <a:ext cx="7330853" cy="532453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 =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"a"</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"b"</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"c"</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"d"</a:t>
            </a:r>
            <a:b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tup1 =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'physics'</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'chemistry'</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1997</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2000</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(tup1)</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u = tup1,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4</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5</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元组允许嵌套</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v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元组中可以包含可修改数据类型的元素</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(u, v)</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tup2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42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创建仅包括一个值的元组必须加个逗号</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tup3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42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tup4 = (</a:t>
            </a:r>
            <a:r>
              <a:rPr kumimoji="0" lang="zh-CN" altLang="zh-CN" sz="2000" b="0" i="0" u="none" strike="noStrike" cap="none" normalizeH="0" baseline="0" dirty="0">
                <a:ln>
                  <a:noFill/>
                </a:ln>
                <a:solidFill>
                  <a:srgbClr val="1750EB"/>
                </a:solidFill>
                <a:effectLst/>
                <a:latin typeface="Arial Unicode MS" panose="020B0604020202020204" pitchFamily="34" charset="-122"/>
                <a:ea typeface="JetBrains Mono"/>
              </a:rPr>
              <a:t>42</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en-US"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en-US" altLang="zh-CN" sz="2000" b="0" i="1" u="none" strike="noStrike" cap="none" normalizeH="0" baseline="0" dirty="0">
                <a:ln>
                  <a:noFill/>
                </a:ln>
                <a:solidFill>
                  <a:srgbClr val="8C8C8C"/>
                </a:solidFill>
                <a:effectLst/>
                <a:latin typeface="Arial Unicode MS" panose="020B0604020202020204" pitchFamily="34" charset="-122"/>
                <a:ea typeface="JetBrains Mono"/>
              </a:rPr>
              <a:t>int</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(tup2, tup3, tup4)</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e = ()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创建空元组</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 =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'hello'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字符串</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len</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(e),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len</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(e),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a:t>
            </a:r>
            <a:b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 = </a:t>
            </a:r>
            <a:r>
              <a:rPr kumimoji="0" lang="zh-CN" altLang="zh-CN" sz="2000" b="0" i="0" u="none" strike="noStrike" cap="none" normalizeH="0" baseline="0" dirty="0">
                <a:ln>
                  <a:noFill/>
                </a:ln>
                <a:solidFill>
                  <a:srgbClr val="067D17"/>
                </a:solidFill>
                <a:effectLst/>
                <a:latin typeface="Arial Unicode MS" panose="020B0604020202020204" pitchFamily="34" charset="-122"/>
                <a:ea typeface="JetBrains Mono"/>
              </a:rPr>
              <a:t>'hello'</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C8C8C"/>
                </a:solidFill>
                <a:effectLst/>
                <a:latin typeface="宋体" panose="02010600030101010101" pitchFamily="2" charset="-122"/>
              </a:rPr>
              <a:t>加逗号后，含一个元素的元组</a:t>
            </a:r>
            <a:br>
              <a:rPr kumimoji="0" lang="zh-CN" altLang="zh-CN" sz="2000" b="0" i="1" u="none" strike="noStrike" cap="none" normalizeH="0" baseline="0" dirty="0">
                <a:ln>
                  <a:noFill/>
                </a:ln>
                <a:solidFill>
                  <a:srgbClr val="8C8C8C"/>
                </a:solidFill>
                <a:effectLst/>
                <a:latin typeface="宋体" panose="02010600030101010101" pitchFamily="2" charset="-122"/>
              </a:rPr>
            </a:b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len</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type</a:t>
            </a:r>
            <a:r>
              <a:rPr kumimoji="0" lang="zh-CN" altLang="zh-CN" sz="2000" b="0" i="0" u="none" strike="noStrike" cap="none" normalizeH="0" baseline="0" dirty="0">
                <a:ln>
                  <a:noFill/>
                </a:ln>
                <a:solidFill>
                  <a:srgbClr val="080808"/>
                </a:solidFill>
                <a:effectLst/>
                <a:latin typeface="Arial Unicode MS" panose="020B0604020202020204" pitchFamily="34" charset="-122"/>
                <a:ea typeface="JetBrains Mono"/>
              </a:rPr>
              <a:t>(s))</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pic>
        <p:nvPicPr>
          <p:cNvPr id="11" name="图片 10">
            <a:extLst>
              <a:ext uri="{FF2B5EF4-FFF2-40B4-BE49-F238E27FC236}">
                <a16:creationId xmlns:a16="http://schemas.microsoft.com/office/drawing/2014/main" id="{12C31C8B-59C7-FA95-8AE7-F6D185167BD8}"/>
              </a:ext>
            </a:extLst>
          </p:cNvPr>
          <p:cNvPicPr>
            <a:picLocks noChangeAspect="1"/>
          </p:cNvPicPr>
          <p:nvPr/>
        </p:nvPicPr>
        <p:blipFill>
          <a:blip r:embed="rId3"/>
          <a:stretch>
            <a:fillRect/>
          </a:stretch>
        </p:blipFill>
        <p:spPr>
          <a:xfrm>
            <a:off x="514585" y="4432129"/>
            <a:ext cx="8114830" cy="2314222"/>
          </a:xfrm>
          <a:prstGeom prst="rect">
            <a:avLst/>
          </a:prstGeom>
        </p:spPr>
      </p:pic>
    </p:spTree>
    <p:custDataLst>
      <p:tags r:id="rId1"/>
    </p:custDataLst>
    <p:extLst>
      <p:ext uri="{BB962C8B-B14F-4D97-AF65-F5344CB8AC3E}">
        <p14:creationId xmlns:p14="http://schemas.microsoft.com/office/powerpoint/2010/main" val="1816221879"/>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元组操作</a:t>
            </a:r>
          </a:p>
        </p:txBody>
      </p:sp>
      <p:sp>
        <p:nvSpPr>
          <p:cNvPr id="3" name="内容占位符 2"/>
          <p:cNvSpPr>
            <a:spLocks noGrp="1"/>
          </p:cNvSpPr>
          <p:nvPr>
            <p:ph idx="1"/>
          </p:nvPr>
        </p:nvSpPr>
        <p:spPr>
          <a:xfrm>
            <a:off x="566738" y="1341438"/>
            <a:ext cx="8348662" cy="4967287"/>
          </a:xfrm>
        </p:spPr>
        <p:txBody>
          <a:bodyPr/>
          <a:lstStyle/>
          <a:p>
            <a:r>
              <a:rPr lang="zh-CN" altLang="en-US" dirty="0"/>
              <a:t>元组不可修改</a:t>
            </a:r>
            <a:endParaRPr lang="en-US" altLang="zh-CN" dirty="0"/>
          </a:p>
          <a:p>
            <a:pPr marL="471487" lvl="1" indent="0">
              <a:buNone/>
            </a:pPr>
            <a:r>
              <a:rPr lang="zh-CN" altLang="en-US" sz="2800" dirty="0">
                <a:solidFill>
                  <a:schemeClr val="tx1"/>
                </a:solidFill>
              </a:rPr>
              <a:t>不能对元组中的元素进行增加，删除，修改或排序。</a:t>
            </a:r>
            <a:endParaRPr lang="en-US" altLang="zh-CN" sz="2800" dirty="0">
              <a:solidFill>
                <a:schemeClr val="tx1"/>
              </a:solidFill>
            </a:endParaRPr>
          </a:p>
          <a:p>
            <a:pPr marL="471487" lvl="1" indent="0">
              <a:buNone/>
            </a:pPr>
            <a:r>
              <a:rPr lang="zh-CN" altLang="en-US" sz="2800" dirty="0">
                <a:solidFill>
                  <a:schemeClr val="tx1"/>
                </a:solidFill>
              </a:rPr>
              <a:t>列表中的修改函数</a:t>
            </a:r>
            <a:r>
              <a:rPr lang="en-US" altLang="zh-CN" sz="2800" dirty="0">
                <a:solidFill>
                  <a:schemeClr val="tx1"/>
                </a:solidFill>
              </a:rPr>
              <a:t>append()</a:t>
            </a:r>
            <a:r>
              <a:rPr lang="zh-CN" altLang="en-US" sz="2800" dirty="0">
                <a:solidFill>
                  <a:schemeClr val="tx1"/>
                </a:solidFill>
              </a:rPr>
              <a:t>、</a:t>
            </a:r>
            <a:r>
              <a:rPr lang="en-US" altLang="zh-CN" sz="2800" dirty="0">
                <a:solidFill>
                  <a:schemeClr val="tx1"/>
                </a:solidFill>
              </a:rPr>
              <a:t>insert()</a:t>
            </a:r>
            <a:r>
              <a:rPr lang="zh-CN" altLang="en-US" sz="2800" dirty="0">
                <a:solidFill>
                  <a:schemeClr val="tx1"/>
                </a:solidFill>
              </a:rPr>
              <a:t>、</a:t>
            </a:r>
            <a:r>
              <a:rPr lang="en-US" altLang="zh-CN" sz="2800" dirty="0">
                <a:solidFill>
                  <a:schemeClr val="tx1"/>
                </a:solidFill>
              </a:rPr>
              <a:t>remove()</a:t>
            </a:r>
            <a:r>
              <a:rPr lang="zh-CN" altLang="en-US" sz="2800" dirty="0">
                <a:solidFill>
                  <a:schemeClr val="tx1"/>
                </a:solidFill>
              </a:rPr>
              <a:t>、</a:t>
            </a:r>
            <a:r>
              <a:rPr lang="en-US" altLang="zh-CN" sz="2800" dirty="0">
                <a:solidFill>
                  <a:schemeClr val="tx1"/>
                </a:solidFill>
              </a:rPr>
              <a:t>sort()</a:t>
            </a:r>
            <a:r>
              <a:rPr lang="zh-CN" altLang="en-US" sz="2800" dirty="0">
                <a:solidFill>
                  <a:schemeClr val="tx1"/>
                </a:solidFill>
              </a:rPr>
              <a:t>、</a:t>
            </a:r>
            <a:r>
              <a:rPr lang="en-US" altLang="zh-CN" sz="2800" dirty="0">
                <a:solidFill>
                  <a:schemeClr val="tx1"/>
                </a:solidFill>
              </a:rPr>
              <a:t>pop()</a:t>
            </a:r>
            <a:r>
              <a:rPr lang="zh-CN" altLang="en-US" sz="2800" dirty="0">
                <a:solidFill>
                  <a:schemeClr val="tx1"/>
                </a:solidFill>
              </a:rPr>
              <a:t>、以及</a:t>
            </a:r>
            <a:r>
              <a:rPr lang="en-US" altLang="zh-CN" sz="2800" dirty="0">
                <a:solidFill>
                  <a:schemeClr val="tx1"/>
                </a:solidFill>
              </a:rPr>
              <a:t>del</a:t>
            </a:r>
            <a:r>
              <a:rPr lang="zh-CN" altLang="en-US" sz="2800" dirty="0">
                <a:solidFill>
                  <a:schemeClr val="tx1"/>
                </a:solidFill>
              </a:rPr>
              <a:t>语句都不能用于元组。</a:t>
            </a:r>
            <a:endParaRPr lang="en-US" altLang="zh-CN" sz="2800" dirty="0">
              <a:solidFill>
                <a:schemeClr val="tx1"/>
              </a:solidFill>
            </a:endParaRPr>
          </a:p>
          <a:p>
            <a:pPr marL="471487" lvl="1" indent="0">
              <a:buNone/>
            </a:pPr>
            <a:endParaRPr lang="en-US" altLang="zh-CN" sz="2800" dirty="0">
              <a:solidFill>
                <a:schemeClr val="tx1"/>
              </a:solidFill>
            </a:endParaRPr>
          </a:p>
          <a:p>
            <a:pPr marL="471487" lvl="1" indent="0">
              <a:buNone/>
            </a:pPr>
            <a:r>
              <a:rPr lang="zh-CN" altLang="en-US" sz="2800" dirty="0">
                <a:solidFill>
                  <a:schemeClr val="tx1"/>
                </a:solidFill>
              </a:rPr>
              <a:t>序列，</a:t>
            </a:r>
            <a:r>
              <a:rPr lang="zh-CN" altLang="en-US" sz="2800" dirty="0">
                <a:solidFill>
                  <a:srgbClr val="FF0000"/>
                </a:solidFill>
              </a:rPr>
              <a:t>支持切片、</a:t>
            </a:r>
            <a:r>
              <a:rPr lang="en-US" altLang="zh-CN" sz="2800" dirty="0">
                <a:solidFill>
                  <a:srgbClr val="FF0000"/>
                </a:solidFill>
              </a:rPr>
              <a:t>x in tuple</a:t>
            </a:r>
            <a:r>
              <a:rPr lang="zh-CN" altLang="en-US" sz="2800" dirty="0">
                <a:solidFill>
                  <a:srgbClr val="FF0000"/>
                </a:solidFill>
              </a:rPr>
              <a:t>、</a:t>
            </a:r>
            <a:r>
              <a:rPr lang="en-US" altLang="zh-CN" sz="2800" dirty="0">
                <a:solidFill>
                  <a:srgbClr val="FF0000"/>
                </a:solidFill>
              </a:rPr>
              <a:t>x not in tuple</a:t>
            </a:r>
            <a:r>
              <a:rPr lang="zh-CN" altLang="en-US" sz="2800" dirty="0">
                <a:solidFill>
                  <a:srgbClr val="FF0000"/>
                </a:solidFill>
              </a:rPr>
              <a:t>、</a:t>
            </a:r>
            <a:r>
              <a:rPr lang="en-US" altLang="zh-CN" sz="2800" dirty="0">
                <a:solidFill>
                  <a:srgbClr val="FF0000"/>
                </a:solidFill>
              </a:rPr>
              <a:t>for</a:t>
            </a:r>
            <a:r>
              <a:rPr lang="zh-CN" altLang="en-US" sz="2800" dirty="0">
                <a:solidFill>
                  <a:srgbClr val="FF0000"/>
                </a:solidFill>
              </a:rPr>
              <a:t>遍历、</a:t>
            </a:r>
            <a:r>
              <a:rPr lang="en-US" altLang="zh-CN" sz="2800" dirty="0">
                <a:solidFill>
                  <a:srgbClr val="FF0000"/>
                </a:solidFill>
              </a:rPr>
              <a:t>max</a:t>
            </a:r>
            <a:r>
              <a:rPr lang="zh-CN" altLang="en-US" sz="2800" dirty="0">
                <a:solidFill>
                  <a:srgbClr val="FF0000"/>
                </a:solidFill>
              </a:rPr>
              <a:t>、</a:t>
            </a:r>
            <a:r>
              <a:rPr lang="en-US" altLang="zh-CN" sz="2800" dirty="0">
                <a:solidFill>
                  <a:srgbClr val="FF0000"/>
                </a:solidFill>
              </a:rPr>
              <a:t>min</a:t>
            </a:r>
            <a:r>
              <a:rPr lang="zh-CN" altLang="en-US" sz="2800" dirty="0">
                <a:solidFill>
                  <a:srgbClr val="FF0000"/>
                </a:solidFill>
              </a:rPr>
              <a:t>、</a:t>
            </a:r>
            <a:r>
              <a:rPr lang="en-US" altLang="zh-CN" sz="2800" dirty="0" err="1">
                <a:solidFill>
                  <a:srgbClr val="FF0000"/>
                </a:solidFill>
              </a:rPr>
              <a:t>len</a:t>
            </a:r>
            <a:r>
              <a:rPr lang="zh-CN" altLang="en-US" sz="2800" dirty="0">
                <a:solidFill>
                  <a:srgbClr val="FF0000"/>
                </a:solidFill>
              </a:rPr>
              <a:t>、</a:t>
            </a:r>
            <a:r>
              <a:rPr lang="en-US" altLang="zh-CN" sz="2800" dirty="0">
                <a:solidFill>
                  <a:srgbClr val="FF0000"/>
                </a:solidFill>
              </a:rPr>
              <a:t>sum</a:t>
            </a:r>
            <a:r>
              <a:rPr lang="zh-CN" altLang="en-US" sz="2800" dirty="0">
                <a:solidFill>
                  <a:srgbClr val="FF0000"/>
                </a:solidFill>
              </a:rPr>
              <a:t>、</a:t>
            </a:r>
            <a:r>
              <a:rPr lang="en-US" altLang="zh-CN" sz="2800" dirty="0">
                <a:solidFill>
                  <a:srgbClr val="FF0000"/>
                </a:solidFill>
              </a:rPr>
              <a:t>tuple1+tuple2</a:t>
            </a:r>
            <a:r>
              <a:rPr lang="zh-CN" altLang="en-US" sz="2800" dirty="0">
                <a:solidFill>
                  <a:srgbClr val="FF0000"/>
                </a:solidFill>
              </a:rPr>
              <a:t>（链接）、</a:t>
            </a:r>
            <a:r>
              <a:rPr lang="en-US" altLang="zh-CN" sz="2800" dirty="0">
                <a:solidFill>
                  <a:srgbClr val="FF0000"/>
                </a:solidFill>
              </a:rPr>
              <a:t>tuple*n</a:t>
            </a:r>
            <a:r>
              <a:rPr lang="zh-CN" altLang="en-US" sz="2800" dirty="0">
                <a:solidFill>
                  <a:srgbClr val="FF0000"/>
                </a:solidFill>
              </a:rPr>
              <a:t>、</a:t>
            </a:r>
            <a:r>
              <a:rPr lang="en-US" altLang="zh-CN" sz="2800" dirty="0">
                <a:solidFill>
                  <a:srgbClr val="FF0000"/>
                </a:solidFill>
              </a:rPr>
              <a:t>n*tuple</a:t>
            </a:r>
            <a:r>
              <a:rPr lang="zh-CN" altLang="en-US" sz="2800" dirty="0">
                <a:solidFill>
                  <a:srgbClr val="FF0000"/>
                </a:solidFill>
              </a:rPr>
              <a:t>（重复</a:t>
            </a:r>
            <a:r>
              <a:rPr lang="en-US" altLang="zh-CN" sz="2800" dirty="0">
                <a:solidFill>
                  <a:srgbClr val="FF0000"/>
                </a:solidFill>
              </a:rPr>
              <a:t>n</a:t>
            </a:r>
            <a:r>
              <a:rPr lang="zh-CN" altLang="en-US" sz="2800" dirty="0">
                <a:solidFill>
                  <a:srgbClr val="FF0000"/>
                </a:solidFill>
              </a:rPr>
              <a:t>次）、</a:t>
            </a:r>
            <a:r>
              <a:rPr lang="en-US" altLang="zh-CN" sz="2800" dirty="0">
                <a:solidFill>
                  <a:srgbClr val="FF0000"/>
                </a:solidFill>
              </a:rPr>
              <a:t>count</a:t>
            </a:r>
            <a:r>
              <a:rPr lang="zh-CN" altLang="en-US" sz="2800" dirty="0">
                <a:solidFill>
                  <a:srgbClr val="FF0000"/>
                </a:solidFill>
              </a:rPr>
              <a:t>、</a:t>
            </a:r>
            <a:r>
              <a:rPr lang="en-US" altLang="zh-CN" sz="2800" dirty="0">
                <a:solidFill>
                  <a:srgbClr val="FF0000"/>
                </a:solidFill>
              </a:rPr>
              <a:t>index</a:t>
            </a:r>
            <a:r>
              <a:rPr lang="zh-CN" altLang="en-US" sz="2800" dirty="0">
                <a:solidFill>
                  <a:srgbClr val="FF0000"/>
                </a:solidFill>
              </a:rPr>
              <a:t>、</a:t>
            </a:r>
            <a:r>
              <a:rPr lang="en-US" altLang="zh-CN" sz="2800" dirty="0">
                <a:solidFill>
                  <a:srgbClr val="FF0000"/>
                </a:solidFill>
              </a:rPr>
              <a:t>del tuple(</a:t>
            </a:r>
            <a:r>
              <a:rPr lang="zh-CN" altLang="en-US" sz="2800" dirty="0">
                <a:solidFill>
                  <a:srgbClr val="FF0000"/>
                </a:solidFill>
              </a:rPr>
              <a:t>删除元组</a:t>
            </a:r>
            <a:r>
              <a:rPr lang="en-US" altLang="zh-CN" sz="2800" dirty="0">
                <a:solidFill>
                  <a:srgbClr val="FF0000"/>
                </a:solidFill>
              </a:rPr>
              <a:t>)</a:t>
            </a:r>
            <a:r>
              <a:rPr lang="zh-CN" altLang="en-US" sz="2800" dirty="0">
                <a:solidFill>
                  <a:srgbClr val="FF0000"/>
                </a:solidFill>
              </a:rPr>
              <a:t>。 </a:t>
            </a:r>
            <a:r>
              <a:rPr lang="en-US" altLang="zh-CN" sz="2800" dirty="0">
                <a:solidFill>
                  <a:srgbClr val="FF0000"/>
                </a:solidFill>
              </a:rPr>
              <a:t>sorted</a:t>
            </a:r>
            <a:r>
              <a:rPr lang="zh-CN" altLang="en-US" sz="2800" dirty="0">
                <a:solidFill>
                  <a:srgbClr val="FF0000"/>
                </a:solidFill>
              </a:rPr>
              <a:t>可用。</a:t>
            </a:r>
            <a:endParaRPr lang="en-US" altLang="zh-CN" sz="2800" dirty="0">
              <a:solidFill>
                <a:srgbClr val="FF0000"/>
              </a:solidFill>
            </a:endParaRPr>
          </a:p>
          <a:p>
            <a:pPr marL="471487" lvl="1" indent="0">
              <a:buNone/>
            </a:pPr>
            <a:endParaRPr lang="en-US" altLang="zh-CN" dirty="0"/>
          </a:p>
          <a:p>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66</a:t>
            </a:fld>
            <a:endParaRPr lang="en-US" altLang="zh-CN"/>
          </a:p>
        </p:txBody>
      </p:sp>
    </p:spTree>
    <p:extLst>
      <p:ext uri="{BB962C8B-B14F-4D97-AF65-F5344CB8AC3E}">
        <p14:creationId xmlns:p14="http://schemas.microsoft.com/office/powerpoint/2010/main" val="6907644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EFDC63C3-A295-F72A-11C5-2C4EC9F3DB77}"/>
              </a:ext>
            </a:extLst>
          </p:cNvPr>
          <p:cNvSpPr txBox="1"/>
          <p:nvPr/>
        </p:nvSpPr>
        <p:spPr>
          <a:xfrm>
            <a:off x="467544" y="1256616"/>
            <a:ext cx="8208912" cy="1106457"/>
          </a:xfrm>
          <a:prstGeom prst="rect">
            <a:avLst/>
          </a:prstGeom>
          <a:noFill/>
        </p:spPr>
        <p:txBody>
          <a:bodyPr wrap="square">
            <a:spAutoFit/>
          </a:bodyPr>
          <a:lstStyle/>
          <a:p>
            <a:pPr algn="just">
              <a:lnSpc>
                <a:spcPct val="125000"/>
              </a:lnSpc>
              <a:spcAft>
                <a:spcPts val="1000"/>
              </a:spcAft>
            </a:pPr>
            <a:r>
              <a:rPr lang="zh-CN" altLang="zh-CN" sz="2800" b="0" i="0" dirty="0">
                <a:effectLst/>
                <a:latin typeface="黑体" panose="02010609060101010101" pitchFamily="49" charset="-122"/>
                <a:ea typeface="黑体" panose="02010609060101010101" pitchFamily="49" charset="-122"/>
                <a:cs typeface="宋体" panose="02010600030101010101" pitchFamily="2" charset="-122"/>
              </a:rPr>
              <a:t>分别从两个列表中取不相等的两个元素组合成元组类型元素的新列表。</a:t>
            </a:r>
            <a:endParaRPr lang="zh-CN" altLang="zh-CN" sz="2800" b="0" i="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6" name="标题 1">
            <a:extLst>
              <a:ext uri="{FF2B5EF4-FFF2-40B4-BE49-F238E27FC236}">
                <a16:creationId xmlns:a16="http://schemas.microsoft.com/office/drawing/2014/main" id="{1F5565B0-0F33-5E7E-7388-6CFBFC2CB053}"/>
              </a:ext>
            </a:extLst>
          </p:cNvPr>
          <p:cNvSpPr txBox="1">
            <a:spLocks/>
          </p:cNvSpPr>
          <p:nvPr/>
        </p:nvSpPr>
        <p:spPr>
          <a:xfrm>
            <a:off x="467544" y="166875"/>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1" i="0" kern="1200" dirty="0">
                <a:latin typeface="Tahoma" panose="020B0604030504040204" pitchFamily="34" charset="0"/>
                <a:ea typeface="隶书" panose="02010509060101010101" pitchFamily="49" charset="-122"/>
                <a:cs typeface="+mn-cs"/>
              </a:rPr>
              <a:t>练习</a:t>
            </a:r>
            <a:r>
              <a:rPr lang="en-US" altLang="zh-CN" sz="4400" b="1" i="0" kern="1200" dirty="0">
                <a:latin typeface="Tahoma" panose="020B0604030504040204" pitchFamily="34" charset="0"/>
                <a:ea typeface="隶书" panose="02010509060101010101" pitchFamily="49" charset="-122"/>
                <a:cs typeface="+mn-cs"/>
              </a:rPr>
              <a:t>7</a:t>
            </a:r>
            <a:endParaRPr lang="zh-CN" altLang="en-US" sz="4400" b="1" i="0" kern="1200" dirty="0">
              <a:latin typeface="Tahoma" panose="020B0604030504040204" pitchFamily="34" charset="0"/>
              <a:ea typeface="隶书" panose="02010509060101010101" pitchFamily="49" charset="-122"/>
              <a:cs typeface="+mn-cs"/>
            </a:endParaRPr>
          </a:p>
        </p:txBody>
      </p:sp>
      <p:sp>
        <p:nvSpPr>
          <p:cNvPr id="7" name="Rectangle 1">
            <a:extLst>
              <a:ext uri="{FF2B5EF4-FFF2-40B4-BE49-F238E27FC236}">
                <a16:creationId xmlns:a16="http://schemas.microsoft.com/office/drawing/2014/main" id="{5EA3D458-B5DB-1FCF-F581-A1933C3ADBA2}"/>
              </a:ext>
            </a:extLst>
          </p:cNvPr>
          <p:cNvSpPr>
            <a:spLocks noChangeArrowheads="1"/>
          </p:cNvSpPr>
          <p:nvPr/>
        </p:nvSpPr>
        <p:spPr bwMode="auto">
          <a:xfrm>
            <a:off x="611560" y="2602102"/>
            <a:ext cx="6146234"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lst=[(x,y)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x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y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in</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4</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x!=y]</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(lst)</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400" b="0" i="1" u="none" strike="noStrike" cap="none" normalizeH="0" baseline="0" dirty="0">
                <a:ln>
                  <a:noFill/>
                </a:ln>
                <a:solidFill>
                  <a:srgbClr val="8C8C8C"/>
                </a:solidFill>
                <a:effectLst/>
                <a:latin typeface="宋体" panose="02010600030101010101" pitchFamily="2" charset="-122"/>
              </a:rPr>
              <a:t>上述列表推导与以下</a:t>
            </a: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for</a:t>
            </a:r>
            <a:r>
              <a:rPr kumimoji="0" lang="zh-CN" altLang="zh-CN" sz="2400" b="0" i="1" u="none" strike="noStrike" cap="none" normalizeH="0" baseline="0" dirty="0">
                <a:ln>
                  <a:noFill/>
                </a:ln>
                <a:solidFill>
                  <a:srgbClr val="8C8C8C"/>
                </a:solidFill>
                <a:effectLst/>
                <a:latin typeface="宋体" panose="02010600030101010101" pitchFamily="2" charset="-122"/>
              </a:rPr>
              <a:t>循环等价</a:t>
            </a:r>
            <a:br>
              <a:rPr kumimoji="0" lang="zh-CN" altLang="zh-CN" sz="2400" b="0" i="1" u="none" strike="noStrike" cap="none" normalizeH="0" baseline="0" dirty="0">
                <a:ln>
                  <a:noFill/>
                </a:ln>
                <a:solidFill>
                  <a:srgbClr val="8C8C8C"/>
                </a:solidFill>
                <a:effectLst/>
                <a:latin typeface="宋体" panose="02010600030101010101" pitchFamily="2" charset="-122"/>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lst = []</a:t>
            </a:r>
            <a:b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for x in [1,2,3]:</a:t>
            </a:r>
            <a:b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for y in [3,1,4]:</a:t>
            </a:r>
            <a:b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if x!=y:</a:t>
            </a:r>
            <a:b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lst.append((x,y))</a:t>
            </a:r>
            <a:b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br>
            <a:r>
              <a:rPr kumimoji="0" lang="zh-CN" altLang="zh-CN" sz="2400" b="0" i="1" u="none" strike="noStrike" cap="none" normalizeH="0" baseline="0" dirty="0">
                <a:ln>
                  <a:noFill/>
                </a:ln>
                <a:solidFill>
                  <a:srgbClr val="8C8C8C"/>
                </a:solidFill>
                <a:effectLst/>
                <a:latin typeface="Arial Unicode MS" panose="020B0604020202020204" pitchFamily="34" charset="-122"/>
                <a:ea typeface="JetBrains Mono"/>
              </a:rPr>
              <a:t># print(lst)</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8E144D53-E38F-482C-4E5C-413A5B40C74D}"/>
              </a:ext>
            </a:extLst>
          </p:cNvPr>
          <p:cNvPicPr>
            <a:picLocks noChangeAspect="1"/>
          </p:cNvPicPr>
          <p:nvPr/>
        </p:nvPicPr>
        <p:blipFill rotWithShape="1">
          <a:blip r:embed="rId3"/>
          <a:srcRect t="16466"/>
          <a:stretch/>
        </p:blipFill>
        <p:spPr>
          <a:xfrm>
            <a:off x="2305050" y="6229646"/>
            <a:ext cx="6838950" cy="461479"/>
          </a:xfrm>
          <a:prstGeom prst="rect">
            <a:avLst/>
          </a:prstGeom>
        </p:spPr>
      </p:pic>
    </p:spTree>
    <p:custDataLst>
      <p:tags r:id="rId1"/>
    </p:custDataLst>
    <p:extLst>
      <p:ext uri="{BB962C8B-B14F-4D97-AF65-F5344CB8AC3E}">
        <p14:creationId xmlns:p14="http://schemas.microsoft.com/office/powerpoint/2010/main" val="3587816736"/>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EFDC63C3-A295-F72A-11C5-2C4EC9F3DB77}"/>
              </a:ext>
            </a:extLst>
          </p:cNvPr>
          <p:cNvSpPr txBox="1"/>
          <p:nvPr/>
        </p:nvSpPr>
        <p:spPr>
          <a:xfrm>
            <a:off x="483618" y="1196788"/>
            <a:ext cx="8192838" cy="556884"/>
          </a:xfrm>
          <a:prstGeom prst="rect">
            <a:avLst/>
          </a:prstGeom>
          <a:noFill/>
        </p:spPr>
        <p:txBody>
          <a:bodyPr wrap="square">
            <a:spAutoFit/>
          </a:bodyPr>
          <a:lstStyle/>
          <a:p>
            <a:pPr algn="just">
              <a:lnSpc>
                <a:spcPct val="125000"/>
              </a:lnSpc>
              <a:spcAft>
                <a:spcPts val="1000"/>
              </a:spcAft>
            </a:pPr>
            <a:r>
              <a:rPr lang="zh-CN" altLang="en-US" sz="2800" b="0" i="0" dirty="0">
                <a:latin typeface="黑体" panose="02010609060101010101" pitchFamily="49" charset="-122"/>
                <a:ea typeface="黑体" panose="02010609060101010101" pitchFamily="49" charset="-122"/>
                <a:cs typeface="宋体" panose="02010600030101010101" pitchFamily="2" charset="-122"/>
              </a:rPr>
              <a:t>利用列表解析生成九九乘法表元组元素的列表。</a:t>
            </a:r>
            <a:endParaRPr lang="zh-CN" altLang="zh-CN" sz="2800" b="0" i="0" dirty="0">
              <a:effectLst/>
              <a:latin typeface="黑体" panose="02010609060101010101" pitchFamily="49" charset="-122"/>
              <a:ea typeface="黑体" panose="02010609060101010101" pitchFamily="49" charset="-122"/>
              <a:cs typeface="Times New Roman" panose="02020603050405020304" pitchFamily="18" charset="0"/>
            </a:endParaRPr>
          </a:p>
        </p:txBody>
      </p:sp>
      <p:sp>
        <p:nvSpPr>
          <p:cNvPr id="7" name="标题 1">
            <a:extLst>
              <a:ext uri="{FF2B5EF4-FFF2-40B4-BE49-F238E27FC236}">
                <a16:creationId xmlns:a16="http://schemas.microsoft.com/office/drawing/2014/main" id="{DC38B0C1-FC28-4BC7-8703-0DAEF02040E9}"/>
              </a:ext>
            </a:extLst>
          </p:cNvPr>
          <p:cNvSpPr txBox="1">
            <a:spLocks/>
          </p:cNvSpPr>
          <p:nvPr/>
        </p:nvSpPr>
        <p:spPr>
          <a:xfrm>
            <a:off x="467544" y="166875"/>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1" i="0" kern="1200" dirty="0">
                <a:latin typeface="Tahoma" panose="020B0604030504040204" pitchFamily="34" charset="0"/>
                <a:ea typeface="隶书" panose="02010509060101010101" pitchFamily="49" charset="-122"/>
                <a:cs typeface="+mn-cs"/>
              </a:rPr>
              <a:t>练习</a:t>
            </a:r>
            <a:r>
              <a:rPr lang="en-US" altLang="zh-CN" sz="4400" b="1" i="0" kern="1200" dirty="0">
                <a:latin typeface="Tahoma" panose="020B0604030504040204" pitchFamily="34" charset="0"/>
                <a:ea typeface="隶书" panose="02010509060101010101" pitchFamily="49" charset="-122"/>
                <a:cs typeface="+mn-cs"/>
              </a:rPr>
              <a:t>8</a:t>
            </a:r>
            <a:endParaRPr lang="zh-CN" altLang="en-US" sz="4400" b="1" i="0" kern="1200" dirty="0">
              <a:latin typeface="Tahoma" panose="020B0604030504040204" pitchFamily="34" charset="0"/>
              <a:ea typeface="隶书" panose="02010509060101010101" pitchFamily="49" charset="-122"/>
              <a:cs typeface="+mn-cs"/>
            </a:endParaRPr>
          </a:p>
        </p:txBody>
      </p:sp>
      <p:sp>
        <p:nvSpPr>
          <p:cNvPr id="8" name="Rectangle 1">
            <a:extLst>
              <a:ext uri="{FF2B5EF4-FFF2-40B4-BE49-F238E27FC236}">
                <a16:creationId xmlns:a16="http://schemas.microsoft.com/office/drawing/2014/main" id="{4B2112BD-F21D-EAF6-8BA1-D20262774194}"/>
              </a:ext>
            </a:extLst>
          </p:cNvPr>
          <p:cNvSpPr>
            <a:spLocks noChangeArrowheads="1"/>
          </p:cNvSpPr>
          <p:nvPr/>
        </p:nvSpPr>
        <p:spPr bwMode="auto">
          <a:xfrm>
            <a:off x="483618" y="1876477"/>
            <a:ext cx="8804013"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([(x,y,x*y)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x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10</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y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1750EB"/>
                </a:solidFill>
                <a:effectLst/>
                <a:latin typeface="Arial Unicode MS" panose="020B0604020202020204" pitchFamily="34" charset="-122"/>
                <a:ea typeface="JetBrains Mono"/>
              </a:rPr>
              <a:t>10</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if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x &gt;= y])</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pic>
        <p:nvPicPr>
          <p:cNvPr id="10" name="图片 9">
            <a:extLst>
              <a:ext uri="{FF2B5EF4-FFF2-40B4-BE49-F238E27FC236}">
                <a16:creationId xmlns:a16="http://schemas.microsoft.com/office/drawing/2014/main" id="{F80105D0-12EB-A197-2496-3CD591B70F0C}"/>
              </a:ext>
            </a:extLst>
          </p:cNvPr>
          <p:cNvPicPr>
            <a:picLocks noChangeAspect="1"/>
          </p:cNvPicPr>
          <p:nvPr/>
        </p:nvPicPr>
        <p:blipFill>
          <a:blip r:embed="rId3"/>
          <a:stretch>
            <a:fillRect/>
          </a:stretch>
        </p:blipFill>
        <p:spPr>
          <a:xfrm>
            <a:off x="483618" y="3717032"/>
            <a:ext cx="9144000" cy="936104"/>
          </a:xfrm>
          <a:prstGeom prst="rect">
            <a:avLst/>
          </a:prstGeom>
        </p:spPr>
      </p:pic>
    </p:spTree>
    <p:custDataLst>
      <p:tags r:id="rId1"/>
    </p:custDataLst>
    <p:extLst>
      <p:ext uri="{BB962C8B-B14F-4D97-AF65-F5344CB8AC3E}">
        <p14:creationId xmlns:p14="http://schemas.microsoft.com/office/powerpoint/2010/main" val="1939770880"/>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6378AA57-26B0-8EBA-9048-E2F7F14A8686}"/>
              </a:ext>
            </a:extLst>
          </p:cNvPr>
          <p:cNvSpPr txBox="1"/>
          <p:nvPr/>
        </p:nvSpPr>
        <p:spPr>
          <a:xfrm>
            <a:off x="499359" y="1295176"/>
            <a:ext cx="8180245" cy="1930337"/>
          </a:xfrm>
          <a:prstGeom prst="rect">
            <a:avLst/>
          </a:prstGeom>
          <a:noFill/>
        </p:spPr>
        <p:txBody>
          <a:bodyPr wrap="square">
            <a:spAutoFit/>
          </a:bodyPr>
          <a:lstStyle/>
          <a:p>
            <a:pPr>
              <a:lnSpc>
                <a:spcPct val="150000"/>
              </a:lnSpc>
            </a:pPr>
            <a:r>
              <a:rPr lang="en-US" altLang="zh-CN" sz="2800" b="0" i="0" kern="0" dirty="0">
                <a:latin typeface="+mn-ea"/>
                <a:ea typeface="+mn-ea"/>
                <a:cs typeface="宋体" panose="02010600030101010101" pitchFamily="2" charset="-122"/>
              </a:rPr>
              <a:t> t="</a:t>
            </a:r>
            <a:r>
              <a:rPr lang="en-US" altLang="zh-CN" sz="2800" b="0" i="0" kern="0" dirty="0" err="1">
                <a:latin typeface="+mn-ea"/>
                <a:ea typeface="+mn-ea"/>
                <a:cs typeface="宋体" panose="02010600030101010101" pitchFamily="2" charset="-122"/>
              </a:rPr>
              <a:t>a","b","c","d</a:t>
            </a:r>
            <a:r>
              <a:rPr lang="en-US" altLang="zh-CN" sz="2800" b="0" i="0" kern="0" dirty="0">
                <a:latin typeface="+mn-ea"/>
                <a:ea typeface="+mn-ea"/>
                <a:cs typeface="宋体" panose="02010600030101010101" pitchFamily="2" charset="-122"/>
              </a:rPr>
              <a:t>"</a:t>
            </a:r>
            <a:r>
              <a:rPr lang="zh-CN" altLang="en-US" sz="2800" b="0" i="0" kern="0" dirty="0">
                <a:latin typeface="+mn-ea"/>
                <a:ea typeface="+mn-ea"/>
                <a:cs typeface="宋体" panose="02010600030101010101" pitchFamily="2" charset="-122"/>
              </a:rPr>
              <a:t>被称为元组打包。</a:t>
            </a:r>
            <a:endParaRPr lang="en-US" altLang="zh-CN" sz="2800" b="0" i="0" kern="0" dirty="0">
              <a:latin typeface="+mn-ea"/>
              <a:ea typeface="+mn-ea"/>
              <a:cs typeface="宋体" panose="02010600030101010101" pitchFamily="2" charset="-122"/>
            </a:endParaRPr>
          </a:p>
          <a:p>
            <a:pPr>
              <a:lnSpc>
                <a:spcPct val="150000"/>
              </a:lnSpc>
            </a:pPr>
            <a:r>
              <a:rPr lang="en-US" altLang="zh-CN" sz="2800" b="0" i="0" kern="0" dirty="0">
                <a:latin typeface="+mn-ea"/>
                <a:ea typeface="+mn-ea"/>
                <a:cs typeface="宋体" panose="02010600030101010101" pitchFamily="2" charset="-122"/>
              </a:rPr>
              <a:t> </a:t>
            </a:r>
            <a:r>
              <a:rPr lang="zh-CN" altLang="en-US" sz="2800" b="0" i="0" kern="0" dirty="0">
                <a:latin typeface="+mn-ea"/>
                <a:ea typeface="+mn-ea"/>
                <a:cs typeface="宋体" panose="02010600030101010101" pitchFamily="2" charset="-122"/>
              </a:rPr>
              <a:t>也可以进行反向操作：元组解包（</a:t>
            </a:r>
            <a:r>
              <a:rPr lang="en-US" altLang="zh-CN" sz="2800" b="0" i="0" kern="0" dirty="0">
                <a:latin typeface="+mn-ea"/>
                <a:ea typeface="+mn-ea"/>
                <a:cs typeface="宋体" panose="02010600030101010101" pitchFamily="2" charset="-122"/>
              </a:rPr>
              <a:t>unpacking</a:t>
            </a:r>
            <a:r>
              <a:rPr lang="zh-CN" altLang="en-US" sz="2800" b="0" i="0" kern="0" dirty="0">
                <a:latin typeface="+mn-ea"/>
                <a:ea typeface="+mn-ea"/>
                <a:cs typeface="宋体" panose="02010600030101010101" pitchFamily="2" charset="-122"/>
              </a:rPr>
              <a:t>），  </a:t>
            </a:r>
            <a:endParaRPr lang="en-US" altLang="zh-CN" sz="2800" b="0" i="0" kern="0" dirty="0">
              <a:latin typeface="+mn-ea"/>
              <a:ea typeface="+mn-ea"/>
              <a:cs typeface="宋体" panose="02010600030101010101" pitchFamily="2" charset="-122"/>
            </a:endParaRPr>
          </a:p>
          <a:p>
            <a:pPr>
              <a:lnSpc>
                <a:spcPct val="150000"/>
              </a:lnSpc>
            </a:pPr>
            <a:r>
              <a:rPr lang="en-US" altLang="zh-CN" sz="2800" b="0" i="0" kern="0" dirty="0">
                <a:latin typeface="+mn-ea"/>
                <a:ea typeface="+mn-ea"/>
                <a:cs typeface="宋体" panose="02010600030101010101" pitchFamily="2" charset="-122"/>
              </a:rPr>
              <a:t> </a:t>
            </a:r>
            <a:r>
              <a:rPr lang="zh-CN" altLang="en-US" sz="2800" b="0" i="0" kern="0" dirty="0">
                <a:latin typeface="+mn-ea"/>
                <a:ea typeface="+mn-ea"/>
                <a:cs typeface="宋体" panose="02010600030101010101" pitchFamily="2" charset="-122"/>
              </a:rPr>
              <a:t>即将元组中的元素按顺序依次赋给变量。</a:t>
            </a:r>
          </a:p>
        </p:txBody>
      </p:sp>
      <p:sp>
        <p:nvSpPr>
          <p:cNvPr id="10" name="标题 1">
            <a:extLst>
              <a:ext uri="{FF2B5EF4-FFF2-40B4-BE49-F238E27FC236}">
                <a16:creationId xmlns:a16="http://schemas.microsoft.com/office/drawing/2014/main" id="{619307A6-B7D5-79B9-E26E-804F381AB3BC}"/>
              </a:ext>
            </a:extLst>
          </p:cNvPr>
          <p:cNvSpPr txBox="1">
            <a:spLocks/>
          </p:cNvSpPr>
          <p:nvPr/>
        </p:nvSpPr>
        <p:spPr>
          <a:xfrm>
            <a:off x="467544" y="166875"/>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1" i="0" kern="1200" dirty="0">
                <a:latin typeface="Tahoma" panose="020B0604030504040204" pitchFamily="34" charset="0"/>
                <a:ea typeface="隶书" panose="02010509060101010101" pitchFamily="49" charset="-122"/>
                <a:cs typeface="+mn-cs"/>
              </a:rPr>
              <a:t>元组解包</a:t>
            </a:r>
          </a:p>
        </p:txBody>
      </p:sp>
      <p:pic>
        <p:nvPicPr>
          <p:cNvPr id="4" name="图片 3">
            <a:extLst>
              <a:ext uri="{FF2B5EF4-FFF2-40B4-BE49-F238E27FC236}">
                <a16:creationId xmlns:a16="http://schemas.microsoft.com/office/drawing/2014/main" id="{4CFFB10C-DC24-7907-03A6-16B44AA9BFD6}"/>
              </a:ext>
            </a:extLst>
          </p:cNvPr>
          <p:cNvPicPr>
            <a:picLocks noChangeAspect="1"/>
          </p:cNvPicPr>
          <p:nvPr/>
        </p:nvPicPr>
        <p:blipFill>
          <a:blip r:embed="rId3"/>
          <a:stretch>
            <a:fillRect/>
          </a:stretch>
        </p:blipFill>
        <p:spPr>
          <a:xfrm>
            <a:off x="814562" y="5644300"/>
            <a:ext cx="1952625" cy="448996"/>
          </a:xfrm>
          <a:prstGeom prst="rect">
            <a:avLst/>
          </a:prstGeom>
        </p:spPr>
      </p:pic>
      <p:sp>
        <p:nvSpPr>
          <p:cNvPr id="6" name="Rectangle 3">
            <a:extLst>
              <a:ext uri="{FF2B5EF4-FFF2-40B4-BE49-F238E27FC236}">
                <a16:creationId xmlns:a16="http://schemas.microsoft.com/office/drawing/2014/main" id="{087A0BF3-641C-7A88-978D-386931362C3B}"/>
              </a:ext>
            </a:extLst>
          </p:cNvPr>
          <p:cNvSpPr>
            <a:spLocks noChangeArrowheads="1"/>
          </p:cNvSpPr>
          <p:nvPr/>
        </p:nvSpPr>
        <p:spPr bwMode="auto">
          <a:xfrm>
            <a:off x="814562" y="3742409"/>
            <a:ext cx="8622873" cy="138499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80808"/>
                </a:solidFill>
                <a:effectLst/>
                <a:latin typeface="+mn-ea"/>
                <a:ea typeface="+mn-ea"/>
              </a:rPr>
              <a:t>t = (</a:t>
            </a:r>
            <a:r>
              <a:rPr kumimoji="0" lang="zh-CN" altLang="zh-CN" sz="2800" b="0" i="0" u="none" strike="noStrike" cap="none" normalizeH="0" baseline="0" dirty="0">
                <a:ln>
                  <a:noFill/>
                </a:ln>
                <a:solidFill>
                  <a:srgbClr val="1750EB"/>
                </a:solidFill>
                <a:effectLst/>
                <a:latin typeface="+mn-ea"/>
                <a:ea typeface="+mn-ea"/>
              </a:rPr>
              <a:t>10</a:t>
            </a: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1750EB"/>
                </a:solidFill>
                <a:effectLst/>
                <a:latin typeface="+mn-ea"/>
                <a:ea typeface="+mn-ea"/>
              </a:rPr>
              <a:t>20</a:t>
            </a:r>
            <a:r>
              <a:rPr kumimoji="0" lang="zh-CN" altLang="zh-CN" sz="2800" b="0" i="0" u="none" strike="noStrike" cap="none" normalizeH="0" baseline="0" dirty="0">
                <a:ln>
                  <a:noFill/>
                </a:ln>
                <a:solidFill>
                  <a:srgbClr val="080808"/>
                </a:solidFill>
                <a:effectLst/>
                <a:latin typeface="+mn-ea"/>
                <a:ea typeface="+mn-ea"/>
              </a:rPr>
              <a:t>, </a:t>
            </a:r>
            <a:r>
              <a:rPr kumimoji="0" lang="zh-CN" altLang="zh-CN" sz="2800" b="0" i="0" u="none" strike="noStrike" cap="none" normalizeH="0" baseline="0" dirty="0">
                <a:ln>
                  <a:noFill/>
                </a:ln>
                <a:solidFill>
                  <a:srgbClr val="1750EB"/>
                </a:solidFill>
                <a:effectLst/>
                <a:latin typeface="+mn-ea"/>
                <a:ea typeface="+mn-ea"/>
              </a:rPr>
              <a:t>30</a:t>
            </a:r>
            <a:r>
              <a:rPr kumimoji="0" lang="zh-CN" altLang="zh-CN" sz="2800" b="0" i="0" u="none" strike="noStrike" cap="none" normalizeH="0" baseline="0" dirty="0">
                <a:ln>
                  <a:noFill/>
                </a:ln>
                <a:solidFill>
                  <a:srgbClr val="080808"/>
                </a:solidFill>
                <a:effectLst/>
                <a:latin typeface="+mn-ea"/>
                <a:ea typeface="+mn-ea"/>
              </a:rPr>
              <a:t>)</a:t>
            </a:r>
            <a:br>
              <a:rPr kumimoji="0" lang="zh-CN" altLang="zh-CN" sz="2800" b="0" i="0" u="none" strike="noStrike" cap="none" normalizeH="0" baseline="0" dirty="0">
                <a:ln>
                  <a:noFill/>
                </a:ln>
                <a:solidFill>
                  <a:srgbClr val="080808"/>
                </a:solidFill>
                <a:effectLst/>
                <a:latin typeface="+mn-ea"/>
                <a:ea typeface="+mn-ea"/>
              </a:rPr>
            </a:br>
            <a:r>
              <a:rPr kumimoji="0" lang="zh-CN" altLang="zh-CN" sz="2800" b="0" i="0" u="none" strike="noStrike" cap="none" normalizeH="0" baseline="0" dirty="0">
                <a:ln>
                  <a:noFill/>
                </a:ln>
                <a:solidFill>
                  <a:srgbClr val="080808"/>
                </a:solidFill>
                <a:effectLst/>
                <a:latin typeface="+mn-ea"/>
                <a:ea typeface="+mn-ea"/>
              </a:rPr>
              <a:t>a, b, c = t  </a:t>
            </a:r>
            <a:r>
              <a:rPr kumimoji="0" lang="zh-CN" altLang="zh-CN" sz="2800" b="0" i="1" u="none" strike="noStrike" cap="none" normalizeH="0" baseline="0" dirty="0">
                <a:ln>
                  <a:noFill/>
                </a:ln>
                <a:solidFill>
                  <a:srgbClr val="8C8C8C"/>
                </a:solidFill>
                <a:effectLst/>
                <a:latin typeface="+mn-ea"/>
                <a:ea typeface="+mn-ea"/>
              </a:rPr>
              <a:t># 解包, 序列赋值</a:t>
            </a:r>
            <a:r>
              <a:rPr kumimoji="0" lang="zh-CN" altLang="en-US" sz="2800" b="0" i="1" u="none" strike="noStrike" cap="none" normalizeH="0" baseline="0" dirty="0">
                <a:ln>
                  <a:noFill/>
                </a:ln>
                <a:solidFill>
                  <a:srgbClr val="8C8C8C"/>
                </a:solidFill>
                <a:effectLst/>
                <a:latin typeface="+mn-ea"/>
                <a:ea typeface="+mn-ea"/>
              </a:rPr>
              <a:t>，列表字符串亦可以</a:t>
            </a:r>
            <a:br>
              <a:rPr kumimoji="0" lang="zh-CN" altLang="zh-CN" sz="2800" b="0" i="1" u="none" strike="noStrike" cap="none" normalizeH="0" baseline="0" dirty="0">
                <a:ln>
                  <a:noFill/>
                </a:ln>
                <a:solidFill>
                  <a:srgbClr val="8C8C8C"/>
                </a:solidFill>
                <a:effectLst/>
                <a:latin typeface="+mn-ea"/>
                <a:ea typeface="+mn-ea"/>
              </a:rPr>
            </a:br>
            <a:r>
              <a:rPr kumimoji="0" lang="zh-CN" altLang="zh-CN" sz="2800" b="0" i="0" u="none" strike="noStrike" cap="none" normalizeH="0" baseline="0" dirty="0">
                <a:ln>
                  <a:noFill/>
                </a:ln>
                <a:solidFill>
                  <a:srgbClr val="000080"/>
                </a:solidFill>
                <a:effectLst/>
                <a:latin typeface="+mn-ea"/>
                <a:ea typeface="+mn-ea"/>
              </a:rPr>
              <a:t>print</a:t>
            </a:r>
            <a:r>
              <a:rPr kumimoji="0" lang="zh-CN" altLang="zh-CN" sz="2800" b="0" i="0" u="none" strike="noStrike" cap="none" normalizeH="0" baseline="0" dirty="0">
                <a:ln>
                  <a:noFill/>
                </a:ln>
                <a:solidFill>
                  <a:srgbClr val="080808"/>
                </a:solidFill>
                <a:effectLst/>
                <a:latin typeface="+mn-ea"/>
                <a:ea typeface="+mn-ea"/>
              </a:rPr>
              <a:t>(a, b, c)</a:t>
            </a:r>
            <a:endParaRPr kumimoji="0" lang="zh-CN" altLang="zh-CN" sz="2800" b="0" i="0" u="none" strike="noStrike" cap="none" normalizeH="0" baseline="0" dirty="0">
              <a:ln>
                <a:noFill/>
              </a:ln>
              <a:solidFill>
                <a:schemeClr val="tx1"/>
              </a:solidFill>
              <a:effectLst/>
              <a:latin typeface="+mn-ea"/>
              <a:ea typeface="+mn-ea"/>
            </a:endParaRPr>
          </a:p>
        </p:txBody>
      </p:sp>
    </p:spTree>
    <p:custDataLst>
      <p:tags r:id="rId1"/>
    </p:custDataLst>
    <p:extLst>
      <p:ext uri="{BB962C8B-B14F-4D97-AF65-F5344CB8AC3E}">
        <p14:creationId xmlns:p14="http://schemas.microsoft.com/office/powerpoint/2010/main" val="1831098613"/>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9552" y="1124744"/>
            <a:ext cx="8001000" cy="676275"/>
          </a:xfrm>
        </p:spPr>
        <p:txBody>
          <a:bodyPr/>
          <a:lstStyle/>
          <a:p>
            <a:pPr marL="571500" indent="-571500">
              <a:buClr>
                <a:srgbClr val="FF0000"/>
              </a:buClr>
              <a:buFont typeface="Wingdings" panose="05000000000000000000" pitchFamily="2" charset="2"/>
              <a:buChar char="p"/>
            </a:pPr>
            <a:r>
              <a:rPr lang="zh-CN" altLang="en-US" sz="2800" dirty="0"/>
              <a:t>用内置函数</a:t>
            </a:r>
            <a:r>
              <a:rPr lang="en-US" altLang="zh-CN" sz="2800" dirty="0" err="1"/>
              <a:t>dict</a:t>
            </a:r>
            <a:r>
              <a:rPr lang="en-US" altLang="zh-CN" sz="2800" dirty="0"/>
              <a:t>()</a:t>
            </a:r>
            <a:r>
              <a:rPr lang="zh-CN" altLang="en-US" sz="2800" dirty="0"/>
              <a:t>创建字典</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7</a:t>
            </a:fld>
            <a:endParaRPr lang="en-US" altLang="zh-CN"/>
          </a:p>
        </p:txBody>
      </p:sp>
      <p:sp>
        <p:nvSpPr>
          <p:cNvPr id="6" name="Rectangle 1">
            <a:extLst>
              <a:ext uri="{FF2B5EF4-FFF2-40B4-BE49-F238E27FC236}">
                <a16:creationId xmlns:a16="http://schemas.microsoft.com/office/drawing/2014/main" id="{CF94C941-91AB-4D58-A739-10774A7F79BE}"/>
              </a:ext>
            </a:extLst>
          </p:cNvPr>
          <p:cNvSpPr>
            <a:spLocks noChangeArrowheads="1"/>
          </p:cNvSpPr>
          <p:nvPr/>
        </p:nvSpPr>
        <p:spPr bwMode="auto">
          <a:xfrm>
            <a:off x="574675" y="1988840"/>
            <a:ext cx="8317805"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ts val="0"/>
              </a:spcBef>
              <a:spcAft>
                <a:spcPct val="0"/>
              </a:spcAft>
              <a:buClr>
                <a:srgbClr val="FF0000"/>
              </a:buClr>
              <a:buSzTx/>
              <a:tabLst/>
            </a:pPr>
            <a:r>
              <a:rPr kumimoji="0" lang="en-US" altLang="zh-CN" sz="2800" b="0" i="0" u="none" strike="noStrike" cap="none" normalizeH="0" baseline="0" dirty="0">
                <a:ln>
                  <a:noFill/>
                </a:ln>
                <a:solidFill>
                  <a:srgbClr val="222222"/>
                </a:solidFill>
                <a:effectLst/>
                <a:latin typeface="Arial" panose="020B0604020202020204" pitchFamily="34" charset="0"/>
                <a:ea typeface="Lucida Grande"/>
              </a:rPr>
              <a:t>     </a:t>
            </a:r>
            <a:r>
              <a:rPr kumimoji="0" lang="zh-CN" altLang="zh-CN" sz="2800" b="0" i="0" u="none" strike="noStrike" cap="none" normalizeH="0" baseline="0" dirty="0">
                <a:ln>
                  <a:noFill/>
                </a:ln>
                <a:solidFill>
                  <a:srgbClr val="222222"/>
                </a:solidFill>
                <a:effectLst/>
                <a:latin typeface="Arial" panose="020B0604020202020204" pitchFamily="34" charset="0"/>
                <a:ea typeface="Lucida Grande"/>
              </a:rPr>
              <a:t>class </a:t>
            </a:r>
            <a:r>
              <a:rPr kumimoji="0" lang="zh-CN" altLang="zh-CN" sz="2800" b="1"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dict</a:t>
            </a:r>
            <a:r>
              <a:rPr kumimoji="0" lang="zh-CN" altLang="zh-CN" sz="2800" b="0" i="0" u="none" strike="noStrike" cap="none" normalizeH="0" baseline="0" dirty="0">
                <a:ln>
                  <a:noFill/>
                </a:ln>
                <a:solidFill>
                  <a:srgbClr val="222222"/>
                </a:solidFill>
                <a:effectLst/>
                <a:ea typeface="Lucida Grande"/>
              </a:rPr>
              <a:t>(</a:t>
            </a:r>
            <a:r>
              <a:rPr kumimoji="0" lang="zh-CN" altLang="zh-CN" sz="2800" b="0" i="0" u="none" strike="noStrike" cap="none" normalizeH="0" baseline="0" dirty="0">
                <a:ln>
                  <a:noFill/>
                </a:ln>
                <a:solidFill>
                  <a:schemeClr val="tx1"/>
                </a:solidFill>
                <a:effectLst/>
                <a:latin typeface="Arial" panose="020B0604020202020204" pitchFamily="34" charset="0"/>
              </a:rPr>
              <a:t>**kwargs</a:t>
            </a:r>
            <a:r>
              <a:rPr kumimoji="0" lang="zh-CN" altLang="zh-CN" sz="2800" b="0" i="0" u="none" strike="noStrike" cap="none" normalizeH="0" baseline="0" dirty="0">
                <a:ln>
                  <a:noFill/>
                </a:ln>
                <a:solidFill>
                  <a:srgbClr val="222222"/>
                </a:solidFill>
                <a:effectLst/>
                <a:ea typeface="Lucida Grande"/>
              </a:rPr>
              <a:t>)</a:t>
            </a:r>
            <a:endParaRPr kumimoji="0" lang="zh-CN" altLang="zh-CN" sz="2800" b="0" i="0" u="none" strike="noStrike" cap="none" normalizeH="0" baseline="0" dirty="0">
              <a:ln>
                <a:noFill/>
              </a:ln>
              <a:solidFill>
                <a:srgbClr val="222222"/>
              </a:solidFill>
              <a:effectLst/>
              <a:latin typeface="Arial" panose="020B0604020202020204" pitchFamily="34" charset="0"/>
              <a:ea typeface="Lucida Grande"/>
            </a:endParaRPr>
          </a:p>
          <a:p>
            <a:pPr marR="0" lvl="0" algn="l" defTabSz="914400" rtl="0" eaLnBrk="0" fontAlgn="base" latinLnBrk="0" hangingPunct="0">
              <a:lnSpc>
                <a:spcPct val="100000"/>
              </a:lnSpc>
              <a:spcBef>
                <a:spcPts val="0"/>
              </a:spcBef>
              <a:spcAft>
                <a:spcPct val="0"/>
              </a:spcAft>
              <a:buClr>
                <a:srgbClr val="FF0000"/>
              </a:buClr>
              <a:buSzTx/>
              <a:tabLst/>
            </a:pPr>
            <a:r>
              <a:rPr kumimoji="0" lang="en-US" altLang="zh-CN" sz="2800" b="0" i="0" u="none" strike="noStrike" cap="none" normalizeH="0" baseline="0" dirty="0">
                <a:ln>
                  <a:noFill/>
                </a:ln>
                <a:solidFill>
                  <a:srgbClr val="222222"/>
                </a:solidFill>
                <a:effectLst/>
                <a:latin typeface="Arial" panose="020B0604020202020204" pitchFamily="34" charset="0"/>
                <a:ea typeface="Lucida Grande"/>
              </a:rPr>
              <a:t>     </a:t>
            </a:r>
            <a:r>
              <a:rPr kumimoji="0" lang="zh-CN" altLang="zh-CN" sz="2800" b="0" i="0" u="none" strike="noStrike" cap="none" normalizeH="0" baseline="0" dirty="0">
                <a:ln>
                  <a:noFill/>
                </a:ln>
                <a:solidFill>
                  <a:srgbClr val="222222"/>
                </a:solidFill>
                <a:effectLst/>
                <a:latin typeface="Arial" panose="020B0604020202020204" pitchFamily="34" charset="0"/>
                <a:ea typeface="Lucida Grande"/>
              </a:rPr>
              <a:t>class </a:t>
            </a:r>
            <a:r>
              <a:rPr kumimoji="0" lang="zh-CN" altLang="zh-CN" sz="2800" b="1"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dict</a:t>
            </a:r>
            <a:r>
              <a:rPr kumimoji="0" lang="zh-CN" altLang="zh-CN" sz="2800" b="0" i="0" u="none" strike="noStrike" cap="none" normalizeH="0" baseline="0" dirty="0">
                <a:ln>
                  <a:noFill/>
                </a:ln>
                <a:solidFill>
                  <a:srgbClr val="222222"/>
                </a:solidFill>
                <a:effectLst/>
                <a:ea typeface="Lucida Grande"/>
              </a:rPr>
              <a:t>(</a:t>
            </a:r>
            <a:r>
              <a:rPr kumimoji="0" lang="zh-CN" altLang="zh-CN" sz="2800" b="0" i="0" u="none" strike="noStrike" cap="none" normalizeH="0" baseline="0" dirty="0">
                <a:ln>
                  <a:noFill/>
                </a:ln>
                <a:solidFill>
                  <a:schemeClr val="tx1"/>
                </a:solidFill>
                <a:effectLst/>
                <a:latin typeface="Arial" panose="020B0604020202020204" pitchFamily="34" charset="0"/>
              </a:rPr>
              <a:t>mapping</a:t>
            </a:r>
            <a:r>
              <a:rPr kumimoji="0" lang="zh-CN" altLang="zh-CN" sz="2800" b="0" i="0" u="none" strike="noStrike" cap="none" normalizeH="0" baseline="0" dirty="0">
                <a:ln>
                  <a:noFill/>
                </a:ln>
                <a:solidFill>
                  <a:srgbClr val="222222"/>
                </a:solidFill>
                <a:effectLst/>
                <a:ea typeface="Lucida Grande"/>
              </a:rPr>
              <a:t>,</a:t>
            </a:r>
            <a:r>
              <a:rPr kumimoji="0" lang="zh-CN" altLang="zh-CN" sz="2800" b="0" i="0" u="none" strike="noStrike" cap="none" normalizeH="0" baseline="0" dirty="0">
                <a:ln>
                  <a:noFill/>
                </a:ln>
                <a:solidFill>
                  <a:srgbClr val="222222"/>
                </a:solidFill>
                <a:effectLst/>
                <a:latin typeface="Arial" panose="020B0604020202020204" pitchFamily="34" charset="0"/>
                <a:ea typeface="Lucida Grande"/>
              </a:rPr>
              <a:t> </a:t>
            </a:r>
            <a:r>
              <a:rPr kumimoji="0" lang="zh-CN" altLang="zh-CN" sz="2800" b="0" i="0" u="none" strike="noStrike" cap="none" normalizeH="0" baseline="0" dirty="0">
                <a:ln>
                  <a:noFill/>
                </a:ln>
                <a:solidFill>
                  <a:schemeClr val="tx1"/>
                </a:solidFill>
                <a:effectLst/>
                <a:latin typeface="Arial" panose="020B0604020202020204" pitchFamily="34" charset="0"/>
              </a:rPr>
              <a:t>**kwargs</a:t>
            </a:r>
            <a:r>
              <a:rPr kumimoji="0" lang="zh-CN" altLang="zh-CN" sz="2800" b="0" i="0" u="none" strike="noStrike" cap="none" normalizeH="0" baseline="0" dirty="0">
                <a:ln>
                  <a:noFill/>
                </a:ln>
                <a:solidFill>
                  <a:srgbClr val="222222"/>
                </a:solidFill>
                <a:effectLst/>
                <a:ea typeface="Lucida Grande"/>
              </a:rPr>
              <a:t>)</a:t>
            </a:r>
            <a:endParaRPr kumimoji="0" lang="zh-CN" altLang="zh-CN" sz="2800" b="0" i="0" u="none" strike="noStrike" cap="none" normalizeH="0" baseline="0" dirty="0">
              <a:ln>
                <a:noFill/>
              </a:ln>
              <a:solidFill>
                <a:srgbClr val="222222"/>
              </a:solidFill>
              <a:effectLst/>
              <a:latin typeface="Arial" panose="020B0604020202020204" pitchFamily="34" charset="0"/>
              <a:ea typeface="Lucida Grande"/>
            </a:endParaRPr>
          </a:p>
          <a:p>
            <a:pPr marR="0" lvl="0" algn="l" defTabSz="914400" rtl="0" eaLnBrk="0" fontAlgn="base" latinLnBrk="0" hangingPunct="0">
              <a:lnSpc>
                <a:spcPct val="100000"/>
              </a:lnSpc>
              <a:spcBef>
                <a:spcPts val="0"/>
              </a:spcBef>
              <a:spcAft>
                <a:spcPct val="0"/>
              </a:spcAft>
              <a:buClr>
                <a:srgbClr val="FF0000"/>
              </a:buClr>
              <a:buSzTx/>
              <a:tabLst/>
            </a:pPr>
            <a:r>
              <a:rPr kumimoji="0" lang="en-US" altLang="zh-CN" sz="2800" b="0" i="0" u="none" strike="noStrike" cap="none" normalizeH="0" baseline="0" dirty="0">
                <a:ln>
                  <a:noFill/>
                </a:ln>
                <a:solidFill>
                  <a:srgbClr val="222222"/>
                </a:solidFill>
                <a:effectLst/>
                <a:latin typeface="Arial" panose="020B0604020202020204" pitchFamily="34" charset="0"/>
                <a:ea typeface="Lucida Grande"/>
              </a:rPr>
              <a:t>     </a:t>
            </a:r>
            <a:r>
              <a:rPr kumimoji="0" lang="zh-CN" altLang="zh-CN" sz="2800" b="0" i="0" u="none" strike="noStrike" cap="none" normalizeH="0" baseline="0" dirty="0">
                <a:ln>
                  <a:noFill/>
                </a:ln>
                <a:solidFill>
                  <a:srgbClr val="222222"/>
                </a:solidFill>
                <a:effectLst/>
                <a:latin typeface="Arial" panose="020B0604020202020204" pitchFamily="34" charset="0"/>
                <a:ea typeface="Lucida Grande"/>
              </a:rPr>
              <a:t>class </a:t>
            </a:r>
            <a:r>
              <a:rPr kumimoji="0" lang="zh-CN" altLang="zh-CN" sz="2800" b="1" i="0" u="none" strike="noStrike" cap="none" normalizeH="0" baseline="0" dirty="0">
                <a:ln>
                  <a:noFill/>
                </a:ln>
                <a:solidFill>
                  <a:srgbClr val="222222"/>
                </a:solidFill>
                <a:effectLst/>
                <a:latin typeface="Courier New" panose="02070309020205020404" pitchFamily="49" charset="0"/>
                <a:ea typeface="Lucida Grande"/>
                <a:cs typeface="Courier New" panose="02070309020205020404" pitchFamily="49" charset="0"/>
              </a:rPr>
              <a:t>dict</a:t>
            </a:r>
            <a:r>
              <a:rPr kumimoji="0" lang="zh-CN" altLang="zh-CN" sz="2800" b="0" i="0" u="none" strike="noStrike" cap="none" normalizeH="0" baseline="0" dirty="0">
                <a:ln>
                  <a:noFill/>
                </a:ln>
                <a:solidFill>
                  <a:srgbClr val="222222"/>
                </a:solidFill>
                <a:effectLst/>
                <a:ea typeface="Lucida Grande"/>
              </a:rPr>
              <a:t>(</a:t>
            </a:r>
            <a:r>
              <a:rPr kumimoji="0" lang="zh-CN" altLang="zh-CN" sz="2800" b="0" i="0" u="none" strike="noStrike" cap="none" normalizeH="0" baseline="0" dirty="0">
                <a:ln>
                  <a:noFill/>
                </a:ln>
                <a:solidFill>
                  <a:schemeClr val="tx1"/>
                </a:solidFill>
                <a:effectLst/>
                <a:latin typeface="Arial" panose="020B0604020202020204" pitchFamily="34" charset="0"/>
              </a:rPr>
              <a:t>iterable</a:t>
            </a:r>
            <a:r>
              <a:rPr kumimoji="0" lang="zh-CN" altLang="zh-CN" sz="2800" b="0" i="0" u="none" strike="noStrike" cap="none" normalizeH="0" baseline="0" dirty="0">
                <a:ln>
                  <a:noFill/>
                </a:ln>
                <a:solidFill>
                  <a:srgbClr val="222222"/>
                </a:solidFill>
                <a:effectLst/>
                <a:ea typeface="Lucida Grande"/>
              </a:rPr>
              <a:t>,</a:t>
            </a:r>
            <a:r>
              <a:rPr kumimoji="0" lang="zh-CN" altLang="zh-CN" sz="2800" b="0" i="0" u="none" strike="noStrike" cap="none" normalizeH="0" baseline="0" dirty="0">
                <a:ln>
                  <a:noFill/>
                </a:ln>
                <a:solidFill>
                  <a:srgbClr val="222222"/>
                </a:solidFill>
                <a:effectLst/>
                <a:latin typeface="Arial" panose="020B0604020202020204" pitchFamily="34" charset="0"/>
                <a:ea typeface="Lucida Grande"/>
              </a:rPr>
              <a:t> </a:t>
            </a:r>
            <a:r>
              <a:rPr kumimoji="0" lang="zh-CN" altLang="zh-CN" sz="2800" b="0" i="0" u="none" strike="noStrike" cap="none" normalizeH="0" baseline="0" dirty="0">
                <a:ln>
                  <a:noFill/>
                </a:ln>
                <a:solidFill>
                  <a:schemeClr val="tx1"/>
                </a:solidFill>
                <a:effectLst/>
                <a:latin typeface="Arial" panose="020B0604020202020204" pitchFamily="34" charset="0"/>
              </a:rPr>
              <a:t>**kwargs</a:t>
            </a:r>
            <a:r>
              <a:rPr kumimoji="0" lang="zh-CN" altLang="zh-CN" sz="2800" b="0" i="0" u="none" strike="noStrike" cap="none" normalizeH="0" baseline="0" dirty="0">
                <a:ln>
                  <a:noFill/>
                </a:ln>
                <a:solidFill>
                  <a:srgbClr val="222222"/>
                </a:solidFill>
                <a:effectLst/>
                <a:ea typeface="Lucida Grande"/>
              </a:rPr>
              <a:t>)</a:t>
            </a:r>
            <a:endParaRPr kumimoji="0" lang="zh-CN" altLang="zh-CN" sz="2800" b="0" i="0" u="none" strike="noStrike" cap="none" normalizeH="0" baseline="0" dirty="0">
              <a:ln>
                <a:noFill/>
              </a:ln>
              <a:solidFill>
                <a:srgbClr val="222222"/>
              </a:solidFill>
              <a:effectLst/>
              <a:latin typeface="Arial" panose="020B0604020202020204" pitchFamily="34" charset="0"/>
              <a:ea typeface="Lucida Grande"/>
            </a:endParaRPr>
          </a:p>
          <a:p>
            <a:pPr marR="0" lvl="0" algn="l" defTabSz="914400" rtl="0" eaLnBrk="0" fontAlgn="base" latinLnBrk="0" hangingPunct="0">
              <a:lnSpc>
                <a:spcPct val="100000"/>
              </a:lnSpc>
              <a:spcBef>
                <a:spcPts val="0"/>
              </a:spcBef>
              <a:spcAft>
                <a:spcPct val="0"/>
              </a:spcAft>
              <a:buClr>
                <a:srgbClr val="FF0000"/>
              </a:buClr>
              <a:buSzTx/>
              <a:tabLst/>
            </a:pPr>
            <a:r>
              <a:rPr kumimoji="0" lang="en-US" altLang="zh-CN" sz="2800" b="0" i="0" u="none" strike="noStrike" cap="none" normalizeH="0" baseline="0" dirty="0">
                <a:ln>
                  <a:noFill/>
                </a:ln>
                <a:solidFill>
                  <a:schemeClr val="tx1"/>
                </a:solidFill>
                <a:effectLst/>
                <a:latin typeface="Arial" panose="020B0604020202020204" pitchFamily="34" charset="0"/>
              </a:rPr>
              <a:t>      </a:t>
            </a:r>
            <a:r>
              <a:rPr kumimoji="0" lang="zh-CN" altLang="en-US" sz="2800" b="0" i="0" u="none" strike="noStrike" cap="none" normalizeH="0" baseline="0" dirty="0">
                <a:ln>
                  <a:noFill/>
                </a:ln>
                <a:solidFill>
                  <a:srgbClr val="FF0000"/>
                </a:solidFill>
                <a:effectLst/>
                <a:latin typeface="Arial" panose="020B0604020202020204" pitchFamily="34" charset="0"/>
              </a:rPr>
              <a:t>功能：</a:t>
            </a:r>
            <a:r>
              <a:rPr kumimoji="0" lang="zh-CN" altLang="en-US" sz="2800" b="0" i="0" u="none" strike="noStrike" cap="none" normalizeH="0" baseline="0" dirty="0">
                <a:ln>
                  <a:noFill/>
                </a:ln>
                <a:effectLst/>
                <a:latin typeface="Arial" panose="020B0604020202020204" pitchFamily="34" charset="0"/>
              </a:rPr>
              <a:t>根据给定的参数创建字典，若无参数，</a:t>
            </a:r>
            <a:endParaRPr kumimoji="0" lang="en-US" altLang="zh-CN" sz="2800" b="0" i="0" u="none" strike="noStrike" cap="none" normalizeH="0" baseline="0" dirty="0">
              <a:ln>
                <a:noFill/>
              </a:ln>
              <a:effectLst/>
              <a:latin typeface="Arial" panose="020B0604020202020204" pitchFamily="34" charset="0"/>
            </a:endParaRPr>
          </a:p>
          <a:p>
            <a:pPr marR="0" lvl="0" algn="l" defTabSz="914400" rtl="0" eaLnBrk="0" fontAlgn="base" latinLnBrk="0" hangingPunct="0">
              <a:lnSpc>
                <a:spcPct val="100000"/>
              </a:lnSpc>
              <a:spcBef>
                <a:spcPts val="0"/>
              </a:spcBef>
              <a:spcAft>
                <a:spcPct val="0"/>
              </a:spcAft>
              <a:buClr>
                <a:srgbClr val="FF0000"/>
              </a:buClr>
              <a:buSzTx/>
              <a:tabLst/>
            </a:pPr>
            <a:r>
              <a:rPr lang="en-US" altLang="zh-CN" sz="2800" b="0" i="0" dirty="0">
                <a:latin typeface="Arial" panose="020B0604020202020204" pitchFamily="34" charset="0"/>
              </a:rPr>
              <a:t>                 </a:t>
            </a:r>
            <a:r>
              <a:rPr kumimoji="0" lang="zh-CN" altLang="en-US" sz="2800" b="0" i="0" u="none" strike="noStrike" cap="none" normalizeH="0" baseline="0" dirty="0">
                <a:ln>
                  <a:noFill/>
                </a:ln>
                <a:effectLst/>
                <a:latin typeface="Arial" panose="020B0604020202020204" pitchFamily="34" charset="0"/>
              </a:rPr>
              <a:t>创建空字典。</a:t>
            </a:r>
            <a:r>
              <a:rPr kumimoji="0" lang="en-US" altLang="zh-CN" sz="2800" b="0" i="0" u="none" strike="noStrike" cap="none" normalizeH="0" baseline="0" dirty="0">
                <a:ln>
                  <a:noFill/>
                </a:ln>
                <a:effectLst/>
                <a:latin typeface="Arial" panose="020B0604020202020204" pitchFamily="34" charset="0"/>
              </a:rPr>
              <a:t>**</a:t>
            </a:r>
            <a:r>
              <a:rPr kumimoji="0" lang="en-US" altLang="zh-CN" sz="2800" b="0" i="0" u="none" strike="noStrike" cap="none" normalizeH="0" baseline="0" dirty="0" err="1">
                <a:ln>
                  <a:noFill/>
                </a:ln>
                <a:effectLst/>
                <a:latin typeface="Arial" panose="020B0604020202020204" pitchFamily="34" charset="0"/>
              </a:rPr>
              <a:t>kwargs</a:t>
            </a:r>
            <a:r>
              <a:rPr lang="en-US" altLang="zh-CN" sz="2800" b="0" i="0" dirty="0">
                <a:latin typeface="Arial" panose="020B0604020202020204" pitchFamily="34" charset="0"/>
              </a:rPr>
              <a:t>:</a:t>
            </a:r>
            <a:r>
              <a:rPr lang="zh-CN" altLang="en-US" sz="2800" b="0" i="0" dirty="0">
                <a:latin typeface="Arial" panose="020B0604020202020204" pitchFamily="34" charset="0"/>
              </a:rPr>
              <a:t>字典拆包。</a:t>
            </a:r>
            <a:endParaRPr kumimoji="0" lang="zh-CN" altLang="zh-CN" sz="2800" b="0" i="0" u="none" strike="noStrike" cap="none" normalizeH="0" baseline="0" dirty="0">
              <a:ln>
                <a:noFill/>
              </a:ln>
              <a:effectLst/>
              <a:latin typeface="Arial" panose="020B0604020202020204" pitchFamily="34" charset="0"/>
            </a:endParaRPr>
          </a:p>
        </p:txBody>
      </p:sp>
      <p:sp>
        <p:nvSpPr>
          <p:cNvPr id="8" name="标题 1">
            <a:extLst>
              <a:ext uri="{FF2B5EF4-FFF2-40B4-BE49-F238E27FC236}">
                <a16:creationId xmlns:a16="http://schemas.microsoft.com/office/drawing/2014/main" id="{120C3257-AE0A-4A47-93A7-A6D8E4A97723}"/>
              </a:ext>
            </a:extLst>
          </p:cNvPr>
          <p:cNvSpPr txBox="1">
            <a:spLocks/>
          </p:cNvSpPr>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创建字典</a:t>
            </a:r>
          </a:p>
        </p:txBody>
      </p:sp>
    </p:spTree>
    <p:extLst>
      <p:ext uri="{BB962C8B-B14F-4D97-AF65-F5344CB8AC3E}">
        <p14:creationId xmlns:p14="http://schemas.microsoft.com/office/powerpoint/2010/main" val="4813383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1">
            <a:extLst>
              <a:ext uri="{FF2B5EF4-FFF2-40B4-BE49-F238E27FC236}">
                <a16:creationId xmlns:a16="http://schemas.microsoft.com/office/drawing/2014/main" id="{619307A6-B7D5-79B9-E26E-804F381AB3BC}"/>
              </a:ext>
            </a:extLst>
          </p:cNvPr>
          <p:cNvSpPr txBox="1">
            <a:spLocks/>
          </p:cNvSpPr>
          <p:nvPr/>
        </p:nvSpPr>
        <p:spPr>
          <a:xfrm>
            <a:off x="467544" y="166875"/>
            <a:ext cx="8001000" cy="676275"/>
          </a:xfrm>
          <a:prstGeom prst="rect">
            <a:avLst/>
          </a:prstGeom>
        </p:spPr>
        <p:txBody>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2pPr>
            <a:lvl3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3pPr>
            <a:lvl4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4pPr>
            <a:lvl5pPr algn="l" rtl="0" eaLnBrk="0" fontAlgn="base" hangingPunct="0">
              <a:spcBef>
                <a:spcPct val="0"/>
              </a:spcBef>
              <a:spcAft>
                <a:spcPct val="0"/>
              </a:spcAft>
              <a:defRPr sz="4200">
                <a:solidFill>
                  <a:schemeClr val="tx2"/>
                </a:solidFill>
                <a:latin typeface="Times New Roman" panose="02020603050405020304" pitchFamily="18" charset="0"/>
                <a:ea typeface="黑体" panose="02010609060101010101" pitchFamily="2" charset="-122"/>
              </a:defRPr>
            </a:lvl5pPr>
            <a:lvl6pPr marL="4572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6pPr>
            <a:lvl7pPr marL="9144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7pPr>
            <a:lvl8pPr marL="13716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8pPr>
            <a:lvl9pPr marL="1828800" algn="l" rtl="0" fontAlgn="base">
              <a:spcBef>
                <a:spcPct val="0"/>
              </a:spcBef>
              <a:spcAft>
                <a:spcPct val="0"/>
              </a:spcAft>
              <a:defRPr sz="4200">
                <a:solidFill>
                  <a:schemeClr val="tx2"/>
                </a:solidFill>
                <a:latin typeface="Times New Roman" panose="02020603050405020304" pitchFamily="18" charset="0"/>
                <a:ea typeface="黑体" panose="02010609060101010101" pitchFamily="2" charset="-122"/>
              </a:defRPr>
            </a:lvl9pPr>
          </a:lstStyle>
          <a:p>
            <a:pPr algn="ctr"/>
            <a:r>
              <a:rPr lang="zh-CN" altLang="en-US" sz="4400" b="1" i="0" kern="1200" dirty="0">
                <a:latin typeface="Tahoma" panose="020B0604030504040204" pitchFamily="34" charset="0"/>
                <a:ea typeface="隶书" panose="02010509060101010101" pitchFamily="49" charset="-122"/>
                <a:cs typeface="+mn-cs"/>
              </a:rPr>
              <a:t>使用元组比使用列表优势</a:t>
            </a:r>
          </a:p>
        </p:txBody>
      </p:sp>
      <p:sp>
        <p:nvSpPr>
          <p:cNvPr id="13" name="文本框 12">
            <a:extLst>
              <a:ext uri="{FF2B5EF4-FFF2-40B4-BE49-F238E27FC236}">
                <a16:creationId xmlns:a16="http://schemas.microsoft.com/office/drawing/2014/main" id="{B49B1AE7-B41F-BAB8-3C89-98DC3E370418}"/>
              </a:ext>
            </a:extLst>
          </p:cNvPr>
          <p:cNvSpPr txBox="1"/>
          <p:nvPr/>
        </p:nvSpPr>
        <p:spPr>
          <a:xfrm>
            <a:off x="467544" y="1268760"/>
            <a:ext cx="8676456" cy="2839560"/>
          </a:xfrm>
          <a:prstGeom prst="rect">
            <a:avLst/>
          </a:prstGeom>
          <a:noFill/>
        </p:spPr>
        <p:txBody>
          <a:bodyPr wrap="square">
            <a:spAutoFit/>
          </a:bodyPr>
          <a:lstStyle/>
          <a:p>
            <a:pPr marL="457200" indent="-457200" algn="just">
              <a:lnSpc>
                <a:spcPct val="125000"/>
              </a:lnSpc>
              <a:spcAft>
                <a:spcPts val="1000"/>
              </a:spcAft>
              <a:buClr>
                <a:srgbClr val="FF0000"/>
              </a:buClr>
              <a:buFont typeface="Wingdings" panose="05000000000000000000" pitchFamily="2" charset="2"/>
              <a:buChar char="p"/>
            </a:pPr>
            <a:r>
              <a:rPr lang="zh-CN" altLang="zh-CN" sz="2800" b="0" i="0" dirty="0">
                <a:effectLst/>
                <a:latin typeface="+mn-ea"/>
                <a:ea typeface="+mn-ea"/>
                <a:cs typeface="宋体" panose="02010600030101010101" pitchFamily="2" charset="-122"/>
              </a:rPr>
              <a:t>元组比列表的运算速度快。如果定义了一个常量集对象，并且需要在程序中不断地遍历，则建议使用元组而不是列表。</a:t>
            </a:r>
            <a:endParaRPr lang="en-US" altLang="zh-CN" sz="2800" b="0" i="0" dirty="0">
              <a:effectLst/>
              <a:latin typeface="+mn-ea"/>
              <a:ea typeface="+mn-ea"/>
              <a:cs typeface="宋体" panose="02010600030101010101" pitchFamily="2" charset="-122"/>
            </a:endParaRPr>
          </a:p>
          <a:p>
            <a:pPr marL="457200" indent="-457200" algn="just">
              <a:lnSpc>
                <a:spcPct val="125000"/>
              </a:lnSpc>
              <a:spcAft>
                <a:spcPts val="1000"/>
              </a:spcAft>
              <a:buClr>
                <a:srgbClr val="FF0000"/>
              </a:buClr>
              <a:buFont typeface="Wingdings" panose="05000000000000000000" pitchFamily="2" charset="2"/>
              <a:buChar char="p"/>
            </a:pPr>
            <a:r>
              <a:rPr lang="zh-CN" altLang="zh-CN" sz="2800" b="0" i="0" dirty="0">
                <a:effectLst/>
                <a:latin typeface="+mn-ea"/>
                <a:ea typeface="+mn-ea"/>
                <a:cs typeface="宋体" panose="02010600030101010101" pitchFamily="2" charset="-122"/>
              </a:rPr>
              <a:t>使用元组相当于为不需要修改的数据进行了“写保护”，使数据更安全</a:t>
            </a:r>
            <a:endParaRPr lang="zh-CN" altLang="en-US" sz="2800" b="0" i="0" dirty="0">
              <a:latin typeface="+mn-ea"/>
              <a:ea typeface="+mn-ea"/>
            </a:endParaRPr>
          </a:p>
        </p:txBody>
      </p:sp>
    </p:spTree>
    <p:custDataLst>
      <p:tags r:id="rId1"/>
    </p:custDataLst>
    <p:extLst>
      <p:ext uri="{BB962C8B-B14F-4D97-AF65-F5344CB8AC3E}">
        <p14:creationId xmlns:p14="http://schemas.microsoft.com/office/powerpoint/2010/main" val="3623529787"/>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sz="4400" b="1" kern="1200" dirty="0">
                <a:latin typeface="Tahoma" panose="020B0604030504040204" pitchFamily="34" charset="0"/>
                <a:ea typeface="隶书" panose="02010509060101010101" pitchFamily="49" charset="-122"/>
                <a:cs typeface="+mn-cs"/>
              </a:rPr>
              <a:t>内置函数补充</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71</a:t>
            </a:fld>
            <a:endParaRPr lang="en-US" altLang="zh-CN"/>
          </a:p>
        </p:txBody>
      </p:sp>
      <p:pic>
        <p:nvPicPr>
          <p:cNvPr id="6" name="内容占位符 5"/>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83567" y="1389764"/>
            <a:ext cx="7892107" cy="4919555"/>
          </a:xfrm>
          <a:prstGeom prst="rect">
            <a:avLst/>
          </a:prstGeom>
        </p:spPr>
      </p:pic>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zip函数</a:t>
            </a:r>
          </a:p>
        </p:txBody>
      </p:sp>
      <p:sp>
        <p:nvSpPr>
          <p:cNvPr id="3" name="内容占位符 2"/>
          <p:cNvSpPr>
            <a:spLocks noGrp="1"/>
          </p:cNvSpPr>
          <p:nvPr>
            <p:ph idx="1"/>
          </p:nvPr>
        </p:nvSpPr>
        <p:spPr>
          <a:xfrm>
            <a:off x="566738" y="1341439"/>
            <a:ext cx="8348662" cy="3887762"/>
          </a:xfrm>
        </p:spPr>
        <p:txBody>
          <a:bodyPr>
            <a:normAutofit/>
          </a:bodyPr>
          <a:lstStyle/>
          <a:p>
            <a:r>
              <a:rPr lang="zh-CN" altLang="en-US" dirty="0">
                <a:solidFill>
                  <a:srgbClr val="FF0000"/>
                </a:solidFill>
              </a:rPr>
              <a:t>语法：</a:t>
            </a:r>
            <a:r>
              <a:rPr lang="en-US" altLang="zh-CN" dirty="0"/>
              <a:t>zip(*</a:t>
            </a:r>
            <a:r>
              <a:rPr lang="en-US" altLang="zh-CN" dirty="0" err="1"/>
              <a:t>iterables</a:t>
            </a:r>
            <a:r>
              <a:rPr lang="en-US" altLang="zh-CN" dirty="0"/>
              <a:t>, strict=False)</a:t>
            </a:r>
          </a:p>
          <a:p>
            <a:pPr marL="0" indent="0">
              <a:buNone/>
            </a:pPr>
            <a:r>
              <a:rPr lang="en-US" altLang="zh-CN" dirty="0"/>
              <a:t>     </a:t>
            </a:r>
            <a:r>
              <a:rPr lang="zh-CN" altLang="zh-CN" dirty="0">
                <a:solidFill>
                  <a:srgbClr val="FF0000"/>
                </a:solidFill>
              </a:rPr>
              <a:t>参数：</a:t>
            </a:r>
            <a:r>
              <a:rPr lang="zh-CN" altLang="zh-CN" dirty="0"/>
              <a:t>一个或多个序列</a:t>
            </a:r>
          </a:p>
          <a:p>
            <a:pPr marL="0" indent="0">
              <a:buNone/>
            </a:pPr>
            <a:r>
              <a:rPr lang="en-US" altLang="zh-CN" dirty="0">
                <a:solidFill>
                  <a:srgbClr val="FF0000"/>
                </a:solidFill>
              </a:rPr>
              <a:t>     </a:t>
            </a:r>
            <a:r>
              <a:rPr lang="zh-CN" altLang="en-US" dirty="0">
                <a:solidFill>
                  <a:srgbClr val="FF0000"/>
                </a:solidFill>
              </a:rPr>
              <a:t>返回值：</a:t>
            </a:r>
            <a:r>
              <a:rPr lang="zh-CN" altLang="en-US" dirty="0"/>
              <a:t>返回元组列表</a:t>
            </a:r>
            <a:endParaRPr lang="en-US" altLang="zh-CN" dirty="0"/>
          </a:p>
          <a:p>
            <a:pPr marL="0" indent="0">
              <a:buNone/>
            </a:pPr>
            <a:r>
              <a:rPr lang="en-US" altLang="zh-CN" dirty="0"/>
              <a:t>     </a:t>
            </a:r>
            <a:r>
              <a:rPr lang="zh-CN" altLang="en-US" dirty="0">
                <a:solidFill>
                  <a:srgbClr val="FF0000"/>
                </a:solidFill>
              </a:rPr>
              <a:t>功能：</a:t>
            </a:r>
            <a:r>
              <a:rPr lang="zh-CN" altLang="en-US" dirty="0"/>
              <a:t>将序列中的</a:t>
            </a:r>
            <a:r>
              <a:rPr lang="zh-CN" altLang="zh-CN" dirty="0"/>
              <a:t>元素打包成一个个元组，返回</a:t>
            </a:r>
            <a:r>
              <a:rPr lang="en-US" altLang="zh-CN" dirty="0"/>
              <a:t>   </a:t>
            </a:r>
          </a:p>
          <a:p>
            <a:pPr marL="0" indent="0">
              <a:buNone/>
            </a:pPr>
            <a:r>
              <a:rPr lang="en-US" altLang="zh-CN" dirty="0"/>
              <a:t>     </a:t>
            </a:r>
            <a:r>
              <a:rPr lang="zh-CN" altLang="zh-CN" dirty="0"/>
              <a:t>由这些元组组成的</a:t>
            </a:r>
            <a:r>
              <a:rPr lang="zh-CN" altLang="en-US" dirty="0"/>
              <a:t>对象</a:t>
            </a:r>
            <a:r>
              <a:rPr lang="zh-CN" altLang="zh-CN" dirty="0"/>
              <a:t> 。</a:t>
            </a:r>
          </a:p>
          <a:p>
            <a:pPr marL="0" indent="0">
              <a:buNone/>
            </a:pPr>
            <a:r>
              <a:rPr lang="en-US" altLang="zh-CN" dirty="0"/>
              <a:t>     </a:t>
            </a:r>
            <a:r>
              <a:rPr lang="zh-CN" altLang="zh-CN" dirty="0"/>
              <a:t>如果各个迭代器的元素个数不一致，则返回</a:t>
            </a:r>
            <a:r>
              <a:rPr lang="zh-CN" altLang="en-US" dirty="0"/>
              <a:t>对象</a:t>
            </a:r>
            <a:endParaRPr lang="en-US" altLang="zh-CN" dirty="0"/>
          </a:p>
          <a:p>
            <a:pPr marL="0" indent="0">
              <a:buNone/>
            </a:pPr>
            <a:r>
              <a:rPr lang="en-US" altLang="zh-CN" dirty="0"/>
              <a:t>     </a:t>
            </a:r>
            <a:r>
              <a:rPr lang="zh-CN" altLang="zh-CN" dirty="0"/>
              <a:t>长度与最短的对象相同。</a:t>
            </a:r>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72</a:t>
            </a:fld>
            <a:endParaRPr lang="en-US" altLang="zh-CN"/>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zip函数例</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73</a:t>
            </a:fld>
            <a:endParaRPr lang="en-US" altLang="zh-CN"/>
          </a:p>
        </p:txBody>
      </p:sp>
      <p:sp>
        <p:nvSpPr>
          <p:cNvPr id="7" name="Rectangle 1"/>
          <p:cNvSpPr>
            <a:spLocks noChangeArrowheads="1"/>
          </p:cNvSpPr>
          <p:nvPr/>
        </p:nvSpPr>
        <p:spPr bwMode="auto">
          <a:xfrm>
            <a:off x="1168838" y="4799031"/>
            <a:ext cx="195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EF8FB198-B4EF-612E-7230-76C680B15739}"/>
              </a:ext>
            </a:extLst>
          </p:cNvPr>
          <p:cNvSpPr>
            <a:spLocks noChangeArrowheads="1"/>
          </p:cNvSpPr>
          <p:nvPr/>
        </p:nvSpPr>
        <p:spPr bwMode="auto">
          <a:xfrm>
            <a:off x="575141" y="1341451"/>
            <a:ext cx="7093203" cy="267765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 = [</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1</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2</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3</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b = [</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4</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5</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6</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c = [</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4</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5</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6</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7</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1750EB"/>
                </a:solidFill>
                <a:effectLst/>
                <a:latin typeface="Arial Unicode MS" panose="020B0604020202020204" pitchFamily="34" charset="-122"/>
                <a:ea typeface="JetBrains Mono"/>
              </a:rPr>
              <a:t>8</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list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zip</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(a,b)))</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list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zip</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(a,c)))   </a:t>
            </a:r>
            <a:r>
              <a:rPr kumimoji="0" lang="zh-CN" altLang="zh-CN" sz="2400" b="0" i="1" u="none" strike="noStrike" cap="none" normalizeH="0" baseline="0">
                <a:ln>
                  <a:noFill/>
                </a:ln>
                <a:solidFill>
                  <a:srgbClr val="8C8C8C"/>
                </a:solidFill>
                <a:effectLst/>
                <a:latin typeface="Arial Unicode MS" panose="020B0604020202020204" pitchFamily="34" charset="-122"/>
                <a:ea typeface="JetBrains Mono"/>
              </a:rPr>
              <a:t>#</a:t>
            </a:r>
            <a:r>
              <a:rPr kumimoji="0" lang="zh-CN" altLang="zh-CN" sz="2400" b="0" i="1" u="none" strike="noStrike" cap="none" normalizeH="0" baseline="0">
                <a:ln>
                  <a:noFill/>
                </a:ln>
                <a:solidFill>
                  <a:srgbClr val="8C8C8C"/>
                </a:solidFill>
                <a:effectLst/>
                <a:latin typeface="宋体" panose="02010600030101010101" pitchFamily="2" charset="-122"/>
              </a:rPr>
              <a:t>元素个数与最短的列表一致</a:t>
            </a:r>
            <a:br>
              <a:rPr kumimoji="0" lang="zh-CN" altLang="zh-CN" sz="2400" b="0" i="1" u="none" strike="noStrike" cap="none" normalizeH="0" baseline="0">
                <a:ln>
                  <a:noFill/>
                </a:ln>
                <a:solidFill>
                  <a:srgbClr val="8C8C8C"/>
                </a:solidFill>
                <a:effectLst/>
                <a:latin typeface="宋体" panose="02010600030101010101" pitchFamily="2" charset="-122"/>
              </a:rPr>
            </a:b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print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dict</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a:ln>
                  <a:noFill/>
                </a:ln>
                <a:solidFill>
                  <a:srgbClr val="000080"/>
                </a:solidFill>
                <a:effectLst/>
                <a:latin typeface="Arial Unicode MS" panose="020B0604020202020204" pitchFamily="34" charset="-122"/>
                <a:ea typeface="JetBrains Mono"/>
              </a:rPr>
              <a:t>zip</a:t>
            </a:r>
            <a: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t>(a,b)))</a:t>
            </a:r>
            <a:br>
              <a:rPr kumimoji="0" lang="zh-CN" altLang="zh-CN" sz="2400" b="0" i="0" u="none" strike="noStrike" cap="none" normalizeH="0" baseline="0">
                <a:ln>
                  <a:noFill/>
                </a:ln>
                <a:solidFill>
                  <a:srgbClr val="080808"/>
                </a:solidFill>
                <a:effectLst/>
                <a:latin typeface="Arial Unicode MS" panose="020B0604020202020204" pitchFamily="34" charset="-122"/>
                <a:ea typeface="JetBrains Mono"/>
              </a:rPr>
            </a:br>
            <a:endParaRPr kumimoji="0" lang="zh-CN" altLang="zh-CN" sz="2400" b="0" i="0" u="none" strike="noStrike" cap="none" normalizeH="0" baseline="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E94CCEBE-913E-D6D8-7622-95059ACCC20B}"/>
              </a:ext>
            </a:extLst>
          </p:cNvPr>
          <p:cNvPicPr>
            <a:picLocks noChangeAspect="1"/>
          </p:cNvPicPr>
          <p:nvPr/>
        </p:nvPicPr>
        <p:blipFill>
          <a:blip r:embed="rId2"/>
          <a:stretch>
            <a:fillRect/>
          </a:stretch>
        </p:blipFill>
        <p:spPr>
          <a:xfrm>
            <a:off x="574674" y="4544088"/>
            <a:ext cx="5653509" cy="971550"/>
          </a:xfrm>
          <a:prstGeom prst="rect">
            <a:avLst/>
          </a:prstGeom>
        </p:spPr>
      </p:pic>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zip函数应用:字典键值互换</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74</a:t>
            </a:fld>
            <a:endParaRPr lang="en-US" altLang="zh-CN"/>
          </a:p>
        </p:txBody>
      </p:sp>
      <p:sp>
        <p:nvSpPr>
          <p:cNvPr id="7" name="Rectangle 1"/>
          <p:cNvSpPr>
            <a:spLocks noChangeArrowheads="1"/>
          </p:cNvSpPr>
          <p:nvPr/>
        </p:nvSpPr>
        <p:spPr bwMode="auto">
          <a:xfrm>
            <a:off x="1134420" y="3600975"/>
            <a:ext cx="799168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00F4C28-61DC-1ED6-814D-25C187AB997D}"/>
              </a:ext>
            </a:extLst>
          </p:cNvPr>
          <p:cNvSpPr>
            <a:spLocks noChangeArrowheads="1"/>
          </p:cNvSpPr>
          <p:nvPr/>
        </p:nvSpPr>
        <p:spPr bwMode="auto">
          <a:xfrm>
            <a:off x="545942" y="1328656"/>
            <a:ext cx="9004388" cy="224676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 = {</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'blue'</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500</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'red'</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100</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67D17"/>
                </a:solidFill>
                <a:effectLst/>
                <a:latin typeface="Arial Unicode MS" panose="020B0604020202020204" pitchFamily="34" charset="-122"/>
                <a:ea typeface="JetBrains Mono"/>
              </a:rPr>
              <a:t>'white'</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1750EB"/>
                </a:solidFill>
                <a:effectLst/>
                <a:latin typeface="Arial Unicode MS" panose="020B0604020202020204" pitchFamily="34" charset="-122"/>
                <a:ea typeface="JetBrains Mono"/>
              </a:rPr>
              <a:t>300</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d1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dict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zip</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(d.values(),d.keys()))   </a:t>
            </a:r>
            <a:r>
              <a:rPr kumimoji="0" lang="zh-CN" altLang="zh-CN" sz="2800" b="0" i="1" u="none" strike="noStrike" cap="none" normalizeH="0" baseline="0" dirty="0">
                <a:ln>
                  <a:noFill/>
                </a:ln>
                <a:solidFill>
                  <a:srgbClr val="8C8C8C"/>
                </a:solidFill>
                <a:effectLst/>
                <a:latin typeface="Arial Unicode MS" panose="020B0604020202020204" pitchFamily="34" charset="-122"/>
                <a:ea typeface="JetBrains Mono"/>
              </a:rPr>
              <a:t># zip</a:t>
            </a:r>
            <a:r>
              <a:rPr kumimoji="0" lang="zh-CN" altLang="zh-CN" sz="2800" b="0" i="1" u="none" strike="noStrike" cap="none" normalizeH="0" baseline="0" dirty="0">
                <a:ln>
                  <a:noFill/>
                </a:ln>
                <a:solidFill>
                  <a:srgbClr val="8C8C8C"/>
                </a:solidFill>
                <a:effectLst/>
                <a:latin typeface="宋体" panose="02010600030101010101" pitchFamily="2" charset="-122"/>
              </a:rPr>
              <a:t>方法</a:t>
            </a:r>
            <a:br>
              <a:rPr kumimoji="0" lang="zh-CN" altLang="zh-CN" sz="2800" b="0" i="1" u="none" strike="noStrike" cap="none" normalizeH="0" baseline="0" dirty="0">
                <a:ln>
                  <a:noFill/>
                </a:ln>
                <a:solidFill>
                  <a:srgbClr val="8C8C8C"/>
                </a:solidFill>
                <a:effectLst/>
                <a:latin typeface="宋体" panose="02010600030101010101" pitchFamily="2" charset="-122"/>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(d1)</a:t>
            </a:r>
            <a:b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d1 = {value : key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for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key,value </a:t>
            </a:r>
            <a:r>
              <a:rPr kumimoji="0" lang="zh-CN" altLang="zh-CN" sz="2800" b="0" i="0" u="none" strike="noStrike" cap="none" normalizeH="0" baseline="0" dirty="0">
                <a:ln>
                  <a:noFill/>
                </a:ln>
                <a:solidFill>
                  <a:srgbClr val="0033B3"/>
                </a:solidFill>
                <a:effectLst/>
                <a:latin typeface="Arial Unicode MS" panose="020B0604020202020204" pitchFamily="34" charset="-122"/>
                <a:ea typeface="JetBrains Mono"/>
              </a:rPr>
              <a:t>in </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d.items()}   </a:t>
            </a:r>
            <a:r>
              <a:rPr kumimoji="0" lang="zh-CN" altLang="zh-CN" sz="2800" b="0" i="1" u="none" strike="noStrike" cap="none" normalizeH="0" baseline="0" dirty="0">
                <a:ln>
                  <a:noFill/>
                </a:ln>
                <a:solidFill>
                  <a:srgbClr val="8C8C8C"/>
                </a:solidFill>
                <a:effectLst/>
                <a:latin typeface="Arial Unicode MS" panose="020B0604020202020204" pitchFamily="34" charset="-122"/>
                <a:ea typeface="JetBrains Mono"/>
              </a:rPr>
              <a:t># </a:t>
            </a:r>
            <a:r>
              <a:rPr kumimoji="0" lang="zh-CN" altLang="zh-CN" sz="2800" b="0" i="1" u="none" strike="noStrike" cap="none" normalizeH="0" baseline="0" dirty="0">
                <a:ln>
                  <a:noFill/>
                </a:ln>
                <a:solidFill>
                  <a:srgbClr val="8C8C8C"/>
                </a:solidFill>
                <a:effectLst/>
                <a:latin typeface="宋体" panose="02010600030101010101" pitchFamily="2" charset="-122"/>
              </a:rPr>
              <a:t>列表推导</a:t>
            </a:r>
            <a:br>
              <a:rPr kumimoji="0" lang="zh-CN" altLang="zh-CN" sz="2800" b="0" i="1" u="none" strike="noStrike" cap="none" normalizeH="0" baseline="0" dirty="0">
                <a:ln>
                  <a:noFill/>
                </a:ln>
                <a:solidFill>
                  <a:srgbClr val="8C8C8C"/>
                </a:solidFill>
                <a:effectLst/>
                <a:latin typeface="宋体" panose="02010600030101010101" pitchFamily="2" charset="-122"/>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80808"/>
                </a:solidFill>
                <a:effectLst/>
                <a:latin typeface="Arial Unicode MS" panose="020B0604020202020204" pitchFamily="34" charset="-122"/>
                <a:ea typeface="JetBrains Mono"/>
              </a:rPr>
              <a:t>(d1)</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6" name="图片 5">
            <a:extLst>
              <a:ext uri="{FF2B5EF4-FFF2-40B4-BE49-F238E27FC236}">
                <a16:creationId xmlns:a16="http://schemas.microsoft.com/office/drawing/2014/main" id="{448ECD19-35B2-0DEC-AFB0-4604440DDFAB}"/>
              </a:ext>
            </a:extLst>
          </p:cNvPr>
          <p:cNvPicPr>
            <a:picLocks noChangeAspect="1"/>
          </p:cNvPicPr>
          <p:nvPr/>
        </p:nvPicPr>
        <p:blipFill>
          <a:blip r:embed="rId2"/>
          <a:stretch>
            <a:fillRect/>
          </a:stretch>
        </p:blipFill>
        <p:spPr>
          <a:xfrm>
            <a:off x="683567" y="4405272"/>
            <a:ext cx="8187271" cy="1124072"/>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eval和exec函数</a:t>
            </a:r>
          </a:p>
        </p:txBody>
      </p:sp>
      <p:sp>
        <p:nvSpPr>
          <p:cNvPr id="3" name="内容占位符 2"/>
          <p:cNvSpPr>
            <a:spLocks noGrp="1"/>
          </p:cNvSpPr>
          <p:nvPr>
            <p:ph idx="1"/>
          </p:nvPr>
        </p:nvSpPr>
        <p:spPr>
          <a:xfrm>
            <a:off x="566738" y="1341438"/>
            <a:ext cx="8253734" cy="4967287"/>
          </a:xfrm>
        </p:spPr>
        <p:txBody>
          <a:bodyPr>
            <a:normAutofit/>
          </a:bodyPr>
          <a:lstStyle/>
          <a:p>
            <a:r>
              <a:rPr lang="en-US" altLang="zh-CN" dirty="0"/>
              <a:t>Python</a:t>
            </a:r>
            <a:r>
              <a:rPr lang="zh-CN" altLang="zh-CN" dirty="0"/>
              <a:t>是一种动态语言，它包含很多含义。</a:t>
            </a:r>
            <a:r>
              <a:rPr lang="en-US" altLang="zh-CN" dirty="0"/>
              <a:t>Python</a:t>
            </a:r>
            <a:r>
              <a:rPr lang="zh-CN" altLang="zh-CN" dirty="0"/>
              <a:t>变量类型，操作的合法性检查都在动态运行中检查；运算的代码需要到运行时才能动态确定；程序结构也可以动态变化，容许动态加载新模块等。</a:t>
            </a:r>
            <a:r>
              <a:rPr lang="zh-CN" altLang="en-US" dirty="0"/>
              <a:t>下面</a:t>
            </a:r>
            <a:r>
              <a:rPr lang="zh-CN" altLang="zh-CN" dirty="0"/>
              <a:t>两个函数就体现了这个特点。</a:t>
            </a:r>
            <a:endParaRPr lang="en-US" altLang="zh-CN" dirty="0"/>
          </a:p>
          <a:p>
            <a:endParaRPr lang="zh-CN" altLang="zh-CN" dirty="0"/>
          </a:p>
          <a:p>
            <a:r>
              <a:rPr lang="en-US" altLang="zh-CN" dirty="0" err="1"/>
              <a:t>eval</a:t>
            </a:r>
            <a:r>
              <a:rPr lang="zh-CN" altLang="zh-CN" dirty="0"/>
              <a:t>是计算表达式</a:t>
            </a:r>
            <a:r>
              <a:rPr lang="zh-CN" altLang="en-US" dirty="0"/>
              <a:t>，</a:t>
            </a:r>
            <a:r>
              <a:rPr lang="zh-CN" altLang="zh-CN" dirty="0"/>
              <a:t>返回表达式的值。</a:t>
            </a:r>
            <a:endParaRPr lang="en-US" altLang="zh-CN" dirty="0"/>
          </a:p>
          <a:p>
            <a:r>
              <a:rPr lang="en-US" altLang="zh-CN" b="1" dirty="0"/>
              <a:t>e</a:t>
            </a:r>
            <a:r>
              <a:rPr lang="en-US" altLang="zh-CN" dirty="0"/>
              <a:t>xec</a:t>
            </a:r>
            <a:r>
              <a:rPr lang="zh-CN" altLang="en-US" dirty="0"/>
              <a:t>执行储存在字符串或文件中的 </a:t>
            </a:r>
            <a:r>
              <a:rPr lang="en-US" altLang="zh-CN" dirty="0"/>
              <a:t>Python </a:t>
            </a:r>
            <a:r>
              <a:rPr lang="zh-CN" altLang="en-US" dirty="0"/>
              <a:t>语句。</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75</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exec函数</a:t>
            </a:r>
          </a:p>
        </p:txBody>
      </p:sp>
      <p:sp>
        <p:nvSpPr>
          <p:cNvPr id="3" name="内容占位符 2"/>
          <p:cNvSpPr>
            <a:spLocks noGrp="1"/>
          </p:cNvSpPr>
          <p:nvPr>
            <p:ph idx="1"/>
          </p:nvPr>
        </p:nvSpPr>
        <p:spPr>
          <a:xfrm>
            <a:off x="566738" y="1341438"/>
            <a:ext cx="8348662" cy="4967287"/>
          </a:xfrm>
        </p:spPr>
        <p:txBody>
          <a:bodyPr>
            <a:normAutofit/>
          </a:bodyPr>
          <a:lstStyle/>
          <a:p>
            <a:r>
              <a:rPr lang="zh-CN" altLang="en-US" dirty="0">
                <a:solidFill>
                  <a:srgbClr val="FF0000"/>
                </a:solidFill>
              </a:rPr>
              <a:t>语法：</a:t>
            </a:r>
            <a:r>
              <a:rPr lang="en-US" altLang="zh-CN" dirty="0"/>
              <a:t>exec(object[, </a:t>
            </a:r>
            <a:r>
              <a:rPr lang="en-US" altLang="zh-CN" dirty="0" err="1"/>
              <a:t>globals</a:t>
            </a:r>
            <a:r>
              <a:rPr lang="en-US" altLang="zh-CN" dirty="0"/>
              <a:t>=None[, locals=None]])</a:t>
            </a:r>
          </a:p>
          <a:p>
            <a:pPr marL="0" indent="0">
              <a:buNone/>
            </a:pPr>
            <a:r>
              <a:rPr lang="en-US" altLang="zh-CN" dirty="0">
                <a:solidFill>
                  <a:srgbClr val="FF0000"/>
                </a:solidFill>
              </a:rPr>
              <a:t>     </a:t>
            </a:r>
            <a:r>
              <a:rPr lang="zh-CN" altLang="en-US" dirty="0">
                <a:solidFill>
                  <a:srgbClr val="FF0000"/>
                </a:solidFill>
              </a:rPr>
              <a:t>参数：</a:t>
            </a:r>
            <a:r>
              <a:rPr lang="en-US" altLang="zh-CN" dirty="0">
                <a:solidFill>
                  <a:srgbClr val="FF0000"/>
                </a:solidFill>
              </a:rPr>
              <a:t>object</a:t>
            </a:r>
            <a:r>
              <a:rPr lang="zh-CN" altLang="en-US" dirty="0">
                <a:solidFill>
                  <a:srgbClr val="FF0000"/>
                </a:solidFill>
              </a:rPr>
              <a:t>，</a:t>
            </a:r>
            <a:r>
              <a:rPr lang="zh-CN" altLang="en-US" b="0" i="0" dirty="0">
                <a:solidFill>
                  <a:srgbClr val="000000"/>
                </a:solidFill>
                <a:effectLst/>
                <a:latin typeface="Verdana" panose="020B0604030504040204" pitchFamily="34" charset="0"/>
              </a:rPr>
              <a:t>表示需要被指定的</a:t>
            </a:r>
            <a:r>
              <a:rPr lang="en-US" altLang="zh-CN" b="0" i="0" dirty="0">
                <a:solidFill>
                  <a:srgbClr val="000000"/>
                </a:solidFill>
                <a:effectLst/>
                <a:latin typeface="Verdana" panose="020B0604030504040204" pitchFamily="34" charset="0"/>
              </a:rPr>
              <a:t>Python</a:t>
            </a:r>
            <a:r>
              <a:rPr lang="zh-CN" altLang="en-US" b="0" i="0" dirty="0">
                <a:solidFill>
                  <a:srgbClr val="000000"/>
                </a:solidFill>
                <a:effectLst/>
                <a:latin typeface="Verdana" panose="020B0604030504040204" pitchFamily="34" charset="0"/>
              </a:rPr>
              <a:t>代码，必须是字符串或</a:t>
            </a:r>
            <a:r>
              <a:rPr lang="en-US" altLang="zh-CN" b="0" i="0" dirty="0">
                <a:solidFill>
                  <a:srgbClr val="000000"/>
                </a:solidFill>
                <a:effectLst/>
                <a:latin typeface="Verdana" panose="020B0604030504040204" pitchFamily="34" charset="0"/>
              </a:rPr>
              <a:t>code</a:t>
            </a:r>
            <a:r>
              <a:rPr lang="zh-CN" altLang="en-US" b="0" i="0" dirty="0">
                <a:solidFill>
                  <a:srgbClr val="000000"/>
                </a:solidFill>
                <a:effectLst/>
                <a:latin typeface="Verdana" panose="020B0604030504040204" pitchFamily="34" charset="0"/>
              </a:rPr>
              <a:t>对象。</a:t>
            </a:r>
            <a:r>
              <a:rPr lang="zh-CN" altLang="en-US" dirty="0">
                <a:solidFill>
                  <a:srgbClr val="000000"/>
                </a:solidFill>
                <a:latin typeface="Verdana" panose="020B0604030504040204" pitchFamily="34" charset="0"/>
              </a:rPr>
              <a:t>若</a:t>
            </a:r>
            <a:r>
              <a:rPr lang="en-US" altLang="zh-CN" b="0" i="0" dirty="0">
                <a:solidFill>
                  <a:srgbClr val="000000"/>
                </a:solidFill>
                <a:effectLst/>
                <a:latin typeface="Verdana" panose="020B0604030504040204" pitchFamily="34" charset="0"/>
              </a:rPr>
              <a:t>object</a:t>
            </a:r>
            <a:r>
              <a:rPr lang="zh-CN" altLang="en-US" b="0" i="0" dirty="0">
                <a:solidFill>
                  <a:srgbClr val="000000"/>
                </a:solidFill>
                <a:effectLst/>
                <a:latin typeface="Verdana" panose="020B0604030504040204" pitchFamily="34" charset="0"/>
              </a:rPr>
              <a:t>是一个字符串，该字符串会先被解析为一组</a:t>
            </a:r>
            <a:r>
              <a:rPr lang="en-US" altLang="zh-CN" b="0" i="0" dirty="0">
                <a:solidFill>
                  <a:srgbClr val="000000"/>
                </a:solidFill>
                <a:effectLst/>
                <a:latin typeface="Verdana" panose="020B0604030504040204" pitchFamily="34" charset="0"/>
              </a:rPr>
              <a:t>Python</a:t>
            </a:r>
            <a:r>
              <a:rPr lang="zh-CN" altLang="en-US" b="0" i="0" dirty="0">
                <a:solidFill>
                  <a:srgbClr val="000000"/>
                </a:solidFill>
                <a:effectLst/>
                <a:latin typeface="Verdana" panose="020B0604030504040204" pitchFamily="34" charset="0"/>
              </a:rPr>
              <a:t>语句</a:t>
            </a:r>
            <a:r>
              <a:rPr lang="zh-CN" altLang="en-US" dirty="0">
                <a:solidFill>
                  <a:srgbClr val="000000"/>
                </a:solidFill>
                <a:latin typeface="Verdana" panose="020B0604030504040204" pitchFamily="34" charset="0"/>
              </a:rPr>
              <a:t>再</a:t>
            </a:r>
            <a:r>
              <a:rPr lang="zh-CN" altLang="en-US" b="0" i="0" dirty="0">
                <a:solidFill>
                  <a:srgbClr val="000000"/>
                </a:solidFill>
                <a:effectLst/>
                <a:latin typeface="Verdana" panose="020B0604030504040204" pitchFamily="34" charset="0"/>
              </a:rPr>
              <a:t>执行（除非发生语法错误）。</a:t>
            </a:r>
            <a:endParaRPr lang="en-US" altLang="zh-CN" b="0" i="0" dirty="0">
              <a:solidFill>
                <a:srgbClr val="000000"/>
              </a:solidFill>
              <a:effectLst/>
              <a:latin typeface="Verdana" panose="020B0604030504040204" pitchFamily="34" charset="0"/>
            </a:endParaRPr>
          </a:p>
          <a:p>
            <a:pPr marL="0" indent="0">
              <a:buNone/>
            </a:pPr>
            <a:r>
              <a:rPr lang="en-US" altLang="zh-CN" dirty="0"/>
              <a:t>    </a:t>
            </a:r>
            <a:r>
              <a:rPr lang="zh-CN" altLang="en-US" dirty="0">
                <a:solidFill>
                  <a:srgbClr val="FF0000"/>
                </a:solidFill>
              </a:rPr>
              <a:t>功能</a:t>
            </a:r>
            <a:r>
              <a:rPr lang="en-US" altLang="zh-CN" dirty="0">
                <a:solidFill>
                  <a:srgbClr val="FF0000"/>
                </a:solidFill>
              </a:rPr>
              <a:t>: </a:t>
            </a:r>
            <a:r>
              <a:rPr lang="zh-CN" altLang="en-US" b="0" i="0" dirty="0">
                <a:solidFill>
                  <a:srgbClr val="000000"/>
                </a:solidFill>
                <a:effectLst/>
                <a:latin typeface="+mn-ea"/>
              </a:rPr>
              <a:t>动态执行</a:t>
            </a:r>
            <a:r>
              <a:rPr lang="en-US" altLang="zh-CN" b="0" i="0" dirty="0">
                <a:solidFill>
                  <a:srgbClr val="000000"/>
                </a:solidFill>
                <a:effectLst/>
                <a:latin typeface="+mn-ea"/>
              </a:rPr>
              <a:t>Python</a:t>
            </a:r>
            <a:r>
              <a:rPr lang="zh-CN" altLang="en-US" b="0" i="0" dirty="0">
                <a:solidFill>
                  <a:srgbClr val="000000"/>
                </a:solidFill>
                <a:effectLst/>
                <a:latin typeface="+mn-ea"/>
              </a:rPr>
              <a:t>代码。</a:t>
            </a:r>
            <a:r>
              <a:rPr lang="zh-CN" altLang="en-US" b="0" i="0" dirty="0">
                <a:solidFill>
                  <a:srgbClr val="FF0000"/>
                </a:solidFill>
                <a:effectLst/>
                <a:latin typeface="+mn-ea"/>
              </a:rPr>
              <a:t>返回值</a:t>
            </a:r>
            <a:r>
              <a:rPr lang="en-US" altLang="zh-CN" b="0" i="0" dirty="0">
                <a:solidFill>
                  <a:srgbClr val="FF0000"/>
                </a:solidFill>
                <a:effectLst/>
                <a:latin typeface="+mn-ea"/>
              </a:rPr>
              <a:t>None</a:t>
            </a:r>
            <a:r>
              <a:rPr lang="zh-CN" altLang="en-US" b="0" i="0" dirty="0">
                <a:solidFill>
                  <a:srgbClr val="FF0000"/>
                </a:solidFill>
                <a:effectLst/>
                <a:latin typeface="+mn-ea"/>
              </a:rPr>
              <a:t>。</a:t>
            </a:r>
            <a:endParaRPr lang="en-US" altLang="zh-CN" b="0" i="0" dirty="0">
              <a:solidFill>
                <a:srgbClr val="FF0000"/>
              </a:solidFill>
              <a:effectLst/>
              <a:latin typeface="+mn-ea"/>
            </a:endParaRPr>
          </a:p>
          <a:p>
            <a:pPr marL="0" indent="0">
              <a:buNone/>
            </a:pPr>
            <a:r>
              <a:rPr lang="en-US" altLang="zh-CN" b="0" i="0" dirty="0">
                <a:solidFill>
                  <a:srgbClr val="000000"/>
                </a:solidFill>
                <a:effectLst/>
                <a:latin typeface="+mn-ea"/>
              </a:rPr>
              <a:t> </a:t>
            </a:r>
          </a:p>
          <a:p>
            <a:pPr>
              <a:buFont typeface="Wingdings" panose="05000000000000000000" pitchFamily="2" charset="2"/>
              <a:buChar char="p"/>
            </a:pPr>
            <a:r>
              <a:rPr lang="en-US" altLang="zh-CN" b="0" i="0" dirty="0">
                <a:solidFill>
                  <a:srgbClr val="000000"/>
                </a:solidFill>
                <a:effectLst/>
                <a:latin typeface="+mn-ea"/>
              </a:rPr>
              <a:t>exec</a:t>
            </a:r>
            <a:r>
              <a:rPr lang="zh-CN" altLang="en-US" b="0" i="0" dirty="0">
                <a:solidFill>
                  <a:srgbClr val="000000"/>
                </a:solidFill>
                <a:effectLst/>
                <a:latin typeface="+mn-ea"/>
              </a:rPr>
              <a:t>可以执行复杂的</a:t>
            </a:r>
            <a:r>
              <a:rPr lang="en-US" altLang="zh-CN" b="0" i="0" dirty="0">
                <a:solidFill>
                  <a:srgbClr val="000000"/>
                </a:solidFill>
                <a:effectLst/>
                <a:latin typeface="+mn-ea"/>
              </a:rPr>
              <a:t>Python</a:t>
            </a:r>
            <a:r>
              <a:rPr lang="zh-CN" altLang="en-US" b="0" i="0" dirty="0">
                <a:solidFill>
                  <a:srgbClr val="000000"/>
                </a:solidFill>
                <a:effectLst/>
                <a:latin typeface="+mn-ea"/>
              </a:rPr>
              <a:t>代码，</a:t>
            </a:r>
            <a:r>
              <a:rPr lang="en-US" altLang="zh-CN" b="0" i="0" dirty="0">
                <a:solidFill>
                  <a:srgbClr val="000000"/>
                </a:solidFill>
                <a:effectLst/>
                <a:latin typeface="+mn-ea"/>
              </a:rPr>
              <a:t>eval</a:t>
            </a:r>
            <a:r>
              <a:rPr lang="zh-CN" altLang="en-US" b="0" i="0" dirty="0">
                <a:solidFill>
                  <a:srgbClr val="000000"/>
                </a:solidFill>
                <a:effectLst/>
                <a:latin typeface="+mn-ea"/>
              </a:rPr>
              <a:t>函数只能计算一个表达式的值。</a:t>
            </a:r>
            <a:endParaRPr lang="zh-CN" altLang="en-US" dirty="0"/>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76</a:t>
            </a:fld>
            <a:endParaRPr lang="en-US" altLang="zh-CN"/>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exec函数例</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77</a:t>
            </a:fld>
            <a:endParaRPr lang="en-US" altLang="zh-CN"/>
          </a:p>
        </p:txBody>
      </p:sp>
      <p:sp>
        <p:nvSpPr>
          <p:cNvPr id="6" name="Rectangle 1"/>
          <p:cNvSpPr>
            <a:spLocks noChangeArrowheads="1"/>
          </p:cNvSpPr>
          <p:nvPr/>
        </p:nvSpPr>
        <p:spPr bwMode="auto">
          <a:xfrm>
            <a:off x="574676" y="1290221"/>
            <a:ext cx="8000999" cy="5262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x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10</a:t>
            </a:r>
            <a:b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expr =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z = 30</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sum = x + y + z</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print(x,y,z)</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print(sum)</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a:t>
            </a:r>
            <a:b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y = </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20</a:t>
            </a:r>
            <a:b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"print('abc')"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(expr)</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(expr,{</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'x'</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exec</a:t>
            </a:r>
            <a:r>
              <a:rPr kumimoji="0" lang="zh-CN" altLang="zh-CN" sz="2800" b="0" i="1" u="none" strike="noStrike" cap="none" normalizeH="0" baseline="0" dirty="0">
                <a:ln>
                  <a:noFill/>
                </a:ln>
                <a:solidFill>
                  <a:srgbClr val="808080"/>
                </a:solidFill>
                <a:effectLst/>
                <a:latin typeface="宋体" panose="02010600030101010101" pitchFamily="2" charset="-122"/>
              </a:rPr>
              <a:t>传参</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(expr,{</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'x'</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'y'</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'z'</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0000FF"/>
                </a:solidFill>
                <a:effectLst/>
                <a:latin typeface="Arial Unicode MS" panose="020B0604020202020204" pitchFamily="34" charset="-122"/>
                <a:ea typeface="JetBrains Mono"/>
              </a:rPr>
              <a:t>4</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endParaRPr kumimoji="0" lang="zh-CN" altLang="zh-CN" sz="2800" b="0" i="0" u="none" strike="noStrike" cap="none" normalizeH="0" baseline="0" dirty="0">
              <a:ln>
                <a:noFill/>
              </a:ln>
              <a:solidFill>
                <a:schemeClr val="tx1"/>
              </a:solidFill>
              <a:effectLst/>
              <a:latin typeface="Arial" panose="020B0604020202020204" pitchFamily="34" charset="0"/>
            </a:endParaRPr>
          </a:p>
        </p:txBody>
      </p:sp>
      <p:pic>
        <p:nvPicPr>
          <p:cNvPr id="8" name="图片 7"/>
          <p:cNvPicPr>
            <a:picLocks noChangeAspect="1"/>
          </p:cNvPicPr>
          <p:nvPr/>
        </p:nvPicPr>
        <p:blipFill>
          <a:blip r:embed="rId3"/>
          <a:stretch>
            <a:fillRect/>
          </a:stretch>
        </p:blipFill>
        <p:spPr>
          <a:xfrm>
            <a:off x="6300192" y="1556792"/>
            <a:ext cx="1285875" cy="262890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489315" cy="676275"/>
          </a:xfrm>
        </p:spPr>
        <p:txBody>
          <a:bodyPr/>
          <a:lstStyle/>
          <a:p>
            <a:pPr algn="ctr">
              <a:buClrTx/>
              <a:buSzTx/>
              <a:buFontTx/>
            </a:pPr>
            <a:r>
              <a:rPr lang="zh-CN" altLang="en-US" sz="4400" b="1" kern="1200" dirty="0">
                <a:latin typeface="Tahoma" panose="020B0604030504040204" pitchFamily="34" charset="0"/>
                <a:ea typeface="隶书" panose="02010509060101010101" pitchFamily="49" charset="-122"/>
                <a:cs typeface="+mn-cs"/>
              </a:rPr>
              <a:t>exec函数例，执行文件中的语句</a:t>
            </a:r>
          </a:p>
        </p:txBody>
      </p:sp>
      <p:sp>
        <p:nvSpPr>
          <p:cNvPr id="5" name="灯片编号占位符 4"/>
          <p:cNvSpPr>
            <a:spLocks noGrp="1"/>
          </p:cNvSpPr>
          <p:nvPr>
            <p:ph type="sldNum" sz="quarter" idx="12"/>
          </p:nvPr>
        </p:nvSpPr>
        <p:spPr>
          <a:xfrm>
            <a:off x="8153400" y="6422064"/>
            <a:ext cx="762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defRPr/>
            </a:pPr>
            <a:fld id="{54DCE81F-A34A-4F23-89A3-BB8AD725059B}" type="slidenum">
              <a:rPr lang="en-US" altLang="zh-CN" smtClean="0"/>
              <a:t>78</a:t>
            </a:fld>
            <a:endParaRPr lang="en-US" altLang="zh-CN"/>
          </a:p>
        </p:txBody>
      </p:sp>
      <p:sp>
        <p:nvSpPr>
          <p:cNvPr id="3" name="Rectangle 1"/>
          <p:cNvSpPr>
            <a:spLocks noChangeArrowheads="1"/>
          </p:cNvSpPr>
          <p:nvPr/>
        </p:nvSpPr>
        <p:spPr bwMode="auto">
          <a:xfrm>
            <a:off x="1149350" y="4243556"/>
            <a:ext cx="184731"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4B29FFDF-95A7-D5A1-2F94-6D59E6AC5C9B}"/>
              </a:ext>
            </a:extLst>
          </p:cNvPr>
          <p:cNvSpPr>
            <a:spLocks noChangeArrowheads="1"/>
          </p:cNvSpPr>
          <p:nvPr/>
        </p:nvSpPr>
        <p:spPr bwMode="auto">
          <a:xfrm>
            <a:off x="574675" y="1347079"/>
            <a:ext cx="7454285"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with </a:t>
            </a: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open</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"c://temp//exp.py"</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a:t>
            </a:r>
            <a:r>
              <a:rPr kumimoji="0" lang="zh-CN" altLang="zh-CN" sz="2400" b="0" i="0" u="none" strike="noStrike" cap="none" normalizeH="0" baseline="0" dirty="0">
                <a:ln>
                  <a:noFill/>
                </a:ln>
                <a:solidFill>
                  <a:srgbClr val="660099"/>
                </a:solidFill>
                <a:effectLst/>
                <a:latin typeface="Arial Unicode MS" panose="020B0604020202020204" pitchFamily="34" charset="-122"/>
                <a:ea typeface="JetBrains Mono"/>
              </a:rPr>
              <a:t>encoding</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67D17"/>
                </a:solidFill>
                <a:effectLst/>
                <a:latin typeface="Arial Unicode MS" panose="020B0604020202020204" pitchFamily="34" charset="-122"/>
                <a:ea typeface="JetBrains Mono"/>
              </a:rPr>
              <a:t>"UTF-8"</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a:t>
            </a:r>
            <a:r>
              <a:rPr kumimoji="0" lang="zh-CN" altLang="zh-CN" sz="2400" b="0" i="0" u="none" strike="noStrike" cap="none" normalizeH="0" baseline="0" dirty="0">
                <a:ln>
                  <a:noFill/>
                </a:ln>
                <a:solidFill>
                  <a:srgbClr val="0033B3"/>
                </a:solidFill>
                <a:effectLst/>
                <a:latin typeface="Arial Unicode MS" panose="020B0604020202020204" pitchFamily="34" charset="-122"/>
                <a:ea typeface="JetBrains Mono"/>
              </a:rPr>
              <a:t>as </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f:</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    s = f.read()</a:t>
            </a: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b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br>
            <a:r>
              <a:rPr kumimoji="0" lang="zh-CN" altLang="zh-CN" sz="2400" b="0" i="0" u="none" strike="noStrike" cap="none" normalizeH="0" baseline="0" dirty="0">
                <a:ln>
                  <a:noFill/>
                </a:ln>
                <a:solidFill>
                  <a:srgbClr val="000080"/>
                </a:solidFill>
                <a:effectLst/>
                <a:latin typeface="Arial Unicode MS" panose="020B0604020202020204" pitchFamily="34" charset="-122"/>
                <a:ea typeface="JetBrains Mono"/>
              </a:rPr>
              <a:t>exec</a:t>
            </a:r>
            <a:r>
              <a:rPr kumimoji="0" lang="zh-CN" altLang="zh-CN" sz="2400" b="0" i="0" u="none" strike="noStrike" cap="none" normalizeH="0" baseline="0" dirty="0">
                <a:ln>
                  <a:noFill/>
                </a:ln>
                <a:solidFill>
                  <a:srgbClr val="080808"/>
                </a:solidFill>
                <a:effectLst/>
                <a:latin typeface="Arial Unicode MS" panose="020B0604020202020204" pitchFamily="34" charset="-122"/>
                <a:ea typeface="JetBrains Mono"/>
              </a:rPr>
              <a:t>(s)</a:t>
            </a: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a:extLst>
              <a:ext uri="{FF2B5EF4-FFF2-40B4-BE49-F238E27FC236}">
                <a16:creationId xmlns:a16="http://schemas.microsoft.com/office/drawing/2014/main" id="{4B2B7B10-98A0-B1E2-7ACD-AB157C2C99A5}"/>
              </a:ext>
            </a:extLst>
          </p:cNvPr>
          <p:cNvSpPr txBox="1"/>
          <p:nvPr/>
        </p:nvSpPr>
        <p:spPr>
          <a:xfrm>
            <a:off x="2987824" y="215897"/>
            <a:ext cx="3405099"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zh-CN"/>
            </a:defPPr>
            <a:lvl1pPr algn="ctr">
              <a:defRPr sz="6600">
                <a:solidFill>
                  <a:srgbClr val="1C617E"/>
                </a:solidFill>
                <a:latin typeface="Helvetica-Roman-SemiB" pitchFamily="2" charset="0"/>
                <a:ea typeface="SimSun-ExtB" panose="02010609060101010101" pitchFamily="49" charset="-122"/>
                <a:cs typeface="Arial" panose="020B0604020202020204" pitchFamily="34" charset="0"/>
              </a:defRPr>
            </a:lvl1pPr>
            <a:lvl2pPr marL="742950" indent="-285750">
              <a:defRPr sz="1300">
                <a:latin typeface="Calibri" panose="020F0502020204030204" pitchFamily="34" charset="0"/>
                <a:ea typeface="宋体" panose="02010600030101010101" pitchFamily="2" charset="-122"/>
              </a:defRPr>
            </a:lvl2pPr>
            <a:lvl3pPr marL="1143000" indent="-228600">
              <a:defRPr sz="1300">
                <a:latin typeface="Calibri" panose="020F0502020204030204" pitchFamily="34" charset="0"/>
                <a:ea typeface="宋体" panose="02010600030101010101" pitchFamily="2" charset="-122"/>
              </a:defRPr>
            </a:lvl3pPr>
            <a:lvl4pPr marL="1600200" indent="-228600">
              <a:defRPr sz="1300">
                <a:latin typeface="Calibri" panose="020F0502020204030204" pitchFamily="34" charset="0"/>
                <a:ea typeface="宋体" panose="02010600030101010101" pitchFamily="2" charset="-122"/>
              </a:defRPr>
            </a:lvl4pPr>
            <a:lvl5pPr marL="2057400" indent="-228600">
              <a:defRPr sz="1300">
                <a:latin typeface="Calibri" panose="020F0502020204030204" pitchFamily="34" charset="0"/>
                <a:ea typeface="宋体" panose="02010600030101010101" pitchFamily="2" charset="-122"/>
              </a:defRPr>
            </a:lvl5pPr>
            <a:lvl6pPr marL="25146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6pPr>
            <a:lvl7pPr marL="29718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7pPr>
            <a:lvl8pPr marL="34290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8pPr>
            <a:lvl9pPr marL="3886200" indent="-228600" defTabSz="685800" eaLnBrk="0" fontAlgn="base" hangingPunct="0">
              <a:spcBef>
                <a:spcPct val="0"/>
              </a:spcBef>
              <a:spcAft>
                <a:spcPct val="0"/>
              </a:spcAft>
              <a:defRPr sz="1300">
                <a:latin typeface="Calibri" panose="020F0502020204030204" pitchFamily="34" charset="0"/>
                <a:ea typeface="宋体" panose="02010600030101010101" pitchFamily="2" charset="-122"/>
              </a:defRPr>
            </a:lvl9pPr>
          </a:lstStyle>
          <a:p>
            <a:pPr algn="l"/>
            <a:r>
              <a:rPr lang="en-US" altLang="zh-CN" sz="4400" b="0" i="0" dirty="0">
                <a:solidFill>
                  <a:schemeClr val="tx2"/>
                </a:solidFill>
                <a:latin typeface="Tahoma" panose="020B0604030504040204" pitchFamily="34" charset="0"/>
                <a:ea typeface="隶书" panose="02010509060101010101" pitchFamily="49" charset="-122"/>
                <a:cs typeface="+mn-cs"/>
                <a:sym typeface="+mn-lt"/>
              </a:rPr>
              <a:t>6.6 </a:t>
            </a:r>
            <a:r>
              <a:rPr lang="zh-CN" altLang="en-US" sz="4400" b="0" i="0" dirty="0">
                <a:solidFill>
                  <a:schemeClr val="tx2"/>
                </a:solidFill>
                <a:latin typeface="Tahoma" panose="020B0604030504040204" pitchFamily="34" charset="0"/>
                <a:ea typeface="隶书" panose="02010509060101010101" pitchFamily="49" charset="-122"/>
                <a:cs typeface="+mn-cs"/>
                <a:sym typeface="+mn-lt"/>
              </a:rPr>
              <a:t>项目实践</a:t>
            </a:r>
          </a:p>
        </p:txBody>
      </p:sp>
      <p:sp>
        <p:nvSpPr>
          <p:cNvPr id="5" name="文本框 4">
            <a:extLst>
              <a:ext uri="{FF2B5EF4-FFF2-40B4-BE49-F238E27FC236}">
                <a16:creationId xmlns:a16="http://schemas.microsoft.com/office/drawing/2014/main" id="{CACCC692-6174-F3D4-E1E5-786EAF733CCD}"/>
              </a:ext>
            </a:extLst>
          </p:cNvPr>
          <p:cNvSpPr txBox="1"/>
          <p:nvPr/>
        </p:nvSpPr>
        <p:spPr>
          <a:xfrm>
            <a:off x="539552" y="1196752"/>
            <a:ext cx="8280920" cy="637675"/>
          </a:xfrm>
          <a:prstGeom prst="rect">
            <a:avLst/>
          </a:prstGeom>
          <a:noFill/>
        </p:spPr>
        <p:txBody>
          <a:bodyPr wrap="square">
            <a:spAutoFit/>
          </a:bodyPr>
          <a:lstStyle/>
          <a:p>
            <a:pPr>
              <a:lnSpc>
                <a:spcPct val="150000"/>
              </a:lnSpc>
            </a:pPr>
            <a:r>
              <a:rPr lang="zh-CN" altLang="en-US" sz="2800" b="0" i="0" kern="0" dirty="0">
                <a:latin typeface="黑体" panose="02010609060101010101" pitchFamily="49" charset="-122"/>
                <a:ea typeface="黑体" panose="02010609060101010101" pitchFamily="49" charset="-122"/>
                <a:cs typeface="Times New Roman" panose="02020603050405020304" pitchFamily="18" charset="0"/>
              </a:rPr>
              <a:t>输入</a:t>
            </a:r>
            <a:r>
              <a:rPr lang="en-US" altLang="zh-CN" sz="2800" b="0" i="0" kern="0" dirty="0">
                <a:latin typeface="黑体" panose="02010609060101010101" pitchFamily="49" charset="-122"/>
                <a:ea typeface="黑体" panose="02010609060101010101" pitchFamily="49" charset="-122"/>
                <a:cs typeface="Times New Roman" panose="02020603050405020304" pitchFamily="18" charset="0"/>
              </a:rPr>
              <a:t>n</a:t>
            </a:r>
            <a:r>
              <a:rPr lang="zh-CN" altLang="en-US" sz="2800" b="0" i="0" kern="0" dirty="0">
                <a:latin typeface="黑体" panose="02010609060101010101" pitchFamily="49" charset="-122"/>
                <a:ea typeface="黑体" panose="02010609060101010101" pitchFamily="49" charset="-122"/>
                <a:cs typeface="Times New Roman" panose="02020603050405020304" pitchFamily="18" charset="0"/>
              </a:rPr>
              <a:t>个数，用冒泡排序进行升序排序。</a:t>
            </a:r>
            <a:endParaRPr lang="zh-CN" altLang="en-US" sz="2800" b="0" i="0" dirty="0">
              <a:latin typeface="黑体" panose="02010609060101010101" pitchFamily="49" charset="-122"/>
              <a:ea typeface="黑体" panose="02010609060101010101" pitchFamily="49" charset="-122"/>
            </a:endParaRPr>
          </a:p>
        </p:txBody>
      </p:sp>
    </p:spTree>
    <p:custDataLst>
      <p:tags r:id="rId1"/>
    </p:custDataLst>
    <p:extLst>
      <p:ext uri="{BB962C8B-B14F-4D97-AF65-F5344CB8AC3E}">
        <p14:creationId xmlns:p14="http://schemas.microsoft.com/office/powerpoint/2010/main" val="150106361"/>
      </p:ext>
    </p:extLst>
  </p:cSld>
  <p:clrMapOvr>
    <a:masterClrMapping/>
  </p:clrMapOvr>
  <mc:AlternateContent xmlns:mc="http://schemas.openxmlformats.org/markup-compatibility/2006" xmlns:p14="http://schemas.microsoft.com/office/powerpoint/2010/main">
    <mc:Choice Requires="p14">
      <p:transition spd="slow" p14:dur="1500" advTm="4227">
        <p:random/>
      </p:transition>
    </mc:Choice>
    <mc:Fallback xmlns="">
      <p:transition spd="slow" advTm="4227">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8</a:t>
            </a:fld>
            <a:endParaRPr lang="en-US" altLang="zh-CN"/>
          </a:p>
        </p:txBody>
      </p:sp>
      <p:sp>
        <p:nvSpPr>
          <p:cNvPr id="8" name="标题 1">
            <a:extLst>
              <a:ext uri="{FF2B5EF4-FFF2-40B4-BE49-F238E27FC236}">
                <a16:creationId xmlns:a16="http://schemas.microsoft.com/office/drawing/2014/main" id="{2D97BC35-664F-408A-8C64-59975C005544}"/>
              </a:ext>
            </a:extLst>
          </p:cNvPr>
          <p:cNvSpPr txBox="1">
            <a:spLocks/>
          </p:cNvSpPr>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创建字典例</a:t>
            </a:r>
          </a:p>
        </p:txBody>
      </p:sp>
      <p:sp>
        <p:nvSpPr>
          <p:cNvPr id="11" name="Rectangle 3">
            <a:extLst>
              <a:ext uri="{FF2B5EF4-FFF2-40B4-BE49-F238E27FC236}">
                <a16:creationId xmlns:a16="http://schemas.microsoft.com/office/drawing/2014/main" id="{3305BCB8-6124-4D16-93D8-AD18B0042C51}"/>
              </a:ext>
            </a:extLst>
          </p:cNvPr>
          <p:cNvSpPr>
            <a:spLocks noChangeArrowheads="1"/>
          </p:cNvSpPr>
          <p:nvPr/>
        </p:nvSpPr>
        <p:spPr bwMode="auto">
          <a:xfrm>
            <a:off x="467544" y="1293747"/>
            <a:ext cx="9082936" cy="48320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dict </a:t>
            </a:r>
            <a:r>
              <a:rPr kumimoji="0" lang="zh-CN" altLang="zh-CN" sz="2800" b="0" i="1" u="none" strike="noStrike" cap="none" normalizeH="0" baseline="0" dirty="0">
                <a:ln>
                  <a:noFill/>
                </a:ln>
                <a:solidFill>
                  <a:srgbClr val="808080"/>
                </a:solidFill>
                <a:effectLst/>
                <a:latin typeface="宋体" panose="02010600030101010101" pitchFamily="2" charset="-122"/>
              </a:rPr>
              <a:t>创建字典方式</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1</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dict2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dict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“math”</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“python”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dict </a:t>
            </a:r>
            <a:r>
              <a:rPr kumimoji="0" lang="zh-CN" altLang="zh-CN" sz="2800" b="0" i="1" u="none" strike="noStrike" cap="none" normalizeH="0" baseline="0" dirty="0">
                <a:ln>
                  <a:noFill/>
                </a:ln>
                <a:solidFill>
                  <a:srgbClr val="808080"/>
                </a:solidFill>
                <a:effectLst/>
                <a:latin typeface="宋体" panose="02010600030101010101" pitchFamily="2" charset="-122"/>
              </a:rPr>
              <a:t>创建字典方式</a:t>
            </a: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2</a:t>
            </a:r>
            <a:r>
              <a:rPr kumimoji="0" lang="en-US" altLang="zh-CN" sz="2800" b="0" i="1" u="none" strike="noStrike" cap="none" normalizeH="0" baseline="0" dirty="0">
                <a:ln>
                  <a:noFill/>
                </a:ln>
                <a:solidFill>
                  <a:srgbClr val="808080"/>
                </a:solidFill>
                <a:effectLst/>
                <a:latin typeface="Arial Unicode MS" panose="020B0604020202020204" pitchFamily="34" charset="-122"/>
                <a:ea typeface="JetBrains Mono"/>
              </a:rPr>
              <a:t>, </a:t>
            </a:r>
            <a:r>
              <a:rPr lang="zh-CN" altLang="en-US" sz="2800" b="0" dirty="0">
                <a:solidFill>
                  <a:srgbClr val="808080"/>
                </a:solidFill>
                <a:latin typeface="宋体" panose="02010600030101010101" pitchFamily="2" charset="-122"/>
              </a:rPr>
              <a:t>键用标识符，字符串，不要加引号</a:t>
            </a:r>
            <a:b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dict3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dict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math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python </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dict </a:t>
            </a:r>
            <a:r>
              <a:rPr kumimoji="0" lang="zh-CN" altLang="zh-CN" sz="2800" b="0" i="1" u="none" strike="noStrike" cap="none" normalizeH="0" baseline="0" dirty="0">
                <a:ln>
                  <a:noFill/>
                </a:ln>
                <a:solidFill>
                  <a:srgbClr val="808080"/>
                </a:solidFill>
                <a:effectLst/>
                <a:latin typeface="宋体" panose="02010600030101010101" pitchFamily="2" charset="-122"/>
              </a:rPr>
              <a:t>创建空字典</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dict4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dict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dict </a:t>
            </a:r>
            <a:r>
              <a:rPr kumimoji="0" lang="zh-CN" altLang="zh-CN" sz="2800" b="0" i="1" u="none" strike="noStrike" cap="none" normalizeH="0" baseline="0" dirty="0">
                <a:ln>
                  <a:noFill/>
                </a:ln>
                <a:solidFill>
                  <a:srgbClr val="808080"/>
                </a:solidFill>
                <a:effectLst/>
                <a:latin typeface="宋体" panose="02010600030101010101" pitchFamily="2" charset="-122"/>
              </a:rPr>
              <a:t>创建字典</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dict5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dict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“math”</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“python”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1" u="none" strike="noStrike" cap="none" normalizeH="0" baseline="0" dirty="0">
                <a:ln>
                  <a:noFill/>
                </a:ln>
                <a:solidFill>
                  <a:srgbClr val="808080"/>
                </a:solidFill>
                <a:effectLst/>
                <a:latin typeface="Arial Unicode MS" panose="020B0604020202020204" pitchFamily="34" charset="-122"/>
                <a:ea typeface="JetBrains Mono"/>
              </a:rPr>
              <a:t># dict </a:t>
            </a:r>
            <a:r>
              <a:rPr kumimoji="0" lang="zh-CN" altLang="zh-CN" sz="2800" b="0" i="1" u="none" strike="noStrike" cap="none" normalizeH="0" baseline="0" dirty="0">
                <a:ln>
                  <a:noFill/>
                </a:ln>
                <a:solidFill>
                  <a:srgbClr val="808080"/>
                </a:solidFill>
                <a:effectLst/>
                <a:latin typeface="宋体" panose="02010600030101010101" pitchFamily="2" charset="-122"/>
              </a:rPr>
              <a:t>创建字典</a:t>
            </a:r>
            <a:r>
              <a:rPr kumimoji="0" lang="zh-CN" altLang="en-US" sz="2800" b="0" i="1" u="none" strike="noStrike" cap="none" normalizeH="0" baseline="0" dirty="0">
                <a:ln>
                  <a:noFill/>
                </a:ln>
                <a:solidFill>
                  <a:srgbClr val="808080"/>
                </a:solidFill>
                <a:effectLst/>
                <a:latin typeface="宋体" panose="02010600030101010101" pitchFamily="2" charset="-122"/>
              </a:rPr>
              <a:t>，混用</a:t>
            </a:r>
            <a:br>
              <a:rPr kumimoji="0" lang="zh-CN" altLang="zh-CN" sz="2800" b="0" i="1" u="none" strike="noStrike" cap="none" normalizeH="0" baseline="0" dirty="0">
                <a:ln>
                  <a:noFill/>
                </a:ln>
                <a:solidFill>
                  <a:srgbClr val="808080"/>
                </a:solidFill>
                <a:effectLst/>
                <a:latin typeface="宋体" panose="02010600030101010101" pitchFamily="2" charset="-122"/>
              </a:rPr>
            </a:b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dict6 = </a:t>
            </a: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dict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"math"</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"01"</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"python"</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"02"</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0" i="0" u="none" strike="noStrike" cap="none" normalizeH="0" baseline="0" dirty="0">
                <a:ln>
                  <a:noFill/>
                </a:ln>
                <a:solidFill>
                  <a:srgbClr val="660099"/>
                </a:solidFill>
                <a:effectLst/>
                <a:latin typeface="Arial Unicode MS" panose="020B0604020202020204" pitchFamily="34" charset="-122"/>
                <a:ea typeface="JetBrains Mono"/>
              </a:rPr>
              <a:t>c</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800" b="1" i="0" u="none" strike="noStrike" cap="none" normalizeH="0" baseline="0" dirty="0">
                <a:ln>
                  <a:noFill/>
                </a:ln>
                <a:solidFill>
                  <a:srgbClr val="008000"/>
                </a:solidFill>
                <a:effectLst/>
                <a:latin typeface="Arial Unicode MS" panose="020B0604020202020204" pitchFamily="34" charset="-122"/>
                <a:ea typeface="JetBrains Mono"/>
              </a:rPr>
              <a:t>"03"</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a:t>
            </a:r>
            <a:b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800" b="0" i="0" u="none" strike="noStrike" cap="none" normalizeH="0" baseline="0" dirty="0">
                <a:ln>
                  <a:noFill/>
                </a:ln>
                <a:solidFill>
                  <a:srgbClr val="000080"/>
                </a:solidFill>
                <a:effectLst/>
                <a:latin typeface="Arial Unicode MS" panose="020B0604020202020204" pitchFamily="34" charset="-122"/>
                <a:ea typeface="JetBrains Mono"/>
              </a:rPr>
              <a:t>print</a:t>
            </a:r>
            <a:r>
              <a:rPr kumimoji="0" lang="zh-CN" altLang="zh-CN" sz="2800" b="0" i="0" u="none" strike="noStrike" cap="none" normalizeH="0" baseline="0" dirty="0">
                <a:ln>
                  <a:noFill/>
                </a:ln>
                <a:solidFill>
                  <a:srgbClr val="000000"/>
                </a:solidFill>
                <a:effectLst/>
                <a:latin typeface="Arial Unicode MS" panose="020B0604020202020204" pitchFamily="34" charset="-122"/>
                <a:ea typeface="JetBrains Mono"/>
              </a:rPr>
              <a:t>(dict3 == dict5 == dict6)</a:t>
            </a:r>
            <a:r>
              <a:rPr kumimoji="0" lang="en-US" altLang="zh-CN" sz="2800" b="0" i="0" u="none" strike="noStrike" cap="none" normalizeH="0" baseline="0" dirty="0">
                <a:ln>
                  <a:noFill/>
                </a:ln>
                <a:solidFill>
                  <a:srgbClr val="000000"/>
                </a:solidFill>
                <a:effectLst/>
                <a:latin typeface="Arial Unicode MS" panose="020B0604020202020204" pitchFamily="34" charset="-122"/>
                <a:ea typeface="JetBrains Mono"/>
              </a:rPr>
              <a:t>    </a:t>
            </a:r>
            <a:r>
              <a:rPr lang="en-US" altLang="zh-CN" sz="2800" b="0" dirty="0">
                <a:solidFill>
                  <a:srgbClr val="808080"/>
                </a:solidFill>
                <a:latin typeface="宋体" panose="02010600030101010101" pitchFamily="2" charset="-122"/>
              </a:rPr>
              <a:t>#True</a:t>
            </a:r>
            <a:endParaRPr lang="zh-CN" altLang="zh-CN" sz="2800" b="0" dirty="0">
              <a:solidFill>
                <a:srgbClr val="808080"/>
              </a:solidFill>
              <a:latin typeface="宋体" panose="02010600030101010101" pitchFamily="2" charset="-122"/>
            </a:endParaRPr>
          </a:p>
        </p:txBody>
      </p:sp>
      <p:sp>
        <p:nvSpPr>
          <p:cNvPr id="2" name="对话气泡: 圆角矩形 1">
            <a:extLst>
              <a:ext uri="{FF2B5EF4-FFF2-40B4-BE49-F238E27FC236}">
                <a16:creationId xmlns:a16="http://schemas.microsoft.com/office/drawing/2014/main" id="{F8161CE9-9296-4C06-AE76-95271143051C}"/>
              </a:ext>
            </a:extLst>
          </p:cNvPr>
          <p:cNvSpPr/>
          <p:nvPr/>
        </p:nvSpPr>
        <p:spPr bwMode="auto">
          <a:xfrm>
            <a:off x="2411760" y="304800"/>
            <a:ext cx="5946086" cy="578882"/>
          </a:xfrm>
          <a:prstGeom prst="wedgeRoundRectCallout">
            <a:avLst>
              <a:gd name="adj1" fmla="val -46703"/>
              <a:gd name="adj2" fmla="val 22896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列表、元组均可，元素包含两个值</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644272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C3C114A4-919E-4DAE-BBF4-7651FCAD629F}"/>
              </a:ext>
            </a:extLst>
          </p:cNvPr>
          <p:cNvSpPr>
            <a:spLocks noChangeArrowheads="1"/>
          </p:cNvSpPr>
          <p:nvPr/>
        </p:nvSpPr>
        <p:spPr bwMode="auto">
          <a:xfrm>
            <a:off x="284155" y="1237570"/>
            <a:ext cx="8291520" cy="48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hangingPunct="1">
              <a:lnSpc>
                <a:spcPct val="120000"/>
              </a:lnSpc>
              <a:spcBef>
                <a:spcPct val="20000"/>
              </a:spcBef>
              <a:buFont typeface="Wingdings" panose="05000000000000000000" pitchFamily="2" charset="2"/>
              <a:buNone/>
            </a:pPr>
            <a:r>
              <a:rPr lang="zh-CN" altLang="en-US" sz="2903" dirty="0">
                <a:latin typeface="Arial" panose="020B0604020202020204" pitchFamily="34" charset="0"/>
                <a:ea typeface="宋体" panose="02010600030101010101" pitchFamily="2" charset="-122"/>
              </a:rPr>
              <a:t>  </a:t>
            </a:r>
            <a:r>
              <a:rPr lang="zh-CN" altLang="en-US" sz="2800" i="0" dirty="0">
                <a:latin typeface="Arial" panose="020B0604020202020204" pitchFamily="34" charset="0"/>
                <a:ea typeface="宋体" panose="02010600030101010101" pitchFamily="2" charset="-122"/>
              </a:rPr>
              <a:t>冒泡排序，升序</a:t>
            </a:r>
          </a:p>
          <a:p>
            <a:pPr eaLnBrk="1" hangingPunct="1">
              <a:lnSpc>
                <a:spcPct val="120000"/>
              </a:lnSpc>
              <a:spcBef>
                <a:spcPct val="20000"/>
              </a:spcBef>
              <a:buFont typeface="Wingdings" panose="05000000000000000000" pitchFamily="2" charset="2"/>
              <a:buNone/>
            </a:pPr>
            <a:r>
              <a:rPr lang="zh-CN" altLang="en-US" sz="2800" i="0" dirty="0">
                <a:latin typeface="Arial" panose="020B0604020202020204" pitchFamily="34" charset="0"/>
                <a:ea typeface="宋体" panose="02010600030101010101" pitchFamily="2" charset="-122"/>
              </a:rPr>
              <a:t>                      </a:t>
            </a:r>
            <a:r>
              <a:rPr lang="en-US" altLang="zh-CN" sz="2800" i="0" dirty="0">
                <a:latin typeface="Arial" panose="020B0604020202020204" pitchFamily="34" charset="0"/>
                <a:ea typeface="宋体" panose="02010600030101010101" pitchFamily="2" charset="-122"/>
              </a:rPr>
              <a:t>a[0], a[1], a[2],……, a[n-1]</a:t>
            </a:r>
          </a:p>
          <a:p>
            <a:pPr eaLnBrk="1" hangingPunct="1">
              <a:lnSpc>
                <a:spcPct val="120000"/>
              </a:lnSpc>
              <a:spcBef>
                <a:spcPct val="20000"/>
              </a:spcBef>
              <a:buFont typeface="Wingdings" panose="05000000000000000000" pitchFamily="2" charset="2"/>
              <a:buNone/>
            </a:pPr>
            <a:r>
              <a:rPr lang="en-US" altLang="zh-CN" sz="2800" i="0" dirty="0">
                <a:latin typeface="Arial" panose="020B0604020202020204" pitchFamily="34" charset="0"/>
                <a:ea typeface="宋体" panose="02010600030101010101" pitchFamily="2" charset="-122"/>
              </a:rPr>
              <a:t>   </a:t>
            </a:r>
            <a:r>
              <a:rPr lang="zh-CN" altLang="en-US" sz="2800" i="0" dirty="0">
                <a:latin typeface="Arial" panose="020B0604020202020204" pitchFamily="34" charset="0"/>
                <a:ea typeface="宋体" panose="02010600030101010101" pitchFamily="2" charset="-122"/>
              </a:rPr>
              <a:t>从</a:t>
            </a:r>
            <a:r>
              <a:rPr lang="en-US" altLang="zh-CN" sz="2800" i="0" dirty="0">
                <a:latin typeface="Arial" panose="020B0604020202020204" pitchFamily="34" charset="0"/>
                <a:ea typeface="宋体" panose="02010600030101010101" pitchFamily="2" charset="-122"/>
              </a:rPr>
              <a:t>a[0]</a:t>
            </a:r>
            <a:r>
              <a:rPr lang="zh-CN" altLang="en-US" sz="2800" i="0" dirty="0">
                <a:latin typeface="Arial" panose="020B0604020202020204" pitchFamily="34" charset="0"/>
                <a:ea typeface="宋体" panose="02010600030101010101" pitchFamily="2" charset="-122"/>
              </a:rPr>
              <a:t>至</a:t>
            </a:r>
            <a:r>
              <a:rPr lang="en-US" altLang="zh-CN" sz="2800" i="0" dirty="0">
                <a:latin typeface="Arial" panose="020B0604020202020204" pitchFamily="34" charset="0"/>
                <a:ea typeface="宋体" panose="02010600030101010101" pitchFamily="2" charset="-122"/>
              </a:rPr>
              <a:t>a[n-1]</a:t>
            </a:r>
            <a:r>
              <a:rPr lang="zh-CN" altLang="en-US" sz="2800" i="0" dirty="0">
                <a:latin typeface="Arial" panose="020B0604020202020204" pitchFamily="34" charset="0"/>
                <a:ea typeface="宋体" panose="02010600030101010101" pitchFamily="2" charset="-122"/>
              </a:rPr>
              <a:t>，相邻两个比较，若非正序 ，交换</a:t>
            </a:r>
            <a:endParaRPr lang="en-US" altLang="zh-CN" sz="2800" i="0" dirty="0">
              <a:latin typeface="Arial" panose="020B0604020202020204" pitchFamily="34" charset="0"/>
              <a:ea typeface="宋体" panose="02010600030101010101" pitchFamily="2" charset="-122"/>
            </a:endParaRPr>
          </a:p>
          <a:p>
            <a:pPr eaLnBrk="1" hangingPunct="1">
              <a:lnSpc>
                <a:spcPct val="120000"/>
              </a:lnSpc>
              <a:spcBef>
                <a:spcPct val="20000"/>
              </a:spcBef>
              <a:buFont typeface="Wingdings" panose="05000000000000000000" pitchFamily="2" charset="2"/>
              <a:buNone/>
            </a:pPr>
            <a:r>
              <a:rPr lang="en-US" altLang="zh-CN" sz="2800" i="0" dirty="0">
                <a:latin typeface="Arial" panose="020B0604020202020204" pitchFamily="34" charset="0"/>
                <a:ea typeface="宋体" panose="02010600030101010101" pitchFamily="2" charset="-122"/>
              </a:rPr>
              <a:t>   </a:t>
            </a:r>
            <a:r>
              <a:rPr lang="zh-CN" altLang="en-US" sz="2800" i="0" dirty="0">
                <a:latin typeface="Arial" panose="020B0604020202020204" pitchFamily="34" charset="0"/>
                <a:ea typeface="宋体" panose="02010600030101010101" pitchFamily="2" charset="-122"/>
              </a:rPr>
              <a:t>从</a:t>
            </a:r>
            <a:r>
              <a:rPr lang="en-US" altLang="zh-CN" sz="2800" i="0" dirty="0">
                <a:latin typeface="Arial" panose="020B0604020202020204" pitchFamily="34" charset="0"/>
                <a:ea typeface="宋体" panose="02010600030101010101" pitchFamily="2" charset="-122"/>
              </a:rPr>
              <a:t>a[0]</a:t>
            </a:r>
            <a:r>
              <a:rPr lang="zh-CN" altLang="en-US" sz="2800" i="0" dirty="0">
                <a:latin typeface="Arial" panose="020B0604020202020204" pitchFamily="34" charset="0"/>
                <a:ea typeface="宋体" panose="02010600030101010101" pitchFamily="2" charset="-122"/>
              </a:rPr>
              <a:t>至</a:t>
            </a:r>
            <a:r>
              <a:rPr lang="en-US" altLang="zh-CN" sz="2800" i="0" dirty="0">
                <a:latin typeface="Arial" panose="020B0604020202020204" pitchFamily="34" charset="0"/>
                <a:ea typeface="宋体" panose="02010600030101010101" pitchFamily="2" charset="-122"/>
              </a:rPr>
              <a:t>a[n-2]</a:t>
            </a:r>
            <a:r>
              <a:rPr lang="zh-CN" altLang="en-US" sz="2800" i="0" dirty="0">
                <a:latin typeface="Arial" panose="020B0604020202020204" pitchFamily="34" charset="0"/>
                <a:ea typeface="宋体" panose="02010600030101010101" pitchFamily="2" charset="-122"/>
              </a:rPr>
              <a:t>，相邻两个比较，若非正序 ，交换</a:t>
            </a:r>
            <a:endParaRPr lang="en-US" altLang="zh-CN" sz="2800" i="0" dirty="0">
              <a:latin typeface="Arial" panose="020B0604020202020204" pitchFamily="34" charset="0"/>
              <a:ea typeface="宋体" panose="02010600030101010101" pitchFamily="2" charset="-122"/>
            </a:endParaRPr>
          </a:p>
          <a:p>
            <a:pPr eaLnBrk="1" hangingPunct="1">
              <a:lnSpc>
                <a:spcPct val="120000"/>
              </a:lnSpc>
              <a:spcBef>
                <a:spcPct val="20000"/>
              </a:spcBef>
              <a:buFont typeface="Wingdings" panose="05000000000000000000" pitchFamily="2" charset="2"/>
              <a:buNone/>
            </a:pPr>
            <a:r>
              <a:rPr lang="en-US" altLang="zh-CN" sz="2800" i="0" dirty="0">
                <a:latin typeface="Arial" panose="020B0604020202020204" pitchFamily="34" charset="0"/>
                <a:ea typeface="宋体" panose="02010600030101010101" pitchFamily="2" charset="-122"/>
              </a:rPr>
              <a:t>   …</a:t>
            </a:r>
          </a:p>
          <a:p>
            <a:pPr eaLnBrk="1" hangingPunct="1">
              <a:lnSpc>
                <a:spcPct val="120000"/>
              </a:lnSpc>
              <a:spcBef>
                <a:spcPct val="20000"/>
              </a:spcBef>
              <a:buFont typeface="Wingdings" panose="05000000000000000000" pitchFamily="2" charset="2"/>
              <a:buNone/>
            </a:pPr>
            <a:r>
              <a:rPr lang="en-US" altLang="zh-CN" sz="2800" i="0" dirty="0">
                <a:latin typeface="Arial" panose="020B0604020202020204" pitchFamily="34" charset="0"/>
                <a:ea typeface="宋体" panose="02010600030101010101" pitchFamily="2" charset="-122"/>
              </a:rPr>
              <a:t>   </a:t>
            </a:r>
            <a:r>
              <a:rPr lang="zh-CN" altLang="en-US" sz="2800" i="0" dirty="0">
                <a:latin typeface="Arial" panose="020B0604020202020204" pitchFamily="34" charset="0"/>
                <a:ea typeface="宋体" panose="02010600030101010101" pitchFamily="2" charset="-122"/>
              </a:rPr>
              <a:t>从</a:t>
            </a:r>
            <a:r>
              <a:rPr lang="en-US" altLang="zh-CN" sz="2800" i="0" dirty="0">
                <a:latin typeface="Arial" panose="020B0604020202020204" pitchFamily="34" charset="0"/>
                <a:ea typeface="宋体" panose="02010600030101010101" pitchFamily="2" charset="-122"/>
              </a:rPr>
              <a:t>a[0]</a:t>
            </a:r>
            <a:r>
              <a:rPr lang="zh-CN" altLang="en-US" sz="2800" i="0" dirty="0">
                <a:latin typeface="Arial" panose="020B0604020202020204" pitchFamily="34" charset="0"/>
                <a:ea typeface="宋体" panose="02010600030101010101" pitchFamily="2" charset="-122"/>
              </a:rPr>
              <a:t>至</a:t>
            </a:r>
            <a:r>
              <a:rPr lang="en-US" altLang="zh-CN" sz="2800" i="0" dirty="0">
                <a:latin typeface="Arial" panose="020B0604020202020204" pitchFamily="34" charset="0"/>
                <a:ea typeface="宋体" panose="02010600030101010101" pitchFamily="2" charset="-122"/>
              </a:rPr>
              <a:t>a[1]</a:t>
            </a:r>
            <a:r>
              <a:rPr lang="zh-CN" altLang="en-US" sz="2800" i="0" dirty="0">
                <a:latin typeface="Arial" panose="020B0604020202020204" pitchFamily="34" charset="0"/>
                <a:ea typeface="宋体" panose="02010600030101010101" pitchFamily="2" charset="-122"/>
              </a:rPr>
              <a:t>，比较。</a:t>
            </a:r>
          </a:p>
        </p:txBody>
      </p:sp>
      <p:sp>
        <p:nvSpPr>
          <p:cNvPr id="5" name="标题 1">
            <a:extLst>
              <a:ext uri="{FF2B5EF4-FFF2-40B4-BE49-F238E27FC236}">
                <a16:creationId xmlns:a16="http://schemas.microsoft.com/office/drawing/2014/main" id="{4823B494-5CC7-4242-94E7-C4C94FE7084D}"/>
              </a:ext>
            </a:extLst>
          </p:cNvPr>
          <p:cNvSpPr txBox="1">
            <a:spLocks/>
          </p:cNvSpPr>
          <p:nvPr/>
        </p:nvSpPr>
        <p:spPr>
          <a:xfrm>
            <a:off x="574675" y="304800"/>
            <a:ext cx="8001000" cy="676275"/>
          </a:xfrm>
          <a:prstGeom prst="rect">
            <a:avLst/>
          </a:prstGeom>
        </p:spPr>
        <p:txBody>
          <a:bodyPr>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冒泡排序</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3" name="组合 1">
            <a:extLst>
              <a:ext uri="{FF2B5EF4-FFF2-40B4-BE49-F238E27FC236}">
                <a16:creationId xmlns:a16="http://schemas.microsoft.com/office/drawing/2014/main" id="{A1A31D21-99A7-402B-817E-44E0E388C9C3}"/>
              </a:ext>
            </a:extLst>
          </p:cNvPr>
          <p:cNvGrpSpPr>
            <a:grpSpLocks/>
          </p:cNvGrpSpPr>
          <p:nvPr/>
        </p:nvGrpSpPr>
        <p:grpSpPr bwMode="auto">
          <a:xfrm>
            <a:off x="701281" y="1621801"/>
            <a:ext cx="7005600" cy="1465920"/>
            <a:chOff x="773112" y="1435957"/>
            <a:chExt cx="7723188" cy="1616076"/>
          </a:xfrm>
        </p:grpSpPr>
        <p:grpSp>
          <p:nvGrpSpPr>
            <p:cNvPr id="27655" name="Group 17">
              <a:extLst>
                <a:ext uri="{FF2B5EF4-FFF2-40B4-BE49-F238E27FC236}">
                  <a16:creationId xmlns:a16="http://schemas.microsoft.com/office/drawing/2014/main" id="{5C88A6DB-C9B5-47F2-8D08-284A613304D9}"/>
                </a:ext>
              </a:extLst>
            </p:cNvPr>
            <p:cNvGrpSpPr>
              <a:grpSpLocks/>
            </p:cNvGrpSpPr>
            <p:nvPr/>
          </p:nvGrpSpPr>
          <p:grpSpPr bwMode="auto">
            <a:xfrm>
              <a:off x="773112" y="1435957"/>
              <a:ext cx="7723188" cy="1616076"/>
              <a:chOff x="0" y="0"/>
              <a:chExt cx="4865" cy="1018"/>
            </a:xfrm>
          </p:grpSpPr>
          <p:sp>
            <p:nvSpPr>
              <p:cNvPr id="27658" name="AutoShape 18" descr="白色大理石">
                <a:extLst>
                  <a:ext uri="{FF2B5EF4-FFF2-40B4-BE49-F238E27FC236}">
                    <a16:creationId xmlns:a16="http://schemas.microsoft.com/office/drawing/2014/main" id="{BFDA86BC-46F2-4F84-9527-DDAB98C1D279}"/>
                  </a:ext>
                </a:extLst>
              </p:cNvPr>
              <p:cNvSpPr>
                <a:spLocks noChangeArrowheads="1"/>
              </p:cNvSpPr>
              <p:nvPr/>
            </p:nvSpPr>
            <p:spPr bwMode="auto">
              <a:xfrm>
                <a:off x="432" y="480"/>
                <a:ext cx="4433" cy="288"/>
              </a:xfrm>
              <a:prstGeom prst="parallelogram">
                <a:avLst>
                  <a:gd name="adj" fmla="val 248344"/>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endParaRPr lang="zh-CN" altLang="zh-CN" sz="2177" i="0">
                  <a:solidFill>
                    <a:srgbClr val="000000"/>
                  </a:solidFill>
                  <a:latin typeface="Tahoma" panose="020B0604030504040204" pitchFamily="34" charset="0"/>
                  <a:ea typeface="宋体" panose="02010600030101010101" pitchFamily="2" charset="-122"/>
                  <a:sym typeface="Tahoma" panose="020B0604030504040204" pitchFamily="34" charset="0"/>
                </a:endParaRPr>
              </a:p>
            </p:txBody>
          </p:sp>
          <p:sp>
            <p:nvSpPr>
              <p:cNvPr id="27659" name="Text Box 19">
                <a:extLst>
                  <a:ext uri="{FF2B5EF4-FFF2-40B4-BE49-F238E27FC236}">
                    <a16:creationId xmlns:a16="http://schemas.microsoft.com/office/drawing/2014/main" id="{3FB6A586-81B5-4010-9983-56EACB0201C9}"/>
                  </a:ext>
                </a:extLst>
              </p:cNvPr>
              <p:cNvSpPr>
                <a:spLocks noChangeArrowheads="1"/>
              </p:cNvSpPr>
              <p:nvPr/>
            </p:nvSpPr>
            <p:spPr bwMode="auto">
              <a:xfrm>
                <a:off x="1228" y="768"/>
                <a:ext cx="26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latinLnBrk="1" hangingPunct="1">
                  <a:lnSpc>
                    <a:spcPct val="80000"/>
                  </a:lnSpc>
                  <a:buClr>
                    <a:srgbClr val="FF0000"/>
                  </a:buClr>
                  <a:buFont typeface="Arial" panose="020B0604020202020204" pitchFamily="34" charset="0"/>
                  <a:buNone/>
                </a:pPr>
                <a:r>
                  <a:rPr lang="zh-CN" altLang="en-US" sz="2177" i="0">
                    <a:latin typeface="Times New Roman" panose="02020603050405020304" pitchFamily="18" charset="0"/>
                    <a:ea typeface="宋体" panose="02010600030101010101" pitchFamily="2" charset="-122"/>
                    <a:sym typeface="Times New Roman" panose="02020603050405020304" pitchFamily="18" charset="0"/>
                  </a:rPr>
                  <a:t>0        1        2        3        4        5</a:t>
                </a:r>
                <a:endParaRPr lang="en-US" altLang="zh-CN" sz="2177" i="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660" name="AutoShape 22">
                <a:extLst>
                  <a:ext uri="{FF2B5EF4-FFF2-40B4-BE49-F238E27FC236}">
                    <a16:creationId xmlns:a16="http://schemas.microsoft.com/office/drawing/2014/main" id="{24875859-B727-4800-AFC7-CF8DDDB39FA0}"/>
                  </a:ext>
                </a:extLst>
              </p:cNvPr>
              <p:cNvSpPr>
                <a:spLocks noChangeArrowheads="1"/>
              </p:cNvSpPr>
              <p:nvPr/>
            </p:nvSpPr>
            <p:spPr bwMode="auto">
              <a:xfrm>
                <a:off x="2112" y="0"/>
                <a:ext cx="336" cy="72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i="0">
                    <a:solidFill>
                      <a:srgbClr val="FF3300"/>
                    </a:solidFill>
                    <a:latin typeface="Arial" panose="020B0604020202020204" pitchFamily="34" charset="0"/>
                    <a:ea typeface="宋体" panose="02010600030101010101" pitchFamily="2" charset="-122"/>
                    <a:sym typeface="Arial" panose="020B0604020202020204" pitchFamily="34" charset="0"/>
                  </a:rPr>
                  <a:t>49</a:t>
                </a:r>
                <a:endParaRPr lang="zh-CN" altLang="en-US" sz="2177"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661" name="AutoShape 23">
                <a:extLst>
                  <a:ext uri="{FF2B5EF4-FFF2-40B4-BE49-F238E27FC236}">
                    <a16:creationId xmlns:a16="http://schemas.microsoft.com/office/drawing/2014/main" id="{222BEB24-FE79-4A76-9F63-089EB06C182A}"/>
                  </a:ext>
                </a:extLst>
              </p:cNvPr>
              <p:cNvSpPr>
                <a:spLocks noChangeArrowheads="1"/>
              </p:cNvSpPr>
              <p:nvPr/>
            </p:nvSpPr>
            <p:spPr bwMode="auto">
              <a:xfrm>
                <a:off x="2592"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i="0">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662" name="AutoShape 24">
                <a:extLst>
                  <a:ext uri="{FF2B5EF4-FFF2-40B4-BE49-F238E27FC236}">
                    <a16:creationId xmlns:a16="http://schemas.microsoft.com/office/drawing/2014/main" id="{EA342DA2-4025-422B-AE7E-6F6C656B9597}"/>
                  </a:ext>
                </a:extLst>
              </p:cNvPr>
              <p:cNvSpPr>
                <a:spLocks noChangeArrowheads="1"/>
              </p:cNvSpPr>
              <p:nvPr/>
            </p:nvSpPr>
            <p:spPr bwMode="auto">
              <a:xfrm>
                <a:off x="3072" y="288"/>
                <a:ext cx="336" cy="432"/>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i="0">
                    <a:solidFill>
                      <a:srgbClr val="FF3300"/>
                    </a:solidFill>
                    <a:latin typeface="Arial" panose="020B0604020202020204" pitchFamily="34" charset="0"/>
                    <a:ea typeface="宋体" panose="02010600030101010101" pitchFamily="2" charset="-122"/>
                    <a:sym typeface="Arial" panose="020B0604020202020204" pitchFamily="34" charset="0"/>
                  </a:rPr>
                  <a:t>16</a:t>
                </a:r>
                <a:endParaRPr lang="zh-CN" altLang="en-US" sz="2177"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663" name="AutoShape 25">
                <a:extLst>
                  <a:ext uri="{FF2B5EF4-FFF2-40B4-BE49-F238E27FC236}">
                    <a16:creationId xmlns:a16="http://schemas.microsoft.com/office/drawing/2014/main" id="{DE72F3A9-FB53-48E7-B4FB-903F3102C517}"/>
                  </a:ext>
                </a:extLst>
              </p:cNvPr>
              <p:cNvSpPr>
                <a:spLocks noChangeArrowheads="1"/>
              </p:cNvSpPr>
              <p:nvPr/>
            </p:nvSpPr>
            <p:spPr bwMode="auto">
              <a:xfrm>
                <a:off x="3552"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i="0">
                    <a:solidFill>
                      <a:srgbClr val="FF3300"/>
                    </a:solidFill>
                    <a:latin typeface="Arial" panose="020B0604020202020204" pitchFamily="34" charset="0"/>
                    <a:ea typeface="宋体" panose="02010600030101010101" pitchFamily="2" charset="-122"/>
                    <a:sym typeface="Arial" panose="020B0604020202020204" pitchFamily="34" charset="0"/>
                  </a:rPr>
                  <a:t>08</a:t>
                </a:r>
                <a:endParaRPr lang="zh-CN" altLang="en-US" sz="2177"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664" name="Text Box 27">
                <a:extLst>
                  <a:ext uri="{FF2B5EF4-FFF2-40B4-BE49-F238E27FC236}">
                    <a16:creationId xmlns:a16="http://schemas.microsoft.com/office/drawing/2014/main" id="{10349878-9622-417D-8460-625054FF095C}"/>
                  </a:ext>
                </a:extLst>
              </p:cNvPr>
              <p:cNvSpPr>
                <a:spLocks noChangeArrowheads="1"/>
              </p:cNvSpPr>
              <p:nvPr/>
            </p:nvSpPr>
            <p:spPr bwMode="auto">
              <a:xfrm>
                <a:off x="0" y="336"/>
                <a:ext cx="64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r>
                  <a:rPr lang="zh-CN" altLang="en-US" sz="2800"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初始</a:t>
                </a:r>
                <a:endParaRPr lang="en-US" altLang="zh-CN" sz="2800"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27656" name="AutoShape 23">
              <a:extLst>
                <a:ext uri="{FF2B5EF4-FFF2-40B4-BE49-F238E27FC236}">
                  <a16:creationId xmlns:a16="http://schemas.microsoft.com/office/drawing/2014/main" id="{954D530D-F41B-4C30-B493-A4763A9AAB97}"/>
                </a:ext>
              </a:extLst>
            </p:cNvPr>
            <p:cNvSpPr>
              <a:spLocks noChangeArrowheads="1"/>
            </p:cNvSpPr>
            <p:nvPr/>
          </p:nvSpPr>
          <p:spPr bwMode="auto">
            <a:xfrm>
              <a:off x="3384128" y="1700808"/>
              <a:ext cx="533400" cy="83820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i="0">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657" name="AutoShape 23">
              <a:extLst>
                <a:ext uri="{FF2B5EF4-FFF2-40B4-BE49-F238E27FC236}">
                  <a16:creationId xmlns:a16="http://schemas.microsoft.com/office/drawing/2014/main" id="{DD17BE96-A53D-4631-B9E0-5E57A9B0326B}"/>
                </a:ext>
              </a:extLst>
            </p:cNvPr>
            <p:cNvSpPr>
              <a:spLocks noChangeArrowheads="1"/>
            </p:cNvSpPr>
            <p:nvPr/>
          </p:nvSpPr>
          <p:spPr bwMode="auto">
            <a:xfrm>
              <a:off x="2567781" y="1810608"/>
              <a:ext cx="533400" cy="72840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i="0">
                  <a:solidFill>
                    <a:srgbClr val="FF3300"/>
                  </a:solidFill>
                  <a:latin typeface="Arial" panose="020B0604020202020204" pitchFamily="34" charset="0"/>
                  <a:ea typeface="宋体" panose="02010600030101010101" pitchFamily="2" charset="-122"/>
                  <a:sym typeface="Arial" panose="020B0604020202020204" pitchFamily="34" charset="0"/>
                </a:rPr>
                <a:t>2</a:t>
              </a:r>
              <a:r>
                <a:rPr lang="en-US" altLang="zh-CN" sz="2177" i="0">
                  <a:solidFill>
                    <a:srgbClr val="FF3300"/>
                  </a:solidFill>
                  <a:latin typeface="Arial" panose="020B0604020202020204" pitchFamily="34" charset="0"/>
                  <a:ea typeface="宋体" panose="02010600030101010101" pitchFamily="2" charset="-122"/>
                  <a:sym typeface="Arial" panose="020B0604020202020204" pitchFamily="34" charset="0"/>
                </a:rPr>
                <a:t>1</a:t>
              </a:r>
              <a:endParaRPr lang="zh-CN" altLang="en-US" sz="2177"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27654" name="文本框 2">
            <a:extLst>
              <a:ext uri="{FF2B5EF4-FFF2-40B4-BE49-F238E27FC236}">
                <a16:creationId xmlns:a16="http://schemas.microsoft.com/office/drawing/2014/main" id="{DFB5560B-26BF-45C8-A14E-1E98E37F31C9}"/>
              </a:ext>
            </a:extLst>
          </p:cNvPr>
          <p:cNvSpPr txBox="1">
            <a:spLocks noChangeArrowheads="1"/>
          </p:cNvSpPr>
          <p:nvPr/>
        </p:nvSpPr>
        <p:spPr bwMode="auto">
          <a:xfrm>
            <a:off x="783361" y="4082760"/>
            <a:ext cx="345456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latinLnBrk="1" hangingPunct="1">
              <a:lnSpc>
                <a:spcPct val="80000"/>
              </a:lnSpc>
              <a:spcBef>
                <a:spcPct val="50000"/>
              </a:spcBef>
              <a:buClr>
                <a:srgbClr val="FF0000"/>
              </a:buClr>
              <a:buFont typeface="Wingdings" panose="05000000000000000000" pitchFamily="2" charset="2"/>
              <a:buNone/>
            </a:pPr>
            <a:r>
              <a:rPr lang="zh-CN" altLang="en-US" sz="2800" i="0" dirty="0">
                <a:solidFill>
                  <a:srgbClr val="FF0000"/>
                </a:solidFill>
              </a:rPr>
              <a:t>假设升序排序。</a:t>
            </a:r>
          </a:p>
        </p:txBody>
      </p:sp>
      <p:sp>
        <p:nvSpPr>
          <p:cNvPr id="17" name="标题 1">
            <a:extLst>
              <a:ext uri="{FF2B5EF4-FFF2-40B4-BE49-F238E27FC236}">
                <a16:creationId xmlns:a16="http://schemas.microsoft.com/office/drawing/2014/main" id="{F1452844-C9F1-4F68-834A-5259CE35123E}"/>
              </a:ext>
            </a:extLst>
          </p:cNvPr>
          <p:cNvSpPr txBox="1">
            <a:spLocks/>
          </p:cNvSpPr>
          <p:nvPr/>
        </p:nvSpPr>
        <p:spPr>
          <a:xfrm>
            <a:off x="574675" y="304800"/>
            <a:ext cx="8001000" cy="676275"/>
          </a:xfrm>
          <a:prstGeom prst="rect">
            <a:avLst/>
          </a:prstGeom>
        </p:spPr>
        <p:txBody>
          <a:bodyPr>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冒泡排序</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7" name="组合 1">
            <a:extLst>
              <a:ext uri="{FF2B5EF4-FFF2-40B4-BE49-F238E27FC236}">
                <a16:creationId xmlns:a16="http://schemas.microsoft.com/office/drawing/2014/main" id="{DEE84694-EFFE-4BFF-B27C-52487817F96C}"/>
              </a:ext>
            </a:extLst>
          </p:cNvPr>
          <p:cNvGrpSpPr>
            <a:grpSpLocks/>
          </p:cNvGrpSpPr>
          <p:nvPr/>
        </p:nvGrpSpPr>
        <p:grpSpPr bwMode="auto">
          <a:xfrm>
            <a:off x="701281" y="1621801"/>
            <a:ext cx="7005600" cy="1556640"/>
            <a:chOff x="773112" y="1435957"/>
            <a:chExt cx="7723188" cy="1716089"/>
          </a:xfrm>
        </p:grpSpPr>
        <p:grpSp>
          <p:nvGrpSpPr>
            <p:cNvPr id="28683" name="Group 17">
              <a:extLst>
                <a:ext uri="{FF2B5EF4-FFF2-40B4-BE49-F238E27FC236}">
                  <a16:creationId xmlns:a16="http://schemas.microsoft.com/office/drawing/2014/main" id="{9A20DE32-EC4A-4FB4-988D-5F069654690B}"/>
                </a:ext>
              </a:extLst>
            </p:cNvPr>
            <p:cNvGrpSpPr>
              <a:grpSpLocks/>
            </p:cNvGrpSpPr>
            <p:nvPr/>
          </p:nvGrpSpPr>
          <p:grpSpPr bwMode="auto">
            <a:xfrm>
              <a:off x="773112" y="1435957"/>
              <a:ext cx="7723188" cy="1716089"/>
              <a:chOff x="0" y="0"/>
              <a:chExt cx="4865" cy="1081"/>
            </a:xfrm>
          </p:grpSpPr>
          <p:sp>
            <p:nvSpPr>
              <p:cNvPr id="28686" name="AutoShape 18" descr="白色大理石">
                <a:extLst>
                  <a:ext uri="{FF2B5EF4-FFF2-40B4-BE49-F238E27FC236}">
                    <a16:creationId xmlns:a16="http://schemas.microsoft.com/office/drawing/2014/main" id="{B05D095F-61D4-44AF-BBE2-FBCB282B7AEF}"/>
                  </a:ext>
                </a:extLst>
              </p:cNvPr>
              <p:cNvSpPr>
                <a:spLocks noChangeArrowheads="1"/>
              </p:cNvSpPr>
              <p:nvPr/>
            </p:nvSpPr>
            <p:spPr bwMode="auto">
              <a:xfrm>
                <a:off x="432" y="480"/>
                <a:ext cx="4433" cy="288"/>
              </a:xfrm>
              <a:prstGeom prst="parallelogram">
                <a:avLst>
                  <a:gd name="adj" fmla="val 248344"/>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endParaRPr lang="zh-CN" altLang="zh-CN" sz="2800" i="0">
                  <a:solidFill>
                    <a:srgbClr val="000000"/>
                  </a:solidFill>
                  <a:latin typeface="Tahoma" panose="020B0604030504040204" pitchFamily="34" charset="0"/>
                  <a:ea typeface="宋体" panose="02010600030101010101" pitchFamily="2" charset="-122"/>
                  <a:sym typeface="Tahoma" panose="020B0604030504040204" pitchFamily="34" charset="0"/>
                </a:endParaRPr>
              </a:p>
            </p:txBody>
          </p:sp>
          <p:sp>
            <p:nvSpPr>
              <p:cNvPr id="28687" name="Text Box 19">
                <a:extLst>
                  <a:ext uri="{FF2B5EF4-FFF2-40B4-BE49-F238E27FC236}">
                    <a16:creationId xmlns:a16="http://schemas.microsoft.com/office/drawing/2014/main" id="{A5F89E9F-3A53-4249-B272-E48B61C9A73D}"/>
                  </a:ext>
                </a:extLst>
              </p:cNvPr>
              <p:cNvSpPr>
                <a:spLocks noChangeArrowheads="1"/>
              </p:cNvSpPr>
              <p:nvPr/>
            </p:nvSpPr>
            <p:spPr bwMode="auto">
              <a:xfrm>
                <a:off x="1168" y="777"/>
                <a:ext cx="2684" cy="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latinLnBrk="1" hangingPunct="1">
                  <a:lnSpc>
                    <a:spcPct val="80000"/>
                  </a:lnSpc>
                  <a:buClr>
                    <a:srgbClr val="FF0000"/>
                  </a:buClr>
                  <a:buFont typeface="Arial" panose="020B0604020202020204" pitchFamily="34" charset="0"/>
                  <a:buNone/>
                </a:pPr>
                <a:r>
                  <a:rPr lang="zh-CN" altLang="en-US" sz="2800" i="0" dirty="0">
                    <a:latin typeface="Times New Roman" panose="02020603050405020304" pitchFamily="18" charset="0"/>
                    <a:ea typeface="宋体" panose="02010600030101010101" pitchFamily="2" charset="-122"/>
                    <a:sym typeface="Times New Roman" panose="02020603050405020304" pitchFamily="18" charset="0"/>
                  </a:rPr>
                  <a:t>0       1     2      3      4     5</a:t>
                </a:r>
                <a:endParaRPr lang="en-US" altLang="zh-CN" sz="2800" i="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8688" name="AutoShape 22">
                <a:extLst>
                  <a:ext uri="{FF2B5EF4-FFF2-40B4-BE49-F238E27FC236}">
                    <a16:creationId xmlns:a16="http://schemas.microsoft.com/office/drawing/2014/main" id="{4B96FCC4-A06B-4964-9C53-5029C73B064C}"/>
                  </a:ext>
                </a:extLst>
              </p:cNvPr>
              <p:cNvSpPr>
                <a:spLocks noChangeArrowheads="1"/>
              </p:cNvSpPr>
              <p:nvPr/>
            </p:nvSpPr>
            <p:spPr bwMode="auto">
              <a:xfrm>
                <a:off x="2112" y="0"/>
                <a:ext cx="336" cy="72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800" i="0">
                    <a:solidFill>
                      <a:srgbClr val="FF3300"/>
                    </a:solidFill>
                    <a:latin typeface="Arial" panose="020B0604020202020204" pitchFamily="34" charset="0"/>
                    <a:ea typeface="宋体" panose="02010600030101010101" pitchFamily="2" charset="-122"/>
                    <a:sym typeface="Arial" panose="020B0604020202020204" pitchFamily="34" charset="0"/>
                  </a:rPr>
                  <a:t>49</a:t>
                </a:r>
                <a:endParaRPr lang="zh-CN" altLang="en-US" sz="2800"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8689" name="AutoShape 23">
                <a:extLst>
                  <a:ext uri="{FF2B5EF4-FFF2-40B4-BE49-F238E27FC236}">
                    <a16:creationId xmlns:a16="http://schemas.microsoft.com/office/drawing/2014/main" id="{259A9EB5-4749-4E30-974D-D9B0729201B6}"/>
                  </a:ext>
                </a:extLst>
              </p:cNvPr>
              <p:cNvSpPr>
                <a:spLocks noChangeArrowheads="1"/>
              </p:cNvSpPr>
              <p:nvPr/>
            </p:nvSpPr>
            <p:spPr bwMode="auto">
              <a:xfrm>
                <a:off x="2592"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800" i="0">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800"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8690" name="AutoShape 24">
                <a:extLst>
                  <a:ext uri="{FF2B5EF4-FFF2-40B4-BE49-F238E27FC236}">
                    <a16:creationId xmlns:a16="http://schemas.microsoft.com/office/drawing/2014/main" id="{3B84C066-7200-4DE8-B142-033F8A894877}"/>
                  </a:ext>
                </a:extLst>
              </p:cNvPr>
              <p:cNvSpPr>
                <a:spLocks noChangeArrowheads="1"/>
              </p:cNvSpPr>
              <p:nvPr/>
            </p:nvSpPr>
            <p:spPr bwMode="auto">
              <a:xfrm>
                <a:off x="3072" y="288"/>
                <a:ext cx="336" cy="432"/>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800" i="0">
                    <a:solidFill>
                      <a:srgbClr val="FF3300"/>
                    </a:solidFill>
                    <a:latin typeface="Arial" panose="020B0604020202020204" pitchFamily="34" charset="0"/>
                    <a:ea typeface="宋体" panose="02010600030101010101" pitchFamily="2" charset="-122"/>
                    <a:sym typeface="Arial" panose="020B0604020202020204" pitchFamily="34" charset="0"/>
                  </a:rPr>
                  <a:t>16</a:t>
                </a:r>
                <a:endParaRPr lang="zh-CN" altLang="en-US" sz="2800"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8691" name="AutoShape 25">
                <a:extLst>
                  <a:ext uri="{FF2B5EF4-FFF2-40B4-BE49-F238E27FC236}">
                    <a16:creationId xmlns:a16="http://schemas.microsoft.com/office/drawing/2014/main" id="{CE6A8C21-F535-4264-96AE-3B5088BEAD2B}"/>
                  </a:ext>
                </a:extLst>
              </p:cNvPr>
              <p:cNvSpPr>
                <a:spLocks noChangeArrowheads="1"/>
              </p:cNvSpPr>
              <p:nvPr/>
            </p:nvSpPr>
            <p:spPr bwMode="auto">
              <a:xfrm>
                <a:off x="3552"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800" i="0">
                    <a:solidFill>
                      <a:srgbClr val="FF3300"/>
                    </a:solidFill>
                    <a:latin typeface="Arial" panose="020B0604020202020204" pitchFamily="34" charset="0"/>
                    <a:ea typeface="宋体" panose="02010600030101010101" pitchFamily="2" charset="-122"/>
                    <a:sym typeface="Arial" panose="020B0604020202020204" pitchFamily="34" charset="0"/>
                  </a:rPr>
                  <a:t>08</a:t>
                </a:r>
                <a:endParaRPr lang="zh-CN" altLang="en-US" sz="2800"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8692" name="Text Box 27">
                <a:extLst>
                  <a:ext uri="{FF2B5EF4-FFF2-40B4-BE49-F238E27FC236}">
                    <a16:creationId xmlns:a16="http://schemas.microsoft.com/office/drawing/2014/main" id="{7896E5A2-C85C-4DF4-B648-07AAC58AEF05}"/>
                  </a:ext>
                </a:extLst>
              </p:cNvPr>
              <p:cNvSpPr>
                <a:spLocks noChangeArrowheads="1"/>
              </p:cNvSpPr>
              <p:nvPr/>
            </p:nvSpPr>
            <p:spPr bwMode="auto">
              <a:xfrm>
                <a:off x="0" y="336"/>
                <a:ext cx="90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r>
                  <a:rPr lang="zh-CN" altLang="en-US" sz="2800" i="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第一趟</a:t>
                </a:r>
                <a:endParaRPr lang="en-US" altLang="zh-CN" sz="2800" i="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28684" name="AutoShape 23">
              <a:extLst>
                <a:ext uri="{FF2B5EF4-FFF2-40B4-BE49-F238E27FC236}">
                  <a16:creationId xmlns:a16="http://schemas.microsoft.com/office/drawing/2014/main" id="{15F3C049-1483-4355-BBAD-0EB7CCF51F69}"/>
                </a:ext>
              </a:extLst>
            </p:cNvPr>
            <p:cNvSpPr>
              <a:spLocks noChangeArrowheads="1"/>
            </p:cNvSpPr>
            <p:nvPr/>
          </p:nvSpPr>
          <p:spPr bwMode="auto">
            <a:xfrm>
              <a:off x="3384128" y="1700808"/>
              <a:ext cx="533400" cy="83820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800" i="0">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800"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8685" name="AutoShape 23">
              <a:extLst>
                <a:ext uri="{FF2B5EF4-FFF2-40B4-BE49-F238E27FC236}">
                  <a16:creationId xmlns:a16="http://schemas.microsoft.com/office/drawing/2014/main" id="{44154AE8-A6CD-43C9-8C17-19FAC95EE962}"/>
                </a:ext>
              </a:extLst>
            </p:cNvPr>
            <p:cNvSpPr>
              <a:spLocks noChangeArrowheads="1"/>
            </p:cNvSpPr>
            <p:nvPr/>
          </p:nvSpPr>
          <p:spPr bwMode="auto">
            <a:xfrm>
              <a:off x="2567781" y="1810608"/>
              <a:ext cx="533400" cy="72840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800" i="0">
                  <a:solidFill>
                    <a:srgbClr val="FF3300"/>
                  </a:solidFill>
                  <a:latin typeface="Arial" panose="020B0604020202020204" pitchFamily="34" charset="0"/>
                  <a:ea typeface="宋体" panose="02010600030101010101" pitchFamily="2" charset="-122"/>
                  <a:sym typeface="Arial" panose="020B0604020202020204" pitchFamily="34" charset="0"/>
                </a:rPr>
                <a:t>2</a:t>
              </a:r>
              <a:r>
                <a:rPr lang="en-US" altLang="zh-CN" sz="2800" i="0">
                  <a:solidFill>
                    <a:srgbClr val="FF3300"/>
                  </a:solidFill>
                  <a:latin typeface="Arial" panose="020B0604020202020204" pitchFamily="34" charset="0"/>
                  <a:ea typeface="宋体" panose="02010600030101010101" pitchFamily="2" charset="-122"/>
                  <a:sym typeface="Arial" panose="020B0604020202020204" pitchFamily="34" charset="0"/>
                </a:rPr>
                <a:t>1</a:t>
              </a:r>
              <a:endParaRPr lang="zh-CN" altLang="en-US" sz="2800" i="0">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grpSp>
      <p:cxnSp>
        <p:nvCxnSpPr>
          <p:cNvPr id="16" name="直接箭头连接符 15">
            <a:extLst>
              <a:ext uri="{FF2B5EF4-FFF2-40B4-BE49-F238E27FC236}">
                <a16:creationId xmlns:a16="http://schemas.microsoft.com/office/drawing/2014/main" id="{AD14A26E-A7CD-42F0-9623-16E5F79FCAD8}"/>
              </a:ext>
            </a:extLst>
          </p:cNvPr>
          <p:cNvCxnSpPr>
            <a:cxnSpLocks noChangeShapeType="1"/>
          </p:cNvCxnSpPr>
          <p:nvPr/>
        </p:nvCxnSpPr>
        <p:spPr bwMode="auto">
          <a:xfrm flipV="1">
            <a:off x="2570401"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0" name="文本框 19">
            <a:extLst>
              <a:ext uri="{FF2B5EF4-FFF2-40B4-BE49-F238E27FC236}">
                <a16:creationId xmlns:a16="http://schemas.microsoft.com/office/drawing/2014/main" id="{6615920B-AA26-4734-8BF3-48347E2034A6}"/>
              </a:ext>
            </a:extLst>
          </p:cNvPr>
          <p:cNvSpPr txBox="1">
            <a:spLocks noChangeArrowheads="1"/>
          </p:cNvSpPr>
          <p:nvPr/>
        </p:nvSpPr>
        <p:spPr bwMode="auto">
          <a:xfrm>
            <a:off x="2181601" y="3554281"/>
            <a:ext cx="86256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800" i="0"/>
              <a:t>j=0</a:t>
            </a:r>
            <a:endParaRPr lang="zh-CN" altLang="en-US" sz="2800" i="0"/>
          </a:p>
        </p:txBody>
      </p:sp>
      <p:cxnSp>
        <p:nvCxnSpPr>
          <p:cNvPr id="24" name="直接箭头连接符 23">
            <a:extLst>
              <a:ext uri="{FF2B5EF4-FFF2-40B4-BE49-F238E27FC236}">
                <a16:creationId xmlns:a16="http://schemas.microsoft.com/office/drawing/2014/main" id="{A91AA789-DA8A-4441-A31A-76DA58306FD8}"/>
              </a:ext>
            </a:extLst>
          </p:cNvPr>
          <p:cNvCxnSpPr>
            <a:cxnSpLocks noChangeShapeType="1"/>
          </p:cNvCxnSpPr>
          <p:nvPr/>
        </p:nvCxnSpPr>
        <p:spPr bwMode="auto">
          <a:xfrm flipV="1">
            <a:off x="3347864"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5" name="文本框 24">
            <a:extLst>
              <a:ext uri="{FF2B5EF4-FFF2-40B4-BE49-F238E27FC236}">
                <a16:creationId xmlns:a16="http://schemas.microsoft.com/office/drawing/2014/main" id="{7D0A056F-6DA8-4CA4-8E4B-1DDC43805DEB}"/>
              </a:ext>
            </a:extLst>
          </p:cNvPr>
          <p:cNvSpPr txBox="1">
            <a:spLocks noChangeArrowheads="1"/>
          </p:cNvSpPr>
          <p:nvPr/>
        </p:nvSpPr>
        <p:spPr bwMode="auto">
          <a:xfrm>
            <a:off x="2926081" y="3560041"/>
            <a:ext cx="86256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800" i="0"/>
              <a:t>j+1</a:t>
            </a:r>
            <a:endParaRPr lang="zh-CN" altLang="en-US" sz="2800" i="0"/>
          </a:p>
        </p:txBody>
      </p:sp>
      <p:sp>
        <p:nvSpPr>
          <p:cNvPr id="2" name="文本框 1">
            <a:extLst>
              <a:ext uri="{FF2B5EF4-FFF2-40B4-BE49-F238E27FC236}">
                <a16:creationId xmlns:a16="http://schemas.microsoft.com/office/drawing/2014/main" id="{EC36CE8E-3591-4701-91B5-DCD05F354C3E}"/>
              </a:ext>
            </a:extLst>
          </p:cNvPr>
          <p:cNvSpPr txBox="1">
            <a:spLocks noChangeArrowheads="1"/>
          </p:cNvSpPr>
          <p:nvPr/>
        </p:nvSpPr>
        <p:spPr bwMode="auto">
          <a:xfrm>
            <a:off x="2165760" y="4408201"/>
            <a:ext cx="275184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r>
              <a:rPr lang="zh-CN" altLang="en-US" sz="2800" i="0" dirty="0"/>
              <a:t>正序，不操作。</a:t>
            </a:r>
          </a:p>
        </p:txBody>
      </p:sp>
      <p:sp>
        <p:nvSpPr>
          <p:cNvPr id="21" name="标题 1">
            <a:extLst>
              <a:ext uri="{FF2B5EF4-FFF2-40B4-BE49-F238E27FC236}">
                <a16:creationId xmlns:a16="http://schemas.microsoft.com/office/drawing/2014/main" id="{5E363459-9A07-4CAD-98D6-A73842011958}"/>
              </a:ext>
            </a:extLst>
          </p:cNvPr>
          <p:cNvSpPr txBox="1">
            <a:spLocks/>
          </p:cNvSpPr>
          <p:nvPr/>
        </p:nvSpPr>
        <p:spPr>
          <a:xfrm>
            <a:off x="574675" y="304800"/>
            <a:ext cx="8001000" cy="676275"/>
          </a:xfrm>
          <a:prstGeom prst="rect">
            <a:avLst/>
          </a:prstGeom>
        </p:spPr>
        <p:txBody>
          <a:bodyPr>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冒泡排序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783C3C1-9D83-4FB5-9575-DFEC48382B83}"/>
              </a:ext>
            </a:extLst>
          </p:cNvPr>
          <p:cNvSpPr>
            <a:spLocks noChangeArrowheads="1"/>
          </p:cNvSpPr>
          <p:nvPr/>
        </p:nvSpPr>
        <p:spPr bwMode="auto">
          <a:xfrm>
            <a:off x="195841" y="1315080"/>
            <a:ext cx="8291520" cy="48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hangingPunct="1">
              <a:lnSpc>
                <a:spcPct val="120000"/>
              </a:lnSpc>
              <a:spcBef>
                <a:spcPct val="20000"/>
              </a:spcBef>
              <a:buFont typeface="Wingdings" panose="05000000000000000000" pitchFamily="2" charset="2"/>
              <a:buNone/>
            </a:pPr>
            <a:r>
              <a:rPr lang="zh-CN" altLang="en-US" sz="2903">
                <a:latin typeface="Arial" panose="020B0604020202020204" pitchFamily="34" charset="0"/>
                <a:ea typeface="宋体" panose="02010600030101010101" pitchFamily="2" charset="-122"/>
              </a:rPr>
              <a:t>  </a:t>
            </a:r>
            <a:endParaRPr lang="zh-CN" altLang="en-US" sz="2540">
              <a:latin typeface="Arial" panose="020B0604020202020204" pitchFamily="34" charset="0"/>
              <a:ea typeface="宋体" panose="02010600030101010101" pitchFamily="2" charset="-122"/>
            </a:endParaRPr>
          </a:p>
        </p:txBody>
      </p:sp>
      <p:grpSp>
        <p:nvGrpSpPr>
          <p:cNvPr id="29701" name="组合 1">
            <a:extLst>
              <a:ext uri="{FF2B5EF4-FFF2-40B4-BE49-F238E27FC236}">
                <a16:creationId xmlns:a16="http://schemas.microsoft.com/office/drawing/2014/main" id="{A4686DAA-48B7-44DE-9241-C5DD18AED8F2}"/>
              </a:ext>
            </a:extLst>
          </p:cNvPr>
          <p:cNvGrpSpPr>
            <a:grpSpLocks/>
          </p:cNvGrpSpPr>
          <p:nvPr/>
        </p:nvGrpSpPr>
        <p:grpSpPr bwMode="auto">
          <a:xfrm>
            <a:off x="701281" y="1621801"/>
            <a:ext cx="7005600" cy="1465920"/>
            <a:chOff x="773112" y="1435957"/>
            <a:chExt cx="7723188" cy="1616076"/>
          </a:xfrm>
        </p:grpSpPr>
        <p:grpSp>
          <p:nvGrpSpPr>
            <p:cNvPr id="29707" name="Group 17">
              <a:extLst>
                <a:ext uri="{FF2B5EF4-FFF2-40B4-BE49-F238E27FC236}">
                  <a16:creationId xmlns:a16="http://schemas.microsoft.com/office/drawing/2014/main" id="{89790068-8600-4AEA-A463-C80D03B90434}"/>
                </a:ext>
              </a:extLst>
            </p:cNvPr>
            <p:cNvGrpSpPr>
              <a:grpSpLocks/>
            </p:cNvGrpSpPr>
            <p:nvPr/>
          </p:nvGrpSpPr>
          <p:grpSpPr bwMode="auto">
            <a:xfrm>
              <a:off x="773112" y="1435957"/>
              <a:ext cx="7723188" cy="1616076"/>
              <a:chOff x="0" y="0"/>
              <a:chExt cx="4865" cy="1018"/>
            </a:xfrm>
          </p:grpSpPr>
          <p:sp>
            <p:nvSpPr>
              <p:cNvPr id="29710" name="AutoShape 18" descr="白色大理石">
                <a:extLst>
                  <a:ext uri="{FF2B5EF4-FFF2-40B4-BE49-F238E27FC236}">
                    <a16:creationId xmlns:a16="http://schemas.microsoft.com/office/drawing/2014/main" id="{69CE7697-BB50-4DA2-87AC-C74AF334167F}"/>
                  </a:ext>
                </a:extLst>
              </p:cNvPr>
              <p:cNvSpPr>
                <a:spLocks noChangeArrowheads="1"/>
              </p:cNvSpPr>
              <p:nvPr/>
            </p:nvSpPr>
            <p:spPr bwMode="auto">
              <a:xfrm>
                <a:off x="432" y="480"/>
                <a:ext cx="4433" cy="288"/>
              </a:xfrm>
              <a:prstGeom prst="parallelogram">
                <a:avLst>
                  <a:gd name="adj" fmla="val 248344"/>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endParaRPr lang="zh-CN" altLang="zh-CN" sz="2177">
                  <a:solidFill>
                    <a:srgbClr val="000000"/>
                  </a:solidFill>
                  <a:latin typeface="Tahoma" panose="020B0604030504040204" pitchFamily="34" charset="0"/>
                  <a:ea typeface="宋体" panose="02010600030101010101" pitchFamily="2" charset="-122"/>
                  <a:sym typeface="Tahoma" panose="020B0604030504040204" pitchFamily="34" charset="0"/>
                </a:endParaRPr>
              </a:p>
            </p:txBody>
          </p:sp>
          <p:sp>
            <p:nvSpPr>
              <p:cNvPr id="29711" name="Text Box 19">
                <a:extLst>
                  <a:ext uri="{FF2B5EF4-FFF2-40B4-BE49-F238E27FC236}">
                    <a16:creationId xmlns:a16="http://schemas.microsoft.com/office/drawing/2014/main" id="{9F0845B2-EFC1-40B1-AD1E-F02BE7938A45}"/>
                  </a:ext>
                </a:extLst>
              </p:cNvPr>
              <p:cNvSpPr>
                <a:spLocks noChangeArrowheads="1"/>
              </p:cNvSpPr>
              <p:nvPr/>
            </p:nvSpPr>
            <p:spPr bwMode="auto">
              <a:xfrm>
                <a:off x="1228" y="768"/>
                <a:ext cx="266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latinLnBrk="1" hangingPunct="1">
                  <a:lnSpc>
                    <a:spcPct val="80000"/>
                  </a:lnSpc>
                  <a:buClr>
                    <a:srgbClr val="FF0000"/>
                  </a:buClr>
                  <a:buFont typeface="Arial" panose="020B0604020202020204" pitchFamily="34" charset="0"/>
                  <a:buNone/>
                </a:pPr>
                <a:r>
                  <a:rPr lang="zh-CN" altLang="en-US" sz="2177" i="0" dirty="0">
                    <a:latin typeface="Times New Roman" panose="02020603050405020304" pitchFamily="18" charset="0"/>
                    <a:ea typeface="宋体" panose="02010600030101010101" pitchFamily="2" charset="-122"/>
                    <a:sym typeface="Times New Roman" panose="02020603050405020304" pitchFamily="18" charset="0"/>
                  </a:rPr>
                  <a:t>0        1        2        3        4        5</a:t>
                </a:r>
                <a:endParaRPr lang="en-US" altLang="zh-CN" sz="2177" i="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9712" name="AutoShape 22">
                <a:extLst>
                  <a:ext uri="{FF2B5EF4-FFF2-40B4-BE49-F238E27FC236}">
                    <a16:creationId xmlns:a16="http://schemas.microsoft.com/office/drawing/2014/main" id="{99BEC38D-420F-47F7-B939-F3467DF7FFCE}"/>
                  </a:ext>
                </a:extLst>
              </p:cNvPr>
              <p:cNvSpPr>
                <a:spLocks noChangeArrowheads="1"/>
              </p:cNvSpPr>
              <p:nvPr/>
            </p:nvSpPr>
            <p:spPr bwMode="auto">
              <a:xfrm>
                <a:off x="2112" y="0"/>
                <a:ext cx="336" cy="72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49</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9713" name="AutoShape 23">
                <a:extLst>
                  <a:ext uri="{FF2B5EF4-FFF2-40B4-BE49-F238E27FC236}">
                    <a16:creationId xmlns:a16="http://schemas.microsoft.com/office/drawing/2014/main" id="{C36F2212-796C-4B52-B8F8-ECB66EB42888}"/>
                  </a:ext>
                </a:extLst>
              </p:cNvPr>
              <p:cNvSpPr>
                <a:spLocks noChangeArrowheads="1"/>
              </p:cNvSpPr>
              <p:nvPr/>
            </p:nvSpPr>
            <p:spPr bwMode="auto">
              <a:xfrm>
                <a:off x="2592" y="192"/>
                <a:ext cx="336" cy="528"/>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9714" name="AutoShape 24">
                <a:extLst>
                  <a:ext uri="{FF2B5EF4-FFF2-40B4-BE49-F238E27FC236}">
                    <a16:creationId xmlns:a16="http://schemas.microsoft.com/office/drawing/2014/main" id="{2FA4159E-D761-45B2-9961-157F168A4AF9}"/>
                  </a:ext>
                </a:extLst>
              </p:cNvPr>
              <p:cNvSpPr>
                <a:spLocks noChangeArrowheads="1"/>
              </p:cNvSpPr>
              <p:nvPr/>
            </p:nvSpPr>
            <p:spPr bwMode="auto">
              <a:xfrm>
                <a:off x="3072" y="288"/>
                <a:ext cx="336" cy="432"/>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16</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9715" name="AutoShape 25">
                <a:extLst>
                  <a:ext uri="{FF2B5EF4-FFF2-40B4-BE49-F238E27FC236}">
                    <a16:creationId xmlns:a16="http://schemas.microsoft.com/office/drawing/2014/main" id="{AAB61B55-6505-40AB-8AD1-0ED716741EA1}"/>
                  </a:ext>
                </a:extLst>
              </p:cNvPr>
              <p:cNvSpPr>
                <a:spLocks noChangeArrowheads="1"/>
              </p:cNvSpPr>
              <p:nvPr/>
            </p:nvSpPr>
            <p:spPr bwMode="auto">
              <a:xfrm>
                <a:off x="3552" y="480"/>
                <a:ext cx="336" cy="24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08</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9716" name="Text Box 27">
                <a:extLst>
                  <a:ext uri="{FF2B5EF4-FFF2-40B4-BE49-F238E27FC236}">
                    <a16:creationId xmlns:a16="http://schemas.microsoft.com/office/drawing/2014/main" id="{FD7A5E4F-0627-4075-962B-425EB599AB28}"/>
                  </a:ext>
                </a:extLst>
              </p:cNvPr>
              <p:cNvSpPr>
                <a:spLocks noChangeArrowheads="1"/>
              </p:cNvSpPr>
              <p:nvPr/>
            </p:nvSpPr>
            <p:spPr bwMode="auto">
              <a:xfrm>
                <a:off x="0" y="336"/>
                <a:ext cx="906"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r>
                  <a:rPr lang="zh-CN" altLang="en-US" sz="2903"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第一趟</a:t>
                </a:r>
                <a:endParaRPr lang="en-US" altLang="zh-CN" sz="2177"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grpSp>
        <p:sp>
          <p:nvSpPr>
            <p:cNvPr id="29708" name="AutoShape 23">
              <a:extLst>
                <a:ext uri="{FF2B5EF4-FFF2-40B4-BE49-F238E27FC236}">
                  <a16:creationId xmlns:a16="http://schemas.microsoft.com/office/drawing/2014/main" id="{4EDDB76B-EF1F-4422-AB8D-5CBE38B859B2}"/>
                </a:ext>
              </a:extLst>
            </p:cNvPr>
            <p:cNvSpPr>
              <a:spLocks noChangeArrowheads="1"/>
            </p:cNvSpPr>
            <p:nvPr/>
          </p:nvSpPr>
          <p:spPr bwMode="auto">
            <a:xfrm>
              <a:off x="3384128" y="1700808"/>
              <a:ext cx="533400" cy="83820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9709" name="AutoShape 23">
              <a:extLst>
                <a:ext uri="{FF2B5EF4-FFF2-40B4-BE49-F238E27FC236}">
                  <a16:creationId xmlns:a16="http://schemas.microsoft.com/office/drawing/2014/main" id="{03900A72-74EF-4D73-AB34-9182FD329272}"/>
                </a:ext>
              </a:extLst>
            </p:cNvPr>
            <p:cNvSpPr>
              <a:spLocks noChangeArrowheads="1"/>
            </p:cNvSpPr>
            <p:nvPr/>
          </p:nvSpPr>
          <p:spPr bwMode="auto">
            <a:xfrm>
              <a:off x="2567781" y="1810608"/>
              <a:ext cx="533400" cy="72840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a:t>
              </a:r>
              <a:r>
                <a:rPr lang="en-US" altLang="zh-CN" sz="2177">
                  <a:solidFill>
                    <a:srgbClr val="FF3300"/>
                  </a:solidFill>
                  <a:latin typeface="Arial" panose="020B0604020202020204" pitchFamily="34" charset="0"/>
                  <a:ea typeface="宋体" panose="02010600030101010101" pitchFamily="2" charset="-122"/>
                  <a:sym typeface="Arial" panose="020B0604020202020204" pitchFamily="34" charset="0"/>
                </a:rPr>
                <a:t>1</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grpSp>
      <p:cxnSp>
        <p:nvCxnSpPr>
          <p:cNvPr id="16" name="直接箭头连接符 15">
            <a:extLst>
              <a:ext uri="{FF2B5EF4-FFF2-40B4-BE49-F238E27FC236}">
                <a16:creationId xmlns:a16="http://schemas.microsoft.com/office/drawing/2014/main" id="{9DC81B9B-784F-4C50-82D0-9B3C5A9EAD1E}"/>
              </a:ext>
            </a:extLst>
          </p:cNvPr>
          <p:cNvCxnSpPr>
            <a:cxnSpLocks noChangeShapeType="1"/>
          </p:cNvCxnSpPr>
          <p:nvPr/>
        </p:nvCxnSpPr>
        <p:spPr bwMode="auto">
          <a:xfrm flipV="1">
            <a:off x="3263040"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0" name="文本框 19">
            <a:extLst>
              <a:ext uri="{FF2B5EF4-FFF2-40B4-BE49-F238E27FC236}">
                <a16:creationId xmlns:a16="http://schemas.microsoft.com/office/drawing/2014/main" id="{57CB94C6-EDD9-4952-960A-4F4DD7D2B211}"/>
              </a:ext>
            </a:extLst>
          </p:cNvPr>
          <p:cNvSpPr txBox="1">
            <a:spLocks noChangeArrowheads="1"/>
          </p:cNvSpPr>
          <p:nvPr/>
        </p:nvSpPr>
        <p:spPr bwMode="auto">
          <a:xfrm>
            <a:off x="2874241" y="3554281"/>
            <a:ext cx="86112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800" i="0"/>
              <a:t>j=1</a:t>
            </a:r>
            <a:endParaRPr lang="zh-CN" altLang="en-US" sz="2800" i="0"/>
          </a:p>
        </p:txBody>
      </p:sp>
      <p:cxnSp>
        <p:nvCxnSpPr>
          <p:cNvPr id="24" name="直接箭头连接符 23">
            <a:extLst>
              <a:ext uri="{FF2B5EF4-FFF2-40B4-BE49-F238E27FC236}">
                <a16:creationId xmlns:a16="http://schemas.microsoft.com/office/drawing/2014/main" id="{EB12933F-9D14-47C1-A561-1630F8251F13}"/>
              </a:ext>
            </a:extLst>
          </p:cNvPr>
          <p:cNvCxnSpPr>
            <a:cxnSpLocks noChangeShapeType="1"/>
          </p:cNvCxnSpPr>
          <p:nvPr/>
        </p:nvCxnSpPr>
        <p:spPr bwMode="auto">
          <a:xfrm flipV="1">
            <a:off x="3958561"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5" name="文本框 24">
            <a:extLst>
              <a:ext uri="{FF2B5EF4-FFF2-40B4-BE49-F238E27FC236}">
                <a16:creationId xmlns:a16="http://schemas.microsoft.com/office/drawing/2014/main" id="{75EF2001-CA7A-41BA-9A1B-8CDB6371BF11}"/>
              </a:ext>
            </a:extLst>
          </p:cNvPr>
          <p:cNvSpPr txBox="1">
            <a:spLocks noChangeArrowheads="1"/>
          </p:cNvSpPr>
          <p:nvPr/>
        </p:nvSpPr>
        <p:spPr bwMode="auto">
          <a:xfrm>
            <a:off x="3618721" y="3560041"/>
            <a:ext cx="86112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800" i="0"/>
              <a:t>j+1</a:t>
            </a:r>
            <a:endParaRPr lang="zh-CN" altLang="en-US" sz="2800" i="0"/>
          </a:p>
        </p:txBody>
      </p:sp>
      <p:sp>
        <p:nvSpPr>
          <p:cNvPr id="21" name="文本框 20">
            <a:extLst>
              <a:ext uri="{FF2B5EF4-FFF2-40B4-BE49-F238E27FC236}">
                <a16:creationId xmlns:a16="http://schemas.microsoft.com/office/drawing/2014/main" id="{F26E1B83-0A0C-4F18-82C8-2AC69043152C}"/>
              </a:ext>
            </a:extLst>
          </p:cNvPr>
          <p:cNvSpPr txBox="1">
            <a:spLocks noChangeArrowheads="1"/>
          </p:cNvSpPr>
          <p:nvPr/>
        </p:nvSpPr>
        <p:spPr bwMode="auto">
          <a:xfrm>
            <a:off x="2165761" y="4408201"/>
            <a:ext cx="2751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r>
              <a:rPr lang="zh-CN" altLang="en-US" sz="2800" i="0" dirty="0"/>
              <a:t>正序，不操作。</a:t>
            </a:r>
          </a:p>
        </p:txBody>
      </p:sp>
      <p:sp>
        <p:nvSpPr>
          <p:cNvPr id="22" name="标题 1">
            <a:extLst>
              <a:ext uri="{FF2B5EF4-FFF2-40B4-BE49-F238E27FC236}">
                <a16:creationId xmlns:a16="http://schemas.microsoft.com/office/drawing/2014/main" id="{279A423A-8189-4D3C-8C1C-F5A3B7911C52}"/>
              </a:ext>
            </a:extLst>
          </p:cNvPr>
          <p:cNvSpPr txBox="1">
            <a:spLocks/>
          </p:cNvSpPr>
          <p:nvPr/>
        </p:nvSpPr>
        <p:spPr>
          <a:xfrm>
            <a:off x="574675" y="304800"/>
            <a:ext cx="8001000" cy="676275"/>
          </a:xfrm>
          <a:prstGeom prst="rect">
            <a:avLst/>
          </a:prstGeom>
        </p:spPr>
        <p:txBody>
          <a:bodyPr>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冒泡排序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5" grpId="0"/>
      <p:bldP spid="21"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436E81B-9533-4B1F-9EFB-7B37CCE497FB}"/>
              </a:ext>
            </a:extLst>
          </p:cNvPr>
          <p:cNvSpPr>
            <a:spLocks noChangeArrowheads="1"/>
          </p:cNvSpPr>
          <p:nvPr/>
        </p:nvSpPr>
        <p:spPr bwMode="auto">
          <a:xfrm>
            <a:off x="195841" y="1315080"/>
            <a:ext cx="8291520" cy="48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hangingPunct="1">
              <a:lnSpc>
                <a:spcPct val="120000"/>
              </a:lnSpc>
              <a:spcBef>
                <a:spcPct val="20000"/>
              </a:spcBef>
              <a:buFont typeface="Wingdings" panose="05000000000000000000" pitchFamily="2" charset="2"/>
              <a:buNone/>
            </a:pPr>
            <a:r>
              <a:rPr lang="zh-CN" altLang="en-US" sz="2903">
                <a:latin typeface="Arial" panose="020B0604020202020204" pitchFamily="34" charset="0"/>
                <a:ea typeface="宋体" panose="02010600030101010101" pitchFamily="2" charset="-122"/>
              </a:rPr>
              <a:t>  </a:t>
            </a:r>
            <a:endParaRPr lang="zh-CN" altLang="en-US" sz="2540">
              <a:latin typeface="Arial" panose="020B0604020202020204" pitchFamily="34" charset="0"/>
              <a:ea typeface="宋体" panose="02010600030101010101" pitchFamily="2" charset="-122"/>
            </a:endParaRPr>
          </a:p>
        </p:txBody>
      </p:sp>
      <p:sp>
        <p:nvSpPr>
          <p:cNvPr id="30725" name="AutoShape 18" descr="白色大理石">
            <a:extLst>
              <a:ext uri="{FF2B5EF4-FFF2-40B4-BE49-F238E27FC236}">
                <a16:creationId xmlns:a16="http://schemas.microsoft.com/office/drawing/2014/main" id="{12A38A68-877C-4421-AE16-03BBF8A5AB22}"/>
              </a:ext>
            </a:extLst>
          </p:cNvPr>
          <p:cNvSpPr>
            <a:spLocks noChangeArrowheads="1"/>
          </p:cNvSpPr>
          <p:nvPr/>
        </p:nvSpPr>
        <p:spPr bwMode="auto">
          <a:xfrm>
            <a:off x="1323361" y="2313000"/>
            <a:ext cx="6383520" cy="414720"/>
          </a:xfrm>
          <a:prstGeom prst="parallelogram">
            <a:avLst>
              <a:gd name="adj" fmla="val 248344"/>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endParaRPr lang="zh-CN" altLang="zh-CN" sz="2177">
              <a:solidFill>
                <a:srgbClr val="000000"/>
              </a:solidFill>
              <a:latin typeface="Tahoma" panose="020B0604030504040204" pitchFamily="34" charset="0"/>
              <a:ea typeface="宋体" panose="02010600030101010101" pitchFamily="2" charset="-122"/>
              <a:sym typeface="Tahoma" panose="020B0604030504040204" pitchFamily="34" charset="0"/>
            </a:endParaRPr>
          </a:p>
        </p:txBody>
      </p:sp>
      <p:sp>
        <p:nvSpPr>
          <p:cNvPr id="30726" name="Text Box 19">
            <a:extLst>
              <a:ext uri="{FF2B5EF4-FFF2-40B4-BE49-F238E27FC236}">
                <a16:creationId xmlns:a16="http://schemas.microsoft.com/office/drawing/2014/main" id="{A1B33760-F151-4B7E-9DC1-8C6B2A2BC397}"/>
              </a:ext>
            </a:extLst>
          </p:cNvPr>
          <p:cNvSpPr>
            <a:spLocks noChangeArrowheads="1"/>
          </p:cNvSpPr>
          <p:nvPr/>
        </p:nvSpPr>
        <p:spPr bwMode="auto">
          <a:xfrm>
            <a:off x="2469601" y="2727721"/>
            <a:ext cx="3842719"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latinLnBrk="1" hangingPunct="1">
              <a:lnSpc>
                <a:spcPct val="80000"/>
              </a:lnSpc>
              <a:buClr>
                <a:srgbClr val="FF0000"/>
              </a:buClr>
              <a:buFont typeface="Arial" panose="020B0604020202020204" pitchFamily="34" charset="0"/>
              <a:buNone/>
            </a:pPr>
            <a:r>
              <a:rPr lang="zh-CN" altLang="en-US" sz="2177" i="0" dirty="0">
                <a:latin typeface="Times New Roman" panose="02020603050405020304" pitchFamily="18" charset="0"/>
                <a:ea typeface="宋体" panose="02010600030101010101" pitchFamily="2" charset="-122"/>
                <a:sym typeface="Times New Roman" panose="02020603050405020304" pitchFamily="18" charset="0"/>
              </a:rPr>
              <a:t>0        1        2        3        4        5</a:t>
            </a:r>
            <a:endParaRPr lang="en-US" altLang="zh-CN" sz="2177" i="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0" name="AutoShape 22">
            <a:extLst>
              <a:ext uri="{FF2B5EF4-FFF2-40B4-BE49-F238E27FC236}">
                <a16:creationId xmlns:a16="http://schemas.microsoft.com/office/drawing/2014/main" id="{6E860248-6C68-4E26-A689-A8FE91B34916}"/>
              </a:ext>
            </a:extLst>
          </p:cNvPr>
          <p:cNvSpPr>
            <a:spLocks noChangeArrowheads="1"/>
          </p:cNvSpPr>
          <p:nvPr/>
        </p:nvSpPr>
        <p:spPr bwMode="auto">
          <a:xfrm>
            <a:off x="3742561" y="1621800"/>
            <a:ext cx="483840" cy="103680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49</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1" name="AutoShape 23">
            <a:extLst>
              <a:ext uri="{FF2B5EF4-FFF2-40B4-BE49-F238E27FC236}">
                <a16:creationId xmlns:a16="http://schemas.microsoft.com/office/drawing/2014/main" id="{127FA92F-132A-47C5-B54C-DA9746CB3A86}"/>
              </a:ext>
            </a:extLst>
          </p:cNvPr>
          <p:cNvSpPr>
            <a:spLocks noChangeArrowheads="1"/>
          </p:cNvSpPr>
          <p:nvPr/>
        </p:nvSpPr>
        <p:spPr bwMode="auto">
          <a:xfrm>
            <a:off x="4433761" y="1898280"/>
            <a:ext cx="483840" cy="76032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729" name="AutoShape 24">
            <a:extLst>
              <a:ext uri="{FF2B5EF4-FFF2-40B4-BE49-F238E27FC236}">
                <a16:creationId xmlns:a16="http://schemas.microsoft.com/office/drawing/2014/main" id="{2C9523B4-B171-4E28-8EB6-B5BAF8D1F6B1}"/>
              </a:ext>
            </a:extLst>
          </p:cNvPr>
          <p:cNvSpPr>
            <a:spLocks noChangeArrowheads="1"/>
          </p:cNvSpPr>
          <p:nvPr/>
        </p:nvSpPr>
        <p:spPr bwMode="auto">
          <a:xfrm>
            <a:off x="5124961" y="2036520"/>
            <a:ext cx="483840" cy="622080"/>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16</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730" name="AutoShape 25">
            <a:extLst>
              <a:ext uri="{FF2B5EF4-FFF2-40B4-BE49-F238E27FC236}">
                <a16:creationId xmlns:a16="http://schemas.microsoft.com/office/drawing/2014/main" id="{D954592E-3802-416A-8272-06971EA73B30}"/>
              </a:ext>
            </a:extLst>
          </p:cNvPr>
          <p:cNvSpPr>
            <a:spLocks noChangeArrowheads="1"/>
          </p:cNvSpPr>
          <p:nvPr/>
        </p:nvSpPr>
        <p:spPr bwMode="auto">
          <a:xfrm>
            <a:off x="5816161" y="2313000"/>
            <a:ext cx="483840" cy="34560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08</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731" name="Text Box 27">
            <a:extLst>
              <a:ext uri="{FF2B5EF4-FFF2-40B4-BE49-F238E27FC236}">
                <a16:creationId xmlns:a16="http://schemas.microsoft.com/office/drawing/2014/main" id="{759CED5C-6E96-4C06-A072-FC258CDAAA02}"/>
              </a:ext>
            </a:extLst>
          </p:cNvPr>
          <p:cNvSpPr>
            <a:spLocks noChangeArrowheads="1"/>
          </p:cNvSpPr>
          <p:nvPr/>
        </p:nvSpPr>
        <p:spPr bwMode="auto">
          <a:xfrm>
            <a:off x="701281" y="2105641"/>
            <a:ext cx="1305165" cy="44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r>
              <a:rPr lang="zh-CN" altLang="en-US" sz="2903"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第一趟</a:t>
            </a:r>
            <a:endParaRPr lang="en-US" altLang="zh-CN" sz="2177"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732" name="AutoShape 23">
            <a:extLst>
              <a:ext uri="{FF2B5EF4-FFF2-40B4-BE49-F238E27FC236}">
                <a16:creationId xmlns:a16="http://schemas.microsoft.com/office/drawing/2014/main" id="{458B9314-B903-4234-B58B-60C455835490}"/>
              </a:ext>
            </a:extLst>
          </p:cNvPr>
          <p:cNvSpPr>
            <a:spLocks noChangeArrowheads="1"/>
          </p:cNvSpPr>
          <p:nvPr/>
        </p:nvSpPr>
        <p:spPr bwMode="auto">
          <a:xfrm>
            <a:off x="3070080" y="1860840"/>
            <a:ext cx="483840" cy="76032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733" name="AutoShape 23">
            <a:extLst>
              <a:ext uri="{FF2B5EF4-FFF2-40B4-BE49-F238E27FC236}">
                <a16:creationId xmlns:a16="http://schemas.microsoft.com/office/drawing/2014/main" id="{7376185B-A698-4114-A01B-2EAD92D364D9}"/>
              </a:ext>
            </a:extLst>
          </p:cNvPr>
          <p:cNvSpPr>
            <a:spLocks noChangeArrowheads="1"/>
          </p:cNvSpPr>
          <p:nvPr/>
        </p:nvSpPr>
        <p:spPr bwMode="auto">
          <a:xfrm>
            <a:off x="2328481" y="1961641"/>
            <a:ext cx="483840" cy="659520"/>
          </a:xfrm>
          <a:prstGeom prst="can">
            <a:avLst>
              <a:gd name="adj" fmla="val 39214"/>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a:t>
            </a:r>
            <a:r>
              <a:rPr lang="en-US" altLang="zh-CN" sz="2177">
                <a:solidFill>
                  <a:srgbClr val="FF3300"/>
                </a:solidFill>
                <a:latin typeface="Arial" panose="020B0604020202020204" pitchFamily="34" charset="0"/>
                <a:ea typeface="宋体" panose="02010600030101010101" pitchFamily="2" charset="-122"/>
                <a:sym typeface="Arial" panose="020B0604020202020204" pitchFamily="34" charset="0"/>
              </a:rPr>
              <a:t>1</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cxnSp>
        <p:nvCxnSpPr>
          <p:cNvPr id="16" name="直接箭头连接符 15">
            <a:extLst>
              <a:ext uri="{FF2B5EF4-FFF2-40B4-BE49-F238E27FC236}">
                <a16:creationId xmlns:a16="http://schemas.microsoft.com/office/drawing/2014/main" id="{2D9D541E-C334-484C-8B19-7E5387578FA7}"/>
              </a:ext>
            </a:extLst>
          </p:cNvPr>
          <p:cNvCxnSpPr>
            <a:cxnSpLocks noChangeShapeType="1"/>
          </p:cNvCxnSpPr>
          <p:nvPr/>
        </p:nvCxnSpPr>
        <p:spPr bwMode="auto">
          <a:xfrm flipV="1">
            <a:off x="4073761"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0" name="文本框 19">
            <a:extLst>
              <a:ext uri="{FF2B5EF4-FFF2-40B4-BE49-F238E27FC236}">
                <a16:creationId xmlns:a16="http://schemas.microsoft.com/office/drawing/2014/main" id="{F56AC3AF-3BD6-452A-916A-1DFC0975100B}"/>
              </a:ext>
            </a:extLst>
          </p:cNvPr>
          <p:cNvSpPr txBox="1">
            <a:spLocks noChangeArrowheads="1"/>
          </p:cNvSpPr>
          <p:nvPr/>
        </p:nvSpPr>
        <p:spPr bwMode="auto">
          <a:xfrm>
            <a:off x="3683521" y="3554281"/>
            <a:ext cx="862560" cy="40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540" i="0"/>
              <a:t>j=2</a:t>
            </a:r>
            <a:endParaRPr lang="zh-CN" altLang="en-US" sz="2540" i="0"/>
          </a:p>
        </p:txBody>
      </p:sp>
      <p:cxnSp>
        <p:nvCxnSpPr>
          <p:cNvPr id="24" name="直接箭头连接符 23">
            <a:extLst>
              <a:ext uri="{FF2B5EF4-FFF2-40B4-BE49-F238E27FC236}">
                <a16:creationId xmlns:a16="http://schemas.microsoft.com/office/drawing/2014/main" id="{6D00AA84-5647-4B35-8FA1-056F5E144661}"/>
              </a:ext>
            </a:extLst>
          </p:cNvPr>
          <p:cNvCxnSpPr>
            <a:cxnSpLocks noChangeShapeType="1"/>
          </p:cNvCxnSpPr>
          <p:nvPr/>
        </p:nvCxnSpPr>
        <p:spPr bwMode="auto">
          <a:xfrm flipV="1">
            <a:off x="4767841"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5" name="文本框 24">
            <a:extLst>
              <a:ext uri="{FF2B5EF4-FFF2-40B4-BE49-F238E27FC236}">
                <a16:creationId xmlns:a16="http://schemas.microsoft.com/office/drawing/2014/main" id="{4C9AAFFC-D64A-48A7-B47B-BD75DC2315B6}"/>
              </a:ext>
            </a:extLst>
          </p:cNvPr>
          <p:cNvSpPr txBox="1">
            <a:spLocks noChangeArrowheads="1"/>
          </p:cNvSpPr>
          <p:nvPr/>
        </p:nvSpPr>
        <p:spPr bwMode="auto">
          <a:xfrm>
            <a:off x="4428001" y="3560041"/>
            <a:ext cx="862560" cy="40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540" i="0"/>
              <a:t>j+1</a:t>
            </a:r>
            <a:endParaRPr lang="zh-CN" altLang="en-US" sz="2540" i="0"/>
          </a:p>
        </p:txBody>
      </p:sp>
      <p:sp>
        <p:nvSpPr>
          <p:cNvPr id="21" name="AutoShape 22">
            <a:extLst>
              <a:ext uri="{FF2B5EF4-FFF2-40B4-BE49-F238E27FC236}">
                <a16:creationId xmlns:a16="http://schemas.microsoft.com/office/drawing/2014/main" id="{E0502F93-182C-4A41-9419-45FC9A6DFB73}"/>
              </a:ext>
            </a:extLst>
          </p:cNvPr>
          <p:cNvSpPr>
            <a:spLocks noChangeArrowheads="1"/>
          </p:cNvSpPr>
          <p:nvPr/>
        </p:nvSpPr>
        <p:spPr bwMode="auto">
          <a:xfrm>
            <a:off x="4428001" y="1621800"/>
            <a:ext cx="483840" cy="103680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49</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2" name="AutoShape 23">
            <a:extLst>
              <a:ext uri="{FF2B5EF4-FFF2-40B4-BE49-F238E27FC236}">
                <a16:creationId xmlns:a16="http://schemas.microsoft.com/office/drawing/2014/main" id="{800A6904-E41D-4524-A763-372AA36738D0}"/>
              </a:ext>
            </a:extLst>
          </p:cNvPr>
          <p:cNvSpPr>
            <a:spLocks noChangeArrowheads="1"/>
          </p:cNvSpPr>
          <p:nvPr/>
        </p:nvSpPr>
        <p:spPr bwMode="auto">
          <a:xfrm>
            <a:off x="3742561" y="1860840"/>
            <a:ext cx="483840" cy="76032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4" name="文本框 3">
            <a:extLst>
              <a:ext uri="{FF2B5EF4-FFF2-40B4-BE49-F238E27FC236}">
                <a16:creationId xmlns:a16="http://schemas.microsoft.com/office/drawing/2014/main" id="{AE95C9E1-8535-45B1-82BD-3718FA306555}"/>
              </a:ext>
            </a:extLst>
          </p:cNvPr>
          <p:cNvSpPr txBox="1">
            <a:spLocks noChangeArrowheads="1"/>
          </p:cNvSpPr>
          <p:nvPr/>
        </p:nvSpPr>
        <p:spPr bwMode="auto">
          <a:xfrm>
            <a:off x="2155681" y="4343401"/>
            <a:ext cx="3657600" cy="44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800" i="0" dirty="0"/>
              <a:t>49</a:t>
            </a:r>
            <a:r>
              <a:rPr lang="zh-CN" altLang="en-US" sz="2800" i="0" dirty="0"/>
              <a:t>和</a:t>
            </a:r>
            <a:r>
              <a:rPr lang="en-US" altLang="zh-CN" sz="2800" i="0" dirty="0"/>
              <a:t>25</a:t>
            </a:r>
            <a:r>
              <a:rPr lang="zh-CN" altLang="en-US" sz="2800" i="0" dirty="0"/>
              <a:t>*反序，交换</a:t>
            </a:r>
          </a:p>
        </p:txBody>
      </p:sp>
      <p:sp>
        <p:nvSpPr>
          <p:cNvPr id="23" name="标题 1">
            <a:extLst>
              <a:ext uri="{FF2B5EF4-FFF2-40B4-BE49-F238E27FC236}">
                <a16:creationId xmlns:a16="http://schemas.microsoft.com/office/drawing/2014/main" id="{00D52C48-F984-48D6-BEED-5E28E60654E7}"/>
              </a:ext>
            </a:extLst>
          </p:cNvPr>
          <p:cNvSpPr txBox="1">
            <a:spLocks/>
          </p:cNvSpPr>
          <p:nvPr/>
        </p:nvSpPr>
        <p:spPr>
          <a:xfrm>
            <a:off x="574675" y="304800"/>
            <a:ext cx="8001000" cy="676275"/>
          </a:xfrm>
          <a:prstGeom prst="rect">
            <a:avLst/>
          </a:prstGeom>
        </p:spPr>
        <p:txBody>
          <a:bodyPr>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冒泡排序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20" grpId="0"/>
      <p:bldP spid="25" grpId="0"/>
      <p:bldP spid="21" grpId="0" animBg="1"/>
      <p:bldP spid="22"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9C4438F-DACF-43B5-8331-FD5D93DB4BDC}"/>
              </a:ext>
            </a:extLst>
          </p:cNvPr>
          <p:cNvSpPr>
            <a:spLocks noChangeArrowheads="1"/>
          </p:cNvSpPr>
          <p:nvPr/>
        </p:nvSpPr>
        <p:spPr bwMode="auto">
          <a:xfrm>
            <a:off x="195841" y="1315080"/>
            <a:ext cx="8291520" cy="48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hangingPunct="1">
              <a:lnSpc>
                <a:spcPct val="120000"/>
              </a:lnSpc>
              <a:spcBef>
                <a:spcPct val="20000"/>
              </a:spcBef>
              <a:buFont typeface="Wingdings" panose="05000000000000000000" pitchFamily="2" charset="2"/>
              <a:buNone/>
            </a:pPr>
            <a:r>
              <a:rPr lang="zh-CN" altLang="en-US" sz="2903">
                <a:latin typeface="Arial" panose="020B0604020202020204" pitchFamily="34" charset="0"/>
                <a:ea typeface="宋体" panose="02010600030101010101" pitchFamily="2" charset="-122"/>
              </a:rPr>
              <a:t>  </a:t>
            </a:r>
            <a:endParaRPr lang="zh-CN" altLang="en-US" sz="2540">
              <a:latin typeface="Arial" panose="020B0604020202020204" pitchFamily="34" charset="0"/>
              <a:ea typeface="宋体" panose="02010600030101010101" pitchFamily="2" charset="-122"/>
            </a:endParaRPr>
          </a:p>
        </p:txBody>
      </p:sp>
      <p:sp>
        <p:nvSpPr>
          <p:cNvPr id="31749" name="AutoShape 18" descr="白色大理石">
            <a:extLst>
              <a:ext uri="{FF2B5EF4-FFF2-40B4-BE49-F238E27FC236}">
                <a16:creationId xmlns:a16="http://schemas.microsoft.com/office/drawing/2014/main" id="{08138EC0-F38C-4FF2-9D5D-8F4A8816ECCE}"/>
              </a:ext>
            </a:extLst>
          </p:cNvPr>
          <p:cNvSpPr>
            <a:spLocks noChangeArrowheads="1"/>
          </p:cNvSpPr>
          <p:nvPr/>
        </p:nvSpPr>
        <p:spPr bwMode="auto">
          <a:xfrm>
            <a:off x="1323361" y="2313000"/>
            <a:ext cx="6383520" cy="414720"/>
          </a:xfrm>
          <a:prstGeom prst="parallelogram">
            <a:avLst>
              <a:gd name="adj" fmla="val 248344"/>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endParaRPr lang="zh-CN" altLang="zh-CN" sz="2177">
              <a:solidFill>
                <a:srgbClr val="000000"/>
              </a:solidFill>
              <a:latin typeface="Tahoma" panose="020B0604030504040204" pitchFamily="34" charset="0"/>
              <a:ea typeface="宋体" panose="02010600030101010101" pitchFamily="2" charset="-122"/>
              <a:sym typeface="Tahoma" panose="020B0604030504040204" pitchFamily="34" charset="0"/>
            </a:endParaRPr>
          </a:p>
        </p:txBody>
      </p:sp>
      <p:sp>
        <p:nvSpPr>
          <p:cNvPr id="31750" name="Text Box 19">
            <a:extLst>
              <a:ext uri="{FF2B5EF4-FFF2-40B4-BE49-F238E27FC236}">
                <a16:creationId xmlns:a16="http://schemas.microsoft.com/office/drawing/2014/main" id="{1F7DFC57-1441-4D3D-81DF-AF0825239D59}"/>
              </a:ext>
            </a:extLst>
          </p:cNvPr>
          <p:cNvSpPr>
            <a:spLocks noChangeArrowheads="1"/>
          </p:cNvSpPr>
          <p:nvPr/>
        </p:nvSpPr>
        <p:spPr bwMode="auto">
          <a:xfrm>
            <a:off x="2469601" y="2727721"/>
            <a:ext cx="3842719"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latinLnBrk="1" hangingPunct="1">
              <a:lnSpc>
                <a:spcPct val="80000"/>
              </a:lnSpc>
              <a:buClr>
                <a:srgbClr val="FF0000"/>
              </a:buClr>
              <a:buFont typeface="Arial" panose="020B0604020202020204" pitchFamily="34" charset="0"/>
              <a:buNone/>
            </a:pPr>
            <a:r>
              <a:rPr lang="zh-CN" altLang="en-US" sz="2177" i="0" dirty="0">
                <a:latin typeface="Times New Roman" panose="02020603050405020304" pitchFamily="18" charset="0"/>
                <a:ea typeface="宋体" panose="02010600030101010101" pitchFamily="2" charset="-122"/>
                <a:sym typeface="Times New Roman" panose="02020603050405020304" pitchFamily="18" charset="0"/>
              </a:rPr>
              <a:t>0        1        2        3        4        5</a:t>
            </a:r>
            <a:endParaRPr lang="en-US" altLang="zh-CN" sz="2177" i="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2" name="AutoShape 24">
            <a:extLst>
              <a:ext uri="{FF2B5EF4-FFF2-40B4-BE49-F238E27FC236}">
                <a16:creationId xmlns:a16="http://schemas.microsoft.com/office/drawing/2014/main" id="{F9E4B886-E93E-4236-B8DC-AC46BEA778E7}"/>
              </a:ext>
            </a:extLst>
          </p:cNvPr>
          <p:cNvSpPr>
            <a:spLocks noChangeArrowheads="1"/>
          </p:cNvSpPr>
          <p:nvPr/>
        </p:nvSpPr>
        <p:spPr bwMode="auto">
          <a:xfrm>
            <a:off x="5124961" y="2036520"/>
            <a:ext cx="483840" cy="622080"/>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16</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1752" name="AutoShape 25">
            <a:extLst>
              <a:ext uri="{FF2B5EF4-FFF2-40B4-BE49-F238E27FC236}">
                <a16:creationId xmlns:a16="http://schemas.microsoft.com/office/drawing/2014/main" id="{BA1F4659-569A-4CEB-AADC-D24A464CDD52}"/>
              </a:ext>
            </a:extLst>
          </p:cNvPr>
          <p:cNvSpPr>
            <a:spLocks noChangeArrowheads="1"/>
          </p:cNvSpPr>
          <p:nvPr/>
        </p:nvSpPr>
        <p:spPr bwMode="auto">
          <a:xfrm>
            <a:off x="5816161" y="2313000"/>
            <a:ext cx="483840" cy="34560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08</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1753" name="Text Box 27">
            <a:extLst>
              <a:ext uri="{FF2B5EF4-FFF2-40B4-BE49-F238E27FC236}">
                <a16:creationId xmlns:a16="http://schemas.microsoft.com/office/drawing/2014/main" id="{278DE263-F5E6-4C48-8C81-F95F83F7A5B9}"/>
              </a:ext>
            </a:extLst>
          </p:cNvPr>
          <p:cNvSpPr>
            <a:spLocks noChangeArrowheads="1"/>
          </p:cNvSpPr>
          <p:nvPr/>
        </p:nvSpPr>
        <p:spPr bwMode="auto">
          <a:xfrm>
            <a:off x="701281" y="2105641"/>
            <a:ext cx="1305165" cy="44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r>
              <a:rPr lang="zh-CN" altLang="en-US" sz="2903"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第一趟</a:t>
            </a:r>
            <a:endParaRPr lang="en-US" altLang="zh-CN" sz="2177"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1754" name="AutoShape 23">
            <a:extLst>
              <a:ext uri="{FF2B5EF4-FFF2-40B4-BE49-F238E27FC236}">
                <a16:creationId xmlns:a16="http://schemas.microsoft.com/office/drawing/2014/main" id="{47920AFD-9EEE-44AF-914A-309595B9DBEC}"/>
              </a:ext>
            </a:extLst>
          </p:cNvPr>
          <p:cNvSpPr>
            <a:spLocks noChangeArrowheads="1"/>
          </p:cNvSpPr>
          <p:nvPr/>
        </p:nvSpPr>
        <p:spPr bwMode="auto">
          <a:xfrm>
            <a:off x="3070080" y="1860840"/>
            <a:ext cx="483840" cy="76032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1755" name="AutoShape 23">
            <a:extLst>
              <a:ext uri="{FF2B5EF4-FFF2-40B4-BE49-F238E27FC236}">
                <a16:creationId xmlns:a16="http://schemas.microsoft.com/office/drawing/2014/main" id="{79B91F85-008C-4CE8-9DF2-D2F4AA661CC5}"/>
              </a:ext>
            </a:extLst>
          </p:cNvPr>
          <p:cNvSpPr>
            <a:spLocks noChangeArrowheads="1"/>
          </p:cNvSpPr>
          <p:nvPr/>
        </p:nvSpPr>
        <p:spPr bwMode="auto">
          <a:xfrm>
            <a:off x="2328481" y="1961641"/>
            <a:ext cx="483840" cy="659520"/>
          </a:xfrm>
          <a:prstGeom prst="can">
            <a:avLst>
              <a:gd name="adj" fmla="val 39214"/>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a:t>
            </a:r>
            <a:r>
              <a:rPr lang="en-US" altLang="zh-CN" sz="2177">
                <a:solidFill>
                  <a:srgbClr val="FF3300"/>
                </a:solidFill>
                <a:latin typeface="Arial" panose="020B0604020202020204" pitchFamily="34" charset="0"/>
                <a:ea typeface="宋体" panose="02010600030101010101" pitchFamily="2" charset="-122"/>
                <a:sym typeface="Arial" panose="020B0604020202020204" pitchFamily="34" charset="0"/>
              </a:rPr>
              <a:t>1</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cxnSp>
        <p:nvCxnSpPr>
          <p:cNvPr id="16" name="直接箭头连接符 15">
            <a:extLst>
              <a:ext uri="{FF2B5EF4-FFF2-40B4-BE49-F238E27FC236}">
                <a16:creationId xmlns:a16="http://schemas.microsoft.com/office/drawing/2014/main" id="{1AFBAC0C-F784-45A4-A930-D3D54A79E0CC}"/>
              </a:ext>
            </a:extLst>
          </p:cNvPr>
          <p:cNvCxnSpPr>
            <a:cxnSpLocks noChangeShapeType="1"/>
          </p:cNvCxnSpPr>
          <p:nvPr/>
        </p:nvCxnSpPr>
        <p:spPr bwMode="auto">
          <a:xfrm flipV="1">
            <a:off x="4661281"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0" name="文本框 19">
            <a:extLst>
              <a:ext uri="{FF2B5EF4-FFF2-40B4-BE49-F238E27FC236}">
                <a16:creationId xmlns:a16="http://schemas.microsoft.com/office/drawing/2014/main" id="{C00F6F56-37BA-407E-B0CE-88A100F4A484}"/>
              </a:ext>
            </a:extLst>
          </p:cNvPr>
          <p:cNvSpPr txBox="1">
            <a:spLocks noChangeArrowheads="1"/>
          </p:cNvSpPr>
          <p:nvPr/>
        </p:nvSpPr>
        <p:spPr bwMode="auto">
          <a:xfrm>
            <a:off x="4271041" y="3554281"/>
            <a:ext cx="862560" cy="40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540" i="0"/>
              <a:t>j=3</a:t>
            </a:r>
            <a:endParaRPr lang="zh-CN" altLang="en-US" sz="2540" i="0"/>
          </a:p>
        </p:txBody>
      </p:sp>
      <p:cxnSp>
        <p:nvCxnSpPr>
          <p:cNvPr id="24" name="直接箭头连接符 23">
            <a:extLst>
              <a:ext uri="{FF2B5EF4-FFF2-40B4-BE49-F238E27FC236}">
                <a16:creationId xmlns:a16="http://schemas.microsoft.com/office/drawing/2014/main" id="{42DD1B41-DAA8-41A8-B989-A568EE9A26F8}"/>
              </a:ext>
            </a:extLst>
          </p:cNvPr>
          <p:cNvCxnSpPr>
            <a:cxnSpLocks noChangeShapeType="1"/>
          </p:cNvCxnSpPr>
          <p:nvPr/>
        </p:nvCxnSpPr>
        <p:spPr bwMode="auto">
          <a:xfrm flipV="1">
            <a:off x="5355361"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5" name="文本框 24">
            <a:extLst>
              <a:ext uri="{FF2B5EF4-FFF2-40B4-BE49-F238E27FC236}">
                <a16:creationId xmlns:a16="http://schemas.microsoft.com/office/drawing/2014/main" id="{F8BDB302-361D-44A0-8FA6-A9CDFE38E6BF}"/>
              </a:ext>
            </a:extLst>
          </p:cNvPr>
          <p:cNvSpPr txBox="1">
            <a:spLocks noChangeArrowheads="1"/>
          </p:cNvSpPr>
          <p:nvPr/>
        </p:nvSpPr>
        <p:spPr bwMode="auto">
          <a:xfrm>
            <a:off x="5015521" y="3560041"/>
            <a:ext cx="862560" cy="40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540" i="0" dirty="0"/>
              <a:t>j+1</a:t>
            </a:r>
            <a:endParaRPr lang="zh-CN" altLang="en-US" sz="2540" i="0" dirty="0"/>
          </a:p>
        </p:txBody>
      </p:sp>
      <p:sp>
        <p:nvSpPr>
          <p:cNvPr id="21" name="AutoShape 22">
            <a:extLst>
              <a:ext uri="{FF2B5EF4-FFF2-40B4-BE49-F238E27FC236}">
                <a16:creationId xmlns:a16="http://schemas.microsoft.com/office/drawing/2014/main" id="{B577F569-EFBB-4CDB-A0DF-49B42B35D5A3}"/>
              </a:ext>
            </a:extLst>
          </p:cNvPr>
          <p:cNvSpPr>
            <a:spLocks noChangeArrowheads="1"/>
          </p:cNvSpPr>
          <p:nvPr/>
        </p:nvSpPr>
        <p:spPr bwMode="auto">
          <a:xfrm>
            <a:off x="4428001" y="1621800"/>
            <a:ext cx="483840" cy="103680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49</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1761" name="AutoShape 23">
            <a:extLst>
              <a:ext uri="{FF2B5EF4-FFF2-40B4-BE49-F238E27FC236}">
                <a16:creationId xmlns:a16="http://schemas.microsoft.com/office/drawing/2014/main" id="{C1FEA925-A5AB-4067-AC2D-E63891D0D32D}"/>
              </a:ext>
            </a:extLst>
          </p:cNvPr>
          <p:cNvSpPr>
            <a:spLocks noChangeArrowheads="1"/>
          </p:cNvSpPr>
          <p:nvPr/>
        </p:nvSpPr>
        <p:spPr bwMode="auto">
          <a:xfrm>
            <a:off x="3742561" y="1860840"/>
            <a:ext cx="483840" cy="76032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3" name="AutoShape 24">
            <a:extLst>
              <a:ext uri="{FF2B5EF4-FFF2-40B4-BE49-F238E27FC236}">
                <a16:creationId xmlns:a16="http://schemas.microsoft.com/office/drawing/2014/main" id="{B822E6F9-0276-4A9C-9AD0-78CEC2CE91CB}"/>
              </a:ext>
            </a:extLst>
          </p:cNvPr>
          <p:cNvSpPr>
            <a:spLocks noChangeArrowheads="1"/>
          </p:cNvSpPr>
          <p:nvPr/>
        </p:nvSpPr>
        <p:spPr bwMode="auto">
          <a:xfrm>
            <a:off x="4432320" y="2029320"/>
            <a:ext cx="483840" cy="622080"/>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16</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6" name="AutoShape 22">
            <a:extLst>
              <a:ext uri="{FF2B5EF4-FFF2-40B4-BE49-F238E27FC236}">
                <a16:creationId xmlns:a16="http://schemas.microsoft.com/office/drawing/2014/main" id="{85120E13-2B06-4CC9-9C51-A57282915956}"/>
              </a:ext>
            </a:extLst>
          </p:cNvPr>
          <p:cNvSpPr>
            <a:spLocks noChangeArrowheads="1"/>
          </p:cNvSpPr>
          <p:nvPr/>
        </p:nvSpPr>
        <p:spPr bwMode="auto">
          <a:xfrm>
            <a:off x="5126400" y="1637640"/>
            <a:ext cx="483840" cy="103680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49</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 name="文本框 26">
            <a:extLst>
              <a:ext uri="{FF2B5EF4-FFF2-40B4-BE49-F238E27FC236}">
                <a16:creationId xmlns:a16="http://schemas.microsoft.com/office/drawing/2014/main" id="{D373D903-86CC-47D1-959C-64175DB4E80B}"/>
              </a:ext>
            </a:extLst>
          </p:cNvPr>
          <p:cNvSpPr txBox="1">
            <a:spLocks noChangeArrowheads="1"/>
          </p:cNvSpPr>
          <p:nvPr/>
        </p:nvSpPr>
        <p:spPr bwMode="auto">
          <a:xfrm>
            <a:off x="2155681" y="4343401"/>
            <a:ext cx="3657600" cy="44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800" i="0" dirty="0"/>
              <a:t>49</a:t>
            </a:r>
            <a:r>
              <a:rPr lang="zh-CN" altLang="en-US" sz="2800" i="0" dirty="0"/>
              <a:t>和</a:t>
            </a:r>
            <a:r>
              <a:rPr lang="en-US" altLang="zh-CN" sz="2800" i="0" dirty="0"/>
              <a:t>16</a:t>
            </a:r>
            <a:r>
              <a:rPr lang="zh-CN" altLang="en-US" sz="2800" i="0" dirty="0"/>
              <a:t>反序，交换</a:t>
            </a:r>
          </a:p>
        </p:txBody>
      </p:sp>
      <p:sp>
        <p:nvSpPr>
          <p:cNvPr id="22" name="标题 1">
            <a:extLst>
              <a:ext uri="{FF2B5EF4-FFF2-40B4-BE49-F238E27FC236}">
                <a16:creationId xmlns:a16="http://schemas.microsoft.com/office/drawing/2014/main" id="{041FA504-DEF4-4E03-BE9A-0DAA4B0AD92A}"/>
              </a:ext>
            </a:extLst>
          </p:cNvPr>
          <p:cNvSpPr txBox="1">
            <a:spLocks/>
          </p:cNvSpPr>
          <p:nvPr/>
        </p:nvSpPr>
        <p:spPr>
          <a:xfrm>
            <a:off x="574675" y="304800"/>
            <a:ext cx="8001000" cy="676275"/>
          </a:xfrm>
          <a:prstGeom prst="rect">
            <a:avLst/>
          </a:prstGeom>
        </p:spPr>
        <p:txBody>
          <a:bodyPr>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冒泡排序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1"/>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0" grpId="0"/>
      <p:bldP spid="25" grpId="0"/>
      <p:bldP spid="21" grpId="0" animBg="1"/>
      <p:bldP spid="23" grpId="0" animBg="1"/>
      <p:bldP spid="26"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F7DEF2A-6553-4B67-A7A9-905CB3A56BE6}"/>
              </a:ext>
            </a:extLst>
          </p:cNvPr>
          <p:cNvSpPr>
            <a:spLocks noChangeArrowheads="1"/>
          </p:cNvSpPr>
          <p:nvPr/>
        </p:nvSpPr>
        <p:spPr bwMode="auto">
          <a:xfrm>
            <a:off x="195841" y="1315080"/>
            <a:ext cx="8291520" cy="48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hangingPunct="1">
              <a:lnSpc>
                <a:spcPct val="120000"/>
              </a:lnSpc>
              <a:spcBef>
                <a:spcPct val="20000"/>
              </a:spcBef>
              <a:buFont typeface="Wingdings" panose="05000000000000000000" pitchFamily="2" charset="2"/>
              <a:buNone/>
            </a:pPr>
            <a:r>
              <a:rPr lang="zh-CN" altLang="en-US" sz="2903">
                <a:latin typeface="Arial" panose="020B0604020202020204" pitchFamily="34" charset="0"/>
                <a:ea typeface="宋体" panose="02010600030101010101" pitchFamily="2" charset="-122"/>
              </a:rPr>
              <a:t>  </a:t>
            </a:r>
            <a:endParaRPr lang="zh-CN" altLang="en-US" sz="2540">
              <a:latin typeface="Arial" panose="020B0604020202020204" pitchFamily="34" charset="0"/>
              <a:ea typeface="宋体" panose="02010600030101010101" pitchFamily="2" charset="-122"/>
            </a:endParaRPr>
          </a:p>
        </p:txBody>
      </p:sp>
      <p:sp>
        <p:nvSpPr>
          <p:cNvPr id="32773" name="AutoShape 18" descr="白色大理石">
            <a:extLst>
              <a:ext uri="{FF2B5EF4-FFF2-40B4-BE49-F238E27FC236}">
                <a16:creationId xmlns:a16="http://schemas.microsoft.com/office/drawing/2014/main" id="{76C21654-F9C1-491A-8198-3FFE17D39BFE}"/>
              </a:ext>
            </a:extLst>
          </p:cNvPr>
          <p:cNvSpPr>
            <a:spLocks noChangeArrowheads="1"/>
          </p:cNvSpPr>
          <p:nvPr/>
        </p:nvSpPr>
        <p:spPr bwMode="auto">
          <a:xfrm>
            <a:off x="1323361" y="2313000"/>
            <a:ext cx="6383520" cy="414720"/>
          </a:xfrm>
          <a:prstGeom prst="parallelogram">
            <a:avLst>
              <a:gd name="adj" fmla="val 248344"/>
            </a:avLst>
          </a:prstGeom>
          <a:blipFill dpi="0" rotWithShape="0">
            <a:blip r:embed="rId2"/>
            <a:srcRect/>
            <a:tile tx="0" ty="0" sx="100000" sy="100000" flip="none" algn="tl"/>
          </a:blipFill>
          <a:ln w="9525">
            <a:solidFill>
              <a:schemeClr val="bg1"/>
            </a:solidFill>
            <a:miter lim="800000"/>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endParaRPr lang="zh-CN" altLang="zh-CN" sz="2177">
              <a:solidFill>
                <a:srgbClr val="000000"/>
              </a:solidFill>
              <a:latin typeface="Tahoma" panose="020B0604030504040204" pitchFamily="34" charset="0"/>
              <a:ea typeface="宋体" panose="02010600030101010101" pitchFamily="2" charset="-122"/>
              <a:sym typeface="Tahoma" panose="020B0604030504040204" pitchFamily="34" charset="0"/>
            </a:endParaRPr>
          </a:p>
        </p:txBody>
      </p:sp>
      <p:sp>
        <p:nvSpPr>
          <p:cNvPr id="32774" name="Text Box 19">
            <a:extLst>
              <a:ext uri="{FF2B5EF4-FFF2-40B4-BE49-F238E27FC236}">
                <a16:creationId xmlns:a16="http://schemas.microsoft.com/office/drawing/2014/main" id="{88089C22-30C6-4324-BE51-815193BF2C24}"/>
              </a:ext>
            </a:extLst>
          </p:cNvPr>
          <p:cNvSpPr>
            <a:spLocks noChangeArrowheads="1"/>
          </p:cNvSpPr>
          <p:nvPr/>
        </p:nvSpPr>
        <p:spPr bwMode="auto">
          <a:xfrm>
            <a:off x="2469601" y="2727721"/>
            <a:ext cx="3842719" cy="360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eaLnBrk="1" latinLnBrk="1" hangingPunct="1">
              <a:lnSpc>
                <a:spcPct val="80000"/>
              </a:lnSpc>
              <a:buClr>
                <a:srgbClr val="FF0000"/>
              </a:buClr>
              <a:buFont typeface="Arial" panose="020B0604020202020204" pitchFamily="34" charset="0"/>
              <a:buNone/>
            </a:pPr>
            <a:r>
              <a:rPr lang="zh-CN" altLang="en-US" sz="2177" i="0" dirty="0">
                <a:latin typeface="Times New Roman" panose="02020603050405020304" pitchFamily="18" charset="0"/>
                <a:ea typeface="宋体" panose="02010600030101010101" pitchFamily="2" charset="-122"/>
                <a:sym typeface="Times New Roman" panose="02020603050405020304" pitchFamily="18" charset="0"/>
              </a:rPr>
              <a:t>0        1        2        3        4        5</a:t>
            </a:r>
            <a:endParaRPr lang="en-US" altLang="zh-CN" sz="2177" i="0" dirty="0">
              <a:latin typeface="Times New Roman" panose="02020603050405020304" pitchFamily="18" charset="0"/>
              <a:ea typeface="宋体" panose="02010600030101010101" pitchFamily="2" charset="-122"/>
              <a:sym typeface="Times New Roman" panose="02020603050405020304" pitchFamily="18" charset="0"/>
            </a:endParaRPr>
          </a:p>
        </p:txBody>
      </p:sp>
      <p:sp>
        <p:nvSpPr>
          <p:cNvPr id="13" name="AutoShape 25">
            <a:extLst>
              <a:ext uri="{FF2B5EF4-FFF2-40B4-BE49-F238E27FC236}">
                <a16:creationId xmlns:a16="http://schemas.microsoft.com/office/drawing/2014/main" id="{C2297CA5-9CF3-4A35-9867-21E6933915AF}"/>
              </a:ext>
            </a:extLst>
          </p:cNvPr>
          <p:cNvSpPr>
            <a:spLocks noChangeArrowheads="1"/>
          </p:cNvSpPr>
          <p:nvPr/>
        </p:nvSpPr>
        <p:spPr bwMode="auto">
          <a:xfrm>
            <a:off x="5816161" y="2313000"/>
            <a:ext cx="483840" cy="34560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08</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776" name="Text Box 27">
            <a:extLst>
              <a:ext uri="{FF2B5EF4-FFF2-40B4-BE49-F238E27FC236}">
                <a16:creationId xmlns:a16="http://schemas.microsoft.com/office/drawing/2014/main" id="{B62BE634-42CC-4358-8609-D9B9AC56C68F}"/>
              </a:ext>
            </a:extLst>
          </p:cNvPr>
          <p:cNvSpPr>
            <a:spLocks noChangeArrowheads="1"/>
          </p:cNvSpPr>
          <p:nvPr/>
        </p:nvSpPr>
        <p:spPr bwMode="auto">
          <a:xfrm>
            <a:off x="701281" y="2105641"/>
            <a:ext cx="1305165" cy="44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latinLnBrk="1">
              <a:lnSpc>
                <a:spcPct val="80000"/>
              </a:lnSpc>
              <a:buClr>
                <a:srgbClr val="FF0000"/>
              </a:buClr>
              <a:buFont typeface="Arial" panose="020B0604020202020204" pitchFamily="34" charset="0"/>
              <a:buNone/>
            </a:pPr>
            <a:r>
              <a:rPr lang="zh-CN" altLang="en-US" sz="2903"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rPr>
              <a:t>第一趟</a:t>
            </a:r>
            <a:endParaRPr lang="en-US" altLang="zh-CN" sz="2177" i="0" dirty="0">
              <a:solidFill>
                <a:srgbClr val="FF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777" name="AutoShape 23">
            <a:extLst>
              <a:ext uri="{FF2B5EF4-FFF2-40B4-BE49-F238E27FC236}">
                <a16:creationId xmlns:a16="http://schemas.microsoft.com/office/drawing/2014/main" id="{8D78E2FA-6AE6-48B1-8A42-0C0BE27ED7A3}"/>
              </a:ext>
            </a:extLst>
          </p:cNvPr>
          <p:cNvSpPr>
            <a:spLocks noChangeArrowheads="1"/>
          </p:cNvSpPr>
          <p:nvPr/>
        </p:nvSpPr>
        <p:spPr bwMode="auto">
          <a:xfrm>
            <a:off x="3070080" y="1860840"/>
            <a:ext cx="483840" cy="76032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778" name="AutoShape 23">
            <a:extLst>
              <a:ext uri="{FF2B5EF4-FFF2-40B4-BE49-F238E27FC236}">
                <a16:creationId xmlns:a16="http://schemas.microsoft.com/office/drawing/2014/main" id="{BC5C3D5A-B2D7-4898-B41D-756E1EF3AC69}"/>
              </a:ext>
            </a:extLst>
          </p:cNvPr>
          <p:cNvSpPr>
            <a:spLocks noChangeArrowheads="1"/>
          </p:cNvSpPr>
          <p:nvPr/>
        </p:nvSpPr>
        <p:spPr bwMode="auto">
          <a:xfrm>
            <a:off x="2328481" y="1961641"/>
            <a:ext cx="483840" cy="659520"/>
          </a:xfrm>
          <a:prstGeom prst="can">
            <a:avLst>
              <a:gd name="adj" fmla="val 39214"/>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a:t>
            </a:r>
            <a:r>
              <a:rPr lang="en-US" altLang="zh-CN" sz="2177">
                <a:solidFill>
                  <a:srgbClr val="FF3300"/>
                </a:solidFill>
                <a:latin typeface="Arial" panose="020B0604020202020204" pitchFamily="34" charset="0"/>
                <a:ea typeface="宋体" panose="02010600030101010101" pitchFamily="2" charset="-122"/>
                <a:sym typeface="Arial" panose="020B0604020202020204" pitchFamily="34" charset="0"/>
              </a:rPr>
              <a:t>1</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cxnSp>
        <p:nvCxnSpPr>
          <p:cNvPr id="16" name="直接箭头连接符 15">
            <a:extLst>
              <a:ext uri="{FF2B5EF4-FFF2-40B4-BE49-F238E27FC236}">
                <a16:creationId xmlns:a16="http://schemas.microsoft.com/office/drawing/2014/main" id="{3C54E4D9-8D3B-4AF6-AE5A-074AAD2DA1A2}"/>
              </a:ext>
            </a:extLst>
          </p:cNvPr>
          <p:cNvCxnSpPr>
            <a:cxnSpLocks noChangeShapeType="1"/>
          </p:cNvCxnSpPr>
          <p:nvPr/>
        </p:nvCxnSpPr>
        <p:spPr bwMode="auto">
          <a:xfrm flipV="1">
            <a:off x="5418721"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0" name="文本框 19">
            <a:extLst>
              <a:ext uri="{FF2B5EF4-FFF2-40B4-BE49-F238E27FC236}">
                <a16:creationId xmlns:a16="http://schemas.microsoft.com/office/drawing/2014/main" id="{0E4B7513-7E6B-45D4-BA74-3DBE3B868421}"/>
              </a:ext>
            </a:extLst>
          </p:cNvPr>
          <p:cNvSpPr txBox="1">
            <a:spLocks noChangeArrowheads="1"/>
          </p:cNvSpPr>
          <p:nvPr/>
        </p:nvSpPr>
        <p:spPr bwMode="auto">
          <a:xfrm>
            <a:off x="5029921" y="3554281"/>
            <a:ext cx="861120" cy="40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540" i="0"/>
              <a:t>j=4</a:t>
            </a:r>
            <a:endParaRPr lang="zh-CN" altLang="en-US" sz="2540" i="0"/>
          </a:p>
        </p:txBody>
      </p:sp>
      <p:cxnSp>
        <p:nvCxnSpPr>
          <p:cNvPr id="24" name="直接箭头连接符 23">
            <a:extLst>
              <a:ext uri="{FF2B5EF4-FFF2-40B4-BE49-F238E27FC236}">
                <a16:creationId xmlns:a16="http://schemas.microsoft.com/office/drawing/2014/main" id="{8C5BAE72-1544-4AFE-B191-FB6AC85C8C95}"/>
              </a:ext>
            </a:extLst>
          </p:cNvPr>
          <p:cNvCxnSpPr>
            <a:cxnSpLocks noChangeShapeType="1"/>
          </p:cNvCxnSpPr>
          <p:nvPr/>
        </p:nvCxnSpPr>
        <p:spPr bwMode="auto">
          <a:xfrm flipV="1">
            <a:off x="6112801" y="3037320"/>
            <a:ext cx="0" cy="456480"/>
          </a:xfrm>
          <a:prstGeom prst="straightConnector1">
            <a:avLst/>
          </a:prstGeom>
          <a:noFill/>
          <a:ln w="12700" algn="ctr">
            <a:solidFill>
              <a:schemeClr val="tx1"/>
            </a:solidFill>
            <a:round/>
            <a:headEnd/>
            <a:tailEnd type="triangle" w="med" len="med"/>
          </a:ln>
          <a:effectLst>
            <a:outerShdw dist="53882" dir="13500000" algn="ctr" rotWithShape="0">
              <a:schemeClr val="bg2">
                <a:alpha val="50000"/>
              </a:schemeClr>
            </a:outerShdw>
          </a:effectLst>
          <a:extLst>
            <a:ext uri="{909E8E84-426E-40DD-AFC4-6F175D3DCCD1}">
              <a14:hiddenFill xmlns:a14="http://schemas.microsoft.com/office/drawing/2010/main">
                <a:noFill/>
              </a14:hiddenFill>
            </a:ext>
          </a:extLst>
        </p:spPr>
      </p:cxnSp>
      <p:sp>
        <p:nvSpPr>
          <p:cNvPr id="25" name="文本框 24">
            <a:extLst>
              <a:ext uri="{FF2B5EF4-FFF2-40B4-BE49-F238E27FC236}">
                <a16:creationId xmlns:a16="http://schemas.microsoft.com/office/drawing/2014/main" id="{603797F7-3EC5-4EEB-8BBE-E91F65A547A3}"/>
              </a:ext>
            </a:extLst>
          </p:cNvPr>
          <p:cNvSpPr txBox="1">
            <a:spLocks noChangeArrowheads="1"/>
          </p:cNvSpPr>
          <p:nvPr/>
        </p:nvSpPr>
        <p:spPr bwMode="auto">
          <a:xfrm>
            <a:off x="5774401" y="3560041"/>
            <a:ext cx="861120" cy="405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540" i="0" dirty="0"/>
              <a:t>j+1</a:t>
            </a:r>
            <a:endParaRPr lang="zh-CN" altLang="en-US" sz="2540" i="0" dirty="0"/>
          </a:p>
        </p:txBody>
      </p:sp>
      <p:sp>
        <p:nvSpPr>
          <p:cNvPr id="32783" name="AutoShape 23">
            <a:extLst>
              <a:ext uri="{FF2B5EF4-FFF2-40B4-BE49-F238E27FC236}">
                <a16:creationId xmlns:a16="http://schemas.microsoft.com/office/drawing/2014/main" id="{96C7D592-7558-45FA-97C5-7FC2FD027115}"/>
              </a:ext>
            </a:extLst>
          </p:cNvPr>
          <p:cNvSpPr>
            <a:spLocks noChangeArrowheads="1"/>
          </p:cNvSpPr>
          <p:nvPr/>
        </p:nvSpPr>
        <p:spPr bwMode="auto">
          <a:xfrm>
            <a:off x="3742561" y="1860840"/>
            <a:ext cx="483840" cy="760320"/>
          </a:xfrm>
          <a:prstGeom prst="can">
            <a:avLst>
              <a:gd name="adj" fmla="val 39286"/>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25*</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2784" name="AutoShape 24">
            <a:extLst>
              <a:ext uri="{FF2B5EF4-FFF2-40B4-BE49-F238E27FC236}">
                <a16:creationId xmlns:a16="http://schemas.microsoft.com/office/drawing/2014/main" id="{B29BC82A-B1FE-45DF-A8AB-D67E5999865F}"/>
              </a:ext>
            </a:extLst>
          </p:cNvPr>
          <p:cNvSpPr>
            <a:spLocks noChangeArrowheads="1"/>
          </p:cNvSpPr>
          <p:nvPr/>
        </p:nvSpPr>
        <p:spPr bwMode="auto">
          <a:xfrm>
            <a:off x="4432320" y="2029320"/>
            <a:ext cx="483840" cy="622080"/>
          </a:xfrm>
          <a:prstGeom prst="can">
            <a:avLst>
              <a:gd name="adj" fmla="val 32143"/>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16</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6" name="AutoShape 22">
            <a:extLst>
              <a:ext uri="{FF2B5EF4-FFF2-40B4-BE49-F238E27FC236}">
                <a16:creationId xmlns:a16="http://schemas.microsoft.com/office/drawing/2014/main" id="{1400F798-6344-4E84-9CA7-9A0B39560844}"/>
              </a:ext>
            </a:extLst>
          </p:cNvPr>
          <p:cNvSpPr>
            <a:spLocks noChangeArrowheads="1"/>
          </p:cNvSpPr>
          <p:nvPr/>
        </p:nvSpPr>
        <p:spPr bwMode="auto">
          <a:xfrm>
            <a:off x="5143680" y="1600200"/>
            <a:ext cx="483840" cy="103680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49</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7" name="文本框 26">
            <a:extLst>
              <a:ext uri="{FF2B5EF4-FFF2-40B4-BE49-F238E27FC236}">
                <a16:creationId xmlns:a16="http://schemas.microsoft.com/office/drawing/2014/main" id="{B9E84AEC-C862-45C6-987E-70BF531C492D}"/>
              </a:ext>
            </a:extLst>
          </p:cNvPr>
          <p:cNvSpPr txBox="1">
            <a:spLocks noChangeArrowheads="1"/>
          </p:cNvSpPr>
          <p:nvPr/>
        </p:nvSpPr>
        <p:spPr bwMode="auto">
          <a:xfrm>
            <a:off x="2155681" y="4082761"/>
            <a:ext cx="3657600" cy="4497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en-US" altLang="zh-CN" sz="2903" i="0" dirty="0"/>
              <a:t>49</a:t>
            </a:r>
            <a:r>
              <a:rPr lang="zh-CN" altLang="en-US" sz="2903" i="0" dirty="0"/>
              <a:t>和</a:t>
            </a:r>
            <a:r>
              <a:rPr lang="en-US" altLang="zh-CN" sz="2903" i="0" dirty="0"/>
              <a:t>8</a:t>
            </a:r>
            <a:r>
              <a:rPr lang="zh-CN" altLang="en-US" sz="2903" i="0" dirty="0"/>
              <a:t>反序，交换</a:t>
            </a:r>
          </a:p>
        </p:txBody>
      </p:sp>
      <p:sp>
        <p:nvSpPr>
          <p:cNvPr id="28" name="AutoShape 25">
            <a:extLst>
              <a:ext uri="{FF2B5EF4-FFF2-40B4-BE49-F238E27FC236}">
                <a16:creationId xmlns:a16="http://schemas.microsoft.com/office/drawing/2014/main" id="{05DBB491-C44F-4955-B729-F87038FF0CD9}"/>
              </a:ext>
            </a:extLst>
          </p:cNvPr>
          <p:cNvSpPr>
            <a:spLocks noChangeArrowheads="1"/>
          </p:cNvSpPr>
          <p:nvPr/>
        </p:nvSpPr>
        <p:spPr bwMode="auto">
          <a:xfrm>
            <a:off x="5129280" y="2328840"/>
            <a:ext cx="483840" cy="345600"/>
          </a:xfrm>
          <a:prstGeom prst="can">
            <a:avLst>
              <a:gd name="adj" fmla="val 25000"/>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08</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29" name="AutoShape 22">
            <a:extLst>
              <a:ext uri="{FF2B5EF4-FFF2-40B4-BE49-F238E27FC236}">
                <a16:creationId xmlns:a16="http://schemas.microsoft.com/office/drawing/2014/main" id="{9FA447A9-386D-410B-8C1A-F3DFE9F17F65}"/>
              </a:ext>
            </a:extLst>
          </p:cNvPr>
          <p:cNvSpPr>
            <a:spLocks noChangeArrowheads="1"/>
          </p:cNvSpPr>
          <p:nvPr/>
        </p:nvSpPr>
        <p:spPr bwMode="auto">
          <a:xfrm>
            <a:off x="5816161" y="1637640"/>
            <a:ext cx="483840" cy="1036800"/>
          </a:xfrm>
          <a:prstGeom prst="can">
            <a:avLst>
              <a:gd name="adj" fmla="val 53562"/>
            </a:avLst>
          </a:prstGeom>
          <a:gradFill rotWithShape="0">
            <a:gsLst>
              <a:gs pos="0">
                <a:srgbClr val="5D6C74"/>
              </a:gs>
              <a:gs pos="50000">
                <a:srgbClr val="CCECFF"/>
              </a:gs>
              <a:gs pos="100000">
                <a:srgbClr val="5D6C74"/>
              </a:gs>
            </a:gsLst>
            <a:lin ang="0" scaled="1"/>
          </a:gradFill>
          <a:ln w="9525">
            <a:solidFill>
              <a:schemeClr val="tx1"/>
            </a:solidFill>
            <a:bevel/>
            <a:headEnd/>
            <a:tailEnd/>
          </a:ln>
        </p:spPr>
        <p:txBody>
          <a:bodyPr wrap="none" anchor="ct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latinLnBrk="1">
              <a:lnSpc>
                <a:spcPct val="80000"/>
              </a:lnSpc>
              <a:buClr>
                <a:srgbClr val="FF0000"/>
              </a:buClr>
              <a:buFont typeface="Arial" panose="020B0604020202020204" pitchFamily="34" charset="0"/>
              <a:buNone/>
            </a:pPr>
            <a:r>
              <a:rPr lang="zh-CN" altLang="en-US" sz="2177">
                <a:solidFill>
                  <a:srgbClr val="FF3300"/>
                </a:solidFill>
                <a:latin typeface="Arial" panose="020B0604020202020204" pitchFamily="34" charset="0"/>
                <a:ea typeface="宋体" panose="02010600030101010101" pitchFamily="2" charset="-122"/>
                <a:sym typeface="Arial" panose="020B0604020202020204" pitchFamily="34" charset="0"/>
              </a:rPr>
              <a:t>49</a:t>
            </a:r>
            <a:endParaRPr lang="zh-CN" altLang="en-US" sz="2177">
              <a:solidFill>
                <a:srgbClr val="000000"/>
              </a:solidFill>
              <a:latin typeface="Times New Roman" panose="02020603050405020304" pitchFamily="18" charset="0"/>
              <a:ea typeface="宋体" panose="02010600030101010101" pitchFamily="2" charset="-122"/>
              <a:sym typeface="Times New Roman" panose="02020603050405020304" pitchFamily="18" charset="0"/>
            </a:endParaRPr>
          </a:p>
        </p:txBody>
      </p:sp>
      <p:sp>
        <p:nvSpPr>
          <p:cNvPr id="30" name="文本框 29">
            <a:extLst>
              <a:ext uri="{FF2B5EF4-FFF2-40B4-BE49-F238E27FC236}">
                <a16:creationId xmlns:a16="http://schemas.microsoft.com/office/drawing/2014/main" id="{D148AFB7-13A3-4C54-B0DA-F9A63D3C6F98}"/>
              </a:ext>
            </a:extLst>
          </p:cNvPr>
          <p:cNvSpPr txBox="1">
            <a:spLocks noChangeArrowheads="1"/>
          </p:cNvSpPr>
          <p:nvPr/>
        </p:nvSpPr>
        <p:spPr bwMode="auto">
          <a:xfrm>
            <a:off x="-108520" y="4623865"/>
            <a:ext cx="8480616" cy="21175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000">
                <a:solidFill>
                  <a:schemeClr val="tx1"/>
                </a:solidFill>
                <a:latin typeface="Gulim" panose="020B0600000101010101" pitchFamily="34" charset="-127"/>
                <a:ea typeface="Gulim" panose="020B0600000101010101" pitchFamily="34" charset="-127"/>
              </a:defRPr>
            </a:lvl1pPr>
            <a:lvl2pPr marL="742950" indent="-285750">
              <a:defRPr sz="1000">
                <a:solidFill>
                  <a:schemeClr val="tx1"/>
                </a:solidFill>
                <a:latin typeface="Gulim" panose="020B0600000101010101" pitchFamily="34" charset="-127"/>
                <a:ea typeface="Gulim" panose="020B0600000101010101" pitchFamily="34" charset="-127"/>
              </a:defRPr>
            </a:lvl2pPr>
            <a:lvl3pPr marL="1143000" indent="-228600">
              <a:defRPr sz="1000">
                <a:solidFill>
                  <a:schemeClr val="tx1"/>
                </a:solidFill>
                <a:latin typeface="Gulim" panose="020B0600000101010101" pitchFamily="34" charset="-127"/>
                <a:ea typeface="Gulim" panose="020B0600000101010101" pitchFamily="34" charset="-127"/>
              </a:defRPr>
            </a:lvl3pPr>
            <a:lvl4pPr marL="1600200" indent="-228600">
              <a:defRPr sz="1000">
                <a:solidFill>
                  <a:schemeClr val="tx1"/>
                </a:solidFill>
                <a:latin typeface="Gulim" panose="020B0600000101010101" pitchFamily="34" charset="-127"/>
                <a:ea typeface="Gulim" panose="020B0600000101010101" pitchFamily="34" charset="-127"/>
              </a:defRPr>
            </a:lvl4pPr>
            <a:lvl5pPr marL="2057400" indent="-228600">
              <a:defRPr sz="1000">
                <a:solidFill>
                  <a:schemeClr val="tx1"/>
                </a:solidFill>
                <a:latin typeface="Gulim" panose="020B0600000101010101" pitchFamily="34" charset="-127"/>
                <a:ea typeface="Gulim" panose="020B0600000101010101" pitchFamily="34" charset="-127"/>
              </a:defRPr>
            </a:lvl5pPr>
            <a:lvl6pPr marL="25146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6pPr>
            <a:lvl7pPr marL="29718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7pPr>
            <a:lvl8pPr marL="34290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8pPr>
            <a:lvl9pPr marL="3886200" indent="-228600" eaLnBrk="0" fontAlgn="base" hangingPunct="0">
              <a:spcBef>
                <a:spcPct val="0"/>
              </a:spcBef>
              <a:spcAft>
                <a:spcPct val="0"/>
              </a:spcAft>
              <a:defRPr sz="1000">
                <a:solidFill>
                  <a:schemeClr val="tx1"/>
                </a:solidFill>
                <a:latin typeface="Gulim" panose="020B0600000101010101" pitchFamily="34" charset="-127"/>
                <a:ea typeface="Gulim" panose="020B0600000101010101" pitchFamily="34" charset="-127"/>
              </a:defRPr>
            </a:lvl9pPr>
          </a:lstStyle>
          <a:p>
            <a:pPr algn="ctr" eaLnBrk="1" latinLnBrk="1" hangingPunct="1">
              <a:lnSpc>
                <a:spcPct val="80000"/>
              </a:lnSpc>
              <a:spcBef>
                <a:spcPct val="50000"/>
              </a:spcBef>
              <a:buClr>
                <a:srgbClr val="FF0000"/>
              </a:buClr>
              <a:buFont typeface="Wingdings" panose="05000000000000000000" pitchFamily="2" charset="2"/>
              <a:buNone/>
            </a:pPr>
            <a:r>
              <a:rPr lang="zh-CN" altLang="en-US" sz="2800" i="0" dirty="0"/>
              <a:t>第一趟排序，从头至尾</a:t>
            </a:r>
            <a:r>
              <a:rPr lang="en-US" altLang="zh-CN" sz="2800" i="0" dirty="0"/>
              <a:t>(n-1)</a:t>
            </a:r>
            <a:r>
              <a:rPr lang="zh-CN" altLang="en-US" sz="2800" i="0" dirty="0"/>
              <a:t>相邻两个元素比较。</a:t>
            </a:r>
            <a:endParaRPr lang="en-US" altLang="zh-CN" sz="2800" i="0" dirty="0"/>
          </a:p>
          <a:p>
            <a:pPr algn="ctr" eaLnBrk="1" latinLnBrk="1" hangingPunct="1">
              <a:lnSpc>
                <a:spcPct val="80000"/>
              </a:lnSpc>
              <a:spcBef>
                <a:spcPct val="50000"/>
              </a:spcBef>
              <a:buClr>
                <a:srgbClr val="FF0000"/>
              </a:buClr>
              <a:buFont typeface="Wingdings" panose="05000000000000000000" pitchFamily="2" charset="2"/>
              <a:buNone/>
            </a:pPr>
            <a:r>
              <a:rPr lang="zh-CN" altLang="en-US" sz="2800" i="0" dirty="0"/>
              <a:t>若反序，则交换。</a:t>
            </a:r>
            <a:endParaRPr lang="en-US" altLang="zh-CN" sz="2800" i="0" dirty="0"/>
          </a:p>
          <a:p>
            <a:pPr eaLnBrk="1" latinLnBrk="1" hangingPunct="1">
              <a:lnSpc>
                <a:spcPct val="80000"/>
              </a:lnSpc>
              <a:spcBef>
                <a:spcPct val="50000"/>
              </a:spcBef>
              <a:buClr>
                <a:srgbClr val="FF0000"/>
              </a:buClr>
              <a:buFont typeface="Wingdings" panose="05000000000000000000" pitchFamily="2" charset="2"/>
              <a:buNone/>
            </a:pPr>
            <a:r>
              <a:rPr lang="zh-CN" altLang="en-US" sz="2540" dirty="0"/>
              <a:t>     </a:t>
            </a:r>
            <a:r>
              <a:rPr lang="zh-CN" altLang="en-US" sz="2800" i="0" dirty="0"/>
              <a:t>第一趟排序将最大元素浮到最后位置。如同水中气</a:t>
            </a:r>
            <a:endParaRPr lang="en-US" altLang="zh-CN" sz="2800" i="0" dirty="0"/>
          </a:p>
          <a:p>
            <a:pPr eaLnBrk="1" latinLnBrk="1" hangingPunct="1">
              <a:lnSpc>
                <a:spcPct val="80000"/>
              </a:lnSpc>
              <a:spcBef>
                <a:spcPct val="50000"/>
              </a:spcBef>
              <a:buClr>
                <a:srgbClr val="FF0000"/>
              </a:buClr>
              <a:buFont typeface="Wingdings" panose="05000000000000000000" pitchFamily="2" charset="2"/>
              <a:buNone/>
            </a:pPr>
            <a:r>
              <a:rPr lang="en-US" altLang="zh-CN" sz="2800" i="0" dirty="0"/>
              <a:t>     </a:t>
            </a:r>
            <a:r>
              <a:rPr lang="zh-CN" altLang="en-US" sz="2800" i="0" dirty="0"/>
              <a:t>泡慢慢向上升。</a:t>
            </a:r>
          </a:p>
        </p:txBody>
      </p:sp>
      <p:sp>
        <p:nvSpPr>
          <p:cNvPr id="22" name="标题 1">
            <a:extLst>
              <a:ext uri="{FF2B5EF4-FFF2-40B4-BE49-F238E27FC236}">
                <a16:creationId xmlns:a16="http://schemas.microsoft.com/office/drawing/2014/main" id="{D5808A0B-2BD2-4AC1-9A03-D008935F22D3}"/>
              </a:ext>
            </a:extLst>
          </p:cNvPr>
          <p:cNvSpPr txBox="1">
            <a:spLocks/>
          </p:cNvSpPr>
          <p:nvPr/>
        </p:nvSpPr>
        <p:spPr>
          <a:xfrm>
            <a:off x="574675" y="304800"/>
            <a:ext cx="8001000" cy="676275"/>
          </a:xfrm>
          <a:prstGeom prst="rect">
            <a:avLst/>
          </a:prstGeom>
        </p:spPr>
        <p:txBody>
          <a:bodyPr>
            <a:noAutofit/>
          </a:bodyPr>
          <a:lst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a:lstStyle>
          <a:p>
            <a:pPr algn="ctr"/>
            <a:r>
              <a:rPr lang="zh-CN" altLang="en-US" sz="4400" b="0" i="0" dirty="0">
                <a:latin typeface="Tahoma" panose="020B0604030504040204" pitchFamily="34" charset="0"/>
                <a:ea typeface="隶书" panose="02010509060101010101" pitchFamily="49" charset="-122"/>
                <a:cs typeface="+mn-cs"/>
              </a:rPr>
              <a:t>冒泡排序</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hidden"/>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0" grpId="0"/>
      <p:bldP spid="25" grpId="0"/>
      <p:bldP spid="26" grpId="0" animBg="1"/>
      <p:bldP spid="27" grpId="0"/>
      <p:bldP spid="28" grpId="0" animBg="1"/>
      <p:bldP spid="29"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algn="ctr"/>
            <a:r>
              <a:rPr lang="zh-CN" altLang="zh-CN" sz="4400" kern="1200" dirty="0">
                <a:latin typeface="Tahoma" panose="020B0604030504040204" pitchFamily="34" charset="0"/>
                <a:ea typeface="隶书" panose="02010509060101010101" pitchFamily="49" charset="-122"/>
                <a:cs typeface="+mn-cs"/>
              </a:rPr>
              <a:t>冒泡排序</a:t>
            </a:r>
            <a:r>
              <a:rPr lang="zh-CN" altLang="en-US" sz="4400" kern="1200" dirty="0">
                <a:latin typeface="Tahoma" panose="020B0604030504040204" pitchFamily="34" charset="0"/>
                <a:ea typeface="隶书" panose="02010509060101010101" pitchFamily="49" charset="-122"/>
                <a:cs typeface="+mn-cs"/>
              </a:rPr>
              <a:t>代码</a:t>
            </a:r>
          </a:p>
        </p:txBody>
      </p:sp>
      <p:sp>
        <p:nvSpPr>
          <p:cNvPr id="5" name="灯片编号占位符 4"/>
          <p:cNvSpPr>
            <a:spLocks noGrp="1"/>
          </p:cNvSpPr>
          <p:nvPr>
            <p:ph type="sldNum" sz="quarter" idx="12"/>
          </p:nvPr>
        </p:nvSpPr>
        <p:spPr>
          <a:xfrm>
            <a:off x="10871199" y="6422067"/>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87</a:t>
            </a:fld>
            <a:endParaRPr lang="en-US" altLang="zh-CN"/>
          </a:p>
        </p:txBody>
      </p:sp>
      <p:sp>
        <p:nvSpPr>
          <p:cNvPr id="7" name="Rectangle 1">
            <a:extLst>
              <a:ext uri="{FF2B5EF4-FFF2-40B4-BE49-F238E27FC236}">
                <a16:creationId xmlns:a16="http://schemas.microsoft.com/office/drawing/2014/main" id="{0184AD62-38B7-4E68-B37E-64A43F1B0093}"/>
              </a:ext>
            </a:extLst>
          </p:cNvPr>
          <p:cNvSpPr>
            <a:spLocks noChangeArrowheads="1"/>
          </p:cNvSpPr>
          <p:nvPr/>
        </p:nvSpPr>
        <p:spPr bwMode="auto">
          <a:xfrm>
            <a:off x="574675" y="1504528"/>
            <a:ext cx="7829387" cy="34778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08080"/>
                </a:solidFill>
                <a:effectLst/>
                <a:latin typeface="宋体" panose="02010600030101010101" pitchFamily="2" charset="-122"/>
              </a:rPr>
              <a:t>冒泡排序实现降序排序</a:t>
            </a:r>
            <a:br>
              <a:rPr kumimoji="0" lang="zh-CN" altLang="zh-CN" sz="2000" b="0" i="1" u="none" strike="noStrike" cap="none" normalizeH="0" baseline="0" dirty="0">
                <a:ln>
                  <a:noFill/>
                </a:ln>
                <a:solidFill>
                  <a:srgbClr val="808080"/>
                </a:solidFill>
                <a:effectLst/>
                <a:latin typeface="宋体" panose="02010600030101010101" pitchFamily="2" charset="-122"/>
              </a:rPr>
            </a:b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num =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list</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map</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int</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input</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().split()))</a:t>
            </a:r>
            <a:b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br>
            <a:b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08080"/>
                </a:solidFill>
                <a:effectLst/>
                <a:latin typeface="宋体" panose="02010600030101010101" pitchFamily="2" charset="-122"/>
              </a:rPr>
              <a:t>冒泡排序</a:t>
            </a:r>
            <a:br>
              <a:rPr kumimoji="0" lang="zh-CN" altLang="zh-CN" sz="2000" b="0" i="1" u="none" strike="noStrike" cap="none" normalizeH="0" baseline="0" dirty="0">
                <a:ln>
                  <a:noFill/>
                </a:ln>
                <a:solidFill>
                  <a:srgbClr val="808080"/>
                </a:solidFill>
                <a:effectLst/>
                <a:latin typeface="宋体" panose="02010600030101010101" pitchFamily="2" charset="-122"/>
              </a:rPr>
            </a:br>
            <a:r>
              <a:rPr kumimoji="0" lang="zh-CN" altLang="zh-CN" sz="20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i </a:t>
            </a:r>
            <a:r>
              <a:rPr kumimoji="0" lang="zh-CN" altLang="zh-CN" sz="20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len</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(num)):    </a:t>
            </a: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08080"/>
                </a:solidFill>
                <a:effectLst/>
                <a:latin typeface="宋体" panose="02010600030101010101" pitchFamily="2" charset="-122"/>
              </a:rPr>
              <a:t>排序趟数</a:t>
            </a: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len(num)-1</a:t>
            </a:r>
            <a:b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    # [0,len(num)-i]</a:t>
            </a:r>
            <a:r>
              <a:rPr kumimoji="0" lang="zh-CN" altLang="zh-CN" sz="2000" b="0" i="1" u="none" strike="noStrike" cap="none" normalizeH="0" baseline="0" dirty="0">
                <a:ln>
                  <a:noFill/>
                </a:ln>
                <a:solidFill>
                  <a:srgbClr val="808080"/>
                </a:solidFill>
                <a:effectLst/>
                <a:latin typeface="宋体" panose="02010600030101010101" pitchFamily="2" charset="-122"/>
              </a:rPr>
              <a:t>中的数字两两比较，最小值交换到</a:t>
            </a: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num[len(num)-i]</a:t>
            </a:r>
            <a:b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b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000" b="1" i="0" u="none" strike="noStrike" cap="none" normalizeH="0" baseline="0" dirty="0">
                <a:ln>
                  <a:noFill/>
                </a:ln>
                <a:solidFill>
                  <a:srgbClr val="000080"/>
                </a:solidFill>
                <a:effectLst/>
                <a:latin typeface="Arial Unicode MS" panose="020B0604020202020204" pitchFamily="34" charset="-122"/>
                <a:ea typeface="JetBrains Mono"/>
              </a:rPr>
              <a:t>for </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j </a:t>
            </a:r>
            <a:r>
              <a:rPr kumimoji="0" lang="zh-CN" altLang="zh-CN" sz="2000" b="1" i="0" u="none" strike="noStrike" cap="none" normalizeH="0" baseline="0" dirty="0">
                <a:ln>
                  <a:noFill/>
                </a:ln>
                <a:solidFill>
                  <a:srgbClr val="000080"/>
                </a:solidFill>
                <a:effectLst/>
                <a:latin typeface="Arial Unicode MS" panose="020B0604020202020204" pitchFamily="34" charset="-122"/>
                <a:ea typeface="JetBrains Mono"/>
              </a:rPr>
              <a:t>in </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range</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FF"/>
                </a:solidFill>
                <a:effectLst/>
                <a:latin typeface="Arial Unicode MS" panose="020B0604020202020204" pitchFamily="34" charset="-122"/>
                <a:ea typeface="JetBrains Mono"/>
              </a:rPr>
              <a:t>0</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a:t>
            </a:r>
            <a:r>
              <a:rPr kumimoji="0" lang="zh-CN" altLang="zh-CN" sz="2000" b="0" i="0" u="none" strike="noStrike" cap="none" normalizeH="0" baseline="0" dirty="0">
                <a:ln>
                  <a:noFill/>
                </a:ln>
                <a:solidFill>
                  <a:srgbClr val="000080"/>
                </a:solidFill>
                <a:effectLst/>
                <a:latin typeface="Arial Unicode MS" panose="020B0604020202020204" pitchFamily="34" charset="-122"/>
                <a:ea typeface="JetBrains Mono"/>
              </a:rPr>
              <a:t>len</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(num)-i):</a:t>
            </a:r>
            <a:b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b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000" b="1" i="0" u="none" strike="noStrike" cap="none" normalizeH="0" baseline="0" dirty="0">
                <a:ln>
                  <a:noFill/>
                </a:ln>
                <a:solidFill>
                  <a:srgbClr val="000080"/>
                </a:solidFill>
                <a:effectLst/>
                <a:latin typeface="Arial Unicode MS" panose="020B0604020202020204" pitchFamily="34" charset="-122"/>
                <a:ea typeface="JetBrains Mono"/>
              </a:rPr>
              <a:t>if </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num[j] &lt; num[j+</a:t>
            </a:r>
            <a:r>
              <a:rPr kumimoji="0" lang="zh-CN" altLang="zh-CN" sz="20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08080"/>
                </a:solidFill>
                <a:effectLst/>
                <a:latin typeface="宋体" panose="02010600030101010101" pitchFamily="2" charset="-122"/>
              </a:rPr>
              <a:t>相邻元素反序</a:t>
            </a:r>
            <a:br>
              <a:rPr kumimoji="0" lang="zh-CN" altLang="zh-CN" sz="2000" b="0" i="1" u="none" strike="noStrike" cap="none" normalizeH="0" baseline="0" dirty="0">
                <a:ln>
                  <a:noFill/>
                </a:ln>
                <a:solidFill>
                  <a:srgbClr val="808080"/>
                </a:solidFill>
                <a:effectLst/>
                <a:latin typeface="宋体" panose="02010600030101010101" pitchFamily="2" charset="-122"/>
              </a:rPr>
            </a:br>
            <a:r>
              <a:rPr kumimoji="0" lang="zh-CN" altLang="zh-CN" sz="2000" b="0" i="1" u="none" strike="noStrike" cap="none" normalizeH="0" baseline="0" dirty="0">
                <a:ln>
                  <a:noFill/>
                </a:ln>
                <a:solidFill>
                  <a:srgbClr val="808080"/>
                </a:solidFill>
                <a:effectLst/>
                <a:latin typeface="宋体" panose="02010600030101010101" pitchFamily="2" charset="-122"/>
              </a:rPr>
              <a:t>            </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num[j],num[j+</a:t>
            </a:r>
            <a:r>
              <a:rPr kumimoji="0" lang="zh-CN" altLang="zh-CN" sz="20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 = num[j+</a:t>
            </a:r>
            <a:r>
              <a:rPr kumimoji="0" lang="zh-CN" altLang="zh-CN" sz="2000" b="0" i="0" u="none" strike="noStrike" cap="none" normalizeH="0" baseline="0" dirty="0">
                <a:ln>
                  <a:noFill/>
                </a:ln>
                <a:solidFill>
                  <a:srgbClr val="0000FF"/>
                </a:solidFill>
                <a:effectLst/>
                <a:latin typeface="Arial Unicode MS" panose="020B0604020202020204" pitchFamily="34" charset="-122"/>
                <a:ea typeface="JetBrains Mono"/>
              </a:rPr>
              <a:t>1</a:t>
            </a:r>
            <a:r>
              <a:rPr kumimoji="0" lang="zh-CN" altLang="zh-CN" sz="2000" b="0" i="0" u="none" strike="noStrike" cap="none" normalizeH="0" baseline="0" dirty="0">
                <a:ln>
                  <a:noFill/>
                </a:ln>
                <a:solidFill>
                  <a:srgbClr val="000000"/>
                </a:solidFill>
                <a:effectLst/>
                <a:latin typeface="Arial Unicode MS" panose="020B0604020202020204" pitchFamily="34" charset="-122"/>
                <a:ea typeface="JetBrains Mono"/>
              </a:rPr>
              <a:t>],num[j]   </a:t>
            </a: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08080"/>
                </a:solidFill>
                <a:effectLst/>
                <a:latin typeface="宋体" panose="02010600030101010101" pitchFamily="2" charset="-122"/>
              </a:rPr>
              <a:t>交换</a:t>
            </a:r>
            <a:br>
              <a:rPr kumimoji="0" lang="zh-CN" altLang="zh-CN" sz="2000" b="0" i="1" u="none" strike="noStrike" cap="none" normalizeH="0" baseline="0" dirty="0">
                <a:ln>
                  <a:noFill/>
                </a:ln>
                <a:solidFill>
                  <a:srgbClr val="808080"/>
                </a:solidFill>
                <a:effectLst/>
                <a:latin typeface="宋体" panose="02010600030101010101" pitchFamily="2" charset="-122"/>
              </a:rPr>
            </a:br>
            <a:r>
              <a:rPr kumimoji="0" lang="zh-CN" altLang="zh-CN" sz="2000" b="0" i="1" u="none" strike="noStrike" cap="none" normalizeH="0" baseline="0" dirty="0">
                <a:ln>
                  <a:noFill/>
                </a:ln>
                <a:solidFill>
                  <a:srgbClr val="808080"/>
                </a:solidFill>
                <a:effectLst/>
                <a:latin typeface="Arial Unicode MS" panose="020B0604020202020204" pitchFamily="34" charset="-122"/>
                <a:ea typeface="JetBrains Mono"/>
              </a:rPr>
              <a:t># </a:t>
            </a:r>
            <a:r>
              <a:rPr kumimoji="0" lang="zh-CN" altLang="zh-CN" sz="2000" b="0" i="1" u="none" strike="noStrike" cap="none" normalizeH="0" baseline="0" dirty="0">
                <a:ln>
                  <a:noFill/>
                </a:ln>
                <a:solidFill>
                  <a:srgbClr val="808080"/>
                </a:solidFill>
                <a:effectLst/>
                <a:latin typeface="宋体" panose="02010600030101010101" pitchFamily="2" charset="-122"/>
              </a:rPr>
              <a:t>输出排序结果</a:t>
            </a:r>
            <a:br>
              <a:rPr kumimoji="0" lang="zh-CN" altLang="zh-CN" sz="2000" b="0" i="1" u="none" strike="noStrike" cap="none" normalizeH="0" baseline="0" dirty="0">
                <a:ln>
                  <a:noFill/>
                </a:ln>
                <a:solidFill>
                  <a:srgbClr val="808080"/>
                </a:solidFill>
                <a:effectLst/>
                <a:latin typeface="宋体" panose="02010600030101010101" pitchFamily="2" charset="-122"/>
              </a:rPr>
            </a:br>
            <a:r>
              <a:rPr lang="en-US" altLang="zh-CN" sz="2000" b="0" i="0" dirty="0">
                <a:solidFill>
                  <a:srgbClr val="000000"/>
                </a:solidFill>
                <a:latin typeface="Arial Unicode MS" panose="020B0604020202020204" pitchFamily="34" charset="-122"/>
              </a:rPr>
              <a:t>print(*num)</a:t>
            </a:r>
            <a:endParaRPr lang="zh-CN" altLang="zh-CN" sz="2000" b="0" i="0" dirty="0">
              <a:solidFill>
                <a:srgbClr val="000000"/>
              </a:solidFill>
              <a:latin typeface="Arial Unicode MS" panose="020B0604020202020204" pitchFamily="34" charset="-122"/>
            </a:endParaRPr>
          </a:p>
        </p:txBody>
      </p:sp>
      <p:pic>
        <p:nvPicPr>
          <p:cNvPr id="9" name="图片 8">
            <a:extLst>
              <a:ext uri="{FF2B5EF4-FFF2-40B4-BE49-F238E27FC236}">
                <a16:creationId xmlns:a16="http://schemas.microsoft.com/office/drawing/2014/main" id="{FF6238D7-1E4D-45ED-AD4D-F3CEE4011A5F}"/>
              </a:ext>
            </a:extLst>
          </p:cNvPr>
          <p:cNvPicPr>
            <a:picLocks noChangeAspect="1"/>
          </p:cNvPicPr>
          <p:nvPr/>
        </p:nvPicPr>
        <p:blipFill>
          <a:blip r:embed="rId2"/>
          <a:stretch>
            <a:fillRect/>
          </a:stretch>
        </p:blipFill>
        <p:spPr>
          <a:xfrm>
            <a:off x="679529" y="5290180"/>
            <a:ext cx="3790950" cy="800100"/>
          </a:xfrm>
          <a:prstGeom prst="rect">
            <a:avLst/>
          </a:prstGeom>
        </p:spPr>
      </p:pic>
    </p:spTree>
    <p:extLst>
      <p:ext uri="{BB962C8B-B14F-4D97-AF65-F5344CB8AC3E}">
        <p14:creationId xmlns:p14="http://schemas.microsoft.com/office/powerpoint/2010/main" val="340393139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zh-CN" sz="4400" b="1" kern="1200" dirty="0">
                <a:latin typeface="Tahoma" panose="020B0604030504040204" pitchFamily="34" charset="0"/>
                <a:ea typeface="隶书" panose="02010509060101010101" pitchFamily="49" charset="-122"/>
                <a:cs typeface="+mn-cs"/>
              </a:rPr>
              <a:t>字典</a:t>
            </a:r>
            <a:r>
              <a:rPr lang="zh-CN" altLang="en-US" sz="4400" b="1" kern="1200" dirty="0">
                <a:latin typeface="Tahoma" panose="020B0604030504040204" pitchFamily="34" charset="0"/>
                <a:ea typeface="隶书" panose="02010509060101010101" pitchFamily="49" charset="-122"/>
                <a:cs typeface="+mn-cs"/>
              </a:rPr>
              <a:t>基本运算</a:t>
            </a:r>
          </a:p>
        </p:txBody>
      </p:sp>
      <p:sp>
        <p:nvSpPr>
          <p:cNvPr id="5" name="灯片编号占位符 4"/>
          <p:cNvSpPr>
            <a:spLocks noGrp="1"/>
          </p:cNvSpPr>
          <p:nvPr>
            <p:ph type="sldNum" sz="quarter" idx="12"/>
          </p:nvPr>
        </p:nvSpPr>
        <p:spPr>
          <a:xfrm>
            <a:off x="10871200" y="6422065"/>
            <a:ext cx="1016000" cy="365125"/>
          </a:xfrm>
          <a:prstGeom prst="rect">
            <a:avLst/>
          </a:prstGeom>
        </p:spPr>
        <p:txBody>
          <a:bodyPr vert="horz" lIns="0" tIns="0" rIns="0" bIns="0" anchor="b"/>
          <a:lstStyle>
            <a:defPPr>
              <a:defRPr lang="zh-CN"/>
            </a:defPPr>
            <a:lvl1pPr algn="r" rtl="0" eaLnBrk="1" fontAlgn="base" latinLnBrk="0" hangingPunct="1">
              <a:spcBef>
                <a:spcPct val="0"/>
              </a:spcBef>
              <a:spcAft>
                <a:spcPct val="0"/>
              </a:spcAft>
              <a:defRPr kumimoji="0" sz="1000" kern="1200">
                <a:solidFill>
                  <a:schemeClr val="tx2">
                    <a:shade val="50000"/>
                  </a:schemeClr>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a:lstStyle>
          <a:p>
            <a:pPr>
              <a:defRPr/>
            </a:pPr>
            <a:fld id="{54DCE81F-A34A-4F23-89A3-BB8AD725059B}" type="slidenum">
              <a:rPr lang="en-US" altLang="zh-CN" smtClean="0"/>
              <a:pPr>
                <a:defRPr/>
              </a:pPr>
              <a:t>9</a:t>
            </a:fld>
            <a:endParaRPr lang="en-US" altLang="zh-CN"/>
          </a:p>
        </p:txBody>
      </p:sp>
      <p:graphicFrame>
        <p:nvGraphicFramePr>
          <p:cNvPr id="8" name="表格 8">
            <a:extLst>
              <a:ext uri="{FF2B5EF4-FFF2-40B4-BE49-F238E27FC236}">
                <a16:creationId xmlns:a16="http://schemas.microsoft.com/office/drawing/2014/main" id="{CF344570-B584-4EC8-8B22-E6F7C03DECF4}"/>
              </a:ext>
            </a:extLst>
          </p:cNvPr>
          <p:cNvGraphicFramePr>
            <a:graphicFrameLocks noGrp="1"/>
          </p:cNvGraphicFramePr>
          <p:nvPr>
            <p:extLst>
              <p:ext uri="{D42A27DB-BD31-4B8C-83A1-F6EECF244321}">
                <p14:modId xmlns:p14="http://schemas.microsoft.com/office/powerpoint/2010/main" val="1695193738"/>
              </p:ext>
            </p:extLst>
          </p:nvPr>
        </p:nvGraphicFramePr>
        <p:xfrm>
          <a:off x="625944" y="1340767"/>
          <a:ext cx="8266535" cy="5231320"/>
        </p:xfrm>
        <a:graphic>
          <a:graphicData uri="http://schemas.openxmlformats.org/drawingml/2006/table">
            <a:tbl>
              <a:tblPr firstRow="1" bandRow="1">
                <a:tableStyleId>{21E4AEA4-8DFA-4A89-87EB-49C32662AFE0}</a:tableStyleId>
              </a:tblPr>
              <a:tblGrid>
                <a:gridCol w="2514662">
                  <a:extLst>
                    <a:ext uri="{9D8B030D-6E8A-4147-A177-3AD203B41FA5}">
                      <a16:colId xmlns:a16="http://schemas.microsoft.com/office/drawing/2014/main" val="3258334011"/>
                    </a:ext>
                  </a:extLst>
                </a:gridCol>
                <a:gridCol w="5751873">
                  <a:extLst>
                    <a:ext uri="{9D8B030D-6E8A-4147-A177-3AD203B41FA5}">
                      <a16:colId xmlns:a16="http://schemas.microsoft.com/office/drawing/2014/main" val="396242977"/>
                    </a:ext>
                  </a:extLst>
                </a:gridCol>
              </a:tblGrid>
              <a:tr h="725900">
                <a:tc>
                  <a:txBody>
                    <a:bodyPr/>
                    <a:lstStyle/>
                    <a:p>
                      <a:pPr algn="ctr"/>
                      <a:r>
                        <a:rPr lang="zh-CN" altLang="en-US" sz="2800" dirty="0"/>
                        <a:t>函数或运算</a:t>
                      </a:r>
                    </a:p>
                  </a:txBody>
                  <a:tcPr anchor="ctr"/>
                </a:tc>
                <a:tc>
                  <a:txBody>
                    <a:bodyPr/>
                    <a:lstStyle/>
                    <a:p>
                      <a:pPr algn="ctr"/>
                      <a:r>
                        <a:rPr lang="zh-CN" altLang="en-US" sz="2800" dirty="0"/>
                        <a:t>返回值和说明</a:t>
                      </a:r>
                    </a:p>
                  </a:txBody>
                  <a:tcPr anchor="ctr"/>
                </a:tc>
                <a:extLst>
                  <a:ext uri="{0D108BD9-81ED-4DB2-BD59-A6C34878D82A}">
                    <a16:rowId xmlns:a16="http://schemas.microsoft.com/office/drawing/2014/main" val="2850344478"/>
                  </a:ext>
                </a:extLst>
              </a:tr>
              <a:tr h="725900">
                <a:tc>
                  <a:txBody>
                    <a:bodyPr/>
                    <a:lstStyle/>
                    <a:p>
                      <a:pPr algn="ctr"/>
                      <a:r>
                        <a:rPr lang="en-US" altLang="zh-CN" sz="2800" dirty="0"/>
                        <a:t>key in d</a:t>
                      </a:r>
                      <a:endParaRPr lang="zh-CN" altLang="en-US" sz="2800" dirty="0"/>
                    </a:p>
                  </a:txBody>
                  <a:tcPr anchor="ctr"/>
                </a:tc>
                <a:tc>
                  <a:txBody>
                    <a:bodyPr/>
                    <a:lstStyle/>
                    <a:p>
                      <a:pPr algn="ctr"/>
                      <a:r>
                        <a:rPr lang="zh-CN" altLang="en-US" sz="2800" dirty="0"/>
                        <a:t>若字典</a:t>
                      </a:r>
                      <a:r>
                        <a:rPr lang="en-US" altLang="zh-CN" sz="2800" dirty="0"/>
                        <a:t>d</a:t>
                      </a:r>
                      <a:r>
                        <a:rPr lang="zh-CN" altLang="en-US" sz="2800" dirty="0"/>
                        <a:t>有键</a:t>
                      </a:r>
                      <a:r>
                        <a:rPr lang="en-US" altLang="zh-CN" sz="2800" dirty="0"/>
                        <a:t>key</a:t>
                      </a:r>
                      <a:r>
                        <a:rPr lang="zh-CN" altLang="en-US" sz="2800" dirty="0"/>
                        <a:t>，返回</a:t>
                      </a:r>
                      <a:r>
                        <a:rPr lang="en-US" altLang="zh-CN" sz="2800" dirty="0"/>
                        <a:t>True</a:t>
                      </a:r>
                      <a:r>
                        <a:rPr lang="zh-CN" altLang="en-US" sz="2800" dirty="0"/>
                        <a:t>；否则</a:t>
                      </a:r>
                      <a:r>
                        <a:rPr lang="en-US" altLang="zh-CN" sz="2800" dirty="0"/>
                        <a:t>False</a:t>
                      </a:r>
                      <a:endParaRPr lang="zh-CN" altLang="en-US" sz="2800" dirty="0"/>
                    </a:p>
                  </a:txBody>
                  <a:tcPr anchor="ctr"/>
                </a:tc>
                <a:extLst>
                  <a:ext uri="{0D108BD9-81ED-4DB2-BD59-A6C34878D82A}">
                    <a16:rowId xmlns:a16="http://schemas.microsoft.com/office/drawing/2014/main" val="2751916159"/>
                  </a:ext>
                </a:extLst>
              </a:tr>
              <a:tr h="725900">
                <a:tc>
                  <a:txBody>
                    <a:bodyPr/>
                    <a:lstStyle/>
                    <a:p>
                      <a:pPr algn="ctr"/>
                      <a:r>
                        <a:rPr lang="en-US" altLang="zh-CN" sz="2800" dirty="0"/>
                        <a:t>key not in d</a:t>
                      </a:r>
                      <a:endParaRPr lang="zh-CN" altLang="en-US" sz="2800" dirty="0"/>
                    </a:p>
                  </a:txBody>
                  <a:tcPr anchor="ctr"/>
                </a:tc>
                <a:tc>
                  <a:txBody>
                    <a:bodyPr/>
                    <a:lstStyle/>
                    <a:p>
                      <a:pPr algn="ctr"/>
                      <a:r>
                        <a:rPr lang="zh-CN" altLang="en-US" sz="2800" dirty="0"/>
                        <a:t>若字典</a:t>
                      </a:r>
                      <a:r>
                        <a:rPr lang="en-US" altLang="zh-CN" sz="2800" dirty="0"/>
                        <a:t>d</a:t>
                      </a:r>
                      <a:r>
                        <a:rPr lang="zh-CN" altLang="en-US" sz="2800" dirty="0"/>
                        <a:t>不含键</a:t>
                      </a:r>
                      <a:r>
                        <a:rPr lang="en-US" altLang="zh-CN" sz="2800" dirty="0"/>
                        <a:t>key</a:t>
                      </a:r>
                      <a:r>
                        <a:rPr lang="zh-CN" altLang="en-US" sz="2800" dirty="0"/>
                        <a:t>，返回</a:t>
                      </a:r>
                      <a:r>
                        <a:rPr lang="en-US" altLang="zh-CN" sz="2800" dirty="0"/>
                        <a:t>True</a:t>
                      </a:r>
                      <a:r>
                        <a:rPr lang="zh-CN" altLang="en-US" sz="2800" dirty="0"/>
                        <a:t>；否则</a:t>
                      </a:r>
                      <a:r>
                        <a:rPr lang="en-US" altLang="zh-CN" sz="2800" dirty="0"/>
                        <a:t>False</a:t>
                      </a:r>
                      <a:r>
                        <a:rPr lang="zh-CN" altLang="en-US" sz="2800" dirty="0"/>
                        <a:t>。</a:t>
                      </a:r>
                    </a:p>
                  </a:txBody>
                  <a:tcPr anchor="ctr"/>
                </a:tc>
                <a:extLst>
                  <a:ext uri="{0D108BD9-81ED-4DB2-BD59-A6C34878D82A}">
                    <a16:rowId xmlns:a16="http://schemas.microsoft.com/office/drawing/2014/main" val="3223607779"/>
                  </a:ext>
                </a:extLst>
              </a:tr>
              <a:tr h="725900">
                <a:tc>
                  <a:txBody>
                    <a:bodyPr/>
                    <a:lstStyle/>
                    <a:p>
                      <a:pPr algn="ctr"/>
                      <a:r>
                        <a:rPr lang="en-US" altLang="zh-CN" sz="2800" dirty="0"/>
                        <a:t>==</a:t>
                      </a:r>
                      <a:r>
                        <a:rPr lang="zh-CN" altLang="en-US" sz="2800" dirty="0"/>
                        <a:t>、</a:t>
                      </a:r>
                      <a:r>
                        <a:rPr lang="en-US" altLang="zh-CN" sz="2800" dirty="0"/>
                        <a:t>!=</a:t>
                      </a:r>
                      <a:endParaRPr lang="zh-CN" altLang="en-US" sz="2800" dirty="0"/>
                    </a:p>
                  </a:txBody>
                  <a:tcPr anchor="ctr"/>
                </a:tc>
                <a:tc>
                  <a:txBody>
                    <a:bodyPr/>
                    <a:lstStyle/>
                    <a:p>
                      <a:pPr algn="ctr"/>
                      <a:r>
                        <a:rPr lang="zh-CN" altLang="en-US" sz="2800" dirty="0"/>
                        <a:t>判断两个字典是否相等，不考虑键顺序</a:t>
                      </a:r>
                    </a:p>
                  </a:txBody>
                  <a:tcPr anchor="ctr"/>
                </a:tc>
                <a:extLst>
                  <a:ext uri="{0D108BD9-81ED-4DB2-BD59-A6C34878D82A}">
                    <a16:rowId xmlns:a16="http://schemas.microsoft.com/office/drawing/2014/main" val="2542663017"/>
                  </a:ext>
                </a:extLst>
              </a:tr>
              <a:tr h="725900">
                <a:tc>
                  <a:txBody>
                    <a:bodyPr/>
                    <a:lstStyle/>
                    <a:p>
                      <a:pPr algn="ctr"/>
                      <a:r>
                        <a:rPr lang="en-US" altLang="zh-CN" sz="2800" dirty="0" err="1"/>
                        <a:t>len</a:t>
                      </a:r>
                      <a:r>
                        <a:rPr lang="en-US" altLang="zh-CN" sz="2800" dirty="0"/>
                        <a:t>(d)</a:t>
                      </a:r>
                      <a:endParaRPr lang="zh-CN" altLang="en-US" sz="2800" dirty="0"/>
                    </a:p>
                  </a:txBody>
                  <a:tcPr anchor="ctr"/>
                </a:tc>
                <a:tc>
                  <a:txBody>
                    <a:bodyPr/>
                    <a:lstStyle/>
                    <a:p>
                      <a:pPr algn="ctr"/>
                      <a:r>
                        <a:rPr lang="zh-CN" altLang="en-US" sz="2800" dirty="0"/>
                        <a:t>内置函数，返回字典</a:t>
                      </a:r>
                      <a:r>
                        <a:rPr lang="en-US" altLang="zh-CN" sz="2800" dirty="0"/>
                        <a:t>d</a:t>
                      </a:r>
                      <a:r>
                        <a:rPr lang="zh-CN" altLang="en-US" sz="2800" dirty="0"/>
                        <a:t>的条目数</a:t>
                      </a:r>
                    </a:p>
                  </a:txBody>
                  <a:tcPr anchor="ctr"/>
                </a:tc>
                <a:extLst>
                  <a:ext uri="{0D108BD9-81ED-4DB2-BD59-A6C34878D82A}">
                    <a16:rowId xmlns:a16="http://schemas.microsoft.com/office/drawing/2014/main" val="3818433038"/>
                  </a:ext>
                </a:extLst>
              </a:tr>
              <a:tr h="725900">
                <a:tc>
                  <a:txBody>
                    <a:bodyPr/>
                    <a:lstStyle/>
                    <a:p>
                      <a:pPr algn="ctr"/>
                      <a:r>
                        <a:rPr lang="en-US" altLang="zh-CN" sz="2800" dirty="0"/>
                        <a:t>list(d)</a:t>
                      </a:r>
                      <a:endParaRPr lang="zh-CN" altLang="en-US" sz="2800" dirty="0"/>
                    </a:p>
                  </a:txBody>
                  <a:tcPr anchor="ctr"/>
                </a:tc>
                <a:tc>
                  <a:txBody>
                    <a:bodyPr/>
                    <a:lstStyle/>
                    <a:p>
                      <a:pPr algn="ctr"/>
                      <a:r>
                        <a:rPr lang="zh-CN" altLang="en-US" sz="2800" dirty="0"/>
                        <a:t>内置函数，返回由字典</a:t>
                      </a:r>
                      <a:r>
                        <a:rPr lang="en-US" altLang="zh-CN" sz="2800" dirty="0"/>
                        <a:t>d</a:t>
                      </a:r>
                      <a:r>
                        <a:rPr lang="zh-CN" altLang="en-US" sz="2800" dirty="0"/>
                        <a:t>的所有键构成的</a:t>
                      </a:r>
                      <a:r>
                        <a:rPr lang="zh-CN" altLang="en-US" sz="2800" dirty="0">
                          <a:solidFill>
                            <a:srgbClr val="FF0000"/>
                          </a:solidFill>
                        </a:rPr>
                        <a:t>列表</a:t>
                      </a:r>
                    </a:p>
                  </a:txBody>
                  <a:tcPr anchor="ctr"/>
                </a:tc>
                <a:extLst>
                  <a:ext uri="{0D108BD9-81ED-4DB2-BD59-A6C34878D82A}">
                    <a16:rowId xmlns:a16="http://schemas.microsoft.com/office/drawing/2014/main" val="3762657504"/>
                  </a:ext>
                </a:extLst>
              </a:tr>
            </a:tbl>
          </a:graphicData>
        </a:graphic>
      </p:graphicFrame>
    </p:spTree>
    <p:extLst>
      <p:ext uri="{BB962C8B-B14F-4D97-AF65-F5344CB8AC3E}">
        <p14:creationId xmlns:p14="http://schemas.microsoft.com/office/powerpoint/2010/main" val="381160943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657e93ae-bcdf-4bb0-92f1-097044599750"/>
  <p:tag name="COMMONDATA" val="eyJoZGlkIjoiZDJhMGY2NTliNjM3ZDM2Y2ExZTAwZGE4Y2I5MzU0YzkifQ=="/>
</p:tagLst>
</file>

<file path=ppt/tags/tag10.xml><?xml version="1.0" encoding="utf-8"?>
<p:tagLst xmlns:a="http://schemas.openxmlformats.org/drawingml/2006/main" xmlns:r="http://schemas.openxmlformats.org/officeDocument/2006/relationships" xmlns:p="http://schemas.openxmlformats.org/presentationml/2006/main">
  <p:tag name="TIMING" val="|0.7|0.6|0.7|0.5|0.7"/>
</p:tagLst>
</file>

<file path=ppt/tags/tag11.xml><?xml version="1.0" encoding="utf-8"?>
<p:tagLst xmlns:a="http://schemas.openxmlformats.org/drawingml/2006/main" xmlns:r="http://schemas.openxmlformats.org/officeDocument/2006/relationships" xmlns:p="http://schemas.openxmlformats.org/presentationml/2006/main">
  <p:tag name="TIMING" val="|0.7|0.6|0.7|0.5|0.7"/>
</p:tagLst>
</file>

<file path=ppt/tags/tag12.xml><?xml version="1.0" encoding="utf-8"?>
<p:tagLst xmlns:a="http://schemas.openxmlformats.org/drawingml/2006/main" xmlns:r="http://schemas.openxmlformats.org/officeDocument/2006/relationships" xmlns:p="http://schemas.openxmlformats.org/presentationml/2006/main">
  <p:tag name="TIMING" val="|0.7|0.6|0.7|0.5|0.7"/>
</p:tagLst>
</file>

<file path=ppt/tags/tag13.xml><?xml version="1.0" encoding="utf-8"?>
<p:tagLst xmlns:a="http://schemas.openxmlformats.org/drawingml/2006/main" xmlns:r="http://schemas.openxmlformats.org/officeDocument/2006/relationships" xmlns:p="http://schemas.openxmlformats.org/presentationml/2006/main">
  <p:tag name="TIMING" val="|0.7|0.6|0.7|0.5|0.7"/>
</p:tagLst>
</file>

<file path=ppt/tags/tag14.xml><?xml version="1.0" encoding="utf-8"?>
<p:tagLst xmlns:a="http://schemas.openxmlformats.org/drawingml/2006/main" xmlns:r="http://schemas.openxmlformats.org/officeDocument/2006/relationships" xmlns:p="http://schemas.openxmlformats.org/presentationml/2006/main">
  <p:tag name="TIMING" val="|0.7|0.6|0.7|0.5|0.7"/>
</p:tagLst>
</file>

<file path=ppt/tags/tag15.xml><?xml version="1.0" encoding="utf-8"?>
<p:tagLst xmlns:a="http://schemas.openxmlformats.org/drawingml/2006/main" xmlns:r="http://schemas.openxmlformats.org/officeDocument/2006/relationships" xmlns:p="http://schemas.openxmlformats.org/presentationml/2006/main">
  <p:tag name="TIMING" val="|0.7|0.6|0.7|0.5|0.7"/>
</p:tagLst>
</file>

<file path=ppt/tags/tag16.xml><?xml version="1.0" encoding="utf-8"?>
<p:tagLst xmlns:a="http://schemas.openxmlformats.org/drawingml/2006/main" xmlns:r="http://schemas.openxmlformats.org/officeDocument/2006/relationships" xmlns:p="http://schemas.openxmlformats.org/presentationml/2006/main">
  <p:tag name="TIMING" val="|0.7|0.6|0.7|0.5|0.7"/>
</p:tagLst>
</file>

<file path=ppt/tags/tag2.xml><?xml version="1.0" encoding="utf-8"?>
<p:tagLst xmlns:a="http://schemas.openxmlformats.org/drawingml/2006/main" xmlns:r="http://schemas.openxmlformats.org/officeDocument/2006/relationships" xmlns:p="http://schemas.openxmlformats.org/presentationml/2006/main">
  <p:tag name="TIMING" val="|0.7|0.6|0.7|0.5|0.7"/>
</p:tagLst>
</file>

<file path=ppt/tags/tag3.xml><?xml version="1.0" encoding="utf-8"?>
<p:tagLst xmlns:a="http://schemas.openxmlformats.org/drawingml/2006/main" xmlns:r="http://schemas.openxmlformats.org/officeDocument/2006/relationships" xmlns:p="http://schemas.openxmlformats.org/presentationml/2006/main">
  <p:tag name="TIMING" val="|0.7|0.6|0.7|0.5|0.7"/>
</p:tagLst>
</file>

<file path=ppt/tags/tag4.xml><?xml version="1.0" encoding="utf-8"?>
<p:tagLst xmlns:a="http://schemas.openxmlformats.org/drawingml/2006/main" xmlns:r="http://schemas.openxmlformats.org/officeDocument/2006/relationships" xmlns:p="http://schemas.openxmlformats.org/presentationml/2006/main">
  <p:tag name="TIMING" val="|0.7|0.6|0.7|0.5|0.7"/>
</p:tagLst>
</file>

<file path=ppt/tags/tag5.xml><?xml version="1.0" encoding="utf-8"?>
<p:tagLst xmlns:a="http://schemas.openxmlformats.org/drawingml/2006/main" xmlns:r="http://schemas.openxmlformats.org/officeDocument/2006/relationships" xmlns:p="http://schemas.openxmlformats.org/presentationml/2006/main">
  <p:tag name="TIMING" val="|0.7|0.6|0.7|0.5|0.7"/>
</p:tagLst>
</file>

<file path=ppt/tags/tag6.xml><?xml version="1.0" encoding="utf-8"?>
<p:tagLst xmlns:a="http://schemas.openxmlformats.org/drawingml/2006/main" xmlns:r="http://schemas.openxmlformats.org/officeDocument/2006/relationships" xmlns:p="http://schemas.openxmlformats.org/presentationml/2006/main">
  <p:tag name="TIMING" val="|0.7|0.6|0.7|0.5|0.7"/>
</p:tagLst>
</file>

<file path=ppt/tags/tag7.xml><?xml version="1.0" encoding="utf-8"?>
<p:tagLst xmlns:a="http://schemas.openxmlformats.org/drawingml/2006/main" xmlns:r="http://schemas.openxmlformats.org/officeDocument/2006/relationships" xmlns:p="http://schemas.openxmlformats.org/presentationml/2006/main">
  <p:tag name="TIMING" val="|0.7|0.6|0.7|0.5|0.7"/>
</p:tagLst>
</file>

<file path=ppt/tags/tag8.xml><?xml version="1.0" encoding="utf-8"?>
<p:tagLst xmlns:a="http://schemas.openxmlformats.org/drawingml/2006/main" xmlns:r="http://schemas.openxmlformats.org/officeDocument/2006/relationships" xmlns:p="http://schemas.openxmlformats.org/presentationml/2006/main">
  <p:tag name="TIMING" val="|0.7|0.6|0.7|0.5|0.7"/>
</p:tagLst>
</file>

<file path=ppt/tags/tag9.xml><?xml version="1.0" encoding="utf-8"?>
<p:tagLst xmlns:a="http://schemas.openxmlformats.org/drawingml/2006/main" xmlns:r="http://schemas.openxmlformats.org/officeDocument/2006/relationships" xmlns:p="http://schemas.openxmlformats.org/presentationml/2006/main">
  <p:tag name="TIMING" val="|0.7|0.6|0.7|0.5|0.7"/>
</p:tagLst>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spAutoFit/>
      </a:bodyPr>
      <a:lstStyle>
        <a:defPPr marL="0" marR="0" indent="0" algn="l" defTabSz="914400" rtl="0" eaLnBrk="1" fontAlgn="base" latinLnBrk="0" hangingPunct="1">
          <a:lnSpc>
            <a:spcPct val="100000"/>
          </a:lnSpc>
          <a:spcBef>
            <a:spcPct val="50000"/>
          </a:spcBef>
          <a:spcAft>
            <a:spcPct val="0"/>
          </a:spcAft>
          <a:buClrTx/>
          <a:buSzTx/>
          <a:buFontTx/>
          <a:buNone/>
          <a:defRPr kumimoji="0" lang="zh-CN" altLang="en-US" sz="1800" b="1" i="1"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3553</TotalTime>
  <Words>8105</Words>
  <Application>Microsoft Office PowerPoint</Application>
  <PresentationFormat>全屏显示(4:3)</PresentationFormat>
  <Paragraphs>657</Paragraphs>
  <Slides>87</Slides>
  <Notes>15</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87</vt:i4>
      </vt:variant>
    </vt:vector>
  </HeadingPairs>
  <TitlesOfParts>
    <vt:vector size="103" baseType="lpstr">
      <vt:lpstr>Arial Unicode MS</vt:lpstr>
      <vt:lpstr>JetBrains Mono</vt:lpstr>
      <vt:lpstr>Lucida Grande</vt:lpstr>
      <vt:lpstr>黑体</vt:lpstr>
      <vt:lpstr>华文行楷</vt:lpstr>
      <vt:lpstr>楷体_GB2312</vt:lpstr>
      <vt:lpstr>隶书</vt:lpstr>
      <vt:lpstr>宋体</vt:lpstr>
      <vt:lpstr>Arial</vt:lpstr>
      <vt:lpstr>Calibri</vt:lpstr>
      <vt:lpstr>Courier New</vt:lpstr>
      <vt:lpstr>Tahoma</vt:lpstr>
      <vt:lpstr>Times New Roman</vt:lpstr>
      <vt:lpstr>Verdana</vt:lpstr>
      <vt:lpstr>Wingdings</vt:lpstr>
      <vt:lpstr>1_Profile</vt:lpstr>
      <vt:lpstr>Python程序设计</vt:lpstr>
      <vt:lpstr>PowerPoint 演示文稿</vt:lpstr>
      <vt:lpstr>PowerPoint 演示文稿</vt:lpstr>
      <vt:lpstr>字典引例</vt:lpstr>
      <vt:lpstr>6.5 字典类型</vt:lpstr>
      <vt:lpstr>创建字典</vt:lpstr>
      <vt:lpstr>用内置函数dict()创建字典</vt:lpstr>
      <vt:lpstr>PowerPoint 演示文稿</vt:lpstr>
      <vt:lpstr>字典基本运算</vt:lpstr>
      <vt:lpstr>字典基本运算</vt:lpstr>
      <vt:lpstr>练习1</vt:lpstr>
      <vt:lpstr>练习2</vt:lpstr>
      <vt:lpstr>练习2</vt:lpstr>
      <vt:lpstr>练习2</vt:lpstr>
      <vt:lpstr>字典常用方法</vt:lpstr>
      <vt:lpstr>字典常用方法</vt:lpstr>
      <vt:lpstr>用循环遍历字典</vt:lpstr>
      <vt:lpstr>用items()实现字典遍历</vt:lpstr>
      <vt:lpstr>用items()实现字典遍历</vt:lpstr>
      <vt:lpstr>字典常用方法</vt:lpstr>
      <vt:lpstr>字典常用方法</vt:lpstr>
      <vt:lpstr>字典方法例</vt:lpstr>
      <vt:lpstr>练习3</vt:lpstr>
      <vt:lpstr>练习3</vt:lpstr>
      <vt:lpstr>字典常用方法</vt:lpstr>
      <vt:lpstr>字典常用方法</vt:lpstr>
      <vt:lpstr>字典方法例</vt:lpstr>
      <vt:lpstr>字典方法copy例</vt:lpstr>
      <vt:lpstr>PowerPoint 演示文稿</vt:lpstr>
      <vt:lpstr>Python内置函数：type</vt:lpstr>
      <vt:lpstr>Python内置函数：isinstance</vt:lpstr>
      <vt:lpstr>Python内置函数：isinstance</vt:lpstr>
      <vt:lpstr>字典例: 按成绩排名输出</vt:lpstr>
      <vt:lpstr>字典例:建立乘法表</vt:lpstr>
      <vt:lpstr>字典例:字典列表嵌套</vt:lpstr>
      <vt:lpstr>字典表示二维表格</vt:lpstr>
      <vt:lpstr>字典表示二维表格</vt:lpstr>
      <vt:lpstr>字典嵌套</vt:lpstr>
      <vt:lpstr>字典例:两数之和</vt:lpstr>
      <vt:lpstr>PowerPoint 演示文稿</vt:lpstr>
      <vt:lpstr>PowerPoint 演示文稿</vt:lpstr>
      <vt:lpstr>PowerPoint 演示文稿</vt:lpstr>
      <vt:lpstr>创建集合</vt:lpstr>
      <vt:lpstr>创建集合</vt:lpstr>
      <vt:lpstr>PowerPoint 演示文稿</vt:lpstr>
      <vt:lpstr>操作和访问集合的元素</vt:lpstr>
      <vt:lpstr>操作和访问集合的元素</vt:lpstr>
      <vt:lpstr>集合常用方法</vt:lpstr>
      <vt:lpstr>PowerPoint 演示文稿</vt:lpstr>
      <vt:lpstr>集合常用方法</vt:lpstr>
      <vt:lpstr>集合常用方法</vt:lpstr>
      <vt:lpstr>集合常用方法</vt:lpstr>
      <vt:lpstr>集合常用方法</vt:lpstr>
      <vt:lpstr>集合运算例</vt:lpstr>
      <vt:lpstr>集合运算例</vt:lpstr>
      <vt:lpstr>集合运算例</vt:lpstr>
      <vt:lpstr>PowerPoint 演示文稿</vt:lpstr>
      <vt:lpstr>集合应用:列表去重,保持原有顺序 </vt:lpstr>
      <vt:lpstr>找鞍点（一个矩阵元素的“鞍点”是指该位置上的元素值在该行上最大、在该列上最小，假设只有一个鞍点）</vt:lpstr>
      <vt:lpstr>PowerPoint 演示文稿</vt:lpstr>
      <vt:lpstr>PowerPoint 演示文稿</vt:lpstr>
      <vt:lpstr>PowerPoint 演示文稿</vt:lpstr>
      <vt:lpstr>创建元组</vt:lpstr>
      <vt:lpstr>创建元组</vt:lpstr>
      <vt:lpstr>PowerPoint 演示文稿</vt:lpstr>
      <vt:lpstr>元组操作</vt:lpstr>
      <vt:lpstr>PowerPoint 演示文稿</vt:lpstr>
      <vt:lpstr>PowerPoint 演示文稿</vt:lpstr>
      <vt:lpstr>PowerPoint 演示文稿</vt:lpstr>
      <vt:lpstr>PowerPoint 演示文稿</vt:lpstr>
      <vt:lpstr>内置函数补充</vt:lpstr>
      <vt:lpstr>zip函数</vt:lpstr>
      <vt:lpstr>zip函数例</vt:lpstr>
      <vt:lpstr>zip函数应用:字典键值互换</vt:lpstr>
      <vt:lpstr>eval和exec函数</vt:lpstr>
      <vt:lpstr>exec函数</vt:lpstr>
      <vt:lpstr>exec函数例</vt:lpstr>
      <vt:lpstr>exec函数例，执行文件中的语句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冒泡排序代码</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Chen Hu</cp:lastModifiedBy>
  <cp:revision>1492</cp:revision>
  <cp:lastPrinted>2019-12-25T01:12:00Z</cp:lastPrinted>
  <dcterms:created xsi:type="dcterms:W3CDTF">2002-01-07T04:58:00Z</dcterms:created>
  <dcterms:modified xsi:type="dcterms:W3CDTF">2024-06-07T08:31:59Z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05DA3F4D82714A73A4D5EADDDD52A80F</vt:lpwstr>
  </property>
  <property fmtid="{D5CDD505-2E9C-101B-9397-08002B2CF9AE}" pid="3" name="KSOProductBuildVer">
    <vt:lpwstr>2052-11.1.0.12970</vt:lpwstr>
  </property>
</Properties>
</file>