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81" r:id="rId3"/>
    <p:sldId id="345" r:id="rId4"/>
    <p:sldId id="331" r:id="rId5"/>
    <p:sldId id="346" r:id="rId6"/>
    <p:sldId id="337" r:id="rId7"/>
    <p:sldId id="347" r:id="rId8"/>
    <p:sldId id="352" r:id="rId9"/>
    <p:sldId id="348" r:id="rId10"/>
    <p:sldId id="350" r:id="rId11"/>
    <p:sldId id="353" r:id="rId12"/>
    <p:sldId id="351" r:id="rId13"/>
    <p:sldId id="354" r:id="rId14"/>
    <p:sldId id="330" r:id="rId15"/>
    <p:sldId id="342" r:id="rId16"/>
    <p:sldId id="356" r:id="rId17"/>
    <p:sldId id="263"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92C8"/>
    <a:srgbClr val="6F00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807" autoAdjust="0"/>
  </p:normalViewPr>
  <p:slideViewPr>
    <p:cSldViewPr snapToGrid="0">
      <p:cViewPr varScale="1">
        <p:scale>
          <a:sx n="102" d="100"/>
          <a:sy n="102" d="100"/>
        </p:scale>
        <p:origin x="91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08936-1952-4549-85E7-0142A94D92C3}" type="datetimeFigureOut">
              <a:rPr lang="zh-CN" altLang="en-US" smtClean="0"/>
              <a:t>2023/11/19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2686F-CFEF-4F15-A5FC-3D9AA84854D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84DEC0E-9118-4C72-99DC-5DA49916100D}"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F62686F-CFEF-4F15-A5FC-3D9AA84854DD}" type="slidenum">
              <a:rPr lang="zh-CN" altLang="en-US" smtClean="0"/>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84DEC0E-9118-4C72-99DC-5DA49916100D}" type="slidenum">
              <a:rPr lang="zh-CN" altLang="en-US" smtClean="0"/>
              <a:t>14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84DEC0E-9118-4C72-99DC-5DA49916100D}" type="slidenum">
              <a:rPr lang="zh-CN" altLang="en-US" smtClean="0"/>
              <a:t>15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84DEC0E-9118-4C72-99DC-5DA49916100D}" type="slidenum">
              <a:rPr lang="zh-CN" altLang="en-US" smtClean="0"/>
              <a:t>16</a:t>
            </a:fld>
            <a:endParaRPr lang="zh-CN" altLang="en-US"/>
          </a:p>
        </p:txBody>
      </p:sp>
    </p:spTree>
    <p:extLst>
      <p:ext uri="{BB962C8B-B14F-4D97-AF65-F5344CB8AC3E}">
        <p14:creationId xmlns:p14="http://schemas.microsoft.com/office/powerpoint/2010/main" val="1757850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84DEC0E-9118-4C72-99DC-5DA49916100D}" type="slidenum">
              <a:rPr lang="zh-CN" altLang="en-US" smtClean="0"/>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439D0BF-E51F-442B-A80C-8C177F1B5761}" type="datetimeFigureOut">
              <a:rPr lang="zh-CN" altLang="en-US" smtClean="0"/>
              <a:t>2023/11/19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439D0BF-E51F-442B-A80C-8C177F1B5761}" type="datetimeFigureOut">
              <a:rPr lang="zh-CN" altLang="en-US" smtClean="0"/>
              <a:t>2023/11/19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439D0BF-E51F-442B-A80C-8C177F1B5761}" type="datetimeFigureOut">
              <a:rPr lang="zh-CN" altLang="en-US" smtClean="0"/>
              <a:t>2023/11/19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439D0BF-E51F-442B-A80C-8C177F1B5761}" type="datetimeFigureOut">
              <a:rPr lang="zh-CN" altLang="en-US" smtClean="0"/>
              <a:t>2023/11/19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439D0BF-E51F-442B-A80C-8C177F1B5761}" type="datetimeFigureOut">
              <a:rPr lang="zh-CN" altLang="en-US" smtClean="0"/>
              <a:t>2023/11/19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A439D0BF-E51F-442B-A80C-8C177F1B5761}" type="datetimeFigureOut">
              <a:rPr lang="zh-CN" altLang="en-US" smtClean="0"/>
              <a:t>2023/11/19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439D0BF-E51F-442B-A80C-8C177F1B5761}" type="datetimeFigureOut">
              <a:rPr lang="zh-CN" altLang="en-US" smtClean="0"/>
              <a:t>2023/11/19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439D0BF-E51F-442B-A80C-8C177F1B5761}" type="datetimeFigureOut">
              <a:rPr lang="zh-CN" altLang="en-US" smtClean="0"/>
              <a:t>2023/11/19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439D0BF-E51F-442B-A80C-8C177F1B5761}" type="datetimeFigureOut">
              <a:rPr lang="zh-CN" altLang="en-US" smtClean="0"/>
              <a:t>2023/11/19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439D0BF-E51F-442B-A80C-8C177F1B5761}" type="datetimeFigureOut">
              <a:rPr lang="zh-CN" altLang="en-US" smtClean="0"/>
              <a:t>2023/11/19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439D0BF-E51F-442B-A80C-8C177F1B5761}" type="datetimeFigureOut">
              <a:rPr lang="zh-CN" altLang="en-US" smtClean="0"/>
              <a:t>2023/11/19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249EEF-8E62-4B8B-9CE0-3C75AE312FA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39D0BF-E51F-442B-A80C-8C177F1B5761}" type="datetimeFigureOut">
              <a:rPr lang="zh-CN" altLang="en-US" smtClean="0"/>
              <a:t>2023/11/19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49EEF-8E62-4B8B-9CE0-3C75AE312FA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2254" y="1129222"/>
            <a:ext cx="10558583" cy="2308324"/>
          </a:xfrm>
          <a:prstGeom prst="rect">
            <a:avLst/>
          </a:prstGeom>
          <a:noFill/>
        </p:spPr>
        <p:txBody>
          <a:bodyPr wrap="square" rtlCol="0">
            <a:spAutoFit/>
          </a:bodyPr>
          <a:lstStyle>
            <a:defPPr>
              <a:defRPr lang="zh-CN"/>
            </a:defPPr>
            <a:lvl1pPr algn="ctr">
              <a:defRPr sz="5400"/>
            </a:lvl1pPr>
          </a:lstStyle>
          <a:p>
            <a:r>
              <a:rPr lang="zh-CN" altLang="en-US" sz="7200" dirty="0"/>
              <a:t>计算机图形学</a:t>
            </a:r>
            <a:endParaRPr lang="en-US" altLang="zh-CN" sz="7200" dirty="0"/>
          </a:p>
          <a:p>
            <a:endParaRPr lang="zh-CN" altLang="en-US" sz="7200" dirty="0"/>
          </a:p>
        </p:txBody>
      </p:sp>
      <p:sp>
        <p:nvSpPr>
          <p:cNvPr id="5" name="文本框 4"/>
          <p:cNvSpPr txBox="1"/>
          <p:nvPr/>
        </p:nvSpPr>
        <p:spPr>
          <a:xfrm>
            <a:off x="1324185" y="2884642"/>
            <a:ext cx="9528693" cy="769441"/>
          </a:xfrm>
          <a:prstGeom prst="rect">
            <a:avLst/>
          </a:prstGeom>
          <a:noFill/>
        </p:spPr>
        <p:txBody>
          <a:bodyPr wrap="square">
            <a:spAutoFit/>
          </a:bodyPr>
          <a:lstStyle/>
          <a:p>
            <a:pPr algn="ctr"/>
            <a:r>
              <a:rPr lang="zh-CN" altLang="en-US" sz="4400" dirty="0"/>
              <a:t>实验</a:t>
            </a:r>
            <a:r>
              <a:rPr lang="en-US" altLang="zh-CN" sz="4400" dirty="0"/>
              <a:t>4.1 </a:t>
            </a:r>
            <a:r>
              <a:rPr lang="zh-CN" altLang="en-US" sz="4400" dirty="0"/>
              <a:t>简单可扩展曲面纹理映射</a:t>
            </a:r>
          </a:p>
        </p:txBody>
      </p:sp>
      <p:sp>
        <p:nvSpPr>
          <p:cNvPr id="6" name="副标题 2"/>
          <p:cNvSpPr>
            <a:spLocks noGrp="1"/>
          </p:cNvSpPr>
          <p:nvPr>
            <p:ph type="subTitle" idx="1"/>
          </p:nvPr>
        </p:nvSpPr>
        <p:spPr>
          <a:xfrm>
            <a:off x="1524000" y="4719871"/>
            <a:ext cx="9144000" cy="1017453"/>
          </a:xfrm>
        </p:spPr>
        <p:txBody>
          <a:bodyPr/>
          <a:lstStyle/>
          <a:p>
            <a:r>
              <a:rPr lang="zh-CN" altLang="en-US" dirty="0"/>
              <a:t>指导教师：周漾</a:t>
            </a:r>
            <a:endParaRPr lang="en-US" altLang="zh-CN" dirty="0"/>
          </a:p>
          <a:p>
            <a:r>
              <a:rPr lang="zh-CN" altLang="en-US" dirty="0"/>
              <a:t>助教：陈子冲、刘迎新</a:t>
            </a:r>
            <a:endParaRPr lang="en-US" altLang="zh-CN" dirty="0"/>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69956"/>
            <a:ext cx="10494364" cy="4351338"/>
          </a:xfrm>
        </p:spPr>
        <p:txBody>
          <a:bodyPr>
            <a:normAutofit/>
          </a:bodyPr>
          <a:lstStyle/>
          <a:p>
            <a:pPr marL="0" marR="0" indent="0" algn="just">
              <a:spcBef>
                <a:spcPts val="0"/>
              </a:spcBef>
              <a:spcAft>
                <a:spcPts val="0"/>
              </a:spcAft>
              <a:buNone/>
            </a:pP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a</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）圆柱体的顶点和纹理坐标生成</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indent="0" algn="just">
              <a:spcBef>
                <a:spcPts val="0"/>
              </a:spcBef>
              <a:spcAft>
                <a:spcPts val="0"/>
              </a:spcAft>
              <a:buNone/>
            </a:pPr>
            <a:r>
              <a:rPr lang="zh-CN" altLang="en-US" sz="18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顶点生成</a:t>
            </a:r>
          </a:p>
        </p:txBody>
      </p:sp>
      <p:sp>
        <p:nvSpPr>
          <p:cNvPr id="6" name="文本框 5"/>
          <p:cNvSpPr txBox="1"/>
          <p:nvPr/>
        </p:nvSpPr>
        <p:spPr>
          <a:xfrm>
            <a:off x="211519" y="327872"/>
            <a:ext cx="7791837" cy="769441"/>
          </a:xfrm>
          <a:prstGeom prst="rect">
            <a:avLst/>
          </a:prstGeom>
          <a:noFill/>
        </p:spPr>
        <p:txBody>
          <a:bodyPr wrap="square">
            <a:spAutoFit/>
          </a:bodyPr>
          <a:lstStyle/>
          <a:p>
            <a:r>
              <a:rPr lang="en-US" altLang="zh-CN" sz="4400" b="1" dirty="0">
                <a:latin typeface="+mj-ea"/>
                <a:ea typeface="+mj-ea"/>
              </a:rPr>
              <a:t>3.</a:t>
            </a:r>
            <a:r>
              <a:rPr lang="zh-CN" altLang="en-US" sz="4400" b="1" dirty="0">
                <a:latin typeface="+mj-ea"/>
                <a:ea typeface="+mj-ea"/>
              </a:rPr>
              <a:t>例子</a:t>
            </a:r>
            <a:r>
              <a:rPr lang="en-US" altLang="zh-CN" sz="4400" b="1" dirty="0">
                <a:latin typeface="+mj-ea"/>
                <a:ea typeface="+mj-ea"/>
              </a:rPr>
              <a:t>: </a:t>
            </a:r>
            <a:r>
              <a:rPr lang="zh-CN" altLang="en-US" sz="4400" b="1" dirty="0">
                <a:latin typeface="+mj-ea"/>
                <a:ea typeface="+mj-ea"/>
              </a:rPr>
              <a:t>圆柱体的纹理坐标设置</a:t>
            </a:r>
            <a:endParaRPr lang="zh-CN" altLang="zh-CN" sz="4400" b="1" dirty="0">
              <a:latin typeface="+mj-ea"/>
              <a:ea typeface="+mj-ea"/>
            </a:endParaRPr>
          </a:p>
        </p:txBody>
      </p:sp>
      <p:pic>
        <p:nvPicPr>
          <p:cNvPr id="4" name="图片 3"/>
          <p:cNvPicPr>
            <a:picLocks noChangeAspect="1"/>
          </p:cNvPicPr>
          <p:nvPr/>
        </p:nvPicPr>
        <p:blipFill>
          <a:blip r:embed="rId2"/>
          <a:stretch>
            <a:fillRect/>
          </a:stretch>
        </p:blipFill>
        <p:spPr>
          <a:xfrm>
            <a:off x="6983128" y="1235303"/>
            <a:ext cx="4809724" cy="5294825"/>
          </a:xfrm>
          <a:prstGeom prst="rect">
            <a:avLst/>
          </a:prstGeom>
        </p:spPr>
      </p:pic>
      <p:pic>
        <p:nvPicPr>
          <p:cNvPr id="9" name="图片 8"/>
          <p:cNvPicPr>
            <a:picLocks noChangeAspect="1"/>
          </p:cNvPicPr>
          <p:nvPr/>
        </p:nvPicPr>
        <p:blipFill>
          <a:blip r:embed="rId3"/>
          <a:stretch>
            <a:fillRect/>
          </a:stretch>
        </p:blipFill>
        <p:spPr>
          <a:xfrm>
            <a:off x="377912" y="2148183"/>
            <a:ext cx="6144928" cy="35383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69956"/>
            <a:ext cx="10494364" cy="4351338"/>
          </a:xfrm>
        </p:spPr>
        <p:txBody>
          <a:bodyPr>
            <a:normAutofit/>
          </a:bodyPr>
          <a:lstStyle/>
          <a:p>
            <a:pPr marL="0" marR="0" indent="0" algn="just">
              <a:spcBef>
                <a:spcPts val="0"/>
              </a:spcBef>
              <a:spcAft>
                <a:spcPts val="0"/>
              </a:spcAft>
              <a:buNone/>
            </a:pP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a</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）圆柱体的生成</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indent="0" algn="just">
              <a:spcBef>
                <a:spcPts val="0"/>
              </a:spcBef>
              <a:spcAft>
                <a:spcPts val="0"/>
              </a:spcAft>
              <a:buNone/>
            </a:pPr>
            <a:r>
              <a:rPr lang="zh-CN" altLang="en-US" sz="18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纹理坐标生成</a:t>
            </a:r>
          </a:p>
        </p:txBody>
      </p:sp>
      <p:sp>
        <p:nvSpPr>
          <p:cNvPr id="6" name="文本框 5"/>
          <p:cNvSpPr txBox="1"/>
          <p:nvPr/>
        </p:nvSpPr>
        <p:spPr>
          <a:xfrm>
            <a:off x="211519" y="327872"/>
            <a:ext cx="7744703" cy="769441"/>
          </a:xfrm>
          <a:prstGeom prst="rect">
            <a:avLst/>
          </a:prstGeom>
          <a:noFill/>
        </p:spPr>
        <p:txBody>
          <a:bodyPr wrap="square">
            <a:spAutoFit/>
          </a:bodyPr>
          <a:lstStyle/>
          <a:p>
            <a:r>
              <a:rPr lang="en-US" altLang="zh-CN" sz="4400" b="1" dirty="0">
                <a:latin typeface="+mj-ea"/>
                <a:ea typeface="+mj-ea"/>
              </a:rPr>
              <a:t>3.</a:t>
            </a:r>
            <a:r>
              <a:rPr lang="zh-CN" altLang="en-US" sz="4400" b="1" dirty="0">
                <a:latin typeface="+mj-ea"/>
                <a:ea typeface="+mj-ea"/>
              </a:rPr>
              <a:t>例子</a:t>
            </a:r>
            <a:r>
              <a:rPr lang="en-US" altLang="zh-CN" sz="4400" b="1" dirty="0">
                <a:latin typeface="+mj-ea"/>
                <a:ea typeface="+mj-ea"/>
              </a:rPr>
              <a:t>: </a:t>
            </a:r>
            <a:r>
              <a:rPr lang="zh-CN" altLang="en-US" sz="4400" b="1" dirty="0">
                <a:latin typeface="+mj-ea"/>
                <a:ea typeface="+mj-ea"/>
              </a:rPr>
              <a:t>圆柱体的纹理坐标设置</a:t>
            </a:r>
            <a:endParaRPr lang="zh-CN" altLang="zh-CN" sz="4400" b="1" dirty="0">
              <a:latin typeface="+mj-ea"/>
              <a:ea typeface="+mj-ea"/>
            </a:endParaRPr>
          </a:p>
        </p:txBody>
      </p:sp>
      <p:pic>
        <p:nvPicPr>
          <p:cNvPr id="8" name="Picture 4"/>
          <p:cNvPicPr>
            <a:picLocks noChangeAspect="1"/>
          </p:cNvPicPr>
          <p:nvPr/>
        </p:nvPicPr>
        <p:blipFill>
          <a:blip r:embed="rId2"/>
          <a:stretch>
            <a:fillRect/>
          </a:stretch>
        </p:blipFill>
        <p:spPr>
          <a:xfrm>
            <a:off x="298202" y="2456295"/>
            <a:ext cx="5797798" cy="2706859"/>
          </a:xfrm>
          <a:prstGeom prst="rect">
            <a:avLst/>
          </a:prstGeom>
        </p:spPr>
      </p:pic>
      <p:cxnSp>
        <p:nvCxnSpPr>
          <p:cNvPr id="10" name="直接箭头连接符 9"/>
          <p:cNvCxnSpPr/>
          <p:nvPr/>
        </p:nvCxnSpPr>
        <p:spPr>
          <a:xfrm>
            <a:off x="564684" y="4897539"/>
            <a:ext cx="511277"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1" name="直接箭头连接符 10"/>
          <p:cNvCxnSpPr/>
          <p:nvPr/>
        </p:nvCxnSpPr>
        <p:spPr>
          <a:xfrm flipH="1" flipV="1">
            <a:off x="564684" y="2685281"/>
            <a:ext cx="511277" cy="221225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 name="直接箭头连接符 11"/>
          <p:cNvCxnSpPr/>
          <p:nvPr/>
        </p:nvCxnSpPr>
        <p:spPr>
          <a:xfrm>
            <a:off x="564684" y="2685281"/>
            <a:ext cx="0" cy="221225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3" name="直接箭头连接符 12"/>
          <p:cNvCxnSpPr/>
          <p:nvPr/>
        </p:nvCxnSpPr>
        <p:spPr>
          <a:xfrm>
            <a:off x="584348" y="2665617"/>
            <a:ext cx="511277" cy="2212258"/>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4" name="直接箭头连接符 13"/>
          <p:cNvCxnSpPr/>
          <p:nvPr/>
        </p:nvCxnSpPr>
        <p:spPr>
          <a:xfrm flipV="1">
            <a:off x="1075961" y="2685281"/>
            <a:ext cx="0" cy="2212258"/>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5" name="直接箭头连接符 14"/>
          <p:cNvCxnSpPr/>
          <p:nvPr/>
        </p:nvCxnSpPr>
        <p:spPr>
          <a:xfrm flipH="1">
            <a:off x="564685" y="2685281"/>
            <a:ext cx="511276"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pic>
        <p:nvPicPr>
          <p:cNvPr id="17" name="图片 16"/>
          <p:cNvPicPr>
            <a:picLocks noChangeAspect="1"/>
          </p:cNvPicPr>
          <p:nvPr/>
        </p:nvPicPr>
        <p:blipFill>
          <a:blip r:embed="rId3"/>
          <a:stretch>
            <a:fillRect/>
          </a:stretch>
        </p:blipFill>
        <p:spPr>
          <a:xfrm>
            <a:off x="6096000" y="1765291"/>
            <a:ext cx="5906936" cy="4460339"/>
          </a:xfrm>
          <a:prstGeom prst="rect">
            <a:avLst/>
          </a:prstGeom>
        </p:spPr>
      </p:pic>
      <p:sp>
        <p:nvSpPr>
          <p:cNvPr id="21" name="文本框 20"/>
          <p:cNvSpPr txBox="1"/>
          <p:nvPr/>
        </p:nvSpPr>
        <p:spPr>
          <a:xfrm>
            <a:off x="874277" y="5658489"/>
            <a:ext cx="6115050" cy="369332"/>
          </a:xfrm>
          <a:prstGeom prst="rect">
            <a:avLst/>
          </a:prstGeom>
          <a:noFill/>
        </p:spPr>
        <p:txBody>
          <a:bodyPr wrap="square">
            <a:spAutoFit/>
          </a:bodyPr>
          <a:lstStyle/>
          <a:p>
            <a:r>
              <a:rPr lang="zh-CN" altLang="en-US" dirty="0"/>
              <a:t>然后在</a:t>
            </a:r>
            <a:r>
              <a:rPr lang="en-US" altLang="zh-CN" dirty="0"/>
              <a:t>main.cpp</a:t>
            </a:r>
            <a:r>
              <a:rPr lang="zh-CN" altLang="en-US" dirty="0"/>
              <a:t>的</a:t>
            </a:r>
            <a:r>
              <a:rPr lang="en-US" altLang="zh-CN" dirty="0" err="1"/>
              <a:t>init</a:t>
            </a:r>
            <a:r>
              <a:rPr lang="zh-CN" altLang="en-US" dirty="0"/>
              <a:t>函数中创建圆柱体</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69956"/>
            <a:ext cx="10494364" cy="4351338"/>
          </a:xfrm>
        </p:spPr>
        <p:txBody>
          <a:bodyPr>
            <a:normAutofit/>
          </a:bodyPr>
          <a:lstStyle/>
          <a:p>
            <a:pPr marL="0" indent="0" algn="just">
              <a:lnSpc>
                <a:spcPct val="150000"/>
              </a:lnSpc>
              <a:spcBef>
                <a:spcPts val="0"/>
              </a:spcBef>
              <a:buNone/>
            </a:pPr>
            <a:r>
              <a:rPr lang="en-US" altLang="zh-CN" sz="1800" kern="100" dirty="0">
                <a:effectLst/>
                <a:ea typeface="宋体" panose="02010600030101010101" pitchFamily="2" charset="-122"/>
                <a:cs typeface="Times New Roman" panose="02020603050405020304" pitchFamily="18" charset="0"/>
              </a:rPr>
              <a:t>b)</a:t>
            </a:r>
            <a:r>
              <a:rPr lang="zh-CN" altLang="en-US" sz="1800" kern="100" dirty="0">
                <a:effectLst/>
                <a:ea typeface="宋体" panose="02010600030101010101" pitchFamily="2" charset="-122"/>
                <a:cs typeface="Times New Roman" panose="02020603050405020304" pitchFamily="18" charset="0"/>
              </a:rPr>
              <a:t>参考圆柱体的函数写法，以及圆盘的表面展开，将</a:t>
            </a:r>
            <a:r>
              <a:rPr lang="en-US" altLang="zh-CN" sz="1800" kern="100" dirty="0">
                <a:effectLst/>
                <a:ea typeface="宋体" panose="02010600030101010101" pitchFamily="2" charset="-122"/>
                <a:cs typeface="Times New Roman" panose="02020603050405020304" pitchFamily="18" charset="0"/>
              </a:rPr>
              <a:t>TriMesh.cpp</a:t>
            </a:r>
            <a:r>
              <a:rPr lang="zh-CN" altLang="en-US" sz="1800" kern="100" dirty="0">
                <a:effectLst/>
                <a:ea typeface="宋体" panose="02010600030101010101" pitchFamily="2" charset="-122"/>
                <a:cs typeface="Times New Roman" panose="02020603050405020304" pitchFamily="18" charset="0"/>
              </a:rPr>
              <a:t>的</a:t>
            </a:r>
            <a:r>
              <a:rPr lang="en-US" altLang="zh-CN" sz="1800" kern="100" dirty="0" err="1">
                <a:effectLst/>
                <a:ea typeface="宋体" panose="02010600030101010101" pitchFamily="2" charset="-122"/>
                <a:cs typeface="Times New Roman" panose="02020603050405020304" pitchFamily="18" charset="0"/>
              </a:rPr>
              <a:t>generateDisk</a:t>
            </a:r>
            <a:r>
              <a:rPr lang="zh-CN" altLang="en-US" sz="1800" kern="100" dirty="0">
                <a:effectLst/>
                <a:ea typeface="宋体" panose="02010600030101010101" pitchFamily="2" charset="-122"/>
                <a:cs typeface="Times New Roman" panose="02020603050405020304" pitchFamily="18" charset="0"/>
              </a:rPr>
              <a:t>函数完成。并在</a:t>
            </a:r>
            <a:r>
              <a:rPr lang="en-US" altLang="zh-CN" sz="1800" kern="100" dirty="0">
                <a:effectLst/>
                <a:ea typeface="宋体" panose="02010600030101010101" pitchFamily="2" charset="-122"/>
                <a:cs typeface="Times New Roman" panose="02020603050405020304" pitchFamily="18" charset="0"/>
              </a:rPr>
              <a:t>main.cpp</a:t>
            </a:r>
            <a:r>
              <a:rPr lang="zh-CN" altLang="en-US" sz="1800" kern="100" dirty="0">
                <a:effectLst/>
                <a:ea typeface="宋体" panose="02010600030101010101" pitchFamily="2" charset="-122"/>
                <a:cs typeface="Times New Roman" panose="02020603050405020304" pitchFamily="18" charset="0"/>
              </a:rPr>
              <a:t>文件的</a:t>
            </a:r>
            <a:r>
              <a:rPr lang="en-US" altLang="zh-CN" sz="1800" kern="100" dirty="0" err="1">
                <a:effectLst/>
                <a:ea typeface="宋体" panose="02010600030101010101" pitchFamily="2" charset="-122"/>
                <a:cs typeface="Times New Roman" panose="02020603050405020304" pitchFamily="18" charset="0"/>
              </a:rPr>
              <a:t>init</a:t>
            </a:r>
            <a:r>
              <a:rPr lang="zh-CN" altLang="en-US" sz="1800" kern="100" dirty="0">
                <a:effectLst/>
                <a:ea typeface="宋体" panose="02010600030101010101" pitchFamily="2" charset="-122"/>
                <a:cs typeface="Times New Roman" panose="02020603050405020304" pitchFamily="18" charset="0"/>
              </a:rPr>
              <a:t>函数中将圆盘创建出来。圆盘的纹理图片在</a:t>
            </a:r>
            <a:r>
              <a:rPr lang="en-US" altLang="zh-CN" sz="1800" kern="100" dirty="0">
                <a:effectLst/>
                <a:ea typeface="宋体" panose="02010600030101010101" pitchFamily="2" charset="-122"/>
                <a:cs typeface="Times New Roman" panose="02020603050405020304" pitchFamily="18" charset="0"/>
              </a:rPr>
              <a:t>assets</a:t>
            </a:r>
            <a:r>
              <a:rPr lang="zh-CN" altLang="en-US" sz="1800" kern="100" dirty="0">
                <a:effectLst/>
                <a:ea typeface="宋体" panose="02010600030101010101" pitchFamily="2" charset="-122"/>
                <a:cs typeface="Times New Roman" panose="02020603050405020304" pitchFamily="18" charset="0"/>
              </a:rPr>
              <a:t>文件夹中，叫</a:t>
            </a:r>
            <a:r>
              <a:rPr lang="en-US" altLang="zh-CN" sz="1800" kern="100" dirty="0">
                <a:effectLst/>
                <a:ea typeface="宋体" panose="02010600030101010101" pitchFamily="2" charset="-122"/>
                <a:cs typeface="Times New Roman" panose="02020603050405020304" pitchFamily="18" charset="0"/>
              </a:rPr>
              <a:t>disk.jpg</a:t>
            </a:r>
            <a:r>
              <a:rPr lang="zh-CN" altLang="en-US" sz="1800" kern="100" dirty="0">
                <a:effectLst/>
                <a:ea typeface="宋体" panose="02010600030101010101" pitchFamily="2" charset="-122"/>
                <a:cs typeface="Times New Roman" panose="02020603050405020304" pitchFamily="18" charset="0"/>
              </a:rPr>
              <a:t>。</a:t>
            </a:r>
            <a:endParaRPr lang="zh-CN" altLang="en-US" sz="1800" kern="100" dirty="0">
              <a:effectLst/>
              <a:ea typeface="等线" panose="02010600030101010101" pitchFamily="2" charset="-122"/>
              <a:cs typeface="Times New Roman" panose="02020603050405020304" pitchFamily="18" charset="0"/>
            </a:endParaRPr>
          </a:p>
          <a:p>
            <a:pPr marL="0" marR="0" indent="0" algn="just">
              <a:lnSpc>
                <a:spcPct val="150000"/>
              </a:lnSpc>
              <a:spcBef>
                <a:spcPts val="0"/>
              </a:spcBef>
              <a:spcAft>
                <a:spcPts val="0"/>
              </a:spcAft>
              <a:buNone/>
            </a:pP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p:cNvSpPr txBox="1"/>
          <p:nvPr/>
        </p:nvSpPr>
        <p:spPr>
          <a:xfrm>
            <a:off x="211520" y="327872"/>
            <a:ext cx="7857824" cy="769441"/>
          </a:xfrm>
          <a:prstGeom prst="rect">
            <a:avLst/>
          </a:prstGeom>
          <a:noFill/>
        </p:spPr>
        <p:txBody>
          <a:bodyPr wrap="square">
            <a:spAutoFit/>
          </a:bodyPr>
          <a:lstStyle/>
          <a:p>
            <a:r>
              <a:rPr lang="zh-CN" altLang="en-US" sz="4400" b="1" dirty="0">
                <a:latin typeface="+mj-ea"/>
                <a:ea typeface="+mj-ea"/>
              </a:rPr>
              <a:t>课堂练习：</a:t>
            </a:r>
            <a:endParaRPr lang="en-US" altLang="zh-CN" sz="4400" b="1" dirty="0">
              <a:latin typeface="+mj-ea"/>
              <a:ea typeface="+mj-ea"/>
            </a:endParaRPr>
          </a:p>
        </p:txBody>
      </p:sp>
      <p:pic>
        <p:nvPicPr>
          <p:cNvPr id="5" name="图片 4"/>
          <p:cNvPicPr>
            <a:picLocks noChangeAspect="1"/>
          </p:cNvPicPr>
          <p:nvPr/>
        </p:nvPicPr>
        <p:blipFill>
          <a:blip r:embed="rId2"/>
          <a:stretch>
            <a:fillRect/>
          </a:stretch>
        </p:blipFill>
        <p:spPr>
          <a:xfrm>
            <a:off x="2884392" y="2279612"/>
            <a:ext cx="6423215" cy="330843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69956"/>
            <a:ext cx="10494364" cy="4351338"/>
          </a:xfrm>
        </p:spPr>
        <p:txBody>
          <a:bodyPr>
            <a:normAutofit/>
          </a:bodyPr>
          <a:lstStyle/>
          <a:p>
            <a:pPr marL="0" indent="0" algn="just">
              <a:lnSpc>
                <a:spcPct val="150000"/>
              </a:lnSpc>
              <a:spcBef>
                <a:spcPts val="0"/>
              </a:spcBef>
              <a:buNone/>
            </a:pPr>
            <a:r>
              <a:rPr lang="en-US" altLang="zh-CN" sz="1800" kern="100" dirty="0">
                <a:effectLst/>
                <a:ea typeface="宋体" panose="02010600030101010101" pitchFamily="2" charset="-122"/>
                <a:cs typeface="Times New Roman" panose="02020603050405020304" pitchFamily="18" charset="0"/>
              </a:rPr>
              <a:t>c)</a:t>
            </a:r>
            <a:r>
              <a:rPr lang="zh-CN" altLang="en-US" sz="1800" kern="100" dirty="0">
                <a:effectLst/>
                <a:ea typeface="宋体" panose="02010600030101010101" pitchFamily="2" charset="-122"/>
                <a:cs typeface="Times New Roman" panose="02020603050405020304" pitchFamily="18" charset="0"/>
              </a:rPr>
              <a:t>参考圆柱体的函数写法，以及圆锥的表面展开，将</a:t>
            </a:r>
            <a:r>
              <a:rPr lang="en-US" altLang="zh-CN" sz="1800" kern="100" dirty="0">
                <a:effectLst/>
                <a:ea typeface="宋体" panose="02010600030101010101" pitchFamily="2" charset="-122"/>
                <a:cs typeface="Times New Roman" panose="02020603050405020304" pitchFamily="18" charset="0"/>
              </a:rPr>
              <a:t>TriMesh.cpp</a:t>
            </a:r>
            <a:r>
              <a:rPr lang="zh-CN" altLang="en-US" sz="1800" kern="100" dirty="0">
                <a:effectLst/>
                <a:ea typeface="宋体" panose="02010600030101010101" pitchFamily="2" charset="-122"/>
                <a:cs typeface="Times New Roman" panose="02020603050405020304" pitchFamily="18" charset="0"/>
              </a:rPr>
              <a:t>的</a:t>
            </a:r>
            <a:r>
              <a:rPr lang="en-US" altLang="zh-CN" sz="1800" kern="100" dirty="0" err="1">
                <a:effectLst/>
                <a:ea typeface="宋体" panose="02010600030101010101" pitchFamily="2" charset="-122"/>
                <a:cs typeface="Times New Roman" panose="02020603050405020304" pitchFamily="18" charset="0"/>
              </a:rPr>
              <a:t>generateCone</a:t>
            </a:r>
            <a:r>
              <a:rPr lang="zh-CN" altLang="en-US" sz="1800" kern="100" dirty="0">
                <a:effectLst/>
                <a:ea typeface="宋体" panose="02010600030101010101" pitchFamily="2" charset="-122"/>
                <a:cs typeface="Times New Roman" panose="02020603050405020304" pitchFamily="18" charset="0"/>
              </a:rPr>
              <a:t>函数完成。并在</a:t>
            </a:r>
            <a:r>
              <a:rPr lang="en-US" altLang="zh-CN" sz="1800" kern="100" dirty="0">
                <a:effectLst/>
                <a:ea typeface="宋体" panose="02010600030101010101" pitchFamily="2" charset="-122"/>
                <a:cs typeface="Times New Roman" panose="02020603050405020304" pitchFamily="18" charset="0"/>
              </a:rPr>
              <a:t>main.cpp</a:t>
            </a:r>
            <a:r>
              <a:rPr lang="zh-CN" altLang="en-US" sz="1800" kern="100" dirty="0">
                <a:effectLst/>
                <a:ea typeface="宋体" panose="02010600030101010101" pitchFamily="2" charset="-122"/>
                <a:cs typeface="Times New Roman" panose="02020603050405020304" pitchFamily="18" charset="0"/>
              </a:rPr>
              <a:t>文件的</a:t>
            </a:r>
            <a:r>
              <a:rPr lang="en-US" altLang="zh-CN" sz="1800" kern="100" dirty="0" err="1">
                <a:effectLst/>
                <a:ea typeface="宋体" panose="02010600030101010101" pitchFamily="2" charset="-122"/>
                <a:cs typeface="Times New Roman" panose="02020603050405020304" pitchFamily="18" charset="0"/>
              </a:rPr>
              <a:t>init</a:t>
            </a:r>
            <a:r>
              <a:rPr lang="zh-CN" altLang="en-US" sz="1800" kern="100" dirty="0">
                <a:effectLst/>
                <a:ea typeface="宋体" panose="02010600030101010101" pitchFamily="2" charset="-122"/>
                <a:cs typeface="Times New Roman" panose="02020603050405020304" pitchFamily="18" charset="0"/>
              </a:rPr>
              <a:t>函数中将圆锥创建出来。圆锥的纹理图片在</a:t>
            </a:r>
            <a:r>
              <a:rPr lang="en-US" altLang="zh-CN" sz="1800" kern="100" dirty="0">
                <a:effectLst/>
                <a:ea typeface="宋体" panose="02010600030101010101" pitchFamily="2" charset="-122"/>
                <a:cs typeface="Times New Roman" panose="02020603050405020304" pitchFamily="18" charset="0"/>
              </a:rPr>
              <a:t>assets</a:t>
            </a:r>
            <a:r>
              <a:rPr lang="zh-CN" altLang="en-US" sz="1800" kern="100" dirty="0">
                <a:effectLst/>
                <a:ea typeface="宋体" panose="02010600030101010101" pitchFamily="2" charset="-122"/>
                <a:cs typeface="Times New Roman" panose="02020603050405020304" pitchFamily="18" charset="0"/>
              </a:rPr>
              <a:t>文件夹中，叫</a:t>
            </a:r>
            <a:r>
              <a:rPr lang="en-US" altLang="zh-CN" sz="1800" kern="100" dirty="0">
                <a:effectLst/>
                <a:ea typeface="宋体" panose="02010600030101010101" pitchFamily="2" charset="-122"/>
                <a:cs typeface="Times New Roman" panose="02020603050405020304" pitchFamily="18" charset="0"/>
              </a:rPr>
              <a:t>cone.jpg</a:t>
            </a:r>
            <a:r>
              <a:rPr lang="zh-CN" altLang="en-US" sz="1800" kern="100" dirty="0">
                <a:effectLst/>
                <a:ea typeface="宋体" panose="02010600030101010101" pitchFamily="2" charset="-122"/>
                <a:cs typeface="Times New Roman" panose="02020603050405020304" pitchFamily="18" charset="0"/>
              </a:rPr>
              <a:t>。</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p:cNvSpPr txBox="1"/>
          <p:nvPr/>
        </p:nvSpPr>
        <p:spPr>
          <a:xfrm>
            <a:off x="211519" y="327872"/>
            <a:ext cx="7631581" cy="769441"/>
          </a:xfrm>
          <a:prstGeom prst="rect">
            <a:avLst/>
          </a:prstGeom>
          <a:noFill/>
        </p:spPr>
        <p:txBody>
          <a:bodyPr wrap="square">
            <a:spAutoFit/>
          </a:bodyPr>
          <a:lstStyle/>
          <a:p>
            <a:r>
              <a:rPr lang="zh-CN" altLang="en-US" sz="4400" b="1" dirty="0">
                <a:latin typeface="+mj-ea"/>
                <a:ea typeface="+mj-ea"/>
              </a:rPr>
              <a:t>课堂练习：</a:t>
            </a:r>
            <a:endParaRPr lang="en-US" altLang="zh-CN" sz="4400" b="1" dirty="0">
              <a:latin typeface="+mj-ea"/>
              <a:ea typeface="+mj-ea"/>
            </a:endParaRPr>
          </a:p>
        </p:txBody>
      </p:sp>
      <p:pic>
        <p:nvPicPr>
          <p:cNvPr id="7" name="图片 6"/>
          <p:cNvPicPr>
            <a:picLocks noChangeAspect="1"/>
          </p:cNvPicPr>
          <p:nvPr/>
        </p:nvPicPr>
        <p:blipFill>
          <a:blip r:embed="rId2"/>
          <a:stretch>
            <a:fillRect/>
          </a:stretch>
        </p:blipFill>
        <p:spPr>
          <a:xfrm>
            <a:off x="2423118" y="2721369"/>
            <a:ext cx="7345764" cy="325080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27581" y="1024148"/>
            <a:ext cx="11408789" cy="1130246"/>
          </a:xfrm>
          <a:prstGeom prst="rect">
            <a:avLst/>
          </a:prstGeom>
          <a:noFill/>
        </p:spPr>
        <p:txBody>
          <a:bodyPr wrap="square">
            <a:spAutoFit/>
          </a:bodyPr>
          <a:lstStyle/>
          <a:p>
            <a:pPr indent="0">
              <a:lnSpc>
                <a:spcPct val="150000"/>
              </a:lnSpc>
              <a:buFont typeface="+mj-lt"/>
              <a:buNone/>
            </a:pP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实例代码中已经实现了</a:t>
            </a:r>
            <a:r>
              <a:rPr lang="en-US" altLang="zh-CN" sz="2400" kern="100" dirty="0" err="1">
                <a:latin typeface="Times New Roman" panose="02020603050405020304" pitchFamily="18" charset="0"/>
                <a:ea typeface="宋体" panose="02010600030101010101" pitchFamily="2" charset="-122"/>
                <a:cs typeface="Times New Roman" panose="02020603050405020304" pitchFamily="18" charset="0"/>
              </a:rPr>
              <a:t>TriMesh</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err="1">
                <a:latin typeface="Times New Roman" panose="02020603050405020304" pitchFamily="18" charset="0"/>
                <a:ea typeface="宋体" panose="02010600030101010101" pitchFamily="2" charset="-122"/>
                <a:cs typeface="Times New Roman" panose="02020603050405020304" pitchFamily="18" charset="0"/>
              </a:rPr>
              <a:t>generateCylinder</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函数，该函数生成一个圆柱体曲面，将该曲面贴上纹理后效果如下：</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p:cNvPicPr>
            <a:picLocks noChangeAspect="1"/>
          </p:cNvPicPr>
          <p:nvPr/>
        </p:nvPicPr>
        <p:blipFill>
          <a:blip r:embed="rId3"/>
          <a:srcRect t="6066"/>
          <a:stretch>
            <a:fillRect/>
          </a:stretch>
        </p:blipFill>
        <p:spPr>
          <a:xfrm>
            <a:off x="3558918" y="2459651"/>
            <a:ext cx="3539713" cy="3493244"/>
          </a:xfrm>
          <a:prstGeom prst="rect">
            <a:avLst/>
          </a:prstGeom>
          <a:ln>
            <a:solidFill>
              <a:schemeClr val="tx1"/>
            </a:solidFill>
          </a:ln>
        </p:spPr>
      </p:pic>
      <p:sp>
        <p:nvSpPr>
          <p:cNvPr id="6" name="文本框 5">
            <a:extLst>
              <a:ext uri="{FF2B5EF4-FFF2-40B4-BE49-F238E27FC236}">
                <a16:creationId xmlns:a16="http://schemas.microsoft.com/office/drawing/2014/main" id="{47CC20A0-F900-4A2F-A21E-E9350497E40E}"/>
              </a:ext>
            </a:extLst>
          </p:cNvPr>
          <p:cNvSpPr txBox="1"/>
          <p:nvPr/>
        </p:nvSpPr>
        <p:spPr>
          <a:xfrm>
            <a:off x="211519" y="327872"/>
            <a:ext cx="7631581" cy="769441"/>
          </a:xfrm>
          <a:prstGeom prst="rect">
            <a:avLst/>
          </a:prstGeom>
          <a:noFill/>
        </p:spPr>
        <p:txBody>
          <a:bodyPr wrap="square">
            <a:spAutoFit/>
          </a:bodyPr>
          <a:lstStyle/>
          <a:p>
            <a:r>
              <a:rPr lang="zh-CN" altLang="en-US" sz="4400" b="1" dirty="0">
                <a:latin typeface="+mj-ea"/>
                <a:ea typeface="+mj-ea"/>
              </a:rPr>
              <a:t>课堂练习：</a:t>
            </a:r>
            <a:endParaRPr lang="en-US" altLang="zh-CN" sz="4400" b="1" dirty="0">
              <a:latin typeface="+mj-ea"/>
              <a:ea typeface="+mj-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87648" y="165476"/>
            <a:ext cx="9352592" cy="768350"/>
          </a:xfrm>
          <a:prstGeom prst="rect">
            <a:avLst/>
          </a:prstGeom>
          <a:noFill/>
        </p:spPr>
        <p:txBody>
          <a:bodyPr wrap="square">
            <a:spAutoFit/>
          </a:bodyPr>
          <a:lstStyle/>
          <a:p>
            <a:r>
              <a:rPr lang="zh-CN" altLang="en-US" sz="4400" b="1" dirty="0">
                <a:latin typeface="+mj-ea"/>
                <a:ea typeface="+mj-ea"/>
              </a:rPr>
              <a:t>课堂练习：</a:t>
            </a:r>
            <a:endParaRPr lang="en-US" altLang="zh-CN" sz="4400" b="1" dirty="0">
              <a:latin typeface="+mj-ea"/>
              <a:ea typeface="+mj-ea"/>
            </a:endParaRPr>
          </a:p>
        </p:txBody>
      </p:sp>
      <p:sp>
        <p:nvSpPr>
          <p:cNvPr id="8" name="文本框 7"/>
          <p:cNvSpPr txBox="1"/>
          <p:nvPr/>
        </p:nvSpPr>
        <p:spPr>
          <a:xfrm>
            <a:off x="327581" y="1024148"/>
            <a:ext cx="11408789" cy="2238241"/>
          </a:xfrm>
          <a:prstGeom prst="rect">
            <a:avLst/>
          </a:prstGeom>
          <a:noFill/>
        </p:spPr>
        <p:txBody>
          <a:bodyPr wrap="square">
            <a:spAutoFit/>
          </a:bodyPr>
          <a:lstStyle/>
          <a:p>
            <a:pPr indent="0">
              <a:lnSpc>
                <a:spcPct val="150000"/>
              </a:lnSpc>
              <a:buFont typeface="+mj-lt"/>
              <a:buNone/>
            </a:pP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实现</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void </a:t>
            </a:r>
            <a:r>
              <a:rPr lang="en-US" altLang="zh-CN" sz="2400" kern="100" dirty="0" err="1">
                <a:latin typeface="Times New Roman" panose="02020603050405020304" pitchFamily="18" charset="0"/>
                <a:ea typeface="宋体" panose="02010600030101010101" pitchFamily="2" charset="-122"/>
                <a:cs typeface="Times New Roman" panose="02020603050405020304" pitchFamily="18" charset="0"/>
              </a:rPr>
              <a:t>TriMesh</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err="1">
                <a:latin typeface="Times New Roman" panose="02020603050405020304" pitchFamily="18" charset="0"/>
                <a:ea typeface="宋体" panose="02010600030101010101" pitchFamily="2" charset="-122"/>
                <a:cs typeface="Times New Roman" panose="02020603050405020304" pitchFamily="18" charset="0"/>
              </a:rPr>
              <a:t>generateDisk</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void </a:t>
            </a:r>
            <a:r>
              <a:rPr lang="en-US" altLang="zh-CN" sz="2400" kern="100" dirty="0" err="1">
                <a:latin typeface="Times New Roman" panose="02020603050405020304" pitchFamily="18" charset="0"/>
                <a:ea typeface="宋体" panose="02010600030101010101" pitchFamily="2" charset="-122"/>
                <a:cs typeface="Times New Roman" panose="02020603050405020304" pitchFamily="18" charset="0"/>
              </a:rPr>
              <a:t>TriMesh</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err="1">
                <a:latin typeface="Times New Roman" panose="02020603050405020304" pitchFamily="18" charset="0"/>
                <a:ea typeface="宋体" panose="02010600030101010101" pitchFamily="2" charset="-122"/>
                <a:cs typeface="Times New Roman" panose="02020603050405020304" pitchFamily="18" charset="0"/>
              </a:rPr>
              <a:t>generateCone</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；生成圆盘的几何和纹理坐标，生成圆锥的几何和纹理坐标，使得圆盘表面纹理显示为</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assert / disk.jpg</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中的圆盘；使得圆锥表面纹理显示为</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assets / cone.jpg</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中的三角图形。实验要求达到的参考效果如下：</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860716" y="2808905"/>
            <a:ext cx="3622926" cy="3622926"/>
          </a:xfrm>
          <a:prstGeom prst="rect">
            <a:avLst/>
          </a:prstGeom>
          <a:ln>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87648" y="165476"/>
            <a:ext cx="9352592" cy="768350"/>
          </a:xfrm>
          <a:prstGeom prst="rect">
            <a:avLst/>
          </a:prstGeom>
          <a:noFill/>
        </p:spPr>
        <p:txBody>
          <a:bodyPr wrap="square">
            <a:spAutoFit/>
          </a:bodyPr>
          <a:lstStyle/>
          <a:p>
            <a:r>
              <a:rPr lang="zh-CN" altLang="en-US" sz="4400" b="1" dirty="0">
                <a:latin typeface="+mj-ea"/>
                <a:ea typeface="+mj-ea"/>
              </a:rPr>
              <a:t>实验四  带纹理的</a:t>
            </a:r>
            <a:r>
              <a:rPr lang="en-US" altLang="zh-CN" sz="4400" b="1" dirty="0">
                <a:latin typeface="+mj-ea"/>
                <a:ea typeface="+mj-ea"/>
              </a:rPr>
              <a:t>OBJ</a:t>
            </a:r>
            <a:r>
              <a:rPr lang="zh-CN" altLang="en-US" sz="4400" b="1" dirty="0">
                <a:latin typeface="+mj-ea"/>
                <a:ea typeface="+mj-ea"/>
              </a:rPr>
              <a:t>文件读取和显示</a:t>
            </a:r>
            <a:endParaRPr lang="en-US" altLang="zh-CN" sz="4400" b="1" dirty="0">
              <a:latin typeface="+mj-ea"/>
              <a:ea typeface="+mj-ea"/>
            </a:endParaRPr>
          </a:p>
        </p:txBody>
      </p:sp>
      <p:sp>
        <p:nvSpPr>
          <p:cNvPr id="9" name="文本框 8">
            <a:extLst>
              <a:ext uri="{FF2B5EF4-FFF2-40B4-BE49-F238E27FC236}">
                <a16:creationId xmlns:a16="http://schemas.microsoft.com/office/drawing/2014/main" id="{B9972B14-656E-40FB-95D6-00FAD7EF7B2D}"/>
              </a:ext>
            </a:extLst>
          </p:cNvPr>
          <p:cNvSpPr txBox="1"/>
          <p:nvPr/>
        </p:nvSpPr>
        <p:spPr>
          <a:xfrm>
            <a:off x="789495" y="1491056"/>
            <a:ext cx="9071256" cy="1754326"/>
          </a:xfrm>
          <a:prstGeom prst="rect">
            <a:avLst/>
          </a:prstGeom>
          <a:noFill/>
        </p:spPr>
        <p:txBody>
          <a:bodyPr wrap="square">
            <a:spAutoFit/>
          </a:bodyPr>
          <a:lstStyle/>
          <a:p>
            <a:pPr lvl="0" algn="just">
              <a:buSzPts val="1400"/>
            </a:pPr>
            <a:r>
              <a:rPr lang="zh-CN" altLang="zh-CN" sz="3600" kern="100" dirty="0">
                <a:effectLst/>
                <a:latin typeface="Times New Roman" panose="02020603050405020304" pitchFamily="18" charset="0"/>
                <a:ea typeface="宋体" panose="02010600030101010101" pitchFamily="2" charset="-122"/>
                <a:cs typeface="Times New Roman" panose="02020603050405020304" pitchFamily="18" charset="0"/>
              </a:rPr>
              <a:t>实验内容</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在程序中读取带纹理的</a:t>
            </a:r>
            <a:r>
              <a:rPr lang="en-US" altLang="zh-CN" sz="2400" dirty="0">
                <a:effectLst/>
                <a:latin typeface="Times New Roman" panose="02020603050405020304" pitchFamily="18" charset="0"/>
                <a:ea typeface="宋体" panose="02010600030101010101" pitchFamily="2" charset="-122"/>
              </a:rPr>
              <a:t>obj</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文件，载入相应的纹理图片文件，将带纹理的模型显示在程序窗口中。参考实现效果如下，物体之间的位置自行设置，没有要求</a:t>
            </a:r>
            <a:endParaRPr lang="zh-CN" altLang="en-US" sz="2400" dirty="0"/>
          </a:p>
        </p:txBody>
      </p:sp>
      <p:pic>
        <p:nvPicPr>
          <p:cNvPr id="10" name="图片 9">
            <a:extLst>
              <a:ext uri="{FF2B5EF4-FFF2-40B4-BE49-F238E27FC236}">
                <a16:creationId xmlns:a16="http://schemas.microsoft.com/office/drawing/2014/main" id="{C838C6C2-7BAC-48CE-ABE0-FD20B529EC54}"/>
              </a:ext>
            </a:extLst>
          </p:cNvPr>
          <p:cNvPicPr>
            <a:picLocks noChangeAspect="1"/>
          </p:cNvPicPr>
          <p:nvPr/>
        </p:nvPicPr>
        <p:blipFill>
          <a:blip r:embed="rId3"/>
          <a:stretch>
            <a:fillRect/>
          </a:stretch>
        </p:blipFill>
        <p:spPr>
          <a:xfrm>
            <a:off x="3008800" y="3513841"/>
            <a:ext cx="5261113" cy="2541627"/>
          </a:xfrm>
          <a:prstGeom prst="rect">
            <a:avLst/>
          </a:prstGeom>
        </p:spPr>
      </p:pic>
    </p:spTree>
    <p:extLst>
      <p:ext uri="{BB962C8B-B14F-4D97-AF65-F5344CB8AC3E}">
        <p14:creationId xmlns:p14="http://schemas.microsoft.com/office/powerpoint/2010/main" val="1448391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87648" y="165476"/>
            <a:ext cx="9352592" cy="769441"/>
          </a:xfrm>
          <a:prstGeom prst="rect">
            <a:avLst/>
          </a:prstGeom>
          <a:noFill/>
        </p:spPr>
        <p:txBody>
          <a:bodyPr wrap="square">
            <a:spAutoFit/>
          </a:bodyPr>
          <a:lstStyle/>
          <a:p>
            <a:r>
              <a:rPr lang="zh-CN" altLang="en-US" sz="4400" b="1" dirty="0">
                <a:latin typeface="+mj-ea"/>
                <a:ea typeface="+mj-ea"/>
              </a:rPr>
              <a:t>实验四</a:t>
            </a:r>
            <a:endParaRPr lang="en-US" altLang="zh-CN" sz="4400" b="1" dirty="0">
              <a:latin typeface="+mj-ea"/>
              <a:ea typeface="+mj-ea"/>
            </a:endParaRPr>
          </a:p>
        </p:txBody>
      </p:sp>
      <p:sp>
        <p:nvSpPr>
          <p:cNvPr id="7" name="文本框 6"/>
          <p:cNvSpPr txBox="1"/>
          <p:nvPr/>
        </p:nvSpPr>
        <p:spPr>
          <a:xfrm>
            <a:off x="384142" y="1201074"/>
            <a:ext cx="5007990" cy="5355312"/>
          </a:xfrm>
          <a:prstGeom prst="rect">
            <a:avLst/>
          </a:prstGeom>
          <a:noFill/>
        </p:spPr>
        <p:txBody>
          <a:bodyPr wrap="square">
            <a:spAutoFit/>
          </a:bodyPr>
          <a:lstStyle/>
          <a:p>
            <a:pPr lvl="0" algn="just">
              <a:buSzPts val="1400"/>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提交内容：</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lvl="0" algn="just"/>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a.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提交文件包括：实验报告和源代码压缩包，命名格式均为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学号</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_</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姓名</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_</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实验一</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lvl="0"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lvl="0"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lvl="0" algn="just"/>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lvl="0" algn="just"/>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b.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源代码压缩包内要求有两个文件夹，一个为代码文件夹，命名为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“code”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，一个为可执行文件夹，命名为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“exe”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p:cNvPicPr/>
          <p:nvPr/>
        </p:nvPicPr>
        <p:blipFill>
          <a:blip r:embed="rId3"/>
          <a:stretch>
            <a:fillRect/>
          </a:stretch>
        </p:blipFill>
        <p:spPr>
          <a:xfrm>
            <a:off x="2184269" y="2465186"/>
            <a:ext cx="1955800" cy="1173480"/>
          </a:xfrm>
          <a:prstGeom prst="rect">
            <a:avLst/>
          </a:prstGeom>
        </p:spPr>
      </p:pic>
      <p:pic>
        <p:nvPicPr>
          <p:cNvPr id="5" name="图片 4"/>
          <p:cNvPicPr/>
          <p:nvPr/>
        </p:nvPicPr>
        <p:blipFill rotWithShape="1">
          <a:blip r:embed="rId4"/>
          <a:srcRect t="8883" b="10222"/>
          <a:stretch>
            <a:fillRect/>
          </a:stretch>
        </p:blipFill>
        <p:spPr bwMode="auto">
          <a:xfrm>
            <a:off x="1978581" y="5213712"/>
            <a:ext cx="2161488" cy="1342674"/>
          </a:xfrm>
          <a:prstGeom prst="rect">
            <a:avLst/>
          </a:prstGeom>
          <a:ln>
            <a:noFill/>
          </a:ln>
        </p:spPr>
      </p:pic>
      <p:sp>
        <p:nvSpPr>
          <p:cNvPr id="8" name="文本框 7"/>
          <p:cNvSpPr txBox="1"/>
          <p:nvPr/>
        </p:nvSpPr>
        <p:spPr>
          <a:xfrm>
            <a:off x="6224362" y="550196"/>
            <a:ext cx="5464875" cy="4247317"/>
          </a:xfrm>
          <a:prstGeom prst="rect">
            <a:avLst/>
          </a:prstGeom>
          <a:noFill/>
        </p:spPr>
        <p:txBody>
          <a:bodyPr wrap="square">
            <a:spAutoFit/>
          </a:bodyPr>
          <a:lstStyle/>
          <a:p>
            <a:pPr algn="just"/>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c.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代码文件夹中只能包含代码和代码需要用到的资源文件（比如纹理图片、模型），其他由编辑器或者编译器创建项目时候生成的文件全部都不要加上，不清楚的同学可以询问助教。</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可执行文件夹中，只包含可执行文件以及执行所需的动态库文件和资源文件等，要求可以直接点击该程序就可正常执行。</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1" name="图片 10"/>
          <p:cNvPicPr>
            <a:picLocks noChangeAspect="1"/>
          </p:cNvPicPr>
          <p:nvPr/>
        </p:nvPicPr>
        <p:blipFill>
          <a:blip r:embed="rId5"/>
          <a:srcRect b="8341"/>
          <a:stretch>
            <a:fillRect/>
          </a:stretch>
        </p:blipFill>
        <p:spPr>
          <a:xfrm>
            <a:off x="6977833" y="1967201"/>
            <a:ext cx="3940165" cy="1252845"/>
          </a:xfrm>
          <a:prstGeom prst="rect">
            <a:avLst/>
          </a:prstGeom>
          <a:ln>
            <a:noFill/>
          </a:ln>
        </p:spPr>
      </p:pic>
      <p:pic>
        <p:nvPicPr>
          <p:cNvPr id="12" name="图片 11"/>
          <p:cNvPicPr>
            <a:picLocks noChangeAspect="1"/>
          </p:cNvPicPr>
          <p:nvPr/>
        </p:nvPicPr>
        <p:blipFill>
          <a:blip r:embed="rId6"/>
          <a:srcRect b="7843"/>
          <a:stretch>
            <a:fillRect/>
          </a:stretch>
        </p:blipFill>
        <p:spPr>
          <a:xfrm>
            <a:off x="8024095" y="4959824"/>
            <a:ext cx="3032290" cy="1252845"/>
          </a:xfrm>
          <a:prstGeom prst="rect">
            <a:avLst/>
          </a:prstGeom>
          <a:ln>
            <a:noFill/>
          </a:ln>
        </p:spPr>
      </p:pic>
      <p:sp>
        <p:nvSpPr>
          <p:cNvPr id="13" name="文本框 12"/>
          <p:cNvSpPr txBox="1"/>
          <p:nvPr/>
        </p:nvSpPr>
        <p:spPr>
          <a:xfrm>
            <a:off x="4140069" y="6212697"/>
            <a:ext cx="6125028" cy="398780"/>
          </a:xfrm>
          <a:prstGeom prst="rect">
            <a:avLst/>
          </a:prstGeom>
          <a:noFill/>
        </p:spPr>
        <p:txBody>
          <a:bodyPr wrap="square">
            <a:spAutoFit/>
          </a:bodyPr>
          <a:lstStyle/>
          <a:p>
            <a:pPr marR="0" lvl="0" indent="0" algn="just">
              <a:spcBef>
                <a:spcPts val="0"/>
              </a:spcBef>
              <a:spcAft>
                <a:spcPts val="0"/>
              </a:spcAft>
              <a:buFont typeface="Times New Roman" panose="02020603050405020304" pitchFamily="18" charset="0"/>
              <a:buNone/>
            </a:pPr>
            <a:r>
              <a:rPr lang="zh-CN" altLang="en-US" sz="20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截止时间：</a:t>
            </a:r>
            <a:r>
              <a:rPr lang="en-US" altLang="zh-CN" sz="20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2023</a:t>
            </a:r>
            <a:r>
              <a:rPr lang="zh-CN" altLang="en-US" sz="20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年</a:t>
            </a:r>
            <a:r>
              <a:rPr lang="en-US" altLang="zh-CN" sz="20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12</a:t>
            </a:r>
            <a:r>
              <a:rPr lang="zh-CN" altLang="en-US" sz="20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月</a:t>
            </a:r>
            <a:r>
              <a:rPr lang="en-US" altLang="zh-CN" sz="2000" b="1"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000" b="1"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日 </a:t>
            </a:r>
            <a:r>
              <a:rPr lang="en-US" altLang="zh-CN" sz="20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23:59</a:t>
            </a:r>
            <a:endPar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29888" y="327872"/>
            <a:ext cx="7127551" cy="768350"/>
          </a:xfrm>
          <a:prstGeom prst="rect">
            <a:avLst/>
          </a:prstGeom>
          <a:noFill/>
        </p:spPr>
        <p:txBody>
          <a:bodyPr wrap="square">
            <a:spAutoFit/>
          </a:bodyPr>
          <a:lstStyle/>
          <a:p>
            <a:r>
              <a:rPr lang="zh-CN" altLang="en-US" sz="4400" b="1" dirty="0">
                <a:latin typeface="+mj-ea"/>
                <a:ea typeface="+mj-ea"/>
              </a:rPr>
              <a:t>实验目的</a:t>
            </a:r>
          </a:p>
        </p:txBody>
      </p:sp>
      <p:sp>
        <p:nvSpPr>
          <p:cNvPr id="9" name="内容占位符 8"/>
          <p:cNvSpPr>
            <a:spLocks noGrp="1"/>
          </p:cNvSpPr>
          <p:nvPr>
            <p:ph idx="1"/>
          </p:nvPr>
        </p:nvSpPr>
        <p:spPr/>
        <p:txBody>
          <a:bodyPr/>
          <a:lstStyle/>
          <a:p>
            <a:pPr lvl="0" fontAlgn="auto">
              <a:spcAft>
                <a:spcPts val="1000"/>
              </a:spcAft>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了解三维曲面和纹理映射基本知识</a:t>
            </a:r>
          </a:p>
          <a:p>
            <a:pPr lvl="0" fontAlgn="auto">
              <a:spcAft>
                <a:spcPts val="1000"/>
              </a:spcAft>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了解从图片文件载入纹理数据基本步骤</a:t>
            </a:r>
          </a:p>
          <a:p>
            <a:pPr lvl="0" fontAlgn="auto">
              <a:spcAft>
                <a:spcPts val="1000"/>
              </a:spcAft>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掌握三维曲面绘制过程中纹理坐标和几何坐标的使用</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7575" y="1469740"/>
            <a:ext cx="10356850" cy="3534159"/>
          </a:xfrm>
        </p:spPr>
        <p:txBody>
          <a:bodyPr>
            <a:noAutofit/>
          </a:bodyPr>
          <a:lstStyle/>
          <a:p>
            <a:pPr marL="0" indent="0">
              <a:lnSpc>
                <a:spcPct val="120000"/>
              </a:lnSpc>
              <a:spcBef>
                <a:spcPts val="900"/>
              </a:spcBef>
              <a:buNone/>
            </a:pPr>
            <a:r>
              <a:rPr lang="zh-CN" altLang="en-US" sz="1800" dirty="0">
                <a:latin typeface="微软雅黑" panose="020B0503020204020204" pitchFamily="34" charset="-122"/>
                <a:ea typeface="微软雅黑" panose="020B0503020204020204" pitchFamily="34" charset="-122"/>
              </a:rPr>
              <a:t>对于三维模型，有两个最重要的坐标系统，一是顶点的位置（</a:t>
            </a:r>
            <a:r>
              <a:rPr lang="en-US" altLang="zh-CN" sz="1800" dirty="0">
                <a:latin typeface="微软雅黑" panose="020B0503020204020204" pitchFamily="34" charset="-122"/>
                <a:ea typeface="微软雅黑" panose="020B0503020204020204" pitchFamily="34" charset="-122"/>
              </a:rPr>
              <a:t>X</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Y</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Z</a:t>
            </a:r>
            <a:r>
              <a:rPr lang="zh-CN" altLang="en-US" sz="1800" dirty="0">
                <a:latin typeface="微软雅黑" panose="020B0503020204020204" pitchFamily="34" charset="-122"/>
                <a:ea typeface="微软雅黑" panose="020B0503020204020204" pitchFamily="34" charset="-122"/>
              </a:rPr>
              <a:t>）坐标，另一个就是</a:t>
            </a:r>
            <a:r>
              <a:rPr lang="en-US" altLang="zh-CN" sz="1800" b="1" dirty="0">
                <a:latin typeface="微软雅黑" panose="020B0503020204020204" pitchFamily="34" charset="-122"/>
                <a:ea typeface="微软雅黑" panose="020B0503020204020204" pitchFamily="34" charset="-122"/>
              </a:rPr>
              <a:t>UV</a:t>
            </a:r>
            <a:r>
              <a:rPr lang="zh-CN" altLang="en-US" sz="1800" b="1" dirty="0">
                <a:latin typeface="微软雅黑" panose="020B0503020204020204" pitchFamily="34" charset="-122"/>
                <a:ea typeface="微软雅黑" panose="020B0503020204020204" pitchFamily="34" charset="-122"/>
              </a:rPr>
              <a:t>坐标</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U</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V</a:t>
            </a:r>
            <a:r>
              <a:rPr lang="zh-CN" altLang="en-US" sz="1800" dirty="0">
                <a:latin typeface="微软雅黑" panose="020B0503020204020204" pitchFamily="34" charset="-122"/>
                <a:ea typeface="微软雅黑" panose="020B0503020204020204" pitchFamily="34" charset="-122"/>
              </a:rPr>
              <a:t>分别是图片在</a:t>
            </a: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维平面上水平、垂直方向上的坐标，取值一般都是</a:t>
            </a:r>
            <a:r>
              <a:rPr lang="en-US" altLang="zh-CN" sz="1800" dirty="0">
                <a:latin typeface="微软雅黑" panose="020B0503020204020204" pitchFamily="34" charset="-122"/>
                <a:ea typeface="微软雅黑" panose="020B0503020204020204" pitchFamily="34" charset="-122"/>
              </a:rPr>
              <a:t>0~1</a:t>
            </a:r>
            <a:r>
              <a:rPr lang="zh-CN" altLang="en-US" sz="1800" dirty="0">
                <a:latin typeface="微软雅黑" panose="020B0503020204020204" pitchFamily="34" charset="-122"/>
                <a:ea typeface="微软雅黑" panose="020B0503020204020204" pitchFamily="34" charset="-122"/>
              </a:rPr>
              <a:t>，也就是水平方向的第</a:t>
            </a:r>
            <a:r>
              <a:rPr lang="en-US" altLang="zh-CN" sz="1800" dirty="0">
                <a:latin typeface="微软雅黑" panose="020B0503020204020204" pitchFamily="34" charset="-122"/>
                <a:ea typeface="微软雅黑" panose="020B0503020204020204" pitchFamily="34" charset="-122"/>
              </a:rPr>
              <a:t>U</a:t>
            </a:r>
            <a:r>
              <a:rPr lang="zh-CN" altLang="en-US" sz="1800" dirty="0">
                <a:latin typeface="微软雅黑" panose="020B0503020204020204" pitchFamily="34" charset="-122"/>
                <a:ea typeface="微软雅黑" panose="020B0503020204020204" pitchFamily="34" charset="-122"/>
              </a:rPr>
              <a:t>个像素</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图片宽度，垂直方向的第</a:t>
            </a:r>
            <a:r>
              <a:rPr lang="en-US" altLang="zh-CN" sz="1800" dirty="0">
                <a:latin typeface="微软雅黑" panose="020B0503020204020204" pitchFamily="34" charset="-122"/>
                <a:ea typeface="微软雅黑" panose="020B0503020204020204" pitchFamily="34" charset="-122"/>
              </a:rPr>
              <a:t>V</a:t>
            </a:r>
            <a:r>
              <a:rPr lang="zh-CN" altLang="en-US" sz="1800" dirty="0">
                <a:latin typeface="微软雅黑" panose="020B0503020204020204" pitchFamily="34" charset="-122"/>
                <a:ea typeface="微软雅黑" panose="020B0503020204020204" pitchFamily="34" charset="-122"/>
              </a:rPr>
              <a:t>个像素</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图片高度。</a:t>
            </a:r>
            <a:endParaRPr lang="en-US" altLang="zh-CN" sz="1800" dirty="0">
              <a:latin typeface="微软雅黑" panose="020B0503020204020204" pitchFamily="34" charset="-122"/>
              <a:ea typeface="微软雅黑" panose="020B0503020204020204" pitchFamily="34" charset="-122"/>
            </a:endParaRPr>
          </a:p>
          <a:p>
            <a:pPr marL="0" indent="0">
              <a:lnSpc>
                <a:spcPct val="120000"/>
              </a:lnSpc>
              <a:spcBef>
                <a:spcPts val="900"/>
              </a:spcBef>
              <a:buNone/>
            </a:pPr>
            <a:r>
              <a:rPr lang="zh-CN" altLang="en-US" sz="1800" dirty="0">
                <a:latin typeface="微软雅黑" panose="020B0503020204020204" pitchFamily="34" charset="-122"/>
                <a:ea typeface="微软雅黑" panose="020B0503020204020204" pitchFamily="34" charset="-122"/>
              </a:rPr>
              <a:t>纹理是一个</a:t>
            </a:r>
            <a:r>
              <a:rPr lang="zh-CN" altLang="en-US" sz="1800" b="1" dirty="0">
                <a:latin typeface="微软雅黑" panose="020B0503020204020204" pitchFamily="34" charset="-122"/>
                <a:ea typeface="微软雅黑" panose="020B0503020204020204" pitchFamily="34" charset="-122"/>
              </a:rPr>
              <a:t>二维数组</a:t>
            </a:r>
            <a:r>
              <a:rPr lang="zh-CN" altLang="en-US" sz="1800" dirty="0">
                <a:latin typeface="微软雅黑" panose="020B0503020204020204" pitchFamily="34" charset="-122"/>
                <a:ea typeface="微软雅黑" panose="020B0503020204020204" pitchFamily="34" charset="-122"/>
              </a:rPr>
              <a:t>，它的元素是一些颜色值。单个的颜色值被称为纹理元素（</a:t>
            </a:r>
            <a:r>
              <a:rPr lang="en-US" altLang="zh-CN" sz="1800" dirty="0">
                <a:latin typeface="微软雅黑" panose="020B0503020204020204" pitchFamily="34" charset="-122"/>
                <a:ea typeface="微软雅黑" panose="020B0503020204020204" pitchFamily="34" charset="-122"/>
              </a:rPr>
              <a:t>texture elements</a:t>
            </a:r>
            <a:r>
              <a:rPr lang="zh-CN" altLang="en-US" sz="1800" dirty="0">
                <a:latin typeface="微软雅黑" panose="020B0503020204020204" pitchFamily="34" charset="-122"/>
                <a:ea typeface="微软雅黑" panose="020B0503020204020204" pitchFamily="34" charset="-122"/>
              </a:rPr>
              <a:t>）或纹理像素（</a:t>
            </a:r>
            <a:r>
              <a:rPr lang="en-US" altLang="zh-CN" sz="1800" dirty="0" err="1">
                <a:latin typeface="微软雅黑" panose="020B0503020204020204" pitchFamily="34" charset="-122"/>
                <a:ea typeface="微软雅黑" panose="020B0503020204020204" pitchFamily="34" charset="-122"/>
              </a:rPr>
              <a:t>texel</a:t>
            </a:r>
            <a:r>
              <a:rPr lang="zh-CN" altLang="en-US" sz="1800" dirty="0">
                <a:latin typeface="微软雅黑" panose="020B0503020204020204" pitchFamily="34" charset="-122"/>
                <a:ea typeface="微软雅黑" panose="020B0503020204020204" pitchFamily="34" charset="-122"/>
              </a:rPr>
              <a:t>）。每一个纹理像素在纹理中都有一个唯一的地址。这个地址可以被认为是一个列（</a:t>
            </a:r>
            <a:r>
              <a:rPr lang="en-US" altLang="zh-CN" sz="1800" dirty="0">
                <a:latin typeface="微软雅黑" panose="020B0503020204020204" pitchFamily="34" charset="-122"/>
                <a:ea typeface="微软雅黑" panose="020B0503020204020204" pitchFamily="34" charset="-122"/>
              </a:rPr>
              <a:t>column</a:t>
            </a:r>
            <a:r>
              <a:rPr lang="zh-CN" altLang="en-US" sz="1800" dirty="0">
                <a:latin typeface="微软雅黑" panose="020B0503020204020204" pitchFamily="34" charset="-122"/>
                <a:ea typeface="微软雅黑" panose="020B0503020204020204" pitchFamily="34" charset="-122"/>
              </a:rPr>
              <a:t>）和行（</a:t>
            </a:r>
            <a:r>
              <a:rPr lang="en-US" altLang="zh-CN" sz="1800" dirty="0">
                <a:latin typeface="微软雅黑" panose="020B0503020204020204" pitchFamily="34" charset="-122"/>
                <a:ea typeface="微软雅黑" panose="020B0503020204020204" pitchFamily="34" charset="-122"/>
              </a:rPr>
              <a:t>row</a:t>
            </a:r>
            <a:r>
              <a:rPr lang="zh-CN" altLang="en-US" sz="1800" dirty="0">
                <a:latin typeface="微软雅黑" panose="020B0503020204020204" pitchFamily="34" charset="-122"/>
                <a:ea typeface="微软雅黑" panose="020B0503020204020204" pitchFamily="34" charset="-122"/>
              </a:rPr>
              <a:t>）的值，它们分别由</a:t>
            </a:r>
            <a:r>
              <a:rPr lang="en-US" altLang="zh-CN" sz="1800" dirty="0">
                <a:latin typeface="微软雅黑" panose="020B0503020204020204" pitchFamily="34" charset="-122"/>
                <a:ea typeface="微软雅黑" panose="020B0503020204020204" pitchFamily="34" charset="-122"/>
              </a:rPr>
              <a:t>U</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V</a:t>
            </a:r>
            <a:r>
              <a:rPr lang="zh-CN" altLang="en-US" sz="1800" dirty="0">
                <a:latin typeface="微软雅黑" panose="020B0503020204020204" pitchFamily="34" charset="-122"/>
                <a:ea typeface="微软雅黑" panose="020B0503020204020204" pitchFamily="34" charset="-122"/>
              </a:rPr>
              <a:t>来表示。通过这个平面的</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二维的</a:t>
            </a:r>
            <a:r>
              <a:rPr lang="en-US" altLang="zh-CN" sz="1800" dirty="0">
                <a:latin typeface="微软雅黑" panose="020B0503020204020204" pitchFamily="34" charset="-122"/>
                <a:ea typeface="微软雅黑" panose="020B0503020204020204" pitchFamily="34" charset="-122"/>
              </a:rPr>
              <a:t>UV</a:t>
            </a:r>
            <a:r>
              <a:rPr lang="zh-CN" altLang="en-US" sz="1800" dirty="0">
                <a:latin typeface="微软雅黑" panose="020B0503020204020204" pitchFamily="34" charset="-122"/>
                <a:ea typeface="微软雅黑" panose="020B0503020204020204" pitchFamily="34" charset="-122"/>
              </a:rPr>
              <a:t>坐标系，我们可以定位图像上的任意一个像素。</a:t>
            </a:r>
          </a:p>
        </p:txBody>
      </p:sp>
      <p:sp>
        <p:nvSpPr>
          <p:cNvPr id="21" name="文本框 20"/>
          <p:cNvSpPr txBox="1"/>
          <p:nvPr/>
        </p:nvSpPr>
        <p:spPr>
          <a:xfrm>
            <a:off x="329889" y="327872"/>
            <a:ext cx="5884480" cy="1446550"/>
          </a:xfrm>
          <a:prstGeom prst="rect">
            <a:avLst/>
          </a:prstGeom>
          <a:noFill/>
        </p:spPr>
        <p:txBody>
          <a:bodyPr wrap="square">
            <a:spAutoFit/>
          </a:bodyPr>
          <a:lstStyle/>
          <a:p>
            <a:r>
              <a:rPr lang="en-US" altLang="zh-CN" sz="4400" b="1" dirty="0">
                <a:latin typeface="+mj-ea"/>
                <a:ea typeface="+mj-ea"/>
              </a:rPr>
              <a:t>UV</a:t>
            </a:r>
            <a:r>
              <a:rPr lang="zh-CN" altLang="en-US" sz="4400" b="1" dirty="0">
                <a:latin typeface="+mj-ea"/>
                <a:ea typeface="+mj-ea"/>
              </a:rPr>
              <a:t>坐标系</a:t>
            </a:r>
          </a:p>
          <a:p>
            <a:endParaRPr lang="zh-CN" altLang="zh-CN" sz="4400" dirty="0">
              <a:latin typeface="+mj-ea"/>
              <a:ea typeface="+mj-ea"/>
            </a:endParaRPr>
          </a:p>
        </p:txBody>
      </p:sp>
      <p:pic>
        <p:nvPicPr>
          <p:cNvPr id="4" name="图片 3"/>
          <p:cNvPicPr>
            <a:picLocks noChangeAspect="1"/>
          </p:cNvPicPr>
          <p:nvPr/>
        </p:nvPicPr>
        <p:blipFill>
          <a:blip r:embed="rId2"/>
          <a:stretch>
            <a:fillRect/>
          </a:stretch>
        </p:blipFill>
        <p:spPr>
          <a:xfrm>
            <a:off x="2283157" y="3908699"/>
            <a:ext cx="5706499" cy="2574759"/>
          </a:xfrm>
          <a:prstGeom prst="rect">
            <a:avLst/>
          </a:prstGeom>
        </p:spPr>
      </p:pic>
      <p:cxnSp>
        <p:nvCxnSpPr>
          <p:cNvPr id="5" name="直接箭头连接符 4"/>
          <p:cNvCxnSpPr/>
          <p:nvPr/>
        </p:nvCxnSpPr>
        <p:spPr>
          <a:xfrm flipH="1" flipV="1">
            <a:off x="7398190" y="4915402"/>
            <a:ext cx="1949489" cy="565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9485724" y="5452909"/>
            <a:ext cx="1949489"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纹理像素、纹理元素</a:t>
            </a:r>
          </a:p>
        </p:txBody>
      </p:sp>
      <p:sp>
        <p:nvSpPr>
          <p:cNvPr id="9" name="流程图: 过程 8"/>
          <p:cNvSpPr/>
          <p:nvPr/>
        </p:nvSpPr>
        <p:spPr>
          <a:xfrm>
            <a:off x="7345337" y="4848727"/>
            <a:ext cx="57150" cy="666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7575" y="1661920"/>
            <a:ext cx="10356850" cy="3534159"/>
          </a:xfrm>
        </p:spPr>
        <p:txBody>
          <a:bodyPr>
            <a:noAutofit/>
          </a:bodyPr>
          <a:lstStyle/>
          <a:p>
            <a:pPr marL="0" indent="0">
              <a:lnSpc>
                <a:spcPct val="120000"/>
              </a:lnSpc>
              <a:spcBef>
                <a:spcPts val="900"/>
              </a:spcBef>
              <a:buNone/>
            </a:pPr>
            <a:r>
              <a:rPr lang="zh-CN" altLang="en-US" sz="1800" dirty="0">
                <a:latin typeface="微软雅黑" panose="020B0503020204020204" pitchFamily="34" charset="-122"/>
                <a:ea typeface="微软雅黑" panose="020B0503020204020204" pitchFamily="34" charset="-122"/>
              </a:rPr>
              <a:t>想将二维纹理图片映射到三维的物体表面，我们首先要想象一下物体表面的三角网格摊开成平面后的样子。</a:t>
            </a:r>
          </a:p>
        </p:txBody>
      </p:sp>
      <p:sp>
        <p:nvSpPr>
          <p:cNvPr id="21" name="文本框 20"/>
          <p:cNvSpPr txBox="1"/>
          <p:nvPr/>
        </p:nvSpPr>
        <p:spPr>
          <a:xfrm>
            <a:off x="329889" y="327872"/>
            <a:ext cx="5884480" cy="769441"/>
          </a:xfrm>
          <a:prstGeom prst="rect">
            <a:avLst/>
          </a:prstGeom>
          <a:noFill/>
        </p:spPr>
        <p:txBody>
          <a:bodyPr wrap="square">
            <a:spAutoFit/>
          </a:bodyPr>
          <a:lstStyle/>
          <a:p>
            <a:r>
              <a:rPr lang="zh-CN" altLang="en-US" sz="4400" b="1" dirty="0">
                <a:latin typeface="+mj-ea"/>
                <a:ea typeface="+mj-ea"/>
              </a:rPr>
              <a:t>网格的表面展开</a:t>
            </a:r>
            <a:endParaRPr lang="zh-CN" altLang="zh-CN" sz="4400" dirty="0">
              <a:latin typeface="+mj-ea"/>
              <a:ea typeface="+mj-ea"/>
            </a:endParaRPr>
          </a:p>
        </p:txBody>
      </p:sp>
      <p:pic>
        <p:nvPicPr>
          <p:cNvPr id="6" name="图片 5"/>
          <p:cNvPicPr>
            <a:picLocks noChangeAspect="1"/>
          </p:cNvPicPr>
          <p:nvPr/>
        </p:nvPicPr>
        <p:blipFill>
          <a:blip r:embed="rId2"/>
          <a:stretch>
            <a:fillRect/>
          </a:stretch>
        </p:blipFill>
        <p:spPr>
          <a:xfrm>
            <a:off x="917575" y="2761340"/>
            <a:ext cx="3638095" cy="3238095"/>
          </a:xfrm>
          <a:prstGeom prst="rect">
            <a:avLst/>
          </a:prstGeom>
        </p:spPr>
      </p:pic>
      <p:pic>
        <p:nvPicPr>
          <p:cNvPr id="8" name="Picture 22"/>
          <p:cNvPicPr/>
          <p:nvPr/>
        </p:nvPicPr>
        <p:blipFill rotWithShape="1">
          <a:blip r:embed="rId3"/>
          <a:srcRect l="3685" t="7268" r="5980" b="8553"/>
          <a:stretch>
            <a:fillRect/>
          </a:stretch>
        </p:blipFill>
        <p:spPr>
          <a:xfrm>
            <a:off x="5598191" y="2986564"/>
            <a:ext cx="5490496" cy="2209515"/>
          </a:xfrm>
          <a:prstGeom prst="rect">
            <a:avLst/>
          </a:prstGeom>
        </p:spPr>
      </p:pic>
      <p:sp>
        <p:nvSpPr>
          <p:cNvPr id="12" name="文本框 11"/>
          <p:cNvSpPr txBox="1"/>
          <p:nvPr/>
        </p:nvSpPr>
        <p:spPr>
          <a:xfrm>
            <a:off x="7304485" y="5630103"/>
            <a:ext cx="6093618"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圆柱体表面展开</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1812" y="1602679"/>
            <a:ext cx="10356850" cy="3534159"/>
          </a:xfrm>
        </p:spPr>
        <p:txBody>
          <a:bodyPr>
            <a:noAutofit/>
          </a:bodyPr>
          <a:lstStyle/>
          <a:p>
            <a:pPr marL="0" indent="0">
              <a:lnSpc>
                <a:spcPct val="120000"/>
              </a:lnSpc>
              <a:spcBef>
                <a:spcPts val="900"/>
              </a:spcBef>
              <a:buNone/>
            </a:pPr>
            <a:r>
              <a:rPr lang="zh-CN" altLang="en-US" sz="1800" dirty="0">
                <a:latin typeface="微软雅黑" panose="020B0503020204020204" pitchFamily="34" charset="-122"/>
                <a:ea typeface="微软雅黑" panose="020B0503020204020204" pitchFamily="34" charset="-122"/>
              </a:rPr>
              <a:t>在使用</a:t>
            </a:r>
            <a:r>
              <a:rPr lang="en-US" altLang="zh-CN" sz="1800" dirty="0" err="1">
                <a:latin typeface="微软雅黑" panose="020B0503020204020204" pitchFamily="34" charset="-122"/>
                <a:ea typeface="微软雅黑" panose="020B0503020204020204" pitchFamily="34" charset="-122"/>
              </a:rPr>
              <a:t>opengl</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shader</a:t>
            </a:r>
            <a:r>
              <a:rPr lang="zh-CN" altLang="en-US" sz="1800" dirty="0">
                <a:latin typeface="微软雅黑" panose="020B0503020204020204" pitchFamily="34" charset="-122"/>
                <a:ea typeface="微软雅黑" panose="020B0503020204020204" pitchFamily="34" charset="-122"/>
              </a:rPr>
              <a:t>显示纹理时候需要对每一次面片的绘制过程中对面片的每一个顶点指定纹理坐标。根据物体表面展开，我们可以建立顶点到</a:t>
            </a:r>
            <a:r>
              <a:rPr lang="en-US" altLang="zh-CN" sz="1800" dirty="0">
                <a:latin typeface="微软雅黑" panose="020B0503020204020204" pitchFamily="34" charset="-122"/>
                <a:ea typeface="微软雅黑" panose="020B0503020204020204" pitchFamily="34" charset="-122"/>
              </a:rPr>
              <a:t>UV</a:t>
            </a:r>
            <a:r>
              <a:rPr lang="zh-CN" altLang="en-US" sz="1800" dirty="0">
                <a:latin typeface="微软雅黑" panose="020B0503020204020204" pitchFamily="34" charset="-122"/>
                <a:ea typeface="微软雅黑" panose="020B0503020204020204" pitchFamily="34" charset="-122"/>
              </a:rPr>
              <a:t>坐标的映射关系，从而推算出顶点对应的纹理坐标。完成纹理映射需要以下几个操作：</a:t>
            </a:r>
            <a:endParaRPr lang="en-US" altLang="zh-CN" sz="1800" dirty="0">
              <a:latin typeface="微软雅黑" panose="020B0503020204020204" pitchFamily="34" charset="-122"/>
              <a:ea typeface="微软雅黑" panose="020B0503020204020204" pitchFamily="34" charset="-122"/>
            </a:endParaRPr>
          </a:p>
          <a:p>
            <a:pPr marL="0" indent="0">
              <a:lnSpc>
                <a:spcPct val="120000"/>
              </a:lnSpc>
              <a:spcBef>
                <a:spcPts val="900"/>
              </a:spcBef>
              <a:buNone/>
            </a:pPr>
            <a:endParaRPr lang="en-US" altLang="zh-CN" sz="1800" dirty="0">
              <a:latin typeface="微软雅黑" panose="020B0503020204020204" pitchFamily="34" charset="-122"/>
              <a:ea typeface="微软雅黑" panose="020B0503020204020204" pitchFamily="34" charset="-122"/>
            </a:endParaRPr>
          </a:p>
          <a:p>
            <a:pPr marL="0" indent="0">
              <a:lnSpc>
                <a:spcPct val="120000"/>
              </a:lnSpc>
              <a:spcBef>
                <a:spcPts val="900"/>
              </a:spcBef>
              <a:buNone/>
            </a:pPr>
            <a:r>
              <a:rPr lang="zh-CN" altLang="en-US" sz="1800" dirty="0">
                <a:latin typeface="微软雅黑" panose="020B0503020204020204" pitchFamily="34" charset="-122"/>
                <a:ea typeface="微软雅黑" panose="020B0503020204020204" pitchFamily="34" charset="-122"/>
              </a:rPr>
              <a:t>首先要有纹理图片，然后读取它的数据</a:t>
            </a:r>
          </a:p>
          <a:p>
            <a:pPr marL="0" indent="0">
              <a:lnSpc>
                <a:spcPct val="120000"/>
              </a:lnSpc>
              <a:spcBef>
                <a:spcPts val="900"/>
              </a:spcBef>
              <a:buNone/>
            </a:pPr>
            <a:r>
              <a:rPr lang="zh-CN" altLang="en-US" sz="1800" dirty="0">
                <a:latin typeface="微软雅黑" panose="020B0503020204020204" pitchFamily="34" charset="-122"/>
                <a:ea typeface="微软雅黑" panose="020B0503020204020204" pitchFamily="34" charset="-122"/>
              </a:rPr>
              <a:t>设置好物体每个顶点的纹理坐标</a:t>
            </a:r>
          </a:p>
          <a:p>
            <a:pPr marL="0" indent="0">
              <a:lnSpc>
                <a:spcPct val="120000"/>
              </a:lnSpc>
              <a:spcBef>
                <a:spcPts val="900"/>
              </a:spcBef>
              <a:buNone/>
            </a:pPr>
            <a:r>
              <a:rPr lang="zh-CN" altLang="en-US" sz="1800" dirty="0">
                <a:latin typeface="微软雅黑" panose="020B0503020204020204" pitchFamily="34" charset="-122"/>
                <a:ea typeface="微软雅黑" panose="020B0503020204020204" pitchFamily="34" charset="-122"/>
              </a:rPr>
              <a:t>将纹理坐标、图像数据传递给着色器</a:t>
            </a:r>
          </a:p>
          <a:p>
            <a:pPr marL="0" indent="0">
              <a:lnSpc>
                <a:spcPct val="120000"/>
              </a:lnSpc>
              <a:spcBef>
                <a:spcPts val="900"/>
              </a:spcBef>
              <a:buNone/>
            </a:pPr>
            <a:r>
              <a:rPr lang="zh-CN" altLang="en-US" sz="1800" dirty="0">
                <a:latin typeface="微软雅黑" panose="020B0503020204020204" pitchFamily="34" charset="-122"/>
                <a:ea typeface="微软雅黑" panose="020B0503020204020204" pitchFamily="34" charset="-122"/>
              </a:rPr>
              <a:t>片元着色器内根据纹理坐标和图像数据</a:t>
            </a:r>
            <a:endParaRPr lang="en-US" altLang="zh-CN" sz="1800" dirty="0">
              <a:latin typeface="微软雅黑" panose="020B0503020204020204" pitchFamily="34" charset="-122"/>
              <a:ea typeface="微软雅黑" panose="020B0503020204020204" pitchFamily="34" charset="-122"/>
            </a:endParaRPr>
          </a:p>
          <a:p>
            <a:pPr marL="0" indent="0">
              <a:lnSpc>
                <a:spcPct val="120000"/>
              </a:lnSpc>
              <a:spcBef>
                <a:spcPts val="900"/>
              </a:spcBef>
              <a:buNone/>
            </a:pP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给像素着色</a:t>
            </a:r>
            <a:endParaRPr lang="en-US" altLang="zh-CN" sz="1800" dirty="0">
              <a:latin typeface="微软雅黑" panose="020B0503020204020204" pitchFamily="34" charset="-122"/>
              <a:ea typeface="微软雅黑" panose="020B0503020204020204" pitchFamily="34" charset="-122"/>
            </a:endParaRPr>
          </a:p>
          <a:p>
            <a:pPr marL="0" indent="0">
              <a:lnSpc>
                <a:spcPct val="120000"/>
              </a:lnSpc>
              <a:spcBef>
                <a:spcPts val="900"/>
              </a:spcBef>
              <a:buNone/>
            </a:pPr>
            <a:endParaRPr lang="zh-CN" altLang="en-US" sz="1800"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329889" y="327872"/>
            <a:ext cx="5884480" cy="769441"/>
          </a:xfrm>
          <a:prstGeom prst="rect">
            <a:avLst/>
          </a:prstGeom>
          <a:noFill/>
        </p:spPr>
        <p:txBody>
          <a:bodyPr wrap="square">
            <a:spAutoFit/>
          </a:bodyPr>
          <a:lstStyle/>
          <a:p>
            <a:r>
              <a:rPr lang="zh-CN" altLang="en-US" sz="4400" b="1" dirty="0">
                <a:latin typeface="+mj-ea"/>
                <a:ea typeface="+mj-ea"/>
              </a:rPr>
              <a:t>纹理映射</a:t>
            </a:r>
            <a:endParaRPr lang="zh-CN" altLang="zh-CN" sz="4400" dirty="0">
              <a:latin typeface="+mj-ea"/>
              <a:ea typeface="+mj-ea"/>
            </a:endParaRPr>
          </a:p>
        </p:txBody>
      </p:sp>
      <p:pic>
        <p:nvPicPr>
          <p:cNvPr id="6" name="Picture 22"/>
          <p:cNvPicPr/>
          <p:nvPr/>
        </p:nvPicPr>
        <p:blipFill>
          <a:blip r:embed="rId3"/>
          <a:stretch>
            <a:fillRect/>
          </a:stretch>
        </p:blipFill>
        <p:spPr>
          <a:xfrm>
            <a:off x="4929188" y="2944464"/>
            <a:ext cx="7124064" cy="2697740"/>
          </a:xfrm>
          <a:prstGeom prst="rect">
            <a:avLst/>
          </a:prstGeom>
        </p:spPr>
      </p:pic>
      <p:graphicFrame>
        <p:nvGraphicFramePr>
          <p:cNvPr id="7" name="Table 2"/>
          <p:cNvGraphicFramePr>
            <a:graphicFrameLocks noGrp="1"/>
          </p:cNvGraphicFramePr>
          <p:nvPr/>
        </p:nvGraphicFramePr>
        <p:xfrm>
          <a:off x="6580142" y="5800858"/>
          <a:ext cx="3550791" cy="243015"/>
        </p:xfrm>
        <a:graphic>
          <a:graphicData uri="http://schemas.openxmlformats.org/drawingml/2006/table">
            <a:tbl>
              <a:tblPr firstRow="1" firstCol="1" bandRow="1"/>
              <a:tblGrid>
                <a:gridCol w="3550791">
                  <a:extLst>
                    <a:ext uri="{9D8B030D-6E8A-4147-A177-3AD203B41FA5}">
                      <a16:colId xmlns:a16="http://schemas.microsoft.com/office/drawing/2014/main" val="20000"/>
                    </a:ext>
                  </a:extLst>
                </a:gridCol>
              </a:tblGrid>
              <a:tr h="163974">
                <a:tc>
                  <a:txBody>
                    <a:bodyPr/>
                    <a:lstStyle/>
                    <a:p>
                      <a:pPr algn="ctr">
                        <a:lnSpc>
                          <a:spcPct val="150000"/>
                        </a:lnSpc>
                        <a:spcAft>
                          <a:spcPts val="0"/>
                        </a:spcAft>
                      </a:pPr>
                      <a:r>
                        <a:rPr lang="zh-CN" sz="1200" kern="100" dirty="0">
                          <a:effectLst/>
                          <a:latin typeface="Calibri" panose="020F0502020204030204" pitchFamily="34" charset="0"/>
                          <a:ea typeface="宋体" panose="02010600030101010101" pitchFamily="2" charset="-122"/>
                          <a:cs typeface="Times New Roman" panose="02020603050405020304" pitchFamily="18" charset="0"/>
                        </a:rPr>
                        <a:t>纹理坐标映射图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53331"/>
            <a:ext cx="10494364" cy="4351338"/>
          </a:xfrm>
        </p:spPr>
        <p:txBody>
          <a:bodyPr>
            <a:normAutofit/>
          </a:bodyPr>
          <a:lstStyle/>
          <a:p>
            <a:pPr marL="0" marR="0" indent="0" algn="just">
              <a:lnSpc>
                <a:spcPct val="150000"/>
              </a:lnSpc>
              <a:spcBef>
                <a:spcPts val="0"/>
              </a:spcBef>
              <a:spcAft>
                <a:spcPts val="0"/>
              </a:spcAft>
              <a:buNone/>
            </a:pP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实验使用</a:t>
            </a:r>
            <a:r>
              <a:rPr lang="en-US" altLang="zh-CN" sz="2000" kern="100" dirty="0" err="1">
                <a:effectLst/>
                <a:latin typeface="Times New Roman" panose="02020603050405020304" pitchFamily="18" charset="0"/>
                <a:ea typeface="宋体" panose="02010600030101010101" pitchFamily="2" charset="-122"/>
                <a:cs typeface="Times New Roman" panose="02020603050405020304" pitchFamily="18" charset="0"/>
              </a:rPr>
              <a:t>stb_image.h</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的单头文件图像加载库，它能够加载大部分流行的文件格式（已经下载到</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include</a:t>
            </a: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文件夹内了），下图介绍了它里面最重要的一个函数</a:t>
            </a:r>
            <a:r>
              <a:rPr lang="en-US" altLang="zh-CN" sz="2000" kern="100" dirty="0" err="1">
                <a:effectLst/>
                <a:latin typeface="Times New Roman" panose="02020603050405020304" pitchFamily="18" charset="0"/>
                <a:ea typeface="宋体" panose="02010600030101010101" pitchFamily="2" charset="-122"/>
                <a:cs typeface="Times New Roman" panose="02020603050405020304" pitchFamily="18" charset="0"/>
              </a:rPr>
              <a:t>stbi_load</a:t>
            </a: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，我们可以用一个</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unsigned char</a:t>
            </a:r>
            <a:r>
              <a:rPr lang="zh-CN" altLang="en-US" sz="2000" kern="100" dirty="0">
                <a:effectLst/>
                <a:latin typeface="宋体" panose="02010600030101010101" pitchFamily="2" charset="-122"/>
                <a:ea typeface="宋体" panose="02010600030101010101" pitchFamily="2" charset="-122"/>
                <a:cs typeface="Times New Roman" panose="02020603050405020304" pitchFamily="18" charset="0"/>
              </a:rPr>
              <a:t>类型变量接收返回值。这个函数首先接受一个图像文件的位置作为输入。接下来传入图像的宽度、高度和颜色通道。</a:t>
            </a:r>
          </a:p>
          <a:p>
            <a:pPr marL="0" marR="0" indent="0" algn="just">
              <a:lnSpc>
                <a:spcPct val="150000"/>
              </a:lnSpc>
              <a:spcBef>
                <a:spcPts val="0"/>
              </a:spcBef>
              <a:spcAft>
                <a:spcPts val="0"/>
              </a:spcAft>
              <a:buNone/>
            </a:pPr>
            <a:endPar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p:cNvSpPr txBox="1"/>
          <p:nvPr/>
        </p:nvSpPr>
        <p:spPr>
          <a:xfrm>
            <a:off x="211520" y="327872"/>
            <a:ext cx="5884480" cy="769441"/>
          </a:xfrm>
          <a:prstGeom prst="rect">
            <a:avLst/>
          </a:prstGeom>
          <a:noFill/>
        </p:spPr>
        <p:txBody>
          <a:bodyPr wrap="square">
            <a:spAutoFit/>
          </a:bodyPr>
          <a:lstStyle/>
          <a:p>
            <a:r>
              <a:rPr lang="en-US" altLang="zh-CN" sz="4400" b="1" dirty="0">
                <a:latin typeface="+mj-ea"/>
                <a:ea typeface="+mj-ea"/>
              </a:rPr>
              <a:t>1.</a:t>
            </a:r>
            <a:r>
              <a:rPr lang="zh-CN" altLang="en-US" sz="4400" b="1" dirty="0">
                <a:latin typeface="+mj-ea"/>
                <a:ea typeface="+mj-ea"/>
              </a:rPr>
              <a:t>读取纹理图片</a:t>
            </a:r>
            <a:endParaRPr lang="zh-CN" altLang="zh-CN" sz="4400" b="1" dirty="0">
              <a:latin typeface="+mj-ea"/>
              <a:ea typeface="+mj-ea"/>
            </a:endParaRPr>
          </a:p>
        </p:txBody>
      </p:sp>
      <p:pic>
        <p:nvPicPr>
          <p:cNvPr id="7" name="图片 6"/>
          <p:cNvPicPr>
            <a:picLocks noChangeAspect="1"/>
          </p:cNvPicPr>
          <p:nvPr/>
        </p:nvPicPr>
        <p:blipFill>
          <a:blip r:embed="rId2"/>
          <a:stretch>
            <a:fillRect/>
          </a:stretch>
        </p:blipFill>
        <p:spPr>
          <a:xfrm>
            <a:off x="1177353" y="3570159"/>
            <a:ext cx="5249803" cy="2589385"/>
          </a:xfrm>
          <a:prstGeom prst="rect">
            <a:avLst/>
          </a:prstGeom>
        </p:spPr>
      </p:pic>
      <p:sp>
        <p:nvSpPr>
          <p:cNvPr id="15" name="文本框 14"/>
          <p:cNvSpPr txBox="1"/>
          <p:nvPr/>
        </p:nvSpPr>
        <p:spPr>
          <a:xfrm>
            <a:off x="6966335" y="3987688"/>
            <a:ext cx="4387465" cy="1754326"/>
          </a:xfrm>
          <a:prstGeom prst="rect">
            <a:avLst/>
          </a:prstGeom>
          <a:noFill/>
        </p:spPr>
        <p:txBody>
          <a:bodyPr wrap="square">
            <a:spAutoFit/>
          </a:bodyPr>
          <a:lstStyle/>
          <a:p>
            <a:r>
              <a:rPr lang="zh-CN" altLang="en-US" dirty="0"/>
              <a:t>图片的颜色通道值通常有如下的情况：</a:t>
            </a:r>
          </a:p>
          <a:p>
            <a:endParaRPr lang="zh-CN" altLang="en-US" dirty="0"/>
          </a:p>
          <a:p>
            <a:r>
              <a:rPr lang="en-US" altLang="zh-CN" dirty="0"/>
              <a:t>1 </a:t>
            </a:r>
            <a:r>
              <a:rPr lang="zh-CN" altLang="en-US" dirty="0"/>
              <a:t>： 灰度图</a:t>
            </a:r>
          </a:p>
          <a:p>
            <a:r>
              <a:rPr lang="en-US" altLang="zh-CN" dirty="0"/>
              <a:t>2 </a:t>
            </a:r>
            <a:r>
              <a:rPr lang="zh-CN" altLang="en-US" dirty="0"/>
              <a:t>： 灰度图加透明度</a:t>
            </a:r>
          </a:p>
          <a:p>
            <a:r>
              <a:rPr lang="en-US" altLang="zh-CN" dirty="0"/>
              <a:t>3 </a:t>
            </a:r>
            <a:r>
              <a:rPr lang="zh-CN" altLang="en-US" dirty="0"/>
              <a:t>： 红绿蓝 </a:t>
            </a:r>
            <a:r>
              <a:rPr lang="en-US" altLang="zh-CN" dirty="0"/>
              <a:t>RGB </a:t>
            </a:r>
            <a:r>
              <a:rPr lang="zh-CN" altLang="en-US" dirty="0"/>
              <a:t>三色图</a:t>
            </a:r>
          </a:p>
          <a:p>
            <a:r>
              <a:rPr lang="en-US" altLang="zh-CN" dirty="0"/>
              <a:t>4 </a:t>
            </a:r>
            <a:r>
              <a:rPr lang="zh-CN" altLang="en-US" dirty="0"/>
              <a:t>： 红绿蓝加透明度 </a:t>
            </a:r>
            <a:r>
              <a:rPr lang="en-US" altLang="zh-CN" dirty="0"/>
              <a:t>RGBA </a:t>
            </a:r>
            <a:r>
              <a:rPr lang="zh-CN" altLang="en-US" dirty="0"/>
              <a:t>图</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1209" y="2268307"/>
            <a:ext cx="5474791" cy="2321385"/>
          </a:xfrm>
        </p:spPr>
        <p:txBody>
          <a:bodyPr>
            <a:normAutofit/>
          </a:bodyPr>
          <a:lstStyle/>
          <a:p>
            <a:pPr marL="0" marR="0" indent="0" algn="just">
              <a:lnSpc>
                <a:spcPct val="150000"/>
              </a:lnSpc>
              <a:spcBef>
                <a:spcPts val="0"/>
              </a:spcBef>
              <a:spcAft>
                <a:spcPts val="0"/>
              </a:spcAft>
              <a:buNone/>
            </a:pPr>
            <a:r>
              <a:rPr lang="zh-CN" altLang="en-US" sz="1800" kern="100" dirty="0">
                <a:effectLst/>
                <a:ea typeface="宋体" panose="02010600030101010101" pitchFamily="2" charset="-122"/>
                <a:cs typeface="Times New Roman" panose="02020603050405020304" pitchFamily="18" charset="0"/>
              </a:rPr>
              <a:t>纹理坐标是二维的坐标，所以我们会使用 </a:t>
            </a:r>
            <a:r>
              <a:rPr lang="en-US" altLang="zh-CN" sz="1800" b="1" kern="100" dirty="0">
                <a:effectLst/>
                <a:ea typeface="宋体" panose="02010600030101010101" pitchFamily="2" charset="-122"/>
                <a:cs typeface="Times New Roman" panose="02020603050405020304" pitchFamily="18" charset="0"/>
              </a:rPr>
              <a:t>vec2</a:t>
            </a:r>
            <a:r>
              <a:rPr lang="en-US" altLang="zh-CN" sz="1800" kern="100" dirty="0">
                <a:effectLst/>
                <a:ea typeface="宋体" panose="02010600030101010101" pitchFamily="2" charset="-122"/>
                <a:cs typeface="Times New Roman" panose="02020603050405020304" pitchFamily="18" charset="0"/>
              </a:rPr>
              <a:t> </a:t>
            </a:r>
            <a:r>
              <a:rPr lang="zh-CN" altLang="en-US" sz="1800" kern="100" dirty="0">
                <a:effectLst/>
                <a:ea typeface="宋体" panose="02010600030101010101" pitchFamily="2" charset="-122"/>
                <a:cs typeface="Times New Roman" panose="02020603050405020304" pitchFamily="18" charset="0"/>
              </a:rPr>
              <a:t>类型存储，既然作为顶点的属性之一，我们把它加入到</a:t>
            </a:r>
            <a:r>
              <a:rPr lang="en-US" altLang="zh-CN" sz="1800" kern="100" dirty="0" err="1">
                <a:effectLst/>
                <a:ea typeface="宋体" panose="02010600030101010101" pitchFamily="2" charset="-122"/>
                <a:cs typeface="Times New Roman" panose="02020603050405020304" pitchFamily="18" charset="0"/>
              </a:rPr>
              <a:t>TriMesh</a:t>
            </a:r>
            <a:r>
              <a:rPr lang="zh-CN" altLang="en-US" sz="1800" kern="100" dirty="0">
                <a:effectLst/>
                <a:ea typeface="宋体" panose="02010600030101010101" pitchFamily="2" charset="-122"/>
                <a:cs typeface="Times New Roman" panose="02020603050405020304" pitchFamily="18" charset="0"/>
              </a:rPr>
              <a:t>类中，然后在那些生成顶点数据（比如</a:t>
            </a:r>
            <a:r>
              <a:rPr lang="en-US" altLang="zh-CN" sz="1800" kern="100" dirty="0" err="1">
                <a:effectLst/>
                <a:ea typeface="宋体" panose="02010600030101010101" pitchFamily="2" charset="-122"/>
                <a:cs typeface="Times New Roman" panose="02020603050405020304" pitchFamily="18" charset="0"/>
              </a:rPr>
              <a:t>generateCube</a:t>
            </a:r>
            <a:r>
              <a:rPr lang="zh-CN" altLang="en-US" sz="1800" kern="100" dirty="0">
                <a:effectLst/>
                <a:ea typeface="宋体" panose="02010600030101010101" pitchFamily="2" charset="-122"/>
                <a:cs typeface="Times New Roman" panose="02020603050405020304" pitchFamily="18" charset="0"/>
              </a:rPr>
              <a:t>）的函数内存储这些顶点对应的纹理坐标。</a:t>
            </a:r>
            <a:endParaRPr lang="en-US" altLang="zh-CN" sz="1800" kern="100" dirty="0">
              <a:effectLst/>
              <a:ea typeface="宋体" panose="02010600030101010101" pitchFamily="2" charset="-122"/>
              <a:cs typeface="Times New Roman" panose="02020603050405020304" pitchFamily="18" charset="0"/>
            </a:endParaRPr>
          </a:p>
          <a:p>
            <a:pPr marL="0" marR="0" indent="0" algn="just">
              <a:lnSpc>
                <a:spcPct val="150000"/>
              </a:lnSpc>
              <a:spcBef>
                <a:spcPts val="0"/>
              </a:spcBef>
              <a:spcAft>
                <a:spcPts val="0"/>
              </a:spcAft>
              <a:buNone/>
            </a:pPr>
            <a:endParaRPr lang="zh-CN" altLang="en-US" sz="1800" kern="100" dirty="0">
              <a:effectLst/>
              <a:ea typeface="等线" panose="02010600030101010101" pitchFamily="2" charset="-122"/>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6415185" y="1337343"/>
            <a:ext cx="4945959" cy="5063458"/>
          </a:xfrm>
          <a:prstGeom prst="rect">
            <a:avLst/>
          </a:prstGeom>
        </p:spPr>
      </p:pic>
      <p:sp>
        <p:nvSpPr>
          <p:cNvPr id="8" name="文本框 7"/>
          <p:cNvSpPr txBox="1"/>
          <p:nvPr/>
        </p:nvSpPr>
        <p:spPr>
          <a:xfrm>
            <a:off x="211520" y="327872"/>
            <a:ext cx="5884480" cy="769441"/>
          </a:xfrm>
          <a:prstGeom prst="rect">
            <a:avLst/>
          </a:prstGeom>
          <a:noFill/>
        </p:spPr>
        <p:txBody>
          <a:bodyPr wrap="square">
            <a:spAutoFit/>
          </a:bodyPr>
          <a:lstStyle/>
          <a:p>
            <a:r>
              <a:rPr lang="en-US" altLang="zh-CN" sz="4400" b="1" dirty="0">
                <a:latin typeface="+mj-ea"/>
                <a:ea typeface="+mj-ea"/>
              </a:rPr>
              <a:t>2.</a:t>
            </a:r>
            <a:r>
              <a:rPr lang="zh-CN" altLang="en-US" sz="4400" b="1" dirty="0">
                <a:latin typeface="+mj-ea"/>
                <a:ea typeface="+mj-ea"/>
              </a:rPr>
              <a:t>纹理坐标的设置</a:t>
            </a:r>
            <a:endParaRPr lang="zh-CN" altLang="zh-CN" sz="4400" b="1" dirty="0">
              <a:latin typeface="+mj-ea"/>
              <a:ea typeface="+mj-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2766" y="1870954"/>
            <a:ext cx="5374778" cy="2321385"/>
          </a:xfrm>
        </p:spPr>
        <p:txBody>
          <a:bodyPr>
            <a:normAutofit fontScale="92500"/>
          </a:bodyPr>
          <a:lstStyle/>
          <a:p>
            <a:pPr marL="0" indent="0" algn="just">
              <a:lnSpc>
                <a:spcPct val="150000"/>
              </a:lnSpc>
              <a:spcBef>
                <a:spcPts val="0"/>
              </a:spcBef>
              <a:buNone/>
            </a:pPr>
            <a:r>
              <a:rPr lang="zh-CN" altLang="en-US" sz="1800" kern="100" dirty="0">
                <a:effectLst/>
                <a:ea typeface="宋体" panose="02010600030101010101" pitchFamily="2" charset="-122"/>
                <a:cs typeface="Times New Roman" panose="02020603050405020304" pitchFamily="18" charset="0"/>
              </a:rPr>
              <a:t>在顶点着色器内，和 </a:t>
            </a:r>
            <a:r>
              <a:rPr lang="en-US" altLang="zh-CN" sz="1800" kern="100" dirty="0" err="1">
                <a:effectLst/>
                <a:ea typeface="宋体" panose="02010600030101010101" pitchFamily="2" charset="-122"/>
                <a:cs typeface="Times New Roman" panose="02020603050405020304" pitchFamily="18" charset="0"/>
              </a:rPr>
              <a:t>vPosition</a:t>
            </a:r>
            <a:r>
              <a:rPr lang="en-US" altLang="zh-CN" sz="1800" kern="100" dirty="0">
                <a:effectLst/>
                <a:ea typeface="宋体" panose="02010600030101010101" pitchFamily="2" charset="-122"/>
                <a:cs typeface="Times New Roman" panose="02020603050405020304" pitchFamily="18" charset="0"/>
              </a:rPr>
              <a:t> </a:t>
            </a:r>
            <a:r>
              <a:rPr lang="zh-CN" altLang="en-US" sz="1800" kern="100" dirty="0">
                <a:effectLst/>
                <a:ea typeface="宋体" panose="02010600030101010101" pitchFamily="2" charset="-122"/>
                <a:cs typeface="Times New Roman" panose="02020603050405020304" pitchFamily="18" charset="0"/>
              </a:rPr>
              <a:t>那些变量一样，我们设置了一个叫 </a:t>
            </a:r>
            <a:r>
              <a:rPr lang="en-US" altLang="zh-CN" sz="1800" kern="100" dirty="0" err="1">
                <a:effectLst/>
                <a:ea typeface="宋体" panose="02010600030101010101" pitchFamily="2" charset="-122"/>
                <a:cs typeface="Times New Roman" panose="02020603050405020304" pitchFamily="18" charset="0"/>
              </a:rPr>
              <a:t>vTexture</a:t>
            </a:r>
            <a:r>
              <a:rPr lang="en-US" altLang="zh-CN" sz="1800" kern="100" dirty="0">
                <a:effectLst/>
                <a:ea typeface="宋体" panose="02010600030101010101" pitchFamily="2" charset="-122"/>
                <a:cs typeface="Times New Roman" panose="02020603050405020304" pitchFamily="18" charset="0"/>
              </a:rPr>
              <a:t> </a:t>
            </a:r>
            <a:r>
              <a:rPr lang="zh-CN" altLang="en-US" sz="1800" kern="100" dirty="0">
                <a:effectLst/>
                <a:ea typeface="宋体" panose="02010600030101010101" pitchFamily="2" charset="-122"/>
                <a:cs typeface="Times New Roman" panose="02020603050405020304" pitchFamily="18" charset="0"/>
              </a:rPr>
              <a:t>的变量，接收纹理坐标，</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参照</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vPosition</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那些变量的传递方法，将纹理坐标相关代码补全，注意纹理坐标是二维的；</a:t>
            </a:r>
            <a:r>
              <a:rPr lang="zh-CN" altLang="en-US" sz="1800" kern="100" dirty="0">
                <a:effectLst/>
                <a:ea typeface="宋体" panose="02010600030101010101" pitchFamily="2" charset="-122"/>
                <a:cs typeface="Times New Roman" panose="02020603050405020304" pitchFamily="18" charset="0"/>
              </a:rPr>
              <a:t>然后将其传递给片元着色器，因为纹理颜色的计算要在片元着色器内进行。</a:t>
            </a:r>
            <a:endParaRPr lang="zh-CN" altLang="en-US" sz="1800" kern="100" dirty="0">
              <a:effectLst/>
              <a:ea typeface="等线" panose="02010600030101010101" pitchFamily="2" charset="-122"/>
              <a:cs typeface="Times New Roman" panose="02020603050405020304" pitchFamily="18" charset="0"/>
            </a:endParaRPr>
          </a:p>
          <a:p>
            <a:pPr marL="0" marR="0" indent="0" algn="just">
              <a:lnSpc>
                <a:spcPct val="150000"/>
              </a:lnSpc>
              <a:spcBef>
                <a:spcPts val="0"/>
              </a:spcBef>
              <a:spcAft>
                <a:spcPts val="0"/>
              </a:spcAft>
              <a:buNone/>
            </a:pPr>
            <a:endParaRPr lang="zh-CN" altLang="en-US" sz="1800" kern="100" dirty="0">
              <a:effectLst/>
              <a:ea typeface="等线" panose="02010600030101010101" pitchFamily="2" charset="-122"/>
              <a:cs typeface="Times New Roman" panose="02020603050405020304" pitchFamily="18" charset="0"/>
            </a:endParaRPr>
          </a:p>
        </p:txBody>
      </p:sp>
      <p:sp>
        <p:nvSpPr>
          <p:cNvPr id="8" name="文本框 7"/>
          <p:cNvSpPr txBox="1"/>
          <p:nvPr/>
        </p:nvSpPr>
        <p:spPr>
          <a:xfrm>
            <a:off x="211520" y="327872"/>
            <a:ext cx="5884480" cy="769441"/>
          </a:xfrm>
          <a:prstGeom prst="rect">
            <a:avLst/>
          </a:prstGeom>
          <a:noFill/>
        </p:spPr>
        <p:txBody>
          <a:bodyPr wrap="square">
            <a:spAutoFit/>
          </a:bodyPr>
          <a:lstStyle/>
          <a:p>
            <a:r>
              <a:rPr lang="en-US" altLang="zh-CN" sz="4400" b="1" dirty="0">
                <a:latin typeface="+mj-ea"/>
                <a:ea typeface="+mj-ea"/>
              </a:rPr>
              <a:t>2.</a:t>
            </a:r>
            <a:r>
              <a:rPr lang="zh-CN" altLang="en-US" sz="4400" b="1" dirty="0">
                <a:latin typeface="+mj-ea"/>
                <a:ea typeface="+mj-ea"/>
              </a:rPr>
              <a:t>纹理坐标的设置</a:t>
            </a:r>
            <a:endParaRPr lang="zh-CN" altLang="zh-CN" sz="4400" b="1" dirty="0">
              <a:latin typeface="+mj-ea"/>
              <a:ea typeface="+mj-ea"/>
            </a:endParaRPr>
          </a:p>
        </p:txBody>
      </p:sp>
      <p:pic>
        <p:nvPicPr>
          <p:cNvPr id="6" name="图片 5"/>
          <p:cNvPicPr>
            <a:picLocks noChangeAspect="1"/>
          </p:cNvPicPr>
          <p:nvPr/>
        </p:nvPicPr>
        <p:blipFill>
          <a:blip r:embed="rId2"/>
          <a:stretch>
            <a:fillRect/>
          </a:stretch>
        </p:blipFill>
        <p:spPr>
          <a:xfrm>
            <a:off x="6701716" y="1364419"/>
            <a:ext cx="4997518" cy="4944217"/>
          </a:xfrm>
          <a:prstGeom prst="rect">
            <a:avLst/>
          </a:prstGeom>
        </p:spPr>
      </p:pic>
      <p:pic>
        <p:nvPicPr>
          <p:cNvPr id="4" name="图片 3"/>
          <p:cNvPicPr>
            <a:picLocks noChangeAspect="1"/>
          </p:cNvPicPr>
          <p:nvPr/>
        </p:nvPicPr>
        <p:blipFill>
          <a:blip r:embed="rId3"/>
          <a:stretch>
            <a:fillRect/>
          </a:stretch>
        </p:blipFill>
        <p:spPr>
          <a:xfrm>
            <a:off x="378466" y="4723801"/>
            <a:ext cx="6028571" cy="819048"/>
          </a:xfrm>
          <a:prstGeom prst="rect">
            <a:avLst/>
          </a:prstGeom>
        </p:spPr>
      </p:pic>
      <p:sp>
        <p:nvSpPr>
          <p:cNvPr id="9" name="椭圆 8"/>
          <p:cNvSpPr/>
          <p:nvPr/>
        </p:nvSpPr>
        <p:spPr>
          <a:xfrm>
            <a:off x="3093369" y="5240686"/>
            <a:ext cx="230723" cy="230723"/>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66A7A79D-6E89-4A3A-BB94-7B67F19B4C4B}"/>
              </a:ext>
            </a:extLst>
          </p:cNvPr>
          <p:cNvSpPr txBox="1"/>
          <p:nvPr/>
        </p:nvSpPr>
        <p:spPr>
          <a:xfrm>
            <a:off x="6664009" y="2161347"/>
            <a:ext cx="1604157" cy="307777"/>
          </a:xfrm>
          <a:prstGeom prst="rect">
            <a:avLst/>
          </a:prstGeom>
          <a:noFill/>
        </p:spPr>
        <p:txBody>
          <a:bodyPr wrap="none" rtlCol="0">
            <a:spAutoFit/>
          </a:bodyPr>
          <a:lstStyle/>
          <a:p>
            <a:r>
              <a:rPr lang="en-US" altLang="zh-CN" sz="1400" dirty="0">
                <a:solidFill>
                  <a:srgbClr val="5292C8"/>
                </a:solidFill>
                <a:latin typeface="Calibri" panose="020F0502020204030204" pitchFamily="34" charset="0"/>
                <a:cs typeface="Calibri" panose="020F0502020204030204" pitchFamily="34" charset="0"/>
              </a:rPr>
              <a:t>out vec2  </a:t>
            </a:r>
            <a:r>
              <a:rPr lang="en-US" altLang="zh-CN" sz="1400" dirty="0" err="1">
                <a:solidFill>
                  <a:schemeClr val="bg1"/>
                </a:solidFill>
                <a:latin typeface="Calibri" panose="020F0502020204030204" pitchFamily="34" charset="0"/>
                <a:cs typeface="Calibri" panose="020F0502020204030204" pitchFamily="34" charset="0"/>
              </a:rPr>
              <a:t>texCoord</a:t>
            </a:r>
            <a:r>
              <a:rPr lang="en-US" altLang="zh-CN" sz="1400" dirty="0">
                <a:solidFill>
                  <a:schemeClr val="bg1"/>
                </a:solidFill>
                <a:latin typeface="Calibri" panose="020F0502020204030204" pitchFamily="34" charset="0"/>
                <a:cs typeface="Calibri" panose="020F0502020204030204" pitchFamily="34" charset="0"/>
              </a:rPr>
              <a:t>;</a:t>
            </a:r>
            <a:endParaRPr lang="zh-CN" altLang="en-US" sz="1400" dirty="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69956"/>
            <a:ext cx="10494364" cy="4351338"/>
          </a:xfrm>
        </p:spPr>
        <p:txBody>
          <a:bodyPr>
            <a:normAutofit/>
          </a:bodyPr>
          <a:lstStyle/>
          <a:p>
            <a:pPr marL="0" marR="0" indent="0" algn="just">
              <a:lnSpc>
                <a:spcPct val="150000"/>
              </a:lnSpc>
              <a:spcBef>
                <a:spcPts val="0"/>
              </a:spcBef>
              <a:spcAft>
                <a:spcPts val="0"/>
              </a:spcAft>
              <a:buNone/>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片元着色器内接收来自顶点着色器的纹理坐标 </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textCoord</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，接下来我们要把纹理对象传给片元着色器。</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GLSL</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有一个供纹理对象使用的内建数据类型，叫做采样器</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(Sampler)</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，我们定义一个变量 </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texture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，它的数据类型为采样器 </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sampler2D</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，后缀的</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2D</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表示它是处理二维纹理的采样器，它会接收应用程序传递过来的对应纹理图片的像素数据。通过函数</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texture2D</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来获取对应位置纹理的像素颜色，输入参数为纹理采样器和纹理坐标。</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p:cNvSpPr txBox="1"/>
          <p:nvPr/>
        </p:nvSpPr>
        <p:spPr>
          <a:xfrm>
            <a:off x="211520" y="327872"/>
            <a:ext cx="5884480" cy="769441"/>
          </a:xfrm>
          <a:prstGeom prst="rect">
            <a:avLst/>
          </a:prstGeom>
          <a:noFill/>
        </p:spPr>
        <p:txBody>
          <a:bodyPr wrap="square">
            <a:spAutoFit/>
          </a:bodyPr>
          <a:lstStyle/>
          <a:p>
            <a:r>
              <a:rPr lang="en-US" altLang="zh-CN" sz="4400" b="1" dirty="0">
                <a:latin typeface="+mj-ea"/>
                <a:ea typeface="+mj-ea"/>
              </a:rPr>
              <a:t>2.</a:t>
            </a:r>
            <a:r>
              <a:rPr lang="zh-CN" altLang="en-US" sz="4400" b="1" dirty="0">
                <a:latin typeface="+mj-ea"/>
                <a:ea typeface="+mj-ea"/>
              </a:rPr>
              <a:t>纹理坐标的设置</a:t>
            </a:r>
            <a:endParaRPr lang="zh-CN" altLang="zh-CN" sz="4400" b="1" dirty="0">
              <a:latin typeface="+mj-ea"/>
              <a:ea typeface="+mj-ea"/>
            </a:endParaRPr>
          </a:p>
        </p:txBody>
      </p:sp>
      <p:pic>
        <p:nvPicPr>
          <p:cNvPr id="5" name="图片 4"/>
          <p:cNvPicPr>
            <a:picLocks noChangeAspect="1"/>
          </p:cNvPicPr>
          <p:nvPr/>
        </p:nvPicPr>
        <p:blipFill>
          <a:blip r:embed="rId2"/>
          <a:stretch>
            <a:fillRect/>
          </a:stretch>
        </p:blipFill>
        <p:spPr>
          <a:xfrm>
            <a:off x="3618137" y="3429000"/>
            <a:ext cx="4934489" cy="2822619"/>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0e95a10f-5f78-4d10-90fc-402ec5411d6e"/>
  <p:tag name="COMMONDATA" val="eyJoZGlkIjoiN2Y2NjcwNmUxMjdlY2VlYTFhYzZkZjhiODdiYjBiNG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3551</TotalTime>
  <Words>1270</Words>
  <Application>Microsoft Office PowerPoint</Application>
  <PresentationFormat>宽屏</PresentationFormat>
  <Paragraphs>89</Paragraphs>
  <Slides>17</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等线</vt:lpstr>
      <vt:lpstr>等线 Light</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VCC</dc:creator>
  <cp:lastModifiedBy>Dell</cp:lastModifiedBy>
  <cp:revision>282</cp:revision>
  <dcterms:created xsi:type="dcterms:W3CDTF">2021-09-06T11:12:00Z</dcterms:created>
  <dcterms:modified xsi:type="dcterms:W3CDTF">2023-11-21T14:05:44Z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BF599A55AD8941FDBBE2AB051570D1B2</vt:lpwstr>
  </property>
  <property fmtid="{D5CDD505-2E9C-101B-9397-08002B2CF9AE}" pid="3" name="KSOProductBuildVer">
    <vt:lpwstr>2052-11.1.0.12598</vt:lpwstr>
  </property>
</Properties>
</file>