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5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500" r:id="rId21"/>
    <p:sldId id="501" r:id="rId22"/>
    <p:sldId id="502" r:id="rId23"/>
    <p:sldId id="503" r:id="rId24"/>
    <p:sldId id="504" r:id="rId25"/>
    <p:sldId id="274" r:id="rId26"/>
    <p:sldId id="505" r:id="rId27"/>
    <p:sldId id="544" r:id="rId28"/>
    <p:sldId id="506" r:id="rId29"/>
    <p:sldId id="545" r:id="rId30"/>
    <p:sldId id="546" r:id="rId31"/>
    <p:sldId id="547" r:id="rId32"/>
    <p:sldId id="548" r:id="rId33"/>
    <p:sldId id="549" r:id="rId34"/>
    <p:sldId id="550" r:id="rId35"/>
    <p:sldId id="552" r:id="rId36"/>
    <p:sldId id="551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562" r:id="rId46"/>
    <p:sldId id="563" r:id="rId47"/>
    <p:sldId id="561" r:id="rId48"/>
    <p:sldId id="564" r:id="rId49"/>
    <p:sldId id="566" r:id="rId50"/>
    <p:sldId id="567" r:id="rId51"/>
    <p:sldId id="568" r:id="rId52"/>
    <p:sldId id="569" r:id="rId53"/>
    <p:sldId id="570" r:id="rId54"/>
    <p:sldId id="580" r:id="rId55"/>
    <p:sldId id="581" r:id="rId56"/>
    <p:sldId id="582" r:id="rId57"/>
    <p:sldId id="571" r:id="rId58"/>
    <p:sldId id="573" r:id="rId59"/>
    <p:sldId id="574" r:id="rId60"/>
    <p:sldId id="575" r:id="rId61"/>
    <p:sldId id="576" r:id="rId62"/>
    <p:sldId id="572" r:id="rId63"/>
    <p:sldId id="577" r:id="rId64"/>
    <p:sldId id="578" r:id="rId65"/>
    <p:sldId id="583" r:id="rId66"/>
    <p:sldId id="579" r:id="rId67"/>
    <p:sldId id="584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79" autoAdjust="0"/>
  </p:normalViewPr>
  <p:slideViewPr>
    <p:cSldViewPr snapToGrid="0">
      <p:cViewPr varScale="1">
        <p:scale>
          <a:sx n="64" d="100"/>
          <a:sy n="64" d="100"/>
        </p:scale>
        <p:origin x="74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16BA-FDB7-43E1-BA7F-D52F3761F28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AF56F-D557-4FB3-8B3D-B4B7A3226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0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4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EFE10-9EAA-48A9-AF6C-7913E095CA4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D6BC1-E35F-4519-9171-8AF769D3793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98010-5144-4BD2-BD74-FDECEFC6EBB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4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5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9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1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F56F-D557-4FB3-8B3D-B4B7A32264A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6216-7293-4757-BDBD-754E544F6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86C23-1199-48A7-A5BF-B7791E57F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E8E2F-3721-4E9B-8C9B-E5447E01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2EE3B-8329-4A24-8C9E-DA8BAAB8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31AA2-ACC5-494A-8272-50FC31D0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CA0C0-2CBD-4142-9A2E-2856CC5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2A12C-D217-45AD-A795-BBA50313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ED122-FDB2-498F-A4C8-2A6B7EF3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CBCF2-E964-46A1-AE30-960473C4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39A2F-A206-45A2-A161-A0A10B5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0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102D9-A6A8-4FF3-A747-3E26EFC20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D0D48-22B4-4DD8-9229-81769E736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909D4-198F-45AD-8B65-93035445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8A48D-26D6-49E7-9FDF-FA694241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C37D3-31F5-4B29-8C2F-84CC3443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9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C8FC-F16C-4242-9E6C-8425B0A0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BB593-1BF2-42A3-B7F7-A4221E89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B54D6-D27C-44E1-9D57-329D9CB2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7CFED-D2E3-4A98-B23A-DA529E60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22CBC-472A-43D5-AD85-0279CF1D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0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EF345-048B-4301-927A-D1752F7E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3121C-7CAD-46FF-8327-1E900CB7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68125-54E9-432C-8409-F51B15F3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99B51-B879-4156-BF61-6DD6E830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48632-8B73-4F14-AEA1-3A3E3F34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8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F552-8B71-4224-905C-B2D4BB68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34D95-DDD6-4041-9CFA-62F569B41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62CE2-6254-449D-B5A4-EE00A2E3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595D2-DDB5-4432-870A-FB18B2DA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4EE3F-389E-4E95-A864-C584BDA7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92662-E0C8-4438-A5AF-66F8F608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5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9368D-97B3-490A-8171-D4C23335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94830-C81E-47A0-A139-1DA9918F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E6DC1-75FE-4022-947D-9915EEA44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C18FD-ACCD-4965-B8A4-5802DFDC9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5F61A-B4BE-4E2A-93FD-4766D77BF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D90215-1870-4648-B461-B37EAD0F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63CCFD-5F6C-4ABD-995D-8450F06F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410352-AB94-4961-B49D-410775E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62839-0F61-4A38-AD08-6CB20A82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6E7518-9AF1-448A-AD54-9BB9F80F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96B505-A21F-490B-A935-D9893A7D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9506C2-E8F8-4FEC-AFD1-EBDC945D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7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C3D47-0C07-415E-A39E-CBCBCBD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9FD3E5-3874-4319-B594-90017B2E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304-0E5D-4058-B2EF-5AC0F821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785BA-37F5-49BE-8A94-20FB5F0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FF3C2-70E2-4723-95D1-F5844DF2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F813A-72BB-4374-A764-DC2042B05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E976C-E974-42F2-8518-3A5BB40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BD661-FCB2-4660-8183-B290C794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087BF-88CA-4A16-BB14-BD3F9CEA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93674-5BAC-4943-A427-78945F5D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65436-0821-4AAE-9DC4-4047E7F37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369C6D-B140-4B7F-A14E-EA4B839B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3740E-EDF8-4496-A563-FAC69589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6AD2A-B6D0-435E-B7D6-024E6177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96E7D-3065-41B2-9C18-13DF4C2A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1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78A151-B4FC-4B85-855C-E66A4A8C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E2E7C-22E7-43F7-AF44-C76F0687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41459-E365-43EA-886B-28D40610B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9377-198B-4740-B122-F2310776CE5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1741B-3727-4EA5-B568-80DEA0B12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86193-BCE7-494D-9E62-EAD6FEAA3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191E-54CF-4AB7-8BC3-AA98F609D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FF89E-0692-4C53-B900-0C25C23B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计算机系统</a:t>
            </a:r>
            <a:r>
              <a:rPr lang="en-US" altLang="zh-CN" dirty="0"/>
              <a:t>1</a:t>
            </a:r>
            <a:r>
              <a:rPr lang="zh-CN" altLang="en-US" dirty="0"/>
              <a:t>要点整理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CB0252-1050-473C-AA65-AA96DCFE7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526" y="4134257"/>
            <a:ext cx="4770474" cy="863045"/>
          </a:xfrm>
        </p:spPr>
        <p:txBody>
          <a:bodyPr/>
          <a:lstStyle/>
          <a:p>
            <a:r>
              <a:rPr lang="en-US" altLang="zh-CN" dirty="0"/>
              <a:t>——set by LYQ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85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8205C-F6AB-42E5-B030-22D9A894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04"/>
            <a:ext cx="10515600" cy="5876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原码表示法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B84AC-DF4D-44E6-81DD-9508DA694136}"/>
              </a:ext>
            </a:extLst>
          </p:cNvPr>
          <p:cNvSpPr txBox="1"/>
          <p:nvPr/>
        </p:nvSpPr>
        <p:spPr>
          <a:xfrm>
            <a:off x="838200" y="986467"/>
            <a:ext cx="8975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纯小数：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其原码形式为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S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. 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…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 err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其中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表示符号位。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2D0DA-85DA-4800-AED3-7A8EAFE7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72" y="1430879"/>
            <a:ext cx="4473328" cy="9144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592299-3FBE-444E-ACC6-3A48DAB8E54D}"/>
              </a:ext>
            </a:extLst>
          </p:cNvPr>
          <p:cNvSpPr txBox="1"/>
          <p:nvPr/>
        </p:nvSpPr>
        <p:spPr>
          <a:xfrm>
            <a:off x="1394773" y="1611725"/>
            <a:ext cx="7362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X</a:t>
            </a:r>
            <a:r>
              <a:rPr lang="zh-CN" altLang="en-US" sz="2400" dirty="0"/>
              <a:t>＝</a:t>
            </a:r>
            <a:r>
              <a:rPr lang="en-US" altLang="zh-CN" sz="2400" dirty="0"/>
              <a:t>0.0110  ,   [X]</a:t>
            </a:r>
            <a:r>
              <a:rPr lang="zh-CN" altLang="en-US" sz="2400" dirty="0"/>
              <a:t>原＝</a:t>
            </a: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0.0110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X</a:t>
            </a:r>
            <a:r>
              <a:rPr lang="zh-CN" altLang="en-US" sz="2400" dirty="0"/>
              <a:t>＝</a:t>
            </a:r>
            <a:r>
              <a:rPr lang="en-US" altLang="zh-CN" sz="2400" dirty="0"/>
              <a:t>-0.0110 ,  [X]</a:t>
            </a:r>
            <a:r>
              <a:rPr lang="zh-CN" altLang="en-US" sz="2400" dirty="0"/>
              <a:t>原＝</a:t>
            </a:r>
            <a:r>
              <a:rPr lang="en-US" altLang="zh-CN" sz="2400" dirty="0"/>
              <a:t>1</a:t>
            </a:r>
            <a:r>
              <a:rPr lang="zh-CN" altLang="en-US" sz="2400" dirty="0"/>
              <a:t>－</a:t>
            </a: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0.0110 </a:t>
            </a:r>
            <a:r>
              <a:rPr lang="zh-CN" altLang="en-US" sz="2400" dirty="0"/>
              <a:t>＝</a:t>
            </a:r>
            <a:r>
              <a:rPr lang="en-US" altLang="zh-CN" sz="2400" dirty="0"/>
              <a:t>1.0110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7BA06-AB32-4943-A6A4-588D1D127062}"/>
              </a:ext>
            </a:extLst>
          </p:cNvPr>
          <p:cNvSpPr txBox="1"/>
          <p:nvPr/>
        </p:nvSpPr>
        <p:spPr>
          <a:xfrm>
            <a:off x="838200" y="3274559"/>
            <a:ext cx="8975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/>
              <a:t>纯整数：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其原码形式为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 err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n-1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…X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,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其中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400" b="1" baseline="-25000" dirty="0" err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/>
              <a:t>为符号位。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87C88F5-16BF-4905-8ACA-B311E1F1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672" y="3784336"/>
            <a:ext cx="4061812" cy="90685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2FD4F0A-02EE-4854-8F94-98C9CF8A10EA}"/>
              </a:ext>
            </a:extLst>
          </p:cNvPr>
          <p:cNvSpPr txBox="1"/>
          <p:nvPr/>
        </p:nvSpPr>
        <p:spPr>
          <a:xfrm>
            <a:off x="1394773" y="4105867"/>
            <a:ext cx="102351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1101   </a:t>
            </a:r>
            <a:r>
              <a:rPr lang="zh-CN" altLang="en-US" sz="2400" dirty="0"/>
              <a:t>，</a:t>
            </a:r>
            <a:r>
              <a:rPr lang="en-US" altLang="zh-CN" sz="2400" dirty="0"/>
              <a:t>[X]</a:t>
            </a:r>
            <a:r>
              <a:rPr lang="zh-CN" altLang="en-US" sz="2400" dirty="0"/>
              <a:t>原＝</a:t>
            </a: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dirty="0"/>
              <a:t>01101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X</a:t>
            </a:r>
            <a:r>
              <a:rPr lang="zh-CN" altLang="en-US" sz="2400" dirty="0"/>
              <a:t>＝－</a:t>
            </a:r>
            <a:r>
              <a:rPr lang="en-US" altLang="zh-CN" sz="2400" dirty="0"/>
              <a:t>1101</a:t>
            </a:r>
            <a:r>
              <a:rPr lang="zh-CN" altLang="en-US" sz="2400" dirty="0"/>
              <a:t>，</a:t>
            </a:r>
            <a:r>
              <a:rPr lang="en-US" altLang="zh-CN" sz="2400" dirty="0"/>
              <a:t>[X]</a:t>
            </a:r>
            <a:r>
              <a:rPr lang="zh-CN" altLang="en-US" sz="2400" dirty="0"/>
              <a:t>原＝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400" dirty="0"/>
              <a:t>－</a:t>
            </a:r>
            <a:r>
              <a:rPr lang="en-US" altLang="zh-CN" sz="2400" dirty="0"/>
              <a:t>X</a:t>
            </a:r>
            <a:r>
              <a:rPr lang="zh-CN" altLang="en-US" sz="2400" dirty="0"/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4 </a:t>
            </a:r>
            <a:r>
              <a:rPr lang="zh-CN" altLang="en-US" sz="2400" dirty="0"/>
              <a:t>－</a:t>
            </a:r>
            <a:r>
              <a:rPr lang="en-US" altLang="zh-CN" sz="2400" dirty="0"/>
              <a:t>(</a:t>
            </a:r>
            <a:r>
              <a:rPr lang="zh-CN" altLang="en-US" sz="2400" dirty="0"/>
              <a:t>－</a:t>
            </a:r>
            <a:r>
              <a:rPr lang="en-US" altLang="zh-CN" sz="2400" dirty="0"/>
              <a:t>1101)</a:t>
            </a:r>
            <a:r>
              <a:rPr lang="zh-CN" altLang="en-US" sz="2400" dirty="0"/>
              <a:t>＝</a:t>
            </a:r>
            <a:r>
              <a:rPr lang="en-US" altLang="zh-CN" sz="2400" dirty="0"/>
              <a:t>10000</a:t>
            </a:r>
            <a:r>
              <a:rPr lang="zh-CN" altLang="en-US" sz="2400" dirty="0"/>
              <a:t>＋</a:t>
            </a:r>
            <a:r>
              <a:rPr lang="en-US" altLang="zh-CN" sz="2400" dirty="0"/>
              <a:t>1101=11101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原码表示中，真值</a:t>
            </a:r>
            <a:r>
              <a:rPr lang="en-US" altLang="zh-CN" sz="2400" dirty="0"/>
              <a:t>0</a:t>
            </a:r>
            <a:r>
              <a:rPr lang="zh-CN" altLang="en-US" sz="2400" dirty="0"/>
              <a:t>有两种不同的表示形式：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＋</a:t>
            </a:r>
            <a:r>
              <a:rPr lang="en-US" altLang="zh-CN" sz="2400" dirty="0"/>
              <a:t>0]</a:t>
            </a:r>
            <a:r>
              <a:rPr lang="zh-CN" altLang="en-US" sz="2400" dirty="0"/>
              <a:t>原＝</a:t>
            </a:r>
            <a:r>
              <a:rPr lang="en-US" altLang="zh-CN" sz="2400" dirty="0"/>
              <a:t>00000,    [</a:t>
            </a:r>
            <a:r>
              <a:rPr lang="zh-CN" altLang="en-US" sz="2400" dirty="0"/>
              <a:t>－</a:t>
            </a:r>
            <a:r>
              <a:rPr lang="en-US" altLang="zh-CN" sz="2400" dirty="0"/>
              <a:t>0]</a:t>
            </a:r>
            <a:r>
              <a:rPr lang="zh-CN" altLang="en-US" sz="2400" dirty="0"/>
              <a:t>原＝</a:t>
            </a:r>
            <a:r>
              <a:rPr lang="en-US" altLang="zh-CN" sz="2400" dirty="0"/>
              <a:t>10000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471565-A871-4A4A-BBF0-F607D3843F28}"/>
              </a:ext>
            </a:extLst>
          </p:cNvPr>
          <p:cNvSpPr txBox="1"/>
          <p:nvPr/>
        </p:nvSpPr>
        <p:spPr>
          <a:xfrm>
            <a:off x="838200" y="6103431"/>
            <a:ext cx="736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直观，但不利于计算。引入补码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9008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8205C-F6AB-42E5-B030-22D9A894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04"/>
            <a:ext cx="10515600" cy="5876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latin typeface="+mj-ea"/>
                <a:ea typeface="+mj-ea"/>
              </a:rPr>
              <a:t>补码表示法</a:t>
            </a:r>
            <a:endParaRPr lang="en-US" altLang="zh-CN" sz="36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B84AC-DF4D-44E6-81DD-9508DA694136}"/>
              </a:ext>
            </a:extLst>
          </p:cNvPr>
          <p:cNvSpPr txBox="1"/>
          <p:nvPr/>
        </p:nvSpPr>
        <p:spPr>
          <a:xfrm>
            <a:off x="838200" y="986467"/>
            <a:ext cx="2875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纯小数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592299-3FBE-444E-ACC6-3A48DAB8E54D}"/>
              </a:ext>
            </a:extLst>
          </p:cNvPr>
          <p:cNvSpPr txBox="1"/>
          <p:nvPr/>
        </p:nvSpPr>
        <p:spPr>
          <a:xfrm>
            <a:off x="1394773" y="1704588"/>
            <a:ext cx="10435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       [X]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</a:t>
            </a:r>
          </a:p>
          <a:p>
            <a:pPr lvl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   [X]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0.0110)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0.0110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1.1010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7BA06-AB32-4943-A6A4-588D1D127062}"/>
              </a:ext>
            </a:extLst>
          </p:cNvPr>
          <p:cNvSpPr txBox="1"/>
          <p:nvPr/>
        </p:nvSpPr>
        <p:spPr>
          <a:xfrm>
            <a:off x="838200" y="2967335"/>
            <a:ext cx="2875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/>
              <a:t>纯整数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FD4F0A-02EE-4854-8F94-98C9CF8A10EA}"/>
              </a:ext>
            </a:extLst>
          </p:cNvPr>
          <p:cNvSpPr txBox="1"/>
          <p:nvPr/>
        </p:nvSpPr>
        <p:spPr>
          <a:xfrm>
            <a:off x="1394773" y="3828302"/>
            <a:ext cx="10235153" cy="116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1101        [X]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01101</a:t>
            </a:r>
          </a:p>
          <a:p>
            <a:pPr lvl="1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1101    [X]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n+1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1101)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1101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10011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D1DB0-E37E-4668-9771-01533AED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77" y="1121077"/>
            <a:ext cx="4320914" cy="693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BE8469-0A0E-4337-AA40-948C81DA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51" y="2983261"/>
            <a:ext cx="4808637" cy="8611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0876849-3E1F-4836-9F5B-1ECFDF179331}"/>
              </a:ext>
            </a:extLst>
          </p:cNvPr>
          <p:cNvSpPr txBox="1"/>
          <p:nvPr/>
        </p:nvSpPr>
        <p:spPr>
          <a:xfrm>
            <a:off x="841735" y="5130252"/>
            <a:ext cx="98294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正数的补码还是它本身。负数的补码用“模”减去它的绝对值。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关键要确定“模”。如果用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位（不含符号位）， “模”为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baseline="30000" dirty="0">
                <a:latin typeface="华文楷体" pitchFamily="2" charset="-122"/>
                <a:ea typeface="华文楷体" pitchFamily="2" charset="-122"/>
              </a:rPr>
              <a:t>n+1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的表示是唯一的。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n=4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时，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＋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0]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补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00000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定义为最小的数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-16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143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A6831-6031-42D4-BB00-6998A812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287"/>
            <a:ext cx="6250757" cy="1603375"/>
          </a:xfrm>
        </p:spPr>
        <p:txBody>
          <a:bodyPr/>
          <a:lstStyle/>
          <a:p>
            <a:r>
              <a:rPr lang="zh-CN" altLang="en-US" dirty="0"/>
              <a:t>计算机中基本采用补码加减法</a:t>
            </a:r>
            <a:endParaRPr lang="en-US" altLang="zh-CN" dirty="0"/>
          </a:p>
          <a:p>
            <a:r>
              <a:rPr lang="zh-CN" altLang="en-US" dirty="0"/>
              <a:t>用补码表示，符号位直接参与加减</a:t>
            </a:r>
            <a:endParaRPr lang="en-US" altLang="zh-CN" dirty="0"/>
          </a:p>
          <a:p>
            <a:r>
              <a:rPr lang="zh-CN" altLang="en-US" dirty="0"/>
              <a:t>重点关注减法。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D93A1-7789-458E-A86F-9FF1B8FAF05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8632"/>
            <a:ext cx="7542229" cy="409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b="1" dirty="0">
                <a:solidFill>
                  <a:schemeClr val="folHlink"/>
                </a:solidFill>
              </a:rPr>
              <a:t>计算公式</a:t>
            </a:r>
            <a:endParaRPr lang="zh-CN" altLang="en-US" sz="1700" b="1" dirty="0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/>
              <a:t> </a:t>
            </a:r>
            <a:r>
              <a:rPr lang="en-US" altLang="zh-CN" sz="2600" b="1" dirty="0"/>
              <a:t>[X+Y]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=[X]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+[Y]</a:t>
            </a:r>
            <a:r>
              <a:rPr lang="zh-CN" altLang="en-US" sz="2600" b="1" baseline="-30000" dirty="0"/>
              <a:t>补</a:t>
            </a:r>
            <a:endParaRPr lang="zh-CN" altLang="en-US" sz="26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/>
              <a:t> </a:t>
            </a:r>
            <a:r>
              <a:rPr lang="en-US" altLang="zh-CN" sz="2600" b="1" dirty="0"/>
              <a:t>[X-Y]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=[X]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+[-Y]</a:t>
            </a:r>
            <a:r>
              <a:rPr lang="zh-CN" altLang="en-US" sz="2600" b="1" baseline="-30000" dirty="0"/>
              <a:t>补</a:t>
            </a:r>
            <a:endParaRPr lang="zh-CN" altLang="en-US" sz="2600" b="1" dirty="0"/>
          </a:p>
          <a:p>
            <a:r>
              <a:rPr lang="zh-CN" altLang="en-US" sz="2600" b="1" dirty="0">
                <a:solidFill>
                  <a:schemeClr val="folHlink"/>
                </a:solidFill>
              </a:rPr>
              <a:t>例</a:t>
            </a:r>
            <a:r>
              <a:rPr lang="en-US" altLang="zh-CN" sz="2600" b="1" dirty="0">
                <a:solidFill>
                  <a:schemeClr val="folHlink"/>
                </a:solidFill>
              </a:rPr>
              <a:t>1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100" b="1" dirty="0">
                <a:solidFill>
                  <a:schemeClr val="folHlink"/>
                </a:solidFill>
              </a:rPr>
              <a:t>已知</a:t>
            </a:r>
            <a:r>
              <a:rPr lang="en-US" altLang="zh-CN" sz="2100" b="1" dirty="0">
                <a:solidFill>
                  <a:schemeClr val="folHlink"/>
                </a:solidFill>
              </a:rPr>
              <a:t>X=9</a:t>
            </a:r>
            <a:r>
              <a:rPr lang="zh-CN" altLang="en-US" sz="2100" b="1" dirty="0">
                <a:solidFill>
                  <a:schemeClr val="folHlink"/>
                </a:solidFill>
              </a:rPr>
              <a:t>，</a:t>
            </a:r>
            <a:r>
              <a:rPr lang="en-US" altLang="zh-CN" sz="2100" b="1" dirty="0">
                <a:solidFill>
                  <a:schemeClr val="folHlink"/>
                </a:solidFill>
              </a:rPr>
              <a:t>Y=3</a:t>
            </a:r>
            <a:r>
              <a:rPr lang="zh-CN" altLang="en-US" sz="2100" b="1" dirty="0">
                <a:solidFill>
                  <a:schemeClr val="folHlink"/>
                </a:solidFill>
              </a:rPr>
              <a:t>，求</a:t>
            </a:r>
            <a:r>
              <a:rPr lang="en-US" altLang="zh-CN" sz="2100" b="1" dirty="0">
                <a:solidFill>
                  <a:schemeClr val="folHlink"/>
                </a:solidFill>
              </a:rPr>
              <a:t>[X+Y]</a:t>
            </a:r>
            <a:r>
              <a:rPr lang="zh-CN" altLang="en-US" sz="2100" b="1" baseline="-30000" dirty="0">
                <a:solidFill>
                  <a:schemeClr val="folHlink"/>
                </a:solidFill>
              </a:rPr>
              <a:t>补</a:t>
            </a:r>
            <a:r>
              <a:rPr lang="zh-CN" altLang="en-US" sz="2100" b="1" dirty="0">
                <a:solidFill>
                  <a:schemeClr val="folHlink"/>
                </a:solidFill>
              </a:rPr>
              <a:t>， </a:t>
            </a:r>
            <a:r>
              <a:rPr lang="en-US" altLang="zh-CN" sz="2100" b="1" dirty="0">
                <a:solidFill>
                  <a:schemeClr val="folHlink"/>
                </a:solidFill>
              </a:rPr>
              <a:t>[X-Y]</a:t>
            </a:r>
            <a:r>
              <a:rPr lang="zh-CN" altLang="en-US" sz="2100" b="1" baseline="-30000" dirty="0">
                <a:solidFill>
                  <a:schemeClr val="folHlink"/>
                </a:solidFill>
              </a:rPr>
              <a:t>补</a:t>
            </a:r>
            <a:r>
              <a:rPr lang="zh-CN" altLang="en-US" sz="2100" b="1" dirty="0">
                <a:solidFill>
                  <a:schemeClr val="folHlink"/>
                </a:solidFill>
              </a:rPr>
              <a:t>， </a:t>
            </a:r>
            <a:r>
              <a:rPr lang="en-US" altLang="zh-CN" sz="2100" b="1" dirty="0">
                <a:solidFill>
                  <a:schemeClr val="folHlink"/>
                </a:solidFill>
              </a:rPr>
              <a:t>[Y-X]</a:t>
            </a:r>
            <a:r>
              <a:rPr lang="zh-CN" altLang="en-US" sz="2100" b="1" baseline="-30000" dirty="0">
                <a:solidFill>
                  <a:schemeClr val="folHlink"/>
                </a:solidFill>
              </a:rPr>
              <a:t>补</a:t>
            </a:r>
            <a:r>
              <a:rPr lang="zh-CN" altLang="en-US" sz="2100" b="1" dirty="0">
                <a:solidFill>
                  <a:schemeClr val="folHlink"/>
                </a:solidFill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/>
              <a:t>解： </a:t>
            </a:r>
            <a:r>
              <a:rPr lang="en-US" altLang="zh-CN" sz="2600" b="1" dirty="0"/>
              <a:t>[X+Y]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 [X]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=01001+00011=01100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b="1" dirty="0"/>
              <a:t>      [X-Y]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=[X]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+[-Y]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=01001+11101=</a:t>
            </a:r>
            <a:r>
              <a:rPr lang="en-US" altLang="zh-CN" sz="2600" b="1" dirty="0">
                <a:solidFill>
                  <a:srgbClr val="FF0701"/>
                </a:solidFill>
              </a:rPr>
              <a:t>1</a:t>
            </a:r>
            <a:r>
              <a:rPr lang="en-US" altLang="zh-CN" sz="2600" b="1" dirty="0"/>
              <a:t>00110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b="1" dirty="0"/>
              <a:t>      [Y-X]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=[Y]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+[-X]</a:t>
            </a:r>
            <a:r>
              <a:rPr lang="zh-CN" altLang="en-US" sz="2600" b="1" baseline="-30000" dirty="0"/>
              <a:t>补</a:t>
            </a:r>
            <a:r>
              <a:rPr lang="en-US" altLang="zh-CN" sz="2600" b="1" dirty="0"/>
              <a:t>=00011+10111=11010</a:t>
            </a:r>
            <a:endParaRPr lang="en-US" altLang="zh-CN" sz="1300" b="1" dirty="0">
              <a:solidFill>
                <a:schemeClr val="folHlink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B71F21-F678-4CF0-9D37-ED7F69381C74}"/>
              </a:ext>
            </a:extLst>
          </p:cNvPr>
          <p:cNvSpPr txBox="1">
            <a:spLocks/>
          </p:cNvSpPr>
          <p:nvPr/>
        </p:nvSpPr>
        <p:spPr>
          <a:xfrm>
            <a:off x="6444791" y="2338632"/>
            <a:ext cx="5517823" cy="1276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结合例子掌握，考试</a:t>
            </a:r>
            <a:r>
              <a:rPr lang="zh-CN" altLang="en-US" sz="3600" dirty="0">
                <a:solidFill>
                  <a:srgbClr val="FF0000"/>
                </a:solidFill>
              </a:rPr>
              <a:t>基本必考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做完题之后</a:t>
            </a:r>
            <a:r>
              <a:rPr lang="zh-CN" altLang="en-US" dirty="0">
                <a:solidFill>
                  <a:srgbClr val="FF0000"/>
                </a:solidFill>
              </a:rPr>
              <a:t>从结果角度检验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可以自己多出几道题练习。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A9B04BD-709D-4242-8FB3-14C4B3BDD761}"/>
              </a:ext>
            </a:extLst>
          </p:cNvPr>
          <p:cNvSpPr txBox="1">
            <a:spLocks/>
          </p:cNvSpPr>
          <p:nvPr/>
        </p:nvSpPr>
        <p:spPr>
          <a:xfrm>
            <a:off x="8171468" y="5167049"/>
            <a:ext cx="3442355" cy="460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检验：</a:t>
            </a:r>
            <a:r>
              <a:rPr lang="en-US" altLang="zh-CN" dirty="0">
                <a:solidFill>
                  <a:srgbClr val="FF0000"/>
                </a:solidFill>
              </a:rPr>
              <a:t>9-3</a:t>
            </a:r>
            <a:r>
              <a:rPr lang="zh-CN" altLang="en-US" dirty="0">
                <a:solidFill>
                  <a:srgbClr val="FF0000"/>
                </a:solidFill>
              </a:rPr>
              <a:t>结果应为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CC3F0BC-E194-4448-AC42-B9582395A5C3}"/>
              </a:ext>
            </a:extLst>
          </p:cNvPr>
          <p:cNvSpPr txBox="1">
            <a:spLocks/>
          </p:cNvSpPr>
          <p:nvPr/>
        </p:nvSpPr>
        <p:spPr>
          <a:xfrm>
            <a:off x="8171468" y="5627801"/>
            <a:ext cx="3696878" cy="460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检验：</a:t>
            </a:r>
            <a:r>
              <a:rPr lang="en-US" altLang="zh-CN" dirty="0">
                <a:solidFill>
                  <a:srgbClr val="FF0000"/>
                </a:solidFill>
              </a:rPr>
              <a:t>3-9</a:t>
            </a:r>
            <a:r>
              <a:rPr lang="zh-CN" altLang="en-US" dirty="0">
                <a:solidFill>
                  <a:srgbClr val="FF0000"/>
                </a:solidFill>
              </a:rPr>
              <a:t>结果应为</a:t>
            </a:r>
            <a:r>
              <a:rPr lang="en-US" altLang="zh-CN" dirty="0">
                <a:solidFill>
                  <a:srgbClr val="FF0000"/>
                </a:solidFill>
              </a:rPr>
              <a:t>-6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59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EFE09-E327-4E23-8DBA-8619B57B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C5934-56E2-452A-A91C-027725C3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297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引入补码后，减法转化为加法来做。因此溢出只有这两种情况：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正溢：正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正→负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负溢：负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负→正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判断：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Cf 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不同时表明溢出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Cf</a:t>
            </a:r>
            <a:r>
              <a:rPr lang="zh-CN" altLang="en-US" dirty="0"/>
              <a:t>为符号位运算产生的进位，</a:t>
            </a:r>
            <a:r>
              <a:rPr lang="en-US" altLang="zh-CN" dirty="0"/>
              <a:t>C</a:t>
            </a:r>
            <a:r>
              <a:rPr lang="zh-CN" altLang="en-US" dirty="0"/>
              <a:t>为最高有效数位产生的进位。</a:t>
            </a:r>
            <a:endParaRPr lang="en-US" altLang="zh-C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8271CC7-DAFE-4036-B461-FDB662ED4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585839"/>
              </p:ext>
            </p:extLst>
          </p:nvPr>
        </p:nvGraphicFramePr>
        <p:xfrm>
          <a:off x="2126342" y="3666019"/>
          <a:ext cx="1201320" cy="58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887200" imgH="5791200" progId="Equation.3">
                  <p:embed/>
                </p:oleObj>
              </mc:Choice>
              <mc:Fallback>
                <p:oleObj name="公式" r:id="rId2" imgW="11887200" imgH="5791200" progId="Equation.3">
                  <p:embed/>
                  <p:pic>
                    <p:nvPicPr>
                      <p:cNvPr id="165892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6342" y="3666019"/>
                        <a:ext cx="1201320" cy="585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E739-D684-4635-B0AA-1CA306FC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A4040-BED3-464A-A7B3-02B2E19E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4487"/>
          </a:xfrm>
        </p:spPr>
        <p:txBody>
          <a:bodyPr>
            <a:normAutofit/>
          </a:bodyPr>
          <a:lstStyle/>
          <a:p>
            <a:r>
              <a:rPr lang="zh-CN" altLang="en-US" dirty="0"/>
              <a:t>仅用于快速求出补码</a:t>
            </a:r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负数的补码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反码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+1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（很实用！）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406BC46-5364-4624-AA33-25C00CBDF638}"/>
              </a:ext>
            </a:extLst>
          </p:cNvPr>
          <p:cNvSpPr txBox="1">
            <a:spLocks/>
          </p:cNvSpPr>
          <p:nvPr/>
        </p:nvSpPr>
        <p:spPr>
          <a:xfrm>
            <a:off x="838200" y="2652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符号扩展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9DF9E97-7D92-46E1-88F8-1C21AFA5922A}"/>
              </a:ext>
            </a:extLst>
          </p:cNvPr>
          <p:cNvSpPr txBox="1">
            <a:spLocks/>
          </p:cNvSpPr>
          <p:nvPr/>
        </p:nvSpPr>
        <p:spPr>
          <a:xfrm>
            <a:off x="838200" y="3978260"/>
            <a:ext cx="10515600" cy="118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在左侧添加符号位</a:t>
            </a:r>
            <a:endParaRPr lang="en-US" altLang="zh-CN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5453EE3-B6EC-4262-B5FE-2A606363E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492" y="3975297"/>
            <a:ext cx="6111875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defTabSz="-635">
              <a:tabLst>
                <a:tab pos="863600" algn="l"/>
                <a:tab pos="2172970" algn="l"/>
                <a:tab pos="3823970" algn="l"/>
              </a:tabLst>
            </a:pPr>
            <a:r>
              <a:rPr lang="en-US" altLang="zh-CN" b="1" u="sng" dirty="0">
                <a:ea typeface="宋体" panose="02010600030101010101" pitchFamily="2" charset="-122"/>
              </a:rPr>
              <a:t>4-bit</a:t>
            </a:r>
            <a:r>
              <a:rPr lang="en-US" altLang="zh-CN" sz="1800" b="1" dirty="0">
                <a:latin typeface="Franklin Gothic Book" pitchFamily="34" charset="0"/>
                <a:ea typeface="宋体" panose="02010600030101010101" pitchFamily="2" charset="-122"/>
              </a:rPr>
              <a:t>		</a:t>
            </a:r>
            <a:r>
              <a:rPr lang="en-US" altLang="zh-CN" b="1" u="sng" dirty="0">
                <a:ea typeface="宋体" panose="02010600030101010101" pitchFamily="2" charset="-122"/>
              </a:rPr>
              <a:t>8-bit</a:t>
            </a:r>
            <a:endParaRPr lang="en-US" altLang="zh-CN" b="1" u="sng" dirty="0">
              <a:latin typeface="Franklin Gothic Book" pitchFamily="34" charset="0"/>
              <a:ea typeface="宋体" panose="02010600030101010101" pitchFamily="2" charset="-122"/>
            </a:endParaRPr>
          </a:p>
          <a:p>
            <a:pPr algn="l" defTabSz="-635">
              <a:tabLst>
                <a:tab pos="863600" algn="l"/>
                <a:tab pos="2172970" algn="l"/>
                <a:tab pos="3823970" algn="l"/>
              </a:tabLst>
            </a:pPr>
            <a:r>
              <a:rPr lang="en-US" altLang="zh-CN" b="1" dirty="0">
                <a:latin typeface="CourierPS" pitchFamily="49" charset="0"/>
                <a:ea typeface="宋体" panose="02010600030101010101" pitchFamily="2" charset="-122"/>
              </a:rPr>
              <a:t>0100	</a:t>
            </a:r>
            <a:r>
              <a:rPr lang="en-US" altLang="zh-CN" sz="2000" dirty="0">
                <a:ea typeface="宋体" panose="02010600030101010101" pitchFamily="2" charset="-122"/>
              </a:rPr>
              <a:t>(4)</a:t>
            </a:r>
            <a:r>
              <a:rPr lang="en-US" altLang="zh-CN" dirty="0">
                <a:latin typeface="Franklin Gothic Book" pitchFamily="34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CourierPS" pitchFamily="49" charset="0"/>
                <a:ea typeface="宋体" panose="02010600030101010101" pitchFamily="2" charset="-122"/>
              </a:rPr>
              <a:t>00000100	</a:t>
            </a:r>
            <a:r>
              <a:rPr lang="en-US" altLang="zh-CN" sz="2000" dirty="0">
                <a:ea typeface="宋体" panose="02010600030101010101" pitchFamily="2" charset="-122"/>
              </a:rPr>
              <a:t>(still 4)</a:t>
            </a:r>
            <a:endParaRPr lang="en-US" altLang="zh-CN" sz="200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 algn="l" defTabSz="-635">
              <a:tabLst>
                <a:tab pos="863600" algn="l"/>
                <a:tab pos="2172970" algn="l"/>
                <a:tab pos="3823970" algn="l"/>
              </a:tabLst>
            </a:pPr>
            <a:r>
              <a:rPr lang="en-US" altLang="zh-CN" b="1" dirty="0">
                <a:latin typeface="CourierPS" pitchFamily="49" charset="0"/>
                <a:ea typeface="宋体" panose="02010600030101010101" pitchFamily="2" charset="-122"/>
              </a:rPr>
              <a:t>1100	</a:t>
            </a:r>
            <a:r>
              <a:rPr lang="en-US" altLang="zh-CN" sz="2000" dirty="0">
                <a:ea typeface="宋体" panose="02010600030101010101" pitchFamily="2" charset="-122"/>
              </a:rPr>
              <a:t>(-4)</a:t>
            </a:r>
            <a:r>
              <a:rPr lang="en-US" altLang="zh-CN" dirty="0">
                <a:latin typeface="Franklin Gothic Book" pitchFamily="34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CourierPS" pitchFamily="49" charset="0"/>
                <a:ea typeface="宋体" panose="02010600030101010101" pitchFamily="2" charset="-122"/>
              </a:rPr>
              <a:t>11111100	</a:t>
            </a:r>
            <a:r>
              <a:rPr lang="en-US" altLang="zh-CN" sz="2000" dirty="0">
                <a:ea typeface="宋体" panose="02010600030101010101" pitchFamily="2" charset="-122"/>
              </a:rPr>
              <a:t>(still -4)</a:t>
            </a:r>
            <a:endParaRPr lang="en-US" altLang="zh-CN" sz="20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A6C7BB7-EB8B-4043-B993-388231D574C0}"/>
              </a:ext>
            </a:extLst>
          </p:cNvPr>
          <p:cNvSpPr txBox="1">
            <a:spLocks/>
          </p:cNvSpPr>
          <p:nvPr/>
        </p:nvSpPr>
        <p:spPr>
          <a:xfrm>
            <a:off x="838200" y="49402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0E21A3-A507-448F-847B-07125C1F7F2B}"/>
              </a:ext>
            </a:extLst>
          </p:cNvPr>
          <p:cNvSpPr txBox="1"/>
          <p:nvPr/>
        </p:nvSpPr>
        <p:spPr>
          <a:xfrm>
            <a:off x="838200" y="612475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移码 </a:t>
            </a:r>
            <a:r>
              <a:rPr lang="en-US" altLang="zh-CN" sz="2800" dirty="0"/>
              <a:t>= </a:t>
            </a:r>
            <a:r>
              <a:rPr lang="zh-CN" altLang="en-US" sz="2800" dirty="0"/>
              <a:t>补码符号位取反</a:t>
            </a:r>
          </a:p>
        </p:txBody>
      </p:sp>
    </p:spTree>
    <p:extLst>
      <p:ext uri="{BB962C8B-B14F-4D97-AF65-F5344CB8AC3E}">
        <p14:creationId xmlns:p14="http://schemas.microsoft.com/office/powerpoint/2010/main" val="290245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3BBE6-4010-4903-A08A-A5E92E18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BD83C-B00F-4662-90D0-42926150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重点，必考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两种考法：</a:t>
            </a:r>
            <a:endParaRPr lang="en-US" altLang="zh-CN" dirty="0"/>
          </a:p>
          <a:p>
            <a:r>
              <a:rPr lang="zh-CN" altLang="en-US" dirty="0"/>
              <a:t>给一个数，让你求出对应的表示</a:t>
            </a:r>
            <a:endParaRPr lang="en-US" altLang="zh-CN" dirty="0"/>
          </a:p>
          <a:p>
            <a:r>
              <a:rPr lang="zh-CN" altLang="en-US" dirty="0"/>
              <a:t>给出对应的表示，让你求这个数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考试时很有可能不会按照书本介绍的单精度（</a:t>
            </a:r>
            <a:r>
              <a:rPr lang="en-US" altLang="zh-CN" dirty="0"/>
              <a:t>1+8+23</a:t>
            </a:r>
            <a:r>
              <a:rPr lang="zh-CN" altLang="en-US" dirty="0"/>
              <a:t>）或双精度（</a:t>
            </a:r>
            <a:r>
              <a:rPr lang="en-US" altLang="zh-CN" dirty="0"/>
              <a:t>1+11+52</a:t>
            </a:r>
            <a:r>
              <a:rPr lang="zh-CN" altLang="en-US" dirty="0"/>
              <a:t>）来考，而是给定阶码位数和尾数位数，仿照</a:t>
            </a:r>
            <a:r>
              <a:rPr lang="en-US" altLang="zh-CN" dirty="0"/>
              <a:t>IEEE754</a:t>
            </a:r>
            <a:r>
              <a:rPr lang="zh-CN" altLang="en-US" dirty="0"/>
              <a:t>来转换。因此，需要</a:t>
            </a:r>
            <a:r>
              <a:rPr lang="zh-CN" altLang="en-US" dirty="0">
                <a:solidFill>
                  <a:srgbClr val="FF0000"/>
                </a:solidFill>
              </a:rPr>
              <a:t>掌握背后的原理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436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26566-E7E1-4D9C-9B19-5F9C6C9A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与或非异或</a:t>
            </a:r>
          </a:p>
        </p:txBody>
      </p:sp>
      <p:graphicFrame>
        <p:nvGraphicFramePr>
          <p:cNvPr id="4" name="Group 66">
            <a:extLst>
              <a:ext uri="{FF2B5EF4-FFF2-40B4-BE49-F238E27FC236}">
                <a16:creationId xmlns:a16="http://schemas.microsoft.com/office/drawing/2014/main" id="{41F33BB3-3079-4797-AD33-0B0ED78A4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77695"/>
              </p:ext>
            </p:extLst>
          </p:nvPr>
        </p:nvGraphicFramePr>
        <p:xfrm>
          <a:off x="838200" y="3931919"/>
          <a:ext cx="8064500" cy="2560956"/>
        </p:xfrm>
        <a:graphic>
          <a:graphicData uri="http://schemas.openxmlformats.org/drawingml/2006/table">
            <a:tbl>
              <a:tblPr/>
              <a:tblGrid>
                <a:gridCol w="134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异或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ADDC63-8B99-41B1-8C0E-49EC9A931191}"/>
              </a:ext>
            </a:extLst>
          </p:cNvPr>
          <p:cNvSpPr txBox="1"/>
          <p:nvPr/>
        </p:nvSpPr>
        <p:spPr>
          <a:xfrm>
            <a:off x="838200" y="1728009"/>
            <a:ext cx="91447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必须掌握下面的表格，切勿死记硬背。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与：有</a:t>
            </a:r>
            <a:r>
              <a:rPr lang="en-US" altLang="zh-CN" sz="2800" dirty="0"/>
              <a:t>0</a:t>
            </a:r>
            <a:r>
              <a:rPr lang="zh-CN" altLang="en-US" sz="2800" dirty="0"/>
              <a:t>则</a:t>
            </a:r>
            <a:r>
              <a:rPr lang="en-US" altLang="zh-CN" sz="2800" dirty="0"/>
              <a:t>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或：有</a:t>
            </a:r>
            <a:r>
              <a:rPr lang="en-US" altLang="zh-CN" sz="2800" dirty="0"/>
              <a:t>1</a:t>
            </a:r>
            <a:r>
              <a:rPr lang="zh-CN" altLang="en-US" sz="2800" dirty="0"/>
              <a:t>则</a:t>
            </a:r>
            <a:r>
              <a:rPr lang="en-US" altLang="zh-CN" sz="2800" dirty="0"/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异或：同</a:t>
            </a:r>
            <a:r>
              <a:rPr lang="en-US" altLang="zh-CN" sz="2800" dirty="0"/>
              <a:t>0</a:t>
            </a:r>
            <a:r>
              <a:rPr lang="zh-CN" altLang="en-US" sz="2800" dirty="0"/>
              <a:t>异</a:t>
            </a:r>
            <a:r>
              <a:rPr lang="en-US" altLang="zh-CN" sz="2800" dirty="0"/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245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2892-6473-4D0B-86F7-1FC71AA3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27BD58-6BA7-4E29-B92D-C74C64F7F48B}"/>
              </a:ext>
            </a:extLst>
          </p:cNvPr>
          <p:cNvSpPr txBox="1"/>
          <p:nvPr/>
        </p:nvSpPr>
        <p:spPr>
          <a:xfrm>
            <a:off x="1095865" y="1860355"/>
            <a:ext cx="9744959" cy="204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逻辑移位：补</a:t>
            </a:r>
            <a:r>
              <a:rPr lang="en-US" altLang="zh-CN" sz="2800" dirty="0">
                <a:latin typeface="+mn-ea"/>
              </a:rPr>
              <a:t>0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算术移位：左移一位相当于乘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，右移一位相当于除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 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Clr>
                <a:srgbClr val="0033CC"/>
              </a:buClr>
              <a:buNone/>
            </a:pPr>
            <a:r>
              <a:rPr lang="zh-CN" altLang="en-US" sz="2800" dirty="0">
                <a:latin typeface="+mn-ea"/>
              </a:rPr>
              <a:t>            补码：符号位不变，左移补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，右移补符号位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循环移位：左边接到右边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31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4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2892-6473-4D0B-86F7-1FC71AA3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p-MOS</a:t>
            </a:r>
            <a:r>
              <a:rPr lang="zh-CN" altLang="en-US" dirty="0"/>
              <a:t>和</a:t>
            </a:r>
            <a:r>
              <a:rPr lang="en-US" altLang="zh-CN" dirty="0"/>
              <a:t>n-MOS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27BD58-6BA7-4E29-B92D-C74C64F7F48B}"/>
              </a:ext>
            </a:extLst>
          </p:cNvPr>
          <p:cNvSpPr txBox="1"/>
          <p:nvPr/>
        </p:nvSpPr>
        <p:spPr>
          <a:xfrm>
            <a:off x="1223520" y="1690688"/>
            <a:ext cx="9744959" cy="55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了解工作原理，能够区分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38FF5B-BE12-4741-BB67-182ECF6B876C}"/>
              </a:ext>
            </a:extLst>
          </p:cNvPr>
          <p:cNvSpPr txBox="1">
            <a:spLocks/>
          </p:cNvSpPr>
          <p:nvPr/>
        </p:nvSpPr>
        <p:spPr>
          <a:xfrm>
            <a:off x="838200" y="2250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与、或、非门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9EC160-5CBC-4177-BCA6-44BCBAEEC48B}"/>
              </a:ext>
            </a:extLst>
          </p:cNvPr>
          <p:cNvSpPr txBox="1"/>
          <p:nvPr/>
        </p:nvSpPr>
        <p:spPr>
          <a:xfrm>
            <a:off x="1223519" y="3856096"/>
            <a:ext cx="10833363" cy="105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一般不会考那么细致，但尽量会画（</a:t>
            </a:r>
            <a:r>
              <a:rPr lang="en-US" altLang="zh-CN" sz="2800" dirty="0">
                <a:latin typeface="+mn-ea"/>
              </a:rPr>
              <a:t>PPT19~23</a:t>
            </a:r>
            <a:r>
              <a:rPr lang="zh-CN" altLang="en-US" sz="2800" dirty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硬件上其实是：先实现或非，再实现或；先实现与非，再实现与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6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8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非门</a:t>
            </a:r>
            <a:r>
              <a:rPr lang="en-US" altLang="zh-CN" dirty="0">
                <a:ea typeface="宋体" charset="-122"/>
              </a:rPr>
              <a:t>:NOT</a:t>
            </a:r>
          </a:p>
        </p:txBody>
      </p:sp>
      <p:graphicFrame>
        <p:nvGraphicFramePr>
          <p:cNvPr id="4613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58820"/>
              </p:ext>
            </p:extLst>
          </p:nvPr>
        </p:nvGraphicFramePr>
        <p:xfrm>
          <a:off x="1018881" y="3038852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150" name="Picture 70" descr="C:\Documents and Settings\Greg Byrd\My Documents\ece206\mh-slides\ch03\ch03-n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081" y="2267931"/>
            <a:ext cx="2936875" cy="2971800"/>
          </a:xfrm>
          <a:prstGeom prst="rect">
            <a:avLst/>
          </a:prstGeom>
          <a:noFill/>
        </p:spPr>
      </p:pic>
      <p:pic>
        <p:nvPicPr>
          <p:cNvPr id="46151" name="Picture 71" descr="C:\Documents and Settings\Greg Byrd\My Documents\ece206\mh-slides\ch03\ch03-not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1" y="990601"/>
            <a:ext cx="2714625" cy="2405063"/>
          </a:xfrm>
          <a:prstGeom prst="rect">
            <a:avLst/>
          </a:prstGeom>
          <a:noFill/>
        </p:spPr>
      </p:pic>
      <p:pic>
        <p:nvPicPr>
          <p:cNvPr id="46152" name="Picture 72" descr="C:\Documents and Settings\Greg Byrd\My Documents\ece206\mh-slides\ch03\ch03-not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1" y="3962400"/>
            <a:ext cx="2714625" cy="2389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46570D10-C81D-4163-AED3-9F2D19868B1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或非门</a:t>
            </a:r>
            <a:r>
              <a:rPr lang="en-US" altLang="zh-CN" dirty="0">
                <a:ea typeface="宋体" charset="-122"/>
              </a:rPr>
              <a:t>(NOR)</a:t>
            </a:r>
          </a:p>
        </p:txBody>
      </p:sp>
      <p:graphicFrame>
        <p:nvGraphicFramePr>
          <p:cNvPr id="48212" name="Group 84"/>
          <p:cNvGraphicFramePr>
            <a:graphicFrameLocks noGrp="1"/>
          </p:cNvGraphicFramePr>
          <p:nvPr/>
        </p:nvGraphicFramePr>
        <p:xfrm>
          <a:off x="71628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216" name="Picture 88" descr="C:\Documents and Settings\Greg Byrd\My Documents\ece206\mh-slides\ch03\ch03-nor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85801"/>
            <a:ext cx="3124200" cy="2824163"/>
          </a:xfrm>
          <a:prstGeom prst="rect">
            <a:avLst/>
          </a:prstGeom>
          <a:noFill/>
        </p:spPr>
      </p:pic>
      <p:pic>
        <p:nvPicPr>
          <p:cNvPr id="48217" name="Picture 89" descr="C:\Documents and Settings\Greg Byrd\My Documents\ece206\mh-slides\ch03\ch03-n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524000"/>
            <a:ext cx="3887788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20DFB8CA-2B0D-4AF8-91C4-8AD7D423102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或门</a:t>
            </a:r>
            <a:r>
              <a:rPr lang="en-US" altLang="zh-CN" dirty="0">
                <a:ea typeface="宋体" charset="-122"/>
              </a:rPr>
              <a:t>(OR)</a:t>
            </a:r>
          </a:p>
        </p:txBody>
      </p:sp>
      <p:pic>
        <p:nvPicPr>
          <p:cNvPr id="50184" name="Picture 8" descr="C:\Documents and Settings\Greg Byrd\My Documents\ece206\mh-slides\ch03\ch03-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1371600"/>
            <a:ext cx="5241925" cy="4267200"/>
          </a:xfrm>
          <a:prstGeom prst="rect">
            <a:avLst/>
          </a:prstGeom>
          <a:noFill/>
        </p:spPr>
      </p:pic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8305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9108FABF-AC6D-44C9-A47A-52D7D66BFCC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与非门</a:t>
            </a:r>
            <a:r>
              <a:rPr lang="en-US" altLang="zh-CN" dirty="0">
                <a:ea typeface="宋体" charset="-122"/>
              </a:rPr>
              <a:t>(NAND)</a:t>
            </a: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7464152" y="4293096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71" name="Picture 71" descr="C:\Documents and Settings\Greg Byrd\My Documents\ece206\mh-slides\ch03\ch03-n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3810000" cy="4267200"/>
          </a:xfrm>
          <a:prstGeom prst="rect">
            <a:avLst/>
          </a:prstGeom>
          <a:noFill/>
        </p:spPr>
      </p:pic>
      <p:pic>
        <p:nvPicPr>
          <p:cNvPr id="51273" name="Picture 73" descr="C:\Documents and Settings\Greg Byrd\My Documents\ece206\mh-slides\ch03\ch03-nand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065" y="1124744"/>
            <a:ext cx="328612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E83EF10B-15F0-4CB3-9D51-BA42AEC40BF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与门</a:t>
            </a:r>
            <a:r>
              <a:rPr lang="en-US" altLang="zh-CN" dirty="0">
                <a:ea typeface="宋体" charset="-122"/>
              </a:rPr>
              <a:t>(AND)</a:t>
            </a:r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8305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4485" name="Picture 37" descr="C:\Documents and Settings\Greg Byrd\My Documents\ece206\mh-slides\ch03\ch03-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1447800"/>
            <a:ext cx="5230813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2892-6473-4D0B-86F7-1FC71AA3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逻辑门符号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27BD58-6BA7-4E29-B92D-C74C64F7F48B}"/>
              </a:ext>
            </a:extLst>
          </p:cNvPr>
          <p:cNvSpPr txBox="1"/>
          <p:nvPr/>
        </p:nvSpPr>
        <p:spPr>
          <a:xfrm>
            <a:off x="8294802" y="1453641"/>
            <a:ext cx="3564118" cy="5019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本页必须掌握，前面是实现，这里是抽象成符号来表示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OR</a:t>
            </a:r>
            <a:r>
              <a:rPr lang="zh-CN" altLang="en-US" sz="2800" dirty="0">
                <a:latin typeface="+mn-ea"/>
              </a:rPr>
              <a:t>的左侧是弯的（记忆：</a:t>
            </a:r>
            <a:r>
              <a:rPr lang="en-US" altLang="zh-CN" sz="2800" dirty="0">
                <a:latin typeface="+mn-ea"/>
              </a:rPr>
              <a:t>O</a:t>
            </a:r>
            <a:r>
              <a:rPr lang="zh-CN" altLang="en-US" sz="2800" dirty="0">
                <a:latin typeface="+mn-ea"/>
              </a:rPr>
              <a:t>是圆的）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AND</a:t>
            </a:r>
            <a:r>
              <a:rPr lang="zh-CN" altLang="en-US" sz="2800" dirty="0">
                <a:latin typeface="+mn-ea"/>
              </a:rPr>
              <a:t>的左侧是直的（记住</a:t>
            </a:r>
            <a:r>
              <a:rPr lang="en-US" altLang="zh-CN" sz="2800" dirty="0">
                <a:latin typeface="+mn-ea"/>
              </a:rPr>
              <a:t>AND</a:t>
            </a:r>
            <a:r>
              <a:rPr lang="zh-CN" altLang="en-US" sz="2800" dirty="0">
                <a:latin typeface="+mn-ea"/>
              </a:rPr>
              <a:t>，也就记住</a:t>
            </a:r>
            <a:r>
              <a:rPr lang="en-US" altLang="zh-CN" sz="2800" dirty="0">
                <a:latin typeface="+mn-ea"/>
              </a:rPr>
              <a:t>OR</a:t>
            </a:r>
            <a:r>
              <a:rPr lang="zh-CN" altLang="en-US" sz="2800" dirty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非的话只需要在右边加上小圆圈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4" name="Picture 21" descr="C:\Documents and Settings\Greg Byrd\My Documents\ece206\mh-slides\ch03\ch03-gates.jpg">
            <a:extLst>
              <a:ext uri="{FF2B5EF4-FFF2-40B4-BE49-F238E27FC236}">
                <a16:creationId xmlns:a16="http://schemas.microsoft.com/office/drawing/2014/main" id="{B749A7BC-C8F2-4FC5-A19F-883E0BFC0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96420"/>
            <a:ext cx="6645275" cy="4876800"/>
          </a:xfrm>
          <a:prstGeom prst="rect">
            <a:avLst/>
          </a:prstGeom>
          <a:noFill/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C24FE1-A9BE-40B9-B758-B34E89B4756C}"/>
              </a:ext>
            </a:extLst>
          </p:cNvPr>
          <p:cNvCxnSpPr>
            <a:cxnSpLocks/>
          </p:cNvCxnSpPr>
          <p:nvPr/>
        </p:nvCxnSpPr>
        <p:spPr>
          <a:xfrm flipH="1" flipV="1">
            <a:off x="6220283" y="3676677"/>
            <a:ext cx="1935163" cy="179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61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49F7-E83A-47E7-82D7-8049D50C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摩根定律（反演率）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1176F-B120-4CE5-BBBA-2FDD4D76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43" y="1861600"/>
            <a:ext cx="3314987" cy="8535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FB178F-E269-40AC-A2CD-80E5DE01C392}"/>
              </a:ext>
            </a:extLst>
          </p:cNvPr>
          <p:cNvSpPr txBox="1"/>
          <p:nvPr/>
        </p:nvSpPr>
        <p:spPr>
          <a:xfrm>
            <a:off x="838200" y="3119658"/>
            <a:ext cx="10049759" cy="303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或之后取反</a:t>
            </a:r>
            <a:r>
              <a:rPr lang="en-US" altLang="zh-CN" sz="2800" dirty="0">
                <a:latin typeface="+mn-ea"/>
              </a:rPr>
              <a:t>=</a:t>
            </a:r>
            <a:r>
              <a:rPr lang="zh-CN" altLang="en-US" sz="2800" dirty="0">
                <a:latin typeface="+mn-ea"/>
              </a:rPr>
              <a:t>先取反再与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与之后取反</a:t>
            </a:r>
            <a:r>
              <a:rPr lang="en-US" altLang="zh-CN" sz="2800" dirty="0">
                <a:latin typeface="+mn-ea"/>
              </a:rPr>
              <a:t>=</a:t>
            </a:r>
            <a:r>
              <a:rPr lang="zh-CN" altLang="en-US" sz="2800" dirty="0">
                <a:latin typeface="+mn-ea"/>
              </a:rPr>
              <a:t>先取反再或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这里给出的是</a:t>
            </a:r>
            <a:r>
              <a:rPr lang="en-US" altLang="zh-CN" sz="2800" dirty="0">
                <a:latin typeface="+mn-ea"/>
              </a:rPr>
              <a:t>n=2</a:t>
            </a:r>
            <a:r>
              <a:rPr lang="zh-CN" altLang="en-US" sz="2800" dirty="0">
                <a:latin typeface="+mn-ea"/>
              </a:rPr>
              <a:t>的情况，扩展到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都是成立的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应用的时候，主要是“将或转化为与”、“将与转化为或”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800" dirty="0">
                <a:latin typeface="+mn-ea"/>
              </a:rPr>
              <a:t>即在等号两边都加上上面的帽子（两个非相当于去掉）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919C5-097D-4FC5-9641-D26BCF44E2FE}"/>
              </a:ext>
            </a:extLst>
          </p:cNvPr>
          <p:cNvSpPr txBox="1"/>
          <p:nvPr/>
        </p:nvSpPr>
        <p:spPr>
          <a:xfrm>
            <a:off x="838200" y="5802583"/>
            <a:ext cx="10049759" cy="105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A + B = A + B = A · B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A · B = A · B = A + B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D1DC61A-1920-427A-A8A0-97FBD79F985D}"/>
              </a:ext>
            </a:extLst>
          </p:cNvPr>
          <p:cNvCxnSpPr/>
          <p:nvPr/>
        </p:nvCxnSpPr>
        <p:spPr>
          <a:xfrm>
            <a:off x="2648932" y="5882326"/>
            <a:ext cx="895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788CF2-43FD-4FE8-9701-AA666ED68B1C}"/>
              </a:ext>
            </a:extLst>
          </p:cNvPr>
          <p:cNvCxnSpPr/>
          <p:nvPr/>
        </p:nvCxnSpPr>
        <p:spPr>
          <a:xfrm>
            <a:off x="2648932" y="5802583"/>
            <a:ext cx="895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F68FBF-CE8B-4E9F-8EE8-4296580995D2}"/>
              </a:ext>
            </a:extLst>
          </p:cNvPr>
          <p:cNvCxnSpPr>
            <a:cxnSpLocks/>
          </p:cNvCxnSpPr>
          <p:nvPr/>
        </p:nvCxnSpPr>
        <p:spPr>
          <a:xfrm>
            <a:off x="2537381" y="6397850"/>
            <a:ext cx="644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687A19-DFC4-48DF-B517-7849C2A9142C}"/>
              </a:ext>
            </a:extLst>
          </p:cNvPr>
          <p:cNvCxnSpPr>
            <a:cxnSpLocks/>
          </p:cNvCxnSpPr>
          <p:nvPr/>
        </p:nvCxnSpPr>
        <p:spPr>
          <a:xfrm>
            <a:off x="2537381" y="6310059"/>
            <a:ext cx="644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BCFB50B-379D-469B-B43B-BF0D93DFE283}"/>
              </a:ext>
            </a:extLst>
          </p:cNvPr>
          <p:cNvCxnSpPr/>
          <p:nvPr/>
        </p:nvCxnSpPr>
        <p:spPr>
          <a:xfrm>
            <a:off x="3926211" y="5882326"/>
            <a:ext cx="268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4DCA23-B230-4BC8-A5E5-2D283A6F1F09}"/>
              </a:ext>
            </a:extLst>
          </p:cNvPr>
          <p:cNvCxnSpPr/>
          <p:nvPr/>
        </p:nvCxnSpPr>
        <p:spPr>
          <a:xfrm>
            <a:off x="4408549" y="5882326"/>
            <a:ext cx="268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CCD33A0-ED78-4179-A727-165C293FBC4D}"/>
              </a:ext>
            </a:extLst>
          </p:cNvPr>
          <p:cNvCxnSpPr/>
          <p:nvPr/>
        </p:nvCxnSpPr>
        <p:spPr>
          <a:xfrm>
            <a:off x="3629213" y="6397850"/>
            <a:ext cx="268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B085A3F-A55C-45E8-862B-62198D5529C6}"/>
              </a:ext>
            </a:extLst>
          </p:cNvPr>
          <p:cNvCxnSpPr/>
          <p:nvPr/>
        </p:nvCxnSpPr>
        <p:spPr>
          <a:xfrm>
            <a:off x="4274190" y="6397850"/>
            <a:ext cx="268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F914628-72D4-42C8-87C0-9085FBA19729}"/>
              </a:ext>
            </a:extLst>
          </p:cNvPr>
          <p:cNvCxnSpPr>
            <a:cxnSpLocks/>
          </p:cNvCxnSpPr>
          <p:nvPr/>
        </p:nvCxnSpPr>
        <p:spPr>
          <a:xfrm>
            <a:off x="3926211" y="5798254"/>
            <a:ext cx="779336" cy="4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7E1D13-FF30-498D-AD8E-70B38A839D75}"/>
              </a:ext>
            </a:extLst>
          </p:cNvPr>
          <p:cNvCxnSpPr>
            <a:cxnSpLocks/>
          </p:cNvCxnSpPr>
          <p:nvPr/>
        </p:nvCxnSpPr>
        <p:spPr>
          <a:xfrm>
            <a:off x="3630025" y="6330291"/>
            <a:ext cx="912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6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675124"/>
            <a:ext cx="8286287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真值表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逻辑表达式的方法</a:t>
            </a:r>
            <a:endParaRPr lang="en-US" altLang="zh-CN" dirty="0">
              <a:sym typeface="Wingdings" pitchFamily="2" charset="2"/>
            </a:endParaRPr>
          </a:p>
          <a:p>
            <a:pPr>
              <a:buNone/>
            </a:pPr>
            <a:r>
              <a:rPr lang="zh-CN" altLang="en-US" dirty="0">
                <a:ea typeface="宋体" charset="-122"/>
              </a:rPr>
              <a:t>将任意</a:t>
            </a:r>
            <a:r>
              <a:rPr lang="zh-CN" altLang="en-US" dirty="0"/>
              <a:t>真值表转换成基于</a:t>
            </a:r>
            <a:r>
              <a:rPr lang="en-US" altLang="zh-CN" dirty="0">
                <a:ea typeface="宋体" charset="-122"/>
              </a:rPr>
              <a:t>AND, OR, NOT</a:t>
            </a:r>
            <a:r>
              <a:rPr lang="zh-CN" altLang="en-US" dirty="0">
                <a:ea typeface="宋体" charset="-122"/>
              </a:rPr>
              <a:t>操作的逻辑表达式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逻辑完备性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200" dirty="0">
                <a:latin typeface="Times New Roman" pitchFamily="18" charset="0"/>
              </a:rPr>
              <a:t>         </a:t>
            </a:r>
            <a:r>
              <a:rPr kumimoji="1" lang="en-US" altLang="zh-CN" sz="2200" dirty="0">
                <a:latin typeface="Times New Roman" pitchFamily="18" charset="0"/>
              </a:rPr>
              <a:t>(1)  </a:t>
            </a:r>
            <a:r>
              <a:rPr kumimoji="1" lang="zh-CN" altLang="en-US" sz="2200" dirty="0">
                <a:latin typeface="Times New Roman" pitchFamily="18" charset="0"/>
              </a:rPr>
              <a:t>找出输出</a:t>
            </a:r>
            <a:r>
              <a:rPr kumimoji="1" lang="en-US" altLang="zh-CN" sz="2200" dirty="0">
                <a:latin typeface="Times New Roman" pitchFamily="18" charset="0"/>
              </a:rPr>
              <a:t>F = 1</a:t>
            </a:r>
            <a:r>
              <a:rPr kumimoji="1" lang="zh-CN" altLang="en-US" sz="2200" dirty="0">
                <a:latin typeface="Times New Roman" pitchFamily="18" charset="0"/>
              </a:rPr>
              <a:t>的行；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200" dirty="0">
                <a:latin typeface="Times New Roman" pitchFamily="18" charset="0"/>
              </a:rPr>
              <a:t>         </a:t>
            </a:r>
            <a:r>
              <a:rPr kumimoji="1" lang="en-US" altLang="zh-CN" sz="2200" dirty="0">
                <a:latin typeface="Times New Roman" pitchFamily="18" charset="0"/>
              </a:rPr>
              <a:t>(2)  </a:t>
            </a:r>
            <a:r>
              <a:rPr kumimoji="1" lang="zh-CN" altLang="en-US" sz="2200" dirty="0">
                <a:latin typeface="Times New Roman" pitchFamily="18" charset="0"/>
              </a:rPr>
              <a:t>对每个</a:t>
            </a:r>
            <a:r>
              <a:rPr kumimoji="1" lang="en-US" altLang="zh-CN" sz="2200" dirty="0">
                <a:latin typeface="Times New Roman" pitchFamily="18" charset="0"/>
              </a:rPr>
              <a:t>F = 1</a:t>
            </a:r>
            <a:r>
              <a:rPr kumimoji="1" lang="zh-CN" altLang="en-US" sz="2200" dirty="0">
                <a:latin typeface="Times New Roman" pitchFamily="18" charset="0"/>
              </a:rPr>
              <a:t>的行， 取值为</a:t>
            </a:r>
            <a:r>
              <a:rPr kumimoji="1" lang="en-US" altLang="zh-CN" sz="2200" dirty="0">
                <a:latin typeface="Times New Roman" pitchFamily="18" charset="0"/>
              </a:rPr>
              <a:t>1</a:t>
            </a:r>
            <a:r>
              <a:rPr kumimoji="1" lang="zh-CN" altLang="en-US" sz="2200" dirty="0">
                <a:latin typeface="Times New Roman" pitchFamily="18" charset="0"/>
              </a:rPr>
              <a:t>的变量用原变量表示， 取值为</a:t>
            </a:r>
            <a:r>
              <a:rPr kumimoji="1" lang="en-US" altLang="zh-CN" sz="2200" dirty="0">
                <a:latin typeface="Times New Roman" pitchFamily="18" charset="0"/>
              </a:rPr>
              <a:t>0</a:t>
            </a:r>
            <a:r>
              <a:rPr kumimoji="1" lang="zh-CN" altLang="en-US" sz="2200" dirty="0">
                <a:latin typeface="Times New Roman" pitchFamily="18" charset="0"/>
              </a:rPr>
              <a:t>的变量用反变量（取非）表示，形成与表达式；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sz="2200" dirty="0">
                <a:latin typeface="Times New Roman" pitchFamily="18" charset="0"/>
              </a:rPr>
              <a:t>         </a:t>
            </a:r>
            <a:r>
              <a:rPr kumimoji="1" lang="en-US" altLang="zh-CN" sz="2200" dirty="0">
                <a:latin typeface="Times New Roman" pitchFamily="18" charset="0"/>
              </a:rPr>
              <a:t>(3)  </a:t>
            </a:r>
            <a:r>
              <a:rPr kumimoji="1" lang="zh-CN" altLang="en-US" sz="2200" dirty="0">
                <a:latin typeface="Times New Roman" pitchFamily="18" charset="0"/>
              </a:rPr>
              <a:t>将各个与表达式进行逻辑或， 得到最终的逻辑表达式。</a:t>
            </a:r>
            <a:endParaRPr kumimoji="1" lang="en-US" altLang="zh-CN" sz="2200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结合例子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(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下一页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理解，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做几道题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就能掌握方法</a:t>
            </a:r>
            <a:endParaRPr lang="en-US" altLang="zh-CN" b="1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简单组合逻辑电路设计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E1ED59-D414-4C16-A0BB-745674FD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1" y="366960"/>
            <a:ext cx="6090148" cy="53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7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221BCF1-1500-4A23-A7CF-C10F38F4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3" y="671482"/>
            <a:ext cx="689669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2A37D64-04B4-4B0F-90A1-0B88CD1EB2C2}"/>
              </a:ext>
            </a:extLst>
          </p:cNvPr>
          <p:cNvSpPr txBox="1"/>
          <p:nvPr/>
        </p:nvSpPr>
        <p:spPr>
          <a:xfrm>
            <a:off x="794209" y="546331"/>
            <a:ext cx="11036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  <a:cs typeface="+mn-ea"/>
              </a:rPr>
              <a:t>理解</a:t>
            </a:r>
            <a:r>
              <a:rPr lang="zh-CN" altLang="zh-CN" sz="4400" dirty="0">
                <a:latin typeface="+mj-ea"/>
                <a:ea typeface="+mj-ea"/>
                <a:cs typeface="+mn-ea"/>
              </a:rPr>
              <a:t>两个反复出现的理念</a:t>
            </a:r>
            <a:endParaRPr lang="zh-CN" altLang="en-US" sz="4400" dirty="0">
              <a:latin typeface="+mj-ea"/>
              <a:ea typeface="+mj-ea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EB7EE4-9525-4B99-9F45-FB16440A6ED0}"/>
              </a:ext>
            </a:extLst>
          </p:cNvPr>
          <p:cNvSpPr txBox="1"/>
          <p:nvPr/>
        </p:nvSpPr>
        <p:spPr>
          <a:xfrm>
            <a:off x="794209" y="2327115"/>
            <a:ext cx="2806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抽象——具体</a:t>
            </a:r>
            <a:endParaRPr lang="zh-CN" altLang="en-US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880C57-D6E4-4032-BF80-DEC0D4C7B6EF}"/>
              </a:ext>
            </a:extLst>
          </p:cNvPr>
          <p:cNvSpPr txBox="1"/>
          <p:nvPr/>
        </p:nvSpPr>
        <p:spPr>
          <a:xfrm>
            <a:off x="1520073" y="287256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</a:pPr>
            <a:r>
              <a:rPr lang="zh-CN" altLang="en-US" sz="1800" dirty="0">
                <a:ea typeface="微软雅黑" panose="020B0503020204020204" pitchFamily="34" charset="-122"/>
              </a:rPr>
              <a:t>理解背后的思想。站在更高的层次看问题，从而将事物的本质表现出来，而将其中的细节隐藏起来。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094B18-6EBF-4E86-9560-EFDEAD7B7F91}"/>
              </a:ext>
            </a:extLst>
          </p:cNvPr>
          <p:cNvSpPr txBox="1"/>
          <p:nvPr/>
        </p:nvSpPr>
        <p:spPr>
          <a:xfrm>
            <a:off x="794209" y="38445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硬件——软件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C90F6A-816B-4E4E-A732-2D38F53DC23C}"/>
              </a:ext>
            </a:extLst>
          </p:cNvPr>
          <p:cNvSpPr txBox="1"/>
          <p:nvPr/>
        </p:nvSpPr>
        <p:spPr>
          <a:xfrm>
            <a:off x="1520073" y="1520509"/>
            <a:ext cx="917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</a:pPr>
            <a:r>
              <a:rPr lang="zh-CN" altLang="en-US" sz="1800" dirty="0">
                <a:ea typeface="微软雅黑" panose="020B0503020204020204" pitchFamily="34" charset="-122"/>
              </a:rPr>
              <a:t>这部分在考试中一般不会直接考察，但理解背后的思想对学习计算机很有必要。</a:t>
            </a:r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AFAAC7-D50A-40A8-87CF-4CFC2B61B0BC}"/>
              </a:ext>
            </a:extLst>
          </p:cNvPr>
          <p:cNvSpPr txBox="1"/>
          <p:nvPr/>
        </p:nvSpPr>
        <p:spPr>
          <a:xfrm>
            <a:off x="1520073" y="450418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SzPct val="80000"/>
            </a:pPr>
            <a:r>
              <a:rPr lang="zh-CN" altLang="en-US" sz="1800" dirty="0">
                <a:ea typeface="微软雅黑" panose="020B0503020204020204" pitchFamily="34" charset="-122"/>
              </a:rPr>
              <a:t>软件需要硬件；硬件需要软件。软件与硬件不分家。</a:t>
            </a:r>
          </a:p>
        </p:txBody>
      </p:sp>
    </p:spTree>
    <p:extLst>
      <p:ext uri="{BB962C8B-B14F-4D97-AF65-F5344CB8AC3E}">
        <p14:creationId xmlns:p14="http://schemas.microsoft.com/office/powerpoint/2010/main" val="16137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B39F8-FE3D-43DA-968A-082A863C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922" y="1661908"/>
            <a:ext cx="4733399" cy="47665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这个标识至少要能看得懂</a:t>
            </a:r>
            <a:endParaRPr lang="en-US" altLang="zh-CN" sz="3200" dirty="0"/>
          </a:p>
          <a:p>
            <a:r>
              <a:rPr lang="zh-CN" altLang="en-US" sz="3200" dirty="0"/>
              <a:t>多路选择器，加法器理解是做什么的，考试一般不会具体让你画出来，但是可能涉及应用。</a:t>
            </a:r>
            <a:endParaRPr lang="en-US" altLang="zh-CN" sz="3200" dirty="0"/>
          </a:p>
          <a:p>
            <a:r>
              <a:rPr lang="zh-CN" altLang="en-US" sz="3200" dirty="0"/>
              <a:t>附加题可能考察怎么画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D9BCE6-C36B-4575-B16C-B0FBEA09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1" y="354102"/>
            <a:ext cx="7049111" cy="523539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E72951-8080-4FB9-83CC-3A652C5ACC8B}"/>
              </a:ext>
            </a:extLst>
          </p:cNvPr>
          <p:cNvCxnSpPr/>
          <p:nvPr/>
        </p:nvCxnSpPr>
        <p:spPr>
          <a:xfrm flipH="1">
            <a:off x="6443330" y="2115879"/>
            <a:ext cx="1041991" cy="855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34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F9F2A5-5437-4CE5-BB73-8E380D24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54" y="453930"/>
            <a:ext cx="10303441" cy="464969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7BA31B-5D35-4FB3-91DF-58478C4A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64" y="5330142"/>
            <a:ext cx="4733399" cy="85800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概念要掌握，知道差别</a:t>
            </a:r>
          </a:p>
        </p:txBody>
      </p:sp>
    </p:spTree>
    <p:extLst>
      <p:ext uri="{BB962C8B-B14F-4D97-AF65-F5344CB8AC3E}">
        <p14:creationId xmlns:p14="http://schemas.microsoft.com/office/powerpoint/2010/main" val="331940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6A2FFB-2198-4C30-9B28-FD2503BB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8" y="561384"/>
            <a:ext cx="9026996" cy="573523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BCE2DE8-70DF-426B-8103-A30FB28C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042" y="1183442"/>
            <a:ext cx="2492459" cy="495154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概念要掌握，计算机常识</a:t>
            </a:r>
            <a:endParaRPr lang="en-US" altLang="zh-CN" sz="3200" dirty="0"/>
          </a:p>
          <a:p>
            <a:r>
              <a:rPr lang="zh-CN" altLang="en-US" sz="4000" dirty="0">
                <a:solidFill>
                  <a:srgbClr val="FF0000"/>
                </a:solidFill>
              </a:rPr>
              <a:t>重要</a:t>
            </a:r>
            <a:endParaRPr lang="en-US" altLang="zh-CN" sz="4000" dirty="0">
              <a:solidFill>
                <a:srgbClr val="FF0000"/>
              </a:solidFill>
            </a:endParaRPr>
          </a:p>
          <a:p>
            <a:r>
              <a:rPr lang="zh-CN" altLang="en-US" sz="3200" dirty="0"/>
              <a:t>大题中某一小问，让你求寻址空间，寻址能力</a:t>
            </a:r>
          </a:p>
        </p:txBody>
      </p:sp>
    </p:spTree>
    <p:extLst>
      <p:ext uri="{BB962C8B-B14F-4D97-AF65-F5344CB8AC3E}">
        <p14:creationId xmlns:p14="http://schemas.microsoft.com/office/powerpoint/2010/main" val="477292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76AE3-D3EA-49E6-8FA3-08C42211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873A6-BF0B-4805-9A40-154A579E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状态图会画、会看</a:t>
            </a:r>
            <a:endParaRPr lang="en-US" altLang="zh-CN" dirty="0"/>
          </a:p>
          <a:p>
            <a:r>
              <a:rPr lang="zh-CN" altLang="en-US" dirty="0"/>
              <a:t>有的题给你状态图，考你输入输出是啥（较简单）</a:t>
            </a:r>
            <a:endParaRPr lang="en-US" altLang="zh-CN" dirty="0"/>
          </a:p>
          <a:p>
            <a:r>
              <a:rPr lang="zh-CN" altLang="en-US" dirty="0"/>
              <a:t>有的题给你需求，让你设计状态图→真值表→逻辑实现等（较难）</a:t>
            </a:r>
            <a:endParaRPr lang="en-US" altLang="zh-CN" dirty="0"/>
          </a:p>
          <a:p>
            <a:r>
              <a:rPr lang="zh-CN" altLang="en-US" dirty="0"/>
              <a:t>逻辑实现考试一般不考，附近题很可能会考</a:t>
            </a:r>
            <a:endParaRPr lang="en-US" altLang="zh-CN" dirty="0"/>
          </a:p>
          <a:p>
            <a:r>
              <a:rPr lang="zh-CN" altLang="en-US" dirty="0"/>
              <a:t>结合例题掌握，如果课上的</a:t>
            </a:r>
            <a:r>
              <a:rPr lang="zh-CN" altLang="en-US" sz="3600" dirty="0">
                <a:solidFill>
                  <a:srgbClr val="FF0000"/>
                </a:solidFill>
              </a:rPr>
              <a:t>交通信号灯的例子</a:t>
            </a:r>
            <a:r>
              <a:rPr lang="zh-CN" altLang="en-US" dirty="0"/>
              <a:t>能掌握（不看答案自己重新做一遍），这块基本没问题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C7279-A48A-4521-AE7C-C760865D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66" y="4598580"/>
            <a:ext cx="3817951" cy="20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84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169F21-D60C-47C0-A321-1A31E57A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49" y="579512"/>
            <a:ext cx="9556515" cy="606048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254B411-A2C4-4C36-A2AC-79F17B01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63726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5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EA600-12BC-4DA1-AC4F-E6416644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624146"/>
            <a:ext cx="11165958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ea typeface="宋体" charset="-122"/>
              </a:rPr>
              <a:t>计算机五大部件：</a:t>
            </a:r>
            <a:r>
              <a:rPr lang="zh-CN" altLang="en-US" dirty="0"/>
              <a:t>运算器、控制器、存储器、输入设备和输出设备</a:t>
            </a:r>
            <a:endParaRPr lang="en-US" altLang="zh-CN" dirty="0"/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字长：运算器支持的操作数的最大宽度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寄存器的宽度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dirty="0">
                <a:ea typeface="宋体" charset="-122"/>
              </a:rPr>
              <a:t>两个重要的寄存器：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 指令寄存器：</a:t>
            </a:r>
            <a:r>
              <a:rPr lang="en-US" altLang="zh-CN" dirty="0">
                <a:ea typeface="宋体" charset="-122"/>
              </a:rPr>
              <a:t>Instruction Register (IR) </a:t>
            </a:r>
            <a:r>
              <a:rPr lang="zh-CN" altLang="en-US" dirty="0">
                <a:ea typeface="宋体" charset="-122"/>
              </a:rPr>
              <a:t>存放当前执行指令的内容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 程序寄存器：</a:t>
            </a:r>
            <a:r>
              <a:rPr lang="en-US" altLang="zh-CN" dirty="0">
                <a:ea typeface="宋体" charset="-122"/>
              </a:rPr>
              <a:t>Program Counter (PC) </a:t>
            </a:r>
            <a:r>
              <a:rPr lang="zh-CN" altLang="en-US" dirty="0">
                <a:ea typeface="宋体" charset="-122"/>
              </a:rPr>
              <a:t>存放下一条要执行指令的地址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b="1" dirty="0">
                <a:ea typeface="宋体" charset="-122"/>
              </a:rPr>
              <a:t>本章不会单独考核，一般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结合后续章节放在一起考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877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B414D7-DAEC-4A7C-8449-6ED474A4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4" y="302646"/>
            <a:ext cx="6528824" cy="625270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644248-4F81-42B7-AE45-55C528A5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558" y="1634238"/>
            <a:ext cx="5410200" cy="4351338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重要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dirty="0"/>
              <a:t>有些指令可能没有某些步骤，但取指令、译码是每条指令都有的</a:t>
            </a:r>
          </a:p>
        </p:txBody>
      </p:sp>
    </p:spTree>
    <p:extLst>
      <p:ext uri="{BB962C8B-B14F-4D97-AF65-F5344CB8AC3E}">
        <p14:creationId xmlns:p14="http://schemas.microsoft.com/office/powerpoint/2010/main" val="737386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72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449E0-2243-4C4F-BAFA-D4C6A532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211"/>
            <a:ext cx="10515600" cy="4591124"/>
          </a:xfrm>
        </p:spPr>
        <p:txBody>
          <a:bodyPr>
            <a:normAutofit/>
          </a:bodyPr>
          <a:lstStyle/>
          <a:p>
            <a:r>
              <a:rPr lang="zh-CN" altLang="en-US" dirty="0"/>
              <a:t>懂</a:t>
            </a:r>
            <a:r>
              <a:rPr lang="zh-CN" altLang="en-US" dirty="0">
                <a:solidFill>
                  <a:srgbClr val="FF0000"/>
                </a:solidFill>
              </a:rPr>
              <a:t>什么是</a:t>
            </a:r>
            <a:r>
              <a:rPr lang="en-US" altLang="zh-CN" dirty="0">
                <a:solidFill>
                  <a:srgbClr val="FF0000"/>
                </a:solidFill>
              </a:rPr>
              <a:t>ISA</a:t>
            </a:r>
            <a:r>
              <a:rPr lang="zh-CN" altLang="en-US" dirty="0"/>
              <a:t>。曾经期末考考过一道简答题，说多了都是泪。不用原文一字不差默写，但要能说清楚。</a:t>
            </a:r>
            <a:endParaRPr lang="en-US" altLang="zh-CN" dirty="0"/>
          </a:p>
          <a:p>
            <a:r>
              <a:rPr lang="zh-CN" altLang="en-US" dirty="0"/>
              <a:t>区分“寻址空间”、“寻址能力”</a:t>
            </a:r>
            <a:endParaRPr lang="en-US" altLang="zh-CN" dirty="0"/>
          </a:p>
          <a:p>
            <a:r>
              <a:rPr lang="zh-CN" altLang="en-US" dirty="0"/>
              <a:t>本章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每种</a:t>
            </a:r>
            <a:r>
              <a:rPr lang="zh-CN" altLang="en-US" dirty="0">
                <a:solidFill>
                  <a:srgbClr val="FF0000"/>
                </a:solidFill>
              </a:rPr>
              <a:t>指令的格式</a:t>
            </a:r>
            <a:r>
              <a:rPr lang="zh-CN" altLang="en-US" dirty="0"/>
              <a:t>以及每种</a:t>
            </a:r>
            <a:r>
              <a:rPr lang="zh-CN" altLang="en-US" dirty="0">
                <a:solidFill>
                  <a:srgbClr val="FF0000"/>
                </a:solidFill>
              </a:rPr>
              <a:t>寻址方式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操作码不需要记忆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91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11B6F-EE6F-401B-9699-6FF074F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latin typeface="+mj-ea"/>
                <a:cs typeface="+mn-ea"/>
              </a:rPr>
              <a:t>计算机系统组成：</a:t>
            </a:r>
            <a:r>
              <a:rPr lang="zh-CN" altLang="en-US" sz="4400" noProof="1">
                <a:latin typeface="+mj-ea"/>
                <a:cs typeface="+mn-ea"/>
              </a:rPr>
              <a:t>五大部件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E455C-3302-4565-B684-0C837C0B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能举出例子，能判断属于什么部件。</a:t>
            </a:r>
            <a:endParaRPr lang="en-US" altLang="zh-CN" dirty="0"/>
          </a:p>
          <a:p>
            <a:r>
              <a:rPr lang="zh-CN" altLang="en-US" dirty="0"/>
              <a:t>运算器</a:t>
            </a:r>
            <a:endParaRPr lang="en-US" altLang="zh-CN" dirty="0"/>
          </a:p>
          <a:p>
            <a:r>
              <a:rPr lang="zh-CN" altLang="en-US" dirty="0"/>
              <a:t>控制器</a:t>
            </a:r>
            <a:endParaRPr lang="en-US" altLang="zh-CN" dirty="0"/>
          </a:p>
          <a:p>
            <a:r>
              <a:rPr lang="zh-CN" altLang="en-US" dirty="0"/>
              <a:t>存储器</a:t>
            </a:r>
            <a:endParaRPr lang="en-US" altLang="zh-CN" dirty="0"/>
          </a:p>
          <a:p>
            <a:r>
              <a:rPr lang="zh-CN" altLang="en-US" dirty="0"/>
              <a:t>输入设备</a:t>
            </a:r>
            <a:endParaRPr lang="en-US" altLang="zh-CN" dirty="0"/>
          </a:p>
          <a:p>
            <a:r>
              <a:rPr lang="zh-CN" altLang="en-US" dirty="0"/>
              <a:t>输出设备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CPU</a:t>
            </a:r>
            <a:r>
              <a:rPr lang="zh-CN" altLang="en-US" dirty="0"/>
              <a:t>包含了运算器、控制器、部分存储器（高速缓存）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25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E2858EB-1C53-457C-86F1-500A9622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5" y="1481424"/>
            <a:ext cx="6447079" cy="10668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A767D0-A2A0-46F7-A0F2-7A8B3DC1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35" y="2784145"/>
            <a:ext cx="6485182" cy="18213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7AA692-AFC5-4872-96EF-0BCEB8C15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35" y="4841312"/>
            <a:ext cx="6485182" cy="182133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BE092D9-256A-4CE4-84A1-96666E2F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运算指令</a:t>
            </a:r>
          </a:p>
        </p:txBody>
      </p:sp>
    </p:spTree>
    <p:extLst>
      <p:ext uri="{BB962C8B-B14F-4D97-AF65-F5344CB8AC3E}">
        <p14:creationId xmlns:p14="http://schemas.microsoft.com/office/powerpoint/2010/main" val="738792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43050-136D-4006-921C-B1727FAC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数据搬移指令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BDD12-F691-44E4-AC59-87C02CA2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52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+mn-ea"/>
              </a:rPr>
              <a:t>Load – </a:t>
            </a:r>
            <a:r>
              <a:rPr lang="zh-CN" altLang="en-US" dirty="0">
                <a:latin typeface="+mn-ea"/>
              </a:rPr>
              <a:t>从内存中读数据到寄存器中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LD: </a:t>
            </a:r>
            <a:r>
              <a:rPr lang="zh-CN" altLang="en-US" sz="2800" dirty="0">
                <a:latin typeface="+mn-ea"/>
              </a:rPr>
              <a:t>   </a:t>
            </a:r>
            <a:r>
              <a:rPr lang="en-US" altLang="zh-CN" sz="2800" dirty="0">
                <a:latin typeface="+mn-ea"/>
              </a:rPr>
              <a:t>PC-</a:t>
            </a:r>
            <a:r>
              <a:rPr lang="zh-CN" altLang="en-US" sz="2800" dirty="0">
                <a:latin typeface="+mn-ea"/>
              </a:rPr>
              <a:t>相对寻址模式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LDR: </a:t>
            </a:r>
            <a:r>
              <a:rPr lang="zh-CN" altLang="en-US" sz="2800" dirty="0">
                <a:latin typeface="+mn-ea"/>
              </a:rPr>
              <a:t>寄存器基址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偏移模式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LDI: </a:t>
            </a:r>
            <a:r>
              <a:rPr lang="zh-CN" altLang="en-US" sz="2800" dirty="0">
                <a:latin typeface="+mn-ea"/>
              </a:rPr>
              <a:t>  间接寻址模式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ea"/>
              </a:rPr>
              <a:t>Store – </a:t>
            </a:r>
            <a:r>
              <a:rPr lang="zh-CN" altLang="en-US" dirty="0">
                <a:latin typeface="+mn-ea"/>
              </a:rPr>
              <a:t>写寄存器值到内存</a:t>
            </a:r>
            <a:endParaRPr lang="en-US" altLang="zh-CN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ST: </a:t>
            </a:r>
            <a:r>
              <a:rPr lang="zh-CN" altLang="en-US" sz="2800" dirty="0">
                <a:latin typeface="+mn-ea"/>
              </a:rPr>
              <a:t>  </a:t>
            </a:r>
            <a:r>
              <a:rPr lang="en-US" altLang="zh-CN" sz="2800" dirty="0">
                <a:latin typeface="+mn-ea"/>
              </a:rPr>
              <a:t>PC-</a:t>
            </a:r>
            <a:r>
              <a:rPr lang="zh-CN" altLang="en-US" sz="2800" dirty="0">
                <a:latin typeface="+mn-ea"/>
              </a:rPr>
              <a:t>相对寻址模式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STR:</a:t>
            </a:r>
            <a:r>
              <a:rPr lang="zh-CN" altLang="en-US" sz="2800" dirty="0">
                <a:latin typeface="+mn-ea"/>
              </a:rPr>
              <a:t>寄存器基址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偏移模式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STI:</a:t>
            </a:r>
            <a:r>
              <a:rPr lang="zh-CN" altLang="en-US" sz="2800" dirty="0">
                <a:latin typeface="+mn-ea"/>
              </a:rPr>
              <a:t>  间接寻址模式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ea"/>
              </a:rPr>
              <a:t>LEA   -  </a:t>
            </a:r>
            <a:r>
              <a:rPr lang="zh-CN" altLang="en-US" dirty="0">
                <a:latin typeface="+mn-ea"/>
              </a:rPr>
              <a:t>计算操作数的有效地址，存放到寄存器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（不访存） 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LEA: </a:t>
            </a:r>
            <a:r>
              <a:rPr lang="zh-CN" altLang="en-US" sz="2800" dirty="0">
                <a:latin typeface="+mn-ea"/>
              </a:rPr>
              <a:t>用立即数的方式给出操作数相对</a:t>
            </a:r>
            <a:r>
              <a:rPr lang="en-US" altLang="zh-CN" sz="2800" dirty="0">
                <a:latin typeface="+mn-ea"/>
              </a:rPr>
              <a:t>PC</a:t>
            </a:r>
            <a:r>
              <a:rPr lang="zh-CN" altLang="en-US" sz="2800" dirty="0">
                <a:latin typeface="+mn-ea"/>
              </a:rPr>
              <a:t>的偏移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371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95D2-644C-4703-86CF-36DF283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相对寻址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C424-CFA2-4E47-8903-2B013454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利用</a:t>
            </a:r>
            <a:r>
              <a:rPr lang="en-US" altLang="zh-CN" sz="3200" dirty="0">
                <a:ea typeface="宋体" panose="02010600030101010101" pitchFamily="2" charset="-122"/>
              </a:rPr>
              <a:t>PC</a:t>
            </a:r>
            <a:r>
              <a:rPr lang="zh-CN" altLang="en-US" sz="3200" dirty="0">
                <a:ea typeface="宋体" panose="02010600030101010101" pitchFamily="2" charset="-122"/>
              </a:rPr>
              <a:t>寄存器寻址，用</a:t>
            </a:r>
            <a:r>
              <a:rPr lang="en-US" altLang="zh-CN" sz="3200" dirty="0">
                <a:ea typeface="宋体" panose="02010600030101010101" pitchFamily="2" charset="-122"/>
              </a:rPr>
              <a:t> 9 bits </a:t>
            </a:r>
            <a:r>
              <a:rPr lang="zh-CN" altLang="en-US" sz="3200" dirty="0">
                <a:ea typeface="宋体" panose="02010600030101010101" pitchFamily="2" charset="-122"/>
              </a:rPr>
              <a:t>用来表示偏移量</a:t>
            </a:r>
            <a:r>
              <a:rPr lang="en-US" altLang="zh-CN" sz="3200" dirty="0">
                <a:ea typeface="宋体" panose="02010600030101010101" pitchFamily="2" charset="-122"/>
              </a:rPr>
              <a:t>(offset).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数据的地址范围为：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这里的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是下一条指令的地址</a:t>
            </a:r>
            <a:r>
              <a:rPr lang="zh-CN" altLang="en-US" dirty="0">
                <a:ea typeface="宋体" panose="02010600030101010101" pitchFamily="2" charset="-122"/>
              </a:rPr>
              <a:t>（每次去完指令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自加）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5C1641F-9F07-4B9E-BB37-9DE19F598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09976"/>
              </p:ext>
            </p:extLst>
          </p:nvPr>
        </p:nvGraphicFramePr>
        <p:xfrm>
          <a:off x="4489450" y="2451137"/>
          <a:ext cx="321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13000" imgH="355320" progId="Equation.3">
                  <p:embed/>
                </p:oleObj>
              </mc:Choice>
              <mc:Fallback>
                <p:oleObj name="公式" r:id="rId2" imgW="3213000" imgH="355320" progId="Equation.3">
                  <p:embed/>
                  <p:pic>
                    <p:nvPicPr>
                      <p:cNvPr id="1027" name="Object 5">
                        <a:extLst>
                          <a:ext uri="{FF2B5EF4-FFF2-40B4-BE49-F238E27FC236}">
                            <a16:creationId xmlns:a16="http://schemas.microsoft.com/office/drawing/2014/main" id="{34172ABC-1D46-446E-A82E-1EA3BFEDC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451137"/>
                        <a:ext cx="3213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0" descr="C:\Documents and Settings\gbyrd\My Documents\ece206\mh-slides\e2\ch05-figures\ch05-12.png">
            <a:extLst>
              <a:ext uri="{FF2B5EF4-FFF2-40B4-BE49-F238E27FC236}">
                <a16:creationId xmlns:a16="http://schemas.microsoft.com/office/drawing/2014/main" id="{CA37F008-52CE-4104-B631-78F3BCB79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4110499"/>
            <a:ext cx="72120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C:\Documents and Settings\gbyrd\My Documents\ece206\mh-slides\e2\ch05-figures\ch05-13.png">
            <a:extLst>
              <a:ext uri="{FF2B5EF4-FFF2-40B4-BE49-F238E27FC236}">
                <a16:creationId xmlns:a16="http://schemas.microsoft.com/office/drawing/2014/main" id="{CC34C6C7-AC84-48BD-92AC-9B28F409B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5081090"/>
            <a:ext cx="72120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4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95D2-644C-4703-86CF-36DF283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间接寻址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C424-CFA2-4E47-8903-2B013454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38312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在</a:t>
            </a:r>
            <a:r>
              <a:rPr lang="en-US" altLang="zh-CN" sz="3200" dirty="0">
                <a:ea typeface="宋体" panose="02010600030101010101" pitchFamily="2" charset="-122"/>
              </a:rPr>
              <a:t>PC</a:t>
            </a:r>
            <a:r>
              <a:rPr lang="zh-CN" altLang="en-US" sz="3200" dirty="0">
                <a:ea typeface="宋体" panose="02010600030101010101" pitchFamily="2" charset="-122"/>
              </a:rPr>
              <a:t>相对寻址能访问到的内存单元存放一个</a:t>
            </a:r>
            <a:r>
              <a:rPr lang="en-US" altLang="zh-CN" sz="3200" dirty="0">
                <a:ea typeface="宋体" panose="02010600030101010101" pitchFamily="2" charset="-122"/>
              </a:rPr>
              <a:t>16</a:t>
            </a:r>
            <a:r>
              <a:rPr lang="zh-CN" altLang="en-US" sz="3200" dirty="0">
                <a:ea typeface="宋体" panose="02010600030101010101" pitchFamily="2" charset="-122"/>
              </a:rPr>
              <a:t>位地址。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先读这个地址，再用这个地址去访问内存</a:t>
            </a:r>
            <a:r>
              <a:rPr lang="zh-CN" altLang="en-US" sz="3200" dirty="0">
                <a:ea typeface="宋体" panose="02010600030101010101" pitchFamily="2" charset="-122"/>
              </a:rPr>
              <a:t>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类似</a:t>
            </a:r>
            <a:r>
              <a:rPr lang="en-US" altLang="zh-CN" sz="3200" dirty="0">
                <a:ea typeface="宋体" panose="02010600030101010101" pitchFamily="2" charset="-122"/>
              </a:rPr>
              <a:t>C</a:t>
            </a:r>
            <a:r>
              <a:rPr lang="zh-CN" altLang="en-US" sz="3200" dirty="0">
                <a:ea typeface="宋体" panose="02010600030101010101" pitchFamily="2" charset="-122"/>
              </a:rPr>
              <a:t>语言的指针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14" descr="C:\Documents and Settings\gbyrd\My Documents\ece206\mh-slides\e2\ch05-figures\ch05-15.png">
            <a:extLst>
              <a:ext uri="{FF2B5EF4-FFF2-40B4-BE49-F238E27FC236}">
                <a16:creationId xmlns:a16="http://schemas.microsoft.com/office/drawing/2014/main" id="{B0387A11-4FDA-433B-A1D7-10705B60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3908480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Documents and Settings\gbyrd\My Documents\ece206\mh-slides\e2\ch05-figures\ch05-16.png">
            <a:extLst>
              <a:ext uri="{FF2B5EF4-FFF2-40B4-BE49-F238E27FC236}">
                <a16:creationId xmlns:a16="http://schemas.microsoft.com/office/drawing/2014/main" id="{E89B7595-A56C-4CE5-AE9B-1CBF789A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6926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631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95D2-644C-4703-86CF-36DF283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基址偏移寻址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C424-CFA2-4E47-8903-2B013454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08488" cy="173831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在寄存器中存放一个</a:t>
            </a:r>
            <a:r>
              <a:rPr lang="en-US" altLang="zh-CN" sz="3200" dirty="0">
                <a:ea typeface="宋体" panose="02010600030101010101" pitchFamily="2" charset="-122"/>
              </a:rPr>
              <a:t>16</a:t>
            </a:r>
            <a:r>
              <a:rPr lang="zh-CN" altLang="en-US" sz="3200" dirty="0">
                <a:ea typeface="宋体" panose="02010600030101010101" pitchFamily="2" charset="-122"/>
              </a:rPr>
              <a:t>位地址，做为基地址。基地址</a:t>
            </a:r>
            <a:r>
              <a:rPr lang="en-US" altLang="zh-CN" sz="3200" dirty="0"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ea typeface="宋体" panose="02010600030101010101" pitchFamily="2" charset="-122"/>
              </a:rPr>
              <a:t>偏移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常用于数组，基地址即为数组的首地址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sz="3200" dirty="0">
                <a:ea typeface="宋体" panose="02010600030101010101" pitchFamily="2" charset="-122"/>
              </a:rPr>
              <a:t>偏移以立即数形式存放在指令中，范围：</a:t>
            </a:r>
            <a:endParaRPr lang="en-US" altLang="zh-CN" sz="3200" dirty="0">
              <a:ea typeface="宋体" panose="02010600030101010101" pitchFamily="2" charset="-122"/>
            </a:endParaRPr>
          </a:p>
          <a:p>
            <a:endParaRPr lang="en-US" altLang="zh-CN" sz="3200" dirty="0">
              <a:ea typeface="宋体" panose="02010600030101010101" pitchFamily="2" charset="-122"/>
            </a:endParaRPr>
          </a:p>
        </p:txBody>
      </p:sp>
      <p:pic>
        <p:nvPicPr>
          <p:cNvPr id="6" name="Picture 11" descr="C:\Documents and Settings\gbyrd\My Documents\ece206\mh-slides\e2\ch05-figures\ch05-18.png">
            <a:extLst>
              <a:ext uri="{FF2B5EF4-FFF2-40B4-BE49-F238E27FC236}">
                <a16:creationId xmlns:a16="http://schemas.microsoft.com/office/drawing/2014/main" id="{D56110B2-3488-45AF-A43F-D031A44C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76700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C:\Documents and Settings\gbyrd\My Documents\ece206\mh-slides\e2\ch05-figures\ch05-19.png">
            <a:extLst>
              <a:ext uri="{FF2B5EF4-FFF2-40B4-BE49-F238E27FC236}">
                <a16:creationId xmlns:a16="http://schemas.microsoft.com/office/drawing/2014/main" id="{A76BDCC7-51AC-480E-8EDD-D9EE91D78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76049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6C4A822C-470A-4B72-AC73-433FB3373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34530"/>
              </p:ext>
            </p:extLst>
          </p:nvPr>
        </p:nvGraphicFramePr>
        <p:xfrm>
          <a:off x="8382793" y="2894069"/>
          <a:ext cx="34877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31640" progId="Equation.3">
                  <p:embed/>
                </p:oleObj>
              </mc:Choice>
              <mc:Fallback>
                <p:oleObj name="Equation" r:id="rId4" imgW="1168200" imgH="43164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9EB4BAA7-A91B-4A33-BDE4-2DA94D9A7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793" y="2894069"/>
                        <a:ext cx="34877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48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95D2-644C-4703-86CF-36DF283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3C424-CFA2-4E47-8903-2B013454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08488" cy="1738312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计算方法：</a:t>
            </a:r>
            <a:r>
              <a:rPr lang="en-US" altLang="zh-CN" sz="3600" dirty="0" err="1">
                <a:ea typeface="宋体" panose="02010600030101010101" pitchFamily="2" charset="-122"/>
              </a:rPr>
              <a:t>PC+offset</a:t>
            </a:r>
            <a:r>
              <a:rPr lang="en-US" altLang="zh-CN" sz="3600" dirty="0">
                <a:ea typeface="宋体" panose="02010600030101010101" pitchFamily="2" charset="-122"/>
              </a:rPr>
              <a:t> -&gt;</a:t>
            </a:r>
            <a:r>
              <a:rPr lang="zh-CN" altLang="en-US" sz="3600" dirty="0">
                <a:ea typeface="宋体" panose="02010600030101010101" pitchFamily="2" charset="-122"/>
              </a:rPr>
              <a:t>寄存器</a:t>
            </a:r>
            <a:endParaRPr lang="en-US" altLang="zh-CN" sz="3600" dirty="0">
              <a:ea typeface="宋体" panose="02010600030101010101" pitchFamily="2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</a:rPr>
              <a:t>LEA</a:t>
            </a:r>
            <a:r>
              <a:rPr lang="zh-CN" altLang="en-US" sz="3600" b="1" dirty="0">
                <a:solidFill>
                  <a:srgbClr val="FF0000"/>
                </a:solidFill>
                <a:ea typeface="宋体" panose="02010600030101010101" pitchFamily="2" charset="-122"/>
              </a:rPr>
              <a:t>指令不访存 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 sz="3200" b="1" dirty="0">
                <a:ea typeface="宋体" panose="02010600030101010101" pitchFamily="2" charset="-122"/>
              </a:rPr>
              <a:t>结合</a:t>
            </a:r>
            <a:r>
              <a:rPr lang="en-US" altLang="zh-CN" sz="3200" b="1" dirty="0">
                <a:ea typeface="宋体" panose="02010600030101010101" pitchFamily="2" charset="-122"/>
              </a:rPr>
              <a:t>LDR</a:t>
            </a:r>
            <a:r>
              <a:rPr lang="zh-CN" altLang="en-US" sz="3200" b="1" dirty="0"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ea typeface="宋体" panose="02010600030101010101" pitchFamily="2" charset="-122"/>
              </a:rPr>
              <a:t>STR</a:t>
            </a:r>
            <a:r>
              <a:rPr lang="zh-CN" altLang="en-US" sz="3200" b="1" dirty="0">
                <a:ea typeface="宋体" panose="02010600030101010101" pitchFamily="2" charset="-122"/>
              </a:rPr>
              <a:t>使用，先用</a:t>
            </a:r>
            <a:r>
              <a:rPr lang="en-US" altLang="zh-CN" sz="3200" b="1" dirty="0">
                <a:ea typeface="宋体" panose="02010600030101010101" pitchFamily="2" charset="-122"/>
              </a:rPr>
              <a:t>LEA</a:t>
            </a:r>
            <a:r>
              <a:rPr lang="zh-CN" altLang="en-US" sz="3200" b="1" dirty="0">
                <a:ea typeface="宋体" panose="02010600030101010101" pitchFamily="2" charset="-122"/>
              </a:rPr>
              <a:t>设置寄存器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pic>
        <p:nvPicPr>
          <p:cNvPr id="7" name="Picture 9" descr="C:\Documents and Settings\gbyrd\My Documents\ece206\mh-slides\e2\ch05-figures\ch05-21.png">
            <a:extLst>
              <a:ext uri="{FF2B5EF4-FFF2-40B4-BE49-F238E27FC236}">
                <a16:creationId xmlns:a16="http://schemas.microsoft.com/office/drawing/2014/main" id="{7B2C078E-E12D-439B-8025-3481B51F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30" y="4856275"/>
            <a:ext cx="74596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091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43050-136D-4006-921C-B1727FAC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BDD12-F691-44E4-AC59-87C02CA2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52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+mn-ea"/>
              </a:rPr>
              <a:t>改变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，改变程序的执行顺序。</a:t>
            </a:r>
            <a:endParaRPr lang="en-US" altLang="zh-CN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注意：</a:t>
            </a:r>
            <a:r>
              <a:rPr lang="zh-CN" altLang="en-US" dirty="0">
                <a:latin typeface="+mn-ea"/>
              </a:rPr>
              <a:t>每次取指令完，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都会自加，所以是先自加再受控制指令影响改变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+mn-ea"/>
              </a:rPr>
              <a:t>条件跳转：先判断条件，满足则跳转，不满足继续执行</a:t>
            </a:r>
            <a:endParaRPr lang="en-US" altLang="zh-CN" dirty="0">
              <a:latin typeface="+mn-ea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zh-CN" altLang="en-US" dirty="0">
                <a:latin typeface="+mn-ea"/>
              </a:rPr>
              <a:t>无条件跳转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直接跳转</a:t>
            </a:r>
            <a:r>
              <a:rPr lang="en-US" altLang="zh-CN" dirty="0">
                <a:latin typeface="+mn-ea"/>
              </a:rPr>
              <a:t>)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zh-CN" dirty="0">
                <a:latin typeface="+mn-ea"/>
              </a:rPr>
              <a:t>TRAP</a:t>
            </a:r>
            <a:r>
              <a:rPr lang="zh-CN" altLang="en-US" dirty="0">
                <a:latin typeface="+mn-ea"/>
              </a:rPr>
              <a:t>（陷入指令）</a:t>
            </a:r>
            <a:endParaRPr lang="en-US" altLang="zh-CN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改变</a:t>
            </a:r>
            <a:r>
              <a:rPr lang="en-US" altLang="zh-CN" sz="2800" dirty="0">
                <a:latin typeface="+mn-ea"/>
              </a:rPr>
              <a:t>PC </a:t>
            </a:r>
            <a:r>
              <a:rPr lang="zh-CN" altLang="en-US" sz="2800" dirty="0">
                <a:latin typeface="+mn-ea"/>
              </a:rPr>
              <a:t>到操作系统提供的服务子程序的入口地址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服务子程序完成后返回到</a:t>
            </a:r>
            <a:r>
              <a:rPr lang="en-US" altLang="zh-CN" sz="2800" dirty="0">
                <a:latin typeface="+mn-ea"/>
              </a:rPr>
              <a:t>TRAP</a:t>
            </a:r>
            <a:r>
              <a:rPr lang="zh-CN" altLang="en-US" sz="2800" dirty="0">
                <a:latin typeface="+mn-ea"/>
              </a:rPr>
              <a:t>指令后一条程序代码继续执行。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22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3F05-ECB0-407A-8B1B-F86A513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CF13A-63F4-467A-A90F-A155838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– negative  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&lt;0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 – zero</a:t>
            </a:r>
            <a:r>
              <a:rPr lang="zh-CN" altLang="en-US" dirty="0">
                <a:ea typeface="宋体" panose="02010600030101010101" pitchFamily="2" charset="-122"/>
              </a:rPr>
              <a:t>          （</a:t>
            </a:r>
            <a:r>
              <a:rPr lang="en-US" altLang="zh-CN" dirty="0">
                <a:ea typeface="宋体" panose="02010600030101010101" pitchFamily="2" charset="-122"/>
              </a:rPr>
              <a:t>=0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-- positive </a:t>
            </a: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</a:rPr>
              <a:t>( &gt;0)</a:t>
            </a:r>
          </a:p>
          <a:p>
            <a:pPr>
              <a:tabLst>
                <a:tab pos="5715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571500" algn="l"/>
              </a:tabLst>
            </a:pP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N Z P </a:t>
            </a: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同一时刻只有一个标志位会改变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tabLst>
                <a:tab pos="571500" algn="l"/>
              </a:tabLst>
            </a:pP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由最近写入的寄存器值确定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tabLst>
                <a:tab pos="571500" algn="l"/>
              </a:tabLst>
            </a:pP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任何一条写寄存器的指令都会改变条件码</a:t>
            </a:r>
            <a:b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(ADD, AND, NOT, LD, LDR, LDI, LEA)</a:t>
            </a:r>
          </a:p>
          <a:p>
            <a:pPr>
              <a:tabLst>
                <a:tab pos="571500" algn="l"/>
              </a:tabLst>
            </a:pP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Store</a:t>
            </a: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指令和控制指令不改变条件码</a:t>
            </a:r>
            <a:endParaRPr lang="en-US" altLang="zh-CN" sz="4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872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3F05-ECB0-407A-8B1B-F86A513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条件跳转</a:t>
            </a:r>
          </a:p>
        </p:txBody>
      </p:sp>
      <p:pic>
        <p:nvPicPr>
          <p:cNvPr id="4" name="Picture 9" descr="C:\Documents and Settings\gbyrd\My Documents\ece206\mh-slides\e2\ch05-figures\ch05-26.png">
            <a:extLst>
              <a:ext uri="{FF2B5EF4-FFF2-40B4-BE49-F238E27FC236}">
                <a16:creationId xmlns:a16="http://schemas.microsoft.com/office/drawing/2014/main" id="{34D7DBF3-E967-4C32-A273-E87A7F6C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6" y="1486693"/>
            <a:ext cx="70231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46FB4-0C42-420C-A933-EA06FACF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963940" cy="2062319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IR[11:9]</a:t>
            </a:r>
            <a:r>
              <a:rPr lang="zh-CN" altLang="en-US" dirty="0">
                <a:ea typeface="宋体" panose="02010600030101010101" pitchFamily="2" charset="-122"/>
              </a:rPr>
              <a:t>指定要检测的条件码，可以是多个。如果成立，则跳转，否则不跳转。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目标地址采用了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相对寻址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target address</a:t>
            </a:r>
            <a:r>
              <a:rPr lang="en-US" altLang="zh-CN" dirty="0">
                <a:ea typeface="宋体" panose="02010600030101010101" pitchFamily="2" charset="-122"/>
              </a:rPr>
              <a:t> =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PC + offset  (IR[8:0])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和上一条会修改寄存器的指令配合使用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E9A0EA-7ABF-4002-9DFA-B1DBAFB6DBA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604295"/>
            <a:ext cx="10825717" cy="20623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例题，自己做一下，先用一条指令设置条件码，再用</a:t>
            </a:r>
            <a:r>
              <a:rPr lang="en-US" altLang="zh-CN" sz="2800" dirty="0">
                <a:ea typeface="宋体" panose="02010600030101010101" pitchFamily="2" charset="-122"/>
              </a:rPr>
              <a:t>BR</a:t>
            </a:r>
            <a:r>
              <a:rPr lang="zh-CN" altLang="en-US" sz="2800" dirty="0">
                <a:ea typeface="宋体" panose="02010600030101010101" pitchFamily="2" charset="-122"/>
              </a:rPr>
              <a:t>指令判断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判断 </a:t>
            </a:r>
            <a:r>
              <a:rPr lang="en-US" altLang="zh-CN" sz="2000" dirty="0">
                <a:ea typeface="宋体" panose="02010600030101010101" pitchFamily="2" charset="-122"/>
              </a:rPr>
              <a:t>r0</a:t>
            </a:r>
            <a:r>
              <a:rPr lang="zh-CN" altLang="en-US" sz="2000" dirty="0">
                <a:ea typeface="宋体" panose="02010600030101010101" pitchFamily="2" charset="-122"/>
              </a:rPr>
              <a:t>的值是否为</a:t>
            </a:r>
            <a:r>
              <a:rPr lang="en-US" altLang="zh-CN" sz="2000" dirty="0">
                <a:ea typeface="宋体" panose="02010600030101010101" pitchFamily="2" charset="-122"/>
              </a:rPr>
              <a:t>5,</a:t>
            </a:r>
            <a:r>
              <a:rPr lang="zh-CN" altLang="en-US" sz="2000" dirty="0">
                <a:ea typeface="宋体" panose="02010600030101010101" pitchFamily="2" charset="-122"/>
              </a:rPr>
              <a:t> 等于</a:t>
            </a:r>
            <a:r>
              <a:rPr lang="en-US" altLang="zh-CN" sz="2000" dirty="0"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ea typeface="宋体" panose="02010600030101010101" pitchFamily="2" charset="-122"/>
              </a:rPr>
              <a:t>则跳转。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判断</a:t>
            </a:r>
            <a:r>
              <a:rPr lang="en-US" altLang="zh-CN" sz="2000" dirty="0">
                <a:ea typeface="宋体" panose="02010600030101010101" pitchFamily="2" charset="-122"/>
              </a:rPr>
              <a:t>R0</a:t>
            </a:r>
            <a:r>
              <a:rPr lang="zh-CN" altLang="en-US" sz="2000" dirty="0">
                <a:ea typeface="宋体" panose="02010600030101010101" pitchFamily="2" charset="-122"/>
              </a:rPr>
              <a:t>的值</a:t>
            </a:r>
            <a:r>
              <a:rPr lang="en-US" altLang="zh-CN" sz="2000" dirty="0">
                <a:ea typeface="宋体" panose="02010600030101010101" pitchFamily="2" charset="-122"/>
              </a:rPr>
              <a:t>&gt;5,&gt;=5,&lt;5 ,&lt;=</a:t>
            </a:r>
            <a:r>
              <a:rPr lang="zh-CN" altLang="en-US" sz="2000" dirty="0">
                <a:ea typeface="宋体" panose="02010600030101010101" pitchFamily="2" charset="-122"/>
              </a:rPr>
              <a:t>跳转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判断</a:t>
            </a:r>
            <a:r>
              <a:rPr lang="en-US" altLang="zh-CN" sz="2000" dirty="0">
                <a:ea typeface="宋体" panose="02010600030101010101" pitchFamily="2" charset="-122"/>
              </a:rPr>
              <a:t>R0</a:t>
            </a:r>
            <a:r>
              <a:rPr lang="zh-CN" altLang="en-US" sz="2000" dirty="0">
                <a:ea typeface="宋体" panose="02010600030101010101" pitchFamily="2" charset="-122"/>
              </a:rPr>
              <a:t>的值</a:t>
            </a:r>
            <a:r>
              <a:rPr lang="en-US" altLang="zh-CN" sz="2000" dirty="0">
                <a:ea typeface="宋体" panose="02010600030101010101" pitchFamily="2" charset="-122"/>
              </a:rPr>
              <a:t>&gt;40</a:t>
            </a:r>
            <a:r>
              <a:rPr lang="zh-CN" altLang="en-US" sz="2000" dirty="0">
                <a:ea typeface="宋体" panose="02010600030101010101" pitchFamily="2" charset="-122"/>
              </a:rPr>
              <a:t>跳转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比较</a:t>
            </a:r>
            <a:r>
              <a:rPr lang="en-US" altLang="zh-CN" sz="2000" dirty="0">
                <a:ea typeface="宋体" panose="02010600030101010101" pitchFamily="2" charset="-122"/>
              </a:rPr>
              <a:t>R0,R1</a:t>
            </a:r>
            <a:r>
              <a:rPr lang="zh-CN" altLang="en-US" sz="2000" dirty="0">
                <a:ea typeface="宋体" panose="02010600030101010101" pitchFamily="2" charset="-122"/>
              </a:rPr>
              <a:t>是否相等跳转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313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3F05-ECB0-407A-8B1B-F86A513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无条件跳转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46FB4-0C42-420C-A933-EA06FACF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963940" cy="59804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跳转到寄存器中存放的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位地址。可以跳转到任何地方。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8" name="Picture 6" descr="C:\Documents and Settings\gbyrd\My Documents\ece206\mh-slides\e2\ch05-figures\ch05-29.png">
            <a:extLst>
              <a:ext uri="{FF2B5EF4-FFF2-40B4-BE49-F238E27FC236}">
                <a16:creationId xmlns:a16="http://schemas.microsoft.com/office/drawing/2014/main" id="{26F17F43-160D-4DFF-8749-2B217B4E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6" y="1507460"/>
            <a:ext cx="74406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F4E1EB59-00F5-4DE7-A7AB-309348609F09}"/>
              </a:ext>
            </a:extLst>
          </p:cNvPr>
          <p:cNvSpPr txBox="1">
            <a:spLocks/>
          </p:cNvSpPr>
          <p:nvPr/>
        </p:nvSpPr>
        <p:spPr>
          <a:xfrm>
            <a:off x="936146" y="3209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TRAP</a:t>
            </a:r>
            <a:r>
              <a:rPr lang="zh-CN" altLang="en-US" dirty="0"/>
              <a:t>掉用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5365291D-2CA8-465B-9730-A7B2F935AD47}"/>
              </a:ext>
            </a:extLst>
          </p:cNvPr>
          <p:cNvSpPr txBox="1">
            <a:spLocks/>
          </p:cNvSpPr>
          <p:nvPr/>
        </p:nvSpPr>
        <p:spPr>
          <a:xfrm>
            <a:off x="936146" y="5350540"/>
            <a:ext cx="109639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掉用</a:t>
            </a:r>
            <a:r>
              <a:rPr lang="en-US" altLang="zh-CN" dirty="0">
                <a:ea typeface="宋体" panose="02010600030101010101" pitchFamily="2" charset="-122"/>
              </a:rPr>
              <a:t>“trap vector”</a:t>
            </a:r>
            <a:r>
              <a:rPr lang="zh-CN" altLang="en-US" dirty="0">
                <a:ea typeface="宋体" panose="02010600030101010101" pitchFamily="2" charset="-122"/>
              </a:rPr>
              <a:t>指定的服务程序。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“trap vector”</a:t>
            </a:r>
            <a:r>
              <a:rPr lang="zh-CN" altLang="en-US" dirty="0">
                <a:ea typeface="宋体" panose="02010600030101010101" pitchFamily="2" charset="-122"/>
              </a:rPr>
              <a:t>不需要记，考试用到会给</a:t>
            </a:r>
          </a:p>
        </p:txBody>
      </p:sp>
      <p:pic>
        <p:nvPicPr>
          <p:cNvPr id="12" name="Picture 52" descr="C:\Documents and Settings\gbyrd\My Documents\ece206\mh-slides\e2\ch05-figures\ch05-30.png">
            <a:extLst>
              <a:ext uri="{FF2B5EF4-FFF2-40B4-BE49-F238E27FC236}">
                <a16:creationId xmlns:a16="http://schemas.microsoft.com/office/drawing/2014/main" id="{D3F9453E-64EB-4BE2-98D8-3637827F3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6" y="4299930"/>
            <a:ext cx="77057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8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5DF1C-0D84-4CB6-BCA6-C2219CE3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通用计算思想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7734-259A-4211-B81E-21D25645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78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图灵机的黑箱模型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DD5BF5A6-C66C-4637-B49C-8AE7B4343DE4}"/>
              </a:ext>
            </a:extLst>
          </p:cNvPr>
          <p:cNvGrpSpPr>
            <a:grpSpLocks/>
          </p:cNvGrpSpPr>
          <p:nvPr/>
        </p:nvGrpSpPr>
        <p:grpSpPr bwMode="auto">
          <a:xfrm>
            <a:off x="1021433" y="2444186"/>
            <a:ext cx="8570913" cy="1944687"/>
            <a:chOff x="204" y="2659"/>
            <a:chExt cx="5399" cy="1225"/>
          </a:xfrm>
        </p:grpSpPr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6C8A6D9D-5A82-4471-92A6-424C47DB5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840"/>
              <a:ext cx="2723" cy="869"/>
              <a:chOff x="248" y="2840"/>
              <a:chExt cx="2723" cy="869"/>
            </a:xfrm>
          </p:grpSpPr>
          <p:grpSp>
            <p:nvGrpSpPr>
              <p:cNvPr id="16" name="Group 8">
                <a:extLst>
                  <a:ext uri="{FF2B5EF4-FFF2-40B4-BE49-F238E27FC236}">
                    <a16:creationId xmlns:a16="http://schemas.microsoft.com/office/drawing/2014/main" id="{74EE1C2D-6FBF-4282-B13D-46E38C0740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2840"/>
                <a:ext cx="1814" cy="869"/>
                <a:chOff x="612" y="2840"/>
                <a:chExt cx="1814" cy="869"/>
              </a:xfrm>
            </p:grpSpPr>
            <p:sp>
              <p:nvSpPr>
                <p:cNvPr id="19" name="Text Box 5">
                  <a:extLst>
                    <a:ext uri="{FF2B5EF4-FFF2-40B4-BE49-F238E27FC236}">
                      <a16:creationId xmlns:a16="http://schemas.microsoft.com/office/drawing/2014/main" id="{3D464982-1873-4DF2-ADFA-1149E69165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0" y="2840"/>
                  <a:ext cx="998" cy="8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dirty="0">
                      <a:latin typeface="宋体" panose="02010600030101010101" pitchFamily="2" charset="-122"/>
                    </a:rPr>
                    <a:t>T</a:t>
                  </a:r>
                  <a:r>
                    <a:rPr lang="en-US" altLang="zh-CN" b="1" baseline="-25000" dirty="0">
                      <a:latin typeface="宋体" panose="02010600030101010101" pitchFamily="2" charset="-122"/>
                    </a:rPr>
                    <a:t>ADD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zh-CN" altLang="en-US" b="1" dirty="0">
                      <a:latin typeface="宋体" panose="02010600030101010101" pitchFamily="2" charset="-122"/>
                    </a:rPr>
                    <a:t>执行加法的图灵机</a:t>
                  </a:r>
                </a:p>
              </p:txBody>
            </p:sp>
            <p:sp>
              <p:nvSpPr>
                <p:cNvPr id="20" name="Line 6">
                  <a:extLst>
                    <a:ext uri="{FF2B5EF4-FFF2-40B4-BE49-F238E27FC236}">
                      <a16:creationId xmlns:a16="http://schemas.microsoft.com/office/drawing/2014/main" id="{5DA14B3D-E233-47B4-9D71-0C4C230AC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" y="324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7">
                  <a:extLst>
                    <a:ext uri="{FF2B5EF4-FFF2-40B4-BE49-F238E27FC236}">
                      <a16:creationId xmlns:a16="http://schemas.microsoft.com/office/drawing/2014/main" id="{40B7F512-E84B-4C17-BBDB-85D468CFC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8" y="324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C87C9F2A-5703-42F5-B1DB-64B3DD54C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" y="3067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 dirty="0" err="1">
                    <a:latin typeface="Times New Roman" panose="02020603050405020304" pitchFamily="18" charset="0"/>
                  </a:rPr>
                  <a:t>a,b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C6F13D91-F776-42E6-83C4-CC196C5343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3067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a+b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09B82B0A-E23C-4CCC-A935-8F694E3B5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840"/>
              <a:ext cx="2723" cy="869"/>
              <a:chOff x="248" y="2840"/>
              <a:chExt cx="2723" cy="869"/>
            </a:xfrm>
          </p:grpSpPr>
          <p:grpSp>
            <p:nvGrpSpPr>
              <p:cNvPr id="10" name="Group 13">
                <a:extLst>
                  <a:ext uri="{FF2B5EF4-FFF2-40B4-BE49-F238E27FC236}">
                    <a16:creationId xmlns:a16="http://schemas.microsoft.com/office/drawing/2014/main" id="{B49D5340-811E-435A-893E-80B381840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2840"/>
                <a:ext cx="1814" cy="869"/>
                <a:chOff x="612" y="2840"/>
                <a:chExt cx="1814" cy="869"/>
              </a:xfrm>
            </p:grpSpPr>
            <p:sp>
              <p:nvSpPr>
                <p:cNvPr id="13" name="Text Box 14">
                  <a:extLst>
                    <a:ext uri="{FF2B5EF4-FFF2-40B4-BE49-F238E27FC236}">
                      <a16:creationId xmlns:a16="http://schemas.microsoft.com/office/drawing/2014/main" id="{B5D79EA7-1DC2-4F24-993F-3A9130E406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0" y="2840"/>
                  <a:ext cx="998" cy="8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latin typeface="宋体" panose="02010600030101010101" pitchFamily="2" charset="-122"/>
                    </a:rPr>
                    <a:t>T</a:t>
                  </a:r>
                  <a:r>
                    <a:rPr lang="en-US" altLang="zh-CN" b="1" baseline="-25000">
                      <a:latin typeface="宋体" panose="02010600030101010101" pitchFamily="2" charset="-122"/>
                    </a:rPr>
                    <a:t>MUL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lang="zh-CN" altLang="en-US" b="1">
                      <a:latin typeface="宋体" panose="02010600030101010101" pitchFamily="2" charset="-122"/>
                    </a:rPr>
                    <a:t>执行乘法的图灵机</a:t>
                  </a:r>
                </a:p>
              </p:txBody>
            </p:sp>
            <p:sp>
              <p:nvSpPr>
                <p:cNvPr id="14" name="Line 15">
                  <a:extLst>
                    <a:ext uri="{FF2B5EF4-FFF2-40B4-BE49-F238E27FC236}">
                      <a16:creationId xmlns:a16="http://schemas.microsoft.com/office/drawing/2014/main" id="{3267D4E5-5880-46A0-B0C1-DB45AE4D7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" y="324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6">
                  <a:extLst>
                    <a:ext uri="{FF2B5EF4-FFF2-40B4-BE49-F238E27FC236}">
                      <a16:creationId xmlns:a16="http://schemas.microsoft.com/office/drawing/2014/main" id="{B62E011F-A383-4817-A4A6-0C1757999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8" y="324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Text Box 17">
                <a:extLst>
                  <a:ext uri="{FF2B5EF4-FFF2-40B4-BE49-F238E27FC236}">
                    <a16:creationId xmlns:a16="http://schemas.microsoft.com/office/drawing/2014/main" id="{017B8904-7C9A-4453-BC47-1B82DBEC0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" y="3067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a,b</a:t>
                </a:r>
              </a:p>
            </p:txBody>
          </p:sp>
          <p:sp>
            <p:nvSpPr>
              <p:cNvPr id="12" name="Text Box 18">
                <a:extLst>
                  <a:ext uri="{FF2B5EF4-FFF2-40B4-BE49-F238E27FC236}">
                    <a16:creationId xmlns:a16="http://schemas.microsoft.com/office/drawing/2014/main" id="{96A105B0-4DDD-4D6E-BB0F-1EFF4D915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3067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/>
                  <a:t>×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3677D429-2F37-47FF-91CC-10AD0529E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659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5">
            <a:extLst>
              <a:ext uri="{FF2B5EF4-FFF2-40B4-BE49-F238E27FC236}">
                <a16:creationId xmlns:a16="http://schemas.microsoft.com/office/drawing/2014/main" id="{9A5A7D55-E9C6-4CFE-8DF3-8B23E0A610F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798322"/>
            <a:ext cx="6192837" cy="1562100"/>
            <a:chOff x="839" y="2840"/>
            <a:chExt cx="3901" cy="984"/>
          </a:xfrm>
        </p:grpSpPr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07977A1A-C854-4A5F-A86D-FBD824FD4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840"/>
              <a:ext cx="998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U</a:t>
              </a:r>
              <a:endParaRPr lang="en-US" altLang="zh-CN" b="1" baseline="-25000">
                <a:latin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通用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图灵机</a:t>
              </a: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8808FB7A-F797-4D40-810D-F315C6249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5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B9DB7E6B-C6D0-4431-A35B-91B07C67F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33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E345EC36-8F32-4F68-8A4A-22A7C841C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931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ADD </a:t>
              </a:r>
              <a:r>
                <a:rPr lang="en-US" altLang="zh-CN" b="1" i="1">
                  <a:latin typeface="Times New Roman" panose="02020603050405020304" pitchFamily="18" charset="0"/>
                </a:rPr>
                <a:t>, 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MUL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1ECBB1E5-B0C2-4842-8483-1073AD89D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3142"/>
              <a:ext cx="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×(</a:t>
              </a:r>
              <a:r>
                <a:rPr lang="en-US" altLang="zh-CN" b="1" i="1">
                  <a:latin typeface="Times New Roman" panose="02020603050405020304" pitchFamily="18" charset="0"/>
                </a:rPr>
                <a:t>e</a:t>
              </a:r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latin typeface="Times New Roman" panose="02020603050405020304" pitchFamily="18" charset="0"/>
                </a:rPr>
                <a:t>f)</a:t>
              </a: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C21169A6-A360-48CE-A041-89B6D18E8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840"/>
              <a:ext cx="998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宋体" panose="02010600030101010101" pitchFamily="2" charset="-122"/>
                </a:rPr>
                <a:t>U</a:t>
              </a:r>
              <a:endParaRPr lang="en-US" altLang="zh-CN" b="1" baseline="-25000" dirty="0">
                <a:latin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通用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宋体" panose="02010600030101010101" pitchFamily="2" charset="-122"/>
                </a:rPr>
                <a:t>图灵机</a:t>
              </a: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55872925-CEE6-459D-8359-C3D05DD45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3339"/>
              <a:ext cx="5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e,f,g</a:t>
              </a: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79265610-466E-4049-B2D0-E8AF6BD0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52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041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3F05-ECB0-407A-8B1B-F86A513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无条件跳转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46FB4-0C42-420C-A933-EA06FACF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963940" cy="59804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跳转到寄存器中存放的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位地址。可以跳转到任何地方。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8" name="Picture 6" descr="C:\Documents and Settings\gbyrd\My Documents\ece206\mh-slides\e2\ch05-figures\ch05-29.png">
            <a:extLst>
              <a:ext uri="{FF2B5EF4-FFF2-40B4-BE49-F238E27FC236}">
                <a16:creationId xmlns:a16="http://schemas.microsoft.com/office/drawing/2014/main" id="{26F17F43-160D-4DFF-8749-2B217B4E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6" y="1507460"/>
            <a:ext cx="74406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820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第六、七、九章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560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C4C14-9AD3-460C-8DCB-BA950C52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612"/>
            <a:ext cx="10515600" cy="6253532"/>
          </a:xfrm>
        </p:spPr>
        <p:txBody>
          <a:bodyPr>
            <a:normAutofit/>
          </a:bodyPr>
          <a:lstStyle/>
          <a:p>
            <a:r>
              <a:rPr lang="zh-CN" altLang="en-US" dirty="0"/>
              <a:t>选择结构，循环结构，在汇编语言中如何编写？</a:t>
            </a:r>
            <a:endParaRPr lang="en-US" altLang="zh-CN" dirty="0"/>
          </a:p>
          <a:p>
            <a:r>
              <a:rPr lang="zh-CN" altLang="en-US" dirty="0"/>
              <a:t>伪操作：</a:t>
            </a:r>
            <a:r>
              <a:rPr lang="en-US" altLang="zh-CN" dirty="0"/>
              <a:t>.ORIG  .FILL  .BLKW  .STRINGZ  .END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主要是课程布置的</a:t>
            </a:r>
            <a:r>
              <a:rPr lang="zh-CN" altLang="en-US" sz="3600" dirty="0">
                <a:solidFill>
                  <a:srgbClr val="FF0000"/>
                </a:solidFill>
              </a:rPr>
              <a:t>实验</a:t>
            </a:r>
            <a:r>
              <a:rPr lang="zh-CN" altLang="en-US" dirty="0"/>
              <a:t>，要弄懂，通过实践加深理解</a:t>
            </a:r>
            <a:endParaRPr lang="en-US" altLang="zh-CN" dirty="0"/>
          </a:p>
          <a:p>
            <a:r>
              <a:rPr lang="zh-CN" altLang="en-US" dirty="0"/>
              <a:t>懂得</a:t>
            </a:r>
            <a:r>
              <a:rPr lang="zh-CN" altLang="en-US" sz="3500" dirty="0">
                <a:solidFill>
                  <a:srgbClr val="FF0000"/>
                </a:solidFill>
              </a:rPr>
              <a:t>看</a:t>
            </a:r>
            <a:r>
              <a:rPr lang="zh-CN" altLang="en-US" dirty="0"/>
              <a:t>代码，懂得</a:t>
            </a:r>
            <a:r>
              <a:rPr lang="zh-CN" altLang="en-US" sz="3500" dirty="0">
                <a:solidFill>
                  <a:srgbClr val="FF0000"/>
                </a:solidFill>
              </a:rPr>
              <a:t>写</a:t>
            </a:r>
            <a:r>
              <a:rPr lang="zh-CN" altLang="en-US" dirty="0"/>
              <a:t>代码。考试会考！且比重大！</a:t>
            </a:r>
            <a:endParaRPr lang="en-US" altLang="zh-CN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考法：</a:t>
            </a:r>
            <a:r>
              <a:rPr lang="en-US" altLang="zh-CN" sz="3600" dirty="0">
                <a:solidFill>
                  <a:srgbClr val="FF0000"/>
                </a:solidFill>
              </a:rPr>
              <a:t>(1~3</a:t>
            </a:r>
            <a:r>
              <a:rPr lang="zh-CN" altLang="en-US" sz="3600" dirty="0">
                <a:solidFill>
                  <a:srgbClr val="FF0000"/>
                </a:solidFill>
              </a:rPr>
              <a:t>考的可能性很大</a:t>
            </a:r>
            <a:r>
              <a:rPr lang="en-US" altLang="zh-CN" sz="3600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给你某一段简短的汇编，告诉你这段代码的功能，中间挖掉几行，让你补充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给你一段简短的</a:t>
            </a:r>
            <a:r>
              <a:rPr lang="en-US" altLang="zh-CN" dirty="0"/>
              <a:t>C</a:t>
            </a:r>
            <a:r>
              <a:rPr lang="zh-CN" altLang="en-US" dirty="0"/>
              <a:t>语言代码，让你翻译成汇编语言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给你一段简短的汇编代码，让你回答这段代码的功能，以及跑完后某些数的最终结果（需要理解这段代码做了什么）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让你写出汇编代码，按照要求实现一个简单的功能（如找出</a:t>
            </a:r>
            <a:r>
              <a:rPr lang="en-US" altLang="zh-CN" dirty="0"/>
              <a:t>10</a:t>
            </a:r>
            <a:r>
              <a:rPr lang="zh-CN" altLang="en-US" dirty="0"/>
              <a:t>个数中的最大值）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1971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46AF-3AC7-4537-AC0F-5FEE0B10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0"/>
            <a:ext cx="10515600" cy="1325563"/>
          </a:xfrm>
        </p:spPr>
        <p:txBody>
          <a:bodyPr/>
          <a:lstStyle/>
          <a:p>
            <a:r>
              <a:rPr lang="zh-CN" altLang="en-US" dirty="0"/>
              <a:t>汇编过程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205E5-6D78-4479-BD50-8CE50F386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61" y="1161054"/>
            <a:ext cx="8180255" cy="55906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D5423F5-9DEB-4D6E-A177-CFF4A56A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516" y="2327330"/>
            <a:ext cx="2873449" cy="249985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两遍扫描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考法</a:t>
            </a:r>
            <a:r>
              <a:rPr lang="zh-CN" altLang="en-US" dirty="0">
                <a:latin typeface="+mn-ea"/>
              </a:rPr>
              <a:t>：可能给你一段简短的代码，让你补充符号表</a:t>
            </a:r>
          </a:p>
        </p:txBody>
      </p:sp>
    </p:spTree>
    <p:extLst>
      <p:ext uri="{BB962C8B-B14F-4D97-AF65-F5344CB8AC3E}">
        <p14:creationId xmlns:p14="http://schemas.microsoft.com/office/powerpoint/2010/main" val="1600361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65DB4-5A20-4335-995C-6025FB13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TRAP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9B303-570D-459B-821E-87EE11C0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748"/>
            <a:ext cx="10515600" cy="4313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流程：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trapvect8</a:t>
            </a:r>
            <a:r>
              <a:rPr lang="zh-CN" altLang="en-US" dirty="0">
                <a:ea typeface="宋体" panose="02010600030101010101" pitchFamily="2" charset="-122"/>
              </a:rPr>
              <a:t>索引起始地址表（</a:t>
            </a:r>
            <a:r>
              <a:rPr lang="en-US" altLang="zh-CN" dirty="0">
                <a:ea typeface="宋体" panose="02010600030101010101" pitchFamily="2" charset="-122"/>
              </a:rPr>
              <a:t> 0x00-0xff </a:t>
            </a:r>
            <a:r>
              <a:rPr lang="zh-CN" altLang="en-US" dirty="0">
                <a:ea typeface="宋体" panose="02010600030101010101" pitchFamily="2" charset="-122"/>
              </a:rPr>
              <a:t>），获得对应系统调用的入口地址。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/>
              <a:t>然后将入口地址加载到</a:t>
            </a:r>
            <a:r>
              <a:rPr lang="en-US" altLang="zh-CN" dirty="0"/>
              <a:t>PC</a:t>
            </a:r>
            <a:r>
              <a:rPr lang="zh-CN" altLang="en-US" dirty="0"/>
              <a:t>，接着开始执行服务子程序</a:t>
            </a:r>
            <a:endParaRPr lang="en-US" altLang="zh-CN" dirty="0"/>
          </a:p>
          <a:p>
            <a:r>
              <a:rPr lang="zh-CN" altLang="en-US" dirty="0"/>
              <a:t>执行完返回到</a:t>
            </a:r>
            <a:r>
              <a:rPr lang="en-US" altLang="zh-CN" dirty="0"/>
              <a:t>TRAP</a:t>
            </a:r>
            <a:r>
              <a:rPr lang="zh-CN" altLang="en-US" dirty="0"/>
              <a:t>的下一条指令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zh-CN" altLang="en-US" dirty="0"/>
              <a:t>返回用的是</a:t>
            </a:r>
            <a:r>
              <a:rPr lang="en-US" altLang="zh-CN" dirty="0"/>
              <a:t>RET</a:t>
            </a:r>
            <a:r>
              <a:rPr lang="zh-CN" altLang="en-US" dirty="0"/>
              <a:t>指令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RET</a:t>
            </a:r>
            <a:r>
              <a:rPr lang="zh-CN" altLang="en-US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JMP R7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执行</a:t>
            </a:r>
            <a:r>
              <a:rPr lang="en-US" altLang="zh-CN" dirty="0">
                <a:ea typeface="宋体" panose="02010600030101010101" pitchFamily="2" charset="-122"/>
              </a:rPr>
              <a:t>trap</a:t>
            </a:r>
            <a:r>
              <a:rPr lang="zh-CN" altLang="en-US" dirty="0">
                <a:ea typeface="宋体" panose="02010600030101010101" pitchFamily="2" charset="-122"/>
              </a:rPr>
              <a:t>指令时会将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保存在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因此：必须保证服务程序没有改变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r>
              <a:rPr lang="zh-CN" altLang="en-US" dirty="0">
                <a:ea typeface="宋体" panose="02010600030101010101" pitchFamily="2" charset="-122"/>
              </a:rPr>
              <a:t>，否则无法返回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5" descr="C:\Documents and Settings\Greg Byrd\My Documents\ece206\mh-slides\ch09\ch09-trap.jpg">
            <a:extLst>
              <a:ext uri="{FF2B5EF4-FFF2-40B4-BE49-F238E27FC236}">
                <a16:creationId xmlns:a16="http://schemas.microsoft.com/office/drawing/2014/main" id="{0020A1EE-4E82-4DA4-BF27-77F42568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5" y="1385888"/>
            <a:ext cx="6881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52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A8762-CAD5-4DEE-8385-9DCF28F3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子程序调用（函数）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BF214-6141-418B-8FEC-02F0F650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95" y="4735252"/>
            <a:ext cx="10515600" cy="1952627"/>
          </a:xfrm>
        </p:spPr>
        <p:txBody>
          <a:bodyPr>
            <a:normAutofit/>
          </a:bodyPr>
          <a:lstStyle/>
          <a:p>
            <a:r>
              <a:rPr lang="zh-CN" altLang="en-US" dirty="0"/>
              <a:t>注意参数的传递和返回值</a:t>
            </a:r>
            <a:endParaRPr lang="en-US" altLang="zh-CN" dirty="0"/>
          </a:p>
          <a:p>
            <a:r>
              <a:rPr lang="zh-CN" altLang="en-US" dirty="0"/>
              <a:t>返回用</a:t>
            </a:r>
            <a:r>
              <a:rPr lang="en-US" altLang="zh-CN" dirty="0"/>
              <a:t>RET</a:t>
            </a:r>
            <a:r>
              <a:rPr lang="zh-CN" altLang="en-US" dirty="0"/>
              <a:t>指令。等价于</a:t>
            </a:r>
            <a:r>
              <a:rPr lang="en-US" altLang="zh-CN" dirty="0"/>
              <a:t>JMP R7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注意寄存器的保存和恢复。</a:t>
            </a:r>
            <a:r>
              <a:rPr lang="en-US" altLang="zh-CN" dirty="0"/>
              <a:t>R7</a:t>
            </a:r>
            <a:r>
              <a:rPr lang="zh-CN" altLang="en-US" dirty="0"/>
              <a:t>在调用前必须先保存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8" descr="C:\common\PattPatel slides\e2\ch09-figures\ch09-18.jpg">
            <a:extLst>
              <a:ext uri="{FF2B5EF4-FFF2-40B4-BE49-F238E27FC236}">
                <a16:creationId xmlns:a16="http://schemas.microsoft.com/office/drawing/2014/main" id="{F18A8BD5-6CDE-4205-A506-C3BFED16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0023"/>
            <a:ext cx="7440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:\common\PattPatel slides\e2\ch09-figures\ch09-20.jpg">
            <a:extLst>
              <a:ext uri="{FF2B5EF4-FFF2-40B4-BE49-F238E27FC236}">
                <a16:creationId xmlns:a16="http://schemas.microsoft.com/office/drawing/2014/main" id="{7EBD1B63-3030-4111-B630-3B159D9BD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0797"/>
            <a:ext cx="7513638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7D9EF5-74EE-44B0-9B4C-398002E78A3F}"/>
              </a:ext>
            </a:extLst>
          </p:cNvPr>
          <p:cNvSpPr txBox="1"/>
          <p:nvPr/>
        </p:nvSpPr>
        <p:spPr>
          <a:xfrm>
            <a:off x="1882406" y="2370650"/>
            <a:ext cx="10309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PC</a:t>
            </a:r>
            <a:r>
              <a:rPr lang="zh-CN" altLang="en-US" sz="2800" dirty="0">
                <a:ea typeface="宋体" panose="02010600030101010101" pitchFamily="2" charset="-122"/>
              </a:rPr>
              <a:t>相对寻址：目标地址</a:t>
            </a:r>
            <a:r>
              <a:rPr lang="en-US" altLang="zh-CN" sz="2800" dirty="0">
                <a:ea typeface="宋体" panose="02010600030101010101" pitchFamily="2" charset="-122"/>
              </a:rPr>
              <a:t> = PC + Sext(IR[10:0])     -1024~+1023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82A166-B76B-4950-B733-AA89D9C2A310}"/>
              </a:ext>
            </a:extLst>
          </p:cNvPr>
          <p:cNvSpPr txBox="1"/>
          <p:nvPr/>
        </p:nvSpPr>
        <p:spPr>
          <a:xfrm>
            <a:off x="1882406" y="3925751"/>
            <a:ext cx="96113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寄存器寻址：目标地址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zh-CN" altLang="en-US" sz="2800" dirty="0">
                <a:ea typeface="宋体" panose="02010600030101010101" pitchFamily="2" charset="-122"/>
              </a:rPr>
              <a:t>寄存器内容</a:t>
            </a:r>
            <a:r>
              <a:rPr lang="en-US" altLang="zh-CN" sz="2800" dirty="0">
                <a:ea typeface="宋体" panose="02010600030101010101" pitchFamily="2" charset="-122"/>
              </a:rPr>
              <a:t>IR[8:6]</a:t>
            </a:r>
          </a:p>
        </p:txBody>
      </p:sp>
    </p:spTree>
    <p:extLst>
      <p:ext uri="{BB962C8B-B14F-4D97-AF65-F5344CB8AC3E}">
        <p14:creationId xmlns:p14="http://schemas.microsoft.com/office/powerpoint/2010/main" val="1941521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C4C14-9AD3-460C-8DCB-BA950C52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22744"/>
            <a:ext cx="10515600" cy="1158949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注意哪些是调用者保存，哪些是被调用者保存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R7</a:t>
            </a:r>
            <a:r>
              <a:rPr lang="zh-CN" altLang="en-US" sz="3600" dirty="0">
                <a:solidFill>
                  <a:srgbClr val="FF0000"/>
                </a:solidFill>
                <a:ea typeface="宋体" panose="02010600030101010101" pitchFamily="2" charset="-122"/>
              </a:rPr>
              <a:t>必须由调用者保存</a:t>
            </a:r>
            <a:endParaRPr lang="en-US" altLang="zh-CN" sz="3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2EDD49-3397-4A91-AAF9-1AE8F47A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5144"/>
            <a:ext cx="8860770" cy="42596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07692A9-CAFE-40ED-8AC7-CBC10271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0"/>
            <a:ext cx="10515600" cy="1325563"/>
          </a:xfrm>
        </p:spPr>
        <p:txBody>
          <a:bodyPr/>
          <a:lstStyle/>
          <a:p>
            <a:r>
              <a:rPr lang="zh-CN" altLang="en-US" sz="4400" dirty="0">
                <a:ea typeface="宋体" panose="02010600030101010101" pitchFamily="2" charset="-122"/>
              </a:rPr>
              <a:t>寄存器内容的保存和恢复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657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60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10B0-FFC0-402E-85C2-6F004D96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CF249-83B6-4A5D-AAF0-80229361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E5462-FD8B-4370-9397-A43505FA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2" y="365125"/>
            <a:ext cx="10995475" cy="56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2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A9AD94-8382-43D6-BED5-9D004E4A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2" y="300363"/>
            <a:ext cx="10150699" cy="6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623E-3AA0-4945-BEAF-092B983C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>
                <a:latin typeface="+mj-ea"/>
              </a:rPr>
              <a:t>层次：问题描述——</a:t>
            </a:r>
            <a:r>
              <a:rPr lang="en-US" altLang="zh-CN" dirty="0">
                <a:latin typeface="+mj-ea"/>
              </a:rPr>
              <a:t>&gt;</a:t>
            </a:r>
            <a:r>
              <a:rPr lang="zh-CN" altLang="zh-CN" dirty="0">
                <a:latin typeface="+mj-ea"/>
              </a:rPr>
              <a:t>电子运转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20D46-0834-434C-87C1-AC466367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61982" cy="1030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知道一个问题提出后，经历什么步骤最终得到解决，每个步骤大概做的事情。（如右图）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CD0138C7-90E3-4908-8CFD-A24C40F3B839}"/>
              </a:ext>
            </a:extLst>
          </p:cNvPr>
          <p:cNvGrpSpPr>
            <a:grpSpLocks/>
          </p:cNvGrpSpPr>
          <p:nvPr/>
        </p:nvGrpSpPr>
        <p:grpSpPr bwMode="auto">
          <a:xfrm>
            <a:off x="9913938" y="1791494"/>
            <a:ext cx="1439862" cy="3275012"/>
            <a:chOff x="2472" y="1095"/>
            <a:chExt cx="907" cy="2063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id="{553364FB-8ED1-4A84-9A38-78307EC25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1095"/>
              <a:ext cx="907" cy="883"/>
              <a:chOff x="2336" y="981"/>
              <a:chExt cx="907" cy="883"/>
            </a:xfrm>
          </p:grpSpPr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2BD1733F-CB57-4990-89C1-1012DB161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981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 dirty="0"/>
                  <a:t>问题</a:t>
                </a:r>
              </a:p>
            </p:txBody>
          </p:sp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50EE0E1A-B7F0-4D03-A8C0-6A112957F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1276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算法</a:t>
                </a:r>
              </a:p>
            </p:txBody>
          </p:sp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7A7DBC57-6DD4-4163-A952-D174F2C3F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1570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语言</a:t>
                </a:r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818D4024-CF41-45AD-8E30-46756496E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1980"/>
              <a:ext cx="907" cy="1178"/>
              <a:chOff x="2336" y="1866"/>
              <a:chExt cx="907" cy="1178"/>
            </a:xfrm>
          </p:grpSpPr>
          <p:sp>
            <p:nvSpPr>
              <p:cNvPr id="7" name="Text Box 8">
                <a:extLst>
                  <a:ext uri="{FF2B5EF4-FFF2-40B4-BE49-F238E27FC236}">
                    <a16:creationId xmlns:a16="http://schemas.microsoft.com/office/drawing/2014/main" id="{E21246A8-1DC6-4BF1-BB59-0509CAFD5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1866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机器结构</a:t>
                </a:r>
              </a:p>
            </p:txBody>
          </p:sp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46F8C827-8CCC-4942-967F-7F5B64761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160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微结构</a:t>
                </a:r>
              </a:p>
            </p:txBody>
          </p:sp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73BE29C4-732C-4371-8B77-413F6959E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456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/>
                  <a:t>电路</a:t>
                </a: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04554257-7F0E-4C32-B975-2BEAE3225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750"/>
                <a:ext cx="90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 dirty="0"/>
                  <a:t>器件</a:t>
                </a:r>
              </a:p>
            </p:txBody>
          </p:sp>
        </p:grp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07D93B4-A128-44D9-AEF0-952EDDEE4745}"/>
              </a:ext>
            </a:extLst>
          </p:cNvPr>
          <p:cNvSpPr txBox="1">
            <a:spLocks/>
          </p:cNvSpPr>
          <p:nvPr/>
        </p:nvSpPr>
        <p:spPr>
          <a:xfrm>
            <a:off x="838199" y="4987695"/>
            <a:ext cx="10398552" cy="150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总结：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第一章主要是思想、概念类的东西，一般不会直接考察。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但理解了对学习计算机帮助较大，有助于课程后续内容的学习。</a:t>
            </a:r>
          </a:p>
        </p:txBody>
      </p:sp>
    </p:spTree>
    <p:extLst>
      <p:ext uri="{BB962C8B-B14F-4D97-AF65-F5344CB8AC3E}">
        <p14:creationId xmlns:p14="http://schemas.microsoft.com/office/powerpoint/2010/main" val="2684208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4F817D-0F6C-4C78-BECC-518ABE68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74" y="502399"/>
            <a:ext cx="10990452" cy="58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6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6974D7-F525-4691-8EE9-DE58F2AA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0" y="481916"/>
            <a:ext cx="10148218" cy="58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7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1BA195-97BC-47AE-B92A-E0682CC9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3" y="649750"/>
            <a:ext cx="10141198" cy="472916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7DE80A-CFD0-4952-839C-EB33E673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04" y="5512187"/>
            <a:ext cx="10515600" cy="60153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名称对应的作用要能记住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78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69FBC6-A35B-4EC0-B013-A104C798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2" y="1825182"/>
            <a:ext cx="7462318" cy="4630929"/>
          </a:xfrm>
          <a:prstGeom prst="rect">
            <a:avLst/>
          </a:prstGeom>
        </p:spPr>
      </p:pic>
      <p:sp>
        <p:nvSpPr>
          <p:cNvPr id="6" name="Text Box 16">
            <a:extLst>
              <a:ext uri="{FF2B5EF4-FFF2-40B4-BE49-F238E27FC236}">
                <a16:creationId xmlns:a16="http://schemas.microsoft.com/office/drawing/2014/main" id="{6341CE1B-1BBC-4DFF-A5C1-F5EF1EE4D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760" y="1825182"/>
            <a:ext cx="456624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POLL	 LDI  R0,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KBSRPtr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POLL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LDI  R0,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KBDRPtr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 ...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KBSRPtr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.FILL xFE00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KBDRPtr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.FILL xFE02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7805965-DD06-44A3-B06A-58B5757D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998" y="5493071"/>
            <a:ext cx="2677763" cy="60153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掌握代码框架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FF7BFD-0D1D-49C4-B038-19A8DE612A77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9908880" y="4482657"/>
            <a:ext cx="0" cy="1010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85BE49E8-2945-4C52-971F-5684892D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3035719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7805965-DD06-44A3-B06A-58B5757D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998" y="5493071"/>
            <a:ext cx="2677763" cy="60153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掌握代码框架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FF7BFD-0D1D-49C4-B038-19A8DE612A77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9903786" y="4482657"/>
            <a:ext cx="5094" cy="1010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85BE49E8-2945-4C52-971F-5684892D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5A58A-AED0-4494-B731-50FD5E25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9" y="1825182"/>
            <a:ext cx="7625887" cy="4269422"/>
          </a:xfrm>
          <a:prstGeom prst="rect">
            <a:avLst/>
          </a:prstGeom>
        </p:spPr>
      </p:pic>
      <p:sp>
        <p:nvSpPr>
          <p:cNvPr id="10" name="Text Box 15">
            <a:extLst>
              <a:ext uri="{FF2B5EF4-FFF2-40B4-BE49-F238E27FC236}">
                <a16:creationId xmlns:a16="http://schemas.microsoft.com/office/drawing/2014/main" id="{A7ED0431-E30E-4FD9-AC38-07241E06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86" y="1825182"/>
            <a:ext cx="43434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POLL	LDI  R1,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DSRPtr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BRzp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POLL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STI  R0,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DDRPtr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...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DSRPtr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.FILL xFE04</a:t>
            </a:r>
            <a:b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DDRPtr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	.FILL xFE06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683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1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E803800-91F4-4C9E-B1B2-7897AA52A9C1}"/>
              </a:ext>
            </a:extLst>
          </p:cNvPr>
          <p:cNvSpPr txBox="1"/>
          <p:nvPr/>
        </p:nvSpPr>
        <p:spPr>
          <a:xfrm>
            <a:off x="732095" y="1122331"/>
            <a:ext cx="102619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defRPr/>
            </a:pPr>
            <a:r>
              <a:rPr lang="en-US" altLang="zh-CN" sz="2400" dirty="0">
                <a:latin typeface="+mn-ea"/>
              </a:rPr>
              <a:t>C/C++</a:t>
            </a:r>
            <a:r>
              <a:rPr lang="zh-CN" altLang="en-US" sz="2400" dirty="0">
                <a:latin typeface="+mn-ea"/>
              </a:rPr>
              <a:t>编译的程序中两个重要的内存区域：</a:t>
            </a:r>
          </a:p>
          <a:p>
            <a:pPr marL="0" indent="0">
              <a:defRPr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、栈区（</a:t>
            </a:r>
            <a:r>
              <a:rPr lang="en-US" altLang="zh-CN" sz="2400" dirty="0">
                <a:latin typeface="+mn-ea"/>
              </a:rPr>
              <a:t>stack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— </a:t>
            </a:r>
            <a:r>
              <a:rPr lang="zh-CN" altLang="en-US" sz="2400" dirty="0">
                <a:latin typeface="+mn-ea"/>
              </a:rPr>
              <a:t>由编译器自动分配释放 ，存放函数的参数名，局部变量的名等。（</a:t>
            </a:r>
            <a:r>
              <a:rPr lang="en-US" altLang="zh-CN" sz="2400" dirty="0">
                <a:latin typeface="+mn-ea"/>
              </a:rPr>
              <a:t>int a</a:t>
            </a:r>
            <a:r>
              <a:rPr lang="zh-CN" altLang="en-US" sz="2400" dirty="0">
                <a:latin typeface="+mn-ea"/>
              </a:rPr>
              <a:t>；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变量在栈区）</a:t>
            </a:r>
          </a:p>
          <a:p>
            <a:pPr marL="0" indent="0">
              <a:defRPr/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、堆区（</a:t>
            </a:r>
            <a:r>
              <a:rPr lang="en-US" altLang="zh-CN" sz="2400" dirty="0">
                <a:latin typeface="+mn-ea"/>
              </a:rPr>
              <a:t>heap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— </a:t>
            </a:r>
            <a:r>
              <a:rPr lang="zh-CN" altLang="en-US" sz="2400" dirty="0">
                <a:latin typeface="+mn-ea"/>
              </a:rPr>
              <a:t>由程序员分配释放， 若程序员不释放，程序结束时可能由</a:t>
            </a:r>
            <a:r>
              <a:rPr lang="en-US" altLang="zh-CN" sz="2400" dirty="0">
                <a:latin typeface="+mn-ea"/>
              </a:rPr>
              <a:t>OS</a:t>
            </a:r>
            <a:r>
              <a:rPr lang="zh-CN" altLang="en-US" sz="2400" dirty="0">
                <a:latin typeface="+mn-ea"/>
              </a:rPr>
              <a:t>回收。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384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F65A-2CCA-41ED-AA98-686A82EB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DE96C-E712-4599-A9D4-5B436422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定义：栈是一种具有</a:t>
            </a:r>
            <a:r>
              <a:rPr lang="en-US" altLang="zh-CN" dirty="0">
                <a:ea typeface="宋体" panose="02010600030101010101" pitchFamily="2" charset="-122"/>
              </a:rPr>
              <a:t>LIFO (last-in first-out: </a:t>
            </a:r>
            <a:r>
              <a:rPr lang="zh-CN" altLang="en-US" sz="3600" dirty="0">
                <a:solidFill>
                  <a:srgbClr val="FF0000"/>
                </a:solidFill>
                <a:ea typeface="宋体" panose="02010600030101010101" pitchFamily="2" charset="-122"/>
              </a:rPr>
              <a:t>后进先出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访问特性的存储结构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tabLst>
                <a:tab pos="3429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两种主要操作，通过栈顶指针（指向当前栈顶元素）实现：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428750" lvl="2" indent="-514350">
              <a:buFont typeface="+mj-ea"/>
              <a:buAutoNum type="circleNumDbPlain"/>
              <a:tabLst>
                <a:tab pos="3429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PUSH</a:t>
            </a:r>
            <a:r>
              <a:rPr lang="zh-CN" altLang="en-US" dirty="0">
                <a:ea typeface="宋体" panose="02010600030101010101" pitchFamily="2" charset="-122"/>
              </a:rPr>
              <a:t>（压入）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注意检查是否栈满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428750" lvl="2" indent="-514350">
              <a:buFont typeface="+mj-ea"/>
              <a:buAutoNum type="circleNumDbPlain"/>
              <a:tabLst>
                <a:tab pos="3429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POP</a:t>
            </a:r>
            <a:r>
              <a:rPr lang="zh-CN" altLang="en-US" dirty="0">
                <a:ea typeface="宋体" panose="02010600030101010101" pitchFamily="2" charset="-122"/>
              </a:rPr>
              <a:t>（弹出）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注意检查是否栈空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注意栈的生长方向，一般是从高地址向低地址生长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1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FF03-9804-4EC7-8712-8C84E914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416CE-AC04-42AC-978A-74B908D6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0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5D835380-C356-4D5F-87D1-66B366471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346" y="1235385"/>
            <a:ext cx="8662988" cy="974725"/>
          </a:xfrm>
          <a:prstGeom prst="rect">
            <a:avLst/>
          </a:prstGeom>
          <a:noFill/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49415F-B3F8-4E52-A7D9-F2C4BF10D96C}"/>
              </a:ext>
            </a:extLst>
          </p:cNvPr>
          <p:cNvSpPr txBox="1">
            <a:spLocks/>
          </p:cNvSpPr>
          <p:nvPr/>
        </p:nvSpPr>
        <p:spPr>
          <a:xfrm>
            <a:off x="593102" y="575951"/>
            <a:ext cx="10398552" cy="150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用高低电平表示每一位。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046A6A-DD85-425A-B550-A0C3DC70AD20}"/>
              </a:ext>
            </a:extLst>
          </p:cNvPr>
          <p:cNvSpPr txBox="1"/>
          <p:nvPr/>
        </p:nvSpPr>
        <p:spPr>
          <a:xfrm>
            <a:off x="593102" y="2597674"/>
            <a:ext cx="11182670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每一位有 </a:t>
            </a:r>
            <a:r>
              <a:rPr lang="en-US" altLang="zh-CN" sz="2800" dirty="0"/>
              <a:t>2 </a:t>
            </a:r>
            <a:r>
              <a:rPr lang="zh-CN" altLang="en-US" sz="2800" dirty="0"/>
              <a:t>种可能→</a:t>
            </a:r>
            <a:r>
              <a:rPr lang="en-US" altLang="zh-CN" sz="2800" dirty="0"/>
              <a:t>n bits </a:t>
            </a:r>
            <a:r>
              <a:rPr lang="zh-CN" altLang="en-US" sz="2800" dirty="0"/>
              <a:t>可以表示 </a:t>
            </a:r>
            <a:r>
              <a:rPr lang="en-US" altLang="zh-CN" sz="2800" dirty="0"/>
              <a:t>2^n </a:t>
            </a:r>
            <a:r>
              <a:rPr lang="zh-CN" altLang="en-US" sz="2800" dirty="0"/>
              <a:t>个状态的数值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238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4266-1C47-4AAA-A31D-F11487A0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定点数表示方法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FD406-D333-40FA-BABD-37E407D0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05872"/>
          </a:xfrm>
        </p:spPr>
        <p:txBody>
          <a:bodyPr>
            <a:normAutofit/>
          </a:bodyPr>
          <a:lstStyle/>
          <a:p>
            <a:r>
              <a:rPr lang="zh-CN" altLang="en-US" dirty="0"/>
              <a:t>原码表示法</a:t>
            </a:r>
            <a:endParaRPr lang="en-US" altLang="zh-CN" dirty="0"/>
          </a:p>
          <a:p>
            <a:r>
              <a:rPr lang="zh-CN" altLang="en-US" dirty="0"/>
              <a:t>补码表示法</a:t>
            </a:r>
            <a:endParaRPr lang="en-US" altLang="zh-CN" dirty="0"/>
          </a:p>
          <a:p>
            <a:r>
              <a:rPr lang="zh-CN" altLang="en-US" dirty="0"/>
              <a:t>反码表示法</a:t>
            </a:r>
            <a:endParaRPr lang="en-US" altLang="zh-CN" dirty="0"/>
          </a:p>
          <a:p>
            <a:r>
              <a:rPr lang="zh-CN" altLang="en-US" dirty="0"/>
              <a:t>移码表示法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重点掌握补码及加减法运算！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8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2969</Words>
  <Application>Microsoft Office PowerPoint</Application>
  <PresentationFormat>宽屏</PresentationFormat>
  <Paragraphs>418</Paragraphs>
  <Slides>67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CourierPS</vt:lpstr>
      <vt:lpstr>等线</vt:lpstr>
      <vt:lpstr>等线 Light</vt:lpstr>
      <vt:lpstr>华文楷体</vt:lpstr>
      <vt:lpstr>宋体</vt:lpstr>
      <vt:lpstr>Arial</vt:lpstr>
      <vt:lpstr>Courier New</vt:lpstr>
      <vt:lpstr>Franklin Gothic Book</vt:lpstr>
      <vt:lpstr>Tahoma</vt:lpstr>
      <vt:lpstr>Times New Roman</vt:lpstr>
      <vt:lpstr>Verdana</vt:lpstr>
      <vt:lpstr>Wingdings</vt:lpstr>
      <vt:lpstr>Office 主题​​</vt:lpstr>
      <vt:lpstr>公式</vt:lpstr>
      <vt:lpstr>Equation</vt:lpstr>
      <vt:lpstr>《计算机系统1要点整理》</vt:lpstr>
      <vt:lpstr>第一章</vt:lpstr>
      <vt:lpstr>PowerPoint 演示文稿</vt:lpstr>
      <vt:lpstr>计算机系统组成：五大部件</vt:lpstr>
      <vt:lpstr>通用计算思想</vt:lpstr>
      <vt:lpstr>层次：问题描述——&gt;电子运转</vt:lpstr>
      <vt:lpstr>第二章</vt:lpstr>
      <vt:lpstr>PowerPoint 演示文稿</vt:lpstr>
      <vt:lpstr>定点数表示方法</vt:lpstr>
      <vt:lpstr>PowerPoint 演示文稿</vt:lpstr>
      <vt:lpstr>PowerPoint 演示文稿</vt:lpstr>
      <vt:lpstr>PowerPoint 演示文稿</vt:lpstr>
      <vt:lpstr>溢出</vt:lpstr>
      <vt:lpstr>反码</vt:lpstr>
      <vt:lpstr>IEEE754</vt:lpstr>
      <vt:lpstr>与或非异或</vt:lpstr>
      <vt:lpstr>移位操作</vt:lpstr>
      <vt:lpstr>第三章</vt:lpstr>
      <vt:lpstr>p-MOS和n-MOS</vt:lpstr>
      <vt:lpstr>非门:NOT</vt:lpstr>
      <vt:lpstr>或非门(NOR)</vt:lpstr>
      <vt:lpstr>或门(OR)</vt:lpstr>
      <vt:lpstr>与非门(NAND)</vt:lpstr>
      <vt:lpstr>与门(AND)</vt:lpstr>
      <vt:lpstr>逻辑门符号</vt:lpstr>
      <vt:lpstr>摩根定律（反演率）</vt:lpstr>
      <vt:lpstr>简单组合逻辑电路设计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时序电路</vt:lpstr>
      <vt:lpstr>总结</vt:lpstr>
      <vt:lpstr>第四章</vt:lpstr>
      <vt:lpstr>PowerPoint 演示文稿</vt:lpstr>
      <vt:lpstr>PowerPoint 演示文稿</vt:lpstr>
      <vt:lpstr>第五章</vt:lpstr>
      <vt:lpstr>PowerPoint 演示文稿</vt:lpstr>
      <vt:lpstr>运算指令</vt:lpstr>
      <vt:lpstr>数据搬移指令</vt:lpstr>
      <vt:lpstr>PC相对寻址</vt:lpstr>
      <vt:lpstr>PC间接寻址</vt:lpstr>
      <vt:lpstr>基址偏移寻址</vt:lpstr>
      <vt:lpstr>LEA</vt:lpstr>
      <vt:lpstr>控制指令</vt:lpstr>
      <vt:lpstr>条件码</vt:lpstr>
      <vt:lpstr>条件跳转</vt:lpstr>
      <vt:lpstr>无条件跳转</vt:lpstr>
      <vt:lpstr>无条件跳转</vt:lpstr>
      <vt:lpstr>第六、七、九章</vt:lpstr>
      <vt:lpstr>PowerPoint 演示文稿</vt:lpstr>
      <vt:lpstr>汇编过程</vt:lpstr>
      <vt:lpstr>TRAP系统调用</vt:lpstr>
      <vt:lpstr>子程序调用（函数）</vt:lpstr>
      <vt:lpstr>寄存器内容的保存和恢复</vt:lpstr>
      <vt:lpstr>第八章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输入</vt:lpstr>
      <vt:lpstr>输出</vt:lpstr>
      <vt:lpstr>第十章</vt:lpstr>
      <vt:lpstr>PowerPoint 演示文稿</vt:lpstr>
      <vt:lpstr>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渊虹</dc:creator>
  <cp:lastModifiedBy> </cp:lastModifiedBy>
  <cp:revision>26</cp:revision>
  <dcterms:created xsi:type="dcterms:W3CDTF">2022-04-18T11:05:10Z</dcterms:created>
  <dcterms:modified xsi:type="dcterms:W3CDTF">2022-06-24T13:31:41Z</dcterms:modified>
</cp:coreProperties>
</file>