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56" r:id="rId2"/>
  </p:sldIdLst>
  <p:sldSz cx="21278850" cy="30279975"/>
  <p:notesSz cx="7099300" cy="10234613"/>
  <p:defaultTextStyle>
    <a:defPPr>
      <a:defRPr lang="en-GB"/>
    </a:defPPr>
    <a:lvl1pPr algn="l" rtl="0" fontAlgn="base">
      <a:spcBef>
        <a:spcPct val="0"/>
      </a:spcBef>
      <a:spcAft>
        <a:spcPct val="0"/>
      </a:spcAft>
      <a:defRPr sz="58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58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58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58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5800" kern="1200">
        <a:solidFill>
          <a:schemeClr val="tx1"/>
        </a:solidFill>
        <a:latin typeface="Arial" panose="020B0604020202020204" pitchFamily="34" charset="0"/>
        <a:ea typeface="+mn-ea"/>
        <a:cs typeface="+mn-cs"/>
      </a:defRPr>
    </a:lvl5pPr>
    <a:lvl6pPr marL="2286000" algn="l" defTabSz="914400" rtl="0" eaLnBrk="1" latinLnBrk="0" hangingPunct="1">
      <a:defRPr sz="5800" kern="1200">
        <a:solidFill>
          <a:schemeClr val="tx1"/>
        </a:solidFill>
        <a:latin typeface="Arial" panose="020B0604020202020204" pitchFamily="34" charset="0"/>
        <a:ea typeface="+mn-ea"/>
        <a:cs typeface="+mn-cs"/>
      </a:defRPr>
    </a:lvl6pPr>
    <a:lvl7pPr marL="2743200" algn="l" defTabSz="914400" rtl="0" eaLnBrk="1" latinLnBrk="0" hangingPunct="1">
      <a:defRPr sz="5800" kern="1200">
        <a:solidFill>
          <a:schemeClr val="tx1"/>
        </a:solidFill>
        <a:latin typeface="Arial" panose="020B0604020202020204" pitchFamily="34" charset="0"/>
        <a:ea typeface="+mn-ea"/>
        <a:cs typeface="+mn-cs"/>
      </a:defRPr>
    </a:lvl7pPr>
    <a:lvl8pPr marL="3200400" algn="l" defTabSz="914400" rtl="0" eaLnBrk="1" latinLnBrk="0" hangingPunct="1">
      <a:defRPr sz="5800" kern="1200">
        <a:solidFill>
          <a:schemeClr val="tx1"/>
        </a:solidFill>
        <a:latin typeface="Arial" panose="020B0604020202020204" pitchFamily="34" charset="0"/>
        <a:ea typeface="+mn-ea"/>
        <a:cs typeface="+mn-cs"/>
      </a:defRPr>
    </a:lvl8pPr>
    <a:lvl9pPr marL="3657600" algn="l" defTabSz="914400" rtl="0" eaLnBrk="1" latinLnBrk="0" hangingPunct="1">
      <a:defRPr sz="58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05">
          <p15:clr>
            <a:srgbClr val="A4A3A4"/>
          </p15:clr>
        </p15:guide>
        <p15:guide id="2" pos="13122">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4DF9A"/>
    <a:srgbClr val="687DE6"/>
    <a:srgbClr val="D46A58"/>
    <a:srgbClr val="EFCFAB"/>
    <a:srgbClr val="DFE993"/>
    <a:srgbClr val="B5E5E9"/>
    <a:srgbClr val="C0E1E6"/>
    <a:srgbClr val="B4EBF2"/>
    <a:srgbClr val="CEF6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9828" autoAdjust="0"/>
  </p:normalViewPr>
  <p:slideViewPr>
    <p:cSldViewPr snapToGrid="0">
      <p:cViewPr>
        <p:scale>
          <a:sx n="66" d="100"/>
          <a:sy n="66" d="100"/>
        </p:scale>
        <p:origin x="380" y="32"/>
      </p:cViewPr>
      <p:guideLst>
        <p:guide orient="horz" pos="2105"/>
        <p:guide pos="13122"/>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1" d="100"/>
          <a:sy n="71" d="100"/>
        </p:scale>
        <p:origin x="-2160" y="-108"/>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smtClean="0">
                <a:latin typeface="Arial" charset="0"/>
              </a:defRPr>
            </a:lvl1pPr>
          </a:lstStyle>
          <a:p>
            <a:pPr>
              <a:defRPr/>
            </a:pPr>
            <a:endParaRPr lang="en-GB"/>
          </a:p>
        </p:txBody>
      </p:sp>
      <p:sp>
        <p:nvSpPr>
          <p:cNvPr id="3" name="Date Placeholder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smtClean="0">
                <a:latin typeface="Arial" charset="0"/>
              </a:defRPr>
            </a:lvl1pPr>
          </a:lstStyle>
          <a:p>
            <a:pPr>
              <a:defRPr/>
            </a:pPr>
            <a:fld id="{9BE493BB-7886-4B99-932F-298C4A707744}" type="datetimeFigureOut">
              <a:rPr lang="en-GB"/>
              <a:pPr>
                <a:defRPr/>
              </a:pPr>
              <a:t>05/03/2024</a:t>
            </a:fld>
            <a:endParaRPr lang="en-GB"/>
          </a:p>
        </p:txBody>
      </p:sp>
      <p:sp>
        <p:nvSpPr>
          <p:cNvPr id="4" name="Footer Placeholder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smtClean="0">
                <a:latin typeface="Arial" charset="0"/>
              </a:defRPr>
            </a:lvl1pPr>
          </a:lstStyle>
          <a:p>
            <a:pPr>
              <a:defRPr/>
            </a:pPr>
            <a:endParaRPr lang="en-GB"/>
          </a:p>
        </p:txBody>
      </p:sp>
      <p:sp>
        <p:nvSpPr>
          <p:cNvPr id="5" name="Slide Number Placeholder 4"/>
          <p:cNvSpPr>
            <a:spLocks noGrp="1"/>
          </p:cNvSpPr>
          <p:nvPr>
            <p:ph type="sldNum" sz="quarter" idx="3"/>
          </p:nvPr>
        </p:nvSpPr>
        <p:spPr>
          <a:xfrm>
            <a:off x="4021138" y="9721850"/>
            <a:ext cx="3076575" cy="511175"/>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2C648117-4C8B-45E4-AAAC-F8F3A5C57022}" type="slidenum">
              <a:rPr lang="en-GB" altLang="en-US"/>
              <a:pPr/>
              <a:t>‹#›</a:t>
            </a:fld>
            <a:endParaRPr lang="en-GB" altLang="en-US"/>
          </a:p>
        </p:txBody>
      </p:sp>
    </p:spTree>
    <p:extLst>
      <p:ext uri="{BB962C8B-B14F-4D97-AF65-F5344CB8AC3E}">
        <p14:creationId xmlns:p14="http://schemas.microsoft.com/office/powerpoint/2010/main" val="72069132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438" y="9405938"/>
            <a:ext cx="18087975" cy="6491287"/>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3192463" y="17159288"/>
            <a:ext cx="14893925" cy="7737475"/>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3615162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063625" y="1212850"/>
            <a:ext cx="19151600" cy="5046663"/>
          </a:xfrm>
          <a:prstGeom prst="rect">
            <a:avLst/>
          </a:prstGeom>
        </p:spPr>
        <p:txBody>
          <a:bodyPr/>
          <a:lstStyle/>
          <a:p>
            <a:r>
              <a:rPr lang="en-US"/>
              <a:t>Click to edit Master title style</a:t>
            </a:r>
            <a:endParaRPr lang="en-GB"/>
          </a:p>
        </p:txBody>
      </p:sp>
      <p:sp>
        <p:nvSpPr>
          <p:cNvPr id="3" name="Vertical Text Placeholder 2"/>
          <p:cNvSpPr>
            <a:spLocks noGrp="1"/>
          </p:cNvSpPr>
          <p:nvPr>
            <p:ph type="body" orient="vert" idx="1"/>
          </p:nvPr>
        </p:nvSpPr>
        <p:spPr>
          <a:xfrm>
            <a:off x="1063625" y="7065963"/>
            <a:ext cx="19151600" cy="1998345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956712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427325" y="1212850"/>
            <a:ext cx="4787900" cy="25836563"/>
          </a:xfrm>
          <a:prstGeom prst="rect">
            <a:avLst/>
          </a:prstGeo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1063625" y="1212850"/>
            <a:ext cx="14211300" cy="258365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335210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3625" y="1212850"/>
            <a:ext cx="19151600" cy="5046663"/>
          </a:xfrm>
          <a:prstGeom prst="rect">
            <a:avLst/>
          </a:prstGeom>
        </p:spPr>
        <p:txBody>
          <a:bodyPr/>
          <a:lstStyle/>
          <a:p>
            <a:r>
              <a:rPr lang="en-US" dirty="0"/>
              <a:t>Click to edit Master title style</a:t>
            </a:r>
            <a:endParaRPr lang="en-GB" dirty="0"/>
          </a:p>
        </p:txBody>
      </p:sp>
      <p:sp>
        <p:nvSpPr>
          <p:cNvPr id="3" name="Content Placeholder 2"/>
          <p:cNvSpPr>
            <a:spLocks noGrp="1"/>
          </p:cNvSpPr>
          <p:nvPr>
            <p:ph idx="1"/>
          </p:nvPr>
        </p:nvSpPr>
        <p:spPr>
          <a:xfrm>
            <a:off x="1063625" y="7065963"/>
            <a:ext cx="19151600" cy="199834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939296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81163" y="19457988"/>
            <a:ext cx="18086387" cy="6013450"/>
          </a:xfrm>
          <a:prstGeom prst="rect">
            <a:avLst/>
          </a:prstGeo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1681163" y="12833350"/>
            <a:ext cx="18086387" cy="6624638"/>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80598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63625" y="1212850"/>
            <a:ext cx="19151600" cy="5046663"/>
          </a:xfrm>
          <a:prstGeom prst="rect">
            <a:avLst/>
          </a:prstGeom>
        </p:spPr>
        <p:txBody>
          <a:bodyPr/>
          <a:lstStyle/>
          <a:p>
            <a:r>
              <a:rPr lang="en-US"/>
              <a:t>Click to edit Master title style</a:t>
            </a:r>
            <a:endParaRPr lang="en-GB"/>
          </a:p>
        </p:txBody>
      </p:sp>
      <p:sp>
        <p:nvSpPr>
          <p:cNvPr id="3" name="Content Placeholder 2"/>
          <p:cNvSpPr>
            <a:spLocks noGrp="1"/>
          </p:cNvSpPr>
          <p:nvPr>
            <p:ph sz="half" idx="1"/>
          </p:nvPr>
        </p:nvSpPr>
        <p:spPr>
          <a:xfrm>
            <a:off x="1063625" y="7065963"/>
            <a:ext cx="9499600" cy="199834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10715625" y="7065963"/>
            <a:ext cx="9499600" cy="199834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599840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3625" y="1212850"/>
            <a:ext cx="19151600" cy="5046663"/>
          </a:xfrm>
          <a:prstGeom prst="rect">
            <a:avLst/>
          </a:prstGeo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1063625" y="6778625"/>
            <a:ext cx="9402763" cy="2824163"/>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3625" y="9602788"/>
            <a:ext cx="9402763" cy="1744662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10809288" y="6778625"/>
            <a:ext cx="9405937" cy="2824163"/>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0809288" y="9602788"/>
            <a:ext cx="9405937" cy="1744662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61174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63625" y="1212850"/>
            <a:ext cx="19151600" cy="5046663"/>
          </a:xfrm>
          <a:prstGeom prst="rect">
            <a:avLst/>
          </a:prstGeom>
        </p:spPr>
        <p:txBody>
          <a:bodyPr/>
          <a:lstStyle/>
          <a:p>
            <a:r>
              <a:rPr lang="en-US"/>
              <a:t>Click to edit Master title style</a:t>
            </a:r>
            <a:endParaRPr lang="en-GB"/>
          </a:p>
        </p:txBody>
      </p:sp>
    </p:spTree>
    <p:extLst>
      <p:ext uri="{BB962C8B-B14F-4D97-AF65-F5344CB8AC3E}">
        <p14:creationId xmlns:p14="http://schemas.microsoft.com/office/powerpoint/2010/main" val="455368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9790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3625" y="1204913"/>
            <a:ext cx="7000875" cy="5130800"/>
          </a:xfrm>
          <a:prstGeom prst="rect">
            <a:avLst/>
          </a:prstGeo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8320088" y="1204913"/>
            <a:ext cx="11895137" cy="25844500"/>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1063625" y="6335713"/>
            <a:ext cx="7000875" cy="207137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31874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70363" y="21196300"/>
            <a:ext cx="12768262" cy="2501900"/>
          </a:xfrm>
          <a:prstGeom prst="rect">
            <a:avLst/>
          </a:prstGeo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4170363" y="2705100"/>
            <a:ext cx="12768262" cy="18168938"/>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4170363" y="23698200"/>
            <a:ext cx="12768262" cy="355441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22200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ext Box 8"/>
          <p:cNvSpPr txBox="1">
            <a:spLocks noChangeArrowheads="1"/>
          </p:cNvSpPr>
          <p:nvPr/>
        </p:nvSpPr>
        <p:spPr bwMode="auto">
          <a:xfrm rot="-5400000">
            <a:off x="-11091069" y="15907544"/>
            <a:ext cx="24992013" cy="176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5800">
                <a:solidFill>
                  <a:schemeClr val="tx1"/>
                </a:solidFill>
                <a:latin typeface="Arial" charset="0"/>
              </a:defRPr>
            </a:lvl1pPr>
            <a:lvl2pPr marL="742950" indent="-285750" eaLnBrk="0" hangingPunct="0">
              <a:defRPr sz="5800">
                <a:solidFill>
                  <a:schemeClr val="tx1"/>
                </a:solidFill>
                <a:latin typeface="Arial" charset="0"/>
              </a:defRPr>
            </a:lvl2pPr>
            <a:lvl3pPr marL="1143000" indent="-228600" eaLnBrk="0" hangingPunct="0">
              <a:defRPr sz="5800">
                <a:solidFill>
                  <a:schemeClr val="tx1"/>
                </a:solidFill>
                <a:latin typeface="Arial" charset="0"/>
              </a:defRPr>
            </a:lvl3pPr>
            <a:lvl4pPr marL="1600200" indent="-228600" eaLnBrk="0" hangingPunct="0">
              <a:defRPr sz="5800">
                <a:solidFill>
                  <a:schemeClr val="tx1"/>
                </a:solidFill>
                <a:latin typeface="Arial" charset="0"/>
              </a:defRPr>
            </a:lvl4pPr>
            <a:lvl5pPr marL="2057400" indent="-228600" eaLnBrk="0" hangingPunct="0">
              <a:defRPr sz="5800">
                <a:solidFill>
                  <a:schemeClr val="tx1"/>
                </a:solidFill>
                <a:latin typeface="Arial" charset="0"/>
              </a:defRPr>
            </a:lvl5pPr>
            <a:lvl6pPr marL="2514600" indent="-228600" eaLnBrk="0" fontAlgn="base" hangingPunct="0">
              <a:spcBef>
                <a:spcPct val="0"/>
              </a:spcBef>
              <a:spcAft>
                <a:spcPct val="0"/>
              </a:spcAft>
              <a:defRPr sz="5800">
                <a:solidFill>
                  <a:schemeClr val="tx1"/>
                </a:solidFill>
                <a:latin typeface="Arial" charset="0"/>
              </a:defRPr>
            </a:lvl6pPr>
            <a:lvl7pPr marL="2971800" indent="-228600" eaLnBrk="0" fontAlgn="base" hangingPunct="0">
              <a:spcBef>
                <a:spcPct val="0"/>
              </a:spcBef>
              <a:spcAft>
                <a:spcPct val="0"/>
              </a:spcAft>
              <a:defRPr sz="5800">
                <a:solidFill>
                  <a:schemeClr val="tx1"/>
                </a:solidFill>
                <a:latin typeface="Arial" charset="0"/>
              </a:defRPr>
            </a:lvl7pPr>
            <a:lvl8pPr marL="3429000" indent="-228600" eaLnBrk="0" fontAlgn="base" hangingPunct="0">
              <a:spcBef>
                <a:spcPct val="0"/>
              </a:spcBef>
              <a:spcAft>
                <a:spcPct val="0"/>
              </a:spcAft>
              <a:defRPr sz="5800">
                <a:solidFill>
                  <a:schemeClr val="tx1"/>
                </a:solidFill>
                <a:latin typeface="Arial" charset="0"/>
              </a:defRPr>
            </a:lvl8pPr>
            <a:lvl9pPr marL="3886200" indent="-228600" eaLnBrk="0" fontAlgn="base" hangingPunct="0">
              <a:spcBef>
                <a:spcPct val="0"/>
              </a:spcBef>
              <a:spcAft>
                <a:spcPct val="0"/>
              </a:spcAft>
              <a:defRPr sz="5800">
                <a:solidFill>
                  <a:schemeClr val="tx1"/>
                </a:solidFill>
                <a:latin typeface="Arial" charset="0"/>
              </a:defRPr>
            </a:lvl9pPr>
          </a:lstStyle>
          <a:p>
            <a:pPr algn="ctr" eaLnBrk="1" hangingPunct="1">
              <a:spcBef>
                <a:spcPct val="50000"/>
              </a:spcBef>
              <a:defRPr/>
            </a:pPr>
            <a:r>
              <a:rPr lang="en-GB" altLang="en-US" sz="11000" b="1" dirty="0">
                <a:solidFill>
                  <a:srgbClr val="00325F"/>
                </a:solidFill>
                <a:latin typeface="Lucida Sans Unicode" pitchFamily="34" charset="0"/>
                <a:cs typeface="+mn-cs"/>
              </a:rPr>
              <a:t>Electronics</a:t>
            </a:r>
            <a:r>
              <a:rPr lang="en-GB" altLang="en-US" sz="11000" b="1" baseline="0" dirty="0">
                <a:solidFill>
                  <a:srgbClr val="00325F"/>
                </a:solidFill>
                <a:latin typeface="Lucida Sans Unicode" pitchFamily="34" charset="0"/>
                <a:cs typeface="+mn-cs"/>
              </a:rPr>
              <a:t> &amp; Electrical Engineering</a:t>
            </a:r>
            <a:endParaRPr lang="en-GB" altLang="en-US" sz="11000" b="1" dirty="0">
              <a:solidFill>
                <a:srgbClr val="C10043"/>
              </a:solidFill>
              <a:latin typeface="Lucida Sans Unicode" pitchFamily="34" charset="0"/>
              <a:cs typeface="Times New Roman" pitchFamily="18" charset="0"/>
            </a:endParaRPr>
          </a:p>
        </p:txBody>
      </p:sp>
      <p:sp>
        <p:nvSpPr>
          <p:cNvPr id="1027" name="Line 10"/>
          <p:cNvSpPr>
            <a:spLocks noChangeShapeType="1"/>
          </p:cNvSpPr>
          <p:nvPr/>
        </p:nvSpPr>
        <p:spPr bwMode="auto">
          <a:xfrm flipV="1">
            <a:off x="2586038" y="4481513"/>
            <a:ext cx="1786413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028" name="Line 9"/>
          <p:cNvSpPr>
            <a:spLocks noChangeShapeType="1"/>
          </p:cNvSpPr>
          <p:nvPr/>
        </p:nvSpPr>
        <p:spPr bwMode="auto">
          <a:xfrm>
            <a:off x="2578100" y="4479925"/>
            <a:ext cx="0" cy="249602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pic>
        <p:nvPicPr>
          <p:cNvPr id="1029" name="Picture 6" descr="C:\Users\tduren\AppData\Local\Temp\1Line2ColSpot_CS3.jpg"/>
          <p:cNvPicPr>
            <a:picLocks noChangeAspect="1" noChangeArrowheads="1"/>
          </p:cNvPicPr>
          <p:nvPr userDrawn="1"/>
        </p:nvPicPr>
        <p:blipFill>
          <a:blip r:embed="rId13">
            <a:extLst>
              <a:ext uri="{28A0092B-C50C-407E-A947-70E740481C1C}">
                <a14:useLocalDpi xmlns:a14="http://schemas.microsoft.com/office/drawing/2010/main" val="0"/>
              </a:ext>
            </a:extLst>
          </a:blip>
          <a:srcRect r="82903"/>
          <a:stretch>
            <a:fillRect/>
          </a:stretch>
        </p:blipFill>
        <p:spPr bwMode="auto">
          <a:xfrm>
            <a:off x="18518188" y="1071563"/>
            <a:ext cx="2463800" cy="230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46400" rtl="0" eaLnBrk="0" fontAlgn="base" hangingPunct="0">
        <a:spcBef>
          <a:spcPct val="0"/>
        </a:spcBef>
        <a:spcAft>
          <a:spcPct val="0"/>
        </a:spcAft>
        <a:defRPr sz="14200">
          <a:solidFill>
            <a:schemeClr val="tx2"/>
          </a:solidFill>
          <a:latin typeface="+mj-lt"/>
          <a:ea typeface="+mj-ea"/>
          <a:cs typeface="+mj-cs"/>
        </a:defRPr>
      </a:lvl1pPr>
      <a:lvl2pPr algn="ctr" defTabSz="2946400" rtl="0" eaLnBrk="0" fontAlgn="base" hangingPunct="0">
        <a:spcBef>
          <a:spcPct val="0"/>
        </a:spcBef>
        <a:spcAft>
          <a:spcPct val="0"/>
        </a:spcAft>
        <a:defRPr sz="14200">
          <a:solidFill>
            <a:schemeClr val="tx2"/>
          </a:solidFill>
          <a:latin typeface="Arial" charset="0"/>
        </a:defRPr>
      </a:lvl2pPr>
      <a:lvl3pPr algn="ctr" defTabSz="2946400" rtl="0" eaLnBrk="0" fontAlgn="base" hangingPunct="0">
        <a:spcBef>
          <a:spcPct val="0"/>
        </a:spcBef>
        <a:spcAft>
          <a:spcPct val="0"/>
        </a:spcAft>
        <a:defRPr sz="14200">
          <a:solidFill>
            <a:schemeClr val="tx2"/>
          </a:solidFill>
          <a:latin typeface="Arial" charset="0"/>
        </a:defRPr>
      </a:lvl3pPr>
      <a:lvl4pPr algn="ctr" defTabSz="2946400" rtl="0" eaLnBrk="0" fontAlgn="base" hangingPunct="0">
        <a:spcBef>
          <a:spcPct val="0"/>
        </a:spcBef>
        <a:spcAft>
          <a:spcPct val="0"/>
        </a:spcAft>
        <a:defRPr sz="14200">
          <a:solidFill>
            <a:schemeClr val="tx2"/>
          </a:solidFill>
          <a:latin typeface="Arial" charset="0"/>
        </a:defRPr>
      </a:lvl4pPr>
      <a:lvl5pPr algn="ctr" defTabSz="2946400" rtl="0" eaLnBrk="0" fontAlgn="base" hangingPunct="0">
        <a:spcBef>
          <a:spcPct val="0"/>
        </a:spcBef>
        <a:spcAft>
          <a:spcPct val="0"/>
        </a:spcAft>
        <a:defRPr sz="14200">
          <a:solidFill>
            <a:schemeClr val="tx2"/>
          </a:solidFill>
          <a:latin typeface="Arial" charset="0"/>
        </a:defRPr>
      </a:lvl5pPr>
      <a:lvl6pPr marL="457200" algn="ctr" defTabSz="2946400" rtl="0" fontAlgn="base">
        <a:spcBef>
          <a:spcPct val="0"/>
        </a:spcBef>
        <a:spcAft>
          <a:spcPct val="0"/>
        </a:spcAft>
        <a:defRPr sz="14200">
          <a:solidFill>
            <a:schemeClr val="tx2"/>
          </a:solidFill>
          <a:latin typeface="Arial" charset="0"/>
        </a:defRPr>
      </a:lvl6pPr>
      <a:lvl7pPr marL="914400" algn="ctr" defTabSz="2946400" rtl="0" fontAlgn="base">
        <a:spcBef>
          <a:spcPct val="0"/>
        </a:spcBef>
        <a:spcAft>
          <a:spcPct val="0"/>
        </a:spcAft>
        <a:defRPr sz="14200">
          <a:solidFill>
            <a:schemeClr val="tx2"/>
          </a:solidFill>
          <a:latin typeface="Arial" charset="0"/>
        </a:defRPr>
      </a:lvl7pPr>
      <a:lvl8pPr marL="1371600" algn="ctr" defTabSz="2946400" rtl="0" fontAlgn="base">
        <a:spcBef>
          <a:spcPct val="0"/>
        </a:spcBef>
        <a:spcAft>
          <a:spcPct val="0"/>
        </a:spcAft>
        <a:defRPr sz="14200">
          <a:solidFill>
            <a:schemeClr val="tx2"/>
          </a:solidFill>
          <a:latin typeface="Arial" charset="0"/>
        </a:defRPr>
      </a:lvl8pPr>
      <a:lvl9pPr marL="1828800" algn="ctr" defTabSz="2946400" rtl="0" fontAlgn="base">
        <a:spcBef>
          <a:spcPct val="0"/>
        </a:spcBef>
        <a:spcAft>
          <a:spcPct val="0"/>
        </a:spcAft>
        <a:defRPr sz="14200">
          <a:solidFill>
            <a:schemeClr val="tx2"/>
          </a:solidFill>
          <a:latin typeface="Arial" charset="0"/>
        </a:defRPr>
      </a:lvl9pPr>
    </p:titleStyle>
    <p:bodyStyle>
      <a:lvl1pPr marL="1104900" indent="-1104900" algn="l" defTabSz="2946400" rtl="0" eaLnBrk="0" fontAlgn="base" hangingPunct="0">
        <a:spcBef>
          <a:spcPct val="20000"/>
        </a:spcBef>
        <a:spcAft>
          <a:spcPct val="0"/>
        </a:spcAft>
        <a:buChar char="•"/>
        <a:defRPr sz="10300">
          <a:solidFill>
            <a:schemeClr val="tx1"/>
          </a:solidFill>
          <a:latin typeface="+mn-lt"/>
          <a:ea typeface="+mn-ea"/>
          <a:cs typeface="+mn-cs"/>
        </a:defRPr>
      </a:lvl1pPr>
      <a:lvl2pPr marL="2393950" indent="-920750" algn="l" defTabSz="2946400" rtl="0" eaLnBrk="0" fontAlgn="base" hangingPunct="0">
        <a:spcBef>
          <a:spcPct val="20000"/>
        </a:spcBef>
        <a:spcAft>
          <a:spcPct val="0"/>
        </a:spcAft>
        <a:buChar char="–"/>
        <a:defRPr sz="9000">
          <a:solidFill>
            <a:schemeClr val="tx1"/>
          </a:solidFill>
          <a:latin typeface="+mn-lt"/>
        </a:defRPr>
      </a:lvl2pPr>
      <a:lvl3pPr marL="3683000" indent="-736600" algn="l" defTabSz="2946400" rtl="0" eaLnBrk="0" fontAlgn="base" hangingPunct="0">
        <a:spcBef>
          <a:spcPct val="20000"/>
        </a:spcBef>
        <a:spcAft>
          <a:spcPct val="0"/>
        </a:spcAft>
        <a:buChar char="•"/>
        <a:defRPr sz="7700">
          <a:solidFill>
            <a:schemeClr val="tx1"/>
          </a:solidFill>
          <a:latin typeface="+mn-lt"/>
        </a:defRPr>
      </a:lvl3pPr>
      <a:lvl4pPr marL="5156200" indent="-736600" algn="l" defTabSz="2946400" rtl="0" eaLnBrk="0" fontAlgn="base" hangingPunct="0">
        <a:spcBef>
          <a:spcPct val="20000"/>
        </a:spcBef>
        <a:spcAft>
          <a:spcPct val="0"/>
        </a:spcAft>
        <a:buChar char="–"/>
        <a:defRPr sz="6400">
          <a:solidFill>
            <a:schemeClr val="tx1"/>
          </a:solidFill>
          <a:latin typeface="+mn-lt"/>
        </a:defRPr>
      </a:lvl4pPr>
      <a:lvl5pPr marL="6629400" indent="-736600" algn="l" defTabSz="2946400" rtl="0" eaLnBrk="0" fontAlgn="base" hangingPunct="0">
        <a:spcBef>
          <a:spcPct val="20000"/>
        </a:spcBef>
        <a:spcAft>
          <a:spcPct val="0"/>
        </a:spcAft>
        <a:buChar char="»"/>
        <a:defRPr sz="6400">
          <a:solidFill>
            <a:schemeClr val="tx1"/>
          </a:solidFill>
          <a:latin typeface="+mn-lt"/>
        </a:defRPr>
      </a:lvl5pPr>
      <a:lvl6pPr marL="7086600" indent="-736600" algn="l" defTabSz="2946400" rtl="0" fontAlgn="base">
        <a:spcBef>
          <a:spcPct val="20000"/>
        </a:spcBef>
        <a:spcAft>
          <a:spcPct val="0"/>
        </a:spcAft>
        <a:buChar char="»"/>
        <a:defRPr sz="6400">
          <a:solidFill>
            <a:schemeClr val="tx1"/>
          </a:solidFill>
          <a:latin typeface="+mn-lt"/>
        </a:defRPr>
      </a:lvl6pPr>
      <a:lvl7pPr marL="7543800" indent="-736600" algn="l" defTabSz="2946400" rtl="0" fontAlgn="base">
        <a:spcBef>
          <a:spcPct val="20000"/>
        </a:spcBef>
        <a:spcAft>
          <a:spcPct val="0"/>
        </a:spcAft>
        <a:buChar char="»"/>
        <a:defRPr sz="6400">
          <a:solidFill>
            <a:schemeClr val="tx1"/>
          </a:solidFill>
          <a:latin typeface="+mn-lt"/>
        </a:defRPr>
      </a:lvl7pPr>
      <a:lvl8pPr marL="8001000" indent="-736600" algn="l" defTabSz="2946400" rtl="0" fontAlgn="base">
        <a:spcBef>
          <a:spcPct val="20000"/>
        </a:spcBef>
        <a:spcAft>
          <a:spcPct val="0"/>
        </a:spcAft>
        <a:buChar char="»"/>
        <a:defRPr sz="6400">
          <a:solidFill>
            <a:schemeClr val="tx1"/>
          </a:solidFill>
          <a:latin typeface="+mn-lt"/>
        </a:defRPr>
      </a:lvl8pPr>
      <a:lvl9pPr marL="8458200" indent="-736600" algn="l" defTabSz="2946400" rtl="0" fontAlgn="base">
        <a:spcBef>
          <a:spcPct val="20000"/>
        </a:spcBef>
        <a:spcAft>
          <a:spcPct val="0"/>
        </a:spcAft>
        <a:buChar char="»"/>
        <a:defRPr sz="6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 name="Rectangle 2047">
            <a:extLst>
              <a:ext uri="{FF2B5EF4-FFF2-40B4-BE49-F238E27FC236}">
                <a16:creationId xmlns:a16="http://schemas.microsoft.com/office/drawing/2014/main" id="{A3DA8A80-7C1B-DFE9-DD4E-F191345545F3}"/>
              </a:ext>
            </a:extLst>
          </p:cNvPr>
          <p:cNvSpPr/>
          <p:nvPr/>
        </p:nvSpPr>
        <p:spPr bwMode="auto">
          <a:xfrm>
            <a:off x="2694138" y="24606524"/>
            <a:ext cx="9297393" cy="4030158"/>
          </a:xfrm>
          <a:prstGeom prst="rect">
            <a:avLst/>
          </a:prstGeom>
          <a:ln w="76200">
            <a:solidFill>
              <a:schemeClr val="accent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ctr" defTabSz="2946400">
              <a:lnSpc>
                <a:spcPct val="107000"/>
              </a:lnSpc>
              <a:spcAft>
                <a:spcPts val="800"/>
              </a:spcAft>
            </a:pPr>
            <a:r>
              <a:rPr lang="en-US" sz="3200" b="1" kern="100" dirty="0">
                <a:solidFill>
                  <a:schemeClr val="accent1">
                    <a:lumMod val="50000"/>
                  </a:schemeClr>
                </a:solidFill>
                <a:latin typeface="Times New Roman" panose="02020603050405020304" pitchFamily="18" charset="0"/>
                <a:ea typeface="等线" panose="02010600030101010101" pitchFamily="2" charset="-122"/>
                <a:cs typeface="Times New Roman" panose="02020603050405020304" pitchFamily="18" charset="0"/>
              </a:rPr>
              <a:t>Conclusion</a:t>
            </a:r>
          </a:p>
          <a:p>
            <a:pPr marL="342900" marR="0" indent="-342900" algn="l" defTabSz="2946400" rtl="0" eaLnBrk="1" fontAlgn="base" latinLnBrk="0" hangingPunct="1">
              <a:lnSpc>
                <a:spcPct val="100000"/>
              </a:lnSpc>
              <a:spcBef>
                <a:spcPct val="0"/>
              </a:spcBef>
              <a:spcAft>
                <a:spcPct val="0"/>
              </a:spcAft>
              <a:buClrTx/>
              <a:buSzTx/>
              <a:buFont typeface="Arial" panose="020B0604020202020204" pitchFamily="34" charset="0"/>
              <a:buChar char="•"/>
              <a:tabLst/>
            </a:pPr>
            <a:r>
              <a:rPr lang="en-US" sz="2400" b="1" kern="100" dirty="0">
                <a:solidFill>
                  <a:schemeClr val="tx1"/>
                </a:solidFill>
                <a:latin typeface="Times New Roman" panose="02020603050405020304" pitchFamily="18" charset="0"/>
                <a:ea typeface="等线" panose="02010600030101010101" pitchFamily="2" charset="-122"/>
                <a:cs typeface="Times New Roman" panose="02020603050405020304" pitchFamily="18" charset="0"/>
              </a:rPr>
              <a:t>Integration of Activity with Heart Rate and SpO2 Data</a:t>
            </a:r>
            <a:r>
              <a:rPr lang="en-US" sz="2400" kern="100" dirty="0">
                <a:solidFill>
                  <a:schemeClr val="tx1"/>
                </a:solidFill>
                <a:latin typeface="Times New Roman" panose="02020603050405020304" pitchFamily="18" charset="0"/>
                <a:ea typeface="等线" panose="02010600030101010101" pitchFamily="2" charset="-122"/>
                <a:cs typeface="Times New Roman" panose="02020603050405020304" pitchFamily="18" charset="0"/>
              </a:rPr>
              <a:t>:</a:t>
            </a:r>
            <a:r>
              <a:rPr lang="en-US" sz="2400" b="1" kern="100" dirty="0">
                <a:solidFill>
                  <a:schemeClr val="tx1"/>
                </a:solidFill>
                <a:latin typeface="Times New Roman" panose="02020603050405020304" pitchFamily="18" charset="0"/>
                <a:ea typeface="等线" panose="02010600030101010101" pitchFamily="2" charset="-122"/>
                <a:cs typeface="Times New Roman" panose="02020603050405020304" pitchFamily="18" charset="0"/>
              </a:rPr>
              <a:t> </a:t>
            </a:r>
            <a:r>
              <a:rPr lang="en-US" sz="2400" kern="100" dirty="0">
                <a:solidFill>
                  <a:schemeClr val="tx1"/>
                </a:solidFill>
                <a:latin typeface="Times New Roman" panose="02020603050405020304" pitchFamily="18" charset="0"/>
                <a:ea typeface="等线" panose="02010600030101010101" pitchFamily="2" charset="-122"/>
                <a:cs typeface="Times New Roman" panose="02020603050405020304" pitchFamily="18" charset="0"/>
              </a:rPr>
              <a:t>This approach has enabled a more comprehensive analysis of health metrics. This approach empowers individuals by providing them with actionable insights into their health.</a:t>
            </a:r>
          </a:p>
          <a:p>
            <a:pPr marL="342900" marR="0" indent="-342900" algn="l" defTabSz="2946400" rtl="0" eaLnBrk="1" fontAlgn="base" latinLnBrk="0" hangingPunct="1">
              <a:lnSpc>
                <a:spcPct val="100000"/>
              </a:lnSpc>
              <a:spcBef>
                <a:spcPct val="0"/>
              </a:spcBef>
              <a:spcAft>
                <a:spcPct val="0"/>
              </a:spcAft>
              <a:buClrTx/>
              <a:buSzTx/>
              <a:buFont typeface="Arial" panose="020B0604020202020204" pitchFamily="34" charset="0"/>
              <a:buChar char="•"/>
              <a:tabLst/>
            </a:pPr>
            <a:r>
              <a:rPr lang="en-US" sz="2400" b="1" kern="100" dirty="0">
                <a:solidFill>
                  <a:schemeClr val="tx1"/>
                </a:solidFill>
                <a:latin typeface="Times New Roman" panose="02020603050405020304" pitchFamily="18" charset="0"/>
                <a:ea typeface="等线" panose="02010600030101010101" pitchFamily="2" charset="-122"/>
                <a:cs typeface="Times New Roman" panose="02020603050405020304" pitchFamily="18" charset="0"/>
              </a:rPr>
              <a:t>Development of Patient and Doctor Applications</a:t>
            </a:r>
            <a:r>
              <a:rPr lang="en-US" sz="2400" kern="100" dirty="0">
                <a:solidFill>
                  <a:schemeClr val="tx1"/>
                </a:solidFill>
                <a:latin typeface="Times New Roman" panose="02020603050405020304" pitchFamily="18" charset="0"/>
                <a:ea typeface="等线" panose="02010600030101010101" pitchFamily="2" charset="-122"/>
                <a:cs typeface="Times New Roman" panose="02020603050405020304" pitchFamily="18" charset="0"/>
              </a:rPr>
              <a:t>: For patients, it provides immediate access to health data, fostering engagement and proactive health management. For doctors, it </a:t>
            </a:r>
            <a:r>
              <a:rPr lang="en-US" sz="2400" kern="100" dirty="0" err="1">
                <a:solidFill>
                  <a:schemeClr val="tx1"/>
                </a:solidFill>
                <a:latin typeface="Times New Roman" panose="02020603050405020304" pitchFamily="18" charset="0"/>
                <a:ea typeface="等线" panose="02010600030101010101" pitchFamily="2" charset="-122"/>
                <a:cs typeface="Times New Roman" panose="02020603050405020304" pitchFamily="18" charset="0"/>
              </a:rPr>
              <a:t>streamifies</a:t>
            </a:r>
            <a:r>
              <a:rPr lang="en-US" sz="2400" kern="100" dirty="0">
                <a:solidFill>
                  <a:schemeClr val="tx1"/>
                </a:solidFill>
                <a:latin typeface="Times New Roman" panose="02020603050405020304" pitchFamily="18" charset="0"/>
                <a:ea typeface="等线" panose="02010600030101010101" pitchFamily="2" charset="-122"/>
                <a:cs typeface="Times New Roman" panose="02020603050405020304" pitchFamily="18" charset="0"/>
              </a:rPr>
              <a:t> access to patient data, enabling more informed and timely decision-making and efficient healthcare delivery.</a:t>
            </a:r>
            <a:endParaRPr lang="en-GB" sz="2400" kern="100" dirty="0">
              <a:solidFill>
                <a:schemeClr val="tx1"/>
              </a:solidFill>
              <a:latin typeface="Times New Roman" panose="02020603050405020304" pitchFamily="18" charset="0"/>
              <a:ea typeface="等线" panose="02010600030101010101" pitchFamily="2" charset="-122"/>
              <a:cs typeface="Times New Roman" panose="02020603050405020304" pitchFamily="18" charset="0"/>
            </a:endParaRPr>
          </a:p>
          <a:p>
            <a:pPr marL="0" marR="0" indent="0" algn="l" defTabSz="2946400" rtl="0" eaLnBrk="1" fontAlgn="base" latinLnBrk="0" hangingPunct="1">
              <a:lnSpc>
                <a:spcPct val="100000"/>
              </a:lnSpc>
              <a:spcBef>
                <a:spcPct val="0"/>
              </a:spcBef>
              <a:spcAft>
                <a:spcPct val="0"/>
              </a:spcAft>
              <a:buClrTx/>
              <a:buSzTx/>
              <a:buFontTx/>
              <a:buNone/>
              <a:tabLst/>
            </a:pPr>
            <a:endParaRPr lang="en-GB" sz="2400" kern="100" dirty="0">
              <a:solidFill>
                <a:schemeClr val="tx1"/>
              </a:solidFill>
              <a:latin typeface="Times New Roman" panose="02020603050405020304" pitchFamily="18" charset="0"/>
              <a:ea typeface="等线" panose="02010600030101010101" pitchFamily="2" charset="-122"/>
              <a:cs typeface="Times New Roman" panose="02020603050405020304" pitchFamily="18" charset="0"/>
            </a:endParaRPr>
          </a:p>
          <a:p>
            <a:pPr marL="0" marR="0" indent="0" algn="l" defTabSz="2946400" rtl="0" eaLnBrk="1" fontAlgn="base" latinLnBrk="0" hangingPunct="1">
              <a:lnSpc>
                <a:spcPct val="100000"/>
              </a:lnSpc>
              <a:spcBef>
                <a:spcPct val="0"/>
              </a:spcBef>
              <a:spcAft>
                <a:spcPct val="0"/>
              </a:spcAft>
              <a:buClrTx/>
              <a:buSzTx/>
              <a:buFontTx/>
              <a:buNone/>
              <a:tabLst/>
            </a:pPr>
            <a:endParaRPr lang="en-GB" sz="2400" kern="100" dirty="0">
              <a:solidFill>
                <a:schemeClr val="tx1"/>
              </a:solidFill>
              <a:latin typeface="Times New Roman" panose="02020603050405020304" pitchFamily="18" charset="0"/>
              <a:ea typeface="等线" panose="02010600030101010101" pitchFamily="2" charset="-122"/>
              <a:cs typeface="Times New Roman" panose="02020603050405020304" pitchFamily="18" charset="0"/>
            </a:endParaRPr>
          </a:p>
          <a:p>
            <a:pPr marL="0" marR="0" indent="0" algn="l" defTabSz="2946400" rtl="0" eaLnBrk="1" fontAlgn="base" latinLnBrk="0" hangingPunct="1">
              <a:lnSpc>
                <a:spcPct val="100000"/>
              </a:lnSpc>
              <a:spcBef>
                <a:spcPct val="0"/>
              </a:spcBef>
              <a:spcAft>
                <a:spcPct val="0"/>
              </a:spcAft>
              <a:buClrTx/>
              <a:buSzTx/>
              <a:buFontTx/>
              <a:buNone/>
              <a:tabLst/>
            </a:pPr>
            <a:endParaRPr lang="en-GB" dirty="0">
              <a:solidFill>
                <a:schemeClr val="tx1"/>
              </a:solidFill>
              <a:latin typeface="Arial" charset="0"/>
            </a:endParaRPr>
          </a:p>
        </p:txBody>
      </p:sp>
      <p:sp>
        <p:nvSpPr>
          <p:cNvPr id="2052" name="Text Box 15"/>
          <p:cNvSpPr txBox="1">
            <a:spLocks noChangeArrowheads="1"/>
          </p:cNvSpPr>
          <p:nvPr/>
        </p:nvSpPr>
        <p:spPr bwMode="auto">
          <a:xfrm>
            <a:off x="2840540" y="467820"/>
            <a:ext cx="15494000" cy="324430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0" tIns="180000" rIns="180000" bIns="180000" anchor="ctr">
            <a:spAutoFit/>
          </a:bodyPr>
          <a:lstStyle>
            <a:lvl1pPr eaLnBrk="0" hangingPunct="0">
              <a:defRPr sz="5800">
                <a:solidFill>
                  <a:schemeClr val="tx1"/>
                </a:solidFill>
                <a:latin typeface="Arial" panose="020B0604020202020204" pitchFamily="34" charset="0"/>
              </a:defRPr>
            </a:lvl1pPr>
            <a:lvl2pPr marL="742950" indent="-285750" eaLnBrk="0" hangingPunct="0">
              <a:defRPr sz="5800">
                <a:solidFill>
                  <a:schemeClr val="tx1"/>
                </a:solidFill>
                <a:latin typeface="Arial" panose="020B0604020202020204" pitchFamily="34" charset="0"/>
              </a:defRPr>
            </a:lvl2pPr>
            <a:lvl3pPr marL="1143000" indent="-228600" eaLnBrk="0" hangingPunct="0">
              <a:defRPr sz="5800">
                <a:solidFill>
                  <a:schemeClr val="tx1"/>
                </a:solidFill>
                <a:latin typeface="Arial" panose="020B0604020202020204" pitchFamily="34" charset="0"/>
              </a:defRPr>
            </a:lvl3pPr>
            <a:lvl4pPr marL="1600200" indent="-228600" eaLnBrk="0" hangingPunct="0">
              <a:defRPr sz="5800">
                <a:solidFill>
                  <a:schemeClr val="tx1"/>
                </a:solidFill>
                <a:latin typeface="Arial" panose="020B0604020202020204" pitchFamily="34" charset="0"/>
              </a:defRPr>
            </a:lvl4pPr>
            <a:lvl5pPr marL="2057400" indent="-228600" eaLnBrk="0" hangingPunct="0">
              <a:defRPr sz="5800">
                <a:solidFill>
                  <a:schemeClr val="tx1"/>
                </a:solidFill>
                <a:latin typeface="Arial" panose="020B0604020202020204" pitchFamily="34" charset="0"/>
              </a:defRPr>
            </a:lvl5pPr>
            <a:lvl6pPr marL="2514600" indent="-228600" eaLnBrk="0" fontAlgn="base" hangingPunct="0">
              <a:spcBef>
                <a:spcPct val="0"/>
              </a:spcBef>
              <a:spcAft>
                <a:spcPct val="0"/>
              </a:spcAft>
              <a:defRPr sz="5800">
                <a:solidFill>
                  <a:schemeClr val="tx1"/>
                </a:solidFill>
                <a:latin typeface="Arial" panose="020B0604020202020204" pitchFamily="34" charset="0"/>
              </a:defRPr>
            </a:lvl6pPr>
            <a:lvl7pPr marL="2971800" indent="-228600" eaLnBrk="0" fontAlgn="base" hangingPunct="0">
              <a:spcBef>
                <a:spcPct val="0"/>
              </a:spcBef>
              <a:spcAft>
                <a:spcPct val="0"/>
              </a:spcAft>
              <a:defRPr sz="5800">
                <a:solidFill>
                  <a:schemeClr val="tx1"/>
                </a:solidFill>
                <a:latin typeface="Arial" panose="020B0604020202020204" pitchFamily="34" charset="0"/>
              </a:defRPr>
            </a:lvl7pPr>
            <a:lvl8pPr marL="3429000" indent="-228600" eaLnBrk="0" fontAlgn="base" hangingPunct="0">
              <a:spcBef>
                <a:spcPct val="0"/>
              </a:spcBef>
              <a:spcAft>
                <a:spcPct val="0"/>
              </a:spcAft>
              <a:defRPr sz="5800">
                <a:solidFill>
                  <a:schemeClr val="tx1"/>
                </a:solidFill>
                <a:latin typeface="Arial" panose="020B0604020202020204" pitchFamily="34" charset="0"/>
              </a:defRPr>
            </a:lvl8pPr>
            <a:lvl9pPr marL="3886200" indent="-228600" eaLnBrk="0" fontAlgn="base" hangingPunct="0">
              <a:spcBef>
                <a:spcPct val="0"/>
              </a:spcBef>
              <a:spcAft>
                <a:spcPct val="0"/>
              </a:spcAft>
              <a:defRPr sz="5800">
                <a:solidFill>
                  <a:schemeClr val="tx1"/>
                </a:solidFill>
                <a:latin typeface="Arial" panose="020B0604020202020204" pitchFamily="34" charset="0"/>
              </a:defRPr>
            </a:lvl9pPr>
          </a:lstStyle>
          <a:p>
            <a:pPr algn="ctr">
              <a:lnSpc>
                <a:spcPct val="80000"/>
              </a:lnSpc>
            </a:pPr>
            <a:r>
              <a:rPr lang="en-US" altLang="en-US" sz="4800" b="1" dirty="0"/>
              <a:t>IoT for Health: An Integrated System for Monitoring Physiological Parameters and Activity Recognition</a:t>
            </a:r>
          </a:p>
          <a:p>
            <a:pPr algn="ctr">
              <a:lnSpc>
                <a:spcPct val="80000"/>
              </a:lnSpc>
            </a:pPr>
            <a:r>
              <a:rPr lang="en-US" altLang="zh-CN" sz="4400" b="1" dirty="0"/>
              <a:t>Xingchen CHEN</a:t>
            </a:r>
          </a:p>
          <a:p>
            <a:pPr algn="ctr">
              <a:lnSpc>
                <a:spcPct val="80000"/>
              </a:lnSpc>
            </a:pPr>
            <a:r>
              <a:rPr lang="en-US" altLang="en-US" sz="4400" b="1" dirty="0"/>
              <a:t>Dr. Jiabin JIA</a:t>
            </a:r>
          </a:p>
          <a:p>
            <a:pPr algn="ctr"/>
            <a:r>
              <a:rPr lang="en-US" altLang="en-US" sz="4000" b="1" dirty="0"/>
              <a:t>Academic Year 2023 / 2024</a:t>
            </a:r>
          </a:p>
        </p:txBody>
      </p:sp>
      <p:sp>
        <p:nvSpPr>
          <p:cNvPr id="10" name="文本框 9">
            <a:extLst>
              <a:ext uri="{FF2B5EF4-FFF2-40B4-BE49-F238E27FC236}">
                <a16:creationId xmlns:a16="http://schemas.microsoft.com/office/drawing/2014/main" id="{61F8DAC7-5997-57EE-FDC3-E52667C9AA52}"/>
              </a:ext>
            </a:extLst>
          </p:cNvPr>
          <p:cNvSpPr txBox="1"/>
          <p:nvPr/>
        </p:nvSpPr>
        <p:spPr>
          <a:xfrm>
            <a:off x="2769295" y="4487653"/>
            <a:ext cx="7949112" cy="461665"/>
          </a:xfrm>
          <a:prstGeom prst="rect">
            <a:avLst/>
          </a:prstGeom>
          <a:noFill/>
        </p:spPr>
        <p:txBody>
          <a:bodyPr wrap="square" rtlCol="0">
            <a:spAutoFit/>
          </a:bodyPr>
          <a:lstStyle/>
          <a:p>
            <a:pPr algn="ctr"/>
            <a:endParaRPr lang="zh-CN" altLang="en-US" sz="2400" dirty="0">
              <a:latin typeface="Times New Roman" panose="02020603050405020304" pitchFamily="18" charset="0"/>
              <a:cs typeface="Times New Roman" panose="02020603050405020304" pitchFamily="18" charset="0"/>
            </a:endParaRPr>
          </a:p>
        </p:txBody>
      </p:sp>
      <p:sp>
        <p:nvSpPr>
          <p:cNvPr id="57" name="文本框 56">
            <a:extLst>
              <a:ext uri="{FF2B5EF4-FFF2-40B4-BE49-F238E27FC236}">
                <a16:creationId xmlns:a16="http://schemas.microsoft.com/office/drawing/2014/main" id="{7ABCAC9E-D34A-E03A-42AF-540F93D3F516}"/>
              </a:ext>
            </a:extLst>
          </p:cNvPr>
          <p:cNvSpPr txBox="1"/>
          <p:nvPr/>
        </p:nvSpPr>
        <p:spPr>
          <a:xfrm>
            <a:off x="2594961" y="28636682"/>
            <a:ext cx="18526371" cy="1600438"/>
          </a:xfrm>
          <a:prstGeom prst="rect">
            <a:avLst/>
          </a:prstGeom>
          <a:noFill/>
        </p:spPr>
        <p:txBody>
          <a:bodyPr wrap="square" rtlCol="0">
            <a:spAutoFit/>
          </a:bodyPr>
          <a:lstStyle/>
          <a:p>
            <a:pPr algn="just"/>
            <a:r>
              <a:rPr lang="en-US" altLang="zh-CN" sz="1800" b="1" kern="100" dirty="0">
                <a:effectLst/>
                <a:latin typeface="Times New Roman" panose="02020603050405020304" pitchFamily="18" charset="0"/>
                <a:ea typeface="等线" panose="02010600030101010101" pitchFamily="2" charset="-122"/>
                <a:cs typeface="Times New Roman" panose="02020603050405020304" pitchFamily="18" charset="0"/>
              </a:rPr>
              <a:t>References</a:t>
            </a:r>
            <a:endParaRPr lang="en-US" altLang="zh-CN" sz="1800" b="1" kern="100" dirty="0">
              <a:latin typeface="Times New Roman" panose="02020603050405020304" pitchFamily="18" charset="0"/>
              <a:ea typeface="等线" panose="02010600030101010101" pitchFamily="2" charset="-122"/>
              <a:cs typeface="Times New Roman" panose="02020603050405020304" pitchFamily="18" charset="0"/>
            </a:endParaRPr>
          </a:p>
          <a:p>
            <a:pPr algn="just"/>
            <a:r>
              <a:rPr lang="en-US" altLang="zh-CN" sz="1600" kern="100" dirty="0">
                <a:latin typeface="Times New Roman" panose="02020603050405020304" pitchFamily="18" charset="0"/>
                <a:ea typeface="等线" panose="02010600030101010101" pitchFamily="2" charset="-122"/>
                <a:cs typeface="Times New Roman" panose="02020603050405020304" pitchFamily="18" charset="0"/>
              </a:rPr>
              <a:t>[1] </a:t>
            </a:r>
            <a:r>
              <a:rPr lang="en-US" altLang="zh-CN" sz="1600" kern="100" dirty="0">
                <a:effectLst/>
                <a:latin typeface="Times New Roman" panose="02020603050405020304" pitchFamily="18" charset="0"/>
                <a:ea typeface="等线" panose="02010600030101010101" pitchFamily="2" charset="-122"/>
                <a:cs typeface="Times New Roman" panose="02020603050405020304" pitchFamily="18" charset="0"/>
              </a:rPr>
              <a:t>Hassan, A. U., </a:t>
            </a:r>
            <a:r>
              <a:rPr lang="en-US" altLang="zh-CN" sz="1600" kern="100" dirty="0" err="1">
                <a:effectLst/>
                <a:latin typeface="Times New Roman" panose="02020603050405020304" pitchFamily="18" charset="0"/>
                <a:ea typeface="等线" panose="02010600030101010101" pitchFamily="2" charset="-122"/>
                <a:cs typeface="Times New Roman" panose="02020603050405020304" pitchFamily="18" charset="0"/>
              </a:rPr>
              <a:t>Salihu</a:t>
            </a:r>
            <a:r>
              <a:rPr lang="en-US" altLang="zh-CN" sz="1600" kern="100" dirty="0">
                <a:effectLst/>
                <a:latin typeface="Times New Roman" panose="02020603050405020304" pitchFamily="18" charset="0"/>
                <a:ea typeface="等线" panose="02010600030101010101" pitchFamily="2" charset="-122"/>
                <a:cs typeface="Times New Roman" panose="02020603050405020304" pitchFamily="18" charset="0"/>
              </a:rPr>
              <a:t>, Y. O. and Musa, M. J.: ‘Real-time monitoring of heart beat rate and spo2 based on internet of things,’ in 2021 International Conference on Electrical, Computer and Energy Technologies (ICECET), pp. 1–4. </a:t>
            </a:r>
            <a:r>
              <a:rPr lang="en-US" altLang="zh-CN" sz="1600" kern="100" dirty="0" err="1">
                <a:effectLst/>
                <a:latin typeface="Times New Roman" panose="02020603050405020304" pitchFamily="18" charset="0"/>
                <a:ea typeface="等线" panose="02010600030101010101" pitchFamily="2" charset="-122"/>
                <a:cs typeface="Times New Roman" panose="02020603050405020304" pitchFamily="18" charset="0"/>
              </a:rPr>
              <a:t>doi</a:t>
            </a:r>
            <a:r>
              <a:rPr lang="en-US" altLang="zh-CN" sz="1600"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sz="1600" kern="100" dirty="0">
                <a:latin typeface="Times New Roman" panose="02020603050405020304" pitchFamily="18" charset="0"/>
                <a:ea typeface="等线" panose="02010600030101010101" pitchFamily="2" charset="-122"/>
                <a:cs typeface="Times New Roman" panose="02020603050405020304" pitchFamily="18" charset="0"/>
              </a:rPr>
              <a:t>10.1109/ICECET52533.2021.9698527.</a:t>
            </a:r>
          </a:p>
          <a:p>
            <a:pPr marL="0" marR="0" indent="0" algn="l" defTabSz="2946400" rtl="0" eaLnBrk="1" fontAlgn="base" latinLnBrk="0" hangingPunct="1">
              <a:lnSpc>
                <a:spcPct val="100000"/>
              </a:lnSpc>
              <a:spcBef>
                <a:spcPct val="0"/>
              </a:spcBef>
              <a:spcAft>
                <a:spcPct val="0"/>
              </a:spcAft>
              <a:buClrTx/>
              <a:buSzTx/>
              <a:buFontTx/>
              <a:buNone/>
              <a:tabLst/>
            </a:pPr>
            <a:r>
              <a:rPr lang="en-GB" altLang="zh-CN" sz="1600" kern="100" dirty="0">
                <a:latin typeface="Times New Roman" panose="02020603050405020304" pitchFamily="18" charset="0"/>
                <a:ea typeface="等线" panose="02010600030101010101" pitchFamily="2" charset="-122"/>
                <a:cs typeface="Times New Roman" panose="02020603050405020304" pitchFamily="18" charset="0"/>
              </a:rPr>
              <a:t>[2] S</a:t>
            </a:r>
            <a:r>
              <a:rPr lang="en-GB" sz="1600" kern="100" dirty="0">
                <a:latin typeface="Times New Roman" panose="02020603050405020304" pitchFamily="18" charset="0"/>
                <a:ea typeface="等线" panose="02010600030101010101" pitchFamily="2" charset="-122"/>
                <a:cs typeface="Times New Roman" panose="02020603050405020304" pitchFamily="18" charset="0"/>
              </a:rPr>
              <a:t>oh, P. J., </a:t>
            </a:r>
            <a:r>
              <a:rPr lang="en-GB" sz="1600" kern="100" dirty="0" err="1">
                <a:latin typeface="Times New Roman" panose="02020603050405020304" pitchFamily="18" charset="0"/>
                <a:ea typeface="等线" panose="02010600030101010101" pitchFamily="2" charset="-122"/>
                <a:cs typeface="Times New Roman" panose="02020603050405020304" pitchFamily="18" charset="0"/>
              </a:rPr>
              <a:t>Vandenbosch</a:t>
            </a:r>
            <a:r>
              <a:rPr lang="en-GB" sz="1600" kern="100" dirty="0">
                <a:latin typeface="Times New Roman" panose="02020603050405020304" pitchFamily="18" charset="0"/>
                <a:ea typeface="等线" panose="02010600030101010101" pitchFamily="2" charset="-122"/>
                <a:cs typeface="Times New Roman" panose="02020603050405020304" pitchFamily="18" charset="0"/>
              </a:rPr>
              <a:t>, G. A., </a:t>
            </a:r>
            <a:r>
              <a:rPr lang="en-GB" sz="1600" kern="100" dirty="0" err="1">
                <a:latin typeface="Times New Roman" panose="02020603050405020304" pitchFamily="18" charset="0"/>
                <a:ea typeface="等线" panose="02010600030101010101" pitchFamily="2" charset="-122"/>
                <a:cs typeface="Times New Roman" panose="02020603050405020304" pitchFamily="18" charset="0"/>
              </a:rPr>
              <a:t>Mercuri</a:t>
            </a:r>
            <a:r>
              <a:rPr lang="en-GB" sz="1600" kern="100" dirty="0">
                <a:latin typeface="Times New Roman" panose="02020603050405020304" pitchFamily="18" charset="0"/>
                <a:ea typeface="等线" panose="02010600030101010101" pitchFamily="2" charset="-122"/>
                <a:cs typeface="Times New Roman" panose="02020603050405020304" pitchFamily="18" charset="0"/>
              </a:rPr>
              <a:t>, M. and </a:t>
            </a:r>
            <a:r>
              <a:rPr lang="en-GB" sz="1600" kern="100" dirty="0" err="1">
                <a:latin typeface="Times New Roman" panose="02020603050405020304" pitchFamily="18" charset="0"/>
                <a:ea typeface="等线" panose="02010600030101010101" pitchFamily="2" charset="-122"/>
                <a:cs typeface="Times New Roman" panose="02020603050405020304" pitchFamily="18" charset="0"/>
              </a:rPr>
              <a:t>Schreurs</a:t>
            </a:r>
            <a:r>
              <a:rPr lang="en-GB" sz="1600" kern="100" dirty="0">
                <a:latin typeface="Times New Roman" panose="02020603050405020304" pitchFamily="18" charset="0"/>
                <a:ea typeface="等线" panose="02010600030101010101" pitchFamily="2" charset="-122"/>
                <a:cs typeface="Times New Roman" panose="02020603050405020304" pitchFamily="18" charset="0"/>
              </a:rPr>
              <a:t>, D. M.-P., ‘Wearable wireless health monitoring: Current developments, challenges, and future trends,’ IEEE microwave magazine, vol. 16, no. 4, pp. 55–70, 2015. [3] Patel, S., Park, H., </a:t>
            </a:r>
            <a:r>
              <a:rPr lang="en-GB" sz="1600" kern="100" dirty="0" err="1">
                <a:latin typeface="Times New Roman" panose="02020603050405020304" pitchFamily="18" charset="0"/>
                <a:ea typeface="等线" panose="02010600030101010101" pitchFamily="2" charset="-122"/>
                <a:cs typeface="Times New Roman" panose="02020603050405020304" pitchFamily="18" charset="0"/>
              </a:rPr>
              <a:t>Bonato</a:t>
            </a:r>
            <a:r>
              <a:rPr lang="en-GB" sz="1600" kern="100" dirty="0">
                <a:latin typeface="Times New Roman" panose="02020603050405020304" pitchFamily="18" charset="0"/>
                <a:ea typeface="等线" panose="02010600030101010101" pitchFamily="2" charset="-122"/>
                <a:cs typeface="Times New Roman" panose="02020603050405020304" pitchFamily="18" charset="0"/>
              </a:rPr>
              <a:t>, P., Chan, L. and Rodgers, M., ‘A review of wearable sensors and systems with application in rehabilitation,’ Journal of </a:t>
            </a:r>
            <a:r>
              <a:rPr lang="en-GB" sz="1600" kern="100" dirty="0" err="1">
                <a:latin typeface="Times New Roman" panose="02020603050405020304" pitchFamily="18" charset="0"/>
                <a:ea typeface="等线" panose="02010600030101010101" pitchFamily="2" charset="-122"/>
                <a:cs typeface="Times New Roman" panose="02020603050405020304" pitchFamily="18" charset="0"/>
              </a:rPr>
              <a:t>neuroengineering</a:t>
            </a:r>
            <a:r>
              <a:rPr lang="en-GB" sz="1600" kern="100" dirty="0">
                <a:latin typeface="Times New Roman" panose="02020603050405020304" pitchFamily="18" charset="0"/>
                <a:ea typeface="等线" panose="02010600030101010101" pitchFamily="2" charset="-122"/>
                <a:cs typeface="Times New Roman" panose="02020603050405020304" pitchFamily="18" charset="0"/>
              </a:rPr>
              <a:t> and rehabilitation, vol. 9, no. 1, pp. 1–17, 2012.</a:t>
            </a:r>
            <a:endParaRPr lang="zh-CN" altLang="en-US" sz="1600" kern="100" dirty="0">
              <a:latin typeface="Times New Roman" panose="02020603050405020304" pitchFamily="18" charset="0"/>
              <a:ea typeface="等线" panose="02010600030101010101" pitchFamily="2" charset="-122"/>
              <a:cs typeface="Times New Roman" panose="02020603050405020304" pitchFamily="18" charset="0"/>
            </a:endParaRPr>
          </a:p>
          <a:p>
            <a:r>
              <a:rPr lang="en-GB" altLang="zh-CN" sz="1600" kern="100" dirty="0">
                <a:latin typeface="Times New Roman" panose="02020603050405020304" pitchFamily="18" charset="0"/>
                <a:ea typeface="等线" panose="02010600030101010101" pitchFamily="2" charset="-122"/>
                <a:cs typeface="Times New Roman" panose="02020603050405020304" pitchFamily="18" charset="0"/>
              </a:rPr>
              <a:t>[4] </a:t>
            </a:r>
            <a:r>
              <a:rPr lang="en-US" sz="1600" kern="100" dirty="0">
                <a:latin typeface="Times New Roman" panose="02020603050405020304" pitchFamily="18" charset="0"/>
                <a:ea typeface="等线" panose="02010600030101010101" pitchFamily="2" charset="-122"/>
                <a:cs typeface="Times New Roman" panose="02020603050405020304" pitchFamily="18" charset="0"/>
              </a:rPr>
              <a:t>Lara, O. D. and Labrador, M. A., ‘A survey on human activity recognition using wearable sensors,’ IEEE communications surveys &amp; tutorials, vol. 15, no. 3, pp. 1192–1209, 2012.</a:t>
            </a:r>
            <a:endParaRPr lang="zh-CN" altLang="en-US" sz="1600" kern="100"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2049" name="Rectangle 2048">
            <a:extLst>
              <a:ext uri="{FF2B5EF4-FFF2-40B4-BE49-F238E27FC236}">
                <a16:creationId xmlns:a16="http://schemas.microsoft.com/office/drawing/2014/main" id="{CCA0E899-87A8-6A5A-E1CC-DC184887957F}"/>
              </a:ext>
            </a:extLst>
          </p:cNvPr>
          <p:cNvSpPr/>
          <p:nvPr/>
        </p:nvSpPr>
        <p:spPr bwMode="auto">
          <a:xfrm>
            <a:off x="2694137" y="13889255"/>
            <a:ext cx="9297393" cy="10538563"/>
          </a:xfrm>
          <a:prstGeom prst="rect">
            <a:avLst/>
          </a:prstGeom>
          <a:ln w="76200">
            <a:solidFill>
              <a:schemeClr val="accent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2946400" eaLnBrk="1" latinLnBrk="0" hangingPunct="1">
              <a:lnSpc>
                <a:spcPct val="107000"/>
              </a:lnSpc>
              <a:spcAft>
                <a:spcPts val="800"/>
              </a:spcAft>
              <a:buClrTx/>
              <a:buSzTx/>
              <a:buFontTx/>
              <a:buNone/>
              <a:tabLst/>
            </a:pPr>
            <a:r>
              <a:rPr lang="en-US" sz="3200" b="1" kern="100" dirty="0">
                <a:solidFill>
                  <a:schemeClr val="accent1">
                    <a:lumMod val="50000"/>
                  </a:schemeClr>
                </a:solidFill>
                <a:latin typeface="Times New Roman" panose="02020603050405020304" pitchFamily="18" charset="0"/>
                <a:ea typeface="等线" panose="02010600030101010101" pitchFamily="2" charset="-122"/>
                <a:cs typeface="Times New Roman" panose="02020603050405020304" pitchFamily="18" charset="0"/>
              </a:rPr>
              <a:t>System Architecture</a:t>
            </a:r>
          </a:p>
          <a:p>
            <a:pPr marL="0" marR="0" indent="0" defTabSz="2946400" eaLnBrk="1" latinLnBrk="0" hangingPunct="1">
              <a:lnSpc>
                <a:spcPct val="107000"/>
              </a:lnSpc>
              <a:spcAft>
                <a:spcPts val="800"/>
              </a:spcAft>
              <a:buClrTx/>
              <a:buSzTx/>
              <a:buFontTx/>
              <a:buNone/>
              <a:tabLst/>
            </a:pPr>
            <a:r>
              <a:rPr lang="en-US" sz="2400" kern="100" dirty="0">
                <a:solidFill>
                  <a:schemeClr val="tx1"/>
                </a:solidFill>
                <a:latin typeface="Times New Roman" panose="02020603050405020304" pitchFamily="18" charset="0"/>
                <a:ea typeface="等线" panose="02010600030101010101" pitchFamily="2" charset="-122"/>
                <a:cs typeface="Times New Roman" panose="02020603050405020304" pitchFamily="18" charset="0"/>
              </a:rPr>
              <a:t>The whole system comprises three main components: hardware (sensors), mobile applications (Doctor and Patient apps), and cloud services (Firebase). </a:t>
            </a:r>
          </a:p>
          <a:p>
            <a:pPr marL="342900" marR="0" indent="-342900" defTabSz="2946400" eaLnBrk="1" latinLnBrk="0" hangingPunct="1">
              <a:lnSpc>
                <a:spcPct val="107000"/>
              </a:lnSpc>
              <a:spcAft>
                <a:spcPts val="800"/>
              </a:spcAft>
              <a:buClrTx/>
              <a:buSzTx/>
              <a:buFont typeface="Arial" panose="020B0604020202020204" pitchFamily="34" charset="0"/>
              <a:buChar char="•"/>
              <a:tabLst/>
            </a:pPr>
            <a:r>
              <a:rPr lang="en-US" sz="2400" kern="100" dirty="0">
                <a:solidFill>
                  <a:schemeClr val="tx1"/>
                </a:solidFill>
                <a:latin typeface="Times New Roman" panose="02020603050405020304" pitchFamily="18" charset="0"/>
                <a:ea typeface="等线" panose="02010600030101010101" pitchFamily="2" charset="-122"/>
                <a:cs typeface="Times New Roman" panose="02020603050405020304" pitchFamily="18" charset="0"/>
              </a:rPr>
              <a:t>Sensors are connected to mobile phones(Patient app) via Bluetooth, including a MAX30102 sensor controlled by Arduino for heart rate and blood oxygen level measurements and two Thingy:52 motion sensors for human activity recognition. </a:t>
            </a:r>
          </a:p>
          <a:p>
            <a:pPr marL="342900" marR="0" indent="-342900" defTabSz="2946400" eaLnBrk="1" latinLnBrk="0" hangingPunct="1">
              <a:lnSpc>
                <a:spcPct val="107000"/>
              </a:lnSpc>
              <a:spcAft>
                <a:spcPts val="800"/>
              </a:spcAft>
              <a:buClrTx/>
              <a:buSzTx/>
              <a:buFont typeface="Arial" panose="020B0604020202020204" pitchFamily="34" charset="0"/>
              <a:buChar char="•"/>
              <a:tabLst/>
            </a:pPr>
            <a:r>
              <a:rPr lang="en-US" sz="2400" kern="100" dirty="0">
                <a:solidFill>
                  <a:schemeClr val="tx1"/>
                </a:solidFill>
                <a:latin typeface="Times New Roman" panose="02020603050405020304" pitchFamily="18" charset="0"/>
                <a:ea typeface="等线" panose="02010600030101010101" pitchFamily="2" charset="-122"/>
                <a:cs typeface="Times New Roman" panose="02020603050405020304" pitchFamily="18" charset="0"/>
              </a:rPr>
              <a:t>The Patient app receives data from the sensors and displays the user’s physiological data. It then uploads the data to Firebase, which stores the physiological data of all users categorized by username, date, and data type. </a:t>
            </a:r>
          </a:p>
          <a:p>
            <a:pPr marL="342900" marR="0" indent="-342900" defTabSz="2946400" eaLnBrk="1" latinLnBrk="0" hangingPunct="1">
              <a:lnSpc>
                <a:spcPct val="107000"/>
              </a:lnSpc>
              <a:spcAft>
                <a:spcPts val="800"/>
              </a:spcAft>
              <a:buClrTx/>
              <a:buSzTx/>
              <a:buFont typeface="Arial" panose="020B0604020202020204" pitchFamily="34" charset="0"/>
              <a:buChar char="•"/>
              <a:tabLst/>
            </a:pPr>
            <a:r>
              <a:rPr lang="en-US" sz="2400" kern="100" dirty="0">
                <a:solidFill>
                  <a:schemeClr val="tx1"/>
                </a:solidFill>
                <a:latin typeface="Times New Roman" panose="02020603050405020304" pitchFamily="18" charset="0"/>
                <a:ea typeface="等线" panose="02010600030101010101" pitchFamily="2" charset="-122"/>
                <a:cs typeface="Times New Roman" panose="02020603050405020304" pitchFamily="18" charset="0"/>
              </a:rPr>
              <a:t>Firebase serves as the central data repository, managing and storing patient data securely. </a:t>
            </a:r>
          </a:p>
          <a:p>
            <a:pPr marL="342900" marR="0" indent="-342900" defTabSz="2946400" eaLnBrk="1" latinLnBrk="0" hangingPunct="1">
              <a:lnSpc>
                <a:spcPct val="107000"/>
              </a:lnSpc>
              <a:spcAft>
                <a:spcPts val="800"/>
              </a:spcAft>
              <a:buClrTx/>
              <a:buSzTx/>
              <a:buFont typeface="Arial" panose="020B0604020202020204" pitchFamily="34" charset="0"/>
              <a:buChar char="•"/>
              <a:tabLst/>
            </a:pPr>
            <a:r>
              <a:rPr lang="en-US" sz="2400" kern="100" dirty="0">
                <a:solidFill>
                  <a:schemeClr val="tx1"/>
                </a:solidFill>
                <a:latin typeface="Times New Roman" panose="02020603050405020304" pitchFamily="18" charset="0"/>
                <a:ea typeface="等线" panose="02010600030101010101" pitchFamily="2" charset="-122"/>
                <a:cs typeface="Times New Roman" panose="02020603050405020304" pitchFamily="18" charset="0"/>
              </a:rPr>
              <a:t>The Doctor app retrieves patient data from Firebase, displaying it in graphical formats such as bar charts and scatter plots, providing physicians with insights into patients’ physiological conditions.</a:t>
            </a:r>
            <a:endParaRPr lang="en-GB" sz="2400" kern="100" dirty="0">
              <a:solidFill>
                <a:schemeClr val="tx1"/>
              </a:solidFill>
              <a:latin typeface="Times New Roman" panose="02020603050405020304" pitchFamily="18" charset="0"/>
              <a:ea typeface="等线" panose="02010600030101010101" pitchFamily="2" charset="-122"/>
              <a:cs typeface="Times New Roman" panose="02020603050405020304" pitchFamily="18" charset="0"/>
            </a:endParaRPr>
          </a:p>
        </p:txBody>
      </p:sp>
      <p:sp>
        <p:nvSpPr>
          <p:cNvPr id="2050" name="Rectangle 2049">
            <a:extLst>
              <a:ext uri="{FF2B5EF4-FFF2-40B4-BE49-F238E27FC236}">
                <a16:creationId xmlns:a16="http://schemas.microsoft.com/office/drawing/2014/main" id="{BACD188E-E4A0-4801-1E8D-3DF3E99C5FCB}"/>
              </a:ext>
            </a:extLst>
          </p:cNvPr>
          <p:cNvSpPr/>
          <p:nvPr/>
        </p:nvSpPr>
        <p:spPr bwMode="auto">
          <a:xfrm>
            <a:off x="12173418" y="12672446"/>
            <a:ext cx="8947914" cy="7514544"/>
          </a:xfrm>
          <a:prstGeom prst="rect">
            <a:avLst/>
          </a:prstGeom>
          <a:ln w="76200">
            <a:solidFill>
              <a:schemeClr val="accent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2946400" rtl="0" eaLnBrk="1" fontAlgn="base" latinLnBrk="0" hangingPunct="1">
              <a:lnSpc>
                <a:spcPct val="100000"/>
              </a:lnSpc>
              <a:spcBef>
                <a:spcPct val="0"/>
              </a:spcBef>
              <a:spcAft>
                <a:spcPct val="0"/>
              </a:spcAft>
              <a:buClrTx/>
              <a:buSzTx/>
              <a:buFontTx/>
              <a:buNone/>
              <a:tabLst/>
            </a:pPr>
            <a:r>
              <a:rPr lang="en-GB" altLang="zh-CN" sz="3200" b="1" kern="100" dirty="0">
                <a:solidFill>
                  <a:schemeClr val="accent1">
                    <a:lumMod val="50000"/>
                  </a:schemeClr>
                </a:solidFill>
                <a:latin typeface="Times New Roman" panose="02020603050405020304" pitchFamily="18" charset="0"/>
                <a:ea typeface="等线" panose="02010600030101010101" pitchFamily="2" charset="-122"/>
                <a:cs typeface="Times New Roman" panose="02020603050405020304" pitchFamily="18" charset="0"/>
              </a:rPr>
              <a:t>Machine Learning </a:t>
            </a:r>
            <a:r>
              <a:rPr lang="en-US" altLang="zh-CN" sz="3200" b="1" kern="100" dirty="0">
                <a:solidFill>
                  <a:schemeClr val="accent1">
                    <a:lumMod val="50000"/>
                  </a:schemeClr>
                </a:solidFill>
                <a:latin typeface="Times New Roman" panose="02020603050405020304" pitchFamily="18" charset="0"/>
                <a:ea typeface="等线" panose="02010600030101010101" pitchFamily="2" charset="-122"/>
                <a:cs typeface="Times New Roman" panose="02020603050405020304" pitchFamily="18" charset="0"/>
              </a:rPr>
              <a:t>Model</a:t>
            </a:r>
            <a:endParaRPr lang="en-GB" sz="3200" b="1" kern="100" dirty="0">
              <a:solidFill>
                <a:schemeClr val="accent1">
                  <a:lumMod val="50000"/>
                </a:schemeClr>
              </a:solidFill>
              <a:latin typeface="Times New Roman" panose="02020603050405020304" pitchFamily="18" charset="0"/>
              <a:ea typeface="等线" panose="02010600030101010101" pitchFamily="2" charset="-122"/>
              <a:cs typeface="Times New Roman" panose="02020603050405020304" pitchFamily="18" charset="0"/>
            </a:endParaRPr>
          </a:p>
        </p:txBody>
      </p:sp>
      <p:pic>
        <p:nvPicPr>
          <p:cNvPr id="27" name="Picture 26">
            <a:extLst>
              <a:ext uri="{FF2B5EF4-FFF2-40B4-BE49-F238E27FC236}">
                <a16:creationId xmlns:a16="http://schemas.microsoft.com/office/drawing/2014/main" id="{E6905A5D-B659-1863-0F68-4694FE48F0D7}"/>
              </a:ext>
            </a:extLst>
          </p:cNvPr>
          <p:cNvPicPr>
            <a:picLocks noChangeAspect="1"/>
          </p:cNvPicPr>
          <p:nvPr/>
        </p:nvPicPr>
        <p:blipFill rotWithShape="1">
          <a:blip r:embed="rId2"/>
          <a:srcRect l="2931" t="1796" r="1389"/>
          <a:stretch/>
        </p:blipFill>
        <p:spPr>
          <a:xfrm>
            <a:off x="16482487" y="13315019"/>
            <a:ext cx="4529464" cy="298578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9" name="Picture 18">
            <a:extLst>
              <a:ext uri="{FF2B5EF4-FFF2-40B4-BE49-F238E27FC236}">
                <a16:creationId xmlns:a16="http://schemas.microsoft.com/office/drawing/2014/main" id="{B9AF1BA6-FA59-EB24-9897-3254B188867E}"/>
              </a:ext>
            </a:extLst>
          </p:cNvPr>
          <p:cNvPicPr>
            <a:picLocks noChangeAspect="1"/>
          </p:cNvPicPr>
          <p:nvPr/>
        </p:nvPicPr>
        <p:blipFill>
          <a:blip r:embed="rId3"/>
          <a:stretch>
            <a:fillRect/>
          </a:stretch>
        </p:blipFill>
        <p:spPr>
          <a:xfrm>
            <a:off x="2951007" y="21102196"/>
            <a:ext cx="8778090" cy="3321593"/>
          </a:xfrm>
          <a:prstGeom prst="rect">
            <a:avLst/>
          </a:prstGeom>
          <a:ln>
            <a:noFill/>
          </a:ln>
          <a:effectLst>
            <a:softEdge rad="112500"/>
          </a:effectLst>
        </p:spPr>
      </p:pic>
      <p:sp>
        <p:nvSpPr>
          <p:cNvPr id="4" name="Rectangle 3">
            <a:extLst>
              <a:ext uri="{FF2B5EF4-FFF2-40B4-BE49-F238E27FC236}">
                <a16:creationId xmlns:a16="http://schemas.microsoft.com/office/drawing/2014/main" id="{99C44AD8-0669-DC9C-5EC4-2D0AFF2F8E3C}"/>
              </a:ext>
            </a:extLst>
          </p:cNvPr>
          <p:cNvSpPr/>
          <p:nvPr/>
        </p:nvSpPr>
        <p:spPr bwMode="auto">
          <a:xfrm>
            <a:off x="12173418" y="23908054"/>
            <a:ext cx="8947914" cy="4728628"/>
          </a:xfrm>
          <a:prstGeom prst="rect">
            <a:avLst/>
          </a:prstGeom>
          <a:ln w="76200">
            <a:solidFill>
              <a:schemeClr val="accent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2946400" eaLnBrk="1" latinLnBrk="0" hangingPunct="1">
              <a:lnSpc>
                <a:spcPct val="107000"/>
              </a:lnSpc>
              <a:spcAft>
                <a:spcPts val="800"/>
              </a:spcAft>
              <a:buClrTx/>
              <a:buSzTx/>
              <a:buFontTx/>
              <a:buNone/>
              <a:tabLst/>
            </a:pPr>
            <a:r>
              <a:rPr lang="en-GB" sz="3200" b="1" kern="100" dirty="0">
                <a:solidFill>
                  <a:schemeClr val="accent1">
                    <a:lumMod val="50000"/>
                  </a:schemeClr>
                </a:solidFill>
                <a:latin typeface="Times New Roman" panose="02020603050405020304" pitchFamily="18" charset="0"/>
                <a:ea typeface="等线" panose="02010600030101010101" pitchFamily="2" charset="-122"/>
                <a:cs typeface="Times New Roman" panose="02020603050405020304" pitchFamily="18" charset="0"/>
              </a:rPr>
              <a:t>Future Research</a:t>
            </a:r>
          </a:p>
          <a:p>
            <a:pPr algn="l"/>
            <a:r>
              <a:rPr lang="en-US" sz="2400" kern="100" dirty="0">
                <a:solidFill>
                  <a:schemeClr val="tx1"/>
                </a:solidFill>
                <a:latin typeface="Times New Roman" panose="02020603050405020304" pitchFamily="18" charset="0"/>
                <a:ea typeface="等线" panose="02010600030101010101" pitchFamily="2" charset="-122"/>
                <a:cs typeface="Times New Roman" panose="02020603050405020304" pitchFamily="18" charset="0"/>
              </a:rPr>
              <a:t>Looking to the future, this project lays the groundwork for numerous enhancements:</a:t>
            </a:r>
          </a:p>
          <a:p>
            <a:pPr algn="l">
              <a:buFont typeface="Arial" panose="020B0604020202020204" pitchFamily="34" charset="0"/>
              <a:buChar char="•"/>
            </a:pPr>
            <a:r>
              <a:rPr lang="en-US" sz="2400" b="1" kern="100" dirty="0">
                <a:solidFill>
                  <a:schemeClr val="tx1"/>
                </a:solidFill>
                <a:latin typeface="Times New Roman" panose="02020603050405020304" pitchFamily="18" charset="0"/>
                <a:ea typeface="等线" panose="02010600030101010101" pitchFamily="2" charset="-122"/>
                <a:cs typeface="Times New Roman" panose="02020603050405020304" pitchFamily="18" charset="0"/>
              </a:rPr>
              <a:t>Incorporation of Additional Sensors</a:t>
            </a:r>
            <a:r>
              <a:rPr lang="en-US" sz="2400" kern="100" dirty="0">
                <a:solidFill>
                  <a:schemeClr val="tx1"/>
                </a:solidFill>
                <a:latin typeface="Times New Roman" panose="02020603050405020304" pitchFamily="18" charset="0"/>
                <a:ea typeface="等线" panose="02010600030101010101" pitchFamily="2" charset="-122"/>
                <a:cs typeface="Times New Roman" panose="02020603050405020304" pitchFamily="18" charset="0"/>
              </a:rPr>
              <a:t>: The integration of a wider array of sensors to capture a broader spectrum of physiological data.</a:t>
            </a:r>
          </a:p>
          <a:p>
            <a:pPr algn="l">
              <a:buFont typeface="Arial" panose="020B0604020202020204" pitchFamily="34" charset="0"/>
              <a:buChar char="•"/>
            </a:pPr>
            <a:r>
              <a:rPr lang="en-US" sz="2400" b="1" kern="100" dirty="0">
                <a:solidFill>
                  <a:schemeClr val="tx1"/>
                </a:solidFill>
                <a:latin typeface="Times New Roman" panose="02020603050405020304" pitchFamily="18" charset="0"/>
                <a:ea typeface="等线" panose="02010600030101010101" pitchFamily="2" charset="-122"/>
                <a:cs typeface="Times New Roman" panose="02020603050405020304" pitchFamily="18" charset="0"/>
              </a:rPr>
              <a:t>Application of Machine Learning </a:t>
            </a:r>
            <a:r>
              <a:rPr lang="en-US" sz="2400" kern="100" dirty="0">
                <a:solidFill>
                  <a:schemeClr val="tx1"/>
                </a:solidFill>
                <a:latin typeface="Times New Roman" panose="02020603050405020304" pitchFamily="18" charset="0"/>
                <a:ea typeface="等线" panose="02010600030101010101" pitchFamily="2" charset="-122"/>
                <a:cs typeface="Times New Roman" panose="02020603050405020304" pitchFamily="18" charset="0"/>
              </a:rPr>
              <a:t>to New Data Streams: Leveraging machine learning algorithms to interpret the complex datasets provided by the new sensors, aiming for deeper insights into health patterns and anomalies.</a:t>
            </a:r>
          </a:p>
          <a:p>
            <a:pPr algn="l">
              <a:buFont typeface="Arial" panose="020B0604020202020204" pitchFamily="34" charset="0"/>
              <a:buChar char="•"/>
            </a:pPr>
            <a:r>
              <a:rPr lang="en-US" sz="2400" b="1" kern="100" dirty="0">
                <a:solidFill>
                  <a:schemeClr val="tx1"/>
                </a:solidFill>
                <a:latin typeface="Times New Roman" panose="02020603050405020304" pitchFamily="18" charset="0"/>
                <a:ea typeface="等线" panose="02010600030101010101" pitchFamily="2" charset="-122"/>
                <a:cs typeface="Times New Roman" panose="02020603050405020304" pitchFamily="18" charset="0"/>
              </a:rPr>
              <a:t>Expansion to Cross-Platform Applications</a:t>
            </a:r>
            <a:r>
              <a:rPr lang="en-US" sz="2400" kern="100" dirty="0">
                <a:solidFill>
                  <a:schemeClr val="tx1"/>
                </a:solidFill>
                <a:latin typeface="Times New Roman" panose="02020603050405020304" pitchFamily="18" charset="0"/>
                <a:ea typeface="等线" panose="02010600030101010101" pitchFamily="2" charset="-122"/>
                <a:cs typeface="Times New Roman" panose="02020603050405020304" pitchFamily="18" charset="0"/>
              </a:rPr>
              <a:t>: Extending the system's compatibility beyond the Android platform to include other operating systems.</a:t>
            </a:r>
          </a:p>
        </p:txBody>
      </p:sp>
      <p:sp>
        <p:nvSpPr>
          <p:cNvPr id="5" name="Rectangle 4">
            <a:extLst>
              <a:ext uri="{FF2B5EF4-FFF2-40B4-BE49-F238E27FC236}">
                <a16:creationId xmlns:a16="http://schemas.microsoft.com/office/drawing/2014/main" id="{FE948722-2290-5338-EE41-7145CF6EF13B}"/>
              </a:ext>
            </a:extLst>
          </p:cNvPr>
          <p:cNvSpPr/>
          <p:nvPr/>
        </p:nvSpPr>
        <p:spPr bwMode="auto">
          <a:xfrm>
            <a:off x="2694137" y="4638290"/>
            <a:ext cx="9297393" cy="5231062"/>
          </a:xfrm>
          <a:prstGeom prst="rect">
            <a:avLst/>
          </a:prstGeom>
          <a:ln w="76200">
            <a:solidFill>
              <a:schemeClr val="accent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ctr" defTabSz="2946400">
              <a:lnSpc>
                <a:spcPct val="107000"/>
              </a:lnSpc>
              <a:spcAft>
                <a:spcPts val="800"/>
              </a:spcAft>
            </a:pPr>
            <a:r>
              <a:rPr lang="en-GB" sz="3200" b="1" kern="100" dirty="0">
                <a:solidFill>
                  <a:schemeClr val="accent1">
                    <a:lumMod val="50000"/>
                  </a:schemeClr>
                </a:solidFill>
                <a:latin typeface="Times New Roman" panose="02020603050405020304" pitchFamily="18" charset="0"/>
                <a:ea typeface="等线" panose="02010600030101010101" pitchFamily="2" charset="-122"/>
                <a:cs typeface="Times New Roman" panose="02020603050405020304" pitchFamily="18" charset="0"/>
              </a:rPr>
              <a:t>Introduction</a:t>
            </a:r>
          </a:p>
          <a:p>
            <a:pPr>
              <a:lnSpc>
                <a:spcPct val="107000"/>
              </a:lnSpc>
              <a:spcAft>
                <a:spcPts val="800"/>
              </a:spcAft>
            </a:pPr>
            <a:r>
              <a:rPr lang="en-US" sz="2400" kern="100" dirty="0">
                <a:solidFill>
                  <a:schemeClr val="tx1"/>
                </a:solidFill>
                <a:latin typeface="Times New Roman" panose="02020603050405020304" pitchFamily="18" charset="0"/>
                <a:ea typeface="等线" panose="02010600030101010101" pitchFamily="2" charset="-122"/>
                <a:cs typeface="Times New Roman" panose="02020603050405020304" pitchFamily="18" charset="0"/>
              </a:rPr>
              <a:t>This project is mainly about developing an IoT system for personal health care that enables communication between the smartphone and external sensors via Bluetooth. </a:t>
            </a:r>
            <a:endParaRPr lang="en-GB" sz="2400" kern="100" dirty="0">
              <a:solidFill>
                <a:schemeClr val="tx1"/>
              </a:solidFill>
              <a:latin typeface="Times New Roman" panose="02020603050405020304" pitchFamily="18" charset="0"/>
              <a:ea typeface="等线" panose="02010600030101010101" pitchFamily="2" charset="-122"/>
              <a:cs typeface="Times New Roman" panose="02020603050405020304" pitchFamily="18" charset="0"/>
            </a:endParaRPr>
          </a:p>
          <a:p>
            <a:pPr>
              <a:lnSpc>
                <a:spcPct val="107000"/>
              </a:lnSpc>
              <a:spcAft>
                <a:spcPts val="800"/>
              </a:spcAft>
            </a:pPr>
            <a:r>
              <a:rPr lang="en-GB" sz="2400" kern="100" dirty="0">
                <a:solidFill>
                  <a:schemeClr val="tx1"/>
                </a:solidFill>
                <a:latin typeface="Times New Roman" panose="02020603050405020304" pitchFamily="18" charset="0"/>
                <a:ea typeface="等线" panose="02010600030101010101" pitchFamily="2" charset="-122"/>
                <a:cs typeface="Times New Roman" panose="02020603050405020304" pitchFamily="18" charset="0"/>
              </a:rPr>
              <a:t>The system can measure key physiological parameters, including heart rate and blood oxygen saturation level (SpO2), and is able to recognise Human Activity. </a:t>
            </a:r>
          </a:p>
          <a:p>
            <a:pPr>
              <a:lnSpc>
                <a:spcPct val="107000"/>
              </a:lnSpc>
              <a:spcAft>
                <a:spcPts val="800"/>
              </a:spcAft>
            </a:pPr>
            <a:r>
              <a:rPr lang="en-GB" sz="2400" kern="100" dirty="0">
                <a:solidFill>
                  <a:schemeClr val="tx1"/>
                </a:solidFill>
                <a:latin typeface="Times New Roman" panose="02020603050405020304" pitchFamily="18" charset="0"/>
                <a:ea typeface="等线" panose="02010600030101010101" pitchFamily="2" charset="-122"/>
                <a:cs typeface="Times New Roman" panose="02020603050405020304" pitchFamily="18" charset="0"/>
              </a:rPr>
              <a:t>The sensor information is made accessible through two Android applications, the app for patients and the app for doctors, </a:t>
            </a:r>
            <a:r>
              <a:rPr lang="en-US" sz="2400" kern="100" dirty="0">
                <a:solidFill>
                  <a:schemeClr val="tx1"/>
                </a:solidFill>
                <a:latin typeface="Times New Roman" panose="02020603050405020304" pitchFamily="18" charset="0"/>
                <a:ea typeface="等线" panose="02010600030101010101" pitchFamily="2" charset="-122"/>
                <a:cs typeface="Times New Roman" panose="02020603050405020304" pitchFamily="18" charset="0"/>
              </a:rPr>
              <a:t>through two Android applications, the app for patients and the app for doctors, they can bridge the gap between patients and their health data as well as engage health service providers. </a:t>
            </a:r>
            <a:endParaRPr lang="en-GB" sz="2400" kern="100" dirty="0">
              <a:solidFill>
                <a:schemeClr val="tx1"/>
              </a:solidFill>
              <a:latin typeface="Times New Roman" panose="02020603050405020304" pitchFamily="18" charset="0"/>
              <a:ea typeface="等线" panose="02010600030101010101" pitchFamily="2" charset="-122"/>
              <a:cs typeface="Times New Roman" panose="02020603050405020304" pitchFamily="18" charset="0"/>
            </a:endParaRPr>
          </a:p>
          <a:p>
            <a:pPr marL="0" marR="0" indent="0" algn="l" defTabSz="2946400" rtl="0" eaLnBrk="1" fontAlgn="base" latinLnBrk="0" hangingPunct="1">
              <a:lnSpc>
                <a:spcPct val="100000"/>
              </a:lnSpc>
              <a:spcBef>
                <a:spcPct val="0"/>
              </a:spcBef>
              <a:spcAft>
                <a:spcPct val="0"/>
              </a:spcAft>
              <a:buClrTx/>
              <a:buSzTx/>
              <a:buFontTx/>
              <a:buNone/>
              <a:tabLst/>
            </a:pPr>
            <a:endParaRPr lang="en-GB" sz="2400" kern="100" dirty="0">
              <a:solidFill>
                <a:schemeClr val="tx1"/>
              </a:solidFill>
              <a:latin typeface="Times New Roman" panose="02020603050405020304" pitchFamily="18" charset="0"/>
              <a:ea typeface="等线" panose="02010600030101010101" pitchFamily="2" charset="-122"/>
              <a:cs typeface="Times New Roman" panose="02020603050405020304" pitchFamily="18" charset="0"/>
            </a:endParaRPr>
          </a:p>
          <a:p>
            <a:pPr marL="0" marR="0" indent="0" algn="l" defTabSz="2946400" rtl="0" eaLnBrk="1" fontAlgn="base" latinLnBrk="0" hangingPunct="1">
              <a:lnSpc>
                <a:spcPct val="100000"/>
              </a:lnSpc>
              <a:spcBef>
                <a:spcPct val="0"/>
              </a:spcBef>
              <a:spcAft>
                <a:spcPct val="0"/>
              </a:spcAft>
              <a:buClrTx/>
              <a:buSzTx/>
              <a:buFontTx/>
              <a:buNone/>
              <a:tabLst/>
            </a:pPr>
            <a:endParaRPr lang="en-GB" sz="2400" kern="100" dirty="0">
              <a:solidFill>
                <a:schemeClr val="tx1"/>
              </a:solidFill>
              <a:latin typeface="Times New Roman" panose="02020603050405020304" pitchFamily="18" charset="0"/>
              <a:ea typeface="等线" panose="02010600030101010101" pitchFamily="2" charset="-122"/>
              <a:cs typeface="Times New Roman" panose="02020603050405020304" pitchFamily="18" charset="0"/>
            </a:endParaRPr>
          </a:p>
          <a:p>
            <a:pPr marL="0" marR="0" indent="0" algn="l" defTabSz="2946400" rtl="0" eaLnBrk="1" fontAlgn="base" latinLnBrk="0" hangingPunct="1">
              <a:lnSpc>
                <a:spcPct val="100000"/>
              </a:lnSpc>
              <a:spcBef>
                <a:spcPct val="0"/>
              </a:spcBef>
              <a:spcAft>
                <a:spcPct val="0"/>
              </a:spcAft>
              <a:buClrTx/>
              <a:buSzTx/>
              <a:buFontTx/>
              <a:buNone/>
              <a:tabLst/>
            </a:pPr>
            <a:endParaRPr lang="en-GB" dirty="0">
              <a:solidFill>
                <a:schemeClr val="tx1"/>
              </a:solidFill>
              <a:latin typeface="Arial" charset="0"/>
            </a:endParaRPr>
          </a:p>
        </p:txBody>
      </p:sp>
      <p:sp>
        <p:nvSpPr>
          <p:cNvPr id="6" name="Rectangle 5">
            <a:extLst>
              <a:ext uri="{FF2B5EF4-FFF2-40B4-BE49-F238E27FC236}">
                <a16:creationId xmlns:a16="http://schemas.microsoft.com/office/drawing/2014/main" id="{DAC5716B-263C-90CC-0C74-BBB7F256DE96}"/>
              </a:ext>
            </a:extLst>
          </p:cNvPr>
          <p:cNvSpPr/>
          <p:nvPr/>
        </p:nvSpPr>
        <p:spPr bwMode="auto">
          <a:xfrm>
            <a:off x="2694137" y="10048057"/>
            <a:ext cx="9297393" cy="3662491"/>
          </a:xfrm>
          <a:prstGeom prst="rect">
            <a:avLst/>
          </a:prstGeom>
          <a:ln w="76200">
            <a:solidFill>
              <a:schemeClr val="accent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ctr" defTabSz="2946400">
              <a:lnSpc>
                <a:spcPct val="107000"/>
              </a:lnSpc>
              <a:spcAft>
                <a:spcPts val="800"/>
              </a:spcAft>
            </a:pPr>
            <a:r>
              <a:rPr lang="en-GB" sz="3200" b="1" kern="100" dirty="0">
                <a:solidFill>
                  <a:schemeClr val="accent1">
                    <a:lumMod val="50000"/>
                  </a:schemeClr>
                </a:solidFill>
                <a:latin typeface="Times New Roman" panose="02020603050405020304" pitchFamily="18" charset="0"/>
                <a:ea typeface="等线" panose="02010600030101010101" pitchFamily="2" charset="-122"/>
                <a:cs typeface="Times New Roman" panose="02020603050405020304" pitchFamily="18" charset="0"/>
              </a:rPr>
              <a:t>Background</a:t>
            </a:r>
            <a:endParaRPr lang="en-GB" sz="2400" kern="100" dirty="0">
              <a:solidFill>
                <a:schemeClr val="tx1"/>
              </a:solidFill>
              <a:latin typeface="Times New Roman" panose="02020603050405020304" pitchFamily="18" charset="0"/>
              <a:ea typeface="等线" panose="02010600030101010101" pitchFamily="2" charset="-122"/>
              <a:cs typeface="Times New Roman" panose="02020603050405020304" pitchFamily="18" charset="0"/>
            </a:endParaRPr>
          </a:p>
          <a:p>
            <a:pPr marL="0" marR="0" indent="0" algn="l" defTabSz="2946400" rtl="0" eaLnBrk="1" fontAlgn="base" latinLnBrk="0" hangingPunct="1">
              <a:lnSpc>
                <a:spcPct val="100000"/>
              </a:lnSpc>
              <a:spcBef>
                <a:spcPct val="0"/>
              </a:spcBef>
              <a:spcAft>
                <a:spcPct val="0"/>
              </a:spcAft>
              <a:buClrTx/>
              <a:buSzTx/>
              <a:buFontTx/>
              <a:buNone/>
              <a:tabLst/>
            </a:pPr>
            <a:r>
              <a:rPr lang="en-US" sz="2400" kern="100" dirty="0">
                <a:solidFill>
                  <a:schemeClr val="tx1"/>
                </a:solidFill>
                <a:latin typeface="Times New Roman" panose="02020603050405020304" pitchFamily="18" charset="0"/>
                <a:ea typeface="等线" panose="02010600030101010101" pitchFamily="2" charset="-122"/>
                <a:cs typeface="Times New Roman" panose="02020603050405020304" pitchFamily="18" charset="0"/>
              </a:rPr>
              <a:t>The global shift towards an aging population, with elderly numbers rising to 22% by 2050, intensifies healthcare challenges in managing diseases like cardiovascular and respiratory conditions. This scenario underscores the need for innovative solutions, such as early detection through monitoring vital signs like heart rate and SpO2.</a:t>
            </a:r>
          </a:p>
          <a:p>
            <a:pPr marL="0" marR="0" indent="0" algn="l" defTabSz="2946400" rtl="0" eaLnBrk="1" fontAlgn="base" latinLnBrk="0" hangingPunct="1">
              <a:lnSpc>
                <a:spcPct val="100000"/>
              </a:lnSpc>
              <a:spcBef>
                <a:spcPct val="0"/>
              </a:spcBef>
              <a:spcAft>
                <a:spcPct val="0"/>
              </a:spcAft>
              <a:buClrTx/>
              <a:buSzTx/>
              <a:buFontTx/>
              <a:buNone/>
              <a:tabLst/>
            </a:pPr>
            <a:r>
              <a:rPr lang="en-US" sz="2400" kern="100" dirty="0">
                <a:solidFill>
                  <a:schemeClr val="tx1"/>
                </a:solidFill>
                <a:latin typeface="Times New Roman" panose="02020603050405020304" pitchFamily="18" charset="0"/>
                <a:ea typeface="等线" panose="02010600030101010101" pitchFamily="2" charset="-122"/>
                <a:cs typeface="Times New Roman" panose="02020603050405020304" pitchFamily="18" charset="0"/>
              </a:rPr>
              <a:t>These indicators are influenced by physical activity and environmental factors. Human Activity Recognition (HAR) enhances the accuracy of these measurements by considering the user's activity</a:t>
            </a:r>
            <a:endParaRPr lang="en-GB" sz="2400" kern="100" dirty="0">
              <a:solidFill>
                <a:schemeClr val="tx1"/>
              </a:solidFill>
              <a:latin typeface="Times New Roman" panose="02020603050405020304" pitchFamily="18" charset="0"/>
              <a:ea typeface="等线" panose="02010600030101010101" pitchFamily="2" charset="-122"/>
              <a:cs typeface="Times New Roman" panose="02020603050405020304" pitchFamily="18" charset="0"/>
            </a:endParaRPr>
          </a:p>
          <a:p>
            <a:pPr marL="0" marR="0" indent="0" algn="l" defTabSz="2946400" rtl="0" eaLnBrk="1" fontAlgn="base" latinLnBrk="0" hangingPunct="1">
              <a:lnSpc>
                <a:spcPct val="100000"/>
              </a:lnSpc>
              <a:spcBef>
                <a:spcPct val="0"/>
              </a:spcBef>
              <a:spcAft>
                <a:spcPct val="0"/>
              </a:spcAft>
              <a:buClrTx/>
              <a:buSzTx/>
              <a:buFontTx/>
              <a:buNone/>
              <a:tabLst/>
            </a:pPr>
            <a:endParaRPr lang="en-GB" sz="2400" kern="100" dirty="0">
              <a:solidFill>
                <a:schemeClr val="tx1"/>
              </a:solidFill>
              <a:latin typeface="Times New Roman" panose="02020603050405020304" pitchFamily="18" charset="0"/>
              <a:ea typeface="等线" panose="02010600030101010101" pitchFamily="2" charset="-122"/>
              <a:cs typeface="Times New Roman" panose="02020603050405020304" pitchFamily="18" charset="0"/>
            </a:endParaRPr>
          </a:p>
          <a:p>
            <a:pPr marL="0" marR="0" indent="0" algn="l" defTabSz="2946400" rtl="0" eaLnBrk="1" fontAlgn="base" latinLnBrk="0" hangingPunct="1">
              <a:lnSpc>
                <a:spcPct val="100000"/>
              </a:lnSpc>
              <a:spcBef>
                <a:spcPct val="0"/>
              </a:spcBef>
              <a:spcAft>
                <a:spcPct val="0"/>
              </a:spcAft>
              <a:buClrTx/>
              <a:buSzTx/>
              <a:buFontTx/>
              <a:buNone/>
              <a:tabLst/>
            </a:pPr>
            <a:endParaRPr lang="en-GB" dirty="0">
              <a:solidFill>
                <a:schemeClr val="tx1"/>
              </a:solidFill>
              <a:latin typeface="Arial" charset="0"/>
            </a:endParaRPr>
          </a:p>
        </p:txBody>
      </p:sp>
      <p:sp>
        <p:nvSpPr>
          <p:cNvPr id="7" name="Rectangle 6">
            <a:extLst>
              <a:ext uri="{FF2B5EF4-FFF2-40B4-BE49-F238E27FC236}">
                <a16:creationId xmlns:a16="http://schemas.microsoft.com/office/drawing/2014/main" id="{E4246171-5ADA-C496-3954-D3AA975E719D}"/>
              </a:ext>
            </a:extLst>
          </p:cNvPr>
          <p:cNvSpPr/>
          <p:nvPr/>
        </p:nvSpPr>
        <p:spPr bwMode="auto">
          <a:xfrm>
            <a:off x="12173418" y="4638290"/>
            <a:ext cx="8947914" cy="7893304"/>
          </a:xfrm>
          <a:prstGeom prst="rect">
            <a:avLst/>
          </a:prstGeom>
          <a:ln w="76200">
            <a:solidFill>
              <a:schemeClr val="accent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2946400" rtl="0" eaLnBrk="1" fontAlgn="base" latinLnBrk="0" hangingPunct="1">
              <a:lnSpc>
                <a:spcPct val="100000"/>
              </a:lnSpc>
              <a:spcBef>
                <a:spcPct val="0"/>
              </a:spcBef>
              <a:spcAft>
                <a:spcPct val="0"/>
              </a:spcAft>
              <a:buClrTx/>
              <a:buSzTx/>
              <a:buFontTx/>
              <a:buNone/>
              <a:tabLst/>
            </a:pPr>
            <a:r>
              <a:rPr lang="en-GB" altLang="zh-CN" sz="3200" b="1" kern="100" dirty="0">
                <a:solidFill>
                  <a:schemeClr val="accent1">
                    <a:lumMod val="50000"/>
                  </a:schemeClr>
                </a:solidFill>
                <a:latin typeface="Times New Roman" panose="02020603050405020304" pitchFamily="18" charset="0"/>
                <a:ea typeface="等线" panose="02010600030101010101" pitchFamily="2" charset="-122"/>
                <a:cs typeface="Times New Roman" panose="02020603050405020304" pitchFamily="18" charset="0"/>
              </a:rPr>
              <a:t>Application Design</a:t>
            </a:r>
            <a:endParaRPr lang="en-GB" sz="3200" b="1" kern="100" dirty="0">
              <a:solidFill>
                <a:schemeClr val="accent1">
                  <a:lumMod val="50000"/>
                </a:schemeClr>
              </a:solidFill>
              <a:latin typeface="Times New Roman" panose="02020603050405020304" pitchFamily="18" charset="0"/>
              <a:ea typeface="等线" panose="02010600030101010101" pitchFamily="2" charset="-122"/>
              <a:cs typeface="Times New Roman" panose="02020603050405020304" pitchFamily="18" charset="0"/>
            </a:endParaRPr>
          </a:p>
        </p:txBody>
      </p:sp>
      <p:pic>
        <p:nvPicPr>
          <p:cNvPr id="8" name="Picture 7">
            <a:extLst>
              <a:ext uri="{FF2B5EF4-FFF2-40B4-BE49-F238E27FC236}">
                <a16:creationId xmlns:a16="http://schemas.microsoft.com/office/drawing/2014/main" id="{9F8E55B9-0AD7-5FC1-E322-46DDC76AAE9D}"/>
              </a:ext>
            </a:extLst>
          </p:cNvPr>
          <p:cNvPicPr>
            <a:picLocks noChangeAspect="1"/>
          </p:cNvPicPr>
          <p:nvPr/>
        </p:nvPicPr>
        <p:blipFill rotWithShape="1">
          <a:blip r:embed="rId4"/>
          <a:srcRect l="2374" t="6500" r="70337"/>
          <a:stretch/>
        </p:blipFill>
        <p:spPr>
          <a:xfrm>
            <a:off x="18259124" y="5242471"/>
            <a:ext cx="1414914" cy="2963849"/>
          </a:xfrm>
          <a:prstGeom prst="rect">
            <a:avLst/>
          </a:prstGeom>
        </p:spPr>
      </p:pic>
      <p:pic>
        <p:nvPicPr>
          <p:cNvPr id="9" name="Picture 8">
            <a:extLst>
              <a:ext uri="{FF2B5EF4-FFF2-40B4-BE49-F238E27FC236}">
                <a16:creationId xmlns:a16="http://schemas.microsoft.com/office/drawing/2014/main" id="{E510D9E6-BA48-033E-60BA-53778840AC56}"/>
              </a:ext>
            </a:extLst>
          </p:cNvPr>
          <p:cNvPicPr>
            <a:picLocks noChangeAspect="1"/>
          </p:cNvPicPr>
          <p:nvPr/>
        </p:nvPicPr>
        <p:blipFill rotWithShape="1">
          <a:blip r:embed="rId5"/>
          <a:srcRect r="10433"/>
          <a:stretch/>
        </p:blipFill>
        <p:spPr>
          <a:xfrm>
            <a:off x="19674039" y="5242471"/>
            <a:ext cx="1337912" cy="2963849"/>
          </a:xfrm>
          <a:prstGeom prst="rect">
            <a:avLst/>
          </a:prstGeom>
        </p:spPr>
      </p:pic>
      <p:pic>
        <p:nvPicPr>
          <p:cNvPr id="12" name="Picture 11">
            <a:extLst>
              <a:ext uri="{FF2B5EF4-FFF2-40B4-BE49-F238E27FC236}">
                <a16:creationId xmlns:a16="http://schemas.microsoft.com/office/drawing/2014/main" id="{15B41150-7C8A-5B71-29B3-4FA2271D8E56}"/>
              </a:ext>
            </a:extLst>
          </p:cNvPr>
          <p:cNvPicPr>
            <a:picLocks noChangeAspect="1"/>
          </p:cNvPicPr>
          <p:nvPr/>
        </p:nvPicPr>
        <p:blipFill rotWithShape="1">
          <a:blip r:embed="rId6"/>
          <a:srcRect l="57411" r="2669"/>
          <a:stretch/>
        </p:blipFill>
        <p:spPr>
          <a:xfrm>
            <a:off x="12292872" y="9437315"/>
            <a:ext cx="1411738" cy="2961501"/>
          </a:xfrm>
          <a:prstGeom prst="rect">
            <a:avLst/>
          </a:prstGeom>
        </p:spPr>
      </p:pic>
      <p:pic>
        <p:nvPicPr>
          <p:cNvPr id="13" name="Picture 12">
            <a:extLst>
              <a:ext uri="{FF2B5EF4-FFF2-40B4-BE49-F238E27FC236}">
                <a16:creationId xmlns:a16="http://schemas.microsoft.com/office/drawing/2014/main" id="{083CAD62-FCA0-5161-34E1-A947CEA8BD58}"/>
              </a:ext>
            </a:extLst>
          </p:cNvPr>
          <p:cNvPicPr>
            <a:picLocks noChangeAspect="1"/>
          </p:cNvPicPr>
          <p:nvPr/>
        </p:nvPicPr>
        <p:blipFill>
          <a:blip r:embed="rId7"/>
          <a:stretch>
            <a:fillRect/>
          </a:stretch>
        </p:blipFill>
        <p:spPr>
          <a:xfrm>
            <a:off x="13762821" y="9437315"/>
            <a:ext cx="1773381" cy="2961501"/>
          </a:xfrm>
          <a:prstGeom prst="rect">
            <a:avLst/>
          </a:prstGeom>
        </p:spPr>
      </p:pic>
      <p:sp>
        <p:nvSpPr>
          <p:cNvPr id="14" name="Rectangle 13">
            <a:extLst>
              <a:ext uri="{FF2B5EF4-FFF2-40B4-BE49-F238E27FC236}">
                <a16:creationId xmlns:a16="http://schemas.microsoft.com/office/drawing/2014/main" id="{5C0F1F26-AC65-2A02-5584-4B2B46553775}"/>
              </a:ext>
            </a:extLst>
          </p:cNvPr>
          <p:cNvSpPr/>
          <p:nvPr/>
        </p:nvSpPr>
        <p:spPr bwMode="auto">
          <a:xfrm>
            <a:off x="12173418" y="20365698"/>
            <a:ext cx="8947914" cy="3405521"/>
          </a:xfrm>
          <a:prstGeom prst="rect">
            <a:avLst/>
          </a:prstGeom>
          <a:ln w="76200">
            <a:solidFill>
              <a:schemeClr val="accent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2946400" eaLnBrk="1" latinLnBrk="0" hangingPunct="1">
              <a:lnSpc>
                <a:spcPct val="107000"/>
              </a:lnSpc>
              <a:spcAft>
                <a:spcPts val="800"/>
              </a:spcAft>
              <a:buClrTx/>
              <a:buSzTx/>
              <a:buFontTx/>
              <a:buNone/>
              <a:tabLst/>
            </a:pPr>
            <a:r>
              <a:rPr lang="en-GB" sz="3200" b="1" kern="100" dirty="0">
                <a:solidFill>
                  <a:schemeClr val="accent1">
                    <a:lumMod val="50000"/>
                  </a:schemeClr>
                </a:solidFill>
                <a:latin typeface="Times New Roman" panose="02020603050405020304" pitchFamily="18" charset="0"/>
                <a:ea typeface="等线" panose="02010600030101010101" pitchFamily="2" charset="-122"/>
                <a:cs typeface="Times New Roman" panose="02020603050405020304" pitchFamily="18" charset="0"/>
              </a:rPr>
              <a:t>Database Design</a:t>
            </a:r>
          </a:p>
        </p:txBody>
      </p:sp>
      <p:pic>
        <p:nvPicPr>
          <p:cNvPr id="16" name="Picture 15">
            <a:extLst>
              <a:ext uri="{FF2B5EF4-FFF2-40B4-BE49-F238E27FC236}">
                <a16:creationId xmlns:a16="http://schemas.microsoft.com/office/drawing/2014/main" id="{21A83AC6-959D-C253-E289-42793D01B580}"/>
              </a:ext>
            </a:extLst>
          </p:cNvPr>
          <p:cNvPicPr>
            <a:picLocks noChangeAspect="1"/>
          </p:cNvPicPr>
          <p:nvPr/>
        </p:nvPicPr>
        <p:blipFill>
          <a:blip r:embed="rId8"/>
          <a:stretch>
            <a:fillRect/>
          </a:stretch>
        </p:blipFill>
        <p:spPr>
          <a:xfrm>
            <a:off x="17225033" y="21034753"/>
            <a:ext cx="3856768" cy="2251389"/>
          </a:xfrm>
          <a:prstGeom prst="rect">
            <a:avLst/>
          </a:prstGeom>
        </p:spPr>
      </p:pic>
      <p:sp>
        <p:nvSpPr>
          <p:cNvPr id="17" name="TextBox 16">
            <a:extLst>
              <a:ext uri="{FF2B5EF4-FFF2-40B4-BE49-F238E27FC236}">
                <a16:creationId xmlns:a16="http://schemas.microsoft.com/office/drawing/2014/main" id="{A71F515A-0A46-5E17-44F5-91F2BB3BDFFD}"/>
              </a:ext>
            </a:extLst>
          </p:cNvPr>
          <p:cNvSpPr txBox="1"/>
          <p:nvPr/>
        </p:nvSpPr>
        <p:spPr>
          <a:xfrm>
            <a:off x="12202219" y="21076374"/>
            <a:ext cx="5672314" cy="2641942"/>
          </a:xfrm>
          <a:prstGeom prst="rect">
            <a:avLst/>
          </a:prstGeom>
          <a:noFill/>
        </p:spPr>
        <p:txBody>
          <a:bodyPr wrap="square" rtlCol="0">
            <a:spAutoFit/>
          </a:bodyPr>
          <a:lstStyle/>
          <a:p>
            <a:pPr>
              <a:lnSpc>
                <a:spcPct val="107000"/>
              </a:lnSpc>
              <a:spcAft>
                <a:spcPts val="800"/>
              </a:spcAft>
            </a:pPr>
            <a:r>
              <a:rPr lang="en-US" sz="2400" kern="100" dirty="0">
                <a:latin typeface="Times New Roman" panose="02020603050405020304" pitchFamily="18" charset="0"/>
                <a:ea typeface="等线" panose="02010600030101010101" pitchFamily="2" charset="-122"/>
                <a:cs typeface="Times New Roman" panose="02020603050405020304" pitchFamily="18" charset="0"/>
              </a:rPr>
              <a:t>To enable cross app data access, the data must be stored in the cloud. </a:t>
            </a:r>
            <a:endParaRPr lang="en-GB" sz="2400" kern="100" dirty="0">
              <a:latin typeface="Times New Roman" panose="02020603050405020304" pitchFamily="18" charset="0"/>
              <a:ea typeface="等线" panose="02010600030101010101" pitchFamily="2" charset="-122"/>
              <a:cs typeface="Times New Roman" panose="02020603050405020304" pitchFamily="18" charset="0"/>
            </a:endParaRPr>
          </a:p>
          <a:p>
            <a:pPr>
              <a:lnSpc>
                <a:spcPct val="107000"/>
              </a:lnSpc>
              <a:spcAft>
                <a:spcPts val="800"/>
              </a:spcAft>
            </a:pPr>
            <a:r>
              <a:rPr lang="en-US" sz="2400" kern="100" dirty="0">
                <a:latin typeface="Times New Roman" panose="02020603050405020304" pitchFamily="18" charset="0"/>
                <a:ea typeface="等线" panose="02010600030101010101" pitchFamily="2" charset="-122"/>
                <a:cs typeface="Times New Roman" panose="02020603050405020304" pitchFamily="18" charset="0"/>
              </a:rPr>
              <a:t>The Firebase Realtime Database is a cloud-hosted NoSQL database provided by google with a complete set of APIs.</a:t>
            </a:r>
            <a:endParaRPr lang="en-GB" sz="2400" kern="100" dirty="0">
              <a:latin typeface="Times New Roman" panose="02020603050405020304" pitchFamily="18" charset="0"/>
              <a:ea typeface="等线" panose="02010600030101010101" pitchFamily="2" charset="-122"/>
              <a:cs typeface="Times New Roman" panose="02020603050405020304" pitchFamily="18" charset="0"/>
            </a:endParaRPr>
          </a:p>
          <a:p>
            <a:pPr>
              <a:lnSpc>
                <a:spcPct val="107000"/>
              </a:lnSpc>
              <a:spcAft>
                <a:spcPts val="800"/>
              </a:spcAft>
            </a:pPr>
            <a:r>
              <a:rPr lang="en-US" sz="2400" kern="100" dirty="0">
                <a:latin typeface="Times New Roman" panose="02020603050405020304" pitchFamily="18" charset="0"/>
                <a:ea typeface="等线" panose="02010600030101010101" pitchFamily="2" charset="-122"/>
                <a:cs typeface="Times New Roman" panose="02020603050405020304" pitchFamily="18" charset="0"/>
              </a:rPr>
              <a:t>The data is structured as a JSON tree format.</a:t>
            </a:r>
            <a:endParaRPr lang="en-GB" sz="2400" kern="100" dirty="0">
              <a:latin typeface="Times New Roman" panose="02020603050405020304" pitchFamily="18" charset="0"/>
              <a:ea typeface="等线" panose="02010600030101010101" pitchFamily="2" charset="-122"/>
              <a:cs typeface="Times New Roman" panose="02020603050405020304" pitchFamily="18" charset="0"/>
            </a:endParaRPr>
          </a:p>
        </p:txBody>
      </p:sp>
      <p:pic>
        <p:nvPicPr>
          <p:cNvPr id="20" name="Picture 19" descr="A screenshot of a graph&#10;&#10;Description automatically generated">
            <a:extLst>
              <a:ext uri="{FF2B5EF4-FFF2-40B4-BE49-F238E27FC236}">
                <a16:creationId xmlns:a16="http://schemas.microsoft.com/office/drawing/2014/main" id="{EFCB8A4A-9D1C-9674-BF8F-273770177B3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6575033" y="16476394"/>
            <a:ext cx="4344372" cy="3569744"/>
          </a:xfrm>
          <a:prstGeom prst="rect">
            <a:avLst/>
          </a:prstGeom>
        </p:spPr>
      </p:pic>
      <p:sp>
        <p:nvSpPr>
          <p:cNvPr id="2" name="TextBox 1">
            <a:extLst>
              <a:ext uri="{FF2B5EF4-FFF2-40B4-BE49-F238E27FC236}">
                <a16:creationId xmlns:a16="http://schemas.microsoft.com/office/drawing/2014/main" id="{238BAFB7-0AA2-4616-D7E4-46C4F2C7A882}"/>
              </a:ext>
            </a:extLst>
          </p:cNvPr>
          <p:cNvSpPr txBox="1"/>
          <p:nvPr/>
        </p:nvSpPr>
        <p:spPr>
          <a:xfrm>
            <a:off x="12360159" y="13476433"/>
            <a:ext cx="4032986" cy="6001643"/>
          </a:xfrm>
          <a:prstGeom prst="rect">
            <a:avLst/>
          </a:prstGeom>
          <a:noFill/>
        </p:spPr>
        <p:txBody>
          <a:bodyPr wrap="square" rtlCol="0">
            <a:spAutoFit/>
          </a:bodyPr>
          <a:lstStyle/>
          <a:p>
            <a:r>
              <a:rPr lang="en-US" sz="2400" kern="100" dirty="0">
                <a:latin typeface="Times New Roman" panose="02020603050405020304" pitchFamily="18" charset="0"/>
                <a:ea typeface="等线" panose="02010600030101010101" pitchFamily="2" charset="-122"/>
                <a:cs typeface="Times New Roman" panose="02020603050405020304" pitchFamily="18" charset="0"/>
              </a:rPr>
              <a:t>This model is trained to identify and classify 14 human activities based on sensor data.</a:t>
            </a:r>
          </a:p>
          <a:p>
            <a:r>
              <a:rPr lang="en-US" sz="2400" kern="100" dirty="0">
                <a:latin typeface="Times New Roman" panose="02020603050405020304" pitchFamily="18" charset="0"/>
                <a:ea typeface="等线" panose="02010600030101010101" pitchFamily="2" charset="-122"/>
                <a:cs typeface="Times New Roman" panose="02020603050405020304" pitchFamily="18" charset="0"/>
              </a:rPr>
              <a:t>Data was procured from two thingy-52 sensors placed on the upper and lower body. Both sensors sampled accelerometer and gyroscope data at a frequency of 25Hz.</a:t>
            </a:r>
          </a:p>
          <a:p>
            <a:r>
              <a:rPr lang="en-GB" sz="2400" kern="100" dirty="0">
                <a:latin typeface="Times New Roman" panose="02020603050405020304" pitchFamily="18" charset="0"/>
                <a:ea typeface="等线" panose="02010600030101010101" pitchFamily="2" charset="-122"/>
                <a:cs typeface="Times New Roman" panose="02020603050405020304" pitchFamily="18" charset="0"/>
              </a:rPr>
              <a:t>The sliding window approach is used to process the data with the w</a:t>
            </a:r>
            <a:r>
              <a:rPr lang="en-US" sz="2400" kern="100" dirty="0" err="1">
                <a:latin typeface="Times New Roman" panose="02020603050405020304" pitchFamily="18" charset="0"/>
                <a:ea typeface="等线" panose="02010600030101010101" pitchFamily="2" charset="-122"/>
                <a:cs typeface="Times New Roman" panose="02020603050405020304" pitchFamily="18" charset="0"/>
              </a:rPr>
              <a:t>indow</a:t>
            </a:r>
            <a:r>
              <a:rPr lang="en-US" sz="2400" kern="100" dirty="0">
                <a:latin typeface="Times New Roman" panose="02020603050405020304" pitchFamily="18" charset="0"/>
                <a:ea typeface="等线" panose="02010600030101010101" pitchFamily="2" charset="-122"/>
                <a:cs typeface="Times New Roman" panose="02020603050405020304" pitchFamily="18" charset="0"/>
              </a:rPr>
              <a:t> size set at 50.</a:t>
            </a:r>
          </a:p>
          <a:p>
            <a:endParaRPr lang="en-US" sz="2400" kern="100" dirty="0">
              <a:latin typeface="Times New Roman" panose="02020603050405020304" pitchFamily="18" charset="0"/>
              <a:ea typeface="等线" panose="02010600030101010101" pitchFamily="2" charset="-122"/>
              <a:cs typeface="Times New Roman" panose="02020603050405020304" pitchFamily="18" charset="0"/>
            </a:endParaRPr>
          </a:p>
          <a:p>
            <a:r>
              <a:rPr lang="en-US" sz="2400" kern="100" dirty="0">
                <a:latin typeface="Times New Roman" panose="02020603050405020304" pitchFamily="18" charset="0"/>
                <a:ea typeface="等线" panose="02010600030101010101" pitchFamily="2" charset="-122"/>
                <a:cs typeface="Times New Roman" panose="02020603050405020304" pitchFamily="18" charset="0"/>
              </a:rPr>
              <a:t>The model mainly uses the convolutional neural network (CNN) model.</a:t>
            </a:r>
          </a:p>
        </p:txBody>
      </p:sp>
      <p:sp>
        <p:nvSpPr>
          <p:cNvPr id="3" name="TextBox 2">
            <a:extLst>
              <a:ext uri="{FF2B5EF4-FFF2-40B4-BE49-F238E27FC236}">
                <a16:creationId xmlns:a16="http://schemas.microsoft.com/office/drawing/2014/main" id="{20EDDBA5-8969-875A-061F-EA842B91088D}"/>
              </a:ext>
            </a:extLst>
          </p:cNvPr>
          <p:cNvSpPr txBox="1"/>
          <p:nvPr/>
        </p:nvSpPr>
        <p:spPr>
          <a:xfrm>
            <a:off x="12474760" y="5105237"/>
            <a:ext cx="5674983" cy="4154984"/>
          </a:xfrm>
          <a:prstGeom prst="rect">
            <a:avLst/>
          </a:prstGeom>
          <a:noFill/>
        </p:spPr>
        <p:txBody>
          <a:bodyPr wrap="square" rtlCol="0">
            <a:spAutoFit/>
          </a:bodyPr>
          <a:lstStyle/>
          <a:p>
            <a:pPr algn="l"/>
            <a:r>
              <a:rPr lang="en-US" sz="2400" b="1" kern="100" dirty="0">
                <a:latin typeface="Times New Roman" panose="02020603050405020304" pitchFamily="18" charset="0"/>
                <a:ea typeface="等线" panose="02010600030101010101" pitchFamily="2" charset="-122"/>
                <a:cs typeface="Times New Roman" panose="02020603050405020304" pitchFamily="18" charset="0"/>
              </a:rPr>
              <a:t>Patient App:</a:t>
            </a:r>
          </a:p>
          <a:p>
            <a:pPr algn="l"/>
            <a:r>
              <a:rPr lang="en-US" sz="2400" b="1" kern="100" dirty="0">
                <a:latin typeface="Times New Roman" panose="02020603050405020304" pitchFamily="18" charset="0"/>
                <a:ea typeface="等线" panose="02010600030101010101" pitchFamily="2" charset="-122"/>
                <a:cs typeface="Times New Roman" panose="02020603050405020304" pitchFamily="18" charset="0"/>
              </a:rPr>
              <a:t>Login</a:t>
            </a:r>
            <a:r>
              <a:rPr lang="en-US" sz="2400" kern="100" dirty="0">
                <a:latin typeface="Times New Roman" panose="02020603050405020304" pitchFamily="18" charset="0"/>
                <a:ea typeface="等线" panose="02010600030101010101" pitchFamily="2" charset="-122"/>
                <a:cs typeface="Times New Roman" panose="02020603050405020304" pitchFamily="18" charset="0"/>
              </a:rPr>
              <a:t>: Users log in via email/password or Google account.</a:t>
            </a:r>
          </a:p>
          <a:p>
            <a:pPr algn="l"/>
            <a:r>
              <a:rPr lang="en-US" sz="2400" b="1" kern="100" dirty="0">
                <a:latin typeface="Times New Roman" panose="02020603050405020304" pitchFamily="18" charset="0"/>
                <a:ea typeface="等线" panose="02010600030101010101" pitchFamily="2" charset="-122"/>
                <a:cs typeface="Times New Roman" panose="02020603050405020304" pitchFamily="18" charset="0"/>
              </a:rPr>
              <a:t>Home Page</a:t>
            </a:r>
            <a:r>
              <a:rPr lang="en-US" sz="2400" kern="100" dirty="0">
                <a:latin typeface="Times New Roman" panose="02020603050405020304" pitchFamily="18" charset="0"/>
                <a:ea typeface="等线" panose="02010600030101010101" pitchFamily="2" charset="-122"/>
                <a:cs typeface="Times New Roman" panose="02020603050405020304" pitchFamily="18" charset="0"/>
              </a:rPr>
              <a:t>: Displays real-time heart rate, SpO2, and activity recognition results. </a:t>
            </a:r>
            <a:r>
              <a:rPr lang="en-US" sz="2400" b="1" kern="100" dirty="0">
                <a:latin typeface="Times New Roman" panose="02020603050405020304" pitchFamily="18" charset="0"/>
                <a:ea typeface="等线" panose="02010600030101010101" pitchFamily="2" charset="-122"/>
                <a:cs typeface="Times New Roman" panose="02020603050405020304" pitchFamily="18" charset="0"/>
              </a:rPr>
              <a:t>Sensor Connectivity</a:t>
            </a:r>
            <a:r>
              <a:rPr lang="en-US" sz="2400" kern="100" dirty="0">
                <a:latin typeface="Times New Roman" panose="02020603050405020304" pitchFamily="18" charset="0"/>
                <a:ea typeface="等线" panose="02010600030101010101" pitchFamily="2" charset="-122"/>
                <a:cs typeface="Times New Roman" panose="02020603050405020304" pitchFamily="18" charset="0"/>
              </a:rPr>
              <a:t>: Users connect sensors through a dedicated page.</a:t>
            </a:r>
          </a:p>
          <a:p>
            <a:pPr algn="l"/>
            <a:r>
              <a:rPr lang="en-US" sz="2400" b="1" kern="100" dirty="0">
                <a:latin typeface="Times New Roman" panose="02020603050405020304" pitchFamily="18" charset="0"/>
                <a:ea typeface="等线" panose="02010600030101010101" pitchFamily="2" charset="-122"/>
                <a:cs typeface="Times New Roman" panose="02020603050405020304" pitchFamily="18" charset="0"/>
              </a:rPr>
              <a:t>History</a:t>
            </a:r>
            <a:r>
              <a:rPr lang="en-US" sz="2400" kern="100" dirty="0">
                <a:latin typeface="Times New Roman" panose="02020603050405020304" pitchFamily="18" charset="0"/>
                <a:ea typeface="等线" panose="02010600030101010101" pitchFamily="2" charset="-122"/>
                <a:cs typeface="Times New Roman" panose="02020603050405020304" pitchFamily="18" charset="0"/>
              </a:rPr>
              <a:t>: Reviews past activities with a bar chart showing activity duration.</a:t>
            </a:r>
          </a:p>
          <a:p>
            <a:pPr algn="l"/>
            <a:r>
              <a:rPr lang="en-US" sz="2400" b="1" kern="100" dirty="0">
                <a:latin typeface="Times New Roman" panose="02020603050405020304" pitchFamily="18" charset="0"/>
                <a:ea typeface="等线" panose="02010600030101010101" pitchFamily="2" charset="-122"/>
                <a:cs typeface="Times New Roman" panose="02020603050405020304" pitchFamily="18" charset="0"/>
              </a:rPr>
              <a:t>Messages</a:t>
            </a:r>
            <a:r>
              <a:rPr lang="en-US" sz="2400" kern="100" dirty="0">
                <a:latin typeface="Times New Roman" panose="02020603050405020304" pitchFamily="18" charset="0"/>
                <a:ea typeface="等线" panose="02010600030101010101" pitchFamily="2" charset="-122"/>
                <a:cs typeface="Times New Roman" panose="02020603050405020304" pitchFamily="18" charset="0"/>
              </a:rPr>
              <a:t>: Alerts for abnormal heart rate/SpO2 readings.</a:t>
            </a:r>
          </a:p>
        </p:txBody>
      </p:sp>
      <p:sp>
        <p:nvSpPr>
          <p:cNvPr id="11" name="TextBox 10">
            <a:extLst>
              <a:ext uri="{FF2B5EF4-FFF2-40B4-BE49-F238E27FC236}">
                <a16:creationId xmlns:a16="http://schemas.microsoft.com/office/drawing/2014/main" id="{C73155E4-28AB-964F-9F66-2C1BB41C92C6}"/>
              </a:ext>
            </a:extLst>
          </p:cNvPr>
          <p:cNvSpPr txBox="1"/>
          <p:nvPr/>
        </p:nvSpPr>
        <p:spPr>
          <a:xfrm>
            <a:off x="15728786" y="9509713"/>
            <a:ext cx="5190619" cy="2677656"/>
          </a:xfrm>
          <a:prstGeom prst="rect">
            <a:avLst/>
          </a:prstGeom>
          <a:noFill/>
        </p:spPr>
        <p:txBody>
          <a:bodyPr wrap="square" rtlCol="0">
            <a:spAutoFit/>
          </a:bodyPr>
          <a:lstStyle/>
          <a:p>
            <a:pPr algn="l"/>
            <a:r>
              <a:rPr lang="en-US" sz="2400" b="1" kern="100" dirty="0">
                <a:latin typeface="Times New Roman" panose="02020603050405020304" pitchFamily="18" charset="0"/>
                <a:ea typeface="等线" panose="02010600030101010101" pitchFamily="2" charset="-122"/>
                <a:cs typeface="Times New Roman" panose="02020603050405020304" pitchFamily="18" charset="0"/>
              </a:rPr>
              <a:t>Doctor App:</a:t>
            </a:r>
          </a:p>
          <a:p>
            <a:pPr algn="l"/>
            <a:r>
              <a:rPr lang="en-US" sz="2400" b="1" kern="100" dirty="0">
                <a:latin typeface="Times New Roman" panose="02020603050405020304" pitchFamily="18" charset="0"/>
                <a:ea typeface="等线" panose="02010600030101010101" pitchFamily="2" charset="-122"/>
                <a:cs typeface="Times New Roman" panose="02020603050405020304" pitchFamily="18" charset="0"/>
              </a:rPr>
              <a:t>Patient Data Viewing</a:t>
            </a:r>
            <a:r>
              <a:rPr lang="en-US" sz="2400" kern="100" dirty="0">
                <a:latin typeface="Times New Roman" panose="02020603050405020304" pitchFamily="18" charset="0"/>
                <a:ea typeface="等线" panose="02010600030101010101" pitchFamily="2" charset="-122"/>
                <a:cs typeface="Times New Roman" panose="02020603050405020304" pitchFamily="18" charset="0"/>
              </a:rPr>
              <a:t>: Post-login, doctors access a list of patients by email and can select specific health data visualizations, including heart rate, SpO2 over time, activity data over time and activity duration.</a:t>
            </a:r>
            <a:endParaRPr lang="en-GB" dirty="0"/>
          </a:p>
        </p:txBody>
      </p:sp>
      <p:pic>
        <p:nvPicPr>
          <p:cNvPr id="15" name="Picture 14">
            <a:extLst>
              <a:ext uri="{FF2B5EF4-FFF2-40B4-BE49-F238E27FC236}">
                <a16:creationId xmlns:a16="http://schemas.microsoft.com/office/drawing/2014/main" id="{ADAFEE25-FEDB-2832-F3BB-75B2A89BB026}"/>
              </a:ext>
            </a:extLst>
          </p:cNvPr>
          <p:cNvPicPr>
            <a:picLocks noChangeAspect="1"/>
          </p:cNvPicPr>
          <p:nvPr/>
        </p:nvPicPr>
        <p:blipFill>
          <a:blip r:embed="rId10"/>
          <a:stretch>
            <a:fillRect/>
          </a:stretch>
        </p:blipFill>
        <p:spPr>
          <a:xfrm>
            <a:off x="18259124" y="8476038"/>
            <a:ext cx="1554937" cy="784183"/>
          </a:xfrm>
          <a:prstGeom prst="rect">
            <a:avLst/>
          </a:prstGeom>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2946400" rtl="0" eaLnBrk="1" fontAlgn="base" latinLnBrk="0" hangingPunct="1">
          <a:lnSpc>
            <a:spcPct val="100000"/>
          </a:lnSpc>
          <a:spcBef>
            <a:spcPct val="0"/>
          </a:spcBef>
          <a:spcAft>
            <a:spcPct val="0"/>
          </a:spcAft>
          <a:buClrTx/>
          <a:buSzTx/>
          <a:buFontTx/>
          <a:buNone/>
          <a:tabLst/>
          <a:defRPr kumimoji="0" lang="en-GB" altLang="en-US" sz="5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2946400" rtl="0" eaLnBrk="1" fontAlgn="base" latinLnBrk="0" hangingPunct="1">
          <a:lnSpc>
            <a:spcPct val="100000"/>
          </a:lnSpc>
          <a:spcBef>
            <a:spcPct val="0"/>
          </a:spcBef>
          <a:spcAft>
            <a:spcPct val="0"/>
          </a:spcAft>
          <a:buClrTx/>
          <a:buSzTx/>
          <a:buFontTx/>
          <a:buNone/>
          <a:tabLst/>
          <a:defRPr kumimoji="0" lang="en-GB" altLang="en-US" sz="5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6841</TotalTime>
  <Words>1007</Words>
  <Application>Microsoft Office PowerPoint</Application>
  <PresentationFormat>Custom</PresentationFormat>
  <Paragraphs>49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Lucida Sans Unicode</vt:lpstr>
      <vt:lpstr>Times New Roman</vt:lpstr>
      <vt:lpstr>Default Design</vt:lpstr>
      <vt:lpstr>PowerPoint Presentation</vt:lpstr>
    </vt:vector>
  </TitlesOfParts>
  <Company>EUCS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Tina Duren</dc:creator>
  <cp:lastModifiedBy>Xingchen Chen</cp:lastModifiedBy>
  <cp:revision>78</cp:revision>
  <dcterms:created xsi:type="dcterms:W3CDTF">2005-01-13T12:00:34Z</dcterms:created>
  <dcterms:modified xsi:type="dcterms:W3CDTF">2024-03-05T09:54:20Z</dcterms:modified>
</cp:coreProperties>
</file>