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3"/>
  </p:notesMasterIdLst>
  <p:handoutMasterIdLst>
    <p:handoutMasterId r:id="rId44"/>
  </p:handoutMasterIdLst>
  <p:sldIdLst>
    <p:sldId id="273" r:id="rId5"/>
    <p:sldId id="274" r:id="rId6"/>
    <p:sldId id="286" r:id="rId7"/>
    <p:sldId id="277" r:id="rId8"/>
    <p:sldId id="287" r:id="rId9"/>
    <p:sldId id="282" r:id="rId10"/>
    <p:sldId id="289" r:id="rId11"/>
    <p:sldId id="288" r:id="rId12"/>
    <p:sldId id="279" r:id="rId13"/>
    <p:sldId id="283" r:id="rId14"/>
    <p:sldId id="278" r:id="rId15"/>
    <p:sldId id="291" r:id="rId16"/>
    <p:sldId id="292" r:id="rId17"/>
    <p:sldId id="293" r:id="rId18"/>
    <p:sldId id="294" r:id="rId19"/>
    <p:sldId id="295" r:id="rId20"/>
    <p:sldId id="280" r:id="rId21"/>
    <p:sldId id="271" r:id="rId22"/>
    <p:sldId id="285" r:id="rId23"/>
    <p:sldId id="284" r:id="rId24"/>
    <p:sldId id="281" r:id="rId25"/>
    <p:sldId id="256" r:id="rId26"/>
    <p:sldId id="272" r:id="rId27"/>
    <p:sldId id="257" r:id="rId28"/>
    <p:sldId id="258" r:id="rId29"/>
    <p:sldId id="275" r:id="rId30"/>
    <p:sldId id="262" r:id="rId31"/>
    <p:sldId id="268" r:id="rId32"/>
    <p:sldId id="269" r:id="rId33"/>
    <p:sldId id="265" r:id="rId34"/>
    <p:sldId id="264" r:id="rId35"/>
    <p:sldId id="276" r:id="rId36"/>
    <p:sldId id="263" r:id="rId37"/>
    <p:sldId id="270" r:id="rId38"/>
    <p:sldId id="259" r:id="rId39"/>
    <p:sldId id="260" r:id="rId40"/>
    <p:sldId id="261" r:id="rId41"/>
    <p:sldId id="26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0704" autoAdjust="0"/>
  </p:normalViewPr>
  <p:slideViewPr>
    <p:cSldViewPr snapToGrid="0">
      <p:cViewPr varScale="1">
        <p:scale>
          <a:sx n="99" d="100"/>
          <a:sy n="99" d="100"/>
        </p:scale>
        <p:origin x="352"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Q1</c:v>
                </c:pt>
                <c:pt idx="1">
                  <c:v>Q2</c:v>
                </c:pt>
                <c:pt idx="2">
                  <c:v>Q3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Q1</c:v>
                </c:pt>
                <c:pt idx="1">
                  <c:v>Q2</c:v>
                </c:pt>
                <c:pt idx="2">
                  <c:v>Q3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61-4FC4-B3E4-D37A5AEE23BB}"/>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Q1</c:v>
                </c:pt>
                <c:pt idx="1">
                  <c:v>Q2</c:v>
                </c:pt>
                <c:pt idx="2">
                  <c:v>Q3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98687"/>
        <c:crosses val="autoZero"/>
        <c:auto val="1"/>
        <c:lblAlgn val="ctr"/>
        <c:lblOffset val="100"/>
        <c:noMultiLvlLbl val="0"/>
      </c:catAx>
      <c:valAx>
        <c:axId val="228998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9001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3/14/2023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hyperlink" Target="https://studybuff.com/what-should-your-spo2-be-when-sleeping/" TargetMode="External"/><Relationship Id="rId3" Type="http://schemas.openxmlformats.org/officeDocument/2006/relationships/hyperlink" Target="https://lastminuteengineers.com/max30102-pulse-oximeter-heart-rate-sensor-arduino-tutorial/?utm_content=cmp-true" TargetMode="External"/><Relationship Id="rId7" Type="http://schemas.openxmlformats.org/officeDocument/2006/relationships/hyperlink" Target="https://www.cablesandsensors.com/pages/what-is-a-normal-spo2-level" TargetMode="External"/><Relationship Id="rId2" Type="http://schemas.openxmlformats.org/officeDocument/2006/relationships/hyperlink" Target="https://store.arduino.cc/products/arduino-uno-rev3" TargetMode="External"/><Relationship Id="rId1" Type="http://schemas.openxmlformats.org/officeDocument/2006/relationships/slideLayout" Target="../slideLayouts/slideLayout3.xml"/><Relationship Id="rId6" Type="http://schemas.openxmlformats.org/officeDocument/2006/relationships/hyperlink" Target="https://www.androidauthority.com/spo2-1211078/" TargetMode="External"/><Relationship Id="rId5" Type="http://schemas.openxmlformats.org/officeDocument/2006/relationships/hyperlink" Target="https://www.aranacorp.com/en/arduino-and-bluetooth-module-hc-06/" TargetMode="External"/><Relationship Id="rId4" Type="http://schemas.openxmlformats.org/officeDocument/2006/relationships/hyperlink" Target="https://www.nordicsemi.com/Products/Development-hardware/Nordic-Thingy-52" TargetMode="External"/><Relationship Id="rId9" Type="http://schemas.openxmlformats.org/officeDocument/2006/relationships/hyperlink" Target="https://machinelearningmastery.com/deep-learning-models-for-human-activity-recogni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8.xml"/><Relationship Id="rId5" Type="http://schemas.openxmlformats.org/officeDocument/2006/relationships/image" Target="../media/image36.jpeg"/><Relationship Id="rId4" Type="http://schemas.openxmlformats.org/officeDocument/2006/relationships/image" Target="../media/image35.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8" Type="http://schemas.openxmlformats.org/officeDocument/2006/relationships/image" Target="../media/image43.jpg"/><Relationship Id="rId3" Type="http://schemas.openxmlformats.org/officeDocument/2006/relationships/image" Target="../media/image38.jpg"/><Relationship Id="rId7" Type="http://schemas.openxmlformats.org/officeDocument/2006/relationships/image" Target="../media/image42.jpg"/><Relationship Id="rId2" Type="http://schemas.openxmlformats.org/officeDocument/2006/relationships/image" Target="../media/image37.jpg"/><Relationship Id="rId1" Type="http://schemas.openxmlformats.org/officeDocument/2006/relationships/slideLayout" Target="../slideLayouts/slideLayout9.xml"/><Relationship Id="rId6" Type="http://schemas.openxmlformats.org/officeDocument/2006/relationships/image" Target="../media/image41.jpg"/><Relationship Id="rId5" Type="http://schemas.openxmlformats.org/officeDocument/2006/relationships/image" Target="../media/image40.jpg"/><Relationship Id="rId4" Type="http://schemas.openxmlformats.org/officeDocument/2006/relationships/image" Target="../media/image39.jpg"/><Relationship Id="rId9" Type="http://schemas.openxmlformats.org/officeDocument/2006/relationships/image" Target="../media/image44.jpg"/></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3AC73B9-33F0-B2E1-FC14-31AED2887B4E}"/>
              </a:ext>
            </a:extLst>
          </p:cNvPr>
          <p:cNvSpPr>
            <a:spLocks noGrp="1"/>
          </p:cNvSpPr>
          <p:nvPr>
            <p:ph type="body" sz="quarter" idx="3"/>
          </p:nvPr>
        </p:nvSpPr>
        <p:spPr>
          <a:xfrm>
            <a:off x="1986835" y="1797742"/>
            <a:ext cx="8218330" cy="2001525"/>
          </a:xfrm>
        </p:spPr>
        <p:txBody>
          <a:bodyPr/>
          <a:lstStyle/>
          <a:p>
            <a:pPr algn="ctr"/>
            <a:r>
              <a:rPr lang="en-GB" sz="6000" b="1" dirty="0"/>
              <a:t>Smartphone Interface for Peripheral Sensors</a:t>
            </a:r>
          </a:p>
        </p:txBody>
      </p:sp>
      <p:sp>
        <p:nvSpPr>
          <p:cNvPr id="7" name="Text Placeholder 6">
            <a:extLst>
              <a:ext uri="{FF2B5EF4-FFF2-40B4-BE49-F238E27FC236}">
                <a16:creationId xmlns:a16="http://schemas.microsoft.com/office/drawing/2014/main" id="{002BE64F-11DB-F0F4-9F11-2FFE28795F1D}"/>
              </a:ext>
            </a:extLst>
          </p:cNvPr>
          <p:cNvSpPr>
            <a:spLocks noGrp="1"/>
          </p:cNvSpPr>
          <p:nvPr>
            <p:ph type="body" idx="13"/>
          </p:nvPr>
        </p:nvSpPr>
        <p:spPr>
          <a:xfrm>
            <a:off x="4186707" y="4050410"/>
            <a:ext cx="3041607" cy="577454"/>
          </a:xfrm>
        </p:spPr>
        <p:txBody>
          <a:bodyPr/>
          <a:lstStyle/>
          <a:p>
            <a:pPr algn="ctr"/>
            <a:r>
              <a:rPr lang="en-GB" dirty="0"/>
              <a:t>Phase 1 presentation</a:t>
            </a:r>
          </a:p>
        </p:txBody>
      </p:sp>
      <p:sp>
        <p:nvSpPr>
          <p:cNvPr id="8" name="Content Placeholder 7">
            <a:extLst>
              <a:ext uri="{FF2B5EF4-FFF2-40B4-BE49-F238E27FC236}">
                <a16:creationId xmlns:a16="http://schemas.microsoft.com/office/drawing/2014/main" id="{D0FD35DE-9350-301D-8698-635559AABCF7}"/>
              </a:ext>
            </a:extLst>
          </p:cNvPr>
          <p:cNvSpPr>
            <a:spLocks noGrp="1"/>
          </p:cNvSpPr>
          <p:nvPr>
            <p:ph sz="half" idx="14"/>
          </p:nvPr>
        </p:nvSpPr>
        <p:spPr>
          <a:xfrm>
            <a:off x="9065607" y="5167569"/>
            <a:ext cx="2288193" cy="930577"/>
          </a:xfrm>
        </p:spPr>
        <p:txBody>
          <a:bodyPr/>
          <a:lstStyle/>
          <a:p>
            <a:pPr algn="ctr"/>
            <a:r>
              <a:rPr lang="en-US" b="1" dirty="0"/>
              <a:t>Xingchen Chen</a:t>
            </a:r>
          </a:p>
          <a:p>
            <a:pPr algn="ctr"/>
            <a:r>
              <a:rPr lang="en-US" b="1" dirty="0"/>
              <a:t>S2269664</a:t>
            </a:r>
            <a:endParaRPr lang="en-GB" b="1" dirty="0"/>
          </a:p>
        </p:txBody>
      </p:sp>
      <p:sp>
        <p:nvSpPr>
          <p:cNvPr id="9" name="Date Placeholder 8">
            <a:extLst>
              <a:ext uri="{FF2B5EF4-FFF2-40B4-BE49-F238E27FC236}">
                <a16:creationId xmlns:a16="http://schemas.microsoft.com/office/drawing/2014/main" id="{43284B30-8E9D-CCBE-D35C-5906E2F51774}"/>
              </a:ext>
            </a:extLst>
          </p:cNvPr>
          <p:cNvSpPr>
            <a:spLocks noGrp="1"/>
          </p:cNvSpPr>
          <p:nvPr>
            <p:ph type="dt" sz="half" idx="10"/>
          </p:nvPr>
        </p:nvSpPr>
        <p:spPr>
          <a:xfrm>
            <a:off x="838200" y="6356350"/>
            <a:ext cx="617113" cy="365125"/>
          </a:xfrm>
        </p:spPr>
        <p:txBody>
          <a:bodyPr/>
          <a:lstStyle/>
          <a:p>
            <a:r>
              <a:rPr lang="en-US" dirty="0"/>
              <a:t>2023</a:t>
            </a:r>
          </a:p>
        </p:txBody>
      </p:sp>
      <p:sp>
        <p:nvSpPr>
          <p:cNvPr id="11" name="Slide Number Placeholder 10">
            <a:extLst>
              <a:ext uri="{FF2B5EF4-FFF2-40B4-BE49-F238E27FC236}">
                <a16:creationId xmlns:a16="http://schemas.microsoft.com/office/drawing/2014/main" id="{3AC538A0-9205-3D57-FEDD-DD9B4020D9A0}"/>
              </a:ext>
            </a:extLst>
          </p:cNvPr>
          <p:cNvSpPr>
            <a:spLocks noGrp="1"/>
          </p:cNvSpPr>
          <p:nvPr>
            <p:ph type="sldNum" sz="quarter" idx="12"/>
          </p:nvPr>
        </p:nvSpPr>
        <p:spPr/>
        <p:txBody>
          <a:bodyPr/>
          <a:lstStyle/>
          <a:p>
            <a:fld id="{A49DFD55-3C28-40EF-9E31-A92D2E4017FF}" type="slidenum">
              <a:rPr lang="en-US" smtClean="0"/>
              <a:pPr/>
              <a:t>1</a:t>
            </a:fld>
            <a:endParaRPr lang="en-US" dirty="0"/>
          </a:p>
        </p:txBody>
      </p:sp>
    </p:spTree>
    <p:extLst>
      <p:ext uri="{BB962C8B-B14F-4D97-AF65-F5344CB8AC3E}">
        <p14:creationId xmlns:p14="http://schemas.microsoft.com/office/powerpoint/2010/main" val="404553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D91E-1A5B-A46E-81CC-501C4085AFB6}"/>
              </a:ext>
            </a:extLst>
          </p:cNvPr>
          <p:cNvSpPr>
            <a:spLocks noGrp="1"/>
          </p:cNvSpPr>
          <p:nvPr>
            <p:ph type="title"/>
          </p:nvPr>
        </p:nvSpPr>
        <p:spPr>
          <a:xfrm>
            <a:off x="1885156" y="592919"/>
            <a:ext cx="8421688" cy="1325563"/>
          </a:xfrm>
        </p:spPr>
        <p:txBody>
          <a:bodyPr/>
          <a:lstStyle/>
          <a:p>
            <a:r>
              <a:rPr lang="en-US" dirty="0"/>
              <a:t>Competing products</a:t>
            </a:r>
            <a:endParaRPr lang="en-GB" dirty="0"/>
          </a:p>
        </p:txBody>
      </p:sp>
      <p:sp>
        <p:nvSpPr>
          <p:cNvPr id="11" name="Slide Number Placeholder 10">
            <a:extLst>
              <a:ext uri="{FF2B5EF4-FFF2-40B4-BE49-F238E27FC236}">
                <a16:creationId xmlns:a16="http://schemas.microsoft.com/office/drawing/2014/main" id="{110F9EB3-9952-5F96-BEEE-9F01215B732F}"/>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13" name="Text Placeholder 12">
            <a:extLst>
              <a:ext uri="{FF2B5EF4-FFF2-40B4-BE49-F238E27FC236}">
                <a16:creationId xmlns:a16="http://schemas.microsoft.com/office/drawing/2014/main" id="{4C6F8A3E-3C8D-2930-32AE-65E67BD5C21F}"/>
              </a:ext>
            </a:extLst>
          </p:cNvPr>
          <p:cNvSpPr>
            <a:spLocks noGrp="1"/>
          </p:cNvSpPr>
          <p:nvPr>
            <p:ph type="body" idx="1"/>
          </p:nvPr>
        </p:nvSpPr>
        <p:spPr>
          <a:xfrm>
            <a:off x="1045921" y="3725460"/>
            <a:ext cx="2743200" cy="1481992"/>
          </a:xfrm>
        </p:spPr>
        <p:txBody>
          <a:bodyPr/>
          <a:lstStyle/>
          <a:p>
            <a:r>
              <a:rPr lang="en-GB" dirty="0"/>
              <a:t>Limited functions</a:t>
            </a:r>
          </a:p>
          <a:p>
            <a:r>
              <a:rPr lang="en-GB" dirty="0"/>
              <a:t>Cannot adjust based on activities</a:t>
            </a:r>
          </a:p>
        </p:txBody>
      </p:sp>
      <p:sp>
        <p:nvSpPr>
          <p:cNvPr id="14" name="Text Placeholder 13">
            <a:extLst>
              <a:ext uri="{FF2B5EF4-FFF2-40B4-BE49-F238E27FC236}">
                <a16:creationId xmlns:a16="http://schemas.microsoft.com/office/drawing/2014/main" id="{EDBFEAFF-AA40-2C75-959D-791BFE850F07}"/>
              </a:ext>
            </a:extLst>
          </p:cNvPr>
          <p:cNvSpPr>
            <a:spLocks noGrp="1"/>
          </p:cNvSpPr>
          <p:nvPr>
            <p:ph type="body" sz="quarter" idx="3"/>
          </p:nvPr>
        </p:nvSpPr>
        <p:spPr>
          <a:xfrm>
            <a:off x="4328350" y="4214387"/>
            <a:ext cx="3240850" cy="823912"/>
          </a:xfrm>
        </p:spPr>
        <p:txBody>
          <a:bodyPr/>
          <a:lstStyle/>
          <a:p>
            <a:r>
              <a:rPr lang="en-GB" dirty="0"/>
              <a:t>Expensive </a:t>
            </a:r>
          </a:p>
          <a:p>
            <a:r>
              <a:rPr lang="en-GB" dirty="0"/>
              <a:t>cannot detect postures</a:t>
            </a:r>
          </a:p>
        </p:txBody>
      </p:sp>
      <p:sp>
        <p:nvSpPr>
          <p:cNvPr id="15" name="Text Placeholder 14">
            <a:extLst>
              <a:ext uri="{FF2B5EF4-FFF2-40B4-BE49-F238E27FC236}">
                <a16:creationId xmlns:a16="http://schemas.microsoft.com/office/drawing/2014/main" id="{83333B48-ABD5-B897-89D9-F2666EB4CC61}"/>
              </a:ext>
            </a:extLst>
          </p:cNvPr>
          <p:cNvSpPr>
            <a:spLocks noGrp="1"/>
          </p:cNvSpPr>
          <p:nvPr>
            <p:ph type="body" idx="13"/>
          </p:nvPr>
        </p:nvSpPr>
        <p:spPr>
          <a:xfrm>
            <a:off x="8015621" y="1998059"/>
            <a:ext cx="2882475" cy="823912"/>
          </a:xfrm>
        </p:spPr>
        <p:txBody>
          <a:bodyPr/>
          <a:lstStyle/>
          <a:p>
            <a:r>
              <a:rPr lang="en-GB" sz="2800" dirty="0"/>
              <a:t>Other IoT SPO2 projects</a:t>
            </a:r>
          </a:p>
        </p:txBody>
      </p:sp>
      <p:pic>
        <p:nvPicPr>
          <p:cNvPr id="19" name="Picture 18" descr="A picture containing text, clock&#10;&#10;Description automatically generated">
            <a:extLst>
              <a:ext uri="{FF2B5EF4-FFF2-40B4-BE49-F238E27FC236}">
                <a16:creationId xmlns:a16="http://schemas.microsoft.com/office/drawing/2014/main" id="{BE3186A7-0186-CB49-D510-F2FFB7FDBAEB}"/>
              </a:ext>
            </a:extLst>
          </p:cNvPr>
          <p:cNvPicPr>
            <a:picLocks noChangeAspect="1"/>
          </p:cNvPicPr>
          <p:nvPr/>
        </p:nvPicPr>
        <p:blipFill>
          <a:blip r:embed="rId2"/>
          <a:stretch>
            <a:fillRect/>
          </a:stretch>
        </p:blipFill>
        <p:spPr>
          <a:xfrm>
            <a:off x="1414690" y="1650548"/>
            <a:ext cx="1778452" cy="1778452"/>
          </a:xfrm>
          <a:prstGeom prst="rect">
            <a:avLst/>
          </a:prstGeom>
        </p:spPr>
      </p:pic>
      <p:pic>
        <p:nvPicPr>
          <p:cNvPr id="21" name="Picture 20" descr="A black watch with a white face&#10;&#10;Description automatically generated with low confidence">
            <a:extLst>
              <a:ext uri="{FF2B5EF4-FFF2-40B4-BE49-F238E27FC236}">
                <a16:creationId xmlns:a16="http://schemas.microsoft.com/office/drawing/2014/main" id="{A352A7AF-7B8A-94DB-389F-0EDDC592C2A6}"/>
              </a:ext>
            </a:extLst>
          </p:cNvPr>
          <p:cNvPicPr>
            <a:picLocks noChangeAspect="1"/>
          </p:cNvPicPr>
          <p:nvPr/>
        </p:nvPicPr>
        <p:blipFill>
          <a:blip r:embed="rId3"/>
          <a:stretch>
            <a:fillRect/>
          </a:stretch>
        </p:blipFill>
        <p:spPr>
          <a:xfrm>
            <a:off x="4699000" y="1650548"/>
            <a:ext cx="2330122" cy="2330122"/>
          </a:xfrm>
          <a:prstGeom prst="rect">
            <a:avLst/>
          </a:prstGeom>
        </p:spPr>
      </p:pic>
      <p:sp>
        <p:nvSpPr>
          <p:cNvPr id="22" name="Text Placeholder 13">
            <a:extLst>
              <a:ext uri="{FF2B5EF4-FFF2-40B4-BE49-F238E27FC236}">
                <a16:creationId xmlns:a16="http://schemas.microsoft.com/office/drawing/2014/main" id="{AB29DA74-36E9-417C-6457-D4FACF570BDF}"/>
              </a:ext>
            </a:extLst>
          </p:cNvPr>
          <p:cNvSpPr txBox="1">
            <a:spLocks/>
          </p:cNvSpPr>
          <p:nvPr/>
        </p:nvSpPr>
        <p:spPr>
          <a:xfrm>
            <a:off x="8080935" y="4466456"/>
            <a:ext cx="2896671"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dirty="0"/>
              <a:t>Use IoT chip ESP8266</a:t>
            </a:r>
          </a:p>
          <a:p>
            <a:r>
              <a:rPr lang="en-GB" dirty="0"/>
              <a:t>Not connected to mobile device.</a:t>
            </a:r>
          </a:p>
          <a:p>
            <a:r>
              <a:rPr lang="en-GB" dirty="0"/>
              <a:t>Not flexible</a:t>
            </a:r>
          </a:p>
        </p:txBody>
      </p:sp>
    </p:spTree>
    <p:extLst>
      <p:ext uri="{BB962C8B-B14F-4D97-AF65-F5344CB8AC3E}">
        <p14:creationId xmlns:p14="http://schemas.microsoft.com/office/powerpoint/2010/main" val="286480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023A6-13BA-CF41-2C96-AA85F24516D0}"/>
              </a:ext>
            </a:extLst>
          </p:cNvPr>
          <p:cNvSpPr>
            <a:spLocks noGrp="1"/>
          </p:cNvSpPr>
          <p:nvPr>
            <p:ph type="title"/>
          </p:nvPr>
        </p:nvSpPr>
        <p:spPr>
          <a:xfrm>
            <a:off x="1885156" y="447856"/>
            <a:ext cx="8421688" cy="1325563"/>
          </a:xfrm>
        </p:spPr>
        <p:txBody>
          <a:bodyPr>
            <a:normAutofit/>
          </a:bodyPr>
          <a:lstStyle/>
          <a:p>
            <a:r>
              <a:rPr lang="en-GB" sz="4800" dirty="0"/>
              <a:t>Project Gantt chart</a:t>
            </a:r>
          </a:p>
        </p:txBody>
      </p:sp>
      <p:sp>
        <p:nvSpPr>
          <p:cNvPr id="3" name="Text Placeholder 2">
            <a:extLst>
              <a:ext uri="{FF2B5EF4-FFF2-40B4-BE49-F238E27FC236}">
                <a16:creationId xmlns:a16="http://schemas.microsoft.com/office/drawing/2014/main" id="{DE69E03A-BB19-CF79-201E-F80BBC8E524A}"/>
              </a:ext>
            </a:extLst>
          </p:cNvPr>
          <p:cNvSpPr>
            <a:spLocks noGrp="1"/>
          </p:cNvSpPr>
          <p:nvPr>
            <p:ph type="body" idx="1"/>
          </p:nvPr>
        </p:nvSpPr>
        <p:spPr>
          <a:xfrm>
            <a:off x="1243104" y="2120112"/>
            <a:ext cx="10110696" cy="2310219"/>
          </a:xfrm>
        </p:spPr>
        <p:txBody>
          <a:bodyPr/>
          <a:lstStyle/>
          <a:p>
            <a:endParaRPr lang="en-GB" dirty="0"/>
          </a:p>
        </p:txBody>
      </p:sp>
      <p:sp>
        <p:nvSpPr>
          <p:cNvPr id="10" name="Footer Placeholder 9">
            <a:extLst>
              <a:ext uri="{FF2B5EF4-FFF2-40B4-BE49-F238E27FC236}">
                <a16:creationId xmlns:a16="http://schemas.microsoft.com/office/drawing/2014/main" id="{A08653F3-AA84-C0E5-9B2A-50118B91C059}"/>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1951381D-8518-1EFB-447B-573BB105AF43}"/>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13" name="Picture 12">
            <a:extLst>
              <a:ext uri="{FF2B5EF4-FFF2-40B4-BE49-F238E27FC236}">
                <a16:creationId xmlns:a16="http://schemas.microsoft.com/office/drawing/2014/main" id="{5CD01F96-CB16-79EB-6119-C903CE818D7F}"/>
              </a:ext>
            </a:extLst>
          </p:cNvPr>
          <p:cNvPicPr>
            <a:picLocks noChangeAspect="1"/>
          </p:cNvPicPr>
          <p:nvPr/>
        </p:nvPicPr>
        <p:blipFill>
          <a:blip r:embed="rId2"/>
          <a:stretch>
            <a:fillRect/>
          </a:stretch>
        </p:blipFill>
        <p:spPr>
          <a:xfrm>
            <a:off x="2210570" y="0"/>
            <a:ext cx="7770859" cy="6858000"/>
          </a:xfrm>
          <a:prstGeom prst="rect">
            <a:avLst/>
          </a:prstGeom>
        </p:spPr>
      </p:pic>
    </p:spTree>
    <p:extLst>
      <p:ext uri="{BB962C8B-B14F-4D97-AF65-F5344CB8AC3E}">
        <p14:creationId xmlns:p14="http://schemas.microsoft.com/office/powerpoint/2010/main" val="1305056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D91E-1A5B-A46E-81CC-501C4085AFB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D53973C-5CF6-4ED2-7958-344AEF033622}"/>
              </a:ext>
            </a:extLst>
          </p:cNvPr>
          <p:cNvSpPr>
            <a:spLocks noGrp="1"/>
          </p:cNvSpPr>
          <p:nvPr>
            <p:ph type="body" idx="1"/>
          </p:nvPr>
        </p:nvSpPr>
        <p:spPr>
          <a:xfrm>
            <a:off x="1243104" y="2776936"/>
            <a:ext cx="10110696" cy="3346968"/>
          </a:xfrm>
        </p:spPr>
        <p:txBody>
          <a:bodyPr/>
          <a:lstStyle/>
          <a:p>
            <a:endParaRPr lang="en-GB" dirty="0"/>
          </a:p>
        </p:txBody>
      </p:sp>
      <p:sp>
        <p:nvSpPr>
          <p:cNvPr id="11" name="Slide Number Placeholder 10">
            <a:extLst>
              <a:ext uri="{FF2B5EF4-FFF2-40B4-BE49-F238E27FC236}">
                <a16:creationId xmlns:a16="http://schemas.microsoft.com/office/drawing/2014/main" id="{110F9EB3-9952-5F96-BEEE-9F01215B732F}"/>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5" name="Picture 4">
            <a:extLst>
              <a:ext uri="{FF2B5EF4-FFF2-40B4-BE49-F238E27FC236}">
                <a16:creationId xmlns:a16="http://schemas.microsoft.com/office/drawing/2014/main" id="{909188AB-3830-1A8F-36E5-D67042FA4324}"/>
              </a:ext>
            </a:extLst>
          </p:cNvPr>
          <p:cNvPicPr>
            <a:picLocks noChangeAspect="1"/>
          </p:cNvPicPr>
          <p:nvPr/>
        </p:nvPicPr>
        <p:blipFill>
          <a:blip r:embed="rId2"/>
          <a:stretch>
            <a:fillRect/>
          </a:stretch>
        </p:blipFill>
        <p:spPr>
          <a:xfrm>
            <a:off x="0" y="2474609"/>
            <a:ext cx="12192000" cy="1908781"/>
          </a:xfrm>
          <a:prstGeom prst="rect">
            <a:avLst/>
          </a:prstGeom>
        </p:spPr>
      </p:pic>
    </p:spTree>
    <p:extLst>
      <p:ext uri="{BB962C8B-B14F-4D97-AF65-F5344CB8AC3E}">
        <p14:creationId xmlns:p14="http://schemas.microsoft.com/office/powerpoint/2010/main" val="4120760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D91E-1A5B-A46E-81CC-501C4085AFB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D53973C-5CF6-4ED2-7958-344AEF033622}"/>
              </a:ext>
            </a:extLst>
          </p:cNvPr>
          <p:cNvSpPr>
            <a:spLocks noGrp="1"/>
          </p:cNvSpPr>
          <p:nvPr>
            <p:ph type="body" idx="1"/>
          </p:nvPr>
        </p:nvSpPr>
        <p:spPr>
          <a:xfrm>
            <a:off x="1243104" y="2776936"/>
            <a:ext cx="10110696" cy="3346968"/>
          </a:xfrm>
        </p:spPr>
        <p:txBody>
          <a:bodyPr/>
          <a:lstStyle/>
          <a:p>
            <a:endParaRPr lang="en-GB" dirty="0"/>
          </a:p>
        </p:txBody>
      </p:sp>
      <p:sp>
        <p:nvSpPr>
          <p:cNvPr id="11" name="Slide Number Placeholder 10">
            <a:extLst>
              <a:ext uri="{FF2B5EF4-FFF2-40B4-BE49-F238E27FC236}">
                <a16:creationId xmlns:a16="http://schemas.microsoft.com/office/drawing/2014/main" id="{110F9EB3-9952-5F96-BEEE-9F01215B732F}"/>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5" name="Picture 4">
            <a:extLst>
              <a:ext uri="{FF2B5EF4-FFF2-40B4-BE49-F238E27FC236}">
                <a16:creationId xmlns:a16="http://schemas.microsoft.com/office/drawing/2014/main" id="{1FEB09A5-E71A-31E7-EFF1-98C877233E16}"/>
              </a:ext>
            </a:extLst>
          </p:cNvPr>
          <p:cNvPicPr>
            <a:picLocks noChangeAspect="1"/>
          </p:cNvPicPr>
          <p:nvPr/>
        </p:nvPicPr>
        <p:blipFill>
          <a:blip r:embed="rId2"/>
          <a:stretch>
            <a:fillRect/>
          </a:stretch>
        </p:blipFill>
        <p:spPr>
          <a:xfrm>
            <a:off x="0" y="1942743"/>
            <a:ext cx="12192000" cy="2972513"/>
          </a:xfrm>
          <a:prstGeom prst="rect">
            <a:avLst/>
          </a:prstGeom>
        </p:spPr>
      </p:pic>
    </p:spTree>
    <p:extLst>
      <p:ext uri="{BB962C8B-B14F-4D97-AF65-F5344CB8AC3E}">
        <p14:creationId xmlns:p14="http://schemas.microsoft.com/office/powerpoint/2010/main" val="1842544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D91E-1A5B-A46E-81CC-501C4085AFB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D53973C-5CF6-4ED2-7958-344AEF033622}"/>
              </a:ext>
            </a:extLst>
          </p:cNvPr>
          <p:cNvSpPr>
            <a:spLocks noGrp="1"/>
          </p:cNvSpPr>
          <p:nvPr>
            <p:ph type="body" idx="1"/>
          </p:nvPr>
        </p:nvSpPr>
        <p:spPr>
          <a:xfrm>
            <a:off x="1243104" y="2776936"/>
            <a:ext cx="10110696" cy="3346968"/>
          </a:xfrm>
        </p:spPr>
        <p:txBody>
          <a:bodyPr/>
          <a:lstStyle/>
          <a:p>
            <a:endParaRPr lang="en-GB" dirty="0"/>
          </a:p>
        </p:txBody>
      </p:sp>
      <p:sp>
        <p:nvSpPr>
          <p:cNvPr id="11" name="Slide Number Placeholder 10">
            <a:extLst>
              <a:ext uri="{FF2B5EF4-FFF2-40B4-BE49-F238E27FC236}">
                <a16:creationId xmlns:a16="http://schemas.microsoft.com/office/drawing/2014/main" id="{110F9EB3-9952-5F96-BEEE-9F01215B732F}"/>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5" name="Picture 4">
            <a:extLst>
              <a:ext uri="{FF2B5EF4-FFF2-40B4-BE49-F238E27FC236}">
                <a16:creationId xmlns:a16="http://schemas.microsoft.com/office/drawing/2014/main" id="{55F7CB81-42A2-FB8E-C4E2-CC6366152AF3}"/>
              </a:ext>
            </a:extLst>
          </p:cNvPr>
          <p:cNvPicPr>
            <a:picLocks noChangeAspect="1"/>
          </p:cNvPicPr>
          <p:nvPr/>
        </p:nvPicPr>
        <p:blipFill>
          <a:blip r:embed="rId2"/>
          <a:stretch>
            <a:fillRect/>
          </a:stretch>
        </p:blipFill>
        <p:spPr>
          <a:xfrm>
            <a:off x="0" y="2710832"/>
            <a:ext cx="12192000" cy="1436336"/>
          </a:xfrm>
          <a:prstGeom prst="rect">
            <a:avLst/>
          </a:prstGeom>
        </p:spPr>
      </p:pic>
    </p:spTree>
    <p:extLst>
      <p:ext uri="{BB962C8B-B14F-4D97-AF65-F5344CB8AC3E}">
        <p14:creationId xmlns:p14="http://schemas.microsoft.com/office/powerpoint/2010/main" val="1233894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D91E-1A5B-A46E-81CC-501C4085AFB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D53973C-5CF6-4ED2-7958-344AEF033622}"/>
              </a:ext>
            </a:extLst>
          </p:cNvPr>
          <p:cNvSpPr>
            <a:spLocks noGrp="1"/>
          </p:cNvSpPr>
          <p:nvPr>
            <p:ph type="body" idx="1"/>
          </p:nvPr>
        </p:nvSpPr>
        <p:spPr>
          <a:xfrm>
            <a:off x="1243104" y="2776936"/>
            <a:ext cx="10110696" cy="3346968"/>
          </a:xfrm>
        </p:spPr>
        <p:txBody>
          <a:bodyPr/>
          <a:lstStyle/>
          <a:p>
            <a:endParaRPr lang="en-GB" dirty="0"/>
          </a:p>
        </p:txBody>
      </p:sp>
      <p:sp>
        <p:nvSpPr>
          <p:cNvPr id="11" name="Slide Number Placeholder 10">
            <a:extLst>
              <a:ext uri="{FF2B5EF4-FFF2-40B4-BE49-F238E27FC236}">
                <a16:creationId xmlns:a16="http://schemas.microsoft.com/office/drawing/2014/main" id="{110F9EB3-9952-5F96-BEEE-9F01215B732F}"/>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5" name="Picture 4">
            <a:extLst>
              <a:ext uri="{FF2B5EF4-FFF2-40B4-BE49-F238E27FC236}">
                <a16:creationId xmlns:a16="http://schemas.microsoft.com/office/drawing/2014/main" id="{8D87EA3E-7E4B-481F-B2D1-183338EB6A8C}"/>
              </a:ext>
            </a:extLst>
          </p:cNvPr>
          <p:cNvPicPr>
            <a:picLocks noChangeAspect="1"/>
          </p:cNvPicPr>
          <p:nvPr/>
        </p:nvPicPr>
        <p:blipFill>
          <a:blip r:embed="rId2"/>
          <a:stretch>
            <a:fillRect/>
          </a:stretch>
        </p:blipFill>
        <p:spPr>
          <a:xfrm>
            <a:off x="0" y="981159"/>
            <a:ext cx="12192000" cy="4895681"/>
          </a:xfrm>
          <a:prstGeom prst="rect">
            <a:avLst/>
          </a:prstGeom>
        </p:spPr>
      </p:pic>
    </p:spTree>
    <p:extLst>
      <p:ext uri="{BB962C8B-B14F-4D97-AF65-F5344CB8AC3E}">
        <p14:creationId xmlns:p14="http://schemas.microsoft.com/office/powerpoint/2010/main" val="753066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D91E-1A5B-A46E-81CC-501C4085AFB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D53973C-5CF6-4ED2-7958-344AEF033622}"/>
              </a:ext>
            </a:extLst>
          </p:cNvPr>
          <p:cNvSpPr>
            <a:spLocks noGrp="1"/>
          </p:cNvSpPr>
          <p:nvPr>
            <p:ph type="body" idx="1"/>
          </p:nvPr>
        </p:nvSpPr>
        <p:spPr>
          <a:xfrm>
            <a:off x="1243104" y="2776936"/>
            <a:ext cx="10110696" cy="3346968"/>
          </a:xfrm>
        </p:spPr>
        <p:txBody>
          <a:bodyPr/>
          <a:lstStyle/>
          <a:p>
            <a:endParaRPr lang="en-GB" dirty="0"/>
          </a:p>
        </p:txBody>
      </p:sp>
      <p:sp>
        <p:nvSpPr>
          <p:cNvPr id="11" name="Slide Number Placeholder 10">
            <a:extLst>
              <a:ext uri="{FF2B5EF4-FFF2-40B4-BE49-F238E27FC236}">
                <a16:creationId xmlns:a16="http://schemas.microsoft.com/office/drawing/2014/main" id="{110F9EB3-9952-5F96-BEEE-9F01215B732F}"/>
              </a:ext>
            </a:extLst>
          </p:cNvPr>
          <p:cNvSpPr>
            <a:spLocks noGrp="1"/>
          </p:cNvSpPr>
          <p:nvPr>
            <p:ph type="sldNum" sz="quarter" idx="12"/>
          </p:nvPr>
        </p:nvSpPr>
        <p:spPr/>
        <p:txBody>
          <a:bodyPr/>
          <a:lstStyle/>
          <a:p>
            <a:fld id="{A49DFD55-3C28-40EF-9E31-A92D2E4017FF}" type="slidenum">
              <a:rPr lang="en-US" smtClean="0"/>
              <a:pPr/>
              <a:t>16</a:t>
            </a:fld>
            <a:endParaRPr lang="en-US" dirty="0"/>
          </a:p>
        </p:txBody>
      </p:sp>
      <p:pic>
        <p:nvPicPr>
          <p:cNvPr id="5" name="Picture 4">
            <a:extLst>
              <a:ext uri="{FF2B5EF4-FFF2-40B4-BE49-F238E27FC236}">
                <a16:creationId xmlns:a16="http://schemas.microsoft.com/office/drawing/2014/main" id="{91E69F52-FEAB-5EBC-EDC8-46AC5F6C4FD8}"/>
              </a:ext>
            </a:extLst>
          </p:cNvPr>
          <p:cNvPicPr>
            <a:picLocks noChangeAspect="1"/>
          </p:cNvPicPr>
          <p:nvPr/>
        </p:nvPicPr>
        <p:blipFill>
          <a:blip r:embed="rId2"/>
          <a:stretch>
            <a:fillRect/>
          </a:stretch>
        </p:blipFill>
        <p:spPr>
          <a:xfrm>
            <a:off x="0" y="2492973"/>
            <a:ext cx="12192000" cy="1872053"/>
          </a:xfrm>
          <a:prstGeom prst="rect">
            <a:avLst/>
          </a:prstGeom>
        </p:spPr>
      </p:pic>
    </p:spTree>
    <p:extLst>
      <p:ext uri="{BB962C8B-B14F-4D97-AF65-F5344CB8AC3E}">
        <p14:creationId xmlns:p14="http://schemas.microsoft.com/office/powerpoint/2010/main" val="500153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9322-7FFF-B6EF-6D2F-28B3C78809DB}"/>
              </a:ext>
            </a:extLst>
          </p:cNvPr>
          <p:cNvSpPr>
            <a:spLocks noGrp="1"/>
          </p:cNvSpPr>
          <p:nvPr>
            <p:ph type="title"/>
          </p:nvPr>
        </p:nvSpPr>
        <p:spPr>
          <a:xfrm>
            <a:off x="1091619" y="466726"/>
            <a:ext cx="5111750" cy="1204912"/>
          </a:xfrm>
        </p:spPr>
        <p:txBody>
          <a:bodyPr>
            <a:normAutofit/>
          </a:bodyPr>
          <a:lstStyle/>
          <a:p>
            <a:r>
              <a:rPr lang="en-US" sz="4800" dirty="0"/>
              <a:t>Reference list</a:t>
            </a:r>
            <a:endParaRPr lang="en-GB" sz="4800" dirty="0"/>
          </a:p>
        </p:txBody>
      </p:sp>
      <p:sp>
        <p:nvSpPr>
          <p:cNvPr id="3" name="Text Placeholder 2">
            <a:extLst>
              <a:ext uri="{FF2B5EF4-FFF2-40B4-BE49-F238E27FC236}">
                <a16:creationId xmlns:a16="http://schemas.microsoft.com/office/drawing/2014/main" id="{21A6943F-3370-4843-C19D-15B2B5A77192}"/>
              </a:ext>
            </a:extLst>
          </p:cNvPr>
          <p:cNvSpPr>
            <a:spLocks noGrp="1"/>
          </p:cNvSpPr>
          <p:nvPr>
            <p:ph type="body" idx="1"/>
          </p:nvPr>
        </p:nvSpPr>
        <p:spPr>
          <a:xfrm>
            <a:off x="1091618" y="1903412"/>
            <a:ext cx="6770933" cy="4149658"/>
          </a:xfrm>
        </p:spPr>
        <p:txBody>
          <a:bodyPr>
            <a:normAutofit/>
          </a:bodyPr>
          <a:lstStyle/>
          <a:p>
            <a:pPr marL="342900" indent="-342900">
              <a:buAutoNum type="arabicPeriod"/>
            </a:pPr>
            <a:r>
              <a:rPr lang="en-US" dirty="0">
                <a:hlinkClick r:id="rId2"/>
              </a:rPr>
              <a:t>https://store.arduino.cc/products/arduino-uno-rev3</a:t>
            </a:r>
            <a:endParaRPr lang="en-US" dirty="0"/>
          </a:p>
          <a:p>
            <a:pPr marL="342900" indent="-342900">
              <a:buAutoNum type="arabicPeriod"/>
            </a:pPr>
            <a:r>
              <a:rPr lang="en-GB" dirty="0">
                <a:hlinkClick r:id="rId3"/>
              </a:rPr>
              <a:t>https://lastminuteengineers.com/max30102-pulse-oximeter-heart-rate-sensor-arduino-tutorial/?utm_content=cmp-true</a:t>
            </a:r>
            <a:endParaRPr lang="en-US" dirty="0"/>
          </a:p>
          <a:p>
            <a:pPr marL="342900" indent="-342900">
              <a:buAutoNum type="arabicPeriod"/>
            </a:pPr>
            <a:r>
              <a:rPr lang="en-GB" dirty="0">
                <a:hlinkClick r:id="rId4"/>
              </a:rPr>
              <a:t>https://www.nordicsemi.com/Products/Development-hardware/Nordic-Thingy-52</a:t>
            </a:r>
            <a:endParaRPr lang="en-GB" dirty="0"/>
          </a:p>
          <a:p>
            <a:pPr marL="342900" indent="-342900">
              <a:buAutoNum type="arabicPeriod"/>
            </a:pPr>
            <a:r>
              <a:rPr lang="en-GB" dirty="0">
                <a:hlinkClick r:id="rId5"/>
              </a:rPr>
              <a:t>https://www.aranacorp.com/en/arduino-and-bluetooth-module-hc-06/</a:t>
            </a:r>
            <a:endParaRPr lang="en-GB" dirty="0"/>
          </a:p>
          <a:p>
            <a:pPr marL="342900" indent="-342900">
              <a:buAutoNum type="arabicPeriod"/>
            </a:pPr>
            <a:r>
              <a:rPr lang="en-US" dirty="0">
                <a:hlinkClick r:id="rId6"/>
              </a:rPr>
              <a:t>What is SpO2 and why does it matter? - Android Authority</a:t>
            </a:r>
            <a:endParaRPr lang="en-GB" dirty="0"/>
          </a:p>
          <a:p>
            <a:pPr marL="342900" indent="-342900">
              <a:buAutoNum type="arabicPeriod"/>
            </a:pPr>
            <a:r>
              <a:rPr lang="en-US" dirty="0">
                <a:hlinkClick r:id="rId7"/>
              </a:rPr>
              <a:t>Understanding What Is a Normal Spo2 Level and How It Changes during Sleep and Exercise (cablesandsensors.com)</a:t>
            </a:r>
            <a:endParaRPr lang="en-GB" dirty="0"/>
          </a:p>
          <a:p>
            <a:pPr marL="342900" indent="-342900">
              <a:buAutoNum type="arabicPeriod"/>
            </a:pPr>
            <a:r>
              <a:rPr lang="en-US" dirty="0">
                <a:hlinkClick r:id="rId8"/>
              </a:rPr>
              <a:t>What should your spo2 be when sleeping? – </a:t>
            </a:r>
            <a:r>
              <a:rPr lang="en-US" dirty="0" err="1">
                <a:hlinkClick r:id="rId8"/>
              </a:rPr>
              <a:t>Studybuff</a:t>
            </a:r>
            <a:endParaRPr lang="en-GB" dirty="0"/>
          </a:p>
          <a:p>
            <a:pPr marL="342900" indent="-342900">
              <a:buAutoNum type="arabicPeriod"/>
            </a:pPr>
            <a:r>
              <a:rPr lang="en-US" dirty="0">
                <a:hlinkClick r:id="rId7"/>
              </a:rPr>
              <a:t>Understanding What Is a Normal Spo2 Level and How It Changes during Sleep and Exercise (cablesandsensors.com)</a:t>
            </a:r>
            <a:endParaRPr lang="en-GB" dirty="0"/>
          </a:p>
          <a:p>
            <a:pPr marL="342900" indent="-342900">
              <a:buAutoNum type="arabicPeriod"/>
            </a:pPr>
            <a:r>
              <a:rPr lang="en-US" dirty="0">
                <a:hlinkClick r:id="rId9"/>
              </a:rPr>
              <a:t>Deep Learning Models for Human Activity Recognition - MachineLearningMastery.com</a:t>
            </a:r>
            <a:endParaRPr lang="en-GB" dirty="0"/>
          </a:p>
          <a:p>
            <a:pPr marL="342900" indent="-342900">
              <a:buAutoNum type="arabicPeriod"/>
            </a:pPr>
            <a:endParaRPr lang="en-GB" dirty="0"/>
          </a:p>
          <a:p>
            <a:pPr marL="342900" indent="-342900">
              <a:buAutoNum type="arabicPeriod"/>
            </a:pPr>
            <a:endParaRPr lang="en-GB" dirty="0"/>
          </a:p>
          <a:p>
            <a:pPr marL="342900" indent="-342900">
              <a:buAutoNum type="arabicPeriod"/>
            </a:pPr>
            <a:endParaRPr lang="en-GB" dirty="0"/>
          </a:p>
          <a:p>
            <a:pPr marL="342900" indent="-342900">
              <a:buAutoNum type="arabicPeriod"/>
            </a:pPr>
            <a:endParaRPr lang="en-GB" dirty="0"/>
          </a:p>
          <a:p>
            <a:pPr marL="342900" indent="-342900">
              <a:buAutoNum type="arabicPeriod"/>
            </a:pPr>
            <a:endParaRPr lang="en-GB" dirty="0"/>
          </a:p>
          <a:p>
            <a:pPr marL="342900" indent="-342900">
              <a:buAutoNum type="arabicPeriod"/>
            </a:pPr>
            <a:endParaRPr lang="en-GB" dirty="0"/>
          </a:p>
        </p:txBody>
      </p:sp>
      <p:sp>
        <p:nvSpPr>
          <p:cNvPr id="4" name="Date Placeholder 3">
            <a:extLst>
              <a:ext uri="{FF2B5EF4-FFF2-40B4-BE49-F238E27FC236}">
                <a16:creationId xmlns:a16="http://schemas.microsoft.com/office/drawing/2014/main" id="{25CA9CF3-21A3-FE8D-9B70-D318449DD387}"/>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1188E231-EA85-59FA-C800-C5A5904AC67A}"/>
              </a:ext>
            </a:extLst>
          </p:cNvPr>
          <p:cNvSpPr>
            <a:spLocks noGrp="1"/>
          </p:cNvSpPr>
          <p:nvPr>
            <p:ph type="ftr" sz="quarter" idx="11"/>
          </p:nvPr>
        </p:nvSpPr>
        <p:spPr/>
        <p:txBody>
          <a:bodyPr/>
          <a:lstStyle/>
          <a:p>
            <a:pPr algn="ctr"/>
            <a:r>
              <a:rPr lang="en-GB" sz="900" b="1" dirty="0"/>
              <a:t>Smartphone Interface for Peripheral Sensors</a:t>
            </a:r>
          </a:p>
        </p:txBody>
      </p:sp>
      <p:sp>
        <p:nvSpPr>
          <p:cNvPr id="6" name="Slide Number Placeholder 5">
            <a:extLst>
              <a:ext uri="{FF2B5EF4-FFF2-40B4-BE49-F238E27FC236}">
                <a16:creationId xmlns:a16="http://schemas.microsoft.com/office/drawing/2014/main" id="{ABDEC63A-75DC-3DF6-B50F-2F4DEF077282}"/>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1523594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199" y="1615736"/>
            <a:ext cx="5762171" cy="1524735"/>
          </a:xfrm>
        </p:spPr>
        <p:txBody>
          <a:bodyPr/>
          <a:lstStyle/>
          <a:p>
            <a:r>
              <a:rPr lang="en-US" sz="8000"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8035017" y="4747589"/>
            <a:ext cx="2212521" cy="586411"/>
          </a:xfrm>
        </p:spPr>
        <p:txBody>
          <a:bodyPr>
            <a:normAutofit/>
          </a:bodyPr>
          <a:lstStyle/>
          <a:p>
            <a:r>
              <a:rPr lang="en-US" dirty="0"/>
              <a:t>Xingchen Chen</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pPr algn="ctr"/>
            <a:r>
              <a:rPr lang="en-GB" sz="900" b="1" dirty="0"/>
              <a:t>Smartphone Interface for Peripheral Sensors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442EB-9D3A-0FA9-4329-9D7CD428F51E}"/>
              </a:ext>
            </a:extLst>
          </p:cNvPr>
          <p:cNvSpPr>
            <a:spLocks noGrp="1"/>
          </p:cNvSpPr>
          <p:nvPr>
            <p:ph type="title"/>
          </p:nvPr>
        </p:nvSpPr>
        <p:spPr/>
        <p:txBody>
          <a:bodyPr/>
          <a:lstStyle/>
          <a:p>
            <a:endParaRPr lang="en-GB" dirty="0"/>
          </a:p>
        </p:txBody>
      </p:sp>
      <p:sp>
        <p:nvSpPr>
          <p:cNvPr id="3" name="Text Placeholder 2">
            <a:extLst>
              <a:ext uri="{FF2B5EF4-FFF2-40B4-BE49-F238E27FC236}">
                <a16:creationId xmlns:a16="http://schemas.microsoft.com/office/drawing/2014/main" id="{D88BCDC3-609D-E113-7327-E9A83CACF814}"/>
              </a:ext>
            </a:extLst>
          </p:cNvPr>
          <p:cNvSpPr>
            <a:spLocks noGrp="1"/>
          </p:cNvSpPr>
          <p:nvPr>
            <p:ph type="body" idx="1"/>
          </p:nvPr>
        </p:nvSpPr>
        <p:spPr/>
        <p:txBody>
          <a:bodyPr/>
          <a:lstStyle/>
          <a:p>
            <a:endParaRPr lang="en-GB"/>
          </a:p>
        </p:txBody>
      </p:sp>
      <p:sp>
        <p:nvSpPr>
          <p:cNvPr id="4" name="Date Placeholder 3">
            <a:extLst>
              <a:ext uri="{FF2B5EF4-FFF2-40B4-BE49-F238E27FC236}">
                <a16:creationId xmlns:a16="http://schemas.microsoft.com/office/drawing/2014/main" id="{5C51E5A3-B9BA-8594-A260-DA7938660B8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2D9EA45-33FA-25DD-F95D-5CE8300846E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8B0E69F-1869-1AA1-097C-C5B19FE7CADA}"/>
              </a:ext>
            </a:extLst>
          </p:cNvPr>
          <p:cNvSpPr>
            <a:spLocks noGrp="1"/>
          </p:cNvSpPr>
          <p:nvPr>
            <p:ph type="sldNum" sz="quarter" idx="12"/>
          </p:nvPr>
        </p:nvSpPr>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423938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8796-4089-0D96-019B-8E12EE4CFB5D}"/>
              </a:ext>
            </a:extLst>
          </p:cNvPr>
          <p:cNvSpPr>
            <a:spLocks noGrp="1"/>
          </p:cNvSpPr>
          <p:nvPr>
            <p:ph type="title"/>
          </p:nvPr>
        </p:nvSpPr>
        <p:spPr>
          <a:xfrm>
            <a:off x="1838593" y="176715"/>
            <a:ext cx="5111750" cy="1204912"/>
          </a:xfrm>
        </p:spPr>
        <p:txBody>
          <a:bodyPr>
            <a:normAutofit/>
          </a:bodyPr>
          <a:lstStyle/>
          <a:p>
            <a:r>
              <a:rPr lang="en-GB" sz="4800" dirty="0"/>
              <a:t>catalogue</a:t>
            </a:r>
          </a:p>
        </p:txBody>
      </p:sp>
      <p:sp>
        <p:nvSpPr>
          <p:cNvPr id="3" name="Text Placeholder 2">
            <a:extLst>
              <a:ext uri="{FF2B5EF4-FFF2-40B4-BE49-F238E27FC236}">
                <a16:creationId xmlns:a16="http://schemas.microsoft.com/office/drawing/2014/main" id="{3CA4C48A-4BB1-23A0-2B3A-8DDE20D45FA6}"/>
              </a:ext>
            </a:extLst>
          </p:cNvPr>
          <p:cNvSpPr>
            <a:spLocks noGrp="1"/>
          </p:cNvSpPr>
          <p:nvPr>
            <p:ph type="body" idx="1"/>
          </p:nvPr>
        </p:nvSpPr>
        <p:spPr>
          <a:xfrm>
            <a:off x="1838593" y="1893195"/>
            <a:ext cx="6442522" cy="4320862"/>
          </a:xfrm>
        </p:spPr>
        <p:txBody>
          <a:bodyPr>
            <a:normAutofit fontScale="92500" lnSpcReduction="10000"/>
          </a:bodyPr>
          <a:lstStyle/>
          <a:p>
            <a:r>
              <a:rPr lang="en-GB" sz="2800" dirty="0"/>
              <a:t>1. Project Topic</a:t>
            </a:r>
          </a:p>
          <a:p>
            <a:r>
              <a:rPr lang="en-GB" sz="2800" dirty="0"/>
              <a:t>1. Project Background </a:t>
            </a:r>
          </a:p>
          <a:p>
            <a:r>
              <a:rPr lang="en-GB" sz="2800" dirty="0"/>
              <a:t>2. Sensor Selection</a:t>
            </a:r>
          </a:p>
          <a:p>
            <a:r>
              <a:rPr lang="en-GB" sz="2800" dirty="0"/>
              <a:t>3. Sensor Implementation </a:t>
            </a:r>
          </a:p>
          <a:p>
            <a:r>
              <a:rPr lang="en-GB" sz="2800" dirty="0"/>
              <a:t>4. </a:t>
            </a:r>
            <a:r>
              <a:rPr lang="en-US" altLang="zh-CN" sz="2800" dirty="0"/>
              <a:t>Functionalities</a:t>
            </a:r>
            <a:endParaRPr lang="en-GB" sz="2800" dirty="0"/>
          </a:p>
          <a:p>
            <a:r>
              <a:rPr lang="en-GB" sz="2800" dirty="0"/>
              <a:t>5. System Architecture</a:t>
            </a:r>
          </a:p>
          <a:p>
            <a:r>
              <a:rPr lang="en-GB" sz="2800" dirty="0"/>
              <a:t>6. </a:t>
            </a:r>
            <a:r>
              <a:rPr lang="en-US" sz="2800" dirty="0"/>
              <a:t>Competing Products</a:t>
            </a:r>
            <a:endParaRPr lang="en-GB" sz="2800" dirty="0"/>
          </a:p>
          <a:p>
            <a:r>
              <a:rPr lang="en-GB" sz="2800" dirty="0"/>
              <a:t>7. Project Gantt Chart</a:t>
            </a:r>
          </a:p>
          <a:p>
            <a:r>
              <a:rPr lang="en-GB" sz="2800" dirty="0"/>
              <a:t>8. Reference List</a:t>
            </a:r>
          </a:p>
          <a:p>
            <a:endParaRPr lang="en-GB" sz="2800" dirty="0"/>
          </a:p>
          <a:p>
            <a:endParaRPr lang="en-GB" sz="2800" dirty="0"/>
          </a:p>
          <a:p>
            <a:endParaRPr lang="en-GB" sz="2800" dirty="0"/>
          </a:p>
        </p:txBody>
      </p:sp>
      <p:sp>
        <p:nvSpPr>
          <p:cNvPr id="6" name="Slide Number Placeholder 5">
            <a:extLst>
              <a:ext uri="{FF2B5EF4-FFF2-40B4-BE49-F238E27FC236}">
                <a16:creationId xmlns:a16="http://schemas.microsoft.com/office/drawing/2014/main" id="{BC6B304E-4038-6435-D679-72674A130FAC}"/>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210361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D91E-1A5B-A46E-81CC-501C4085AFB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D53973C-5CF6-4ED2-7958-344AEF033622}"/>
              </a:ext>
            </a:extLst>
          </p:cNvPr>
          <p:cNvSpPr>
            <a:spLocks noGrp="1"/>
          </p:cNvSpPr>
          <p:nvPr>
            <p:ph type="body" idx="1"/>
          </p:nvPr>
        </p:nvSpPr>
        <p:spPr>
          <a:xfrm>
            <a:off x="1243104" y="2776936"/>
            <a:ext cx="10110696" cy="3346968"/>
          </a:xfrm>
        </p:spPr>
        <p:txBody>
          <a:bodyPr/>
          <a:lstStyle/>
          <a:p>
            <a:endParaRPr lang="en-GB" dirty="0"/>
          </a:p>
        </p:txBody>
      </p:sp>
      <p:sp>
        <p:nvSpPr>
          <p:cNvPr id="9" name="Date Placeholder 8">
            <a:extLst>
              <a:ext uri="{FF2B5EF4-FFF2-40B4-BE49-F238E27FC236}">
                <a16:creationId xmlns:a16="http://schemas.microsoft.com/office/drawing/2014/main" id="{8491CDAA-3CFA-8965-EAB0-796A5993935C}"/>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DB258250-F712-F1C4-7E91-21130B66A3A4}"/>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110F9EB3-9952-5F96-BEEE-9F01215B732F}"/>
              </a:ext>
            </a:extLst>
          </p:cNvPr>
          <p:cNvSpPr>
            <a:spLocks noGrp="1"/>
          </p:cNvSpPr>
          <p:nvPr>
            <p:ph type="sldNum" sz="quarter" idx="12"/>
          </p:nvPr>
        </p:nvSpPr>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3345613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46FF-E48A-C1B5-C93B-A0E1F56C6194}"/>
              </a:ext>
            </a:extLst>
          </p:cNvPr>
          <p:cNvSpPr>
            <a:spLocks noGrp="1"/>
          </p:cNvSpPr>
          <p:nvPr>
            <p:ph type="title"/>
          </p:nvPr>
        </p:nvSpPr>
        <p:spPr/>
        <p:txBody>
          <a:bodyPr/>
          <a:lstStyle/>
          <a:p>
            <a:r>
              <a:rPr lang="en-US" altLang="zh-CN" dirty="0"/>
              <a:t>Competitors</a:t>
            </a:r>
            <a:endParaRPr lang="en-GB" dirty="0"/>
          </a:p>
        </p:txBody>
      </p:sp>
      <p:sp>
        <p:nvSpPr>
          <p:cNvPr id="7" name="Text Placeholder 6">
            <a:extLst>
              <a:ext uri="{FF2B5EF4-FFF2-40B4-BE49-F238E27FC236}">
                <a16:creationId xmlns:a16="http://schemas.microsoft.com/office/drawing/2014/main" id="{74763A70-3A62-FDA1-95CE-D7BE0BEF7880}"/>
              </a:ext>
            </a:extLst>
          </p:cNvPr>
          <p:cNvSpPr>
            <a:spLocks noGrp="1"/>
          </p:cNvSpPr>
          <p:nvPr>
            <p:ph type="body" idx="13"/>
          </p:nvPr>
        </p:nvSpPr>
        <p:spPr/>
        <p:txBody>
          <a:bodyPr/>
          <a:lstStyle/>
          <a:p>
            <a:endParaRPr lang="en-GB"/>
          </a:p>
        </p:txBody>
      </p:sp>
      <p:sp>
        <p:nvSpPr>
          <p:cNvPr id="8" name="Content Placeholder 7">
            <a:extLst>
              <a:ext uri="{FF2B5EF4-FFF2-40B4-BE49-F238E27FC236}">
                <a16:creationId xmlns:a16="http://schemas.microsoft.com/office/drawing/2014/main" id="{C712463B-D0D6-D253-9568-7418D37D7619}"/>
              </a:ext>
            </a:extLst>
          </p:cNvPr>
          <p:cNvSpPr>
            <a:spLocks noGrp="1"/>
          </p:cNvSpPr>
          <p:nvPr>
            <p:ph sz="half" idx="14"/>
          </p:nvPr>
        </p:nvSpPr>
        <p:spPr/>
        <p:txBody>
          <a:bodyPr/>
          <a:lstStyle/>
          <a:p>
            <a:endParaRPr lang="en-GB"/>
          </a:p>
        </p:txBody>
      </p:sp>
      <p:sp>
        <p:nvSpPr>
          <p:cNvPr id="9" name="Date Placeholder 8">
            <a:extLst>
              <a:ext uri="{FF2B5EF4-FFF2-40B4-BE49-F238E27FC236}">
                <a16:creationId xmlns:a16="http://schemas.microsoft.com/office/drawing/2014/main" id="{FCB8297C-EDCC-0042-5F2B-59C13CC224F2}"/>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65104D9B-C824-3760-FE97-0CF6C159112A}"/>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E3DFD2AC-770E-DE4F-62C2-0D764DB1AD11}"/>
              </a:ext>
            </a:extLst>
          </p:cNvPr>
          <p:cNvSpPr>
            <a:spLocks noGrp="1"/>
          </p:cNvSpPr>
          <p:nvPr>
            <p:ph type="sldNum" sz="quarter" idx="12"/>
          </p:nvPr>
        </p:nvSpPr>
        <p:spPr/>
        <p:txBody>
          <a:bodyPr/>
          <a:lstStyle/>
          <a:p>
            <a:fld id="{A49DFD55-3C28-40EF-9E31-A92D2E4017FF}" type="slidenum">
              <a:rPr lang="en-US" smtClean="0"/>
              <a:pPr/>
              <a:t>21</a:t>
            </a:fld>
            <a:endParaRPr lang="en-US" dirty="0"/>
          </a:p>
        </p:txBody>
      </p:sp>
      <p:sp>
        <p:nvSpPr>
          <p:cNvPr id="12" name="Content Placeholder 11">
            <a:extLst>
              <a:ext uri="{FF2B5EF4-FFF2-40B4-BE49-F238E27FC236}">
                <a16:creationId xmlns:a16="http://schemas.microsoft.com/office/drawing/2014/main" id="{A7112F0C-1AD0-E128-EAE2-850251FD1AB5}"/>
              </a:ext>
            </a:extLst>
          </p:cNvPr>
          <p:cNvSpPr>
            <a:spLocks noGrp="1"/>
          </p:cNvSpPr>
          <p:nvPr>
            <p:ph sz="half" idx="2"/>
          </p:nvPr>
        </p:nvSpPr>
        <p:spPr/>
        <p:txBody>
          <a:bodyPr/>
          <a:lstStyle/>
          <a:p>
            <a:endParaRPr lang="en-GB"/>
          </a:p>
        </p:txBody>
      </p:sp>
      <p:sp>
        <p:nvSpPr>
          <p:cNvPr id="13" name="Text Placeholder 12">
            <a:extLst>
              <a:ext uri="{FF2B5EF4-FFF2-40B4-BE49-F238E27FC236}">
                <a16:creationId xmlns:a16="http://schemas.microsoft.com/office/drawing/2014/main" id="{0F45316C-B57D-4C7E-FC5E-7E1E48AD04BE}"/>
              </a:ext>
            </a:extLst>
          </p:cNvPr>
          <p:cNvSpPr>
            <a:spLocks noGrp="1"/>
          </p:cNvSpPr>
          <p:nvPr>
            <p:ph type="body" idx="1"/>
          </p:nvPr>
        </p:nvSpPr>
        <p:spPr/>
        <p:txBody>
          <a:bodyPr/>
          <a:lstStyle/>
          <a:p>
            <a:endParaRPr lang="en-GB" dirty="0"/>
          </a:p>
        </p:txBody>
      </p:sp>
      <p:sp>
        <p:nvSpPr>
          <p:cNvPr id="14" name="Text Placeholder 13">
            <a:extLst>
              <a:ext uri="{FF2B5EF4-FFF2-40B4-BE49-F238E27FC236}">
                <a16:creationId xmlns:a16="http://schemas.microsoft.com/office/drawing/2014/main" id="{BFB61767-B158-095A-E10F-2672018006E4}"/>
              </a:ext>
            </a:extLst>
          </p:cNvPr>
          <p:cNvSpPr>
            <a:spLocks noGrp="1"/>
          </p:cNvSpPr>
          <p:nvPr>
            <p:ph type="body" sz="quarter" idx="3"/>
          </p:nvPr>
        </p:nvSpPr>
        <p:spPr/>
        <p:txBody>
          <a:bodyPr/>
          <a:lstStyle/>
          <a:p>
            <a:endParaRPr lang="en-GB"/>
          </a:p>
        </p:txBody>
      </p:sp>
      <p:sp>
        <p:nvSpPr>
          <p:cNvPr id="15" name="Content Placeholder 14">
            <a:extLst>
              <a:ext uri="{FF2B5EF4-FFF2-40B4-BE49-F238E27FC236}">
                <a16:creationId xmlns:a16="http://schemas.microsoft.com/office/drawing/2014/main" id="{E9219469-0544-A528-E4FC-31CD71CC0D2A}"/>
              </a:ext>
            </a:extLst>
          </p:cNvPr>
          <p:cNvSpPr>
            <a:spLocks noGrp="1"/>
          </p:cNvSpPr>
          <p:nvPr>
            <p:ph sz="quarter" idx="4"/>
          </p:nvPr>
        </p:nvSpPr>
        <p:spPr/>
        <p:txBody>
          <a:bodyPr/>
          <a:lstStyle/>
          <a:p>
            <a:endParaRPr lang="en-GB"/>
          </a:p>
        </p:txBody>
      </p:sp>
    </p:spTree>
    <p:extLst>
      <p:ext uri="{BB962C8B-B14F-4D97-AF65-F5344CB8AC3E}">
        <p14:creationId xmlns:p14="http://schemas.microsoft.com/office/powerpoint/2010/main" val="1025341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PRESENTATION TITLE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Mirjam Nilsson</a:t>
            </a:r>
          </a:p>
        </p:txBody>
      </p:sp>
    </p:spTree>
    <p:extLst>
      <p:ext uri="{BB962C8B-B14F-4D97-AF65-F5344CB8AC3E}">
        <p14:creationId xmlns:p14="http://schemas.microsoft.com/office/powerpoint/2010/main" val="2586058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803A-FE07-A8F8-F929-1FED1FB88B7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1408674-D7C4-F21C-1430-02DD02781938}"/>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9D7B0845-2B35-07D3-8159-F0916984D86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73C4D53-24B9-0095-75D4-064C1B7F550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E62D24E-F2D3-A4F8-F27E-3FBBF2DD0D9C}"/>
              </a:ext>
            </a:extLst>
          </p:cNvPr>
          <p:cNvSpPr>
            <a:spLocks noGrp="1"/>
          </p:cNvSpPr>
          <p:nvPr>
            <p:ph type="sldNum" sz="quarter" idx="12"/>
          </p:nvPr>
        </p:nvSpPr>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2392169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24</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6FD2-14D9-5313-7710-4DE83F53E33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1C659DC-5BA3-BB83-ED3D-84EF9D872799}"/>
              </a:ext>
            </a:extLst>
          </p:cNvPr>
          <p:cNvSpPr>
            <a:spLocks noGrp="1"/>
          </p:cNvSpPr>
          <p:nvPr>
            <p:ph type="body" idx="1"/>
          </p:nvPr>
        </p:nvSpPr>
        <p:spPr/>
        <p:txBody>
          <a:bodyPr/>
          <a:lstStyle/>
          <a:p>
            <a:endParaRPr lang="en-GB"/>
          </a:p>
        </p:txBody>
      </p:sp>
      <p:sp>
        <p:nvSpPr>
          <p:cNvPr id="4" name="Date Placeholder 3">
            <a:extLst>
              <a:ext uri="{FF2B5EF4-FFF2-40B4-BE49-F238E27FC236}">
                <a16:creationId xmlns:a16="http://schemas.microsoft.com/office/drawing/2014/main" id="{30653AFE-1AC1-8535-C946-D9631A1AD7C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14C2110-49FC-0AE0-1390-651E8212487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92CE8A1-BF36-CAAA-A090-1ED3BF3A1692}"/>
              </a:ext>
            </a:extLst>
          </p:cNvPr>
          <p:cNvSpPr>
            <a:spLocks noGrp="1"/>
          </p:cNvSpPr>
          <p:nvPr>
            <p:ph type="sldNum" sz="quarter" idx="12"/>
          </p:nvPr>
        </p:nvSpPr>
        <p:spPr/>
        <p:txBody>
          <a:bodyPr/>
          <a:lstStyle/>
          <a:p>
            <a:fld id="{A49DFD55-3C28-40EF-9E31-A92D2E4017FF}" type="slidenum">
              <a:rPr lang="en-US" smtClean="0"/>
              <a:pPr/>
              <a:t>26</a:t>
            </a:fld>
            <a:endParaRPr lang="en-US" dirty="0"/>
          </a:p>
        </p:txBody>
      </p:sp>
    </p:spTree>
    <p:extLst>
      <p:ext uri="{BB962C8B-B14F-4D97-AF65-F5344CB8AC3E}">
        <p14:creationId xmlns:p14="http://schemas.microsoft.com/office/powerpoint/2010/main" val="3969146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QUARTERLY PERFORMANCE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1404550861"/>
              </p:ext>
            </p:extLst>
          </p:nvPr>
        </p:nvGraphicFramePr>
        <p:xfrm>
          <a:off x="838200" y="2111375"/>
          <a:ext cx="10515600" cy="3744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579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AFF0-AF23-69E0-E50A-6EBD89232483}"/>
              </a:ext>
            </a:extLst>
          </p:cNvPr>
          <p:cNvSpPr>
            <a:spLocks noGrp="1"/>
          </p:cNvSpPr>
          <p:nvPr>
            <p:ph type="title"/>
          </p:nvPr>
        </p:nvSpPr>
        <p:spPr/>
        <p:txBody>
          <a:bodyPr>
            <a:normAutofit/>
          </a:bodyPr>
          <a:lstStyle/>
          <a:p>
            <a:r>
              <a:rPr lang="en-US" altLang="zh-CN" sz="4800" dirty="0"/>
              <a:t>Project topic</a:t>
            </a:r>
            <a:endParaRPr lang="en-GB" sz="4800" dirty="0"/>
          </a:p>
        </p:txBody>
      </p:sp>
      <p:sp>
        <p:nvSpPr>
          <p:cNvPr id="3" name="Text Placeholder 2">
            <a:extLst>
              <a:ext uri="{FF2B5EF4-FFF2-40B4-BE49-F238E27FC236}">
                <a16:creationId xmlns:a16="http://schemas.microsoft.com/office/drawing/2014/main" id="{60379E0E-DC9C-27B5-FF23-1DDA142989B9}"/>
              </a:ext>
            </a:extLst>
          </p:cNvPr>
          <p:cNvSpPr>
            <a:spLocks noGrp="1"/>
          </p:cNvSpPr>
          <p:nvPr>
            <p:ph type="body" idx="1"/>
          </p:nvPr>
        </p:nvSpPr>
        <p:spPr>
          <a:xfrm>
            <a:off x="1243104" y="2358373"/>
            <a:ext cx="10110696" cy="2870450"/>
          </a:xfrm>
        </p:spPr>
        <p:txBody>
          <a:bodyPr/>
          <a:lstStyle/>
          <a:p>
            <a:pPr algn="l">
              <a:buFont typeface="Arial" panose="020B0604020202020204" pitchFamily="34" charset="0"/>
              <a:buChar char="•"/>
            </a:pPr>
            <a:r>
              <a:rPr lang="en-US" sz="2400" b="0" i="0" dirty="0">
                <a:solidFill>
                  <a:srgbClr val="374151"/>
                </a:solidFill>
                <a:effectLst/>
                <a:latin typeface="Söhne"/>
              </a:rPr>
              <a:t> The smartphone is becoming a powerful tool for personal assistance with the integration of multiple sensors.</a:t>
            </a:r>
          </a:p>
          <a:p>
            <a:pPr algn="l">
              <a:buFont typeface="Arial" panose="020B0604020202020204" pitchFamily="34" charset="0"/>
              <a:buChar char="•"/>
            </a:pPr>
            <a:r>
              <a:rPr lang="en-US" sz="2400" b="0" i="0" dirty="0">
                <a:solidFill>
                  <a:srgbClr val="374151"/>
                </a:solidFill>
                <a:effectLst/>
                <a:latin typeface="Söhne"/>
              </a:rPr>
              <a:t> However, each sensor has its own complexities and features, making it challenging to directly incorporate them into smartphones.</a:t>
            </a:r>
          </a:p>
          <a:p>
            <a:pPr algn="l">
              <a:buFont typeface="Arial" panose="020B0604020202020204" pitchFamily="34" charset="0"/>
              <a:buChar char="•"/>
            </a:pPr>
            <a:r>
              <a:rPr lang="en-US" sz="2400" b="0" i="0" dirty="0">
                <a:solidFill>
                  <a:srgbClr val="374151"/>
                </a:solidFill>
                <a:effectLst/>
                <a:latin typeface="Söhne"/>
              </a:rPr>
              <a:t> This project aims to develop an Android application that will enable communication between external sensors and smartphones via Bluetooth.</a:t>
            </a:r>
          </a:p>
          <a:p>
            <a:endParaRPr lang="en-GB" dirty="0"/>
          </a:p>
        </p:txBody>
      </p:sp>
      <p:sp>
        <p:nvSpPr>
          <p:cNvPr id="11" name="Slide Number Placeholder 10">
            <a:extLst>
              <a:ext uri="{FF2B5EF4-FFF2-40B4-BE49-F238E27FC236}">
                <a16:creationId xmlns:a16="http://schemas.microsoft.com/office/drawing/2014/main" id="{0657C5A3-5A4E-2CFA-761D-A3D1D7CEB839}"/>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473790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30</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EFA6D-E5E1-CD83-3D28-BB5417D35626}"/>
              </a:ext>
            </a:extLst>
          </p:cNvPr>
          <p:cNvSpPr>
            <a:spLocks noGrp="1"/>
          </p:cNvSpPr>
          <p:nvPr>
            <p:ph type="title"/>
          </p:nvPr>
        </p:nvSpPr>
        <p:spPr/>
        <p:txBody>
          <a:bodyPr/>
          <a:lstStyle/>
          <a:p>
            <a:endParaRPr lang="en-GB"/>
          </a:p>
        </p:txBody>
      </p:sp>
      <p:sp>
        <p:nvSpPr>
          <p:cNvPr id="3" name="Picture Placeholder 2">
            <a:extLst>
              <a:ext uri="{FF2B5EF4-FFF2-40B4-BE49-F238E27FC236}">
                <a16:creationId xmlns:a16="http://schemas.microsoft.com/office/drawing/2014/main" id="{C32C549F-1D17-7CD1-6621-E60FABD196E2}"/>
              </a:ext>
            </a:extLst>
          </p:cNvPr>
          <p:cNvSpPr>
            <a:spLocks noGrp="1"/>
          </p:cNvSpPr>
          <p:nvPr>
            <p:ph type="pic" sz="quarter" idx="14"/>
          </p:nvPr>
        </p:nvSpPr>
        <p:spPr/>
      </p:sp>
      <p:sp>
        <p:nvSpPr>
          <p:cNvPr id="4" name="Text Placeholder 3">
            <a:extLst>
              <a:ext uri="{FF2B5EF4-FFF2-40B4-BE49-F238E27FC236}">
                <a16:creationId xmlns:a16="http://schemas.microsoft.com/office/drawing/2014/main" id="{12526FF8-DAF7-E6A8-38FB-DCB791CBD16A}"/>
              </a:ext>
            </a:extLst>
          </p:cNvPr>
          <p:cNvSpPr>
            <a:spLocks noGrp="1"/>
          </p:cNvSpPr>
          <p:nvPr>
            <p:ph type="body" idx="1"/>
          </p:nvPr>
        </p:nvSpPr>
        <p:spPr/>
        <p:txBody>
          <a:bodyPr/>
          <a:lstStyle/>
          <a:p>
            <a:endParaRPr lang="en-GB"/>
          </a:p>
        </p:txBody>
      </p:sp>
      <p:sp>
        <p:nvSpPr>
          <p:cNvPr id="5" name="Text Placeholder 4">
            <a:extLst>
              <a:ext uri="{FF2B5EF4-FFF2-40B4-BE49-F238E27FC236}">
                <a16:creationId xmlns:a16="http://schemas.microsoft.com/office/drawing/2014/main" id="{E3A703D7-1D3D-DA43-F82B-02F067800692}"/>
              </a:ext>
            </a:extLst>
          </p:cNvPr>
          <p:cNvSpPr>
            <a:spLocks noGrp="1"/>
          </p:cNvSpPr>
          <p:nvPr>
            <p:ph type="body" idx="21"/>
          </p:nvPr>
        </p:nvSpPr>
        <p:spPr/>
        <p:txBody>
          <a:bodyPr/>
          <a:lstStyle/>
          <a:p>
            <a:endParaRPr lang="en-GB"/>
          </a:p>
        </p:txBody>
      </p:sp>
      <p:sp>
        <p:nvSpPr>
          <p:cNvPr id="6" name="Picture Placeholder 5">
            <a:extLst>
              <a:ext uri="{FF2B5EF4-FFF2-40B4-BE49-F238E27FC236}">
                <a16:creationId xmlns:a16="http://schemas.microsoft.com/office/drawing/2014/main" id="{5EE69098-FACF-83A7-4C40-CB70DF3E3068}"/>
              </a:ext>
            </a:extLst>
          </p:cNvPr>
          <p:cNvSpPr>
            <a:spLocks noGrp="1"/>
          </p:cNvSpPr>
          <p:nvPr>
            <p:ph type="pic" sz="quarter" idx="15"/>
          </p:nvPr>
        </p:nvSpPr>
        <p:spPr/>
      </p:sp>
      <p:sp>
        <p:nvSpPr>
          <p:cNvPr id="7" name="Text Placeholder 6">
            <a:extLst>
              <a:ext uri="{FF2B5EF4-FFF2-40B4-BE49-F238E27FC236}">
                <a16:creationId xmlns:a16="http://schemas.microsoft.com/office/drawing/2014/main" id="{2DDEDEC4-4310-6605-B8F8-BBF779FFBAC7}"/>
              </a:ext>
            </a:extLst>
          </p:cNvPr>
          <p:cNvSpPr>
            <a:spLocks noGrp="1"/>
          </p:cNvSpPr>
          <p:nvPr>
            <p:ph type="body" idx="18"/>
          </p:nvPr>
        </p:nvSpPr>
        <p:spPr/>
        <p:txBody>
          <a:bodyPr/>
          <a:lstStyle/>
          <a:p>
            <a:endParaRPr lang="en-GB"/>
          </a:p>
        </p:txBody>
      </p:sp>
      <p:sp>
        <p:nvSpPr>
          <p:cNvPr id="8" name="Text Placeholder 7">
            <a:extLst>
              <a:ext uri="{FF2B5EF4-FFF2-40B4-BE49-F238E27FC236}">
                <a16:creationId xmlns:a16="http://schemas.microsoft.com/office/drawing/2014/main" id="{1409E7D8-25F6-A50A-C9B4-81289C426558}"/>
              </a:ext>
            </a:extLst>
          </p:cNvPr>
          <p:cNvSpPr>
            <a:spLocks noGrp="1"/>
          </p:cNvSpPr>
          <p:nvPr>
            <p:ph type="body" idx="22"/>
          </p:nvPr>
        </p:nvSpPr>
        <p:spPr/>
        <p:txBody>
          <a:bodyPr/>
          <a:lstStyle/>
          <a:p>
            <a:endParaRPr lang="en-GB"/>
          </a:p>
        </p:txBody>
      </p:sp>
      <p:sp>
        <p:nvSpPr>
          <p:cNvPr id="9" name="Picture Placeholder 8">
            <a:extLst>
              <a:ext uri="{FF2B5EF4-FFF2-40B4-BE49-F238E27FC236}">
                <a16:creationId xmlns:a16="http://schemas.microsoft.com/office/drawing/2014/main" id="{04F0761B-A665-7AFC-435A-1A7EC596A73C}"/>
              </a:ext>
            </a:extLst>
          </p:cNvPr>
          <p:cNvSpPr>
            <a:spLocks noGrp="1"/>
          </p:cNvSpPr>
          <p:nvPr>
            <p:ph type="pic" sz="quarter" idx="16"/>
          </p:nvPr>
        </p:nvSpPr>
        <p:spPr/>
      </p:sp>
      <p:sp>
        <p:nvSpPr>
          <p:cNvPr id="10" name="Text Placeholder 9">
            <a:extLst>
              <a:ext uri="{FF2B5EF4-FFF2-40B4-BE49-F238E27FC236}">
                <a16:creationId xmlns:a16="http://schemas.microsoft.com/office/drawing/2014/main" id="{BCEA50BC-D3EF-A302-EF6D-C3FDF52A0B85}"/>
              </a:ext>
            </a:extLst>
          </p:cNvPr>
          <p:cNvSpPr>
            <a:spLocks noGrp="1"/>
          </p:cNvSpPr>
          <p:nvPr>
            <p:ph type="body" idx="19"/>
          </p:nvPr>
        </p:nvSpPr>
        <p:spPr/>
        <p:txBody>
          <a:bodyPr/>
          <a:lstStyle/>
          <a:p>
            <a:endParaRPr lang="en-GB"/>
          </a:p>
        </p:txBody>
      </p:sp>
      <p:sp>
        <p:nvSpPr>
          <p:cNvPr id="11" name="Text Placeholder 10">
            <a:extLst>
              <a:ext uri="{FF2B5EF4-FFF2-40B4-BE49-F238E27FC236}">
                <a16:creationId xmlns:a16="http://schemas.microsoft.com/office/drawing/2014/main" id="{AB469AF4-216A-01EE-1AAD-19B28BF5492F}"/>
              </a:ext>
            </a:extLst>
          </p:cNvPr>
          <p:cNvSpPr>
            <a:spLocks noGrp="1"/>
          </p:cNvSpPr>
          <p:nvPr>
            <p:ph type="body" idx="23"/>
          </p:nvPr>
        </p:nvSpPr>
        <p:spPr/>
        <p:txBody>
          <a:bodyPr/>
          <a:lstStyle/>
          <a:p>
            <a:endParaRPr lang="en-GB"/>
          </a:p>
        </p:txBody>
      </p:sp>
      <p:sp>
        <p:nvSpPr>
          <p:cNvPr id="12" name="Picture Placeholder 11">
            <a:extLst>
              <a:ext uri="{FF2B5EF4-FFF2-40B4-BE49-F238E27FC236}">
                <a16:creationId xmlns:a16="http://schemas.microsoft.com/office/drawing/2014/main" id="{20BACBE8-F6F1-09C5-3705-E03EC30FB94D}"/>
              </a:ext>
            </a:extLst>
          </p:cNvPr>
          <p:cNvSpPr>
            <a:spLocks noGrp="1"/>
          </p:cNvSpPr>
          <p:nvPr>
            <p:ph type="pic" sz="quarter" idx="17"/>
          </p:nvPr>
        </p:nvSpPr>
        <p:spPr/>
      </p:sp>
      <p:sp>
        <p:nvSpPr>
          <p:cNvPr id="13" name="Text Placeholder 12">
            <a:extLst>
              <a:ext uri="{FF2B5EF4-FFF2-40B4-BE49-F238E27FC236}">
                <a16:creationId xmlns:a16="http://schemas.microsoft.com/office/drawing/2014/main" id="{FD5A9131-5ED0-6F09-1748-D0146C14D64D}"/>
              </a:ext>
            </a:extLst>
          </p:cNvPr>
          <p:cNvSpPr>
            <a:spLocks noGrp="1"/>
          </p:cNvSpPr>
          <p:nvPr>
            <p:ph type="body" idx="20"/>
          </p:nvPr>
        </p:nvSpPr>
        <p:spPr/>
        <p:txBody>
          <a:bodyPr/>
          <a:lstStyle/>
          <a:p>
            <a:endParaRPr lang="en-GB"/>
          </a:p>
        </p:txBody>
      </p:sp>
      <p:sp>
        <p:nvSpPr>
          <p:cNvPr id="14" name="Text Placeholder 13">
            <a:extLst>
              <a:ext uri="{FF2B5EF4-FFF2-40B4-BE49-F238E27FC236}">
                <a16:creationId xmlns:a16="http://schemas.microsoft.com/office/drawing/2014/main" id="{19C91781-E37A-E0FA-9480-D39AE8221995}"/>
              </a:ext>
            </a:extLst>
          </p:cNvPr>
          <p:cNvSpPr>
            <a:spLocks noGrp="1"/>
          </p:cNvSpPr>
          <p:nvPr>
            <p:ph type="body" idx="24"/>
          </p:nvPr>
        </p:nvSpPr>
        <p:spPr/>
        <p:txBody>
          <a:bodyPr/>
          <a:lstStyle/>
          <a:p>
            <a:endParaRPr lang="en-GB"/>
          </a:p>
        </p:txBody>
      </p:sp>
      <p:sp>
        <p:nvSpPr>
          <p:cNvPr id="15" name="Date Placeholder 14">
            <a:extLst>
              <a:ext uri="{FF2B5EF4-FFF2-40B4-BE49-F238E27FC236}">
                <a16:creationId xmlns:a16="http://schemas.microsoft.com/office/drawing/2014/main" id="{CD3F448C-B1B2-357A-9B95-B5AE4094105D}"/>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1D6B39BE-D2F9-D113-7767-85A4800937E2}"/>
              </a:ext>
            </a:extLst>
          </p:cNvPr>
          <p:cNvSpPr>
            <a:spLocks noGrp="1"/>
          </p:cNvSpPr>
          <p:nvPr>
            <p:ph type="ftr" sz="quarter" idx="11"/>
          </p:nvPr>
        </p:nvSpPr>
        <p:spPr/>
        <p:txBody>
          <a:bodyPr/>
          <a:lstStyle/>
          <a:p>
            <a:r>
              <a:rPr lang="en-US"/>
              <a:t>PRESENTATION TITLE</a:t>
            </a:r>
            <a:endParaRPr lang="en-US" dirty="0"/>
          </a:p>
        </p:txBody>
      </p:sp>
      <p:sp>
        <p:nvSpPr>
          <p:cNvPr id="17" name="Slide Number Placeholder 16">
            <a:extLst>
              <a:ext uri="{FF2B5EF4-FFF2-40B4-BE49-F238E27FC236}">
                <a16:creationId xmlns:a16="http://schemas.microsoft.com/office/drawing/2014/main" id="{CCD9490B-DE7E-EB01-EA55-26FC0D810315}"/>
              </a:ext>
            </a:extLst>
          </p:cNvPr>
          <p:cNvSpPr>
            <a:spLocks noGrp="1"/>
          </p:cNvSpPr>
          <p:nvPr>
            <p:ph type="sldNum" sz="quarter" idx="12"/>
          </p:nvPr>
        </p:nvSpPr>
        <p:spPr/>
        <p:txBody>
          <a:bodyPr/>
          <a:lstStyle/>
          <a:p>
            <a:fld id="{A49DFD55-3C28-40EF-9E31-A92D2E4017FF}" type="slidenum">
              <a:rPr lang="en-US" smtClean="0"/>
              <a:pPr/>
              <a:t>32</a:t>
            </a:fld>
            <a:endParaRPr lang="en-US" dirty="0"/>
          </a:p>
        </p:txBody>
      </p:sp>
    </p:spTree>
    <p:extLst>
      <p:ext uri="{BB962C8B-B14F-4D97-AF65-F5344CB8AC3E}">
        <p14:creationId xmlns:p14="http://schemas.microsoft.com/office/powerpoint/2010/main" val="3383541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33</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34</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35</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36</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37</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38</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ECF2-DC3F-86AE-085E-BFCF114C7253}"/>
              </a:ext>
            </a:extLst>
          </p:cNvPr>
          <p:cNvSpPr>
            <a:spLocks noGrp="1"/>
          </p:cNvSpPr>
          <p:nvPr>
            <p:ph type="title"/>
          </p:nvPr>
        </p:nvSpPr>
        <p:spPr>
          <a:xfrm>
            <a:off x="1885156" y="306188"/>
            <a:ext cx="8421688" cy="1325563"/>
          </a:xfrm>
        </p:spPr>
        <p:txBody>
          <a:bodyPr>
            <a:normAutofit/>
          </a:bodyPr>
          <a:lstStyle/>
          <a:p>
            <a:r>
              <a:rPr lang="en-US" sz="4800" dirty="0"/>
              <a:t>Background</a:t>
            </a:r>
            <a:endParaRPr lang="en-GB" sz="4800" dirty="0"/>
          </a:p>
        </p:txBody>
      </p:sp>
      <p:sp>
        <p:nvSpPr>
          <p:cNvPr id="3" name="Text Placeholder 2">
            <a:extLst>
              <a:ext uri="{FF2B5EF4-FFF2-40B4-BE49-F238E27FC236}">
                <a16:creationId xmlns:a16="http://schemas.microsoft.com/office/drawing/2014/main" id="{2750007B-5866-4AE7-CD9B-0EABD171DBA1}"/>
              </a:ext>
            </a:extLst>
          </p:cNvPr>
          <p:cNvSpPr>
            <a:spLocks noGrp="1"/>
          </p:cNvSpPr>
          <p:nvPr>
            <p:ph type="body" idx="1"/>
          </p:nvPr>
        </p:nvSpPr>
        <p:spPr>
          <a:xfrm>
            <a:off x="1405164" y="1738648"/>
            <a:ext cx="10270609" cy="3684618"/>
          </a:xfrm>
        </p:spPr>
        <p:txBody>
          <a:bodyPr/>
          <a:lstStyle/>
          <a:p>
            <a:pPr algn="l">
              <a:buFont typeface="Arial" panose="020B0604020202020204" pitchFamily="34" charset="0"/>
              <a:buChar char="•"/>
            </a:pPr>
            <a:r>
              <a:rPr lang="en-US" sz="2400" b="0" i="0" dirty="0">
                <a:solidFill>
                  <a:srgbClr val="374151"/>
                </a:solidFill>
                <a:effectLst/>
                <a:latin typeface="Söhne"/>
              </a:rPr>
              <a:t> IoT has numerous applications in healthcare, including remote monitoring of health parameters. </a:t>
            </a:r>
          </a:p>
          <a:p>
            <a:pPr algn="l">
              <a:buFont typeface="Arial" panose="020B0604020202020204" pitchFamily="34" charset="0"/>
              <a:buChar char="•"/>
            </a:pPr>
            <a:r>
              <a:rPr lang="en-US" sz="2400" b="0" i="0" dirty="0">
                <a:solidFill>
                  <a:srgbClr val="374151"/>
                </a:solidFill>
                <a:effectLst/>
                <a:latin typeface="Söhne"/>
              </a:rPr>
              <a:t> Heart rate and SpO2 are important indicators of cardiovascular and respiratory function but are affected by physical activity and environment. </a:t>
            </a:r>
          </a:p>
          <a:p>
            <a:pPr algn="l">
              <a:buFont typeface="Arial" panose="020B0604020202020204" pitchFamily="34" charset="0"/>
              <a:buChar char="•"/>
            </a:pPr>
            <a:r>
              <a:rPr lang="en-US" sz="2400" b="0" i="0" dirty="0">
                <a:solidFill>
                  <a:srgbClr val="374151"/>
                </a:solidFill>
                <a:effectLst/>
                <a:latin typeface="Söhne"/>
              </a:rPr>
              <a:t> Human activity recognition (HAR) can improve accuracy and has many other applications. </a:t>
            </a:r>
          </a:p>
          <a:p>
            <a:pPr algn="l">
              <a:buFont typeface="Arial" panose="020B0604020202020204" pitchFamily="34" charset="0"/>
              <a:buChar char="•"/>
            </a:pPr>
            <a:r>
              <a:rPr lang="en-US" sz="2400" b="0" i="0" dirty="0">
                <a:solidFill>
                  <a:srgbClr val="374151"/>
                </a:solidFill>
                <a:effectLst/>
                <a:latin typeface="Söhne"/>
              </a:rPr>
              <a:t> By combining HAR with biometric sensors, an IoT system can provide a comprehensive view of health status.</a:t>
            </a:r>
          </a:p>
        </p:txBody>
      </p:sp>
      <p:sp>
        <p:nvSpPr>
          <p:cNvPr id="11" name="Slide Number Placeholder 10">
            <a:extLst>
              <a:ext uri="{FF2B5EF4-FFF2-40B4-BE49-F238E27FC236}">
                <a16:creationId xmlns:a16="http://schemas.microsoft.com/office/drawing/2014/main" id="{30E51E61-AE77-7D59-21F5-A7EB344E6CAC}"/>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6791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AFF0-AF23-69E0-E50A-6EBD89232483}"/>
              </a:ext>
            </a:extLst>
          </p:cNvPr>
          <p:cNvSpPr>
            <a:spLocks noGrp="1"/>
          </p:cNvSpPr>
          <p:nvPr>
            <p:ph type="title"/>
          </p:nvPr>
        </p:nvSpPr>
        <p:spPr>
          <a:xfrm>
            <a:off x="1885156" y="351264"/>
            <a:ext cx="8421688" cy="1325563"/>
          </a:xfrm>
        </p:spPr>
        <p:txBody>
          <a:bodyPr>
            <a:normAutofit/>
          </a:bodyPr>
          <a:lstStyle/>
          <a:p>
            <a:r>
              <a:rPr lang="en-US" altLang="zh-CN" sz="4800" dirty="0"/>
              <a:t>Sensor selection</a:t>
            </a:r>
            <a:endParaRPr lang="en-GB" sz="4800" dirty="0"/>
          </a:p>
        </p:txBody>
      </p:sp>
      <p:sp>
        <p:nvSpPr>
          <p:cNvPr id="11" name="Slide Number Placeholder 10">
            <a:extLst>
              <a:ext uri="{FF2B5EF4-FFF2-40B4-BE49-F238E27FC236}">
                <a16:creationId xmlns:a16="http://schemas.microsoft.com/office/drawing/2014/main" id="{0657C5A3-5A4E-2CFA-761D-A3D1D7CEB839}"/>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5" name="AutoShape 4" descr="arduino wiring for max30102 pulse oximeter heart rate module">
            <a:extLst>
              <a:ext uri="{FF2B5EF4-FFF2-40B4-BE49-F238E27FC236}">
                <a16:creationId xmlns:a16="http://schemas.microsoft.com/office/drawing/2014/main" id="{86FC70EF-233E-4CB9-BEC9-49645EE7337E}"/>
              </a:ext>
            </a:extLst>
          </p:cNvPr>
          <p:cNvSpPr>
            <a:spLocks noGrp="1" noChangeAspect="1" noChangeArrowheads="1"/>
          </p:cNvSpPr>
          <p:nvPr>
            <p:ph type="body" idx="1"/>
          </p:nvPr>
        </p:nvSpPr>
        <p:spPr bwMode="auto">
          <a:xfrm>
            <a:off x="1243013" y="4336961"/>
            <a:ext cx="10110787" cy="18127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a:buFont typeface="Arial" panose="020B0604020202020204" pitchFamily="34" charset="0"/>
              <a:buChar char="•"/>
            </a:pPr>
            <a:r>
              <a:rPr lang="en-US" sz="2400" b="0" i="0" dirty="0">
                <a:solidFill>
                  <a:srgbClr val="374151"/>
                </a:solidFill>
                <a:effectLst/>
                <a:latin typeface="Söhne"/>
              </a:rPr>
              <a:t>MAX30102 sensor for heart rate and SpO2 measurement</a:t>
            </a:r>
          </a:p>
          <a:p>
            <a:pPr algn="l">
              <a:buFont typeface="Arial" panose="020B0604020202020204" pitchFamily="34" charset="0"/>
              <a:buChar char="•"/>
            </a:pPr>
            <a:r>
              <a:rPr lang="en-US" sz="2400" b="0" i="0" dirty="0">
                <a:solidFill>
                  <a:srgbClr val="374151"/>
                </a:solidFill>
                <a:effectLst/>
                <a:latin typeface="Söhne"/>
              </a:rPr>
              <a:t>Nordic Thingy-52 sensor with IMU for human activity recognition</a:t>
            </a:r>
          </a:p>
          <a:p>
            <a:pPr algn="l">
              <a:buFont typeface="Arial" panose="020B0604020202020204" pitchFamily="34" charset="0"/>
              <a:buChar char="•"/>
            </a:pPr>
            <a:r>
              <a:rPr lang="en-US" sz="2400" b="0" i="0" dirty="0">
                <a:solidFill>
                  <a:srgbClr val="374151"/>
                </a:solidFill>
                <a:effectLst/>
                <a:latin typeface="Söhne"/>
              </a:rPr>
              <a:t>Combination of these sensors enables comprehensive health monitoring</a:t>
            </a:r>
          </a:p>
        </p:txBody>
      </p:sp>
      <p:pic>
        <p:nvPicPr>
          <p:cNvPr id="6" name="Content Placeholder 15" descr="A close-up of a calculator&#10;&#10;Description automatically generated with low confidence">
            <a:extLst>
              <a:ext uri="{FF2B5EF4-FFF2-40B4-BE49-F238E27FC236}">
                <a16:creationId xmlns:a16="http://schemas.microsoft.com/office/drawing/2014/main" id="{62A2E638-64C5-6039-979D-C13355AB5B4A}"/>
              </a:ext>
            </a:extLst>
          </p:cNvPr>
          <p:cNvPicPr>
            <a:picLocks noChangeAspect="1"/>
          </p:cNvPicPr>
          <p:nvPr/>
        </p:nvPicPr>
        <p:blipFill rotWithShape="1">
          <a:blip r:embed="rId2"/>
          <a:srcRect l="27391" t="16315" r="23462" b="7406"/>
          <a:stretch/>
        </p:blipFill>
        <p:spPr bwMode="auto">
          <a:xfrm>
            <a:off x="2280633" y="1771612"/>
            <a:ext cx="2002006" cy="177553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Text Placeholder 4">
            <a:extLst>
              <a:ext uri="{FF2B5EF4-FFF2-40B4-BE49-F238E27FC236}">
                <a16:creationId xmlns:a16="http://schemas.microsoft.com/office/drawing/2014/main" id="{D4280114-A5DE-3D9F-1C1A-AA8CB4301E37}"/>
              </a:ext>
            </a:extLst>
          </p:cNvPr>
          <p:cNvSpPr>
            <a:spLocks noGrp="1"/>
          </p:cNvSpPr>
          <p:nvPr>
            <p:ph type="body" sz="quarter" idx="3"/>
          </p:nvPr>
        </p:nvSpPr>
        <p:spPr>
          <a:xfrm>
            <a:off x="2472682" y="3445529"/>
            <a:ext cx="1514876" cy="415648"/>
          </a:xfrm>
        </p:spPr>
        <p:txBody>
          <a:bodyPr/>
          <a:lstStyle/>
          <a:p>
            <a:r>
              <a:rPr lang="en-US" dirty="0"/>
              <a:t>MAX30102</a:t>
            </a:r>
            <a:endParaRPr lang="en-GB" dirty="0"/>
          </a:p>
        </p:txBody>
      </p:sp>
      <p:sp>
        <p:nvSpPr>
          <p:cNvPr id="8" name="Text Placeholder 6">
            <a:extLst>
              <a:ext uri="{FF2B5EF4-FFF2-40B4-BE49-F238E27FC236}">
                <a16:creationId xmlns:a16="http://schemas.microsoft.com/office/drawing/2014/main" id="{BE6567B6-6275-EFD0-48D2-E69737F084B1}"/>
              </a:ext>
            </a:extLst>
          </p:cNvPr>
          <p:cNvSpPr>
            <a:spLocks noGrp="1"/>
          </p:cNvSpPr>
          <p:nvPr>
            <p:ph type="body" idx="13"/>
          </p:nvPr>
        </p:nvSpPr>
        <p:spPr>
          <a:xfrm>
            <a:off x="6422182" y="3436644"/>
            <a:ext cx="2437600" cy="415648"/>
          </a:xfrm>
        </p:spPr>
        <p:txBody>
          <a:bodyPr/>
          <a:lstStyle/>
          <a:p>
            <a:r>
              <a:rPr lang="en-GB" b="0" i="0" dirty="0">
                <a:solidFill>
                  <a:srgbClr val="FFFFFF"/>
                </a:solidFill>
                <a:effectLst/>
                <a:latin typeface="GT-Eesti-Regular"/>
              </a:rPr>
              <a:t>Nordic Thingy:52</a:t>
            </a:r>
          </a:p>
          <a:p>
            <a:r>
              <a:rPr lang="en-GB" dirty="0"/>
              <a:t>Nordic Thingy:52</a:t>
            </a:r>
          </a:p>
        </p:txBody>
      </p:sp>
      <p:pic>
        <p:nvPicPr>
          <p:cNvPr id="12" name="Content Placeholder 16">
            <a:extLst>
              <a:ext uri="{FF2B5EF4-FFF2-40B4-BE49-F238E27FC236}">
                <a16:creationId xmlns:a16="http://schemas.microsoft.com/office/drawing/2014/main" id="{4C6C73E3-8EAD-E81A-28DE-C9A0081CC6C7}"/>
              </a:ext>
            </a:extLst>
          </p:cNvPr>
          <p:cNvPicPr>
            <a:picLocks noChangeAspect="1"/>
          </p:cNvPicPr>
          <p:nvPr/>
        </p:nvPicPr>
        <p:blipFill>
          <a:blip r:embed="rId3"/>
          <a:stretch>
            <a:fillRect/>
          </a:stretch>
        </p:blipFill>
        <p:spPr>
          <a:xfrm>
            <a:off x="7109265" y="2330691"/>
            <a:ext cx="1095179" cy="1098309"/>
          </a:xfrm>
          <a:prstGeom prst="rect">
            <a:avLst/>
          </a:prstGeom>
        </p:spPr>
      </p:pic>
    </p:spTree>
    <p:extLst>
      <p:ext uri="{BB962C8B-B14F-4D97-AF65-F5344CB8AC3E}">
        <p14:creationId xmlns:p14="http://schemas.microsoft.com/office/powerpoint/2010/main" val="1604836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D91E-1A5B-A46E-81CC-501C4085AFB6}"/>
              </a:ext>
            </a:extLst>
          </p:cNvPr>
          <p:cNvSpPr>
            <a:spLocks noGrp="1"/>
          </p:cNvSpPr>
          <p:nvPr>
            <p:ph type="title"/>
          </p:nvPr>
        </p:nvSpPr>
        <p:spPr>
          <a:xfrm>
            <a:off x="1885156" y="419044"/>
            <a:ext cx="8421688" cy="1325563"/>
          </a:xfrm>
        </p:spPr>
        <p:txBody>
          <a:bodyPr>
            <a:normAutofit/>
          </a:bodyPr>
          <a:lstStyle/>
          <a:p>
            <a:r>
              <a:rPr lang="en-GB" sz="4000" dirty="0"/>
              <a:t>Sensor implementation</a:t>
            </a:r>
          </a:p>
        </p:txBody>
      </p:sp>
      <p:sp>
        <p:nvSpPr>
          <p:cNvPr id="11" name="Slide Number Placeholder 10">
            <a:extLst>
              <a:ext uri="{FF2B5EF4-FFF2-40B4-BE49-F238E27FC236}">
                <a16:creationId xmlns:a16="http://schemas.microsoft.com/office/drawing/2014/main" id="{110F9EB3-9952-5F96-BEEE-9F01215B732F}"/>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13" name="Text Placeholder 2">
            <a:extLst>
              <a:ext uri="{FF2B5EF4-FFF2-40B4-BE49-F238E27FC236}">
                <a16:creationId xmlns:a16="http://schemas.microsoft.com/office/drawing/2014/main" id="{8B55FBB9-491B-E493-E367-07E177EA523B}"/>
              </a:ext>
            </a:extLst>
          </p:cNvPr>
          <p:cNvSpPr txBox="1">
            <a:spLocks/>
          </p:cNvSpPr>
          <p:nvPr/>
        </p:nvSpPr>
        <p:spPr>
          <a:xfrm>
            <a:off x="1491915" y="3646088"/>
            <a:ext cx="9434835" cy="224753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buFont typeface="+mj-lt"/>
              <a:buAutoNum type="arabicPeriod"/>
            </a:pPr>
            <a:r>
              <a:rPr lang="en-US" sz="2400" dirty="0">
                <a:solidFill>
                  <a:srgbClr val="374151"/>
                </a:solidFill>
                <a:latin typeface="Söhne"/>
              </a:rPr>
              <a:t> SPO2 Sensor Implementation:</a:t>
            </a:r>
          </a:p>
          <a:p>
            <a:pPr>
              <a:buFont typeface="Arial" panose="020B0604020202020204" pitchFamily="34" charset="0"/>
              <a:buChar char="•"/>
            </a:pPr>
            <a:r>
              <a:rPr lang="en-US" sz="2400" dirty="0">
                <a:solidFill>
                  <a:srgbClr val="374151"/>
                </a:solidFill>
                <a:latin typeface="Söhne"/>
              </a:rPr>
              <a:t> Use Arduino control board to control the sensor</a:t>
            </a:r>
          </a:p>
          <a:p>
            <a:pPr>
              <a:buFont typeface="Arial" panose="020B0604020202020204" pitchFamily="34" charset="0"/>
              <a:buChar char="•"/>
            </a:pPr>
            <a:r>
              <a:rPr lang="en-US" sz="2400" dirty="0">
                <a:solidFill>
                  <a:srgbClr val="374151"/>
                </a:solidFill>
                <a:latin typeface="Söhne"/>
              </a:rPr>
              <a:t> Wire the sensor and take readings from the serial port</a:t>
            </a:r>
          </a:p>
          <a:p>
            <a:pPr>
              <a:buFont typeface="Arial" panose="020B0604020202020204" pitchFamily="34" charset="0"/>
              <a:buChar char="•"/>
            </a:pPr>
            <a:r>
              <a:rPr lang="en-US" sz="2400" dirty="0">
                <a:solidFill>
                  <a:srgbClr val="374151"/>
                </a:solidFill>
                <a:latin typeface="Söhne"/>
              </a:rPr>
              <a:t> Communicate with the phone using HC-06 Bluetooth module</a:t>
            </a:r>
          </a:p>
          <a:p>
            <a:pPr>
              <a:buFont typeface="Arial" panose="020B0604020202020204" pitchFamily="34" charset="0"/>
              <a:buChar char="•"/>
            </a:pPr>
            <a:r>
              <a:rPr lang="en-US" sz="2400" dirty="0">
                <a:solidFill>
                  <a:srgbClr val="374151"/>
                </a:solidFill>
                <a:latin typeface="Söhne"/>
              </a:rPr>
              <a:t> Send and receive messages with general Bluetooth apps</a:t>
            </a:r>
          </a:p>
        </p:txBody>
      </p:sp>
      <p:pic>
        <p:nvPicPr>
          <p:cNvPr id="16" name="Picture 15">
            <a:extLst>
              <a:ext uri="{FF2B5EF4-FFF2-40B4-BE49-F238E27FC236}">
                <a16:creationId xmlns:a16="http://schemas.microsoft.com/office/drawing/2014/main" id="{CDBB1647-C06D-C092-DAC7-8DA653BED447}"/>
              </a:ext>
            </a:extLst>
          </p:cNvPr>
          <p:cNvPicPr>
            <a:picLocks noChangeAspect="1"/>
          </p:cNvPicPr>
          <p:nvPr/>
        </p:nvPicPr>
        <p:blipFill>
          <a:blip r:embed="rId2"/>
          <a:stretch>
            <a:fillRect/>
          </a:stretch>
        </p:blipFill>
        <p:spPr>
          <a:xfrm>
            <a:off x="1390423" y="1742892"/>
            <a:ext cx="3138034" cy="1686108"/>
          </a:xfrm>
          <a:prstGeom prst="rect">
            <a:avLst/>
          </a:prstGeom>
        </p:spPr>
      </p:pic>
      <p:pic>
        <p:nvPicPr>
          <p:cNvPr id="17" name="Picture 16">
            <a:extLst>
              <a:ext uri="{FF2B5EF4-FFF2-40B4-BE49-F238E27FC236}">
                <a16:creationId xmlns:a16="http://schemas.microsoft.com/office/drawing/2014/main" id="{B99CB961-C5F9-124D-9926-209A25DD1CEB}"/>
              </a:ext>
            </a:extLst>
          </p:cNvPr>
          <p:cNvPicPr>
            <a:picLocks noChangeAspect="1"/>
          </p:cNvPicPr>
          <p:nvPr/>
        </p:nvPicPr>
        <p:blipFill>
          <a:blip r:embed="rId3"/>
          <a:stretch>
            <a:fillRect/>
          </a:stretch>
        </p:blipFill>
        <p:spPr>
          <a:xfrm>
            <a:off x="7153882" y="1661886"/>
            <a:ext cx="2406963" cy="2304667"/>
          </a:xfrm>
          <a:prstGeom prst="rect">
            <a:avLst/>
          </a:prstGeom>
        </p:spPr>
      </p:pic>
    </p:spTree>
    <p:extLst>
      <p:ext uri="{BB962C8B-B14F-4D97-AF65-F5344CB8AC3E}">
        <p14:creationId xmlns:p14="http://schemas.microsoft.com/office/powerpoint/2010/main" val="119232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D91E-1A5B-A46E-81CC-501C4085AFB6}"/>
              </a:ext>
            </a:extLst>
          </p:cNvPr>
          <p:cNvSpPr>
            <a:spLocks noGrp="1"/>
          </p:cNvSpPr>
          <p:nvPr>
            <p:ph type="title"/>
          </p:nvPr>
        </p:nvSpPr>
        <p:spPr>
          <a:xfrm>
            <a:off x="1885156" y="419044"/>
            <a:ext cx="8421688" cy="1325563"/>
          </a:xfrm>
        </p:spPr>
        <p:txBody>
          <a:bodyPr>
            <a:normAutofit/>
          </a:bodyPr>
          <a:lstStyle/>
          <a:p>
            <a:r>
              <a:rPr lang="en-GB" sz="4000" dirty="0"/>
              <a:t>Sensor implementation</a:t>
            </a:r>
          </a:p>
        </p:txBody>
      </p:sp>
      <p:sp>
        <p:nvSpPr>
          <p:cNvPr id="3" name="Text Placeholder 2">
            <a:extLst>
              <a:ext uri="{FF2B5EF4-FFF2-40B4-BE49-F238E27FC236}">
                <a16:creationId xmlns:a16="http://schemas.microsoft.com/office/drawing/2014/main" id="{3D53973C-5CF6-4ED2-7958-344AEF033622}"/>
              </a:ext>
            </a:extLst>
          </p:cNvPr>
          <p:cNvSpPr>
            <a:spLocks noGrp="1"/>
          </p:cNvSpPr>
          <p:nvPr>
            <p:ph type="body" idx="1"/>
          </p:nvPr>
        </p:nvSpPr>
        <p:spPr>
          <a:xfrm>
            <a:off x="1329161" y="2122678"/>
            <a:ext cx="7611251" cy="1927800"/>
          </a:xfrm>
        </p:spPr>
        <p:txBody>
          <a:bodyPr/>
          <a:lstStyle/>
          <a:p>
            <a:pPr algn="l">
              <a:buFont typeface="+mj-lt"/>
              <a:buAutoNum type="arabicPeriod" startAt="2"/>
            </a:pPr>
            <a:r>
              <a:rPr lang="en-US" sz="2400" b="0" i="0" dirty="0">
                <a:solidFill>
                  <a:srgbClr val="374151"/>
                </a:solidFill>
                <a:effectLst/>
                <a:latin typeface="Söhne"/>
              </a:rPr>
              <a:t> Thingy-52 Sensor Implementation:</a:t>
            </a:r>
          </a:p>
          <a:p>
            <a:pPr algn="l">
              <a:buFont typeface="Arial" panose="020B0604020202020204" pitchFamily="34" charset="0"/>
              <a:buChar char="•"/>
            </a:pPr>
            <a:r>
              <a:rPr lang="en-US" sz="2400" b="0" i="0" dirty="0">
                <a:solidFill>
                  <a:srgbClr val="374151"/>
                </a:solidFill>
                <a:effectLst/>
                <a:latin typeface="Söhne"/>
              </a:rPr>
              <a:t> The sensor already has Bluetooth built-in</a:t>
            </a:r>
          </a:p>
          <a:p>
            <a:pPr algn="l">
              <a:buFont typeface="Arial" panose="020B0604020202020204" pitchFamily="34" charset="0"/>
              <a:buChar char="•"/>
            </a:pPr>
            <a:r>
              <a:rPr lang="en-US" sz="2400" b="0" i="0" dirty="0">
                <a:solidFill>
                  <a:srgbClr val="374151"/>
                </a:solidFill>
                <a:effectLst/>
                <a:latin typeface="Söhne"/>
              </a:rPr>
              <a:t> Nordic company open sourced an Android app to communicate with the sensor.</a:t>
            </a:r>
          </a:p>
          <a:p>
            <a:pPr algn="l">
              <a:buFont typeface="Arial" panose="020B0604020202020204" pitchFamily="34" charset="0"/>
              <a:buChar char="•"/>
            </a:pPr>
            <a:r>
              <a:rPr lang="en-US" sz="2400" dirty="0">
                <a:solidFill>
                  <a:srgbClr val="374151"/>
                </a:solidFill>
                <a:latin typeface="Söhne"/>
              </a:rPr>
              <a:t> Use 2 sensors to detect activities more accurately.</a:t>
            </a:r>
          </a:p>
        </p:txBody>
      </p:sp>
      <p:sp>
        <p:nvSpPr>
          <p:cNvPr id="11" name="Slide Number Placeholder 10">
            <a:extLst>
              <a:ext uri="{FF2B5EF4-FFF2-40B4-BE49-F238E27FC236}">
                <a16:creationId xmlns:a16="http://schemas.microsoft.com/office/drawing/2014/main" id="{110F9EB3-9952-5F96-BEEE-9F01215B732F}"/>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5" name="Picture 4">
            <a:extLst>
              <a:ext uri="{FF2B5EF4-FFF2-40B4-BE49-F238E27FC236}">
                <a16:creationId xmlns:a16="http://schemas.microsoft.com/office/drawing/2014/main" id="{A57DCCFE-E7F6-5FAC-02E5-F3D2B3016CC9}"/>
              </a:ext>
            </a:extLst>
          </p:cNvPr>
          <p:cNvPicPr>
            <a:picLocks noChangeAspect="1"/>
          </p:cNvPicPr>
          <p:nvPr/>
        </p:nvPicPr>
        <p:blipFill>
          <a:blip r:embed="rId2"/>
          <a:stretch>
            <a:fillRect/>
          </a:stretch>
        </p:blipFill>
        <p:spPr>
          <a:xfrm>
            <a:off x="9232435" y="1866387"/>
            <a:ext cx="1827452" cy="3585632"/>
          </a:xfrm>
          <a:prstGeom prst="rect">
            <a:avLst/>
          </a:prstGeom>
        </p:spPr>
      </p:pic>
    </p:spTree>
    <p:extLst>
      <p:ext uri="{BB962C8B-B14F-4D97-AF65-F5344CB8AC3E}">
        <p14:creationId xmlns:p14="http://schemas.microsoft.com/office/powerpoint/2010/main" val="23351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AFF0-AF23-69E0-E50A-6EBD89232483}"/>
              </a:ext>
            </a:extLst>
          </p:cNvPr>
          <p:cNvSpPr>
            <a:spLocks noGrp="1"/>
          </p:cNvSpPr>
          <p:nvPr>
            <p:ph type="title"/>
          </p:nvPr>
        </p:nvSpPr>
        <p:spPr>
          <a:xfrm>
            <a:off x="1885156" y="306188"/>
            <a:ext cx="8421688" cy="1325563"/>
          </a:xfrm>
        </p:spPr>
        <p:txBody>
          <a:bodyPr>
            <a:normAutofit/>
          </a:bodyPr>
          <a:lstStyle/>
          <a:p>
            <a:r>
              <a:rPr lang="en-US" altLang="zh-CN" sz="4800" dirty="0"/>
              <a:t>Functionalities</a:t>
            </a:r>
            <a:endParaRPr lang="en-GB" sz="4800" dirty="0"/>
          </a:p>
        </p:txBody>
      </p:sp>
      <p:sp>
        <p:nvSpPr>
          <p:cNvPr id="3" name="Text Placeholder 2">
            <a:extLst>
              <a:ext uri="{FF2B5EF4-FFF2-40B4-BE49-F238E27FC236}">
                <a16:creationId xmlns:a16="http://schemas.microsoft.com/office/drawing/2014/main" id="{60379E0E-DC9C-27B5-FF23-1DDA142989B9}"/>
              </a:ext>
            </a:extLst>
          </p:cNvPr>
          <p:cNvSpPr>
            <a:spLocks noGrp="1"/>
          </p:cNvSpPr>
          <p:nvPr>
            <p:ph type="body" idx="1"/>
          </p:nvPr>
        </p:nvSpPr>
        <p:spPr>
          <a:xfrm>
            <a:off x="1243104" y="1732208"/>
            <a:ext cx="10110696" cy="3915178"/>
          </a:xfrm>
        </p:spPr>
        <p:txBody>
          <a:bodyPr/>
          <a:lstStyle/>
          <a:p>
            <a:pPr algn="l">
              <a:buFont typeface="Arial" panose="020B0604020202020204" pitchFamily="34" charset="0"/>
              <a:buChar char="•"/>
            </a:pPr>
            <a:r>
              <a:rPr lang="en-US" b="0" i="0" dirty="0">
                <a:solidFill>
                  <a:srgbClr val="374151"/>
                </a:solidFill>
                <a:effectLst/>
                <a:latin typeface="Söhne"/>
              </a:rPr>
              <a:t>Monitoring SPO2 levels alone is important, but incorporating an IMU sensor can provide additional benefits beyond just measuring oxygen levels in the blood.</a:t>
            </a:r>
          </a:p>
          <a:p>
            <a:pPr algn="l">
              <a:buFont typeface="Arial" panose="020B0604020202020204" pitchFamily="34" charset="0"/>
              <a:buChar char="•"/>
            </a:pPr>
            <a:r>
              <a:rPr lang="en-US" b="0" i="0" dirty="0">
                <a:solidFill>
                  <a:srgbClr val="374151"/>
                </a:solidFill>
                <a:effectLst/>
                <a:latin typeface="Söhne"/>
              </a:rPr>
              <a:t>SPO2 levels may naturally drop slightly during sleep but should remain above 90%. Low SPO2 levels during sleep could indicate health issues such as sleep apnea.</a:t>
            </a:r>
          </a:p>
          <a:p>
            <a:pPr algn="l">
              <a:buFont typeface="Arial" panose="020B0604020202020204" pitchFamily="34" charset="0"/>
              <a:buChar char="•"/>
            </a:pPr>
            <a:r>
              <a:rPr lang="en-US" b="0" i="0" dirty="0">
                <a:solidFill>
                  <a:srgbClr val="374151"/>
                </a:solidFill>
                <a:effectLst/>
                <a:latin typeface="Söhne"/>
              </a:rPr>
              <a:t>SPO2 levels can also fluctuate during exercise, with normal levels ranging from 95% to 100%. If levels fall below 90%, it may suggest hypoxia.</a:t>
            </a:r>
          </a:p>
          <a:p>
            <a:pPr algn="l">
              <a:buFont typeface="Arial" panose="020B0604020202020204" pitchFamily="34" charset="0"/>
              <a:buChar char="•"/>
            </a:pPr>
            <a:r>
              <a:rPr lang="en-US" b="0" i="0" dirty="0">
                <a:solidFill>
                  <a:srgbClr val="374151"/>
                </a:solidFill>
                <a:effectLst/>
                <a:latin typeface="Söhne"/>
              </a:rPr>
              <a:t>The IMU sensor can track daily activity levels, detect falls, and help determine if you are getting enough exercise or sitting too much.</a:t>
            </a:r>
          </a:p>
          <a:p>
            <a:pPr algn="l">
              <a:buFont typeface="Arial" panose="020B0604020202020204" pitchFamily="34" charset="0"/>
              <a:buChar char="•"/>
            </a:pPr>
            <a:r>
              <a:rPr lang="en-US" b="0" i="0" dirty="0">
                <a:solidFill>
                  <a:srgbClr val="374151"/>
                </a:solidFill>
                <a:effectLst/>
                <a:latin typeface="Söhne"/>
              </a:rPr>
              <a:t>Combining SpO2 measurement with IMU data provides a more comprehensive understanding of overall health and physical activity levels.</a:t>
            </a:r>
          </a:p>
        </p:txBody>
      </p:sp>
      <p:sp>
        <p:nvSpPr>
          <p:cNvPr id="11" name="Slide Number Placeholder 10">
            <a:extLst>
              <a:ext uri="{FF2B5EF4-FFF2-40B4-BE49-F238E27FC236}">
                <a16:creationId xmlns:a16="http://schemas.microsoft.com/office/drawing/2014/main" id="{0657C5A3-5A4E-2CFA-761D-A3D1D7CEB839}"/>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525611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A close-up of a calculator&#10;&#10;Description automatically generated with low confidence">
            <a:extLst>
              <a:ext uri="{FF2B5EF4-FFF2-40B4-BE49-F238E27FC236}">
                <a16:creationId xmlns:a16="http://schemas.microsoft.com/office/drawing/2014/main" id="{C51FAA6B-8FC1-AC89-E822-07926FACEE64}"/>
              </a:ext>
            </a:extLst>
          </p:cNvPr>
          <p:cNvPicPr>
            <a:picLocks noGrp="1" noChangeAspect="1"/>
          </p:cNvPicPr>
          <p:nvPr>
            <p:ph sz="quarter" idx="4"/>
          </p:nvPr>
        </p:nvPicPr>
        <p:blipFill rotWithShape="1">
          <a:blip r:embed="rId2"/>
          <a:srcRect l="27391" t="16315" r="23462" b="7406"/>
          <a:stretch/>
        </p:blipFill>
        <p:spPr bwMode="auto">
          <a:xfrm>
            <a:off x="838200" y="1642366"/>
            <a:ext cx="2002006" cy="177553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67488BA-0274-94A2-ABAE-1CFD98EA7F28}"/>
              </a:ext>
            </a:extLst>
          </p:cNvPr>
          <p:cNvSpPr>
            <a:spLocks noGrp="1"/>
          </p:cNvSpPr>
          <p:nvPr>
            <p:ph type="title"/>
          </p:nvPr>
        </p:nvSpPr>
        <p:spPr>
          <a:xfrm>
            <a:off x="1885156" y="526654"/>
            <a:ext cx="8421688" cy="1325563"/>
          </a:xfrm>
        </p:spPr>
        <p:txBody>
          <a:bodyPr>
            <a:normAutofit/>
          </a:bodyPr>
          <a:lstStyle/>
          <a:p>
            <a:r>
              <a:rPr lang="en-US" sz="4400" dirty="0"/>
              <a:t>System architecture</a:t>
            </a:r>
            <a:endParaRPr lang="en-GB" sz="4400" dirty="0"/>
          </a:p>
        </p:txBody>
      </p:sp>
      <p:sp>
        <p:nvSpPr>
          <p:cNvPr id="3" name="Text Placeholder 2">
            <a:extLst>
              <a:ext uri="{FF2B5EF4-FFF2-40B4-BE49-F238E27FC236}">
                <a16:creationId xmlns:a16="http://schemas.microsoft.com/office/drawing/2014/main" id="{76E25EC2-8373-F9A5-E7C3-5C5BC22A566A}"/>
              </a:ext>
            </a:extLst>
          </p:cNvPr>
          <p:cNvSpPr>
            <a:spLocks noGrp="1"/>
          </p:cNvSpPr>
          <p:nvPr>
            <p:ph type="body" idx="1"/>
          </p:nvPr>
        </p:nvSpPr>
        <p:spPr>
          <a:xfrm>
            <a:off x="3751601" y="3587881"/>
            <a:ext cx="1815628" cy="365125"/>
          </a:xfrm>
        </p:spPr>
        <p:txBody>
          <a:bodyPr/>
          <a:lstStyle/>
          <a:p>
            <a:r>
              <a:rPr lang="en-GB" dirty="0"/>
              <a:t>Arduino Uno</a:t>
            </a:r>
          </a:p>
        </p:txBody>
      </p:sp>
      <p:sp>
        <p:nvSpPr>
          <p:cNvPr id="5" name="Text Placeholder 4">
            <a:extLst>
              <a:ext uri="{FF2B5EF4-FFF2-40B4-BE49-F238E27FC236}">
                <a16:creationId xmlns:a16="http://schemas.microsoft.com/office/drawing/2014/main" id="{AF921FAA-AFB7-AB2A-E3C4-07F3A06358EC}"/>
              </a:ext>
            </a:extLst>
          </p:cNvPr>
          <p:cNvSpPr>
            <a:spLocks noGrp="1"/>
          </p:cNvSpPr>
          <p:nvPr>
            <p:ph type="body" sz="quarter" idx="3"/>
          </p:nvPr>
        </p:nvSpPr>
        <p:spPr>
          <a:xfrm>
            <a:off x="965669" y="3216754"/>
            <a:ext cx="1514876" cy="415648"/>
          </a:xfrm>
        </p:spPr>
        <p:txBody>
          <a:bodyPr/>
          <a:lstStyle/>
          <a:p>
            <a:r>
              <a:rPr lang="en-US" dirty="0"/>
              <a:t>MAX30102</a:t>
            </a:r>
            <a:endParaRPr lang="en-GB" dirty="0"/>
          </a:p>
        </p:txBody>
      </p:sp>
      <p:sp>
        <p:nvSpPr>
          <p:cNvPr id="7" name="Text Placeholder 6">
            <a:extLst>
              <a:ext uri="{FF2B5EF4-FFF2-40B4-BE49-F238E27FC236}">
                <a16:creationId xmlns:a16="http://schemas.microsoft.com/office/drawing/2014/main" id="{EA4D244D-270A-7054-2996-EEFE1B4C1AEF}"/>
              </a:ext>
            </a:extLst>
          </p:cNvPr>
          <p:cNvSpPr>
            <a:spLocks noGrp="1"/>
          </p:cNvSpPr>
          <p:nvPr>
            <p:ph type="body" idx="13"/>
          </p:nvPr>
        </p:nvSpPr>
        <p:spPr>
          <a:xfrm>
            <a:off x="6300974" y="5543507"/>
            <a:ext cx="2437600" cy="415648"/>
          </a:xfrm>
        </p:spPr>
        <p:txBody>
          <a:bodyPr/>
          <a:lstStyle/>
          <a:p>
            <a:r>
              <a:rPr lang="en-GB" b="0" i="0" dirty="0">
                <a:solidFill>
                  <a:srgbClr val="FFFFFF"/>
                </a:solidFill>
                <a:effectLst/>
                <a:latin typeface="GT-Eesti-Regular"/>
              </a:rPr>
              <a:t>Nordic Thingy:52</a:t>
            </a:r>
          </a:p>
          <a:p>
            <a:r>
              <a:rPr lang="en-GB" dirty="0"/>
              <a:t>Nordic Thingy:52</a:t>
            </a:r>
          </a:p>
        </p:txBody>
      </p:sp>
      <p:pic>
        <p:nvPicPr>
          <p:cNvPr id="17" name="Content Placeholder 16">
            <a:extLst>
              <a:ext uri="{FF2B5EF4-FFF2-40B4-BE49-F238E27FC236}">
                <a16:creationId xmlns:a16="http://schemas.microsoft.com/office/drawing/2014/main" id="{2C51AC83-04E6-365B-D8CC-EA2989727961}"/>
              </a:ext>
            </a:extLst>
          </p:cNvPr>
          <p:cNvPicPr>
            <a:picLocks noGrp="1" noChangeAspect="1"/>
          </p:cNvPicPr>
          <p:nvPr>
            <p:ph sz="half" idx="14"/>
          </p:nvPr>
        </p:nvPicPr>
        <p:blipFill>
          <a:blip r:embed="rId3"/>
          <a:stretch>
            <a:fillRect/>
          </a:stretch>
        </p:blipFill>
        <p:spPr>
          <a:xfrm>
            <a:off x="6988057" y="4437554"/>
            <a:ext cx="1095179" cy="1098309"/>
          </a:xfrm>
          <a:prstGeom prst="rect">
            <a:avLst/>
          </a:prstGeom>
        </p:spPr>
      </p:pic>
      <p:sp>
        <p:nvSpPr>
          <p:cNvPr id="11" name="Slide Number Placeholder 10">
            <a:extLst>
              <a:ext uri="{FF2B5EF4-FFF2-40B4-BE49-F238E27FC236}">
                <a16:creationId xmlns:a16="http://schemas.microsoft.com/office/drawing/2014/main" id="{68BCC302-B117-1DF8-F3DE-FF8FA2CD17C7}"/>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1026" name="Picture 2" descr="Arduino Uno Rev3">
            <a:extLst>
              <a:ext uri="{FF2B5EF4-FFF2-40B4-BE49-F238E27FC236}">
                <a16:creationId xmlns:a16="http://schemas.microsoft.com/office/drawing/2014/main" id="{A55598EF-313F-2556-8004-A14DECBBD774}"/>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3323400" y="1688858"/>
            <a:ext cx="2313466" cy="1735720"/>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2">
            <a:extLst>
              <a:ext uri="{FF2B5EF4-FFF2-40B4-BE49-F238E27FC236}">
                <a16:creationId xmlns:a16="http://schemas.microsoft.com/office/drawing/2014/main" id="{58EBA011-E08C-28E0-D3D0-67FFD1FA8585}"/>
              </a:ext>
            </a:extLst>
          </p:cNvPr>
          <p:cNvSpPr txBox="1">
            <a:spLocks/>
          </p:cNvSpPr>
          <p:nvPr/>
        </p:nvSpPr>
        <p:spPr>
          <a:xfrm>
            <a:off x="6213048" y="3106128"/>
            <a:ext cx="2440690" cy="70954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dirty="0"/>
              <a:t>Bluetooth module HC-06</a:t>
            </a:r>
          </a:p>
        </p:txBody>
      </p:sp>
      <p:pic>
        <p:nvPicPr>
          <p:cNvPr id="19" name="Picture 2" descr="module bluetooth hc06">
            <a:extLst>
              <a:ext uri="{FF2B5EF4-FFF2-40B4-BE49-F238E27FC236}">
                <a16:creationId xmlns:a16="http://schemas.microsoft.com/office/drawing/2014/main" id="{495266C5-9780-FD83-65C3-7AFC9A8FC2C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1350" b="10819"/>
          <a:stretch/>
        </p:blipFill>
        <p:spPr bwMode="auto">
          <a:xfrm>
            <a:off x="6504584" y="1852217"/>
            <a:ext cx="1585192" cy="1233758"/>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4">
            <a:extLst>
              <a:ext uri="{FF2B5EF4-FFF2-40B4-BE49-F238E27FC236}">
                <a16:creationId xmlns:a16="http://schemas.microsoft.com/office/drawing/2014/main" id="{C61E426B-C448-EF6E-9044-F94A3CF53072}"/>
              </a:ext>
            </a:extLst>
          </p:cNvPr>
          <p:cNvSpPr txBox="1">
            <a:spLocks/>
          </p:cNvSpPr>
          <p:nvPr/>
        </p:nvSpPr>
        <p:spPr>
          <a:xfrm>
            <a:off x="9133355" y="4290754"/>
            <a:ext cx="1804650" cy="42620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dirty="0"/>
              <a:t>Android APP</a:t>
            </a:r>
          </a:p>
        </p:txBody>
      </p:sp>
      <p:pic>
        <p:nvPicPr>
          <p:cNvPr id="21" name="Picture 4" descr="android app banner">
            <a:extLst>
              <a:ext uri="{FF2B5EF4-FFF2-40B4-BE49-F238E27FC236}">
                <a16:creationId xmlns:a16="http://schemas.microsoft.com/office/drawing/2014/main" id="{4A8B3A98-B36D-59D7-E65B-5B8750AD29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33355" y="2438892"/>
            <a:ext cx="1758705" cy="1998662"/>
          </a:xfrm>
          <a:prstGeom prst="rect">
            <a:avLst/>
          </a:prstGeom>
          <a:noFill/>
          <a:extLst>
            <a:ext uri="{909E8E84-426E-40DD-AFC4-6F175D3DCCD1}">
              <a14:hiddenFill xmlns:a14="http://schemas.microsoft.com/office/drawing/2010/main">
                <a:solidFill>
                  <a:srgbClr val="FFFFFF"/>
                </a:solidFill>
              </a14:hiddenFill>
            </a:ext>
          </a:extLst>
        </p:spPr>
      </p:pic>
      <p:sp>
        <p:nvSpPr>
          <p:cNvPr id="22" name="Arrow: Right 21">
            <a:extLst>
              <a:ext uri="{FF2B5EF4-FFF2-40B4-BE49-F238E27FC236}">
                <a16:creationId xmlns:a16="http://schemas.microsoft.com/office/drawing/2014/main" id="{D4C82AD0-790D-BB1C-001D-895BD7E4113B}"/>
              </a:ext>
            </a:extLst>
          </p:cNvPr>
          <p:cNvSpPr/>
          <p:nvPr/>
        </p:nvSpPr>
        <p:spPr>
          <a:xfrm>
            <a:off x="2797095" y="2315812"/>
            <a:ext cx="578858"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Right 22">
            <a:extLst>
              <a:ext uri="{FF2B5EF4-FFF2-40B4-BE49-F238E27FC236}">
                <a16:creationId xmlns:a16="http://schemas.microsoft.com/office/drawing/2014/main" id="{25EF4EBC-CF81-4DE5-AC2D-A262D75DC9AC}"/>
              </a:ext>
            </a:extLst>
          </p:cNvPr>
          <p:cNvSpPr/>
          <p:nvPr/>
        </p:nvSpPr>
        <p:spPr>
          <a:xfrm rot="19464863">
            <a:off x="8364309" y="4323308"/>
            <a:ext cx="578858" cy="361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a:extLst>
              <a:ext uri="{FF2B5EF4-FFF2-40B4-BE49-F238E27FC236}">
                <a16:creationId xmlns:a16="http://schemas.microsoft.com/office/drawing/2014/main" id="{E7991533-21B6-2C73-C1D7-D10EAE92B351}"/>
              </a:ext>
            </a:extLst>
          </p:cNvPr>
          <p:cNvSpPr/>
          <p:nvPr/>
        </p:nvSpPr>
        <p:spPr>
          <a:xfrm>
            <a:off x="5766119" y="2411868"/>
            <a:ext cx="578858"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Arrow: Right 24">
            <a:extLst>
              <a:ext uri="{FF2B5EF4-FFF2-40B4-BE49-F238E27FC236}">
                <a16:creationId xmlns:a16="http://schemas.microsoft.com/office/drawing/2014/main" id="{692C592C-C4BF-37A1-4E42-143C2FF70588}"/>
              </a:ext>
            </a:extLst>
          </p:cNvPr>
          <p:cNvSpPr/>
          <p:nvPr/>
        </p:nvSpPr>
        <p:spPr>
          <a:xfrm rot="2782699">
            <a:off x="8512091" y="2622131"/>
            <a:ext cx="578858"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292675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{9D1384EF-0BEB-4A8C-9F50-0043A8E6F907}tf67328976_win32</Template>
  <TotalTime>3009</TotalTime>
  <Words>1109</Words>
  <Application>Microsoft Office PowerPoint</Application>
  <PresentationFormat>Widescreen</PresentationFormat>
  <Paragraphs>267</Paragraphs>
  <Slides>38</Slides>
  <Notes>0</Notes>
  <HiddenSlides>20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GT-Eesti-Regular</vt:lpstr>
      <vt:lpstr>Söhne</vt:lpstr>
      <vt:lpstr>Arial</vt:lpstr>
      <vt:lpstr>Calibri</vt:lpstr>
      <vt:lpstr>Tenorite</vt:lpstr>
      <vt:lpstr>Office Theme</vt:lpstr>
      <vt:lpstr>PowerPoint Presentation</vt:lpstr>
      <vt:lpstr>catalogue</vt:lpstr>
      <vt:lpstr>Project topic</vt:lpstr>
      <vt:lpstr>Background</vt:lpstr>
      <vt:lpstr>Sensor selection</vt:lpstr>
      <vt:lpstr>Sensor implementation</vt:lpstr>
      <vt:lpstr>Sensor implementation</vt:lpstr>
      <vt:lpstr>Functionalities</vt:lpstr>
      <vt:lpstr>System architecture</vt:lpstr>
      <vt:lpstr>Competing products</vt:lpstr>
      <vt:lpstr>Project Gantt chart</vt:lpstr>
      <vt:lpstr>PowerPoint Presentation</vt:lpstr>
      <vt:lpstr>PowerPoint Presentation</vt:lpstr>
      <vt:lpstr>PowerPoint Presentation</vt:lpstr>
      <vt:lpstr>PowerPoint Presentation</vt:lpstr>
      <vt:lpstr>PowerPoint Presentation</vt:lpstr>
      <vt:lpstr>Reference list</vt:lpstr>
      <vt:lpstr>THANK YOU</vt:lpstr>
      <vt:lpstr>PowerPoint Presentation</vt:lpstr>
      <vt:lpstr>PowerPoint Presentation</vt:lpstr>
      <vt:lpstr>Competitors</vt:lpstr>
      <vt:lpstr>PRESENTATION TITLE</vt:lpstr>
      <vt:lpstr>PowerPoint Presentation</vt:lpstr>
      <vt:lpstr>AGENDA</vt:lpstr>
      <vt:lpstr>INTRODUCTION</vt:lpstr>
      <vt:lpstr>PowerPoint Presentation</vt:lpstr>
      <vt:lpstr>PRIMARY GOALS</vt:lpstr>
      <vt:lpstr>QUARTERLY PERFORMANCE</vt:lpstr>
      <vt:lpstr>AREAS OF GROWTH</vt:lpstr>
      <vt:lpstr>BUSINESS OPPORTUNITIES ARE LIKE BUSES. THERE'S ALWAYS ANOTHER ONE COMING.​</vt:lpstr>
      <vt:lpstr>MEET OUR TEAM</vt:lpstr>
      <vt:lpstr>PowerPoint Presentation</vt:lpstr>
      <vt:lpstr>MEET OUR TEAM  </vt:lpstr>
      <vt:lpstr>PLAN FOR PRODUCT LAUNCH</vt:lpstr>
      <vt:lpstr>TIMELINE</vt:lpstr>
      <vt:lpstr>AREAS OF FOCUS</vt:lpstr>
      <vt:lpstr>HOW WE GET THERE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Xingchen Chen</dc:creator>
  <cp:lastModifiedBy>Xingchen Chen</cp:lastModifiedBy>
  <cp:revision>3</cp:revision>
  <dcterms:created xsi:type="dcterms:W3CDTF">2023-03-09T12:50:58Z</dcterms:created>
  <dcterms:modified xsi:type="dcterms:W3CDTF">2023-03-14T09:59:26Z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