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7"/>
  </p:notesMasterIdLst>
  <p:sldIdLst>
    <p:sldId id="727" r:id="rId4"/>
    <p:sldId id="730" r:id="rId5"/>
    <p:sldId id="764" r:id="rId6"/>
    <p:sldId id="732" r:id="rId8"/>
    <p:sldId id="738" r:id="rId9"/>
    <p:sldId id="739" r:id="rId10"/>
    <p:sldId id="733" r:id="rId11"/>
    <p:sldId id="737" r:id="rId12"/>
    <p:sldId id="736" r:id="rId13"/>
    <p:sldId id="735" r:id="rId14"/>
    <p:sldId id="755" r:id="rId15"/>
    <p:sldId id="754" r:id="rId16"/>
    <p:sldId id="756" r:id="rId17"/>
    <p:sldId id="758" r:id="rId18"/>
    <p:sldId id="761" r:id="rId19"/>
    <p:sldId id="757" r:id="rId20"/>
    <p:sldId id="740" r:id="rId21"/>
    <p:sldId id="741" r:id="rId22"/>
    <p:sldId id="742" r:id="rId23"/>
    <p:sldId id="743" r:id="rId24"/>
    <p:sldId id="748" r:id="rId25"/>
    <p:sldId id="744" r:id="rId26"/>
    <p:sldId id="745" r:id="rId27"/>
    <p:sldId id="746" r:id="rId28"/>
    <p:sldId id="747" r:id="rId29"/>
    <p:sldId id="762" r:id="rId30"/>
    <p:sldId id="763" r:id="rId31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5" Type="http://schemas.openxmlformats.org/officeDocument/2006/relationships/tags" Target="tags/tag24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712A4-ECB4-4DFB-8B9B-0D7E5F80C8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4C45A-94E3-4AE3-8663-EC069E79247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RoleAttributes 用于定义通信中每个参与者的角色属性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5D5-6BA2-432F-A926-95AC218DA0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在读端，</a:t>
            </a:r>
            <a:r>
              <a:rPr lang="zh-CN" altLang="en-US" b="1">
                <a:latin typeface="仿宋_GB2312" charset="0"/>
                <a:ea typeface="仿宋_GB2312" charset="0"/>
                <a:cs typeface="仿宋_GB2312" charset="0"/>
                <a:sym typeface="+mn-ea"/>
              </a:rPr>
              <a:t>ShmDispatcher::Init()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初始化时会创建专门的线程，线程的执行体为</a:t>
            </a:r>
            <a:r>
              <a:rPr lang="zh-CN" altLang="en-US" b="1">
                <a:latin typeface="仿宋_GB2312" charset="0"/>
                <a:ea typeface="仿宋_GB2312" charset="0"/>
                <a:cs typeface="仿宋_GB2312" charset="0"/>
                <a:sym typeface="+mn-ea"/>
              </a:rPr>
              <a:t>ShmDispatcher::Threadfunc()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函数。它在循环体内会通过</a:t>
            </a:r>
            <a:r>
              <a:rPr lang="zh-CN" altLang="en-US" b="1">
                <a:latin typeface="仿宋_GB2312" charset="0"/>
                <a:ea typeface="仿宋_GB2312" charset="0"/>
                <a:cs typeface="仿宋_GB2312" charset="0"/>
                <a:sym typeface="+mn-ea"/>
              </a:rPr>
              <a:t>Listen()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函数等待新消息。如果有新消息写入后发出通知，这儿就会往下走。基于通知中的ReadableInfo信息，得到channel id，block index等信息，然后调用</a:t>
            </a:r>
            <a:r>
              <a:rPr lang="zh-CN" altLang="en-US" b="1">
                <a:latin typeface="仿宋_GB2312" charset="0"/>
                <a:ea typeface="仿宋_GB2312" charset="0"/>
                <a:cs typeface="仿宋_GB2312" charset="0"/>
                <a:sym typeface="+mn-ea"/>
              </a:rPr>
              <a:t>ReadMessage()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函数读消息并反序列化。之后调用</a:t>
            </a:r>
            <a:r>
              <a:rPr lang="zh-CN" altLang="en-US" b="1">
                <a:latin typeface="仿宋_GB2312" charset="0"/>
                <a:ea typeface="仿宋_GB2312" charset="0"/>
                <a:cs typeface="仿宋_GB2312" charset="0"/>
                <a:sym typeface="+mn-ea"/>
              </a:rPr>
              <a:t>ShmDispatcher::OnMessage()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函数进行消息派发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5D5-6BA2-432F-A926-95AC218DA0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5D5-6BA2-432F-A926-95AC218DA0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5D5-6BA2-432F-A926-95AC218DA0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5D5-6BA2-432F-A926-95AC218DA0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5D5-6BA2-432F-A926-95AC218DA0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5D5-6BA2-432F-A926-95AC218DA0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5D5-6BA2-432F-A926-95AC218DA0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5D5-6BA2-432F-A926-95AC218DA0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5D5-6BA2-432F-A926-95AC218DA0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定时器组件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5D5-6BA2-432F-A926-95AC218DA0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5D5-6BA2-432F-A926-95AC218DA0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5D5-6BA2-432F-A926-95AC218DA0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5D5-6BA2-432F-A926-95AC218DA0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Blocker是Reader中的一个成员，Reader会将自己的数据拷贝一份到Block中。</a:t>
            </a:r>
            <a:r>
              <a:rPr lang="en-US" altLang="zh-CN" dirty="0">
                <a:latin typeface="仿宋_GB2312" charset="0"/>
                <a:ea typeface="仿宋_GB2312" charset="0"/>
                <a:cs typeface="仿宋_GB2312" charset="0"/>
                <a:sym typeface="+mn-ea"/>
              </a:rPr>
              <a:t>帮Reader管理数据相关的逻辑</a:t>
            </a:r>
            <a:endParaRPr lang="en-US" altLang="zh-CN" dirty="0">
              <a:latin typeface="仿宋_GB2312" charset="0"/>
              <a:ea typeface="仿宋_GB2312" charset="0"/>
              <a:cs typeface="仿宋_GB2312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5D5-6BA2-432F-A926-95AC218DA0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 b="1">
                <a:latin typeface="仿宋_GB2312" charset="0"/>
                <a:ea typeface="仿宋_GB2312" charset="0"/>
                <a:cs typeface="仿宋_GB2312" charset="0"/>
                <a:sym typeface="+mn-ea"/>
              </a:rPr>
              <a:t>ShmTransmitter::Transmit()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函数用于发送消息，调用</a:t>
            </a:r>
            <a:r>
              <a:rPr lang="zh-CN" altLang="en-US" b="1">
                <a:latin typeface="仿宋_GB2312" charset="0"/>
                <a:ea typeface="仿宋_GB2312" charset="0"/>
                <a:cs typeface="仿宋_GB2312" charset="0"/>
                <a:sym typeface="+mn-ea"/>
              </a:rPr>
              <a:t>OpenOrCreate()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通过OS的接口创建共享内存并且ma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p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出虚拟地址。这块共享内存区域大体分两部分。但遇上消息超出大小的时候会调整。并通知读者通过</a:t>
            </a:r>
            <a:r>
              <a:rPr lang="zh-CN" altLang="en-US" b="1">
                <a:latin typeface="仿宋_GB2312" charset="0"/>
                <a:ea typeface="仿宋_GB2312" charset="0"/>
                <a:cs typeface="仿宋_GB2312" charset="0"/>
                <a:sym typeface="+mn-ea"/>
              </a:rPr>
              <a:t>NotifierBase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来取消息</a:t>
            </a:r>
            <a:endParaRPr lang="zh-CN" altLang="en-US">
              <a:latin typeface="仿宋_GB2312" charset="0"/>
              <a:ea typeface="仿宋_GB2312" charset="0"/>
              <a:cs typeface="仿宋_GB2312" charset="0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6E-9F8F-4227-969C-ECF5779E2D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DA20-01E3-49B3-B144-00C0087050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6E-9F8F-4227-969C-ECF5779E2D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DA20-01E3-49B3-B144-00C0087050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6E-9F8F-4227-969C-ECF5779E2D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DA20-01E3-49B3-B144-00C0087050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781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89710" y="3782678"/>
            <a:ext cx="10612581" cy="9694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265" b="1">
                <a:solidFill>
                  <a:schemeClr val="bg1"/>
                </a:solidFill>
                <a:latin typeface="Arial" panose="020B0604020202090204" pitchFamily="34" charset="0"/>
                <a:ea typeface="黑体" panose="02010609060101010101" pitchFamily="49" charset="-122"/>
                <a:cs typeface="Arial" panose="020B0604020202090204" pitchFamily="34" charset="0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789710" y="4835014"/>
            <a:ext cx="10612581" cy="5682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Arial" panose="020B0604020202090204" pitchFamily="34" charset="0"/>
                <a:ea typeface="黑体" panose="02010609060101010101" pitchFamily="49" charset="-122"/>
                <a:cs typeface="Arial" panose="020B0604020202090204" pitchFamily="34" charset="0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69" y="-250883"/>
            <a:ext cx="3754603" cy="26550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首页">
    <p:bg>
      <p:bgPr>
        <a:solidFill>
          <a:srgbClr val="0040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112774" y="2351083"/>
            <a:ext cx="4647268" cy="721308"/>
          </a:xfrm>
          <a:prstGeom prst="rect">
            <a:avLst/>
          </a:prstGeom>
          <a:ln>
            <a:noFill/>
            <a:prstDash val="sysDot"/>
          </a:ln>
        </p:spPr>
        <p:txBody>
          <a:bodyPr anchor="ctr"/>
          <a:lstStyle>
            <a:lvl1pPr marL="0" indent="0">
              <a:buNone/>
              <a:defRPr sz="3200" b="1">
                <a:solidFill>
                  <a:schemeClr val="bg1"/>
                </a:solidFill>
                <a:latin typeface="Arial" panose="020B0604020202090204" pitchFamily="34" charset="0"/>
                <a:ea typeface="黑体" panose="02010609060101010101" pitchFamily="49" charset="-122"/>
                <a:cs typeface="Arial" panose="020B0604020202090204" pitchFamily="34" charset="0"/>
              </a:defRPr>
            </a:lvl1pPr>
          </a:lstStyle>
          <a:p>
            <a:pPr lvl="0"/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章节标题</a:t>
            </a:r>
            <a:endParaRPr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912285" y="866459"/>
            <a:ext cx="2940655" cy="2562541"/>
          </a:xfrm>
          <a:prstGeom prst="rect">
            <a:avLst/>
          </a:prstGeom>
          <a:ln>
            <a:noFill/>
            <a:prstDash val="sysDot"/>
          </a:ln>
        </p:spPr>
        <p:txBody>
          <a:bodyPr anchor="ctr"/>
          <a:lstStyle>
            <a:lvl1pPr marL="0" indent="0" algn="ctr">
              <a:buNone/>
              <a:defRPr sz="16000" b="1" i="1">
                <a:solidFill>
                  <a:schemeClr val="bg1"/>
                </a:solidFill>
                <a:latin typeface="Arial" panose="020B0604020202090204" pitchFamily="34" charset="0"/>
                <a:ea typeface="黑体" panose="02010609060101010101" pitchFamily="49" charset="-122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 userDrawn="1"/>
        </p:nvCxnSpPr>
        <p:spPr bwMode="auto">
          <a:xfrm>
            <a:off x="1636184" y="3042757"/>
            <a:ext cx="590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内容页（白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 bwMode="auto">
          <a:xfrm>
            <a:off x="912285" y="947971"/>
            <a:ext cx="5183716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>
              <a:gsLst>
                <a:gs pos="0">
                  <a:srgbClr val="004098"/>
                </a:gs>
                <a:gs pos="100000">
                  <a:srgbClr val="C00000"/>
                </a:gs>
              </a:gsLst>
              <a:lin ang="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751072" y="308147"/>
            <a:ext cx="6450713" cy="625647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C00000"/>
              </a:buClr>
              <a:buFont typeface="Wingdings" panose="05000000000000000000" pitchFamily="2" charset="2"/>
              <a:buChar char="n"/>
              <a:defRPr b="1">
                <a:solidFill>
                  <a:srgbClr val="004098"/>
                </a:solidFill>
                <a:latin typeface="Arial" panose="020B0604020202090204" pitchFamily="34" charset="0"/>
                <a:ea typeface="黑体" panose="02010609060101010101" pitchFamily="49" charset="-122"/>
                <a:cs typeface="Arial" panose="020B0604020202090204" pitchFamily="34" charset="0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C4A33-EB4C-43F6-A4D5-DD731697C40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中央研究院</a:t>
            </a:r>
            <a:r>
              <a:rPr lang="en-US" altLang="zh-CN"/>
              <a:t> </a:t>
            </a:r>
            <a:r>
              <a:rPr lang="zh-CN" altLang="en-US"/>
              <a:t>北京软件所</a:t>
            </a:r>
            <a:endParaRPr lang="zh-CN" altLang="en-US" dirty="0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E26B7-9E86-40F6-851E-F78A9CD4EB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6E-9F8F-4227-969C-ECF5779E2D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DA20-01E3-49B3-B144-00C0087050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6E-9F8F-4227-969C-ECF5779E2D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DA20-01E3-49B3-B144-00C0087050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6E-9F8F-4227-969C-ECF5779E2D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DA20-01E3-49B3-B144-00C0087050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6E-9F8F-4227-969C-ECF5779E2D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DA20-01E3-49B3-B144-00C0087050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6E-9F8F-4227-969C-ECF5779E2D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DA20-01E3-49B3-B144-00C0087050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6E-9F8F-4227-969C-ECF5779E2D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DA20-01E3-49B3-B144-00C0087050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6E-9F8F-4227-969C-ECF5779E2D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DA20-01E3-49B3-B144-00C0087050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6E-9F8F-4227-969C-ECF5779E2D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DA20-01E3-49B3-B144-00C0087050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6E-9F8F-4227-969C-ECF5779E2D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DA20-01E3-49B3-B144-00C0087050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6E-9F8F-4227-969C-ECF5779E2D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DA20-01E3-49B3-B144-00C0087050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6E-9F8F-4227-969C-ECF5779E2D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DA20-01E3-49B3-B144-00C0087050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6E-9F8F-4227-969C-ECF5779E2D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DA20-01E3-49B3-B144-00C0087050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781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89710" y="3782678"/>
            <a:ext cx="10612581" cy="9694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265" b="1">
                <a:solidFill>
                  <a:schemeClr val="bg1"/>
                </a:solidFill>
                <a:latin typeface="Arial" panose="020B0604020202090204" pitchFamily="34" charset="0"/>
                <a:ea typeface="黑体" panose="02010609060101010101" pitchFamily="49" charset="-122"/>
                <a:cs typeface="Arial" panose="020B0604020202090204" pitchFamily="34" charset="0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789710" y="4835014"/>
            <a:ext cx="10612581" cy="5682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Arial" panose="020B0604020202090204" pitchFamily="34" charset="0"/>
                <a:ea typeface="黑体" panose="02010609060101010101" pitchFamily="49" charset="-122"/>
                <a:cs typeface="Arial" panose="020B0604020202090204" pitchFamily="34" charset="0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69" y="-250883"/>
            <a:ext cx="3754603" cy="26550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首页">
    <p:bg>
      <p:bgPr>
        <a:solidFill>
          <a:srgbClr val="0040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112774" y="2351083"/>
            <a:ext cx="4647268" cy="721308"/>
          </a:xfrm>
          <a:prstGeom prst="rect">
            <a:avLst/>
          </a:prstGeom>
          <a:ln>
            <a:noFill/>
            <a:prstDash val="sysDot"/>
          </a:ln>
        </p:spPr>
        <p:txBody>
          <a:bodyPr anchor="ctr"/>
          <a:lstStyle>
            <a:lvl1pPr marL="0" indent="0">
              <a:buNone/>
              <a:defRPr sz="3200" b="1">
                <a:solidFill>
                  <a:schemeClr val="bg1"/>
                </a:solidFill>
                <a:latin typeface="Arial" panose="020B0604020202090204" pitchFamily="34" charset="0"/>
                <a:ea typeface="黑体" panose="02010609060101010101" pitchFamily="49" charset="-122"/>
                <a:cs typeface="Arial" panose="020B0604020202090204" pitchFamily="34" charset="0"/>
              </a:defRPr>
            </a:lvl1pPr>
          </a:lstStyle>
          <a:p>
            <a:pPr lvl="0"/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章节标题</a:t>
            </a:r>
            <a:endParaRPr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912285" y="866459"/>
            <a:ext cx="2940655" cy="2562541"/>
          </a:xfrm>
          <a:prstGeom prst="rect">
            <a:avLst/>
          </a:prstGeom>
          <a:ln>
            <a:noFill/>
            <a:prstDash val="sysDot"/>
          </a:ln>
        </p:spPr>
        <p:txBody>
          <a:bodyPr anchor="ctr"/>
          <a:lstStyle>
            <a:lvl1pPr marL="0" indent="0" algn="ctr">
              <a:buNone/>
              <a:defRPr sz="16000" b="1" i="1">
                <a:solidFill>
                  <a:schemeClr val="bg1"/>
                </a:solidFill>
                <a:latin typeface="Arial" panose="020B0604020202090204" pitchFamily="34" charset="0"/>
                <a:ea typeface="黑体" panose="02010609060101010101" pitchFamily="49" charset="-122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 userDrawn="1"/>
        </p:nvCxnSpPr>
        <p:spPr bwMode="auto">
          <a:xfrm>
            <a:off x="1636184" y="3042757"/>
            <a:ext cx="590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内容页（白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 bwMode="auto">
          <a:xfrm>
            <a:off x="912285" y="947971"/>
            <a:ext cx="5183716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>
              <a:gsLst>
                <a:gs pos="0">
                  <a:srgbClr val="004098"/>
                </a:gs>
                <a:gs pos="100000">
                  <a:srgbClr val="C00000"/>
                </a:gs>
              </a:gsLst>
              <a:lin ang="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751072" y="308147"/>
            <a:ext cx="6450713" cy="625647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C00000"/>
              </a:buClr>
              <a:buFont typeface="Wingdings" panose="05000000000000000000" pitchFamily="2" charset="2"/>
              <a:buChar char="n"/>
              <a:defRPr b="1">
                <a:solidFill>
                  <a:srgbClr val="004098"/>
                </a:solidFill>
                <a:latin typeface="Arial" panose="020B0604020202090204" pitchFamily="34" charset="0"/>
                <a:ea typeface="黑体" panose="02010609060101010101" pitchFamily="49" charset="-122"/>
                <a:cs typeface="Arial" panose="020B0604020202090204" pitchFamily="34" charset="0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C4A33-EB4C-43F6-A4D5-DD731697C40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中央研究院</a:t>
            </a:r>
            <a:r>
              <a:rPr lang="en-US" altLang="zh-CN"/>
              <a:t> </a:t>
            </a:r>
            <a:r>
              <a:rPr lang="zh-CN" altLang="en-US"/>
              <a:t>北京软件所</a:t>
            </a:r>
            <a:endParaRPr lang="zh-CN" altLang="en-US" dirty="0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E26B7-9E86-40F6-851E-F78A9CD4EB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6E-9F8F-4227-969C-ECF5779E2D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DA20-01E3-49B3-B144-00C0087050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6E-9F8F-4227-969C-ECF5779E2D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DA20-01E3-49B3-B144-00C0087050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6E-9F8F-4227-969C-ECF5779E2D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DA20-01E3-49B3-B144-00C0087050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6E-9F8F-4227-969C-ECF5779E2D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DA20-01E3-49B3-B144-00C0087050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6E-9F8F-4227-969C-ECF5779E2D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DA20-01E3-49B3-B144-00C0087050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6E-9F8F-4227-969C-ECF5779E2D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DA20-01E3-49B3-B144-00C0087050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6E-9F8F-4227-969C-ECF5779E2D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EDA20-01E3-49B3-B144-00C0087050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2EE06E-9F8F-4227-969C-ECF5779E2D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DEDA20-01E3-49B3-B144-00C0087050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2EE06E-9F8F-4227-969C-ECF5779E2D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DEDA20-01E3-49B3-B144-00C0087050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14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7" Type="http://schemas.openxmlformats.org/officeDocument/2006/relationships/notesSlide" Target="../notesSlides/notesSlide10.xml"/><Relationship Id="rId16" Type="http://schemas.openxmlformats.org/officeDocument/2006/relationships/slideLayout" Target="../slideLayouts/slideLayout14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image" Target="../media/image19.svg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0.png"/><Relationship Id="rId1" Type="http://schemas.openxmlformats.org/officeDocument/2006/relationships/tags" Target="../tags/tag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0.png"/><Relationship Id="rId2" Type="http://schemas.openxmlformats.org/officeDocument/2006/relationships/tags" Target="../tags/tag3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CyberRT</a:t>
            </a:r>
            <a:r>
              <a:rPr lang="zh-CN" altLang="en-US" dirty="0"/>
              <a:t>与</a:t>
            </a:r>
            <a:r>
              <a:rPr lang="en-US" altLang="zh-CN" dirty="0" err="1"/>
              <a:t>cyclonedds</a:t>
            </a:r>
            <a:r>
              <a:rPr lang="zh-CN" altLang="en-US" dirty="0"/>
              <a:t>通信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Reader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EC4A33-EB4C-43F6-A4D5-DD731697C40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中央研究院</a:t>
            </a:r>
            <a:r>
              <a:rPr lang="en-US" altLang="zh-CN"/>
              <a:t> </a:t>
            </a:r>
            <a:r>
              <a:rPr lang="zh-CN" altLang="en-US"/>
              <a:t>北京软件所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6E26B7-9E86-40F6-851E-F78A9CD4EB21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576788" y="1448656"/>
            <a:ext cx="514032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 dirty="0">
                <a:latin typeface="仿宋_GB2312" charset="0"/>
                <a:ea typeface="仿宋_GB2312" charset="0"/>
                <a:cs typeface="仿宋_GB2312" charset="0"/>
              </a:rPr>
              <a:t>Reader 通过订阅 Channel获取信息</a:t>
            </a:r>
            <a:endParaRPr lang="en-US" altLang="zh-CN" dirty="0">
              <a:latin typeface="仿宋_GB2312" charset="0"/>
              <a:ea typeface="仿宋_GB2312" charset="0"/>
              <a:cs typeface="仿宋_GB2312" charset="0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 dirty="0">
                <a:latin typeface="仿宋_GB2312" charset="0"/>
                <a:ea typeface="仿宋_GB2312" charset="0"/>
                <a:cs typeface="仿宋_GB2312" charset="0"/>
              </a:rPr>
              <a:t>收到信息时会触发传递到Reader的回调callback</a:t>
            </a:r>
            <a:endParaRPr lang="en-US" altLang="zh-CN" dirty="0">
              <a:latin typeface="仿宋_GB2312" charset="0"/>
              <a:ea typeface="仿宋_GB2312" charset="0"/>
              <a:cs typeface="仿宋_GB2312" charset="0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 dirty="0">
                <a:latin typeface="仿宋_GB2312" charset="0"/>
                <a:ea typeface="仿宋_GB2312" charset="0"/>
                <a:cs typeface="仿宋_GB2312" charset="0"/>
                <a:sym typeface="+mn-ea"/>
              </a:rPr>
              <a:t>可以监</a:t>
            </a:r>
            <a:r>
              <a:rPr lang="zh-CN" altLang="en-US" dirty="0">
                <a:latin typeface="仿宋_GB2312" charset="0"/>
                <a:ea typeface="仿宋_GB2312" charset="0"/>
                <a:cs typeface="仿宋_GB2312" charset="0"/>
                <a:sym typeface="+mn-ea"/>
              </a:rPr>
              <a:t>听</a:t>
            </a:r>
            <a:r>
              <a:rPr lang="en-US" altLang="zh-CN" dirty="0">
                <a:latin typeface="仿宋_GB2312" charset="0"/>
                <a:ea typeface="仿宋_GB2312" charset="0"/>
                <a:cs typeface="仿宋_GB2312" charset="0"/>
                <a:sym typeface="+mn-ea"/>
              </a:rPr>
              <a:t>Blocker中的缓存信息</a:t>
            </a:r>
            <a:endParaRPr lang="en-US" altLang="zh-CN" dirty="0">
              <a:latin typeface="仿宋_GB2312" charset="0"/>
              <a:ea typeface="仿宋_GB2312" charset="0"/>
              <a:cs typeface="仿宋_GB2312" charset="0"/>
              <a:sym typeface="+mn-ea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endParaRPr lang="zh-CN" altLang="en-US" dirty="0">
              <a:latin typeface="仿宋_GB2312" charset="0"/>
              <a:ea typeface="仿宋_GB2312" charset="0"/>
              <a:cs typeface="仿宋_GB2312" charset="0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endParaRPr lang="zh-CN" altLang="en-US" dirty="0">
              <a:latin typeface="仿宋_GB2312" charset="0"/>
              <a:ea typeface="仿宋_GB2312" charset="0"/>
              <a:cs typeface="仿宋_GB231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555" y="1038818"/>
            <a:ext cx="5609690" cy="47803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98615" y="2773680"/>
            <a:ext cx="40640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仿宋_GB2312" charset="0"/>
                <a:ea typeface="仿宋_GB2312" charset="0"/>
                <a:cs typeface="仿宋_GB2312" charset="0"/>
              </a:rPr>
              <a:t>blocker是把从Reader那边得到的数据放到自己的message queue中，再提供一个接口给Reader。</a:t>
            </a:r>
            <a:endParaRPr lang="en-US" altLang="zh-CN" dirty="0">
              <a:latin typeface="仿宋_GB2312" charset="0"/>
              <a:ea typeface="仿宋_GB2312" charset="0"/>
              <a:cs typeface="仿宋_GB2312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dirty="0">
                <a:latin typeface="仿宋_GB2312" charset="0"/>
                <a:ea typeface="仿宋_GB2312" charset="0"/>
                <a:cs typeface="仿宋_GB2312" charset="0"/>
              </a:rPr>
              <a:t>提供一个管理着获取数据的入口，方便debug，记录日志，运行虚拟环境和监控整个系统</a:t>
            </a:r>
            <a:endParaRPr lang="en-US" altLang="zh-CN" dirty="0">
              <a:latin typeface="仿宋_GB2312" charset="0"/>
              <a:ea typeface="仿宋_GB2312" charset="0"/>
              <a:cs typeface="仿宋_GB2312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dirty="0">
                <a:latin typeface="仿宋_GB2312" charset="0"/>
                <a:ea typeface="仿宋_GB2312" charset="0"/>
                <a:cs typeface="仿宋_GB2312" charset="0"/>
              </a:rPr>
              <a:t>Blocker里注册的回调函数应该都是管理员注册的监控函数，和系统主逻辑没有关系</a:t>
            </a:r>
            <a:endParaRPr lang="en-US" altLang="zh-CN" dirty="0">
              <a:latin typeface="仿宋_GB2312" charset="0"/>
              <a:ea typeface="仿宋_GB2312" charset="0"/>
              <a:cs typeface="仿宋_GB2312" charset="0"/>
            </a:endParaRPr>
          </a:p>
          <a:p>
            <a:endParaRPr lang="en-US" altLang="zh-CN" dirty="0">
              <a:latin typeface="仿宋_GB2312" charset="0"/>
              <a:ea typeface="仿宋_GB2312" charset="0"/>
              <a:cs typeface="仿宋_GB231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数据传输</a:t>
            </a:r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1"/>
        </p:blipFill>
        <p:spPr>
          <a:xfrm>
            <a:off x="375920" y="934085"/>
            <a:ext cx="9890125" cy="2494915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2"/>
        </p:blipFill>
        <p:spPr>
          <a:xfrm>
            <a:off x="202565" y="3571240"/>
            <a:ext cx="10558145" cy="28708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55660" y="1529715"/>
            <a:ext cx="37363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Arial Regular" panose="020B0604020202090204" charset="0"/>
                <a:ea typeface="仿宋_GB2312" charset="0"/>
                <a:cs typeface="Arial Regular" panose="020B0604020202090204" charset="0"/>
              </a:rPr>
              <a:t>Writer -&gt; Transmitter</a:t>
            </a:r>
            <a:endParaRPr lang="en-US" altLang="zh-CN">
              <a:latin typeface="Arial Regular" panose="020B0604020202090204" charset="0"/>
              <a:ea typeface="仿宋_GB2312" charset="0"/>
              <a:cs typeface="Arial Regular" panose="020B0604020202090204" charset="0"/>
            </a:endParaRPr>
          </a:p>
          <a:p>
            <a:r>
              <a:rPr lang="en-US" altLang="zh-CN">
                <a:latin typeface="Arial Regular" panose="020B0604020202090204" charset="0"/>
                <a:ea typeface="仿宋_GB2312" charset="0"/>
                <a:cs typeface="Arial Regular" panose="020B0604020202090204" charset="0"/>
              </a:rPr>
              <a:t>Reader -&gt; Receiver</a:t>
            </a:r>
            <a:endParaRPr lang="en-US" altLang="zh-CN">
              <a:latin typeface="Arial Regular" panose="020B0604020202090204" charset="0"/>
              <a:ea typeface="仿宋_GB2312" charset="0"/>
              <a:cs typeface="Arial Regular" panose="020B0604020202090204" charset="0"/>
            </a:endParaRPr>
          </a:p>
          <a:p>
            <a:endParaRPr lang="en-US" altLang="zh-CN">
              <a:latin typeface="仿宋_GB2312" charset="0"/>
              <a:ea typeface="仿宋_GB2312" charset="0"/>
              <a:cs typeface="仿宋_GB2312" charset="0"/>
            </a:endParaRPr>
          </a:p>
          <a:p>
            <a:r>
              <a:rPr lang="zh-CN" altLang="en-US">
                <a:latin typeface="仿宋_GB2312" charset="0"/>
                <a:ea typeface="仿宋_GB2312" charset="0"/>
                <a:cs typeface="仿宋_GB2312" charset="0"/>
              </a:rPr>
              <a:t>基类为：</a:t>
            </a:r>
            <a:r>
              <a:rPr lang="en-US" altLang="zh-CN">
                <a:latin typeface="Arial Regular" panose="020B0604020202090204" charset="0"/>
                <a:ea typeface="仿宋_GB2312" charset="0"/>
                <a:cs typeface="Arial Regular" panose="020B0604020202090204" charset="0"/>
              </a:rPr>
              <a:t>Endpoint</a:t>
            </a:r>
            <a:r>
              <a:rPr lang="zh-CN" altLang="en-US">
                <a:latin typeface="Arial Regular" panose="020B0604020202090204" charset="0"/>
                <a:ea typeface="仿宋_GB2312" charset="0"/>
                <a:cs typeface="Arial Regular" panose="020B0604020202090204" charset="0"/>
              </a:rPr>
              <a:t>，代表通信</a:t>
            </a:r>
            <a:r>
              <a:rPr lang="zh-CN" altLang="en-US">
                <a:latin typeface="Arial Regular" panose="020B0604020202090204" charset="0"/>
                <a:ea typeface="仿宋_GB2312" charset="0"/>
                <a:cs typeface="Arial Regular" panose="020B0604020202090204" charset="0"/>
              </a:rPr>
              <a:t>端点</a:t>
            </a:r>
            <a:endParaRPr lang="zh-CN" altLang="en-US">
              <a:latin typeface="Arial Regular" panose="020B0604020202090204" charset="0"/>
              <a:ea typeface="仿宋_GB2312" charset="0"/>
              <a:cs typeface="Arial Regular" panose="020B060402020209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/>
              <a:t>RTPS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69595" y="1124585"/>
            <a:ext cx="939228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latin typeface="仿宋_GB2312" charset="0"/>
                <a:ea typeface="仿宋_GB2312" charset="0"/>
                <a:cs typeface="仿宋_GB2312" charset="0"/>
              </a:rPr>
              <a:t>RTPS基于eProsimar的</a:t>
            </a:r>
            <a:r>
              <a:rPr sz="2000" b="1">
                <a:latin typeface="仿宋_GB2312" charset="0"/>
                <a:ea typeface="仿宋_GB2312" charset="0"/>
                <a:cs typeface="仿宋_GB2312" charset="0"/>
              </a:rPr>
              <a:t>Fast RTPS</a:t>
            </a:r>
            <a:r>
              <a:rPr sz="2000">
                <a:latin typeface="仿宋_GB2312" charset="0"/>
                <a:ea typeface="仿宋_GB2312" charset="0"/>
                <a:cs typeface="仿宋_GB2312" charset="0"/>
              </a:rPr>
              <a:t>。</a:t>
            </a:r>
            <a:endParaRPr sz="2000">
              <a:latin typeface="仿宋_GB2312" charset="0"/>
              <a:ea typeface="仿宋_GB2312" charset="0"/>
              <a:cs typeface="仿宋_GB2312" charset="0"/>
            </a:endParaRPr>
          </a:p>
          <a:p>
            <a:endParaRPr sz="2000" b="1">
              <a:latin typeface="仿宋_GB2312" charset="0"/>
              <a:ea typeface="仿宋_GB2312" charset="0"/>
              <a:cs typeface="仿宋_GB2312" charset="0"/>
            </a:endParaRPr>
          </a:p>
          <a:p>
            <a:r>
              <a:rPr sz="2000" b="1">
                <a:latin typeface="仿宋_GB2312" charset="0"/>
                <a:ea typeface="仿宋_GB2312" charset="0"/>
                <a:cs typeface="仿宋_GB2312" charset="0"/>
              </a:rPr>
              <a:t>RtpsTransmitter</a:t>
            </a:r>
            <a:r>
              <a:rPr sz="2000">
                <a:latin typeface="仿宋_GB2312" charset="0"/>
                <a:ea typeface="仿宋_GB2312" charset="0"/>
                <a:cs typeface="仿宋_GB2312" charset="0"/>
              </a:rPr>
              <a:t>类创建和封装publisher。</a:t>
            </a:r>
            <a:endParaRPr sz="2000">
              <a:latin typeface="仿宋_GB2312" charset="0"/>
              <a:ea typeface="仿宋_GB2312" charset="0"/>
              <a:cs typeface="仿宋_GB2312" charset="0"/>
            </a:endParaRPr>
          </a:p>
          <a:p>
            <a:r>
              <a:rPr sz="2000">
                <a:latin typeface="仿宋_GB2312" charset="0"/>
                <a:ea typeface="仿宋_GB2312" charset="0"/>
                <a:cs typeface="仿宋_GB2312" charset="0"/>
              </a:rPr>
              <a:t>Transmit()函数将消息序列化成Fast RTP中的格式</a:t>
            </a:r>
            <a:r>
              <a:rPr sz="2000" b="1">
                <a:latin typeface="仿宋_GB2312" charset="0"/>
                <a:ea typeface="仿宋_GB2312" charset="0"/>
                <a:cs typeface="仿宋_GB2312" charset="0"/>
              </a:rPr>
              <a:t>UnderlayMessage</a:t>
            </a:r>
            <a:r>
              <a:rPr sz="2000">
                <a:latin typeface="仿宋_GB2312" charset="0"/>
                <a:ea typeface="仿宋_GB2312" charset="0"/>
                <a:cs typeface="仿宋_GB2312" charset="0"/>
              </a:rPr>
              <a:t>，通过publisher发出。</a:t>
            </a:r>
            <a:endParaRPr sz="2000">
              <a:latin typeface="仿宋_GB2312" charset="0"/>
              <a:ea typeface="仿宋_GB2312" charset="0"/>
              <a:cs typeface="仿宋_GB2312" charset="0"/>
            </a:endParaRPr>
          </a:p>
          <a:p>
            <a:endParaRPr sz="2000">
              <a:latin typeface="仿宋_GB2312" charset="0"/>
              <a:ea typeface="仿宋_GB2312" charset="0"/>
              <a:cs typeface="仿宋_GB2312" charset="0"/>
            </a:endParaRPr>
          </a:p>
          <a:p>
            <a:r>
              <a:rPr sz="2000" b="1">
                <a:latin typeface="仿宋_GB2312" charset="0"/>
                <a:ea typeface="仿宋_GB2312" charset="0"/>
                <a:cs typeface="仿宋_GB2312" charset="0"/>
              </a:rPr>
              <a:t>RtpsReceiver</a:t>
            </a:r>
            <a:r>
              <a:rPr sz="2000">
                <a:latin typeface="仿宋_GB2312" charset="0"/>
                <a:ea typeface="仿宋_GB2312" charset="0"/>
                <a:cs typeface="仿宋_GB2312" charset="0"/>
              </a:rPr>
              <a:t>中的dispatcher_成员指向单例</a:t>
            </a:r>
            <a:r>
              <a:rPr sz="2000" b="1">
                <a:latin typeface="仿宋_GB2312" charset="0"/>
                <a:ea typeface="仿宋_GB2312" charset="0"/>
                <a:cs typeface="仿宋_GB2312" charset="0"/>
              </a:rPr>
              <a:t>RtpsDispatcher</a:t>
            </a:r>
            <a:r>
              <a:rPr sz="2000">
                <a:latin typeface="仿宋_GB2312" charset="0"/>
                <a:ea typeface="仿宋_GB2312" charset="0"/>
                <a:cs typeface="仿宋_GB2312" charset="0"/>
              </a:rPr>
              <a:t>。用于派发RTPS发来的数据，维护</a:t>
            </a:r>
            <a:r>
              <a:rPr sz="2000" b="1">
                <a:latin typeface="仿宋_GB2312" charset="0"/>
                <a:ea typeface="仿宋_GB2312" charset="0"/>
                <a:cs typeface="仿宋_GB2312" charset="0"/>
              </a:rPr>
              <a:t>channel id</a:t>
            </a:r>
            <a:r>
              <a:rPr sz="2000">
                <a:latin typeface="仿宋_GB2312" charset="0"/>
                <a:ea typeface="仿宋_GB2312" charset="0"/>
                <a:cs typeface="仿宋_GB2312" charset="0"/>
              </a:rPr>
              <a:t>到subscriber的查找表。RtpsDispatcher::AddSubscriber()函数使用eprosima::fastrtps::Domain::createSubscriber()函数创建subscriber，其回调统一为RtpsDispatcher::OnMessage()函数。该函数将从RTPS通路来的消息进行派发。</a:t>
            </a:r>
            <a:endParaRPr sz="2000">
              <a:latin typeface="仿宋_GB2312" charset="0"/>
              <a:ea typeface="仿宋_GB2312" charset="0"/>
              <a:cs typeface="仿宋_GB231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/>
              <a:t>SHM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51205" y="1313180"/>
            <a:ext cx="101841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仿宋_GB2312" charset="0"/>
                <a:ea typeface="仿宋_GB2312" charset="0"/>
                <a:cs typeface="仿宋_GB2312" charset="0"/>
              </a:rPr>
              <a:t>SHM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</a:rPr>
              <a:t>中Segment类表示一块对应一个channel的共享内存，由SegmentFactory::CreateSegment函数创建。它有两个继承类</a:t>
            </a:r>
            <a:r>
              <a:rPr lang="zh-CN" altLang="en-US" sz="2000">
                <a:latin typeface="仿宋_GB2312" charset="0"/>
                <a:ea typeface="仿宋_GB2312" charset="0"/>
                <a:cs typeface="仿宋_GB2312" charset="0"/>
              </a:rPr>
              <a:t>PosixSegment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</a:rPr>
              <a:t>和XsiSegment，是平台相关的实现。</a:t>
            </a:r>
            <a:endParaRPr lang="zh-CN" altLang="en-US">
              <a:latin typeface="仿宋_GB2312" charset="0"/>
              <a:ea typeface="仿宋_GB2312" charset="0"/>
              <a:cs typeface="仿宋_GB2312" charset="0"/>
            </a:endParaRPr>
          </a:p>
          <a:p>
            <a:endParaRPr lang="zh-CN" altLang="en-US">
              <a:latin typeface="仿宋_GB2312" charset="0"/>
              <a:ea typeface="仿宋_GB2312" charset="0"/>
              <a:cs typeface="仿宋_GB231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SHM</a:t>
            </a:r>
            <a:r>
              <a:rPr lang="zh-CN" altLang="en-US"/>
              <a:t>写</a:t>
            </a:r>
            <a:r>
              <a:rPr lang="zh-CN" altLang="en-US"/>
              <a:t>端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49605" y="1087755"/>
            <a:ext cx="2658745" cy="44386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1600" b="1">
                <a:latin typeface="仿宋_GB2312" charset="0"/>
                <a:ea typeface="仿宋_GB2312" charset="0"/>
                <a:cs typeface="仿宋_GB2312" charset="0"/>
                <a:sym typeface="+mn-ea"/>
              </a:rPr>
              <a:t>ShmTransmitter::Transmit()</a:t>
            </a:r>
            <a:endParaRPr lang="zh-CN" altLang="en-US" sz="1600" b="1">
              <a:latin typeface="仿宋_GB2312" charset="0"/>
              <a:ea typeface="仿宋_GB2312" charset="0"/>
              <a:cs typeface="仿宋_GB2312" charset="0"/>
              <a:sym typeface="+mn-ea"/>
            </a:endParaRPr>
          </a:p>
        </p:txBody>
      </p:sp>
      <p:sp>
        <p:nvSpPr>
          <p:cNvPr id="10" name="圆角矩形 9"/>
          <p:cNvSpPr/>
          <p:nvPr>
            <p:custDataLst>
              <p:tags r:id="rId1"/>
            </p:custDataLst>
          </p:nvPr>
        </p:nvSpPr>
        <p:spPr>
          <a:xfrm>
            <a:off x="648970" y="1982470"/>
            <a:ext cx="2659380" cy="44323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1600" b="1">
                <a:latin typeface="仿宋_GB2312" charset="0"/>
                <a:ea typeface="仿宋_GB2312" charset="0"/>
                <a:cs typeface="仿宋_GB2312" charset="0"/>
                <a:sym typeface="+mn-ea"/>
              </a:rPr>
              <a:t>AcquireBlockToWrite</a:t>
            </a:r>
            <a:r>
              <a:rPr lang="en-US" altLang="zh-CN" sz="1600" b="1">
                <a:latin typeface="仿宋_GB2312" charset="0"/>
                <a:ea typeface="仿宋_GB2312" charset="0"/>
                <a:cs typeface="仿宋_GB2312" charset="0"/>
                <a:sym typeface="+mn-ea"/>
              </a:rPr>
              <a:t>()</a:t>
            </a:r>
            <a:endParaRPr lang="en-US" altLang="zh-CN" sz="1600" b="1">
              <a:latin typeface="仿宋_GB2312" charset="0"/>
              <a:ea typeface="仿宋_GB2312" charset="0"/>
              <a:cs typeface="仿宋_GB2312" charset="0"/>
              <a:sym typeface="+mn-ea"/>
            </a:endParaRPr>
          </a:p>
        </p:txBody>
      </p:sp>
      <p:sp>
        <p:nvSpPr>
          <p:cNvPr id="11" name="圆角矩形 10"/>
          <p:cNvSpPr/>
          <p:nvPr>
            <p:custDataLst>
              <p:tags r:id="rId2"/>
            </p:custDataLst>
          </p:nvPr>
        </p:nvSpPr>
        <p:spPr>
          <a:xfrm>
            <a:off x="3931920" y="2609215"/>
            <a:ext cx="2659380" cy="44323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1600" b="1">
                <a:latin typeface="仿宋_GB2312" charset="0"/>
                <a:ea typeface="仿宋_GB2312" charset="0"/>
                <a:cs typeface="仿宋_GB2312" charset="0"/>
                <a:sym typeface="+mn-ea"/>
              </a:rPr>
              <a:t>OpenOrCreate()</a:t>
            </a:r>
            <a:endParaRPr lang="zh-CN" altLang="en-US" sz="1600" b="1">
              <a:latin typeface="仿宋_GB2312" charset="0"/>
              <a:ea typeface="仿宋_GB2312" charset="0"/>
              <a:cs typeface="仿宋_GB2312" charset="0"/>
              <a:sym typeface="+mn-ea"/>
            </a:endParaRPr>
          </a:p>
        </p:txBody>
      </p:sp>
      <p:sp>
        <p:nvSpPr>
          <p:cNvPr id="13" name="圆角矩形 12"/>
          <p:cNvSpPr/>
          <p:nvPr>
            <p:custDataLst>
              <p:tags r:id="rId3"/>
            </p:custDataLst>
          </p:nvPr>
        </p:nvSpPr>
        <p:spPr>
          <a:xfrm>
            <a:off x="648970" y="3207385"/>
            <a:ext cx="2688590" cy="44259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 b="1">
                <a:latin typeface="仿宋_GB2312" charset="0"/>
                <a:ea typeface="仿宋_GB2312" charset="0"/>
                <a:cs typeface="仿宋_GB2312" charset="0"/>
                <a:sym typeface="+mn-ea"/>
              </a:rPr>
              <a:t>SerializeToArray</a:t>
            </a:r>
            <a:r>
              <a:rPr lang="zh-CN" altLang="en-US" sz="1600" b="1">
                <a:latin typeface="仿宋_GB2312" charset="0"/>
                <a:ea typeface="仿宋_GB2312" charset="0"/>
                <a:cs typeface="仿宋_GB2312" charset="0"/>
                <a:sym typeface="+mn-ea"/>
              </a:rPr>
              <a:t>()</a:t>
            </a:r>
            <a:endParaRPr lang="zh-CN" altLang="en-US" sz="1600" b="1">
              <a:latin typeface="仿宋_GB2312" charset="0"/>
              <a:ea typeface="仿宋_GB2312" charset="0"/>
              <a:cs typeface="仿宋_GB2312" charset="0"/>
              <a:sym typeface="+mn-ea"/>
            </a:endParaRPr>
          </a:p>
        </p:txBody>
      </p:sp>
      <p:cxnSp>
        <p:nvCxnSpPr>
          <p:cNvPr id="14" name="直接箭头连接符 13"/>
          <p:cNvCxnSpPr>
            <a:stCxn id="4" idx="2"/>
            <a:endCxn id="10" idx="0"/>
          </p:cNvCxnSpPr>
          <p:nvPr/>
        </p:nvCxnSpPr>
        <p:spPr>
          <a:xfrm flipH="1">
            <a:off x="1978660" y="1531620"/>
            <a:ext cx="635" cy="450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0" idx="3"/>
            <a:endCxn id="11" idx="0"/>
          </p:cNvCxnSpPr>
          <p:nvPr/>
        </p:nvCxnSpPr>
        <p:spPr>
          <a:xfrm>
            <a:off x="3308350" y="2204085"/>
            <a:ext cx="1953260" cy="4051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2"/>
            <a:endCxn id="13" idx="0"/>
          </p:cNvCxnSpPr>
          <p:nvPr/>
        </p:nvCxnSpPr>
        <p:spPr>
          <a:xfrm>
            <a:off x="1978660" y="2425700"/>
            <a:ext cx="14605" cy="781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1" idx="2"/>
            <a:endCxn id="13" idx="3"/>
          </p:cNvCxnSpPr>
          <p:nvPr/>
        </p:nvCxnSpPr>
        <p:spPr>
          <a:xfrm rot="5400000">
            <a:off x="4111625" y="2278380"/>
            <a:ext cx="376555" cy="19240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>
            <p:custDataLst>
              <p:tags r:id="rId4"/>
            </p:custDataLst>
          </p:nvPr>
        </p:nvSpPr>
        <p:spPr>
          <a:xfrm>
            <a:off x="648970" y="4248150"/>
            <a:ext cx="2688590" cy="44259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1600" b="1">
                <a:latin typeface="仿宋_GB2312" charset="0"/>
                <a:ea typeface="仿宋_GB2312" charset="0"/>
                <a:cs typeface="仿宋_GB2312" charset="0"/>
                <a:sym typeface="+mn-ea"/>
              </a:rPr>
              <a:t>消息</a:t>
            </a:r>
            <a:r>
              <a:rPr lang="zh-CN" altLang="en-US" sz="1600" b="1">
                <a:latin typeface="仿宋_GB2312" charset="0"/>
                <a:ea typeface="仿宋_GB2312" charset="0"/>
                <a:cs typeface="仿宋_GB2312" charset="0"/>
                <a:sym typeface="+mn-ea"/>
              </a:rPr>
              <a:t>写入</a:t>
            </a:r>
            <a:endParaRPr lang="zh-CN" altLang="en-US" sz="1600" b="1">
              <a:latin typeface="仿宋_GB2312" charset="0"/>
              <a:ea typeface="仿宋_GB2312" charset="0"/>
              <a:cs typeface="仿宋_GB2312" charset="0"/>
              <a:sym typeface="+mn-ea"/>
            </a:endParaRPr>
          </a:p>
        </p:txBody>
      </p:sp>
      <p:cxnSp>
        <p:nvCxnSpPr>
          <p:cNvPr id="21" name="直接箭头连接符 20"/>
          <p:cNvCxnSpPr>
            <a:stCxn id="13" idx="2"/>
            <a:endCxn id="19" idx="0"/>
          </p:cNvCxnSpPr>
          <p:nvPr/>
        </p:nvCxnSpPr>
        <p:spPr>
          <a:xfrm>
            <a:off x="1993265" y="3649980"/>
            <a:ext cx="0" cy="598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>
            <p:custDataLst>
              <p:tags r:id="rId5"/>
            </p:custDataLst>
          </p:nvPr>
        </p:nvSpPr>
        <p:spPr>
          <a:xfrm>
            <a:off x="649605" y="5288915"/>
            <a:ext cx="2688590" cy="44259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1600" b="1">
                <a:latin typeface="仿宋_GB2312" charset="0"/>
                <a:ea typeface="仿宋_GB2312" charset="0"/>
                <a:cs typeface="仿宋_GB2312" charset="0"/>
                <a:sym typeface="+mn-ea"/>
              </a:rPr>
              <a:t>NotifierBase</a:t>
            </a:r>
            <a:endParaRPr lang="zh-CN" altLang="en-US" sz="1600" b="1">
              <a:latin typeface="仿宋_GB2312" charset="0"/>
              <a:ea typeface="仿宋_GB2312" charset="0"/>
              <a:cs typeface="仿宋_GB2312" charset="0"/>
              <a:sym typeface="+mn-ea"/>
            </a:endParaRPr>
          </a:p>
        </p:txBody>
      </p:sp>
      <p:cxnSp>
        <p:nvCxnSpPr>
          <p:cNvPr id="23" name="直接箭头连接符 22"/>
          <p:cNvCxnSpPr>
            <a:endCxn id="22" idx="0"/>
          </p:cNvCxnSpPr>
          <p:nvPr>
            <p:custDataLst>
              <p:tags r:id="rId6"/>
            </p:custDataLst>
          </p:nvPr>
        </p:nvCxnSpPr>
        <p:spPr>
          <a:xfrm>
            <a:off x="1978660" y="4690745"/>
            <a:ext cx="15240" cy="598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308350" y="1835785"/>
            <a:ext cx="2234565" cy="376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Segment尚未初始化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914525" y="1547495"/>
            <a:ext cx="2447290" cy="271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拿一个可写的block</a:t>
            </a:r>
            <a:endParaRPr lang="zh-CN" altLang="en-US"/>
          </a:p>
        </p:txBody>
      </p:sp>
      <p:sp>
        <p:nvSpPr>
          <p:cNvPr id="27" name="左大括号 26"/>
          <p:cNvSpPr/>
          <p:nvPr/>
        </p:nvSpPr>
        <p:spPr>
          <a:xfrm>
            <a:off x="6664325" y="2232660"/>
            <a:ext cx="177800" cy="116586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846570" y="2113915"/>
            <a:ext cx="889000" cy="3117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latin typeface="仿宋_GB2312" charset="0"/>
                <a:ea typeface="仿宋_GB2312" charset="0"/>
              </a:rPr>
              <a:t>元信息</a:t>
            </a:r>
            <a:endParaRPr lang="zh-CN" altLang="en-US">
              <a:latin typeface="仿宋_GB2312" charset="0"/>
              <a:ea typeface="仿宋_GB2312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835775" y="3207385"/>
            <a:ext cx="3862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消息数据：切分为相同大小的bloc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k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，默认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16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K</a:t>
            </a:r>
            <a:endParaRPr lang="en-US" altLang="zh-CN">
              <a:latin typeface="仿宋_GB2312" charset="0"/>
              <a:ea typeface="仿宋_GB2312" charset="0"/>
              <a:cs typeface="仿宋_GB2312" charset="0"/>
              <a:sym typeface="+mn-ea"/>
            </a:endParaRPr>
          </a:p>
        </p:txBody>
      </p:sp>
      <p:sp>
        <p:nvSpPr>
          <p:cNvPr id="30" name="左大括号 29"/>
          <p:cNvSpPr/>
          <p:nvPr>
            <p:custDataLst>
              <p:tags r:id="rId7"/>
            </p:custDataLst>
          </p:nvPr>
        </p:nvSpPr>
        <p:spPr>
          <a:xfrm>
            <a:off x="3491865" y="4926965"/>
            <a:ext cx="177800" cy="116586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669665" y="4727575"/>
            <a:ext cx="5267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仿宋_GB2312" charset="0"/>
                <a:ea typeface="仿宋_GB2312" charset="0"/>
                <a:cs typeface="仿宋_GB2312" charset="0"/>
                <a:sym typeface="+mn-ea"/>
              </a:rPr>
              <a:t>ConditionNotifier：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单独开一块共享共享专门用于通知，其中包含了</a:t>
            </a:r>
            <a:r>
              <a:rPr lang="zh-CN" altLang="en-US" b="1">
                <a:latin typeface="仿宋_GB2312" charset="0"/>
                <a:ea typeface="仿宋_GB2312" charset="0"/>
                <a:cs typeface="仿宋_GB2312" charset="0"/>
                <a:sym typeface="+mn-ea"/>
              </a:rPr>
              <a:t>ReadableInfo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等信息</a:t>
            </a:r>
            <a:endParaRPr lang="en-US" altLang="zh-CN" b="1">
              <a:latin typeface="仿宋_GB2312" charset="0"/>
              <a:ea typeface="仿宋_GB2312" charset="0"/>
              <a:cs typeface="仿宋_GB2312" charset="0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669665" y="5869940"/>
            <a:ext cx="5267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仿宋_GB2312" charset="0"/>
                <a:ea typeface="仿宋_GB2312" charset="0"/>
                <a:cs typeface="仿宋_GB2312" charset="0"/>
                <a:sym typeface="+mn-ea"/>
              </a:rPr>
              <a:t>MulticastNotifier：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是通过指定的socket广播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圆角矩形 3"/>
          <p:cNvSpPr/>
          <p:nvPr>
            <p:custDataLst>
              <p:tags r:id="rId1"/>
            </p:custDataLst>
          </p:nvPr>
        </p:nvSpPr>
        <p:spPr>
          <a:xfrm>
            <a:off x="649605" y="1087755"/>
            <a:ext cx="2658745" cy="44386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1400" b="1">
                <a:latin typeface="仿宋_GB2312" charset="0"/>
                <a:ea typeface="仿宋_GB2312" charset="0"/>
                <a:cs typeface="仿宋_GB2312" charset="0"/>
                <a:sym typeface="+mn-ea"/>
              </a:rPr>
              <a:t>Shm</a:t>
            </a:r>
            <a:r>
              <a:rPr lang="en-US" altLang="zh-CN" sz="1400" b="1">
                <a:latin typeface="仿宋_GB2312" charset="0"/>
                <a:ea typeface="仿宋_GB2312" charset="0"/>
                <a:cs typeface="仿宋_GB2312" charset="0"/>
                <a:sym typeface="+mn-ea"/>
              </a:rPr>
              <a:t>Receiver</a:t>
            </a:r>
            <a:r>
              <a:rPr lang="zh-CN" altLang="en-US" sz="1400" b="1">
                <a:latin typeface="仿宋_GB2312" charset="0"/>
                <a:ea typeface="仿宋_GB2312" charset="0"/>
                <a:cs typeface="仿宋_GB2312" charset="0"/>
                <a:sym typeface="+mn-ea"/>
              </a:rPr>
              <a:t>::</a:t>
            </a:r>
            <a:r>
              <a:rPr lang="en-US" altLang="zh-CN" sz="1400" b="1">
                <a:latin typeface="仿宋_GB2312" charset="0"/>
                <a:ea typeface="仿宋_GB2312" charset="0"/>
                <a:cs typeface="仿宋_GB2312" charset="0"/>
                <a:sym typeface="+mn-ea"/>
              </a:rPr>
              <a:t>shmReceiver</a:t>
            </a:r>
            <a:r>
              <a:rPr lang="zh-CN" altLang="en-US" sz="1400" b="1">
                <a:latin typeface="仿宋_GB2312" charset="0"/>
                <a:ea typeface="仿宋_GB2312" charset="0"/>
                <a:cs typeface="仿宋_GB2312" charset="0"/>
                <a:sym typeface="+mn-ea"/>
              </a:rPr>
              <a:t>()</a:t>
            </a:r>
            <a:endParaRPr lang="zh-CN" altLang="en-US" sz="1400" b="1">
              <a:latin typeface="仿宋_GB2312" charset="0"/>
              <a:ea typeface="仿宋_GB2312" charset="0"/>
              <a:cs typeface="仿宋_GB2312" charset="0"/>
              <a:sym typeface="+mn-ea"/>
            </a:endParaRPr>
          </a:p>
        </p:txBody>
      </p:sp>
      <p:sp>
        <p:nvSpPr>
          <p:cNvPr id="10" name="圆角矩形 9"/>
          <p:cNvSpPr/>
          <p:nvPr>
            <p:custDataLst>
              <p:tags r:id="rId2"/>
            </p:custDataLst>
          </p:nvPr>
        </p:nvSpPr>
        <p:spPr>
          <a:xfrm>
            <a:off x="648970" y="1982470"/>
            <a:ext cx="2659380" cy="44323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1400" b="1">
                <a:latin typeface="仿宋_GB2312" charset="0"/>
                <a:ea typeface="仿宋_GB2312" charset="0"/>
                <a:cs typeface="仿宋_GB2312" charset="0"/>
                <a:sym typeface="+mn-ea"/>
              </a:rPr>
              <a:t>ShmDispatcher</a:t>
            </a:r>
            <a:r>
              <a:rPr lang="zh-CN" altLang="en-US" sz="1400" b="1">
                <a:latin typeface="仿宋_GB2312" charset="0"/>
                <a:ea typeface="仿宋_GB2312" charset="0"/>
                <a:cs typeface="仿宋_GB2312" charset="0"/>
                <a:sym typeface="+mn-ea"/>
              </a:rPr>
              <a:t>::</a:t>
            </a:r>
            <a:r>
              <a:rPr lang="en-US" altLang="zh-CN" sz="1400" b="1">
                <a:latin typeface="仿宋_GB2312" charset="0"/>
                <a:ea typeface="仿宋_GB2312" charset="0"/>
                <a:cs typeface="仿宋_GB2312" charset="0"/>
                <a:sym typeface="+mn-ea"/>
              </a:rPr>
              <a:t>Init()</a:t>
            </a:r>
            <a:endParaRPr lang="en-US" altLang="zh-CN" sz="1400" b="1">
              <a:latin typeface="仿宋_GB2312" charset="0"/>
              <a:ea typeface="仿宋_GB2312" charset="0"/>
              <a:cs typeface="仿宋_GB2312" charset="0"/>
              <a:sym typeface="+mn-ea"/>
            </a:endParaRPr>
          </a:p>
        </p:txBody>
      </p:sp>
      <p:sp>
        <p:nvSpPr>
          <p:cNvPr id="13" name="圆角矩形 12"/>
          <p:cNvSpPr/>
          <p:nvPr>
            <p:custDataLst>
              <p:tags r:id="rId3"/>
            </p:custDataLst>
          </p:nvPr>
        </p:nvSpPr>
        <p:spPr>
          <a:xfrm>
            <a:off x="648970" y="3207385"/>
            <a:ext cx="2688590" cy="44259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1400" b="1">
                <a:latin typeface="仿宋_GB2312" charset="0"/>
                <a:ea typeface="仿宋_GB2312" charset="0"/>
                <a:cs typeface="仿宋_GB2312" charset="0"/>
                <a:sym typeface="+mn-ea"/>
              </a:rPr>
              <a:t>ShmDispatcher::Threadfunc()</a:t>
            </a:r>
            <a:endParaRPr lang="zh-CN" altLang="en-US" sz="1400" b="1">
              <a:latin typeface="仿宋_GB2312" charset="0"/>
              <a:ea typeface="仿宋_GB2312" charset="0"/>
              <a:cs typeface="仿宋_GB2312" charset="0"/>
              <a:sym typeface="+mn-ea"/>
            </a:endParaRPr>
          </a:p>
        </p:txBody>
      </p:sp>
      <p:cxnSp>
        <p:nvCxnSpPr>
          <p:cNvPr id="14" name="直接箭头连接符 13"/>
          <p:cNvCxnSpPr>
            <a:stCxn id="4" idx="2"/>
            <a:endCxn id="10" idx="0"/>
          </p:cNvCxnSpPr>
          <p:nvPr>
            <p:custDataLst>
              <p:tags r:id="rId4"/>
            </p:custDataLst>
          </p:nvPr>
        </p:nvCxnSpPr>
        <p:spPr>
          <a:xfrm flipH="1">
            <a:off x="1978660" y="1531620"/>
            <a:ext cx="635" cy="450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2"/>
            <a:endCxn id="13" idx="0"/>
          </p:cNvCxnSpPr>
          <p:nvPr>
            <p:custDataLst>
              <p:tags r:id="rId5"/>
            </p:custDataLst>
          </p:nvPr>
        </p:nvCxnSpPr>
        <p:spPr>
          <a:xfrm>
            <a:off x="1978660" y="2425700"/>
            <a:ext cx="14605" cy="781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>
            <p:custDataLst>
              <p:tags r:id="rId6"/>
            </p:custDataLst>
          </p:nvPr>
        </p:nvSpPr>
        <p:spPr>
          <a:xfrm>
            <a:off x="648970" y="4248150"/>
            <a:ext cx="2688590" cy="44259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1400" b="1">
                <a:latin typeface="仿宋_GB2312" charset="0"/>
                <a:ea typeface="仿宋_GB2312" charset="0"/>
                <a:cs typeface="仿宋_GB2312" charset="0"/>
                <a:sym typeface="+mn-ea"/>
              </a:rPr>
              <a:t>ShmDispatcher::</a:t>
            </a:r>
            <a:r>
              <a:rPr lang="en-US" altLang="zh-CN" sz="1400" b="1">
                <a:latin typeface="仿宋_GB2312" charset="0"/>
                <a:ea typeface="仿宋_GB2312" charset="0"/>
                <a:cs typeface="仿宋_GB2312" charset="0"/>
                <a:sym typeface="+mn-ea"/>
              </a:rPr>
              <a:t>ReadMessage()</a:t>
            </a:r>
            <a:endParaRPr lang="en-US" altLang="zh-CN" sz="1400" b="1">
              <a:latin typeface="仿宋_GB2312" charset="0"/>
              <a:ea typeface="仿宋_GB2312" charset="0"/>
              <a:cs typeface="仿宋_GB2312" charset="0"/>
              <a:sym typeface="+mn-ea"/>
            </a:endParaRPr>
          </a:p>
        </p:txBody>
      </p:sp>
      <p:sp>
        <p:nvSpPr>
          <p:cNvPr id="22" name="圆角矩形 21"/>
          <p:cNvSpPr/>
          <p:nvPr>
            <p:custDataLst>
              <p:tags r:id="rId7"/>
            </p:custDataLst>
          </p:nvPr>
        </p:nvSpPr>
        <p:spPr>
          <a:xfrm>
            <a:off x="649605" y="5288915"/>
            <a:ext cx="2688590" cy="44259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1400" b="1">
                <a:latin typeface="仿宋_GB2312" charset="0"/>
                <a:ea typeface="仿宋_GB2312" charset="0"/>
                <a:cs typeface="仿宋_GB2312" charset="0"/>
                <a:sym typeface="+mn-ea"/>
              </a:rPr>
              <a:t>ShmDispatcher::OnMessage()</a:t>
            </a:r>
            <a:endParaRPr lang="zh-CN" altLang="en-US" sz="1400" b="1">
              <a:latin typeface="仿宋_GB2312" charset="0"/>
              <a:ea typeface="仿宋_GB2312" charset="0"/>
              <a:cs typeface="仿宋_GB2312" charset="0"/>
              <a:sym typeface="+mn-ea"/>
            </a:endParaRPr>
          </a:p>
        </p:txBody>
      </p:sp>
      <p:cxnSp>
        <p:nvCxnSpPr>
          <p:cNvPr id="23" name="直接箭头连接符 22"/>
          <p:cNvCxnSpPr>
            <a:endCxn id="22" idx="0"/>
          </p:cNvCxnSpPr>
          <p:nvPr>
            <p:custDataLst>
              <p:tags r:id="rId8"/>
            </p:custDataLst>
          </p:nvPr>
        </p:nvCxnSpPr>
        <p:spPr>
          <a:xfrm>
            <a:off x="1978660" y="4690745"/>
            <a:ext cx="15240" cy="598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267960" y="1321435"/>
            <a:ext cx="5591175" cy="1350645"/>
          </a:xfrm>
          <a:prstGeom prst="rect">
            <a:avLst/>
          </a:prstGeom>
        </p:spPr>
      </p:pic>
      <p:pic>
        <p:nvPicPr>
          <p:cNvPr id="6" name="图片 5" descr="循环箭头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08150" y="3614420"/>
            <a:ext cx="650240" cy="6502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58390" y="3735070"/>
            <a:ext cx="72605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仿宋_GB2312" charset="0"/>
                <a:ea typeface="仿宋_GB2312" charset="0"/>
                <a:cs typeface="仿宋_GB2312" charset="0"/>
                <a:sym typeface="+mn-ea"/>
              </a:rPr>
              <a:t>基于通知中的</a:t>
            </a:r>
            <a:r>
              <a:rPr lang="en-US" altLang="zh-CN" sz="1600">
                <a:latin typeface="仿宋_GB2312" charset="0"/>
                <a:ea typeface="仿宋_GB2312" charset="0"/>
                <a:cs typeface="仿宋_GB2312" charset="0"/>
                <a:sym typeface="+mn-ea"/>
              </a:rPr>
              <a:t>r</a:t>
            </a:r>
            <a:r>
              <a:rPr lang="zh-CN" altLang="en-US" sz="1600">
                <a:latin typeface="仿宋_GB2312" charset="0"/>
                <a:ea typeface="仿宋_GB2312" charset="0"/>
                <a:cs typeface="仿宋_GB2312" charset="0"/>
                <a:sym typeface="+mn-ea"/>
              </a:rPr>
              <a:t>eadable</a:t>
            </a:r>
            <a:r>
              <a:rPr lang="en-US" altLang="zh-CN" sz="1600">
                <a:latin typeface="仿宋_GB2312" charset="0"/>
                <a:ea typeface="仿宋_GB2312" charset="0"/>
                <a:cs typeface="仿宋_GB2312" charset="0"/>
                <a:sym typeface="+mn-ea"/>
              </a:rPr>
              <a:t>_info,</a:t>
            </a:r>
            <a:r>
              <a:rPr lang="zh-CN" altLang="en-US" sz="1600">
                <a:latin typeface="仿宋_GB2312" charset="0"/>
                <a:ea typeface="仿宋_GB2312" charset="0"/>
                <a:cs typeface="仿宋_GB2312" charset="0"/>
                <a:sym typeface="+mn-ea"/>
              </a:rPr>
              <a:t>得到channel</a:t>
            </a:r>
            <a:r>
              <a:rPr lang="en-US" altLang="zh-CN" sz="1600">
                <a:latin typeface="仿宋_GB2312" charset="0"/>
                <a:ea typeface="仿宋_GB2312" charset="0"/>
                <a:cs typeface="仿宋_GB2312" charset="0"/>
                <a:sym typeface="+mn-ea"/>
              </a:rPr>
              <a:t>_</a:t>
            </a:r>
            <a:r>
              <a:rPr lang="zh-CN" altLang="en-US" sz="1600">
                <a:latin typeface="仿宋_GB2312" charset="0"/>
                <a:ea typeface="仿宋_GB2312" charset="0"/>
                <a:cs typeface="仿宋_GB2312" charset="0"/>
                <a:sym typeface="+mn-ea"/>
              </a:rPr>
              <a:t>id，block</a:t>
            </a:r>
            <a:r>
              <a:rPr lang="en-US" altLang="zh-CN" sz="1600">
                <a:latin typeface="仿宋_GB2312" charset="0"/>
                <a:ea typeface="仿宋_GB2312" charset="0"/>
                <a:cs typeface="仿宋_GB2312" charset="0"/>
                <a:sym typeface="+mn-ea"/>
              </a:rPr>
              <a:t>_</a:t>
            </a:r>
            <a:r>
              <a:rPr lang="zh-CN" altLang="en-US" sz="1600">
                <a:latin typeface="仿宋_GB2312" charset="0"/>
                <a:ea typeface="仿宋_GB2312" charset="0"/>
                <a:cs typeface="仿宋_GB2312" charset="0"/>
                <a:sym typeface="+mn-ea"/>
              </a:rPr>
              <a:t>index等信息</a:t>
            </a:r>
            <a:endParaRPr lang="zh-CN" altLang="en-US" sz="1600">
              <a:latin typeface="仿宋_GB2312" charset="0"/>
              <a:ea typeface="仿宋_GB2312" charset="0"/>
              <a:cs typeface="仿宋_GB2312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50260" y="42602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对消息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  <a:sym typeface="+mn-ea"/>
              </a:rPr>
              <a:t>info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  <a:sym typeface="+mn-ea"/>
              </a:rPr>
              <a:t>反序列化</a:t>
            </a:r>
            <a:endParaRPr lang="en-US" altLang="zh-CN"/>
          </a:p>
        </p:txBody>
      </p:sp>
      <p:sp>
        <p:nvSpPr>
          <p:cNvPr id="9" name="圆角矩形 8"/>
          <p:cNvSpPr/>
          <p:nvPr>
            <p:custDataLst>
              <p:tags r:id="rId13"/>
            </p:custDataLst>
          </p:nvPr>
        </p:nvSpPr>
        <p:spPr>
          <a:xfrm>
            <a:off x="4196080" y="5288915"/>
            <a:ext cx="2688590" cy="44259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1400" b="1">
                <a:latin typeface="仿宋_GB2312" charset="0"/>
                <a:ea typeface="仿宋_GB2312" charset="0"/>
                <a:cs typeface="仿宋_GB2312" charset="0"/>
                <a:sym typeface="+mn-ea"/>
              </a:rPr>
              <a:t>ShmDispatcher::</a:t>
            </a:r>
            <a:r>
              <a:rPr lang="en-US" altLang="zh-CN" sz="1400" b="1">
                <a:latin typeface="仿宋_GB2312" charset="0"/>
                <a:ea typeface="仿宋_GB2312" charset="0"/>
                <a:cs typeface="仿宋_GB2312" charset="0"/>
                <a:sym typeface="+mn-ea"/>
              </a:rPr>
              <a:t>AddListener</a:t>
            </a:r>
            <a:r>
              <a:rPr lang="zh-CN" altLang="en-US" sz="1400" b="1">
                <a:latin typeface="仿宋_GB2312" charset="0"/>
                <a:ea typeface="仿宋_GB2312" charset="0"/>
                <a:cs typeface="仿宋_GB2312" charset="0"/>
                <a:sym typeface="+mn-ea"/>
              </a:rPr>
              <a:t>()</a:t>
            </a:r>
            <a:endParaRPr lang="zh-CN" altLang="en-US" sz="1400" b="1">
              <a:latin typeface="仿宋_GB2312" charset="0"/>
              <a:ea typeface="仿宋_GB2312" charset="0"/>
              <a:cs typeface="仿宋_GB2312" charset="0"/>
              <a:sym typeface="+mn-ea"/>
            </a:endParaRPr>
          </a:p>
        </p:txBody>
      </p:sp>
      <p:cxnSp>
        <p:nvCxnSpPr>
          <p:cNvPr id="12" name="直接箭头连接符 11"/>
          <p:cNvCxnSpPr>
            <a:stCxn id="22" idx="3"/>
            <a:endCxn id="9" idx="1"/>
          </p:cNvCxnSpPr>
          <p:nvPr/>
        </p:nvCxnSpPr>
        <p:spPr>
          <a:xfrm>
            <a:off x="3338195" y="5510530"/>
            <a:ext cx="8578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>
            <p:custDataLst>
              <p:tags r:id="rId14"/>
            </p:custDataLst>
          </p:nvPr>
        </p:nvSpPr>
        <p:spPr>
          <a:xfrm>
            <a:off x="7522845" y="5288915"/>
            <a:ext cx="2688590" cy="44259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1600" b="1">
                <a:latin typeface="仿宋_GB2312" charset="0"/>
                <a:ea typeface="仿宋_GB2312" charset="0"/>
                <a:cs typeface="仿宋_GB2312" charset="0"/>
                <a:sym typeface="+mn-ea"/>
              </a:rPr>
              <a:t>Parse</a:t>
            </a:r>
            <a:r>
              <a:rPr lang="en-US" altLang="zh-CN" sz="1600" b="1">
                <a:latin typeface="仿宋_GB2312" charset="0"/>
                <a:ea typeface="仿宋_GB2312" charset="0"/>
                <a:cs typeface="仿宋_GB2312" charset="0"/>
                <a:sym typeface="+mn-ea"/>
              </a:rPr>
              <a:t>FromArray</a:t>
            </a:r>
            <a:r>
              <a:rPr lang="zh-CN" altLang="en-US" sz="1600" b="1">
                <a:latin typeface="仿宋_GB2312" charset="0"/>
                <a:ea typeface="仿宋_GB2312" charset="0"/>
                <a:cs typeface="仿宋_GB2312" charset="0"/>
                <a:sym typeface="+mn-ea"/>
              </a:rPr>
              <a:t>()</a:t>
            </a:r>
            <a:endParaRPr lang="zh-CN" altLang="en-US" sz="1600" b="1">
              <a:latin typeface="仿宋_GB2312" charset="0"/>
              <a:ea typeface="仿宋_GB2312" charset="0"/>
              <a:cs typeface="仿宋_GB2312" charset="0"/>
              <a:sym typeface="+mn-ea"/>
            </a:endParaRPr>
          </a:p>
        </p:txBody>
      </p:sp>
      <p:cxnSp>
        <p:nvCxnSpPr>
          <p:cNvPr id="29" name="直接箭头连接符 28"/>
          <p:cNvCxnSpPr/>
          <p:nvPr>
            <p:custDataLst>
              <p:tags r:id="rId15"/>
            </p:custDataLst>
          </p:nvPr>
        </p:nvCxnSpPr>
        <p:spPr>
          <a:xfrm>
            <a:off x="6901815" y="5510530"/>
            <a:ext cx="621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INTRA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72820" y="1460500"/>
            <a:ext cx="7544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用于进程内通信。由于读者和写者是在同一进程内，因此可以直接调用。在IntraTransmitter::Transmit()函数中，会直接调用读端的IntraDispatcher::OnMessage()。该函数进行下一步消息的派发。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75055" y="2681605"/>
            <a:ext cx="7442200" cy="2768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/>
              <a:t>CyberRT</a:t>
            </a:r>
            <a:r>
              <a:rPr lang="zh-CN" altLang="en-US" dirty="0"/>
              <a:t>与</a:t>
            </a:r>
            <a:r>
              <a:rPr lang="en-US" altLang="zh-CN" dirty="0" err="1"/>
              <a:t>dds</a:t>
            </a:r>
            <a:r>
              <a:rPr lang="zh-CN" altLang="en-US" dirty="0"/>
              <a:t>通信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Cyber_Send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EC4A33-EB4C-43F6-A4D5-DD731697C40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中央研究院</a:t>
            </a:r>
            <a:r>
              <a:rPr lang="en-US" altLang="zh-CN"/>
              <a:t> </a:t>
            </a:r>
            <a:r>
              <a:rPr lang="zh-CN" altLang="en-US"/>
              <a:t>北京软件所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6E26B7-9E86-40F6-851E-F78A9CD4EB21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0259" y="3039805"/>
            <a:ext cx="3237393" cy="95427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64" y="979831"/>
            <a:ext cx="5547272" cy="546700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Cyber_Send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EC4A33-EB4C-43F6-A4D5-DD731697C40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中央研究院</a:t>
            </a:r>
            <a:r>
              <a:rPr lang="en-US" altLang="zh-CN"/>
              <a:t> </a:t>
            </a:r>
            <a:r>
              <a:rPr lang="zh-CN" altLang="en-US"/>
              <a:t>北京软件所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6E26B7-9E86-40F6-851E-F78A9CD4EB21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273" y="1559441"/>
            <a:ext cx="6598470" cy="404981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656" y="933794"/>
            <a:ext cx="5559260" cy="52511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/>
              <a:t>CyberRT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Cyber_Send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EC4A33-EB4C-43F6-A4D5-DD731697C40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中央研究院</a:t>
            </a:r>
            <a:r>
              <a:rPr lang="en-US" altLang="zh-CN"/>
              <a:t> </a:t>
            </a:r>
            <a:r>
              <a:rPr lang="zh-CN" altLang="en-US"/>
              <a:t>北京软件所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6E26B7-9E86-40F6-851E-F78A9CD4EB21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5735" y="2117239"/>
            <a:ext cx="5606265" cy="243406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12" y="1052024"/>
            <a:ext cx="6155842" cy="488573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发送后无法接收正确消息？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EC4A33-EB4C-43F6-A4D5-DD731697C40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中央研究院</a:t>
            </a:r>
            <a:r>
              <a:rPr lang="en-US" altLang="zh-CN"/>
              <a:t> </a:t>
            </a:r>
            <a:r>
              <a:rPr lang="zh-CN" altLang="en-US"/>
              <a:t>北京软件所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6E26B7-9E86-40F6-851E-F78A9CD4EB21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072" y="1079605"/>
            <a:ext cx="6780321" cy="526745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633" y="2530176"/>
            <a:ext cx="3894226" cy="138484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843633" y="1253448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确认网络上发送的报文内容：</a:t>
            </a:r>
            <a:endParaRPr lang="en-US" altLang="zh-CN" dirty="0"/>
          </a:p>
          <a:p>
            <a:r>
              <a:rPr lang="en-US" altLang="zh-CN" dirty="0" err="1"/>
              <a:t>Domainid</a:t>
            </a:r>
            <a:r>
              <a:rPr lang="zh-CN" altLang="en-US" dirty="0"/>
              <a:t>、</a:t>
            </a:r>
            <a:r>
              <a:rPr lang="en-US" altLang="zh-CN" dirty="0" err="1"/>
              <a:t>serializeData</a:t>
            </a:r>
            <a:r>
              <a:rPr lang="zh-CN" altLang="en-US" dirty="0"/>
              <a:t>内容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communication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EC4A33-EB4C-43F6-A4D5-DD731697C40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中央研究院</a:t>
            </a:r>
            <a:r>
              <a:rPr lang="en-US" altLang="zh-CN"/>
              <a:t> </a:t>
            </a:r>
            <a:r>
              <a:rPr lang="zh-CN" altLang="en-US"/>
              <a:t>北京软件所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6E26B7-9E86-40F6-851E-F78A9CD4EB21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5311" y="1206821"/>
            <a:ext cx="9130539" cy="464209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dds</a:t>
            </a:r>
            <a:r>
              <a:rPr lang="en-US" altLang="zh-CN" dirty="0"/>
              <a:t> listen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EC4A33-EB4C-43F6-A4D5-DD731697C40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中央研究院</a:t>
            </a:r>
            <a:r>
              <a:rPr lang="en-US" altLang="zh-CN"/>
              <a:t> </a:t>
            </a:r>
            <a:r>
              <a:rPr lang="zh-CN" altLang="en-US"/>
              <a:t>北京软件所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6E26B7-9E86-40F6-851E-F78A9CD4EB21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187" y="1279736"/>
            <a:ext cx="5942942" cy="454510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488" y="308147"/>
            <a:ext cx="5125325" cy="612861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dds</a:t>
            </a:r>
            <a:r>
              <a:rPr lang="en-US" altLang="zh-CN" dirty="0"/>
              <a:t> send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EC4A33-EB4C-43F6-A4D5-DD731697C40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中央研究院</a:t>
            </a:r>
            <a:r>
              <a:rPr lang="en-US" altLang="zh-CN"/>
              <a:t> </a:t>
            </a:r>
            <a:r>
              <a:rPr lang="zh-CN" altLang="en-US"/>
              <a:t>北京软件所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6E26B7-9E86-40F6-851E-F78A9CD4EB21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682" y="3219450"/>
            <a:ext cx="4486275" cy="4191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439" y="990511"/>
            <a:ext cx="5265089" cy="544564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/>
              <a:t>CyberRT</a:t>
            </a:r>
            <a:r>
              <a:rPr lang="en-US" altLang="zh-CN" dirty="0"/>
              <a:t> listen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058" y="1440173"/>
            <a:ext cx="6505575" cy="26860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工作</a:t>
            </a:r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45515" y="1052195"/>
            <a:ext cx="90360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仿宋_GB2312" charset="0"/>
                <a:ea typeface="仿宋_GB2312" charset="0"/>
                <a:cs typeface="仿宋_GB2312" charset="0"/>
              </a:rPr>
              <a:t>代码提交：</a:t>
            </a:r>
            <a:endParaRPr lang="zh-CN" altLang="en-US">
              <a:latin typeface="仿宋_GB2312" charset="0"/>
              <a:ea typeface="仿宋_GB2312" charset="0"/>
              <a:cs typeface="仿宋_GB2312" charset="0"/>
            </a:endParaRPr>
          </a:p>
          <a:p>
            <a:pPr indent="457200"/>
            <a:r>
              <a:rPr lang="en-US" altLang="zh-CN">
                <a:latin typeface="仿宋_GB2312" charset="0"/>
                <a:ea typeface="仿宋_GB2312" charset="0"/>
                <a:cs typeface="仿宋_GB2312" charset="0"/>
              </a:rPr>
              <a:t>cyberRT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</a:rPr>
              <a:t>：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</a:rPr>
              <a:t>https://source-crdc.hirain.com/bsi/cyberrt</a:t>
            </a:r>
            <a:endParaRPr lang="en-US" altLang="zh-CN">
              <a:latin typeface="仿宋_GB2312" charset="0"/>
              <a:ea typeface="仿宋_GB2312" charset="0"/>
              <a:cs typeface="仿宋_GB2312" charset="0"/>
            </a:endParaRPr>
          </a:p>
          <a:p>
            <a:pPr indent="457200"/>
            <a:r>
              <a:rPr lang="en-US" altLang="zh-CN">
                <a:latin typeface="仿宋_GB2312" charset="0"/>
                <a:ea typeface="仿宋_GB2312" charset="0"/>
                <a:cs typeface="仿宋_GB2312" charset="0"/>
              </a:rPr>
              <a:t>DDS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</a:rPr>
              <a:t>：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</a:rPr>
              <a:t>auto-framework/red/</a:t>
            </a:r>
            <a:r>
              <a:rPr lang="en-US" altLang="zh-CN">
                <a:latin typeface="仿宋_GB2312" charset="0"/>
                <a:ea typeface="仿宋_GB2312" charset="0"/>
                <a:cs typeface="仿宋_GB2312" charset="0"/>
              </a:rPr>
              <a:t>dds</a:t>
            </a:r>
            <a:endParaRPr lang="en-US" altLang="zh-CN">
              <a:latin typeface="仿宋_GB2312" charset="0"/>
              <a:ea typeface="仿宋_GB2312" charset="0"/>
              <a:cs typeface="仿宋_GB231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Protobuf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EC4A33-EB4C-43F6-A4D5-DD731697C40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中央研究院</a:t>
            </a:r>
            <a:r>
              <a:rPr lang="en-US" altLang="zh-CN"/>
              <a:t> </a:t>
            </a:r>
            <a:r>
              <a:rPr lang="zh-CN" altLang="en-US"/>
              <a:t>北京软件所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6E26B7-9E86-40F6-851E-F78A9CD4EB21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8200" y="1029970"/>
            <a:ext cx="4064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"/>
            </a:pPr>
            <a:r>
              <a:rPr lang="zh-CN" altLang="en-US">
                <a:latin typeface="仿宋_GB2312" charset="0"/>
                <a:ea typeface="仿宋_GB2312" charset="0"/>
                <a:cs typeface="仿宋_GB2312" charset="0"/>
              </a:rPr>
              <a:t>是由Google开发的轻量级、高效的序列化数据格式。</a:t>
            </a:r>
            <a:endParaRPr lang="zh-CN" altLang="en-US">
              <a:latin typeface="仿宋_GB2312" charset="0"/>
              <a:ea typeface="仿宋_GB2312" charset="0"/>
              <a:cs typeface="仿宋_GB2312" charset="0"/>
            </a:endParaRPr>
          </a:p>
          <a:p>
            <a:pPr marL="285750" indent="-285750">
              <a:buFont typeface="Wingdings" panose="05000000000000000000" charset="0"/>
              <a:buChar char=""/>
            </a:pPr>
            <a:r>
              <a:rPr lang="zh-CN" altLang="en-US">
                <a:latin typeface="仿宋_GB2312" charset="0"/>
                <a:ea typeface="仿宋_GB2312" charset="0"/>
                <a:cs typeface="仿宋_GB2312" charset="0"/>
              </a:rPr>
              <a:t>允许开发者定义数据结构，并通过二进制格式进行高效的序列化和反序列化。</a:t>
            </a:r>
            <a:endParaRPr lang="zh-CN" altLang="en-US">
              <a:latin typeface="仿宋_GB2312" charset="0"/>
              <a:ea typeface="仿宋_GB2312" charset="0"/>
              <a:cs typeface="仿宋_GB2312" charset="0"/>
            </a:endParaRPr>
          </a:p>
          <a:p>
            <a:pPr marL="285750" indent="-285750">
              <a:buFont typeface="Wingdings" panose="05000000000000000000" charset="0"/>
              <a:buChar char=""/>
            </a:pPr>
            <a:r>
              <a:rPr lang="zh-CN" altLang="en-US">
                <a:latin typeface="仿宋_GB2312" charset="0"/>
                <a:ea typeface="仿宋_GB2312" charset="0"/>
                <a:cs typeface="仿宋_GB2312" charset="0"/>
              </a:rPr>
              <a:t>适用于数据交换和存储，特别是在网络通信和分布式系统中。</a:t>
            </a:r>
            <a:endParaRPr lang="zh-CN" altLang="en-US">
              <a:latin typeface="仿宋_GB2312" charset="0"/>
              <a:ea typeface="仿宋_GB2312" charset="0"/>
              <a:cs typeface="仿宋_GB2312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22770" y="1029970"/>
            <a:ext cx="406400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1.消息（Message）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Protobuf的核心是消息，它是定义数据结构的基本单元。消息包含了一系列字段，每个字段都有一个唯一的编号。</a:t>
            </a:r>
            <a:endParaRPr lang="zh-CN" altLang="en-US"/>
          </a:p>
          <a:p>
            <a:r>
              <a:rPr lang="zh-CN" altLang="en-US"/>
              <a:t>2.字段（Field）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每条消息由多个字段组成，每个字段都有一个名称、数据类型和唯一的编号。字段编号用于序列化时标识该字段。</a:t>
            </a:r>
            <a:endParaRPr lang="zh-CN" altLang="en-US"/>
          </a:p>
          <a:p>
            <a:r>
              <a:rPr lang="zh-CN" altLang="en-US"/>
              <a:t>3.序列化与反序列化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序列化：将消息转化为二进制格式，用于高效传输或存储。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反序列化：将二进制数据转化回可读的消息结构，用于恢复数据。</a:t>
            </a:r>
            <a:endParaRPr lang="zh-CN" altLang="en-US"/>
          </a:p>
          <a:p>
            <a:r>
              <a:rPr lang="zh-CN" altLang="en-US"/>
              <a:t>4.兼容性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Protobuf提供了良好的前向兼容性和后向兼容性，允许开发者在不影响现有系统的情况下添加或删除字段。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3155950"/>
            <a:ext cx="5485765" cy="30086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/>
              <a:t>CyberRT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EC4A33-EB4C-43F6-A4D5-DD731697C40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中央研究院</a:t>
            </a:r>
            <a:r>
              <a:rPr lang="en-US" altLang="zh-CN"/>
              <a:t> </a:t>
            </a:r>
            <a:r>
              <a:rPr lang="zh-CN" altLang="en-US"/>
              <a:t>北京软件所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6E26B7-9E86-40F6-851E-F78A9CD4EB21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图形用户界面, 应用程序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10" y="1030315"/>
            <a:ext cx="6014663" cy="387404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72935" y="1030605"/>
            <a:ext cx="40640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仿宋_GB2312" charset="0"/>
                <a:ea typeface="仿宋_GB2312" charset="0"/>
                <a:cs typeface="仿宋_GB2312" charset="0"/>
              </a:rPr>
              <a:t>Apollo Cyber RT 是一个开源、高性能的运行时框架，专为自动驾驶场景而设计。</a:t>
            </a:r>
            <a:endParaRPr lang="zh-CN" altLang="en-US">
              <a:latin typeface="仿宋_GB2312" charset="0"/>
              <a:ea typeface="仿宋_GB2312" charset="0"/>
              <a:cs typeface="仿宋_GB2312" charset="0"/>
            </a:endParaRPr>
          </a:p>
          <a:p>
            <a:endParaRPr lang="zh-CN" altLang="en-US">
              <a:latin typeface="仿宋_GB2312" charset="0"/>
              <a:ea typeface="仿宋_GB2312" charset="0"/>
              <a:cs typeface="仿宋_GB2312" charset="0"/>
            </a:endParaRPr>
          </a:p>
          <a:p>
            <a:r>
              <a:rPr lang="zh-CN" altLang="en-US">
                <a:latin typeface="仿宋_GB2312" charset="0"/>
                <a:ea typeface="仿宋_GB2312" charset="0"/>
                <a:cs typeface="仿宋_GB2312" charset="0"/>
              </a:rPr>
              <a:t>模块（如感知、定位、控制系统）在 Cyber RT下以</a:t>
            </a:r>
            <a:r>
              <a:rPr lang="zh-CN" altLang="en-US" b="1">
                <a:latin typeface="仿宋_GB2312" charset="0"/>
                <a:ea typeface="仿宋_GB2312" charset="0"/>
                <a:cs typeface="仿宋_GB2312" charset="0"/>
              </a:rPr>
              <a:t>Component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</a:rPr>
              <a:t>的形式存在。不同Component之间通过Channel进行通信。Channel用于管理Cyber RT中的数据通信。用户可以发布/订阅同一个 Channel，实现 p2p 通信。</a:t>
            </a:r>
            <a:endParaRPr lang="zh-CN" altLang="en-US">
              <a:latin typeface="仿宋_GB2312" charset="0"/>
              <a:ea typeface="仿宋_GB2312" charset="0"/>
              <a:cs typeface="仿宋_GB2312" charset="0"/>
            </a:endParaRPr>
          </a:p>
          <a:p>
            <a:endParaRPr lang="zh-CN" altLang="en-US">
              <a:latin typeface="仿宋_GB2312" charset="0"/>
              <a:ea typeface="仿宋_GB2312" charset="0"/>
              <a:cs typeface="仿宋_GB2312" charset="0"/>
            </a:endParaRPr>
          </a:p>
          <a:p>
            <a:r>
              <a:rPr lang="zh-CN" altLang="en-US" b="1">
                <a:latin typeface="仿宋_GB2312" charset="0"/>
                <a:ea typeface="仿宋_GB2312" charset="0"/>
                <a:cs typeface="仿宋_GB2312" charset="0"/>
              </a:rPr>
              <a:t>Node </a:t>
            </a:r>
            <a:r>
              <a:rPr lang="zh-CN" altLang="en-US">
                <a:latin typeface="仿宋_GB2312" charset="0"/>
                <a:ea typeface="仿宋_GB2312" charset="0"/>
                <a:cs typeface="仿宋_GB2312" charset="0"/>
              </a:rPr>
              <a:t>是 Cyber RT 的基本组成部分；每个模块都包含一个 Node 并通过 Node 进行通信。</a:t>
            </a:r>
            <a:endParaRPr lang="zh-CN" altLang="en-US">
              <a:latin typeface="仿宋_GB2312" charset="0"/>
              <a:ea typeface="仿宋_GB2312" charset="0"/>
              <a:cs typeface="仿宋_GB231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Component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EC4A33-EB4C-43F6-A4D5-DD731697C40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中央研究院</a:t>
            </a:r>
            <a:r>
              <a:rPr lang="en-US" altLang="zh-CN"/>
              <a:t> </a:t>
            </a:r>
            <a:r>
              <a:rPr lang="zh-CN" altLang="en-US"/>
              <a:t>北京软件所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6E26B7-9E86-40F6-851E-F78A9CD4EB21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545" y="1099881"/>
            <a:ext cx="5753635" cy="522767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924783" y="1007290"/>
            <a:ext cx="49644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latin typeface="仿宋_GB2312" charset="0"/>
                <a:ea typeface="仿宋_GB2312" charset="0"/>
                <a:cs typeface="仿宋_GB2312" charset="0"/>
              </a:rPr>
              <a:t>一个</a:t>
            </a:r>
            <a:r>
              <a:rPr lang="en-US" altLang="zh-CN" dirty="0">
                <a:latin typeface="仿宋_GB2312" charset="0"/>
                <a:ea typeface="仿宋_GB2312" charset="0"/>
                <a:cs typeface="仿宋_GB2312" charset="0"/>
              </a:rPr>
              <a:t>component</a:t>
            </a:r>
            <a:r>
              <a:rPr lang="zh-CN" altLang="en-US" dirty="0">
                <a:latin typeface="仿宋_GB2312" charset="0"/>
                <a:ea typeface="仿宋_GB2312" charset="0"/>
                <a:cs typeface="仿宋_GB2312" charset="0"/>
              </a:rPr>
              <a:t>最多支持</a:t>
            </a:r>
            <a:r>
              <a:rPr lang="en-US" altLang="zh-CN" b="1" dirty="0">
                <a:latin typeface="仿宋_GB2312" charset="0"/>
                <a:ea typeface="仿宋_GB2312" charset="0"/>
                <a:cs typeface="仿宋_GB2312" charset="0"/>
              </a:rPr>
              <a:t>4</a:t>
            </a:r>
            <a:r>
              <a:rPr lang="zh-CN" altLang="en-US" b="1" dirty="0">
                <a:latin typeface="仿宋_GB2312" charset="0"/>
                <a:ea typeface="仿宋_GB2312" charset="0"/>
                <a:cs typeface="仿宋_GB2312" charset="0"/>
              </a:rPr>
              <a:t>个</a:t>
            </a:r>
            <a:r>
              <a:rPr lang="en-US" altLang="zh-CN" b="1" dirty="0">
                <a:latin typeface="仿宋_GB2312" charset="0"/>
                <a:ea typeface="仿宋_GB2312" charset="0"/>
                <a:cs typeface="仿宋_GB2312" charset="0"/>
              </a:rPr>
              <a:t>channel</a:t>
            </a:r>
            <a:r>
              <a:rPr lang="zh-CN" altLang="en-US" dirty="0">
                <a:latin typeface="仿宋_GB2312" charset="0"/>
                <a:ea typeface="仿宋_GB2312" charset="0"/>
                <a:cs typeface="仿宋_GB2312" charset="0"/>
              </a:rPr>
              <a:t>消息处理</a:t>
            </a:r>
            <a:endParaRPr lang="en-US" altLang="zh-CN" dirty="0">
              <a:latin typeface="仿宋_GB2312" charset="0"/>
              <a:ea typeface="仿宋_GB2312" charset="0"/>
              <a:cs typeface="仿宋_GB2312" charset="0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仿宋_GB2312" charset="0"/>
                <a:ea typeface="仿宋_GB2312" charset="0"/>
                <a:cs typeface="仿宋_GB2312" charset="0"/>
              </a:rPr>
              <a:t>开发者可自定义</a:t>
            </a:r>
            <a:r>
              <a:rPr lang="en-US" altLang="zh-CN" dirty="0">
                <a:latin typeface="仿宋_GB2312" charset="0"/>
                <a:ea typeface="仿宋_GB2312" charset="0"/>
                <a:cs typeface="仿宋_GB2312" charset="0"/>
              </a:rPr>
              <a:t>Component</a:t>
            </a:r>
            <a:r>
              <a:rPr lang="zh-CN" altLang="en-US" dirty="0">
                <a:latin typeface="仿宋_GB2312" charset="0"/>
                <a:ea typeface="仿宋_GB2312" charset="0"/>
                <a:cs typeface="仿宋_GB2312" charset="0"/>
              </a:rPr>
              <a:t>，需要复写</a:t>
            </a:r>
            <a:endParaRPr lang="en-US" altLang="zh-CN" dirty="0">
              <a:latin typeface="仿宋_GB2312" charset="0"/>
              <a:ea typeface="仿宋_GB2312" charset="0"/>
              <a:cs typeface="仿宋_GB2312" charset="0"/>
            </a:endParaRPr>
          </a:p>
          <a:p>
            <a:r>
              <a:rPr lang="en-US" altLang="zh-CN" b="1" dirty="0">
                <a:latin typeface="仿宋_GB2312" charset="0"/>
                <a:ea typeface="仿宋_GB2312" charset="0"/>
                <a:cs typeface="仿宋_GB2312" charset="0"/>
              </a:rPr>
              <a:t>Init()</a:t>
            </a:r>
            <a:r>
              <a:rPr lang="zh-CN" altLang="en-US" b="1" dirty="0">
                <a:latin typeface="仿宋_GB2312" charset="0"/>
                <a:ea typeface="仿宋_GB2312" charset="0"/>
                <a:cs typeface="仿宋_GB2312" charset="0"/>
              </a:rPr>
              <a:t>和</a:t>
            </a:r>
            <a:r>
              <a:rPr lang="en-US" altLang="zh-CN" b="1" dirty="0">
                <a:latin typeface="仿宋_GB2312" charset="0"/>
                <a:ea typeface="仿宋_GB2312" charset="0"/>
                <a:cs typeface="仿宋_GB2312" charset="0"/>
              </a:rPr>
              <a:t>Proc()</a:t>
            </a:r>
            <a:r>
              <a:rPr lang="zh-CN" altLang="en-US" dirty="0">
                <a:latin typeface="仿宋_GB2312" charset="0"/>
                <a:ea typeface="仿宋_GB2312" charset="0"/>
                <a:cs typeface="仿宋_GB2312" charset="0"/>
              </a:rPr>
              <a:t>，但不需要主动调用。</a:t>
            </a:r>
            <a:endParaRPr lang="zh-CN" altLang="en-US" dirty="0">
              <a:latin typeface="仿宋_GB2312" charset="0"/>
              <a:ea typeface="仿宋_GB2312" charset="0"/>
              <a:cs typeface="仿宋_GB2312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498590" y="2910205"/>
            <a:ext cx="5693410" cy="2159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98590" y="25419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Component </a:t>
            </a:r>
            <a:r>
              <a:rPr lang="en-US" altLang="zh-CN"/>
              <a:t>example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/>
              <a:t>TimerComponent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EC4A33-EB4C-43F6-A4D5-DD731697C40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中央研究院</a:t>
            </a:r>
            <a:r>
              <a:rPr lang="en-US" altLang="zh-CN"/>
              <a:t> </a:t>
            </a:r>
            <a:r>
              <a:rPr lang="zh-CN" altLang="en-US"/>
              <a:t>北京软件所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6E26B7-9E86-40F6-851E-F78A9CD4EB21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776" y="1303126"/>
            <a:ext cx="6301751" cy="203166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33776" y="933794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timer_component.h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33776" y="3352769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timer.h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21" y="3825220"/>
            <a:ext cx="4114800" cy="189411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37785" y="459105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仿宋_GB2312" charset="0"/>
                <a:ea typeface="仿宋_GB2312" charset="0"/>
              </a:rPr>
              <a:t>定时器时间轮换</a:t>
            </a:r>
            <a:r>
              <a:rPr lang="zh-CN" altLang="en-US">
                <a:latin typeface="仿宋_GB2312" charset="0"/>
                <a:ea typeface="仿宋_GB2312" charset="0"/>
              </a:rPr>
              <a:t>类</a:t>
            </a:r>
            <a:endParaRPr lang="zh-CN" altLang="en-US">
              <a:latin typeface="仿宋_GB2312" charset="0"/>
              <a:ea typeface="仿宋_GB2312" charset="0"/>
            </a:endParaRPr>
          </a:p>
          <a:p>
            <a:r>
              <a:rPr lang="zh-CN" altLang="en-US">
                <a:latin typeface="仿宋_GB2312" charset="0"/>
                <a:ea typeface="仿宋_GB2312" charset="0"/>
              </a:rPr>
              <a:t>定时器相关任务</a:t>
            </a:r>
            <a:r>
              <a:rPr lang="zh-CN" altLang="en-US">
                <a:latin typeface="仿宋_GB2312" charset="0"/>
                <a:ea typeface="仿宋_GB2312" charset="0"/>
              </a:rPr>
              <a:t>类</a:t>
            </a:r>
            <a:endParaRPr lang="zh-CN" altLang="en-US">
              <a:latin typeface="仿宋_GB2312" charset="0"/>
              <a:ea typeface="仿宋_GB231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Node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EC4A33-EB4C-43F6-A4D5-DD731697C40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中央研究院</a:t>
            </a:r>
            <a:r>
              <a:rPr lang="en-US" altLang="zh-CN"/>
              <a:t> </a:t>
            </a:r>
            <a:r>
              <a:rPr lang="zh-CN" altLang="en-US"/>
              <a:t>北京软件所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6E26B7-9E86-40F6-851E-F78A9CD4EB21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190" y="933893"/>
            <a:ext cx="5806665" cy="482020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80293" y="934306"/>
            <a:ext cx="320738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dirty="0"/>
              <a:t>Node</a:t>
            </a:r>
            <a:r>
              <a:rPr lang="zh-CN" altLang="en-US" dirty="0"/>
              <a:t>是</a:t>
            </a:r>
            <a:r>
              <a:rPr lang="en-US" altLang="zh-CN" dirty="0" err="1"/>
              <a:t>CyberRT</a:t>
            </a:r>
            <a:r>
              <a:rPr lang="zh-CN" altLang="en-US" dirty="0"/>
              <a:t>的基础构件</a:t>
            </a:r>
            <a:endParaRPr lang="en-US" altLang="zh-CN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不同</a:t>
            </a:r>
            <a:r>
              <a:rPr lang="en-US" altLang="zh-CN" dirty="0"/>
              <a:t>module</a:t>
            </a:r>
            <a:r>
              <a:rPr lang="zh-CN" altLang="en-US" dirty="0"/>
              <a:t>通过</a:t>
            </a:r>
            <a:r>
              <a:rPr lang="en-US" altLang="zh-CN" dirty="0"/>
              <a:t>Node</a:t>
            </a:r>
            <a:r>
              <a:rPr lang="zh-CN" altLang="en-US" dirty="0"/>
              <a:t>交互</a:t>
            </a:r>
            <a:endParaRPr lang="en-US" altLang="zh-CN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dirty="0"/>
              <a:t>Node</a:t>
            </a:r>
            <a:r>
              <a:rPr lang="zh-CN" altLang="en-US" dirty="0"/>
              <a:t>间通信具有不同的模式</a:t>
            </a:r>
            <a:endParaRPr lang="zh-CN" altLang="en-US" dirty="0"/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en-US" altLang="zh-CN" dirty="0"/>
              <a:t>rtps</a:t>
            </a:r>
            <a:endParaRPr lang="en-US" altLang="zh-CN" dirty="0"/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en-US" altLang="zh-CN" dirty="0"/>
              <a:t>shm</a:t>
            </a:r>
            <a:endParaRPr lang="en-US" altLang="zh-CN" dirty="0"/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en-US" altLang="zh-CN" dirty="0"/>
              <a:t>intra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96000" y="2986405"/>
            <a:ext cx="5914390" cy="26663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Topology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EC4A33-EB4C-43F6-A4D5-DD731697C40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中央研究院</a:t>
            </a:r>
            <a:r>
              <a:rPr lang="en-US" altLang="zh-CN"/>
              <a:t> </a:t>
            </a:r>
            <a:r>
              <a:rPr lang="zh-CN" altLang="en-US"/>
              <a:t>北京软件所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6E26B7-9E86-40F6-851E-F78A9CD4EB21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94400" y="998855"/>
            <a:ext cx="607250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 dirty="0">
                <a:latin typeface="仿宋_GB2312" charset="0"/>
                <a:ea typeface="仿宋_GB2312" charset="0"/>
                <a:cs typeface="仿宋_GB2312" charset="0"/>
              </a:rPr>
              <a:t>Topology</a:t>
            </a:r>
            <a:r>
              <a:rPr lang="zh-CN" altLang="en-US" dirty="0">
                <a:latin typeface="仿宋_GB2312" charset="0"/>
                <a:ea typeface="仿宋_GB2312" charset="0"/>
                <a:cs typeface="仿宋_GB2312" charset="0"/>
              </a:rPr>
              <a:t>呈现</a:t>
            </a:r>
            <a:r>
              <a:rPr lang="en-US" altLang="zh-CN" dirty="0" err="1">
                <a:latin typeface="仿宋_GB2312" charset="0"/>
                <a:ea typeface="仿宋_GB2312" charset="0"/>
                <a:cs typeface="仿宋_GB2312" charset="0"/>
              </a:rPr>
              <a:t>CyberRT</a:t>
            </a:r>
            <a:r>
              <a:rPr lang="zh-CN" altLang="en-US" dirty="0">
                <a:latin typeface="仿宋_GB2312" charset="0"/>
                <a:ea typeface="仿宋_GB2312" charset="0"/>
                <a:cs typeface="仿宋_GB2312" charset="0"/>
              </a:rPr>
              <a:t>中元素之间的关系</a:t>
            </a:r>
            <a:endParaRPr lang="zh-CN" altLang="en-US" dirty="0">
              <a:latin typeface="仿宋_GB2312" charset="0"/>
              <a:ea typeface="仿宋_GB2312" charset="0"/>
              <a:cs typeface="仿宋_GB2312" charset="0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endParaRPr lang="en-US" altLang="zh-CN" dirty="0">
              <a:latin typeface="仿宋_GB2312" charset="0"/>
              <a:ea typeface="仿宋_GB2312" charset="0"/>
              <a:cs typeface="仿宋_GB2312" charset="0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 dirty="0">
                <a:latin typeface="仿宋_GB2312" charset="0"/>
                <a:ea typeface="仿宋_GB2312" charset="0"/>
                <a:cs typeface="仿宋_GB2312" charset="0"/>
              </a:rPr>
              <a:t>Topology</a:t>
            </a:r>
            <a:r>
              <a:rPr lang="zh-CN" altLang="en-US" dirty="0">
                <a:latin typeface="仿宋_GB2312" charset="0"/>
                <a:ea typeface="仿宋_GB2312" charset="0"/>
                <a:cs typeface="仿宋_GB2312" charset="0"/>
              </a:rPr>
              <a:t>相当于有向图，</a:t>
            </a:r>
            <a:r>
              <a:rPr lang="en-US" altLang="zh-CN" dirty="0">
                <a:latin typeface="仿宋_GB2312" charset="0"/>
                <a:ea typeface="仿宋_GB2312" charset="0"/>
                <a:cs typeface="仿宋_GB2312" charset="0"/>
              </a:rPr>
              <a:t>Node</a:t>
            </a:r>
            <a:r>
              <a:rPr lang="zh-CN" altLang="en-US" dirty="0">
                <a:latin typeface="仿宋_GB2312" charset="0"/>
                <a:ea typeface="仿宋_GB2312" charset="0"/>
                <a:cs typeface="仿宋_GB2312" charset="0"/>
              </a:rPr>
              <a:t>为顶点</a:t>
            </a:r>
            <a:endParaRPr lang="zh-CN" altLang="en-US" dirty="0">
              <a:latin typeface="仿宋_GB2312" charset="0"/>
              <a:ea typeface="仿宋_GB2312" charset="0"/>
              <a:cs typeface="仿宋_GB2312" charset="0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endParaRPr lang="en-US" altLang="zh-CN" dirty="0">
              <a:latin typeface="仿宋_GB2312" charset="0"/>
              <a:ea typeface="仿宋_GB2312" charset="0"/>
              <a:cs typeface="仿宋_GB2312" charset="0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仿宋_GB2312" charset="0"/>
                <a:ea typeface="仿宋_GB2312" charset="0"/>
                <a:cs typeface="仿宋_GB2312" charset="0"/>
              </a:rPr>
              <a:t> </a:t>
            </a:r>
            <a:r>
              <a:rPr lang="en-US" altLang="zh-CN" b="0" i="0" dirty="0" err="1">
                <a:solidFill>
                  <a:srgbClr val="191B1F"/>
                </a:solidFill>
                <a:effectLst/>
                <a:highlight>
                  <a:srgbClr val="FFFFFF"/>
                </a:highlight>
                <a:latin typeface="仿宋_GB2312" charset="0"/>
                <a:ea typeface="仿宋_GB2312" charset="0"/>
                <a:cs typeface="仿宋_GB2312" charset="0"/>
              </a:rPr>
              <a:t>NodeManager</a:t>
            </a:r>
            <a:r>
              <a:rPr lang="en-US" altLang="zh-CN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仿宋_GB2312" charset="0"/>
                <a:ea typeface="仿宋_GB2312" charset="0"/>
                <a:cs typeface="仿宋_GB2312" charset="0"/>
              </a:rPr>
              <a:t>: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仿宋_GB2312" charset="0"/>
                <a:ea typeface="仿宋_GB2312" charset="0"/>
                <a:cs typeface="仿宋_GB2312" charset="0"/>
              </a:rPr>
              <a:t>查找</a:t>
            </a:r>
            <a:r>
              <a:rPr lang="en-US" altLang="zh-CN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仿宋_GB2312" charset="0"/>
                <a:ea typeface="仿宋_GB2312" charset="0"/>
                <a:cs typeface="仿宋_GB2312" charset="0"/>
              </a:rPr>
              <a:t>Node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仿宋_GB2312" charset="0"/>
                <a:ea typeface="仿宋_GB2312" charset="0"/>
                <a:cs typeface="仿宋_GB2312" charset="0"/>
              </a:rPr>
              <a:t>是否在</a:t>
            </a:r>
            <a:r>
              <a:rPr lang="en-US" altLang="zh-CN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仿宋_GB2312" charset="0"/>
                <a:ea typeface="仿宋_GB2312" charset="0"/>
                <a:cs typeface="仿宋_GB2312" charset="0"/>
              </a:rPr>
              <a:t>Topology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仿宋_GB2312" charset="0"/>
                <a:ea typeface="仿宋_GB2312" charset="0"/>
                <a:cs typeface="仿宋_GB2312" charset="0"/>
              </a:rPr>
              <a:t>中</a:t>
            </a:r>
            <a:endParaRPr lang="en-US" altLang="zh-CN" b="0" i="0" dirty="0" err="1">
              <a:solidFill>
                <a:srgbClr val="191B1F"/>
              </a:solidFill>
              <a:effectLst/>
              <a:highlight>
                <a:srgbClr val="FFFFFF"/>
              </a:highlight>
              <a:latin typeface="仿宋_GB2312" charset="0"/>
              <a:ea typeface="仿宋_GB2312" charset="0"/>
              <a:cs typeface="仿宋_GB2312" charset="0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b="1" i="0" dirty="0" err="1">
                <a:solidFill>
                  <a:srgbClr val="191B1F"/>
                </a:solidFill>
                <a:effectLst/>
                <a:highlight>
                  <a:srgbClr val="FFFFFF"/>
                </a:highlight>
                <a:latin typeface="仿宋_GB2312" charset="0"/>
                <a:ea typeface="仿宋_GB2312" charset="0"/>
                <a:cs typeface="仿宋_GB2312" charset="0"/>
              </a:rPr>
              <a:t>ChannelManager 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仿宋_GB2312" charset="0"/>
                <a:ea typeface="仿宋_GB2312" charset="0"/>
                <a:cs typeface="仿宋_GB2312" charset="0"/>
              </a:rPr>
              <a:t>查找</a:t>
            </a:r>
            <a:r>
              <a:rPr lang="en-US" altLang="zh-CN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仿宋_GB2312" charset="0"/>
                <a:ea typeface="仿宋_GB2312" charset="0"/>
                <a:cs typeface="仿宋_GB2312" charset="0"/>
              </a:rPr>
              <a:t>Channel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仿宋_GB2312" charset="0"/>
                <a:ea typeface="仿宋_GB2312" charset="0"/>
                <a:cs typeface="仿宋_GB2312" charset="0"/>
              </a:rPr>
              <a:t>是否在</a:t>
            </a:r>
            <a:r>
              <a:rPr lang="en-US" altLang="zh-CN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仿宋_GB2312" charset="0"/>
                <a:ea typeface="仿宋_GB2312" charset="0"/>
                <a:cs typeface="仿宋_GB2312" charset="0"/>
              </a:rPr>
              <a:t>Topology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仿宋_GB2312" charset="0"/>
                <a:ea typeface="仿宋_GB2312" charset="0"/>
                <a:cs typeface="仿宋_GB2312" charset="0"/>
              </a:rPr>
              <a:t>中，</a:t>
            </a:r>
            <a:endParaRPr lang="en-US" altLang="zh-CN" b="0" i="0" dirty="0">
              <a:solidFill>
                <a:srgbClr val="191B1F"/>
              </a:solidFill>
              <a:effectLst/>
              <a:highlight>
                <a:srgbClr val="FFFFFF"/>
              </a:highlight>
              <a:latin typeface="仿宋_GB2312" charset="0"/>
              <a:ea typeface="仿宋_GB2312" charset="0"/>
              <a:cs typeface="仿宋_GB2312" charset="0"/>
            </a:endParaRPr>
          </a:p>
          <a:p>
            <a:pPr algn="l"/>
            <a:r>
              <a:rPr lang="zh-CN" altLang="en-US" dirty="0">
                <a:solidFill>
                  <a:srgbClr val="191B1F"/>
                </a:solidFill>
                <a:highlight>
                  <a:srgbClr val="FFFFFF"/>
                </a:highlight>
                <a:latin typeface="仿宋_GB2312" charset="0"/>
                <a:ea typeface="仿宋_GB2312" charset="0"/>
                <a:cs typeface="仿宋_GB2312" charset="0"/>
              </a:rPr>
              <a:t>以及对应的</a:t>
            </a:r>
            <a:r>
              <a:rPr lang="en-US" altLang="zh-CN" dirty="0">
                <a:solidFill>
                  <a:srgbClr val="191B1F"/>
                </a:solidFill>
                <a:highlight>
                  <a:srgbClr val="FFFFFF"/>
                </a:highlight>
                <a:latin typeface="仿宋_GB2312" charset="0"/>
                <a:ea typeface="仿宋_GB2312" charset="0"/>
                <a:cs typeface="仿宋_GB2312" charset="0"/>
              </a:rPr>
              <a:t>Writer</a:t>
            </a:r>
            <a:r>
              <a:rPr lang="zh-CN" altLang="en-US" dirty="0">
                <a:solidFill>
                  <a:srgbClr val="191B1F"/>
                </a:solidFill>
                <a:highlight>
                  <a:srgbClr val="FFFFFF"/>
                </a:highlight>
                <a:latin typeface="仿宋_GB2312" charset="0"/>
                <a:ea typeface="仿宋_GB2312" charset="0"/>
                <a:cs typeface="仿宋_GB2312" charset="0"/>
              </a:rPr>
              <a:t>，</a:t>
            </a:r>
            <a:r>
              <a:rPr lang="en-US" altLang="zh-CN" dirty="0">
                <a:solidFill>
                  <a:srgbClr val="191B1F"/>
                </a:solidFill>
                <a:highlight>
                  <a:srgbClr val="FFFFFF"/>
                </a:highlight>
                <a:latin typeface="仿宋_GB2312" charset="0"/>
                <a:ea typeface="仿宋_GB2312" charset="0"/>
                <a:cs typeface="仿宋_GB2312" charset="0"/>
              </a:rPr>
              <a:t>Reader</a:t>
            </a:r>
            <a:endParaRPr lang="en-US" altLang="zh-CN" b="0" i="0" dirty="0">
              <a:solidFill>
                <a:srgbClr val="191B1F"/>
              </a:solidFill>
              <a:effectLst/>
              <a:highlight>
                <a:srgbClr val="FFFFFF"/>
              </a:highlight>
              <a:latin typeface="仿宋_GB2312" charset="0"/>
              <a:ea typeface="仿宋_GB2312" charset="0"/>
              <a:cs typeface="仿宋_GB2312" charset="0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b="1" i="0" dirty="0" err="1">
                <a:solidFill>
                  <a:srgbClr val="191B1F"/>
                </a:solidFill>
                <a:effectLst/>
                <a:highlight>
                  <a:srgbClr val="FFFFFF"/>
                </a:highlight>
                <a:latin typeface="仿宋_GB2312" charset="0"/>
                <a:ea typeface="仿宋_GB2312" charset="0"/>
                <a:cs typeface="仿宋_GB2312" charset="0"/>
              </a:rPr>
              <a:t>ServiceManager </a:t>
            </a:r>
            <a:r>
              <a:rPr lang="zh-CN" altLang="en-US" dirty="0">
                <a:solidFill>
                  <a:srgbClr val="191B1F"/>
                </a:solidFill>
                <a:highlight>
                  <a:srgbClr val="FFFFFF"/>
                </a:highlight>
                <a:latin typeface="仿宋_GB2312" charset="0"/>
                <a:ea typeface="仿宋_GB2312" charset="0"/>
                <a:cs typeface="仿宋_GB2312" charset="0"/>
              </a:rPr>
              <a:t>查找</a:t>
            </a:r>
            <a:r>
              <a:rPr lang="en-US" altLang="zh-CN" dirty="0">
                <a:solidFill>
                  <a:srgbClr val="191B1F"/>
                </a:solidFill>
                <a:highlight>
                  <a:srgbClr val="FFFFFF"/>
                </a:highlight>
                <a:latin typeface="仿宋_GB2312" charset="0"/>
                <a:ea typeface="仿宋_GB2312" charset="0"/>
                <a:cs typeface="仿宋_GB2312" charset="0"/>
              </a:rPr>
              <a:t>Service</a:t>
            </a:r>
            <a:r>
              <a:rPr lang="zh-CN" altLang="en-US" dirty="0">
                <a:solidFill>
                  <a:srgbClr val="191B1F"/>
                </a:solidFill>
                <a:highlight>
                  <a:srgbClr val="FFFFFF"/>
                </a:highlight>
                <a:latin typeface="仿宋_GB2312" charset="0"/>
                <a:ea typeface="仿宋_GB2312" charset="0"/>
                <a:cs typeface="仿宋_GB2312" charset="0"/>
              </a:rPr>
              <a:t>是否在</a:t>
            </a:r>
            <a:r>
              <a:rPr lang="en-US" altLang="zh-CN" dirty="0">
                <a:solidFill>
                  <a:srgbClr val="191B1F"/>
                </a:solidFill>
                <a:highlight>
                  <a:srgbClr val="FFFFFF"/>
                </a:highlight>
                <a:latin typeface="仿宋_GB2312" charset="0"/>
                <a:ea typeface="仿宋_GB2312" charset="0"/>
                <a:cs typeface="仿宋_GB2312" charset="0"/>
              </a:rPr>
              <a:t>Topology</a:t>
            </a:r>
            <a:r>
              <a:rPr lang="zh-CN" altLang="en-US" dirty="0">
                <a:solidFill>
                  <a:srgbClr val="191B1F"/>
                </a:solidFill>
                <a:highlight>
                  <a:srgbClr val="FFFFFF"/>
                </a:highlight>
                <a:latin typeface="仿宋_GB2312" charset="0"/>
                <a:ea typeface="仿宋_GB2312" charset="0"/>
                <a:cs typeface="仿宋_GB2312" charset="0"/>
              </a:rPr>
              <a:t>中，</a:t>
            </a:r>
            <a:endParaRPr lang="en-US" altLang="zh-CN" dirty="0">
              <a:solidFill>
                <a:srgbClr val="191B1F"/>
              </a:solidFill>
              <a:highlight>
                <a:srgbClr val="FFFFFF"/>
              </a:highlight>
              <a:latin typeface="仿宋_GB2312" charset="0"/>
              <a:ea typeface="仿宋_GB2312" charset="0"/>
              <a:cs typeface="仿宋_GB2312" charset="0"/>
            </a:endParaRPr>
          </a:p>
          <a:p>
            <a:pPr algn="l"/>
            <a:r>
              <a:rPr lang="zh-CN" altLang="en-US" dirty="0">
                <a:solidFill>
                  <a:srgbClr val="191B1F"/>
                </a:solidFill>
                <a:highlight>
                  <a:srgbClr val="FFFFFF"/>
                </a:highlight>
                <a:latin typeface="仿宋_GB2312" charset="0"/>
                <a:ea typeface="仿宋_GB2312" charset="0"/>
                <a:cs typeface="仿宋_GB2312" charset="0"/>
              </a:rPr>
              <a:t>以及对应的</a:t>
            </a:r>
            <a:r>
              <a:rPr lang="en-US" altLang="zh-CN" dirty="0">
                <a:solidFill>
                  <a:srgbClr val="191B1F"/>
                </a:solidFill>
                <a:highlight>
                  <a:srgbClr val="FFFFFF"/>
                </a:highlight>
                <a:latin typeface="仿宋_GB2312" charset="0"/>
                <a:ea typeface="仿宋_GB2312" charset="0"/>
                <a:cs typeface="仿宋_GB2312" charset="0"/>
              </a:rPr>
              <a:t>Server</a:t>
            </a:r>
            <a:r>
              <a:rPr lang="zh-CN" altLang="en-US" dirty="0">
                <a:solidFill>
                  <a:srgbClr val="191B1F"/>
                </a:solidFill>
                <a:highlight>
                  <a:srgbClr val="FFFFFF"/>
                </a:highlight>
                <a:latin typeface="仿宋_GB2312" charset="0"/>
                <a:ea typeface="仿宋_GB2312" charset="0"/>
                <a:cs typeface="仿宋_GB2312" charset="0"/>
              </a:rPr>
              <a:t>和</a:t>
            </a:r>
            <a:r>
              <a:rPr lang="en-US" altLang="zh-CN" dirty="0">
                <a:solidFill>
                  <a:srgbClr val="191B1F"/>
                </a:solidFill>
                <a:highlight>
                  <a:srgbClr val="FFFFFF"/>
                </a:highlight>
                <a:latin typeface="仿宋_GB2312" charset="0"/>
                <a:ea typeface="仿宋_GB2312" charset="0"/>
                <a:cs typeface="仿宋_GB2312" charset="0"/>
              </a:rPr>
              <a:t>Client</a:t>
            </a:r>
            <a:endParaRPr lang="en-US" altLang="zh-CN" dirty="0">
              <a:solidFill>
                <a:srgbClr val="191B1F"/>
              </a:solidFill>
              <a:highlight>
                <a:srgbClr val="FFFFFF"/>
              </a:highlight>
              <a:latin typeface="仿宋_GB2312" charset="0"/>
              <a:ea typeface="仿宋_GB2312" charset="0"/>
              <a:cs typeface="仿宋_GB2312" charset="0"/>
            </a:endParaRPr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en-US" altLang="zh-CN" b="1" dirty="0" err="1">
                <a:solidFill>
                  <a:srgbClr val="191B1F"/>
                </a:solidFill>
                <a:effectLst/>
                <a:highlight>
                  <a:srgbClr val="FFFFFF"/>
                </a:highlight>
                <a:latin typeface="仿宋_GB2312" charset="0"/>
                <a:ea typeface="仿宋_GB2312" charset="0"/>
                <a:cs typeface="仿宋_GB2312" charset="0"/>
              </a:rPr>
              <a:t>NOdeManager </a:t>
            </a:r>
            <a:r>
              <a:rPr lang="zh-CN" altLang="en-US" dirty="0">
                <a:solidFill>
                  <a:srgbClr val="191B1F"/>
                </a:solidFill>
                <a:highlight>
                  <a:srgbClr val="FFFFFF"/>
                </a:highlight>
                <a:latin typeface="仿宋_GB2312" charset="0"/>
                <a:ea typeface="仿宋_GB2312" charset="0"/>
                <a:cs typeface="仿宋_GB2312" charset="0"/>
              </a:rPr>
              <a:t>监听元素加入和离开网络。</a:t>
            </a:r>
            <a:endParaRPr lang="en-US" altLang="zh-CN" dirty="0">
              <a:solidFill>
                <a:srgbClr val="191B1F"/>
              </a:solidFill>
              <a:highlight>
                <a:srgbClr val="FFFFFF"/>
              </a:highlight>
              <a:latin typeface="仿宋_GB2312" charset="0"/>
              <a:ea typeface="仿宋_GB2312" charset="0"/>
              <a:cs typeface="仿宋_GB2312" charset="0"/>
            </a:endParaRPr>
          </a:p>
          <a:p>
            <a:pPr algn="l"/>
            <a:endParaRPr lang="zh-CN" altLang="en-US" dirty="0">
              <a:solidFill>
                <a:srgbClr val="191B1F"/>
              </a:solidFill>
              <a:highlight>
                <a:srgbClr val="FFFFFF"/>
              </a:highlight>
              <a:latin typeface="仿宋_GB2312" charset="0"/>
              <a:ea typeface="仿宋_GB2312" charset="0"/>
              <a:cs typeface="仿宋_GB2312" charset="0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rgbClr val="191B1F"/>
                </a:solidFill>
                <a:highlight>
                  <a:srgbClr val="FFFFFF"/>
                </a:highlight>
                <a:latin typeface="仿宋_GB2312" charset="0"/>
                <a:ea typeface="仿宋_GB2312" charset="0"/>
                <a:cs typeface="仿宋_GB2312" charset="0"/>
              </a:rPr>
              <a:t>可以自己注册</a:t>
            </a:r>
            <a:r>
              <a:rPr lang="en-US" altLang="zh-CN" dirty="0" err="1">
                <a:solidFill>
                  <a:srgbClr val="191B1F"/>
                </a:solidFill>
                <a:highlight>
                  <a:srgbClr val="FFFFFF"/>
                </a:highlight>
                <a:latin typeface="仿宋_GB2312" charset="0"/>
                <a:ea typeface="仿宋_GB2312" charset="0"/>
                <a:cs typeface="仿宋_GB2312" charset="0"/>
              </a:rPr>
              <a:t>ChangeFunc</a:t>
            </a:r>
            <a:r>
              <a:rPr lang="zh-CN" altLang="en-US" dirty="0">
                <a:solidFill>
                  <a:srgbClr val="191B1F"/>
                </a:solidFill>
                <a:highlight>
                  <a:srgbClr val="FFFFFF"/>
                </a:highlight>
                <a:latin typeface="仿宋_GB2312" charset="0"/>
                <a:ea typeface="仿宋_GB2312" charset="0"/>
                <a:cs typeface="仿宋_GB2312" charset="0"/>
              </a:rPr>
              <a:t>来监听</a:t>
            </a:r>
            <a:r>
              <a:rPr lang="en-US" altLang="zh-CN" dirty="0">
                <a:solidFill>
                  <a:srgbClr val="191B1F"/>
                </a:solidFill>
                <a:highlight>
                  <a:srgbClr val="FFFFFF"/>
                </a:highlight>
                <a:latin typeface="仿宋_GB2312" charset="0"/>
                <a:ea typeface="仿宋_GB2312" charset="0"/>
                <a:cs typeface="仿宋_GB2312" charset="0"/>
              </a:rPr>
              <a:t>Topology</a:t>
            </a:r>
            <a:r>
              <a:rPr lang="zh-CN" altLang="en-US" dirty="0">
                <a:solidFill>
                  <a:srgbClr val="191B1F"/>
                </a:solidFill>
                <a:highlight>
                  <a:srgbClr val="FFFFFF"/>
                </a:highlight>
                <a:latin typeface="仿宋_GB2312" charset="0"/>
                <a:ea typeface="仿宋_GB2312" charset="0"/>
                <a:cs typeface="仿宋_GB2312" charset="0"/>
              </a:rPr>
              <a:t>网络变化</a:t>
            </a:r>
            <a:endParaRPr lang="zh-CN" altLang="en-US" dirty="0">
              <a:solidFill>
                <a:srgbClr val="191B1F"/>
              </a:solidFill>
              <a:highlight>
                <a:srgbClr val="FFFFFF"/>
              </a:highlight>
              <a:latin typeface="仿宋_GB2312" charset="0"/>
              <a:ea typeface="仿宋_GB2312" charset="0"/>
              <a:cs typeface="仿宋_GB2312" charset="0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endParaRPr lang="en-US" altLang="zh-CN" dirty="0">
              <a:solidFill>
                <a:srgbClr val="191B1F"/>
              </a:solidFill>
              <a:highlight>
                <a:srgbClr val="FFFFFF"/>
              </a:highlight>
              <a:latin typeface="仿宋_GB2312" charset="0"/>
              <a:ea typeface="仿宋_GB2312" charset="0"/>
              <a:cs typeface="仿宋_GB2312" charset="0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>
                <a:highlight>
                  <a:srgbClr val="FFFFFF"/>
                </a:highlight>
                <a:sym typeface="+mn-ea"/>
              </a:rPr>
              <a:t>静态拓扑发现：在配置文件中事先指定各Writer/Reader和Channel等的对应关系。</a:t>
            </a:r>
            <a:endParaRPr lang="zh-CN" altLang="en-US">
              <a:highlight>
                <a:srgbClr val="FFFFFF"/>
              </a:highlight>
              <a:sym typeface="+mn-ea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endParaRPr lang="zh-CN" altLang="en-US">
              <a:highlight>
                <a:srgbClr val="FFFFFF"/>
              </a:highlight>
              <a:sym typeface="+mn-ea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>
                <a:highlight>
                  <a:srgbClr val="FFFFFF"/>
                </a:highlight>
                <a:sym typeface="+mn-ea"/>
              </a:rPr>
              <a:t>去中心化的拓扑发现：</a:t>
            </a:r>
            <a:r>
              <a:rPr lang="en-US" altLang="zh-CN">
                <a:highlight>
                  <a:srgbClr val="FFFFFF"/>
                </a:highlight>
                <a:sym typeface="+mn-ea"/>
              </a:rPr>
              <a:t> 采用广播或者组播的方式</a:t>
            </a:r>
            <a:r>
              <a:rPr lang="zh-CN" altLang="en-US">
                <a:highlight>
                  <a:srgbClr val="FFFFFF"/>
                </a:highlight>
                <a:sym typeface="+mn-ea"/>
              </a:rPr>
              <a:t>，</a:t>
            </a:r>
            <a:r>
              <a:rPr lang="en-US" altLang="zh-CN">
                <a:highlight>
                  <a:srgbClr val="FFFFFF"/>
                </a:highlight>
                <a:sym typeface="+mn-ea"/>
              </a:rPr>
              <a:t>向系统中的其它参与者报告本角色的加入/退出</a:t>
            </a:r>
            <a:r>
              <a:rPr lang="zh-CN" altLang="en-US">
                <a:highlight>
                  <a:srgbClr val="FFFFFF"/>
                </a:highlight>
                <a:sym typeface="+mn-ea"/>
              </a:rPr>
              <a:t>。通过设置CYBER_DOMAIN_ID来建立一个DOMAIN</a:t>
            </a:r>
            <a:endParaRPr lang="zh-CN" altLang="en-US">
              <a:highlight>
                <a:srgbClr val="FFFFFF"/>
              </a:highlight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altLang="zh-CN" dirty="0">
              <a:solidFill>
                <a:srgbClr val="191B1F"/>
              </a:solidFill>
              <a:highlight>
                <a:srgbClr val="FFFFFF"/>
              </a:highlight>
              <a:latin typeface="仿宋_GB2312" charset="0"/>
              <a:ea typeface="仿宋_GB2312" charset="0"/>
              <a:cs typeface="仿宋_GB231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094" y="963522"/>
            <a:ext cx="5579906" cy="287128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72" y="3834806"/>
            <a:ext cx="2625882" cy="28712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Reader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EC4A33-EB4C-43F6-A4D5-DD731697C40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中央研究院</a:t>
            </a:r>
            <a:r>
              <a:rPr lang="en-US" altLang="zh-CN"/>
              <a:t> </a:t>
            </a:r>
            <a:r>
              <a:rPr lang="zh-CN" altLang="en-US"/>
              <a:t>北京软件所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6E26B7-9E86-40F6-851E-F78A9CD4EB21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970" y="1292778"/>
            <a:ext cx="6591300" cy="3286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01535" y="2042160"/>
            <a:ext cx="50546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Reader和一种Topology网络发生关系，可以加入，可以卸载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由ChannelManager进行管理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commondata" val="eyJoZGlkIjoiOGU2NGU5OTk3OGE0OWQ4N2Y1ZDllMGRmZmUxMzQ1YTk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3009</Words>
  <Application>WPS 演示</Application>
  <PresentationFormat>宽屏</PresentationFormat>
  <Paragraphs>289</Paragraphs>
  <Slides>27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30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59" baseType="lpstr">
      <vt:lpstr>Arial</vt:lpstr>
      <vt:lpstr>宋体</vt:lpstr>
      <vt:lpstr>Wingdings</vt:lpstr>
      <vt:lpstr>黑体</vt:lpstr>
      <vt:lpstr>汉仪中黑KW</vt:lpstr>
      <vt:lpstr>-apple-system</vt:lpstr>
      <vt:lpstr>Thonburi</vt:lpstr>
      <vt:lpstr>微软雅黑</vt:lpstr>
      <vt:lpstr>汉仪旗黑</vt:lpstr>
      <vt:lpstr>宋体</vt:lpstr>
      <vt:lpstr>Arial Unicode MS</vt:lpstr>
      <vt:lpstr>等线 Light</vt:lpstr>
      <vt:lpstr>汉仪中等线KW</vt:lpstr>
      <vt:lpstr>等线</vt:lpstr>
      <vt:lpstr>汉仪书宋二KW</vt:lpstr>
      <vt:lpstr>Calibri</vt:lpstr>
      <vt:lpstr>Helvetica Neue</vt:lpstr>
      <vt:lpstr>Wingdings</vt:lpstr>
      <vt:lpstr>-apple-system</vt:lpstr>
      <vt:lpstr>黑体</vt:lpstr>
      <vt:lpstr>苹方-简</vt:lpstr>
      <vt:lpstr>仿宋_GB2312</vt:lpstr>
      <vt:lpstr>方正仿宋_GBK</vt:lpstr>
      <vt:lpstr>仿宋</vt:lpstr>
      <vt:lpstr>Kaiti SC Regular</vt:lpstr>
      <vt:lpstr>Lantinghei SC Extralight</vt:lpstr>
      <vt:lpstr>华文仿宋</vt:lpstr>
      <vt:lpstr>汉仪粗仿宋简</vt:lpstr>
      <vt:lpstr>Arial Regular</vt:lpstr>
      <vt:lpstr>微软雅黑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北京软件研究室02</dc:creator>
  <cp:lastModifiedBy>Outlaws❌</cp:lastModifiedBy>
  <cp:revision>13</cp:revision>
  <dcterms:created xsi:type="dcterms:W3CDTF">2024-09-06T07:48:50Z</dcterms:created>
  <dcterms:modified xsi:type="dcterms:W3CDTF">2024-09-06T07:48:50Z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316D9DF91D70C7E9C2BFD6661C6BD56E_42</vt:lpwstr>
  </property>
  <property fmtid="{D5CDD505-2E9C-101B-9397-08002B2CF9AE}" pid="3" name="KSOProductBuildVer">
    <vt:lpwstr>2052-6.10.1.8873</vt:lpwstr>
  </property>
</Properties>
</file>