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27" r:id="rId2"/>
    <p:sldId id="730" r:id="rId3"/>
    <p:sldId id="732" r:id="rId4"/>
    <p:sldId id="733" r:id="rId5"/>
    <p:sldId id="734" r:id="rId6"/>
    <p:sldId id="735" r:id="rId7"/>
    <p:sldId id="736" r:id="rId8"/>
    <p:sldId id="737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A57D87E-6416-4C1E-AA93-6A3A7AD38621}">
          <p14:sldIdLst>
            <p14:sldId id="727"/>
            <p14:sldId id="730"/>
            <p14:sldId id="732"/>
            <p14:sldId id="733"/>
            <p14:sldId id="734"/>
            <p14:sldId id="735"/>
            <p14:sldId id="736"/>
            <p14:sldId id="73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38" autoAdjust="0"/>
  </p:normalViewPr>
  <p:slideViewPr>
    <p:cSldViewPr snapToGrid="0">
      <p:cViewPr varScale="1">
        <p:scale>
          <a:sx n="56" d="100"/>
          <a:sy n="56" d="100"/>
        </p:scale>
        <p:origin x="10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C6D08-C32C-44C0-9129-2F3DD5CD44F9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53AE7-2FA4-4E0C-BD06-129EE2AEB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7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并发：两个或多个时间同一时间间隔发生，宏观同时、微观交替</a:t>
            </a:r>
            <a:endParaRPr lang="en-US" altLang="zh-CN" dirty="0"/>
          </a:p>
          <a:p>
            <a:r>
              <a:rPr lang="zh-CN" altLang="en-US" dirty="0"/>
              <a:t>异步：进程的执行不是一次全部完成，而是走走停停</a:t>
            </a:r>
            <a:endParaRPr lang="en-US" altLang="zh-CN" dirty="0"/>
          </a:p>
          <a:p>
            <a:r>
              <a:rPr lang="zh-CN" altLang="en-US" dirty="0"/>
              <a:t>批处理系统：提交的作业在一个队列上进行调度。用户和作业没有交互性</a:t>
            </a:r>
            <a:endParaRPr lang="en-US" altLang="zh-CN" dirty="0"/>
          </a:p>
          <a:p>
            <a:r>
              <a:rPr lang="zh-CN" altLang="en-US" dirty="0"/>
              <a:t>分时操作系统：时间片轮转方式、可以进行交互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224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733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25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effectLst/>
                <a:latin typeface="__Roboto_a48f64"/>
              </a:rPr>
              <a:t>每个任务通过 </a:t>
            </a:r>
            <a:r>
              <a:rPr lang="en-US" altLang="zh-CN" dirty="0"/>
              <a:t>scheduling deadline</a:t>
            </a:r>
            <a:r>
              <a:rPr lang="en-US" altLang="zh-CN" b="0" i="0" dirty="0">
                <a:effectLst/>
                <a:latin typeface="__Roboto_a48f64"/>
              </a:rPr>
              <a:t> </a:t>
            </a:r>
            <a:r>
              <a:rPr lang="zh-CN" altLang="en-US" b="0" i="0" dirty="0">
                <a:effectLst/>
                <a:latin typeface="__Roboto_a48f64"/>
              </a:rPr>
              <a:t>与 </a:t>
            </a:r>
            <a:r>
              <a:rPr lang="en-US" altLang="zh-CN" dirty="0"/>
              <a:t>remaining runtime</a:t>
            </a:r>
            <a:r>
              <a:rPr lang="en-US" altLang="zh-CN" b="0" i="0" dirty="0">
                <a:effectLst/>
                <a:latin typeface="__Roboto_a48f64"/>
              </a:rPr>
              <a:t> </a:t>
            </a:r>
            <a:r>
              <a:rPr lang="zh-CN" altLang="en-US" b="0" i="0" dirty="0">
                <a:effectLst/>
                <a:latin typeface="__Roboto_a48f64"/>
              </a:rPr>
              <a:t>来描述当前状态，前者表示当前子任务的</a:t>
            </a:r>
            <a:r>
              <a:rPr lang="en-US" altLang="zh-CN" b="0" i="0" dirty="0">
                <a:effectLst/>
                <a:latin typeface="__Roboto_a48f64"/>
              </a:rPr>
              <a:t>deadline, </a:t>
            </a:r>
            <a:r>
              <a:rPr lang="zh-CN" altLang="en-US" b="0" i="0" dirty="0">
                <a:effectLst/>
                <a:latin typeface="__Roboto_a48f64"/>
              </a:rPr>
              <a:t>后者表示任务在 </a:t>
            </a:r>
            <a:r>
              <a:rPr lang="en-US" altLang="zh-CN" dirty="0"/>
              <a:t>scheduling deadline</a:t>
            </a:r>
            <a:r>
              <a:rPr lang="en-US" altLang="zh-CN" b="0" i="0" dirty="0">
                <a:effectLst/>
                <a:latin typeface="__Roboto_a48f64"/>
              </a:rPr>
              <a:t> </a:t>
            </a:r>
            <a:r>
              <a:rPr lang="zh-CN" altLang="en-US" b="0" i="0" dirty="0">
                <a:effectLst/>
                <a:latin typeface="__Roboto_a48f64"/>
              </a:rPr>
              <a:t>之前还剩多少</a:t>
            </a:r>
            <a:r>
              <a:rPr lang="en-US" altLang="zh-CN" b="0" i="0" dirty="0">
                <a:effectLst/>
                <a:latin typeface="__Roboto_a48f64"/>
              </a:rPr>
              <a:t>runtime</a:t>
            </a:r>
            <a:r>
              <a:rPr lang="zh-CN" altLang="en-US" b="0" i="0" dirty="0">
                <a:effectLst/>
                <a:latin typeface="__Roboto_a48f64"/>
              </a:rPr>
              <a:t>可以用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99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9055D5-6BA2-432F-A926-95AC218DA0A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76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2AC85-2031-0224-5354-C491BC084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6ECDE-7867-586C-6A75-C58D7121D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EE8B3-C24C-C861-D075-50849674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343BF2-4628-A08A-5C6D-F9198FB7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5ABE5-B820-31A2-7CD7-079B6BFDA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39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CDD19-8A67-7D63-9CEB-3C50C8D8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E896DF-B26C-6C10-A67B-2AB7D28C7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CC22B1-E1C4-A414-464F-4DBB13004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04E0E-B3E2-85E9-8BF3-FC5330FB2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12464E-0152-C24D-4CC1-7AC16C8FC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94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BEABFC-C6EC-32E5-10E9-C978F352A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247A3D-6D5B-9948-5B28-B52A64CCF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0DDD30-2E17-2954-D7DE-79D25208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4C779B-009B-F762-E262-D9D83372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A898B-30E7-577A-B0FE-D015BE784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80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6781"/>
          </a:xfrm>
          <a:prstGeom prst="rect">
            <a:avLst/>
          </a:prstGeom>
        </p:spPr>
      </p:pic>
      <p:sp>
        <p:nvSpPr>
          <p:cNvPr id="7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789710" y="3782678"/>
            <a:ext cx="10612581" cy="96943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267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89710" y="4835014"/>
            <a:ext cx="10612581" cy="568261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69" y="-250883"/>
            <a:ext cx="3754603" cy="265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6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首页">
    <p:bg>
      <p:bgPr>
        <a:solidFill>
          <a:srgbClr val="0040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112774" y="2351083"/>
            <a:ext cx="4647268" cy="721308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 marL="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章节标题</a:t>
            </a:r>
          </a:p>
        </p:txBody>
      </p:sp>
      <p:sp>
        <p:nvSpPr>
          <p:cNvPr id="18" name="文本占位符 6"/>
          <p:cNvSpPr>
            <a:spLocks noGrp="1"/>
          </p:cNvSpPr>
          <p:nvPr>
            <p:ph type="body" sz="quarter" idx="16" hasCustomPrompt="1"/>
          </p:nvPr>
        </p:nvSpPr>
        <p:spPr>
          <a:xfrm>
            <a:off x="912285" y="866459"/>
            <a:ext cx="2940655" cy="2562541"/>
          </a:xfrm>
          <a:prstGeom prst="rect">
            <a:avLst/>
          </a:prstGeom>
          <a:ln>
            <a:noFill/>
            <a:prstDash val="sysDot"/>
          </a:ln>
        </p:spPr>
        <p:txBody>
          <a:bodyPr anchor="ctr"/>
          <a:lstStyle>
            <a:lvl1pPr marL="0" indent="0" algn="ctr">
              <a:buNone/>
              <a:defRPr sz="16000" b="1" i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CN" dirty="0"/>
              <a:t>X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 userDrawn="1"/>
        </p:nvCxnSpPr>
        <p:spPr bwMode="auto">
          <a:xfrm>
            <a:off x="1636184" y="3042757"/>
            <a:ext cx="590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67162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内容页（白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 bwMode="auto">
          <a:xfrm>
            <a:off x="912285" y="947971"/>
            <a:ext cx="5183716" cy="0"/>
          </a:xfrm>
          <a:prstGeom prst="line">
            <a:avLst/>
          </a:prstGeom>
          <a:solidFill>
            <a:schemeClr val="accent1"/>
          </a:solidFill>
          <a:ln w="9525" cap="flat" cmpd="sng" algn="ctr">
            <a:gradFill>
              <a:gsLst>
                <a:gs pos="0">
                  <a:srgbClr val="004098"/>
                </a:gs>
                <a:gs pos="100000">
                  <a:srgbClr val="C00000"/>
                </a:gs>
              </a:gsLst>
              <a:lin ang="0" scaled="0"/>
            </a:gra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751072" y="308147"/>
            <a:ext cx="6450713" cy="625647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C00000"/>
              </a:buClr>
              <a:buFont typeface="Wingdings" panose="05000000000000000000" pitchFamily="2" charset="2"/>
              <a:buChar char="n"/>
              <a:defRPr b="1">
                <a:solidFill>
                  <a:srgbClr val="004098"/>
                </a:solidFill>
                <a:latin typeface="Arial" panose="020B0604020202090204" pitchFamily="34" charset="0"/>
                <a:ea typeface="黑体" panose="02010609060101010101" pitchFamily="49" charset="-122"/>
                <a:cs typeface="Arial" panose="020B0604020202090204" pitchFamily="34" charset="0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09C44EB0-CEEA-C856-9CE3-99AAF33AE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C4A33-EB4C-43F6-A4D5-DD731697C402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8D9C9856-72CC-2CBD-2532-796D179E9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AC4B650E-039E-C86D-97D9-D540A3E30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26B7-9E86-40F6-851E-F78A9CD4EB2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E362B-7D43-C1E4-F282-F5C832B9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D8619-3BF0-6139-7D63-3B5A9E767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67F64C-CE6E-F182-5026-E5132113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02CB02-60E7-7448-06F1-7CDC4DF5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0826A-C236-6FF7-B5D4-F430432F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76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31C1A-2252-C3BC-E82A-4462C18E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12F50-AB45-94BC-E89C-0EB93CFC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1DC14E-69C1-E451-1207-FBE0CFF8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1D581-0599-B669-AE47-E3BA9E7B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7E9BBC-221D-DB96-CA8B-13C259ACD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86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5D1CD-D7AC-CD79-1BCE-1B1CB026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7B81B0-CA1E-9DA2-6034-B8F46DED5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7D5BE8-6187-F103-19B2-BA835588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4F8469-CEE2-3450-8CC9-B0BE2E8C0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556B89-23B2-86BC-4441-F9810BE2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1ADDA4-EE82-FC8F-5261-33299D1C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96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F0A31-1801-51DB-ACE4-81B09B23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8DD9A0-2269-E6CA-4C6F-AAF4A13F3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05E7C7-FD32-4831-7231-0F1A0B1FD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DBC60C-18A9-68E3-6AE5-419ED82D7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F8E0CC-2DA0-6F80-118E-65A21D7451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AB942E-2048-44F8-1C4D-BD630202D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E3A3B0-620F-9593-193F-961C3CA9C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3F9CF6-0A90-D953-6D62-3C9DAF231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98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4EDD3-C9C9-14F0-3E15-E144D9300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25BA7D-88B5-C466-A75D-72FB85A0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5FE3F0-CD6A-0E69-28AE-BD8E4B809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AA7080-15E0-938B-0C3C-D572A6398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26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E11578-D71D-52ED-2945-29E24D20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01F0CE-F4BD-0926-5BFF-30AB53E4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5A13D4-D6CB-C730-AFC8-56544540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64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01B67-C7E8-4C62-0C76-218BB42F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16751F-91D6-456C-530B-AB21615BF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68B8B9-3728-D49A-2C1F-7D32F3BCB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CD3627-F37F-87C9-F001-4A433A6A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AD56C7-0CD8-E851-08D0-AE63A27B2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EAB6F1-3682-E0F8-6F68-198F8D11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8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5039A-0F01-9B19-A3E9-2703E7BB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828204E-DA69-A0B7-52F6-1AE8C4B34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68AEBF-F484-4363-24FF-C4F812EF6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061539-92FE-F17B-AD74-FCC8C2EC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DFC9C-40A1-A4CA-C96A-9012F322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45529-241E-20F9-05FD-28190E96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17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EEA76C-F680-00B7-A6CB-F45367F3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1E0130-167E-007F-767A-89B80607C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0551B5-1C61-90F9-DD07-73F254D10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993127-F1E4-4B9B-991F-DCFF405BA11C}" type="datetimeFigureOut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19A3F-F5FB-9DED-D0C6-D0D6BC02F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63D27C-4C8E-2DC1-D548-4F5DE4EC9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8A8026-31DA-411A-A43C-5C771179AA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4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33471EC-197D-E12E-078B-611B38BD1D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调度器调研</a:t>
            </a:r>
          </a:p>
        </p:txBody>
      </p:sp>
    </p:spTree>
    <p:extLst>
      <p:ext uri="{BB962C8B-B14F-4D97-AF65-F5344CB8AC3E}">
        <p14:creationId xmlns:p14="http://schemas.microsoft.com/office/powerpoint/2010/main" val="1391277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335070-33D5-0BA1-12CD-EA6F3967D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操作系统背景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26F7F-5B55-AE45-B0B5-3149066F4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884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操作系统的简介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3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DCD24B6-C11E-AE20-09C7-4DC149C8A140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操作系统（英语：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operating system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OS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）是管理计算机硬件与软件资源的计算机程序</a:t>
            </a:r>
            <a:r>
              <a:rPr lang="zh-CN" altLang="en-US" sz="1800" b="0" i="0" dirty="0">
                <a:solidFill>
                  <a:srgbClr val="222222"/>
                </a:solidFill>
                <a:effectLst/>
                <a:latin typeface="-apple-system"/>
              </a:rPr>
              <a:t>。</a:t>
            </a:r>
            <a:endParaRPr lang="en-US" altLang="zh-CN" sz="1800" b="0" i="0" dirty="0">
              <a:solidFill>
                <a:srgbClr val="222222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-apple-system"/>
              <a:ea typeface="华文楷体" panose="0201060004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特征：并发、共享、异步、虚拟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功能：处理器管理、文件管理、设备管理、存储器管理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基本类型：批处理系统、分时操作系统、实时操作系统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常见系统：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IOS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Windows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Android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-apple-system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-apple-system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-apple-system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-apple-system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-apple-system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185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的简介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2DCD24B6-C11E-AE20-09C7-4DC149C8A140}"/>
              </a:ext>
            </a:extLst>
          </p:cNvPr>
          <p:cNvSpPr txBox="1">
            <a:spLocks/>
          </p:cNvSpPr>
          <p:nvPr/>
        </p:nvSpPr>
        <p:spPr>
          <a:xfrm>
            <a:off x="269601" y="153766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Linux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，全称为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GNU/Linux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，是一套免费使用和自由传播的类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Unix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操作系统，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主要受</a:t>
            </a:r>
            <a:r>
              <a:rPr lang="en-US" altLang="zh-CN" sz="1800" dirty="0" err="1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Minix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Unix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思想的启发，是一个基于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POSIX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的多用户、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多任务、支持多线程和多</a:t>
            </a:r>
            <a:r>
              <a:rPr lang="en-US" altLang="zh-CN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的操作系统。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特点：完全免费、开放性、高效安全稳定、支持多种硬件、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22222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友好的界面、支持多任务，多用户</a:t>
            </a:r>
            <a:endParaRPr lang="en-US" altLang="zh-CN" sz="1800" dirty="0">
              <a:solidFill>
                <a:srgbClr val="22222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用户_核心态 2-CSDN博客">
            <a:extLst>
              <a:ext uri="{FF2B5EF4-FFF2-40B4-BE49-F238E27FC236}">
                <a16:creationId xmlns:a16="http://schemas.microsoft.com/office/drawing/2014/main" id="{A9C243D0-69FE-43DD-922A-4A276C1B9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2" t="2397" r="5398" b="5324"/>
          <a:stretch/>
        </p:blipFill>
        <p:spPr bwMode="auto">
          <a:xfrm>
            <a:off x="6438569" y="1928132"/>
            <a:ext cx="5253423" cy="426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1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6D335070-33D5-0BA1-12CD-EA6F3967D13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调度器背景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A26F7F-5B55-AE45-B0B5-3149066F40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4339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Linux</a:t>
            </a:r>
            <a:r>
              <a:rPr lang="zh-CN" altLang="en-US" dirty="0"/>
              <a:t>调度器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2024/7/31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9A4F514-D8E5-1CD1-80F5-12506E5D0824}"/>
              </a:ext>
            </a:extLst>
          </p:cNvPr>
          <p:cNvSpPr/>
          <p:nvPr/>
        </p:nvSpPr>
        <p:spPr>
          <a:xfrm>
            <a:off x="1734604" y="3965824"/>
            <a:ext cx="5578867" cy="176715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2ADFDE-670C-2E7F-E862-BAB209AFEB2B}"/>
              </a:ext>
            </a:extLst>
          </p:cNvPr>
          <p:cNvSpPr/>
          <p:nvPr/>
        </p:nvSpPr>
        <p:spPr>
          <a:xfrm>
            <a:off x="2065106" y="4582274"/>
            <a:ext cx="1232898" cy="534256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deadline.c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C09CFF-E596-6D45-1943-2F5EF282E34B}"/>
              </a:ext>
            </a:extLst>
          </p:cNvPr>
          <p:cNvSpPr/>
          <p:nvPr/>
        </p:nvSpPr>
        <p:spPr>
          <a:xfrm>
            <a:off x="3842536" y="4582274"/>
            <a:ext cx="1232898" cy="53425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rt.c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8CB3A81-1E13-E780-9975-B9D3878CAA4C}"/>
              </a:ext>
            </a:extLst>
          </p:cNvPr>
          <p:cNvSpPr/>
          <p:nvPr/>
        </p:nvSpPr>
        <p:spPr>
          <a:xfrm>
            <a:off x="5479551" y="4582274"/>
            <a:ext cx="1232898" cy="53425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fair.c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77499F1-3FF9-914C-5DD4-557C9C852C30}"/>
              </a:ext>
            </a:extLst>
          </p:cNvPr>
          <p:cNvCxnSpPr/>
          <p:nvPr/>
        </p:nvCxnSpPr>
        <p:spPr>
          <a:xfrm flipH="1" flipV="1">
            <a:off x="2065106" y="2897312"/>
            <a:ext cx="544530" cy="159249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E382B1CB-BBF7-23C3-2C21-95A0ECFAD754}"/>
              </a:ext>
            </a:extLst>
          </p:cNvPr>
          <p:cNvSpPr/>
          <p:nvPr/>
        </p:nvSpPr>
        <p:spPr>
          <a:xfrm>
            <a:off x="1131683" y="2085850"/>
            <a:ext cx="1549872" cy="77569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SCHED_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DEADLINE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25BFDE28-2AE9-80A1-7E0A-72499451B0ED}"/>
              </a:ext>
            </a:extLst>
          </p:cNvPr>
          <p:cNvCxnSpPr>
            <a:cxnSpLocks/>
          </p:cNvCxnSpPr>
          <p:nvPr/>
        </p:nvCxnSpPr>
        <p:spPr>
          <a:xfrm flipH="1" flipV="1">
            <a:off x="4237022" y="3123737"/>
            <a:ext cx="223540" cy="141787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F0F6D2B9-5B9B-F8F3-C45F-D1D63A97B8DF}"/>
              </a:ext>
            </a:extLst>
          </p:cNvPr>
          <p:cNvSpPr/>
          <p:nvPr/>
        </p:nvSpPr>
        <p:spPr>
          <a:xfrm>
            <a:off x="3042719" y="1973131"/>
            <a:ext cx="1665083" cy="7652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SCHED_RR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C92F022-3640-4A7E-54BF-348CDEE563CD}"/>
              </a:ext>
            </a:extLst>
          </p:cNvPr>
          <p:cNvSpPr/>
          <p:nvPr/>
        </p:nvSpPr>
        <p:spPr>
          <a:xfrm>
            <a:off x="3875260" y="2450805"/>
            <a:ext cx="1665083" cy="77569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SCHED_FIFO</a:t>
            </a: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41462EB-7C24-B888-459C-89EF14B8C3E8}"/>
              </a:ext>
            </a:extLst>
          </p:cNvPr>
          <p:cNvCxnSpPr>
            <a:cxnSpLocks/>
          </p:cNvCxnSpPr>
          <p:nvPr/>
        </p:nvCxnSpPr>
        <p:spPr>
          <a:xfrm flipV="1">
            <a:off x="6096000" y="3524225"/>
            <a:ext cx="368174" cy="101738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82D4ECEE-7BB6-16A0-9142-B54E5D4C6BFB}"/>
              </a:ext>
            </a:extLst>
          </p:cNvPr>
          <p:cNvSpPr/>
          <p:nvPr/>
        </p:nvSpPr>
        <p:spPr>
          <a:xfrm>
            <a:off x="6651658" y="1748405"/>
            <a:ext cx="1665083" cy="7756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SCHED_IDLE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AA7451AC-7882-B0C4-0392-82A8A45268AF}"/>
              </a:ext>
            </a:extLst>
          </p:cNvPr>
          <p:cNvSpPr/>
          <p:nvPr/>
        </p:nvSpPr>
        <p:spPr>
          <a:xfrm>
            <a:off x="5973426" y="2340345"/>
            <a:ext cx="1665083" cy="7756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SCHED_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BATCH</a:t>
            </a: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C9D885F7-853C-FDE2-4750-01913F93B8C7}"/>
              </a:ext>
            </a:extLst>
          </p:cNvPr>
          <p:cNvSpPr/>
          <p:nvPr/>
        </p:nvSpPr>
        <p:spPr>
          <a:xfrm>
            <a:off x="6488317" y="2932285"/>
            <a:ext cx="1665083" cy="77569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SCHED_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9D9D982-9B06-AA2B-15C7-BD26F930FC13}"/>
              </a:ext>
            </a:extLst>
          </p:cNvPr>
          <p:cNvSpPr txBox="1"/>
          <p:nvPr/>
        </p:nvSpPr>
        <p:spPr>
          <a:xfrm>
            <a:off x="3581400" y="5280931"/>
            <a:ext cx="178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Linux schedular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4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DL</a:t>
            </a:r>
            <a:r>
              <a:rPr lang="zh-CN" altLang="en-US" dirty="0"/>
              <a:t>调度器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5AA4A93-8161-DC58-3602-70D1E3EDE6CE}"/>
              </a:ext>
            </a:extLst>
          </p:cNvPr>
          <p:cNvSpPr txBox="1"/>
          <p:nvPr/>
        </p:nvSpPr>
        <p:spPr>
          <a:xfrm>
            <a:off x="246728" y="1080406"/>
            <a:ext cx="82638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核心：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EDF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Earliest Deadline First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CBS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Constant Bandwidth Server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属性：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runtime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period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deadline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41C6503-5902-8FB3-A54F-BD1E21613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1" y="2150348"/>
            <a:ext cx="6439433" cy="2738344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17D1CF1-761B-C191-F0D3-F9DDB7D2A351}"/>
              </a:ext>
            </a:extLst>
          </p:cNvPr>
          <p:cNvSpPr txBox="1"/>
          <p:nvPr/>
        </p:nvSpPr>
        <p:spPr>
          <a:xfrm>
            <a:off x="1086416" y="5223850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Bandwidth =  runtime /</a:t>
            </a:r>
            <a:r>
              <a:rPr lang="zh-CN" altLang="en-US" dirty="0"/>
              <a:t> </a:t>
            </a:r>
            <a:r>
              <a:rPr lang="en-US" altLang="zh-CN" dirty="0"/>
              <a:t>period</a:t>
            </a:r>
            <a:r>
              <a:rPr lang="zh-CN" altLang="en-US" dirty="0"/>
              <a:t> </a:t>
            </a:r>
            <a:r>
              <a:rPr lang="en-US" altLang="zh-CN" dirty="0"/>
              <a:t>  sum(Bandwidth) &lt;  1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2B8A9FD-F59B-6063-8D75-70C2339D6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1756" y="1437683"/>
            <a:ext cx="5495782" cy="50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9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25D55FB-6DA4-570B-10D4-DDA5F8F84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DL</a:t>
            </a:r>
            <a:r>
              <a:rPr lang="zh-CN" altLang="en-US" dirty="0"/>
              <a:t>调度器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F3527A-518D-6865-AF9C-ADF8DC9DFD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2EC4A33-EB4C-43F6-A4D5-DD731697C402}" type="datetime1">
              <a:rPr lang="zh-CN" altLang="en-US" smtClean="0"/>
              <a:t>2024/8/1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153FCB-6AFA-F79B-BE3F-6054496BF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/>
              <a:t>中央研究院</a:t>
            </a:r>
            <a:r>
              <a:rPr lang="en-US" altLang="zh-CN"/>
              <a:t> </a:t>
            </a:r>
            <a:r>
              <a:rPr lang="zh-CN" altLang="en-US"/>
              <a:t>北京软件所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25903D1-AF24-EFBF-A067-CF663DB44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06E26B7-9E86-40F6-851E-F78A9CD4EB21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21A2DB-C0D0-BC51-4097-2C5C17386C72}"/>
              </a:ext>
            </a:extLst>
          </p:cNvPr>
          <p:cNvSpPr txBox="1"/>
          <p:nvPr/>
        </p:nvSpPr>
        <p:spPr>
          <a:xfrm>
            <a:off x="662940" y="1443841"/>
            <a:ext cx="9490098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/* file: kernel/sched/</a:t>
            </a:r>
            <a:r>
              <a:rPr lang="en-US" altLang="zh-CN" dirty="0" err="1"/>
              <a:t>deadline.c</a:t>
            </a:r>
            <a:r>
              <a:rPr lang="en-US" altLang="zh-CN" dirty="0"/>
              <a:t> */</a:t>
            </a:r>
          </a:p>
          <a:p>
            <a:r>
              <a:rPr lang="en-US" altLang="zh-CN" dirty="0"/>
              <a:t>static void </a:t>
            </a:r>
            <a:r>
              <a:rPr lang="en-US" altLang="zh-CN" dirty="0" err="1"/>
              <a:t>update_dl_entity</a:t>
            </a:r>
            <a:r>
              <a:rPr lang="en-US" altLang="zh-CN" dirty="0"/>
              <a:t>(struct </a:t>
            </a:r>
            <a:r>
              <a:rPr lang="en-US" altLang="zh-CN" dirty="0" err="1"/>
              <a:t>sched_dl_entity</a:t>
            </a:r>
            <a:r>
              <a:rPr lang="en-US" altLang="zh-CN" dirty="0"/>
              <a:t> *</a:t>
            </a:r>
            <a:r>
              <a:rPr lang="en-US" altLang="zh-CN" dirty="0" err="1"/>
              <a:t>dl_se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   struct </a:t>
            </a:r>
            <a:r>
              <a:rPr lang="en-US" altLang="zh-CN" dirty="0" err="1"/>
              <a:t>dl_rq</a:t>
            </a:r>
            <a:r>
              <a:rPr lang="en-US" altLang="zh-CN" dirty="0"/>
              <a:t> *</a:t>
            </a:r>
            <a:r>
              <a:rPr lang="en-US" altLang="zh-CN" dirty="0" err="1"/>
              <a:t>dl_rq</a:t>
            </a:r>
            <a:r>
              <a:rPr lang="en-US" altLang="zh-CN" dirty="0"/>
              <a:t> = </a:t>
            </a:r>
            <a:r>
              <a:rPr lang="en-US" altLang="zh-CN" dirty="0" err="1"/>
              <a:t>dl_rq_of_se</a:t>
            </a:r>
            <a:r>
              <a:rPr lang="en-US" altLang="zh-CN" dirty="0"/>
              <a:t>(</a:t>
            </a:r>
            <a:r>
              <a:rPr lang="en-US" altLang="zh-CN" dirty="0" err="1"/>
              <a:t>dl_se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struct </a:t>
            </a:r>
            <a:r>
              <a:rPr lang="en-US" altLang="zh-CN" dirty="0" err="1"/>
              <a:t>rq</a:t>
            </a:r>
            <a:r>
              <a:rPr lang="en-US" altLang="zh-CN" dirty="0"/>
              <a:t> *</a:t>
            </a:r>
            <a:r>
              <a:rPr lang="en-US" altLang="zh-CN" dirty="0" err="1"/>
              <a:t>rq</a:t>
            </a:r>
            <a:r>
              <a:rPr lang="en-US" altLang="zh-CN" dirty="0"/>
              <a:t> = </a:t>
            </a:r>
            <a:r>
              <a:rPr lang="en-US" altLang="zh-CN" dirty="0" err="1"/>
              <a:t>rq_of_dl_rq</a:t>
            </a:r>
            <a:r>
              <a:rPr lang="en-US" altLang="zh-CN" dirty="0"/>
              <a:t>(</a:t>
            </a:r>
            <a:r>
              <a:rPr lang="en-US" altLang="zh-CN" dirty="0" err="1"/>
              <a:t>dl_rq</a:t>
            </a:r>
            <a:r>
              <a:rPr lang="en-US" altLang="zh-CN" dirty="0"/>
              <a:t>);</a:t>
            </a:r>
          </a:p>
          <a:p>
            <a:endParaRPr lang="en-US" altLang="zh-CN" dirty="0"/>
          </a:p>
          <a:p>
            <a:r>
              <a:rPr lang="en-US" altLang="zh-CN" dirty="0"/>
              <a:t>    if (</a:t>
            </a:r>
            <a:r>
              <a:rPr lang="en-US" altLang="zh-CN" dirty="0" err="1"/>
              <a:t>dl_time_before</a:t>
            </a:r>
            <a:r>
              <a:rPr lang="en-US" altLang="zh-CN" dirty="0"/>
              <a:t>(</a:t>
            </a:r>
            <a:r>
              <a:rPr lang="en-US" altLang="zh-CN" dirty="0" err="1"/>
              <a:t>dl_se</a:t>
            </a:r>
            <a:r>
              <a:rPr lang="en-US" altLang="zh-CN" dirty="0"/>
              <a:t>-&gt;deadline, </a:t>
            </a:r>
            <a:r>
              <a:rPr lang="en-US" altLang="zh-CN" dirty="0" err="1"/>
              <a:t>rq_clock</a:t>
            </a:r>
            <a:r>
              <a:rPr lang="en-US" altLang="zh-CN" dirty="0"/>
              <a:t>(</a:t>
            </a:r>
            <a:r>
              <a:rPr lang="en-US" altLang="zh-CN" dirty="0" err="1"/>
              <a:t>rq</a:t>
            </a:r>
            <a:r>
              <a:rPr lang="en-US" altLang="zh-CN" dirty="0"/>
              <a:t>)) || /* </a:t>
            </a:r>
            <a:r>
              <a:rPr lang="zh-CN" altLang="en-US" dirty="0"/>
              <a:t>校验是否已经错过 </a:t>
            </a:r>
            <a:r>
              <a:rPr lang="en-US" altLang="zh-CN" dirty="0"/>
              <a:t>deadline */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dl_entity_overflow</a:t>
            </a:r>
            <a:r>
              <a:rPr lang="en-US" altLang="zh-CN" dirty="0"/>
              <a:t>(</a:t>
            </a:r>
            <a:r>
              <a:rPr lang="en-US" altLang="zh-CN" dirty="0" err="1"/>
              <a:t>dl_se</a:t>
            </a:r>
            <a:r>
              <a:rPr lang="en-US" altLang="zh-CN" dirty="0"/>
              <a:t>, </a:t>
            </a:r>
            <a:r>
              <a:rPr lang="en-US" altLang="zh-CN" dirty="0" err="1"/>
              <a:t>rq_clock</a:t>
            </a:r>
            <a:r>
              <a:rPr lang="en-US" altLang="zh-CN" dirty="0"/>
              <a:t>(</a:t>
            </a:r>
            <a:r>
              <a:rPr lang="en-US" altLang="zh-CN" dirty="0" err="1"/>
              <a:t>rq</a:t>
            </a:r>
            <a:r>
              <a:rPr lang="en-US" altLang="zh-CN" dirty="0"/>
              <a:t>))) { /* </a:t>
            </a:r>
            <a:r>
              <a:rPr lang="en-US" altLang="zh-CN" dirty="0" err="1"/>
              <a:t>dl_entity_overflow</a:t>
            </a:r>
            <a:r>
              <a:rPr lang="en-US" altLang="zh-CN" dirty="0"/>
              <a:t> </a:t>
            </a:r>
            <a:r>
              <a:rPr lang="zh-CN" altLang="en-US" dirty="0"/>
              <a:t>用来判断带宽是否会溢出 *</a:t>
            </a:r>
            <a:r>
              <a:rPr lang="en-US" altLang="zh-CN" dirty="0"/>
              <a:t>/</a:t>
            </a:r>
          </a:p>
          <a:p>
            <a:endParaRPr lang="en-US" altLang="zh-CN" dirty="0"/>
          </a:p>
          <a:p>
            <a:r>
              <a:rPr lang="en-US" altLang="zh-CN" dirty="0"/>
              <a:t>        /* </a:t>
            </a:r>
            <a:r>
              <a:rPr lang="zh-CN" altLang="en-US" dirty="0"/>
              <a:t>更新 </a:t>
            </a:r>
            <a:r>
              <a:rPr lang="en-US" altLang="zh-CN" dirty="0"/>
              <a:t>scheduling deadline </a:t>
            </a:r>
            <a:r>
              <a:rPr lang="zh-CN" altLang="en-US" dirty="0"/>
              <a:t>与 </a:t>
            </a:r>
            <a:r>
              <a:rPr lang="en-US" altLang="zh-CN" dirty="0"/>
              <a:t>remaining runtime */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dl_se</a:t>
            </a:r>
            <a:r>
              <a:rPr lang="en-US" altLang="zh-CN" dirty="0"/>
              <a:t>-&gt;deadline = </a:t>
            </a:r>
            <a:r>
              <a:rPr lang="en-US" altLang="zh-CN" dirty="0" err="1"/>
              <a:t>rq_clock</a:t>
            </a:r>
            <a:r>
              <a:rPr lang="en-US" altLang="zh-CN" dirty="0"/>
              <a:t>(</a:t>
            </a:r>
            <a:r>
              <a:rPr lang="en-US" altLang="zh-CN" dirty="0" err="1"/>
              <a:t>rq</a:t>
            </a:r>
            <a:r>
              <a:rPr lang="en-US" altLang="zh-CN" dirty="0"/>
              <a:t>) + </a:t>
            </a:r>
            <a:r>
              <a:rPr lang="en-US" altLang="zh-CN" dirty="0" err="1"/>
              <a:t>pi_of</a:t>
            </a:r>
            <a:r>
              <a:rPr lang="en-US" altLang="zh-CN" dirty="0"/>
              <a:t>(</a:t>
            </a:r>
            <a:r>
              <a:rPr lang="en-US" altLang="zh-CN" dirty="0" err="1"/>
              <a:t>dl_se</a:t>
            </a:r>
            <a:r>
              <a:rPr lang="en-US" altLang="zh-CN" dirty="0"/>
              <a:t>)-&gt;</a:t>
            </a:r>
            <a:r>
              <a:rPr lang="en-US" altLang="zh-CN" dirty="0" err="1"/>
              <a:t>dl_deadline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dl_se</a:t>
            </a:r>
            <a:r>
              <a:rPr lang="en-US" altLang="zh-CN" dirty="0"/>
              <a:t>-&gt;runtime = </a:t>
            </a:r>
            <a:r>
              <a:rPr lang="en-US" altLang="zh-CN" dirty="0" err="1"/>
              <a:t>pi_of</a:t>
            </a:r>
            <a:r>
              <a:rPr lang="en-US" altLang="zh-CN" dirty="0"/>
              <a:t>(</a:t>
            </a:r>
            <a:r>
              <a:rPr lang="en-US" altLang="zh-CN" dirty="0" err="1"/>
              <a:t>dl_se</a:t>
            </a:r>
            <a:r>
              <a:rPr lang="en-US" altLang="zh-CN" dirty="0"/>
              <a:t>)-&gt;</a:t>
            </a:r>
            <a:r>
              <a:rPr lang="en-US" altLang="zh-CN" dirty="0" err="1"/>
              <a:t>dl_runtime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2213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536</Words>
  <Application>Microsoft Office PowerPoint</Application>
  <PresentationFormat>宽屏</PresentationFormat>
  <Paragraphs>86</Paragraphs>
  <Slides>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__Roboto_a48f64</vt:lpstr>
      <vt:lpstr>-apple-system</vt:lpstr>
      <vt:lpstr>等线</vt:lpstr>
      <vt:lpstr>等线 Light</vt:lpstr>
      <vt:lpstr>华文楷体</vt:lpstr>
      <vt:lpstr>宋体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北京软件研究室02</dc:creator>
  <cp:lastModifiedBy>北京软件研究室02</cp:lastModifiedBy>
  <cp:revision>3</cp:revision>
  <dcterms:created xsi:type="dcterms:W3CDTF">2024-07-31T07:10:01Z</dcterms:created>
  <dcterms:modified xsi:type="dcterms:W3CDTF">2024-08-02T12:51:32Z</dcterms:modified>
</cp:coreProperties>
</file>