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7"/>
  </p:notesMasterIdLst>
  <p:sldIdLst>
    <p:sldId id="569" r:id="rId2"/>
    <p:sldId id="709" r:id="rId3"/>
    <p:sldId id="710" r:id="rId4"/>
    <p:sldId id="526" r:id="rId5"/>
    <p:sldId id="708" r:id="rId6"/>
    <p:sldId id="680" r:id="rId7"/>
    <p:sldId id="529" r:id="rId8"/>
    <p:sldId id="548" r:id="rId9"/>
    <p:sldId id="549" r:id="rId10"/>
    <p:sldId id="550" r:id="rId11"/>
    <p:sldId id="551" r:id="rId12"/>
    <p:sldId id="552" r:id="rId13"/>
    <p:sldId id="553" r:id="rId14"/>
    <p:sldId id="554" r:id="rId15"/>
    <p:sldId id="67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6301" autoAdjust="0"/>
    <p:restoredTop sz="86370" autoAdjust="0"/>
  </p:normalViewPr>
  <p:slideViewPr>
    <p:cSldViewPr snapToGrid="0">
      <p:cViewPr varScale="1">
        <p:scale>
          <a:sx n="59" d="100"/>
          <a:sy n="59" d="100"/>
        </p:scale>
        <p:origin x="147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11954-2F47-48C6-9D2F-F7D2A3134F1B}" type="datetimeFigureOut">
              <a:rPr lang="zh-TW" altLang="en-US" smtClean="0"/>
              <a:t>2021/8/5</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184D-6D61-48BD-AFEE-F05270701E36}" type="slidenum">
              <a:rPr lang="zh-TW" altLang="en-US" smtClean="0"/>
              <a:t>‹#›</a:t>
            </a:fld>
            <a:endParaRPr lang="zh-TW" altLang="en-US"/>
          </a:p>
        </p:txBody>
      </p:sp>
    </p:spTree>
    <p:extLst>
      <p:ext uri="{BB962C8B-B14F-4D97-AF65-F5344CB8AC3E}">
        <p14:creationId xmlns:p14="http://schemas.microsoft.com/office/powerpoint/2010/main" val="792160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45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F98D6F6-6423-4480-B4BF-80958A039C2E}" type="datetime1">
              <a:rPr lang="zh-TW" altLang="en-US" smtClean="0"/>
              <a:t>2021/8/5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42095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96D6941-C3AF-402E-BF79-55EE22CBD46B}" type="datetime1">
              <a:rPr lang="zh-TW" altLang="en-US" smtClean="0"/>
              <a:t>2021/8/5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02988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018ACB-0F38-498B-B460-218C230C10C0}" type="datetime1">
              <a:rPr lang="zh-TW" altLang="en-US" smtClean="0"/>
              <a:t>2021/8/5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8225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D3E932D-8015-49DD-8100-46BE1BA325C7}" type="datetime1">
              <a:rPr lang="zh-TW" altLang="en-US" smtClean="0"/>
              <a:t>2021/8/5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42201672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45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56EA00D9-10D7-45B5-9C17-7B0918DB22A3}" type="datetime1">
              <a:rPr lang="zh-TW" altLang="en-US" smtClean="0"/>
              <a:t>2021/8/5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18008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D3E932D-8015-49DD-8100-46BE1BA325C7}" type="datetime1">
              <a:rPr lang="zh-TW" altLang="en-US" smtClean="0"/>
              <a:t>2021/8/5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54824239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D3E932D-8015-49DD-8100-46BE1BA325C7}" type="datetime1">
              <a:rPr lang="zh-TW" altLang="en-US" smtClean="0"/>
              <a:t>2021/8/5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42366456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759DB88-2314-4DCA-A09A-E1D339BADB98}" type="datetime1">
              <a:rPr lang="zh-TW" altLang="en-US" smtClean="0"/>
              <a:t>2021/8/5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0012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FDD5294-03E7-4B1E-89B2-82CBB7DD4DBE}" type="datetime1">
              <a:rPr lang="zh-TW" altLang="en-US" smtClean="0"/>
              <a:t>2021/8/5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78574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3E8467D-A6BF-4CD9-9948-9A03D3DC666A}" type="datetime1">
              <a:rPr lang="zh-TW" altLang="en-US" smtClean="0"/>
              <a:t>2021/8/5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50192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6AD1F1E-0A39-42E8-B50D-886B921C41E7}" type="datetime1">
              <a:rPr lang="zh-TW" altLang="en-US" smtClean="0"/>
              <a:t>2021/8/5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26830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D3E932D-8015-49DD-8100-46BE1BA325C7}" type="datetime1">
              <a:rPr lang="zh-TW" altLang="en-US" smtClean="0"/>
              <a:t>2021/8/5</a:t>
            </a:fld>
            <a:endParaRPr lang="zh-TW" altLang="en-US"/>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61912419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ctrTitle"/>
          </p:nvPr>
        </p:nvSpPr>
        <p:spPr>
          <a:xfrm>
            <a:off x="685800" y="2705100"/>
            <a:ext cx="7772400" cy="1447800"/>
          </a:xfrm>
        </p:spPr>
        <p:txBody>
          <a:bodyPr>
            <a:normAutofit/>
          </a:bodyPr>
          <a:lstStyle/>
          <a:p>
            <a:r>
              <a:rPr lang="en-US" altLang="zh-TW" dirty="0">
                <a:effectLst>
                  <a:outerShdw blurRad="38100" dist="38100" dir="2700000" algn="tl">
                    <a:srgbClr val="000000">
                      <a:alpha val="43137"/>
                    </a:srgbClr>
                  </a:outerShdw>
                </a:effectLst>
              </a:rPr>
              <a:t>{</a:t>
            </a:r>
            <a:r>
              <a:rPr lang="zh-TW" altLang="en-US" dirty="0">
                <a:effectLst>
                  <a:outerShdw blurRad="38100" dist="38100" dir="2700000" algn="tl">
                    <a:srgbClr val="000000">
                      <a:alpha val="43137"/>
                    </a:srgbClr>
                  </a:outerShdw>
                </a:effectLst>
              </a:rPr>
              <a:t>駭客</a:t>
            </a:r>
            <a:r>
              <a:rPr lang="en-US" altLang="zh-TW" dirty="0">
                <a:effectLst>
                  <a:outerShdw blurRad="38100" dist="38100" dir="2700000" algn="tl">
                    <a:srgbClr val="000000">
                      <a:alpha val="43137"/>
                    </a:srgbClr>
                  </a:outerShdw>
                </a:effectLst>
              </a:rPr>
              <a:t>}</a:t>
            </a:r>
            <a:r>
              <a:rPr lang="zh-TW" altLang="zh-TW" dirty="0">
                <a:effectLst>
                  <a:outerShdw blurRad="38100" dist="38100" dir="2700000" algn="tl">
                    <a:srgbClr val="000000">
                      <a:alpha val="43137"/>
                    </a:srgbClr>
                  </a:outerShdw>
                </a:effectLst>
              </a:rPr>
              <a:t>隱寫術</a:t>
            </a:r>
            <a:r>
              <a:rPr lang="zh-TW" altLang="en-US" dirty="0">
                <a:effectLst>
                  <a:outerShdw blurRad="38100" dist="38100" dir="2700000" algn="tl">
                    <a:srgbClr val="000000">
                      <a:alpha val="43137"/>
                    </a:srgbClr>
                  </a:outerShdw>
                </a:effectLst>
              </a:rPr>
              <a:t> </a:t>
            </a:r>
            <a:r>
              <a:rPr lang="en-US" altLang="zh-TW" dirty="0" smtClean="0">
                <a:effectLst>
                  <a:outerShdw blurRad="38100" dist="38100" dir="2700000" algn="tl">
                    <a:srgbClr val="000000">
                      <a:alpha val="43137"/>
                    </a:srgbClr>
                  </a:outerShdw>
                </a:effectLst>
              </a:rPr>
              <a:t/>
            </a:r>
            <a:br>
              <a:rPr lang="en-US" altLang="zh-TW" dirty="0" smtClean="0">
                <a:effectLst>
                  <a:outerShdw blurRad="38100" dist="38100" dir="2700000" algn="tl">
                    <a:srgbClr val="000000">
                      <a:alpha val="43137"/>
                    </a:srgbClr>
                  </a:outerShdw>
                </a:effectLst>
              </a:rPr>
            </a:br>
            <a:r>
              <a:rPr lang="en-US" altLang="zh-TW" dirty="0" smtClean="0">
                <a:effectLst>
                  <a:outerShdw blurRad="38100" dist="38100" dir="2700000" algn="tl">
                    <a:srgbClr val="000000">
                      <a:alpha val="43137"/>
                    </a:srgbClr>
                  </a:outerShdw>
                </a:effectLst>
              </a:rPr>
              <a:t>STEGANOGRAPHY</a:t>
            </a:r>
            <a:endParaRPr lang="zh-TW" altLang="en-US"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3121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910096"/>
            <a:ext cx="9144000" cy="646331"/>
          </a:xfrm>
          <a:prstGeom prst="rect">
            <a:avLst/>
          </a:prstGeom>
          <a:solidFill>
            <a:schemeClr val="accent4">
              <a:lumMod val="50000"/>
            </a:schemeClr>
          </a:solidFill>
        </p:spPr>
        <p:txBody>
          <a:bodyPr wrap="square">
            <a:spAutoFit/>
          </a:bodyPr>
          <a:lstStyle/>
          <a:p>
            <a:r>
              <a:rPr lang="zh-TW" altLang="en-US" sz="3600" dirty="0">
                <a:solidFill>
                  <a:schemeClr val="bg1"/>
                </a:solidFill>
              </a:rPr>
              <a:t>使用</a:t>
            </a:r>
            <a:r>
              <a:rPr lang="en-US" altLang="zh-CN" sz="3600" dirty="0">
                <a:solidFill>
                  <a:schemeClr val="bg1"/>
                </a:solidFill>
              </a:rPr>
              <a:t>hex</a:t>
            </a:r>
            <a:r>
              <a:rPr lang="zh-CN" altLang="en-US" sz="3600" dirty="0">
                <a:solidFill>
                  <a:schemeClr val="bg1"/>
                </a:solidFill>
              </a:rPr>
              <a:t>編輯器分析檔</a:t>
            </a:r>
            <a:r>
              <a:rPr lang="zh-TW" altLang="en-US" sz="3600" dirty="0">
                <a:solidFill>
                  <a:schemeClr val="bg1"/>
                </a:solidFill>
              </a:rPr>
              <a:t>案</a:t>
            </a:r>
            <a:endParaRPr lang="zh-TW" altLang="en-US" sz="2100" dirty="0">
              <a:solidFill>
                <a:schemeClr val="bg1"/>
              </a:solidFill>
            </a:endParaRPr>
          </a:p>
        </p:txBody>
      </p:sp>
      <p:sp>
        <p:nvSpPr>
          <p:cNvPr id="5" name="矩形 4"/>
          <p:cNvSpPr/>
          <p:nvPr/>
        </p:nvSpPr>
        <p:spPr>
          <a:xfrm>
            <a:off x="1151917" y="4295016"/>
            <a:ext cx="7781771" cy="1754326"/>
          </a:xfrm>
          <a:prstGeom prst="rect">
            <a:avLst/>
          </a:prstGeom>
        </p:spPr>
        <p:txBody>
          <a:bodyPr wrap="square">
            <a:spAutoFit/>
          </a:bodyPr>
          <a:lstStyle/>
          <a:p>
            <a:r>
              <a:rPr lang="zh-TW" altLang="en-US" dirty="0"/>
              <a:t>用</a:t>
            </a:r>
            <a:r>
              <a:rPr lang="en-US" altLang="zh-TW" dirty="0" err="1"/>
              <a:t>winhex</a:t>
            </a:r>
            <a:r>
              <a:rPr lang="zh-TW" altLang="en-US" dirty="0"/>
              <a:t>打開圖片，通過</a:t>
            </a:r>
            <a:r>
              <a:rPr lang="en-US" altLang="zh-TW" b="1" dirty="0" err="1">
                <a:solidFill>
                  <a:srgbClr val="FF0000"/>
                </a:solidFill>
                <a:effectLst>
                  <a:outerShdw blurRad="38100" dist="38100" dir="2700000" algn="tl">
                    <a:srgbClr val="000000">
                      <a:alpha val="43137"/>
                    </a:srgbClr>
                  </a:outerShdw>
                </a:effectLst>
              </a:rPr>
              <a:t>Alt+G</a:t>
            </a:r>
            <a:r>
              <a:rPr lang="zh-TW" altLang="en-US" b="1" dirty="0">
                <a:solidFill>
                  <a:srgbClr val="FF0000"/>
                </a:solidFill>
                <a:effectLst>
                  <a:outerShdw blurRad="38100" dist="38100" dir="2700000" algn="tl">
                    <a:srgbClr val="000000">
                      <a:alpha val="43137"/>
                    </a:srgbClr>
                  </a:outerShdw>
                </a:effectLst>
              </a:rPr>
              <a:t>快速鍵</a:t>
            </a:r>
            <a:r>
              <a:rPr lang="zh-TW" altLang="en-US" dirty="0"/>
              <a:t>輸入偏移位址</a:t>
            </a:r>
            <a:r>
              <a:rPr lang="en-US" altLang="zh-TW" dirty="0"/>
              <a:t>22373</a:t>
            </a:r>
            <a:r>
              <a:rPr lang="zh-TW" altLang="en-US" dirty="0"/>
              <a:t>跳轉到另一張</a:t>
            </a:r>
            <a:r>
              <a:rPr lang="en-US" altLang="zh-TW" dirty="0"/>
              <a:t>jpg</a:t>
            </a:r>
            <a:r>
              <a:rPr lang="zh-TW" altLang="en-US" dirty="0"/>
              <a:t>的圖像開始塊，可以看到</a:t>
            </a:r>
            <a:r>
              <a:rPr lang="en-US" altLang="zh-TW" dirty="0"/>
              <a:t>FF D8</a:t>
            </a:r>
            <a:r>
              <a:rPr lang="zh-TW" altLang="en-US" dirty="0"/>
              <a:t>圖像開始塊。而圖像結束塊</a:t>
            </a:r>
            <a:r>
              <a:rPr lang="en-US" altLang="zh-TW" dirty="0"/>
              <a:t>FF D9</a:t>
            </a:r>
          </a:p>
          <a:p>
            <a:endParaRPr lang="en-US" altLang="zh-TW" dirty="0"/>
          </a:p>
          <a:p>
            <a:endParaRPr lang="en-US" altLang="zh-TW" dirty="0"/>
          </a:p>
          <a:p>
            <a:r>
              <a:rPr lang="zh-TW" altLang="en-US" dirty="0"/>
              <a:t>選取使用</a:t>
            </a:r>
            <a:r>
              <a:rPr lang="en-US" altLang="zh-TW" b="1" dirty="0">
                <a:solidFill>
                  <a:srgbClr val="FF0000"/>
                </a:solidFill>
                <a:effectLst>
                  <a:outerShdw blurRad="38100" dist="38100" dir="2700000" algn="tl">
                    <a:srgbClr val="000000">
                      <a:alpha val="43137"/>
                    </a:srgbClr>
                  </a:outerShdw>
                </a:effectLst>
              </a:rPr>
              <a:t>Alt+1</a:t>
            </a:r>
            <a:r>
              <a:rPr lang="zh-TW" altLang="en-US" b="1" dirty="0">
                <a:solidFill>
                  <a:srgbClr val="FF0000"/>
                </a:solidFill>
                <a:effectLst>
                  <a:outerShdw blurRad="38100" dist="38100" dir="2700000" algn="tl">
                    <a:srgbClr val="000000">
                      <a:alpha val="43137"/>
                    </a:srgbClr>
                  </a:outerShdw>
                </a:effectLst>
              </a:rPr>
              <a:t>快速鍵</a:t>
            </a:r>
            <a:r>
              <a:rPr lang="zh-TW" altLang="en-US" dirty="0"/>
              <a:t>選取</a:t>
            </a:r>
            <a:r>
              <a:rPr lang="en-US" altLang="zh-TW" dirty="0"/>
              <a:t>FF</a:t>
            </a:r>
            <a:r>
              <a:rPr lang="zh-TW" altLang="en-US" dirty="0"/>
              <a:t>為開始的塊，</a:t>
            </a:r>
            <a:r>
              <a:rPr lang="en-US" altLang="zh-TW" dirty="0"/>
              <a:t>Alt+2</a:t>
            </a:r>
            <a:r>
              <a:rPr lang="zh-TW" altLang="en-US" dirty="0"/>
              <a:t>選取</a:t>
            </a:r>
            <a:r>
              <a:rPr lang="en-US" altLang="zh-TW" dirty="0"/>
              <a:t>D9</a:t>
            </a:r>
            <a:r>
              <a:rPr lang="zh-TW" altLang="en-US" dirty="0"/>
              <a:t>為結束塊，然後右鍵</a:t>
            </a:r>
            <a:r>
              <a:rPr lang="en-US" altLang="zh-TW" dirty="0"/>
              <a:t>-&gt;Edit-&gt;Copy Block-&gt;Into New File</a:t>
            </a:r>
            <a:r>
              <a:rPr lang="zh-TW" altLang="en-US" dirty="0"/>
              <a:t>保存相應的檔尾碼，例如</a:t>
            </a:r>
            <a:r>
              <a:rPr lang="en-US" altLang="zh-TW" dirty="0"/>
              <a:t>new.jpg</a:t>
            </a:r>
            <a:endParaRPr lang="zh-TW" altLang="en-US" dirty="0"/>
          </a:p>
        </p:txBody>
      </p:sp>
      <p:sp>
        <p:nvSpPr>
          <p:cNvPr id="6" name="矩形 5"/>
          <p:cNvSpPr/>
          <p:nvPr/>
        </p:nvSpPr>
        <p:spPr>
          <a:xfrm>
            <a:off x="231594" y="1729599"/>
            <a:ext cx="1552156" cy="461665"/>
          </a:xfrm>
          <a:prstGeom prst="rect">
            <a:avLst/>
          </a:prstGeom>
        </p:spPr>
        <p:txBody>
          <a:bodyPr wrap="none">
            <a:spAutoFit/>
          </a:bodyPr>
          <a:lstStyle/>
          <a:p>
            <a:r>
              <a:rPr lang="en-US" altLang="zh-TW" sz="2400" dirty="0"/>
              <a:t>hex</a:t>
            </a:r>
            <a:r>
              <a:rPr lang="zh-TW" altLang="en-US" sz="2400" dirty="0"/>
              <a:t>編輯器</a:t>
            </a:r>
          </a:p>
        </p:txBody>
      </p:sp>
      <p:graphicFrame>
        <p:nvGraphicFramePr>
          <p:cNvPr id="7" name="表格 6"/>
          <p:cNvGraphicFramePr>
            <a:graphicFrameLocks noGrp="1"/>
          </p:cNvGraphicFramePr>
          <p:nvPr>
            <p:extLst>
              <p:ext uri="{D42A27DB-BD31-4B8C-83A1-F6EECF244321}">
                <p14:modId xmlns:p14="http://schemas.microsoft.com/office/powerpoint/2010/main" val="1451432149"/>
              </p:ext>
            </p:extLst>
          </p:nvPr>
        </p:nvGraphicFramePr>
        <p:xfrm>
          <a:off x="1902858" y="1663385"/>
          <a:ext cx="6096000" cy="6858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altLang="zh-TW" sz="1800" dirty="0"/>
                        <a:t>Windows</a:t>
                      </a:r>
                      <a:endParaRPr lang="zh-TW" altLang="en-US" sz="1800" dirty="0"/>
                    </a:p>
                  </a:txBody>
                  <a:tcPr marL="68580" marR="68580" marT="34290" marB="34290"/>
                </a:tc>
                <a:tc>
                  <a:txBody>
                    <a:bodyPr/>
                    <a:lstStyle/>
                    <a:p>
                      <a:r>
                        <a:rPr lang="en-US" altLang="zh-TW" sz="1800" dirty="0"/>
                        <a:t>Linux</a:t>
                      </a:r>
                      <a:endParaRPr lang="zh-TW" altLang="en-US" sz="1800" dirty="0"/>
                    </a:p>
                  </a:txBody>
                  <a:tcPr marL="68580" marR="68580" marT="34290" marB="34290"/>
                </a:tc>
                <a:extLst>
                  <a:ext uri="{0D108BD9-81ED-4DB2-BD59-A6C34878D82A}">
                    <a16:rowId xmlns:a16="http://schemas.microsoft.com/office/drawing/2014/main" val="10000"/>
                  </a:ext>
                </a:extLst>
              </a:tr>
              <a:tr h="278130">
                <a:tc>
                  <a:txBody>
                    <a:bodyPr/>
                    <a:lstStyle/>
                    <a:p>
                      <a:r>
                        <a:rPr lang="en-US" altLang="zh-TW" sz="1800" dirty="0" err="1"/>
                        <a:t>winhex,UltraEdit</a:t>
                      </a:r>
                      <a:endParaRPr lang="zh-TW" altLang="en-US" sz="1800" dirty="0"/>
                    </a:p>
                  </a:txBody>
                  <a:tcPr marL="68580" marR="68580" marT="34290" marB="34290"/>
                </a:tc>
                <a:tc>
                  <a:txBody>
                    <a:bodyPr/>
                    <a:lstStyle/>
                    <a:p>
                      <a:r>
                        <a:rPr lang="en-US" altLang="zh-TW" sz="1800" dirty="0" err="1"/>
                        <a:t>hexeditor</a:t>
                      </a:r>
                      <a:endParaRPr lang="zh-TW" altLang="en-US" sz="1800" dirty="0"/>
                    </a:p>
                  </a:txBody>
                  <a:tcPr marL="68580" marR="68580" marT="34290" marB="34290"/>
                </a:tc>
                <a:extLst>
                  <a:ext uri="{0D108BD9-81ED-4DB2-BD59-A6C34878D82A}">
                    <a16:rowId xmlns:a16="http://schemas.microsoft.com/office/drawing/2014/main" val="10001"/>
                  </a:ext>
                </a:extLst>
              </a:tr>
            </a:tbl>
          </a:graphicData>
        </a:graphic>
      </p:graphicFrame>
      <p:sp>
        <p:nvSpPr>
          <p:cNvPr id="8" name="矩形 7"/>
          <p:cNvSpPr/>
          <p:nvPr/>
        </p:nvSpPr>
        <p:spPr>
          <a:xfrm>
            <a:off x="231594" y="3734239"/>
            <a:ext cx="2593902" cy="400110"/>
          </a:xfrm>
          <a:prstGeom prst="rect">
            <a:avLst/>
          </a:prstGeom>
          <a:solidFill>
            <a:schemeClr val="accent6">
              <a:lumMod val="20000"/>
              <a:lumOff val="80000"/>
            </a:schemeClr>
          </a:solidFill>
        </p:spPr>
        <p:txBody>
          <a:bodyPr wrap="square">
            <a:spAutoFit/>
          </a:bodyPr>
          <a:lstStyle/>
          <a:p>
            <a:r>
              <a:rPr lang="zh-TW" altLang="en-US" sz="2000" dirty="0"/>
              <a:t>使用</a:t>
            </a:r>
            <a:r>
              <a:rPr lang="en-US" altLang="zh-TW" sz="2000" dirty="0" err="1"/>
              <a:t>Winhex</a:t>
            </a:r>
            <a:r>
              <a:rPr lang="zh-TW" altLang="en-US" sz="2000" dirty="0"/>
              <a:t>手動分離</a:t>
            </a:r>
          </a:p>
        </p:txBody>
      </p:sp>
      <p:sp>
        <p:nvSpPr>
          <p:cNvPr id="9" name="矩形 8"/>
          <p:cNvSpPr/>
          <p:nvPr/>
        </p:nvSpPr>
        <p:spPr>
          <a:xfrm>
            <a:off x="2159753" y="2762994"/>
            <a:ext cx="6901951" cy="877163"/>
          </a:xfrm>
          <a:prstGeom prst="rect">
            <a:avLst/>
          </a:prstGeom>
        </p:spPr>
        <p:txBody>
          <a:bodyPr wrap="square">
            <a:spAutoFit/>
          </a:bodyPr>
          <a:lstStyle/>
          <a:p>
            <a:r>
              <a:rPr lang="en-US" altLang="zh-TW" sz="1700" dirty="0"/>
              <a:t>jpg</a:t>
            </a:r>
            <a:r>
              <a:rPr lang="zh-TW" altLang="en-US" sz="1700" dirty="0"/>
              <a:t>格式檔開始的</a:t>
            </a:r>
            <a:r>
              <a:rPr lang="en-US" altLang="zh-TW" sz="1700" dirty="0"/>
              <a:t>2</a:t>
            </a:r>
            <a:r>
              <a:rPr lang="zh-TW" altLang="en-US" sz="1700" dirty="0"/>
              <a:t>位元組是圖像開始</a:t>
            </a:r>
            <a:r>
              <a:rPr lang="en-US" altLang="zh-TW" sz="1700" dirty="0"/>
              <a:t>SOI(Start of </a:t>
            </a:r>
            <a:r>
              <a:rPr lang="en-US" altLang="zh-TW" sz="1700" dirty="0" err="1"/>
              <a:t>Image,SOI</a:t>
            </a:r>
            <a:r>
              <a:rPr lang="en-US" altLang="zh-TW" sz="1700" dirty="0"/>
              <a:t>)</a:t>
            </a:r>
            <a:r>
              <a:rPr lang="zh-TW" altLang="en-US" sz="1700" dirty="0"/>
              <a:t>為</a:t>
            </a:r>
            <a:r>
              <a:rPr lang="en-US" altLang="zh-TW" sz="1700" b="1" dirty="0">
                <a:solidFill>
                  <a:srgbClr val="FF0000"/>
                </a:solidFill>
                <a:effectLst>
                  <a:outerShdw blurRad="38100" dist="38100" dir="2700000" algn="tl">
                    <a:srgbClr val="000000">
                      <a:alpha val="43137"/>
                    </a:srgbClr>
                  </a:outerShdw>
                </a:effectLst>
              </a:rPr>
              <a:t>FF D8</a:t>
            </a:r>
            <a:r>
              <a:rPr lang="zh-TW" altLang="en-US" sz="1700" dirty="0"/>
              <a:t>，</a:t>
            </a:r>
            <a:endParaRPr lang="en-US" altLang="zh-TW" sz="1700" dirty="0"/>
          </a:p>
          <a:p>
            <a:r>
              <a:rPr lang="zh-TW" altLang="en-US" sz="1700" dirty="0"/>
              <a:t>之後</a:t>
            </a:r>
            <a:r>
              <a:rPr lang="en-US" altLang="zh-TW" sz="1700" dirty="0"/>
              <a:t>2</a:t>
            </a:r>
            <a:r>
              <a:rPr lang="zh-TW" altLang="en-US" sz="1700" dirty="0"/>
              <a:t>個位元組是</a:t>
            </a:r>
            <a:r>
              <a:rPr lang="en-US" altLang="zh-TW" sz="1700" dirty="0"/>
              <a:t>JFIF</a:t>
            </a:r>
            <a:r>
              <a:rPr lang="zh-TW" altLang="en-US" sz="1700" dirty="0"/>
              <a:t>應用資料塊</a:t>
            </a:r>
            <a:r>
              <a:rPr lang="en-US" altLang="zh-TW" sz="1700" dirty="0"/>
              <a:t>APPO(JFIF application segment)</a:t>
            </a:r>
            <a:r>
              <a:rPr lang="zh-TW" altLang="en-US" sz="1700" dirty="0"/>
              <a:t>為</a:t>
            </a:r>
            <a:r>
              <a:rPr lang="en-US" altLang="zh-TW" sz="1700" dirty="0"/>
              <a:t>FF E0 </a:t>
            </a:r>
            <a:r>
              <a:rPr lang="zh-TW" altLang="en-US" sz="1700" dirty="0"/>
              <a:t>，最後</a:t>
            </a:r>
            <a:r>
              <a:rPr lang="en-US" altLang="zh-TW" sz="1700" dirty="0"/>
              <a:t>2</a:t>
            </a:r>
            <a:r>
              <a:rPr lang="zh-TW" altLang="en-US" sz="1700" dirty="0"/>
              <a:t>個位元組是影像檔結束標記</a:t>
            </a:r>
            <a:r>
              <a:rPr lang="en-US" altLang="zh-TW" sz="1700" dirty="0"/>
              <a:t>EOI(end-of-file)</a:t>
            </a:r>
            <a:r>
              <a:rPr lang="zh-TW" altLang="en-US" sz="1700" dirty="0"/>
              <a:t>為</a:t>
            </a:r>
            <a:r>
              <a:rPr lang="en-US" altLang="zh-TW" sz="1700" b="1" dirty="0">
                <a:solidFill>
                  <a:srgbClr val="FF0000"/>
                </a:solidFill>
                <a:effectLst>
                  <a:outerShdw blurRad="38100" dist="38100" dir="2700000" algn="tl">
                    <a:srgbClr val="000000">
                      <a:alpha val="43137"/>
                    </a:srgbClr>
                  </a:outerShdw>
                </a:effectLst>
              </a:rPr>
              <a:t>FF D9</a:t>
            </a:r>
            <a:endParaRPr lang="zh-TW" altLang="en-US" sz="1700" b="1" dirty="0">
              <a:solidFill>
                <a:srgbClr val="FF0000"/>
              </a:solidFill>
              <a:effectLst>
                <a:outerShdw blurRad="38100" dist="38100" dir="2700000" algn="tl">
                  <a:srgbClr val="000000">
                    <a:alpha val="43137"/>
                  </a:srgbClr>
                </a:outerShdw>
              </a:effectLst>
            </a:endParaRPr>
          </a:p>
        </p:txBody>
      </p:sp>
      <p:sp>
        <p:nvSpPr>
          <p:cNvPr id="10" name="矩形 9"/>
          <p:cNvSpPr/>
          <p:nvPr/>
        </p:nvSpPr>
        <p:spPr>
          <a:xfrm>
            <a:off x="120412" y="2985644"/>
            <a:ext cx="2039341" cy="400110"/>
          </a:xfrm>
          <a:prstGeom prst="rect">
            <a:avLst/>
          </a:prstGeom>
          <a:solidFill>
            <a:schemeClr val="accent6">
              <a:lumMod val="20000"/>
              <a:lumOff val="80000"/>
            </a:schemeClr>
          </a:solidFill>
        </p:spPr>
        <p:txBody>
          <a:bodyPr wrap="none">
            <a:spAutoFit/>
          </a:bodyPr>
          <a:lstStyle/>
          <a:p>
            <a:r>
              <a:rPr lang="en-US" altLang="zh-TW" sz="2000" dirty="0"/>
              <a:t>jpg</a:t>
            </a:r>
            <a:r>
              <a:rPr lang="zh-TW" altLang="en-US" sz="2000" dirty="0"/>
              <a:t>檔案格式分析</a:t>
            </a:r>
          </a:p>
        </p:txBody>
      </p:sp>
      <p:sp>
        <p:nvSpPr>
          <p:cNvPr id="2" name="矩形 1"/>
          <p:cNvSpPr/>
          <p:nvPr/>
        </p:nvSpPr>
        <p:spPr>
          <a:xfrm>
            <a:off x="4687269" y="2315716"/>
            <a:ext cx="3467872" cy="400110"/>
          </a:xfrm>
          <a:prstGeom prst="rect">
            <a:avLst/>
          </a:prstGeom>
        </p:spPr>
        <p:txBody>
          <a:bodyPr wrap="none">
            <a:spAutoFit/>
          </a:bodyPr>
          <a:lstStyle/>
          <a:p>
            <a:r>
              <a:rPr lang="en-US" altLang="zh-TW" sz="2000" dirty="0" err="1"/>
              <a:t>sudo</a:t>
            </a:r>
            <a:r>
              <a:rPr lang="en-US" altLang="zh-TW" sz="2000" dirty="0"/>
              <a:t> apt install </a:t>
            </a:r>
            <a:r>
              <a:rPr lang="en-US" altLang="zh-TW" sz="2000" dirty="0" err="1"/>
              <a:t>ncurses-hexedit</a:t>
            </a:r>
            <a:endParaRPr lang="zh-TW" altLang="en-US" sz="2000" dirty="0"/>
          </a:p>
        </p:txBody>
      </p:sp>
    </p:spTree>
    <p:extLst>
      <p:ext uri="{BB962C8B-B14F-4D97-AF65-F5344CB8AC3E}">
        <p14:creationId xmlns:p14="http://schemas.microsoft.com/office/powerpoint/2010/main" val="182215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685800"/>
            <a:ext cx="9144000" cy="969496"/>
          </a:xfrm>
          <a:prstGeom prst="rect">
            <a:avLst/>
          </a:prstGeom>
          <a:solidFill>
            <a:schemeClr val="accent4">
              <a:lumMod val="50000"/>
            </a:schemeClr>
          </a:solidFill>
        </p:spPr>
        <p:txBody>
          <a:bodyPr wrap="square">
            <a:spAutoFit/>
          </a:bodyPr>
          <a:lstStyle/>
          <a:p>
            <a:r>
              <a:rPr lang="zh-TW" altLang="en-US" sz="3600" dirty="0">
                <a:solidFill>
                  <a:schemeClr val="bg1"/>
                </a:solidFill>
              </a:rPr>
              <a:t>使用</a:t>
            </a:r>
            <a:r>
              <a:rPr lang="en-US" altLang="zh-TW" sz="3600" dirty="0" err="1">
                <a:solidFill>
                  <a:schemeClr val="bg1"/>
                </a:solidFill>
              </a:rPr>
              <a:t>binwalk</a:t>
            </a:r>
            <a:r>
              <a:rPr lang="zh-CN" altLang="en-US" sz="3600" dirty="0">
                <a:solidFill>
                  <a:schemeClr val="bg1"/>
                </a:solidFill>
              </a:rPr>
              <a:t>分析檔</a:t>
            </a:r>
            <a:r>
              <a:rPr lang="zh-TW" altLang="en-US" sz="3600" dirty="0">
                <a:solidFill>
                  <a:schemeClr val="bg1"/>
                </a:solidFill>
              </a:rPr>
              <a:t>案</a:t>
            </a:r>
            <a:endParaRPr lang="en-US" altLang="zh-TW" sz="3600" dirty="0">
              <a:solidFill>
                <a:schemeClr val="bg1"/>
              </a:solidFill>
            </a:endParaRPr>
          </a:p>
          <a:p>
            <a:r>
              <a:rPr lang="en-US" altLang="zh-TW" sz="2100" dirty="0">
                <a:solidFill>
                  <a:schemeClr val="bg1"/>
                </a:solidFill>
              </a:rPr>
              <a:t>https://tools.kali.org/forensics/binwalk</a:t>
            </a:r>
            <a:endParaRPr lang="zh-TW" altLang="en-US" sz="2100" dirty="0">
              <a:solidFill>
                <a:schemeClr val="bg1"/>
              </a:solidFill>
            </a:endParaRPr>
          </a:p>
        </p:txBody>
      </p:sp>
      <p:sp>
        <p:nvSpPr>
          <p:cNvPr id="8" name="矩形 7"/>
          <p:cNvSpPr/>
          <p:nvPr/>
        </p:nvSpPr>
        <p:spPr>
          <a:xfrm>
            <a:off x="101115" y="1911608"/>
            <a:ext cx="3101546" cy="4039567"/>
          </a:xfrm>
          <a:prstGeom prst="rect">
            <a:avLst/>
          </a:prstGeom>
        </p:spPr>
        <p:txBody>
          <a:bodyPr wrap="square">
            <a:spAutoFit/>
          </a:bodyPr>
          <a:lstStyle/>
          <a:p>
            <a:r>
              <a:rPr lang="en-US" altLang="zh-TW" sz="1350" dirty="0" err="1"/>
              <a:t>Binwalk</a:t>
            </a:r>
            <a:r>
              <a:rPr lang="en-US" altLang="zh-TW" sz="1350" dirty="0"/>
              <a:t> is a tool for searching a given binary image for embedded files and executable code. </a:t>
            </a:r>
          </a:p>
          <a:p>
            <a:endParaRPr lang="en-US" altLang="zh-TW" sz="1350" dirty="0"/>
          </a:p>
          <a:p>
            <a:r>
              <a:rPr lang="en-US" altLang="zh-TW" sz="1350" dirty="0"/>
              <a:t>Specifically, it is designed for identifying files and code embedded inside of firmware images.</a:t>
            </a:r>
          </a:p>
          <a:p>
            <a:endParaRPr lang="en-US" altLang="zh-TW" sz="1350" dirty="0"/>
          </a:p>
          <a:p>
            <a:r>
              <a:rPr lang="en-US" altLang="zh-TW" sz="1350" dirty="0" err="1"/>
              <a:t>Binwalk</a:t>
            </a:r>
            <a:r>
              <a:rPr lang="en-US" altLang="zh-TW" sz="1350" dirty="0"/>
              <a:t> uses the </a:t>
            </a:r>
            <a:r>
              <a:rPr lang="en-US" altLang="zh-TW" sz="1350" dirty="0" err="1"/>
              <a:t>libmagic</a:t>
            </a:r>
            <a:r>
              <a:rPr lang="en-US" altLang="zh-TW" sz="1350" dirty="0"/>
              <a:t> library, so it is compatible with magic signatures created for the Unix file utility. </a:t>
            </a:r>
          </a:p>
          <a:p>
            <a:endParaRPr lang="en-US" altLang="zh-TW" sz="1350" dirty="0"/>
          </a:p>
          <a:p>
            <a:r>
              <a:rPr lang="en-US" altLang="zh-TW" sz="1350" dirty="0" err="1"/>
              <a:t>Binwalk</a:t>
            </a:r>
            <a:r>
              <a:rPr lang="en-US" altLang="zh-TW" sz="1350" dirty="0"/>
              <a:t> also includes a custom magic signature file which contains improved signatures for files that are commonly found in firmware images such as compressed/archived files, firmware headers, Linux kernels, bootloaders, filesystems, etc.</a:t>
            </a:r>
            <a:endParaRPr lang="zh-TW" altLang="en-US" sz="1350" dirty="0"/>
          </a:p>
        </p:txBody>
      </p:sp>
      <p:pic>
        <p:nvPicPr>
          <p:cNvPr id="10" name="內容版面配置區 9"/>
          <p:cNvPicPr>
            <a:picLocks noGrp="1" noChangeAspect="1"/>
          </p:cNvPicPr>
          <p:nvPr>
            <p:ph idx="1"/>
          </p:nvPr>
        </p:nvPicPr>
        <p:blipFill>
          <a:blip r:embed="rId2"/>
          <a:stretch>
            <a:fillRect/>
          </a:stretch>
        </p:blipFill>
        <p:spPr>
          <a:xfrm>
            <a:off x="3202661" y="1813543"/>
            <a:ext cx="5812472" cy="3598197"/>
          </a:xfrm>
          <a:prstGeom prst="rect">
            <a:avLst/>
          </a:prstGeom>
        </p:spPr>
      </p:pic>
      <p:pic>
        <p:nvPicPr>
          <p:cNvPr id="11" name="圖片 10"/>
          <p:cNvPicPr>
            <a:picLocks noChangeAspect="1"/>
          </p:cNvPicPr>
          <p:nvPr/>
        </p:nvPicPr>
        <p:blipFill>
          <a:blip r:embed="rId3"/>
          <a:stretch>
            <a:fillRect/>
          </a:stretch>
        </p:blipFill>
        <p:spPr>
          <a:xfrm>
            <a:off x="4846717" y="685800"/>
            <a:ext cx="1262180" cy="1156998"/>
          </a:xfrm>
          <a:prstGeom prst="rect">
            <a:avLst/>
          </a:prstGeom>
        </p:spPr>
      </p:pic>
      <p:sp>
        <p:nvSpPr>
          <p:cNvPr id="12" name="矩形 11"/>
          <p:cNvSpPr/>
          <p:nvPr/>
        </p:nvSpPr>
        <p:spPr>
          <a:xfrm>
            <a:off x="6108897" y="1680716"/>
            <a:ext cx="1553502" cy="300082"/>
          </a:xfrm>
          <a:prstGeom prst="rect">
            <a:avLst/>
          </a:prstGeom>
        </p:spPr>
        <p:txBody>
          <a:bodyPr wrap="none">
            <a:spAutoFit/>
          </a:bodyPr>
          <a:lstStyle/>
          <a:p>
            <a:r>
              <a:rPr lang="en-US" altLang="zh-TW" sz="1350" dirty="0"/>
              <a:t>http://binwalk.org/</a:t>
            </a:r>
            <a:endParaRPr lang="zh-TW" altLang="en-US" sz="1350" dirty="0"/>
          </a:p>
        </p:txBody>
      </p:sp>
      <p:sp>
        <p:nvSpPr>
          <p:cNvPr id="13" name="矩形 12"/>
          <p:cNvSpPr/>
          <p:nvPr/>
        </p:nvSpPr>
        <p:spPr>
          <a:xfrm>
            <a:off x="3202661" y="5583065"/>
            <a:ext cx="5773571" cy="230832"/>
          </a:xfrm>
          <a:prstGeom prst="rect">
            <a:avLst/>
          </a:prstGeom>
          <a:solidFill>
            <a:schemeClr val="accent4">
              <a:lumMod val="20000"/>
              <a:lumOff val="80000"/>
            </a:schemeClr>
          </a:solidFill>
        </p:spPr>
        <p:txBody>
          <a:bodyPr wrap="square">
            <a:spAutoFit/>
          </a:bodyPr>
          <a:lstStyle/>
          <a:p>
            <a:r>
              <a:rPr lang="en-US" altLang="zh-TW" sz="900" b="1" dirty="0">
                <a:effectLst>
                  <a:outerShdw blurRad="38100" dist="38100" dir="2700000" algn="tl">
                    <a:srgbClr val="000000">
                      <a:alpha val="43137"/>
                    </a:srgbClr>
                  </a:outerShdw>
                </a:effectLst>
              </a:rPr>
              <a:t>https://gbhackers.com/analyzing-embedded-files-and-executable-code-with-frimware-images-binwalk/</a:t>
            </a:r>
            <a:endParaRPr lang="zh-TW" altLang="en-US" sz="9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04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572000" y="1984483"/>
            <a:ext cx="4312508" cy="326723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0" y="685800"/>
            <a:ext cx="9144000" cy="969496"/>
          </a:xfrm>
          <a:prstGeom prst="rect">
            <a:avLst/>
          </a:prstGeom>
          <a:solidFill>
            <a:schemeClr val="accent4">
              <a:lumMod val="50000"/>
            </a:schemeClr>
          </a:solidFill>
        </p:spPr>
        <p:txBody>
          <a:bodyPr wrap="square">
            <a:spAutoFit/>
          </a:bodyPr>
          <a:lstStyle/>
          <a:p>
            <a:r>
              <a:rPr lang="zh-TW" altLang="en-US" sz="3600" dirty="0">
                <a:solidFill>
                  <a:schemeClr val="bg1"/>
                </a:solidFill>
              </a:rPr>
              <a:t>使用</a:t>
            </a:r>
            <a:r>
              <a:rPr lang="en-US" altLang="zh-TW" sz="3600" dirty="0" err="1">
                <a:solidFill>
                  <a:schemeClr val="bg1"/>
                </a:solidFill>
              </a:rPr>
              <a:t>binwalk</a:t>
            </a:r>
            <a:r>
              <a:rPr lang="zh-CN" altLang="en-US" sz="3600" dirty="0">
                <a:solidFill>
                  <a:schemeClr val="bg1"/>
                </a:solidFill>
              </a:rPr>
              <a:t>分析檔</a:t>
            </a:r>
            <a:r>
              <a:rPr lang="zh-TW" altLang="en-US" sz="3600" dirty="0">
                <a:solidFill>
                  <a:schemeClr val="bg1"/>
                </a:solidFill>
              </a:rPr>
              <a:t>案</a:t>
            </a:r>
            <a:endParaRPr lang="en-US" altLang="zh-TW" sz="3600" dirty="0">
              <a:solidFill>
                <a:schemeClr val="bg1"/>
              </a:solidFill>
            </a:endParaRPr>
          </a:p>
          <a:p>
            <a:r>
              <a:rPr lang="en-US" altLang="zh-TW" sz="2100" dirty="0">
                <a:solidFill>
                  <a:schemeClr val="bg1"/>
                </a:solidFill>
              </a:rPr>
              <a:t>https://github.com/devttys0/binwalk</a:t>
            </a:r>
            <a:endParaRPr lang="zh-TW" altLang="en-US" sz="2100" dirty="0">
              <a:solidFill>
                <a:schemeClr val="bg1"/>
              </a:solidFill>
            </a:endParaRPr>
          </a:p>
        </p:txBody>
      </p:sp>
      <p:sp>
        <p:nvSpPr>
          <p:cNvPr id="5" name="矩形 4"/>
          <p:cNvSpPr/>
          <p:nvPr/>
        </p:nvSpPr>
        <p:spPr>
          <a:xfrm>
            <a:off x="328323" y="1643735"/>
            <a:ext cx="1425518" cy="300082"/>
          </a:xfrm>
          <a:prstGeom prst="rect">
            <a:avLst/>
          </a:prstGeom>
        </p:spPr>
        <p:txBody>
          <a:bodyPr wrap="none">
            <a:spAutoFit/>
          </a:bodyPr>
          <a:lstStyle/>
          <a:p>
            <a:r>
              <a:rPr lang="en-US" altLang="zh-TW" sz="1350" dirty="0" err="1"/>
              <a:t>Binwalk</a:t>
            </a:r>
            <a:r>
              <a:rPr lang="zh-TW" altLang="en-US" sz="1350" dirty="0"/>
              <a:t>分析利器</a:t>
            </a:r>
          </a:p>
        </p:txBody>
      </p:sp>
      <p:sp>
        <p:nvSpPr>
          <p:cNvPr id="7" name="矩形 6"/>
          <p:cNvSpPr/>
          <p:nvPr/>
        </p:nvSpPr>
        <p:spPr>
          <a:xfrm>
            <a:off x="348140" y="2538481"/>
            <a:ext cx="2169055" cy="369332"/>
          </a:xfrm>
          <a:prstGeom prst="rect">
            <a:avLst/>
          </a:prstGeom>
          <a:solidFill>
            <a:schemeClr val="accent6">
              <a:lumMod val="20000"/>
              <a:lumOff val="80000"/>
            </a:schemeClr>
          </a:solidFill>
        </p:spPr>
        <p:txBody>
          <a:bodyPr wrap="none">
            <a:spAutoFit/>
          </a:bodyPr>
          <a:lstStyle/>
          <a:p>
            <a:r>
              <a:rPr lang="en-US" altLang="zh-TW" dirty="0" err="1"/>
              <a:t>binwalk</a:t>
            </a:r>
            <a:r>
              <a:rPr lang="en-US" altLang="zh-TW" dirty="0"/>
              <a:t> </a:t>
            </a:r>
            <a:r>
              <a:rPr lang="en-US" altLang="zh-TW" dirty="0" err="1"/>
              <a:t>firmware.bin</a:t>
            </a:r>
            <a:endParaRPr lang="zh-TW" altLang="en-US" dirty="0"/>
          </a:p>
        </p:txBody>
      </p:sp>
      <p:sp>
        <p:nvSpPr>
          <p:cNvPr id="8" name="矩形 7"/>
          <p:cNvSpPr/>
          <p:nvPr/>
        </p:nvSpPr>
        <p:spPr>
          <a:xfrm>
            <a:off x="328323" y="3659767"/>
            <a:ext cx="2864117" cy="369332"/>
          </a:xfrm>
          <a:prstGeom prst="rect">
            <a:avLst/>
          </a:prstGeom>
          <a:solidFill>
            <a:schemeClr val="accent6">
              <a:lumMod val="20000"/>
              <a:lumOff val="80000"/>
            </a:schemeClr>
          </a:solidFill>
        </p:spPr>
        <p:txBody>
          <a:bodyPr wrap="none">
            <a:spAutoFit/>
          </a:bodyPr>
          <a:lstStyle/>
          <a:p>
            <a:r>
              <a:rPr lang="en-US" altLang="zh-TW" dirty="0" err="1"/>
              <a:t>binwalk</a:t>
            </a:r>
            <a:r>
              <a:rPr lang="en-US" altLang="zh-TW" dirty="0"/>
              <a:t> </a:t>
            </a:r>
            <a:r>
              <a:rPr lang="en-US" altLang="zh-TW" b="1" dirty="0">
                <a:solidFill>
                  <a:srgbClr val="FF0000"/>
                </a:solidFill>
                <a:effectLst>
                  <a:outerShdw blurRad="38100" dist="38100" dir="2700000" algn="tl">
                    <a:srgbClr val="000000">
                      <a:alpha val="43137"/>
                    </a:srgbClr>
                  </a:outerShdw>
                </a:effectLst>
              </a:rPr>
              <a:t>-x jffs2 </a:t>
            </a:r>
            <a:r>
              <a:rPr lang="en-US" altLang="zh-TW" dirty="0" err="1"/>
              <a:t>firmware.bin</a:t>
            </a:r>
            <a:endParaRPr lang="zh-TW" altLang="en-US" dirty="0"/>
          </a:p>
        </p:txBody>
      </p:sp>
      <p:sp>
        <p:nvSpPr>
          <p:cNvPr id="9" name="矩形 8"/>
          <p:cNvSpPr/>
          <p:nvPr/>
        </p:nvSpPr>
        <p:spPr>
          <a:xfrm>
            <a:off x="348140" y="4238509"/>
            <a:ext cx="4063228" cy="369332"/>
          </a:xfrm>
          <a:prstGeom prst="rect">
            <a:avLst/>
          </a:prstGeom>
          <a:solidFill>
            <a:schemeClr val="accent6">
              <a:lumMod val="20000"/>
              <a:lumOff val="80000"/>
            </a:schemeClr>
          </a:solidFill>
        </p:spPr>
        <p:txBody>
          <a:bodyPr wrap="none">
            <a:spAutoFit/>
          </a:bodyPr>
          <a:lstStyle/>
          <a:p>
            <a:r>
              <a:rPr lang="en-US" altLang="zh-TW" dirty="0" err="1"/>
              <a:t>binwalk</a:t>
            </a:r>
            <a:r>
              <a:rPr lang="en-US" altLang="zh-TW" dirty="0"/>
              <a:t> -y filesystem -x jffs2 </a:t>
            </a:r>
            <a:r>
              <a:rPr lang="en-US" altLang="zh-TW" dirty="0" err="1"/>
              <a:t>firmware.bin</a:t>
            </a:r>
            <a:endParaRPr lang="zh-TW" altLang="en-US" dirty="0"/>
          </a:p>
        </p:txBody>
      </p:sp>
      <p:sp>
        <p:nvSpPr>
          <p:cNvPr id="10" name="矩形 9"/>
          <p:cNvSpPr/>
          <p:nvPr/>
        </p:nvSpPr>
        <p:spPr>
          <a:xfrm>
            <a:off x="348140" y="3071058"/>
            <a:ext cx="3961597" cy="415498"/>
          </a:xfrm>
          <a:prstGeom prst="rect">
            <a:avLst/>
          </a:prstGeom>
          <a:solidFill>
            <a:schemeClr val="accent6">
              <a:lumMod val="20000"/>
              <a:lumOff val="80000"/>
            </a:schemeClr>
          </a:solidFill>
        </p:spPr>
        <p:txBody>
          <a:bodyPr wrap="none">
            <a:spAutoFit/>
          </a:bodyPr>
          <a:lstStyle/>
          <a:p>
            <a:r>
              <a:rPr lang="en-US" altLang="zh-TW" sz="2100" dirty="0" err="1"/>
              <a:t>binwalk</a:t>
            </a:r>
            <a:r>
              <a:rPr lang="en-US" altLang="zh-TW" sz="2100" dirty="0"/>
              <a:t> </a:t>
            </a:r>
            <a:r>
              <a:rPr lang="en-US" altLang="zh-TW" sz="2100" b="1" dirty="0">
                <a:solidFill>
                  <a:srgbClr val="FF0000"/>
                </a:solidFill>
                <a:effectLst>
                  <a:outerShdw blurRad="38100" dist="38100" dir="2700000" algn="tl">
                    <a:srgbClr val="000000">
                      <a:alpha val="43137"/>
                    </a:srgbClr>
                  </a:outerShdw>
                </a:effectLst>
              </a:rPr>
              <a:t>-y filesystem </a:t>
            </a:r>
            <a:r>
              <a:rPr lang="en-US" altLang="zh-TW" sz="2100" dirty="0" err="1"/>
              <a:t>firmware.bin</a:t>
            </a:r>
            <a:endParaRPr lang="zh-TW" altLang="en-US" sz="2100" dirty="0"/>
          </a:p>
        </p:txBody>
      </p:sp>
      <p:sp>
        <p:nvSpPr>
          <p:cNvPr id="11" name="矩形 10"/>
          <p:cNvSpPr/>
          <p:nvPr/>
        </p:nvSpPr>
        <p:spPr>
          <a:xfrm>
            <a:off x="3085524" y="2848448"/>
            <a:ext cx="1223412" cy="300082"/>
          </a:xfrm>
          <a:prstGeom prst="rect">
            <a:avLst/>
          </a:prstGeom>
        </p:spPr>
        <p:txBody>
          <a:bodyPr wrap="none">
            <a:spAutoFit/>
          </a:bodyPr>
          <a:lstStyle/>
          <a:p>
            <a:r>
              <a:rPr lang="zh-TW" altLang="en-US" sz="1350" dirty="0"/>
              <a:t>包含篩檢程式</a:t>
            </a:r>
          </a:p>
        </p:txBody>
      </p:sp>
      <p:sp>
        <p:nvSpPr>
          <p:cNvPr id="12" name="矩形 11"/>
          <p:cNvSpPr/>
          <p:nvPr/>
        </p:nvSpPr>
        <p:spPr>
          <a:xfrm>
            <a:off x="3085524" y="3627272"/>
            <a:ext cx="1223412" cy="300082"/>
          </a:xfrm>
          <a:prstGeom prst="rect">
            <a:avLst/>
          </a:prstGeom>
        </p:spPr>
        <p:txBody>
          <a:bodyPr wrap="none">
            <a:spAutoFit/>
          </a:bodyPr>
          <a:lstStyle/>
          <a:p>
            <a:r>
              <a:rPr lang="zh-TW" altLang="en-US" sz="1350" dirty="0"/>
              <a:t>排除篩檢程式</a:t>
            </a:r>
          </a:p>
        </p:txBody>
      </p:sp>
      <p:sp>
        <p:nvSpPr>
          <p:cNvPr id="13" name="矩形 12"/>
          <p:cNvSpPr/>
          <p:nvPr/>
        </p:nvSpPr>
        <p:spPr>
          <a:xfrm>
            <a:off x="4877265" y="2649114"/>
            <a:ext cx="1441420" cy="307777"/>
          </a:xfrm>
          <a:prstGeom prst="rect">
            <a:avLst/>
          </a:prstGeom>
        </p:spPr>
        <p:txBody>
          <a:bodyPr wrap="none">
            <a:spAutoFit/>
          </a:bodyPr>
          <a:lstStyle/>
          <a:p>
            <a:r>
              <a:rPr lang="zh-CN" altLang="en-US" sz="1400" dirty="0">
                <a:solidFill>
                  <a:schemeClr val="bg1"/>
                </a:solidFill>
              </a:rPr>
              <a:t>自動化提取</a:t>
            </a:r>
            <a:r>
              <a:rPr lang="zh-TW" altLang="en-US" sz="1400" dirty="0">
                <a:solidFill>
                  <a:schemeClr val="bg1"/>
                </a:solidFill>
              </a:rPr>
              <a:t>檔案</a:t>
            </a:r>
          </a:p>
        </p:txBody>
      </p:sp>
      <p:sp>
        <p:nvSpPr>
          <p:cNvPr id="14" name="矩形 13"/>
          <p:cNvSpPr/>
          <p:nvPr/>
        </p:nvSpPr>
        <p:spPr>
          <a:xfrm>
            <a:off x="4910940" y="3116199"/>
            <a:ext cx="3863430" cy="307777"/>
          </a:xfrm>
          <a:prstGeom prst="rect">
            <a:avLst/>
          </a:prstGeom>
        </p:spPr>
        <p:txBody>
          <a:bodyPr wrap="none">
            <a:spAutoFit/>
          </a:bodyPr>
          <a:lstStyle/>
          <a:p>
            <a:r>
              <a:rPr lang="en-US" altLang="zh-TW" sz="1400" b="1" dirty="0" err="1">
                <a:solidFill>
                  <a:schemeClr val="bg1"/>
                </a:solidFill>
                <a:effectLst>
                  <a:outerShdw blurRad="38100" dist="38100" dir="2700000" algn="tl">
                    <a:srgbClr val="000000">
                      <a:alpha val="43137"/>
                    </a:srgbClr>
                  </a:outerShdw>
                </a:effectLst>
              </a:rPr>
              <a:t>binwalk</a:t>
            </a:r>
            <a:r>
              <a:rPr lang="en-US" altLang="zh-TW" sz="1400" b="1" dirty="0">
                <a:solidFill>
                  <a:schemeClr val="bg1"/>
                </a:solidFill>
                <a:effectLst>
                  <a:outerShdw blurRad="38100" dist="38100" dir="2700000" algn="tl">
                    <a:srgbClr val="000000">
                      <a:alpha val="43137"/>
                    </a:srgbClr>
                  </a:outerShdw>
                </a:effectLst>
              </a:rPr>
              <a:t> </a:t>
            </a:r>
            <a:r>
              <a:rPr lang="en-US" altLang="zh-TW" sz="1400" b="1" dirty="0">
                <a:solidFill>
                  <a:srgbClr val="FFFF00"/>
                </a:solidFill>
                <a:effectLst>
                  <a:outerShdw blurRad="38100" dist="38100" dir="2700000" algn="tl">
                    <a:srgbClr val="000000">
                      <a:alpha val="43137"/>
                    </a:srgbClr>
                  </a:outerShdw>
                </a:effectLst>
              </a:rPr>
              <a:t>--extract=./</a:t>
            </a:r>
            <a:r>
              <a:rPr lang="en-US" altLang="zh-TW" sz="1400" b="1" dirty="0" err="1">
                <a:solidFill>
                  <a:srgbClr val="FFFF00"/>
                </a:solidFill>
                <a:effectLst>
                  <a:outerShdw blurRad="38100" dist="38100" dir="2700000" algn="tl">
                    <a:srgbClr val="000000">
                      <a:alpha val="43137"/>
                    </a:srgbClr>
                  </a:outerShdw>
                </a:effectLst>
              </a:rPr>
              <a:t>my_extract.conf</a:t>
            </a:r>
            <a:r>
              <a:rPr lang="en-US" altLang="zh-TW" sz="1400" b="1" dirty="0">
                <a:solidFill>
                  <a:srgbClr val="FFFF00"/>
                </a:solidFill>
                <a:effectLst>
                  <a:outerShdw blurRad="38100" dist="38100" dir="2700000" algn="tl">
                    <a:srgbClr val="000000">
                      <a:alpha val="43137"/>
                    </a:srgbClr>
                  </a:outerShdw>
                </a:effectLst>
              </a:rPr>
              <a:t> </a:t>
            </a:r>
            <a:r>
              <a:rPr lang="en-US" altLang="zh-TW" sz="1400" b="1" dirty="0" err="1">
                <a:solidFill>
                  <a:schemeClr val="bg1"/>
                </a:solidFill>
                <a:effectLst>
                  <a:outerShdw blurRad="38100" dist="38100" dir="2700000" algn="tl">
                    <a:srgbClr val="000000">
                      <a:alpha val="43137"/>
                    </a:srgbClr>
                  </a:outerShdw>
                </a:effectLst>
              </a:rPr>
              <a:t>firmware.bin</a:t>
            </a:r>
            <a:endParaRPr lang="zh-TW" altLang="en-US" sz="1400" b="1" dirty="0">
              <a:solidFill>
                <a:schemeClr val="bg1"/>
              </a:solidFill>
              <a:effectLst>
                <a:outerShdw blurRad="38100" dist="38100" dir="2700000" algn="tl">
                  <a:srgbClr val="000000">
                    <a:alpha val="43137"/>
                  </a:srgbClr>
                </a:outerShdw>
              </a:effectLst>
            </a:endParaRPr>
          </a:p>
        </p:txBody>
      </p:sp>
      <p:sp>
        <p:nvSpPr>
          <p:cNvPr id="16" name="矩形 15"/>
          <p:cNvSpPr/>
          <p:nvPr/>
        </p:nvSpPr>
        <p:spPr>
          <a:xfrm>
            <a:off x="5123197" y="4090762"/>
            <a:ext cx="1593385" cy="307777"/>
          </a:xfrm>
          <a:prstGeom prst="rect">
            <a:avLst/>
          </a:prstGeom>
        </p:spPr>
        <p:txBody>
          <a:bodyPr wrap="none">
            <a:spAutoFit/>
          </a:bodyPr>
          <a:lstStyle/>
          <a:p>
            <a:r>
              <a:rPr lang="zh-TW" altLang="en-US" sz="1400" dirty="0">
                <a:solidFill>
                  <a:schemeClr val="bg1"/>
                </a:solidFill>
              </a:rPr>
              <a:t>預設的</a:t>
            </a:r>
            <a:r>
              <a:rPr lang="en-US" altLang="zh-TW" sz="1400" dirty="0" err="1">
                <a:solidFill>
                  <a:schemeClr val="bg1"/>
                </a:solidFill>
              </a:rPr>
              <a:t>extract.conf</a:t>
            </a:r>
            <a:endParaRPr lang="zh-TW" altLang="en-US" sz="1400" dirty="0">
              <a:solidFill>
                <a:schemeClr val="bg1"/>
              </a:solidFill>
            </a:endParaRPr>
          </a:p>
        </p:txBody>
      </p:sp>
      <p:sp>
        <p:nvSpPr>
          <p:cNvPr id="17" name="矩形 16"/>
          <p:cNvSpPr/>
          <p:nvPr/>
        </p:nvSpPr>
        <p:spPr>
          <a:xfrm>
            <a:off x="4940218" y="3823642"/>
            <a:ext cx="1961755" cy="307777"/>
          </a:xfrm>
          <a:prstGeom prst="rect">
            <a:avLst/>
          </a:prstGeom>
        </p:spPr>
        <p:txBody>
          <a:bodyPr wrap="none">
            <a:spAutoFit/>
          </a:bodyPr>
          <a:lstStyle/>
          <a:p>
            <a:r>
              <a:rPr lang="en-US" altLang="zh-TW" sz="1400" b="1" dirty="0" err="1">
                <a:solidFill>
                  <a:schemeClr val="bg1"/>
                </a:solidFill>
                <a:effectLst>
                  <a:outerShdw blurRad="38100" dist="38100" dir="2700000" algn="tl">
                    <a:srgbClr val="000000">
                      <a:alpha val="43137"/>
                    </a:srgbClr>
                  </a:outerShdw>
                </a:effectLst>
              </a:rPr>
              <a:t>binwalk</a:t>
            </a:r>
            <a:r>
              <a:rPr lang="en-US" altLang="zh-TW" sz="1400" b="1" dirty="0">
                <a:solidFill>
                  <a:schemeClr val="bg1"/>
                </a:solidFill>
                <a:effectLst>
                  <a:outerShdw blurRad="38100" dist="38100" dir="2700000" algn="tl">
                    <a:srgbClr val="000000">
                      <a:alpha val="43137"/>
                    </a:srgbClr>
                  </a:outerShdw>
                </a:effectLst>
              </a:rPr>
              <a:t> -e </a:t>
            </a:r>
            <a:r>
              <a:rPr lang="en-US" altLang="zh-TW" sz="1400" b="1" dirty="0" err="1">
                <a:solidFill>
                  <a:schemeClr val="bg1"/>
                </a:solidFill>
                <a:effectLst>
                  <a:outerShdw blurRad="38100" dist="38100" dir="2700000" algn="tl">
                    <a:srgbClr val="000000">
                      <a:alpha val="43137"/>
                    </a:srgbClr>
                  </a:outerShdw>
                </a:effectLst>
              </a:rPr>
              <a:t>firmware.bin</a:t>
            </a:r>
            <a:endParaRPr lang="zh-TW" altLang="en-US" sz="1400" b="1" dirty="0">
              <a:solidFill>
                <a:schemeClr val="bg1"/>
              </a:solidFill>
              <a:effectLst>
                <a:outerShdw blurRad="38100" dist="38100" dir="2700000" algn="tl">
                  <a:srgbClr val="000000">
                    <a:alpha val="43137"/>
                  </a:srgbClr>
                </a:outerShdw>
              </a:effectLst>
            </a:endParaRPr>
          </a:p>
        </p:txBody>
      </p:sp>
      <p:sp>
        <p:nvSpPr>
          <p:cNvPr id="18" name="矩形 17"/>
          <p:cNvSpPr/>
          <p:nvPr/>
        </p:nvSpPr>
        <p:spPr>
          <a:xfrm>
            <a:off x="348140" y="4867779"/>
            <a:ext cx="3257045" cy="600164"/>
          </a:xfrm>
          <a:prstGeom prst="rect">
            <a:avLst/>
          </a:prstGeom>
        </p:spPr>
        <p:txBody>
          <a:bodyPr wrap="none">
            <a:spAutoFit/>
          </a:bodyPr>
          <a:lstStyle/>
          <a:p>
            <a:r>
              <a:rPr lang="en-US" altLang="zh-TW" sz="1350" dirty="0"/>
              <a:t> </a:t>
            </a:r>
            <a:r>
              <a:rPr lang="en-US" altLang="zh-TW" sz="3300" dirty="0" err="1"/>
              <a:t>binwalk</a:t>
            </a:r>
            <a:r>
              <a:rPr lang="en-US" altLang="zh-TW" sz="3300" dirty="0"/>
              <a:t> carter.jpg</a:t>
            </a:r>
            <a:endParaRPr lang="zh-TW" altLang="en-US" sz="3300" dirty="0"/>
          </a:p>
        </p:txBody>
      </p:sp>
      <p:sp>
        <p:nvSpPr>
          <p:cNvPr id="19" name="矩形 18"/>
          <p:cNvSpPr/>
          <p:nvPr/>
        </p:nvSpPr>
        <p:spPr>
          <a:xfrm>
            <a:off x="1853513" y="1649690"/>
            <a:ext cx="3361433" cy="300082"/>
          </a:xfrm>
          <a:prstGeom prst="rect">
            <a:avLst/>
          </a:prstGeom>
        </p:spPr>
        <p:txBody>
          <a:bodyPr wrap="none">
            <a:spAutoFit/>
          </a:bodyPr>
          <a:lstStyle/>
          <a:p>
            <a:r>
              <a:rPr lang="en-US" altLang="zh-TW" sz="1350" dirty="0"/>
              <a:t>http://www.freebuf.com/sectool/15266.html</a:t>
            </a:r>
            <a:endParaRPr lang="zh-TW" altLang="en-US" sz="1350" dirty="0"/>
          </a:p>
        </p:txBody>
      </p:sp>
    </p:spTree>
    <p:extLst>
      <p:ext uri="{BB962C8B-B14F-4D97-AF65-F5344CB8AC3E}">
        <p14:creationId xmlns:p14="http://schemas.microsoft.com/office/powerpoint/2010/main" val="193914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609600"/>
            <a:ext cx="9144000" cy="1053629"/>
          </a:xfrm>
          <a:solidFill>
            <a:schemeClr val="accent4">
              <a:lumMod val="50000"/>
            </a:schemeClr>
          </a:solidFill>
        </p:spPr>
        <p:txBody>
          <a:bodyPr>
            <a:normAutofit/>
          </a:bodyPr>
          <a:lstStyle/>
          <a:p>
            <a:r>
              <a:rPr lang="zh-TW" altLang="en-US" b="1" dirty="0">
                <a:solidFill>
                  <a:schemeClr val="bg1"/>
                </a:solidFill>
                <a:effectLst>
                  <a:outerShdw blurRad="38100" dist="38100" dir="2700000" algn="tl">
                    <a:srgbClr val="000000">
                      <a:alpha val="43137"/>
                    </a:srgbClr>
                  </a:outerShdw>
                </a:effectLst>
              </a:rPr>
              <a:t>檔案分離技術</a:t>
            </a:r>
            <a:r>
              <a:rPr lang="en-US" altLang="zh-TW" b="1" dirty="0">
                <a:solidFill>
                  <a:schemeClr val="bg1"/>
                </a:solidFill>
                <a:effectLst>
                  <a:outerShdw blurRad="38100" dist="38100" dir="2700000" algn="tl">
                    <a:srgbClr val="000000">
                      <a:alpha val="43137"/>
                    </a:srgbClr>
                  </a:outerShdw>
                </a:effectLst>
              </a:rPr>
              <a:t>::</a:t>
            </a:r>
            <a:r>
              <a:rPr lang="en-US" altLang="zh-TW" b="1" dirty="0" err="1">
                <a:solidFill>
                  <a:schemeClr val="bg1"/>
                </a:solidFill>
                <a:effectLst>
                  <a:outerShdw blurRad="38100" dist="38100" dir="2700000" algn="tl">
                    <a:srgbClr val="000000">
                      <a:alpha val="43137"/>
                    </a:srgbClr>
                  </a:outerShdw>
                </a:effectLst>
              </a:rPr>
              <a:t>dd</a:t>
            </a:r>
            <a:r>
              <a:rPr lang="en-US" altLang="zh-TW" b="1" dirty="0">
                <a:solidFill>
                  <a:schemeClr val="bg1"/>
                </a:solidFill>
                <a:effectLst>
                  <a:outerShdw blurRad="38100" dist="38100" dir="2700000" algn="tl">
                    <a:srgbClr val="000000">
                      <a:alpha val="43137"/>
                    </a:srgbClr>
                  </a:outerShdw>
                </a:effectLst>
              </a:rPr>
              <a:t/>
            </a:r>
            <a:br>
              <a:rPr lang="en-US" altLang="zh-TW" b="1" dirty="0">
                <a:solidFill>
                  <a:schemeClr val="bg1"/>
                </a:solidFill>
                <a:effectLst>
                  <a:outerShdw blurRad="38100" dist="38100" dir="2700000" algn="tl">
                    <a:srgbClr val="000000">
                      <a:alpha val="43137"/>
                    </a:srgbClr>
                  </a:outerShdw>
                </a:effectLst>
              </a:rPr>
            </a:br>
            <a:r>
              <a:rPr lang="en-US" altLang="zh-TW" sz="1800" b="1" dirty="0">
                <a:solidFill>
                  <a:schemeClr val="bg1"/>
                </a:solidFill>
                <a:effectLst>
                  <a:outerShdw blurRad="38100" dist="38100" dir="2700000" algn="tl">
                    <a:srgbClr val="000000">
                      <a:alpha val="43137"/>
                    </a:srgbClr>
                  </a:outerShdw>
                </a:effectLst>
              </a:rPr>
              <a:t>https://en.wikipedia.org/wiki/Dd_(Unix)</a:t>
            </a:r>
            <a:endParaRPr lang="zh-TW" altLang="en-US" sz="1800" b="1" dirty="0">
              <a:solidFill>
                <a:schemeClr val="bg1"/>
              </a:solidFill>
              <a:effectLst>
                <a:outerShdw blurRad="38100" dist="38100" dir="2700000" algn="tl">
                  <a:srgbClr val="000000">
                    <a:alpha val="43137"/>
                  </a:srgbClr>
                </a:outerShdw>
              </a:effectLst>
            </a:endParaRPr>
          </a:p>
        </p:txBody>
      </p:sp>
      <p:sp>
        <p:nvSpPr>
          <p:cNvPr id="3" name="內容版面配置區 2"/>
          <p:cNvSpPr>
            <a:spLocks noGrp="1"/>
          </p:cNvSpPr>
          <p:nvPr>
            <p:ph idx="1"/>
          </p:nvPr>
        </p:nvSpPr>
        <p:spPr>
          <a:xfrm>
            <a:off x="401938" y="2769099"/>
            <a:ext cx="6108192" cy="3651580"/>
          </a:xfrm>
        </p:spPr>
        <p:txBody>
          <a:bodyPr>
            <a:noAutofit/>
          </a:bodyPr>
          <a:lstStyle/>
          <a:p>
            <a:pPr>
              <a:buFont typeface="Wingdings" panose="05000000000000000000" pitchFamily="2" charset="2"/>
              <a:buChar char="Ø"/>
            </a:pPr>
            <a:r>
              <a:rPr lang="en-US" altLang="zh-CN" sz="1400" b="1" dirty="0">
                <a:solidFill>
                  <a:srgbClr val="FF0000"/>
                </a:solidFill>
                <a:effectLst>
                  <a:outerShdw blurRad="38100" dist="38100" dir="2700000" algn="tl">
                    <a:srgbClr val="000000">
                      <a:alpha val="43137"/>
                    </a:srgbClr>
                  </a:outerShdw>
                </a:effectLst>
              </a:rPr>
              <a:t>if=file #</a:t>
            </a:r>
            <a:r>
              <a:rPr lang="zh-CN" altLang="en-US" sz="1400" b="1" dirty="0">
                <a:solidFill>
                  <a:srgbClr val="FF0000"/>
                </a:solidFill>
                <a:effectLst>
                  <a:outerShdw blurRad="38100" dist="38100" dir="2700000" algn="tl">
                    <a:srgbClr val="000000">
                      <a:alpha val="43137"/>
                    </a:srgbClr>
                  </a:outerShdw>
                </a:effectLst>
              </a:rPr>
              <a:t>輸入檔案名</a:t>
            </a:r>
            <a:r>
              <a:rPr lang="zh-TW" altLang="en-US" sz="1400" b="1" dirty="0">
                <a:solidFill>
                  <a:srgbClr val="FF0000"/>
                </a:solidFill>
                <a:effectLst>
                  <a:outerShdw blurRad="38100" dist="38100" dir="2700000" algn="tl">
                    <a:srgbClr val="000000">
                      <a:alpha val="43137"/>
                    </a:srgbClr>
                  </a:outerShdw>
                </a:effectLst>
              </a:rPr>
              <a:t>稱</a:t>
            </a:r>
            <a:r>
              <a:rPr lang="zh-CN" altLang="en-US" sz="1400" b="1" dirty="0">
                <a:solidFill>
                  <a:srgbClr val="FF0000"/>
                </a:solidFill>
                <a:effectLst>
                  <a:outerShdw blurRad="38100" dist="38100" dir="2700000" algn="tl">
                    <a:srgbClr val="000000">
                      <a:alpha val="43137"/>
                    </a:srgbClr>
                  </a:outerShdw>
                </a:effectLst>
              </a:rPr>
              <a:t>，預設為標準輸入。 </a:t>
            </a:r>
          </a:p>
          <a:p>
            <a:pPr>
              <a:buFont typeface="Wingdings" panose="05000000000000000000" pitchFamily="2" charset="2"/>
              <a:buChar char="Ø"/>
            </a:pPr>
            <a:r>
              <a:rPr lang="en-US" altLang="zh-CN" sz="1400" b="1" dirty="0">
                <a:solidFill>
                  <a:srgbClr val="FF0000"/>
                </a:solidFill>
                <a:effectLst>
                  <a:outerShdw blurRad="38100" dist="38100" dir="2700000" algn="tl">
                    <a:srgbClr val="000000">
                      <a:alpha val="43137"/>
                    </a:srgbClr>
                  </a:outerShdw>
                </a:effectLst>
              </a:rPr>
              <a:t>of=file #</a:t>
            </a:r>
            <a:r>
              <a:rPr lang="zh-CN" altLang="en-US" sz="1400" b="1" dirty="0">
                <a:solidFill>
                  <a:srgbClr val="FF0000"/>
                </a:solidFill>
                <a:effectLst>
                  <a:outerShdw blurRad="38100" dist="38100" dir="2700000" algn="tl">
                    <a:srgbClr val="000000">
                      <a:alpha val="43137"/>
                    </a:srgbClr>
                  </a:outerShdw>
                </a:effectLst>
              </a:rPr>
              <a:t>輸出檔案名</a:t>
            </a:r>
            <a:r>
              <a:rPr lang="zh-TW" altLang="en-US" sz="1400" b="1" dirty="0">
                <a:solidFill>
                  <a:srgbClr val="FF0000"/>
                </a:solidFill>
                <a:effectLst>
                  <a:outerShdw blurRad="38100" dist="38100" dir="2700000" algn="tl">
                    <a:srgbClr val="000000">
                      <a:alpha val="43137"/>
                    </a:srgbClr>
                  </a:outerShdw>
                </a:effectLst>
              </a:rPr>
              <a:t>稱</a:t>
            </a:r>
            <a:r>
              <a:rPr lang="zh-CN" altLang="en-US" sz="1400" b="1" dirty="0">
                <a:solidFill>
                  <a:srgbClr val="FF0000"/>
                </a:solidFill>
                <a:effectLst>
                  <a:outerShdw blurRad="38100" dist="38100" dir="2700000" algn="tl">
                    <a:srgbClr val="000000">
                      <a:alpha val="43137"/>
                    </a:srgbClr>
                  </a:outerShdw>
                </a:effectLst>
              </a:rPr>
              <a:t>，預設為標準輸出。 </a:t>
            </a:r>
          </a:p>
          <a:p>
            <a:pPr>
              <a:buFont typeface="Wingdings" panose="05000000000000000000" pitchFamily="2" charset="2"/>
              <a:buChar char="Ø"/>
            </a:pPr>
            <a:r>
              <a:rPr lang="en-US" altLang="zh-CN" sz="1400" dirty="0" err="1"/>
              <a:t>ibs</a:t>
            </a:r>
            <a:r>
              <a:rPr lang="en-US" altLang="zh-CN" sz="1400" dirty="0"/>
              <a:t>=bytes #</a:t>
            </a:r>
            <a:r>
              <a:rPr lang="zh-CN" altLang="en-US" sz="1400" dirty="0"/>
              <a:t>一次讀入 </a:t>
            </a:r>
            <a:r>
              <a:rPr lang="en-US" altLang="zh-CN" sz="1400" dirty="0"/>
              <a:t>bytes </a:t>
            </a:r>
            <a:r>
              <a:rPr lang="zh-CN" altLang="en-US" sz="1400" dirty="0"/>
              <a:t>個位元組</a:t>
            </a:r>
            <a:r>
              <a:rPr lang="en-US" altLang="zh-CN" sz="1400" dirty="0"/>
              <a:t>(</a:t>
            </a:r>
            <a:r>
              <a:rPr lang="zh-CN" altLang="en-US" sz="1400" dirty="0"/>
              <a:t>即一個塊大小為 </a:t>
            </a:r>
            <a:r>
              <a:rPr lang="en-US" altLang="zh-CN" sz="1400" dirty="0"/>
              <a:t>bytes </a:t>
            </a:r>
            <a:r>
              <a:rPr lang="zh-CN" altLang="en-US" sz="1400" dirty="0"/>
              <a:t>個位元組</a:t>
            </a:r>
            <a:r>
              <a:rPr lang="en-US" altLang="zh-CN" sz="1400" dirty="0"/>
              <a:t>)</a:t>
            </a:r>
            <a:r>
              <a:rPr lang="zh-CN" altLang="en-US" sz="1400" dirty="0"/>
              <a:t>。 </a:t>
            </a:r>
          </a:p>
          <a:p>
            <a:pPr>
              <a:buFont typeface="Wingdings" panose="05000000000000000000" pitchFamily="2" charset="2"/>
              <a:buChar char="Ø"/>
            </a:pPr>
            <a:r>
              <a:rPr lang="en-US" altLang="zh-CN" sz="1400" dirty="0" err="1"/>
              <a:t>obs</a:t>
            </a:r>
            <a:r>
              <a:rPr lang="en-US" altLang="zh-CN" sz="1400" dirty="0"/>
              <a:t>=bytes #</a:t>
            </a:r>
            <a:r>
              <a:rPr lang="zh-CN" altLang="en-US" sz="1400" dirty="0"/>
              <a:t>一次寫 </a:t>
            </a:r>
            <a:r>
              <a:rPr lang="en-US" altLang="zh-CN" sz="1400" dirty="0"/>
              <a:t>bytes </a:t>
            </a:r>
            <a:r>
              <a:rPr lang="zh-CN" altLang="en-US" sz="1400" dirty="0"/>
              <a:t>個位元組</a:t>
            </a:r>
            <a:r>
              <a:rPr lang="en-US" altLang="zh-CN" sz="1400" dirty="0"/>
              <a:t>(</a:t>
            </a:r>
            <a:r>
              <a:rPr lang="zh-CN" altLang="en-US" sz="1400" dirty="0"/>
              <a:t>即一個塊大小為 </a:t>
            </a:r>
            <a:r>
              <a:rPr lang="en-US" altLang="zh-CN" sz="1400" dirty="0"/>
              <a:t>bytes </a:t>
            </a:r>
            <a:r>
              <a:rPr lang="zh-CN" altLang="en-US" sz="1400" dirty="0"/>
              <a:t>個位元組</a:t>
            </a:r>
            <a:r>
              <a:rPr lang="en-US" altLang="zh-CN" sz="1400" dirty="0"/>
              <a:t>)</a:t>
            </a:r>
            <a:r>
              <a:rPr lang="zh-CN" altLang="en-US" sz="1400" dirty="0"/>
              <a:t>。 </a:t>
            </a:r>
          </a:p>
          <a:p>
            <a:pPr>
              <a:buFont typeface="Wingdings" panose="05000000000000000000" pitchFamily="2" charset="2"/>
              <a:buChar char="Ø"/>
            </a:pPr>
            <a:r>
              <a:rPr lang="en-US" altLang="zh-CN" sz="1400" b="1" dirty="0" err="1">
                <a:solidFill>
                  <a:srgbClr val="FF0000"/>
                </a:solidFill>
                <a:effectLst>
                  <a:outerShdw blurRad="38100" dist="38100" dir="2700000" algn="tl">
                    <a:srgbClr val="000000">
                      <a:alpha val="43137"/>
                    </a:srgbClr>
                  </a:outerShdw>
                </a:effectLst>
              </a:rPr>
              <a:t>bs</a:t>
            </a:r>
            <a:r>
              <a:rPr lang="en-US" altLang="zh-CN" sz="1400" b="1" dirty="0">
                <a:solidFill>
                  <a:srgbClr val="FF0000"/>
                </a:solidFill>
                <a:effectLst>
                  <a:outerShdw blurRad="38100" dist="38100" dir="2700000" algn="tl">
                    <a:srgbClr val="000000">
                      <a:alpha val="43137"/>
                    </a:srgbClr>
                  </a:outerShdw>
                </a:effectLst>
              </a:rPr>
              <a:t>=bytes #</a:t>
            </a:r>
            <a:r>
              <a:rPr lang="zh-CN" altLang="en-US" sz="1400" b="1" dirty="0">
                <a:solidFill>
                  <a:srgbClr val="FF0000"/>
                </a:solidFill>
                <a:effectLst>
                  <a:outerShdw blurRad="38100" dist="38100" dir="2700000" algn="tl">
                    <a:srgbClr val="000000">
                      <a:alpha val="43137"/>
                    </a:srgbClr>
                  </a:outerShdw>
                </a:effectLst>
              </a:rPr>
              <a:t>同時設置讀寫塊的大小為 </a:t>
            </a:r>
            <a:r>
              <a:rPr lang="en-US" altLang="zh-CN" sz="1400" b="1" dirty="0">
                <a:solidFill>
                  <a:srgbClr val="FF0000"/>
                </a:solidFill>
                <a:effectLst>
                  <a:outerShdw blurRad="38100" dist="38100" dir="2700000" algn="tl">
                    <a:srgbClr val="000000">
                      <a:alpha val="43137"/>
                    </a:srgbClr>
                  </a:outerShdw>
                </a:effectLst>
              </a:rPr>
              <a:t>bytes </a:t>
            </a:r>
            <a:r>
              <a:rPr lang="zh-CN" altLang="en-US" sz="1400" b="1" dirty="0">
                <a:solidFill>
                  <a:srgbClr val="FF0000"/>
                </a:solidFill>
                <a:effectLst>
                  <a:outerShdw blurRad="38100" dist="38100" dir="2700000" algn="tl">
                    <a:srgbClr val="000000">
                      <a:alpha val="43137"/>
                    </a:srgbClr>
                  </a:outerShdw>
                </a:effectLst>
              </a:rPr>
              <a:t>，可代替 </a:t>
            </a:r>
            <a:r>
              <a:rPr lang="en-US" altLang="zh-CN" sz="1400" b="1" dirty="0" err="1">
                <a:solidFill>
                  <a:srgbClr val="FF0000"/>
                </a:solidFill>
                <a:effectLst>
                  <a:outerShdw blurRad="38100" dist="38100" dir="2700000" algn="tl">
                    <a:srgbClr val="000000">
                      <a:alpha val="43137"/>
                    </a:srgbClr>
                  </a:outerShdw>
                </a:effectLst>
              </a:rPr>
              <a:t>ibs</a:t>
            </a:r>
            <a:r>
              <a:rPr lang="en-US" altLang="zh-CN" sz="1400" b="1" dirty="0">
                <a:solidFill>
                  <a:srgbClr val="FF0000"/>
                </a:solidFill>
                <a:effectLst>
                  <a:outerShdw blurRad="38100" dist="38100" dir="2700000" algn="tl">
                    <a:srgbClr val="000000">
                      <a:alpha val="43137"/>
                    </a:srgbClr>
                  </a:outerShdw>
                </a:effectLst>
              </a:rPr>
              <a:t> </a:t>
            </a:r>
            <a:r>
              <a:rPr lang="zh-CN" altLang="en-US" sz="1400" b="1" dirty="0">
                <a:solidFill>
                  <a:srgbClr val="FF0000"/>
                </a:solidFill>
                <a:effectLst>
                  <a:outerShdw blurRad="38100" dist="38100" dir="2700000" algn="tl">
                    <a:srgbClr val="000000">
                      <a:alpha val="43137"/>
                    </a:srgbClr>
                  </a:outerShdw>
                </a:effectLst>
              </a:rPr>
              <a:t>和 </a:t>
            </a:r>
            <a:r>
              <a:rPr lang="en-US" altLang="zh-CN" sz="1400" b="1" dirty="0" err="1">
                <a:solidFill>
                  <a:srgbClr val="FF0000"/>
                </a:solidFill>
                <a:effectLst>
                  <a:outerShdw blurRad="38100" dist="38100" dir="2700000" algn="tl">
                    <a:srgbClr val="000000">
                      <a:alpha val="43137"/>
                    </a:srgbClr>
                  </a:outerShdw>
                </a:effectLst>
              </a:rPr>
              <a:t>obs</a:t>
            </a:r>
            <a:r>
              <a:rPr lang="en-US" altLang="zh-CN" sz="1400" b="1" dirty="0">
                <a:solidFill>
                  <a:srgbClr val="FF0000"/>
                </a:solidFill>
                <a:effectLst>
                  <a:outerShdw blurRad="38100" dist="38100" dir="2700000" algn="tl">
                    <a:srgbClr val="000000">
                      <a:alpha val="43137"/>
                    </a:srgbClr>
                  </a:outerShdw>
                </a:effectLst>
              </a:rPr>
              <a:t> </a:t>
            </a:r>
            <a:r>
              <a:rPr lang="zh-CN" altLang="en-US" sz="1400" b="1" dirty="0">
                <a:solidFill>
                  <a:srgbClr val="FF0000"/>
                </a:solidFill>
                <a:effectLst>
                  <a:outerShdw blurRad="38100" dist="38100" dir="2700000" algn="tl">
                    <a:srgbClr val="000000">
                      <a:alpha val="43137"/>
                    </a:srgbClr>
                  </a:outerShdw>
                </a:effectLst>
              </a:rPr>
              <a:t>。 </a:t>
            </a:r>
          </a:p>
          <a:p>
            <a:pPr>
              <a:buFont typeface="Wingdings" panose="05000000000000000000" pitchFamily="2" charset="2"/>
              <a:buChar char="Ø"/>
            </a:pPr>
            <a:r>
              <a:rPr lang="en-US" altLang="zh-CN" sz="1400" dirty="0" err="1"/>
              <a:t>cbs</a:t>
            </a:r>
            <a:r>
              <a:rPr lang="en-US" altLang="zh-CN" sz="1400" dirty="0"/>
              <a:t>=bytes #</a:t>
            </a:r>
            <a:r>
              <a:rPr lang="zh-CN" altLang="en-US" sz="1400" dirty="0"/>
              <a:t>一次轉換 </a:t>
            </a:r>
            <a:r>
              <a:rPr lang="en-US" altLang="zh-CN" sz="1400" dirty="0"/>
              <a:t>bytes </a:t>
            </a:r>
            <a:r>
              <a:rPr lang="zh-CN" altLang="en-US" sz="1400" dirty="0"/>
              <a:t>個位元組，即轉換緩衝區大小。 </a:t>
            </a:r>
          </a:p>
          <a:p>
            <a:pPr>
              <a:buFont typeface="Wingdings" panose="05000000000000000000" pitchFamily="2" charset="2"/>
              <a:buChar char="Ø"/>
            </a:pPr>
            <a:r>
              <a:rPr lang="en-US" altLang="zh-CN" sz="1400" b="1" dirty="0">
                <a:solidFill>
                  <a:srgbClr val="FF0000"/>
                </a:solidFill>
                <a:effectLst>
                  <a:outerShdw blurRad="38100" dist="38100" dir="2700000" algn="tl">
                    <a:srgbClr val="000000">
                      <a:alpha val="43137"/>
                    </a:srgbClr>
                  </a:outerShdw>
                </a:effectLst>
              </a:rPr>
              <a:t>skip=blocks #</a:t>
            </a:r>
            <a:r>
              <a:rPr lang="zh-CN" altLang="en-US" sz="1400" b="1" dirty="0">
                <a:solidFill>
                  <a:srgbClr val="FF0000"/>
                </a:solidFill>
                <a:effectLst>
                  <a:outerShdw blurRad="38100" dist="38100" dir="2700000" algn="tl">
                    <a:srgbClr val="000000">
                      <a:alpha val="43137"/>
                    </a:srgbClr>
                  </a:outerShdw>
                </a:effectLst>
              </a:rPr>
              <a:t>從輸入檔開頭跳過 </a:t>
            </a:r>
            <a:r>
              <a:rPr lang="en-US" altLang="zh-CN" sz="1400" b="1" dirty="0">
                <a:solidFill>
                  <a:srgbClr val="FF0000"/>
                </a:solidFill>
                <a:effectLst>
                  <a:outerShdw blurRad="38100" dist="38100" dir="2700000" algn="tl">
                    <a:srgbClr val="000000">
                      <a:alpha val="43137"/>
                    </a:srgbClr>
                  </a:outerShdw>
                </a:effectLst>
              </a:rPr>
              <a:t>blocks </a:t>
            </a:r>
            <a:r>
              <a:rPr lang="zh-CN" altLang="en-US" sz="1400" b="1" dirty="0">
                <a:solidFill>
                  <a:srgbClr val="FF0000"/>
                </a:solidFill>
                <a:effectLst>
                  <a:outerShdw blurRad="38100" dist="38100" dir="2700000" algn="tl">
                    <a:srgbClr val="000000">
                      <a:alpha val="43137"/>
                    </a:srgbClr>
                  </a:outerShdw>
                </a:effectLst>
              </a:rPr>
              <a:t>個塊後再開始複製。 </a:t>
            </a:r>
          </a:p>
          <a:p>
            <a:pPr>
              <a:buFont typeface="Wingdings" panose="05000000000000000000" pitchFamily="2" charset="2"/>
              <a:buChar char="Ø"/>
            </a:pPr>
            <a:r>
              <a:rPr lang="en-US" altLang="zh-CN" sz="1400" dirty="0"/>
              <a:t>seek=blocks #</a:t>
            </a:r>
            <a:r>
              <a:rPr lang="zh-CN" altLang="en-US" sz="1400" dirty="0"/>
              <a:t>從輸出檔開頭跳過 </a:t>
            </a:r>
            <a:r>
              <a:rPr lang="en-US" altLang="zh-CN" sz="1400" dirty="0"/>
              <a:t>blocks </a:t>
            </a:r>
            <a:r>
              <a:rPr lang="zh-CN" altLang="en-US" sz="1400" dirty="0"/>
              <a:t>個塊後再開始複製。</a:t>
            </a:r>
            <a:r>
              <a:rPr lang="en-US" altLang="zh-CN" sz="1400" dirty="0"/>
              <a:t/>
            </a:r>
            <a:br>
              <a:rPr lang="en-US" altLang="zh-CN" sz="1400" dirty="0"/>
            </a:br>
            <a:r>
              <a:rPr lang="en-US" altLang="zh-CN" sz="1400" dirty="0"/>
              <a:t>(</a:t>
            </a:r>
            <a:r>
              <a:rPr lang="zh-CN" altLang="en-US" sz="1400" dirty="0"/>
              <a:t>通常只有當輸出檔是磁片或磁帶時才有效</a:t>
            </a:r>
            <a:r>
              <a:rPr lang="en-US" altLang="zh-CN" sz="1400" dirty="0"/>
              <a:t>)</a:t>
            </a:r>
            <a:r>
              <a:rPr lang="zh-CN" altLang="en-US" sz="1400" dirty="0"/>
              <a:t>。 </a:t>
            </a:r>
          </a:p>
          <a:p>
            <a:pPr>
              <a:buFont typeface="Wingdings" panose="05000000000000000000" pitchFamily="2" charset="2"/>
              <a:buChar char="Ø"/>
            </a:pPr>
            <a:r>
              <a:rPr lang="en-US" altLang="zh-CN" sz="1400" dirty="0"/>
              <a:t>count=blocks </a:t>
            </a:r>
          </a:p>
          <a:p>
            <a:pPr marL="0" indent="0">
              <a:buNone/>
            </a:pPr>
            <a:r>
              <a:rPr lang="zh-TW" altLang="en-US" sz="1400" dirty="0"/>
              <a:t>       </a:t>
            </a:r>
            <a:r>
              <a:rPr lang="en-US" altLang="zh-CN" sz="1400" dirty="0"/>
              <a:t>#</a:t>
            </a:r>
            <a:r>
              <a:rPr lang="zh-CN" altLang="en-US" sz="1400" dirty="0"/>
              <a:t>僅拷貝 </a:t>
            </a:r>
            <a:r>
              <a:rPr lang="en-US" altLang="zh-CN" sz="1400" dirty="0"/>
              <a:t>blocks </a:t>
            </a:r>
            <a:r>
              <a:rPr lang="zh-CN" altLang="en-US" sz="1400" dirty="0"/>
              <a:t>個塊，塊大小等於 </a:t>
            </a:r>
            <a:r>
              <a:rPr lang="en-US" altLang="zh-CN" sz="1400" dirty="0" err="1"/>
              <a:t>ibs</a:t>
            </a:r>
            <a:r>
              <a:rPr lang="en-US" altLang="zh-CN" sz="1400" dirty="0"/>
              <a:t> </a:t>
            </a:r>
            <a:r>
              <a:rPr lang="zh-CN" altLang="en-US" sz="1400" dirty="0"/>
              <a:t>指定的位元組數。 </a:t>
            </a:r>
          </a:p>
          <a:p>
            <a:pPr>
              <a:buFont typeface="Wingdings" panose="05000000000000000000" pitchFamily="2" charset="2"/>
              <a:buChar char="Ø"/>
            </a:pPr>
            <a:r>
              <a:rPr lang="en-US" altLang="zh-CN" sz="1400" dirty="0"/>
              <a:t>conv=conversion[,conversion...] #</a:t>
            </a:r>
            <a:r>
              <a:rPr lang="zh-CN" altLang="en-US" sz="1400" dirty="0"/>
              <a:t>用指定的參數轉換檔。</a:t>
            </a:r>
          </a:p>
        </p:txBody>
      </p:sp>
      <p:sp>
        <p:nvSpPr>
          <p:cNvPr id="7" name="矩形 6"/>
          <p:cNvSpPr/>
          <p:nvPr/>
        </p:nvSpPr>
        <p:spPr>
          <a:xfrm>
            <a:off x="3855307" y="1807448"/>
            <a:ext cx="4792146" cy="369332"/>
          </a:xfrm>
          <a:prstGeom prst="rect">
            <a:avLst/>
          </a:prstGeom>
        </p:spPr>
        <p:txBody>
          <a:bodyPr wrap="none">
            <a:spAutoFit/>
          </a:bodyPr>
          <a:lstStyle/>
          <a:p>
            <a:r>
              <a:rPr lang="en-US" altLang="zh-TW" dirty="0" err="1"/>
              <a:t>dd</a:t>
            </a:r>
            <a:r>
              <a:rPr lang="en-US" altLang="zh-TW" dirty="0"/>
              <a:t> if=carter.jpg of=carter-1.jpg </a:t>
            </a:r>
            <a:r>
              <a:rPr lang="en-US" altLang="zh-TW" b="1" dirty="0">
                <a:solidFill>
                  <a:srgbClr val="FF0000"/>
                </a:solidFill>
                <a:effectLst>
                  <a:outerShdw blurRad="38100" dist="38100" dir="2700000" algn="tl">
                    <a:srgbClr val="000000">
                      <a:alpha val="43137"/>
                    </a:srgbClr>
                  </a:outerShdw>
                </a:effectLst>
              </a:rPr>
              <a:t>skip=140147</a:t>
            </a:r>
            <a:r>
              <a:rPr lang="en-US" altLang="zh-TW" dirty="0"/>
              <a:t> </a:t>
            </a:r>
            <a:r>
              <a:rPr lang="en-US" altLang="zh-TW" dirty="0" err="1"/>
              <a:t>bs</a:t>
            </a:r>
            <a:r>
              <a:rPr lang="en-US" altLang="zh-TW" dirty="0"/>
              <a:t>=1</a:t>
            </a:r>
            <a:endParaRPr lang="zh-TW" altLang="en-US" dirty="0"/>
          </a:p>
        </p:txBody>
      </p:sp>
      <p:pic>
        <p:nvPicPr>
          <p:cNvPr id="8" name="圖片 7"/>
          <p:cNvPicPr>
            <a:picLocks noChangeAspect="1"/>
          </p:cNvPicPr>
          <p:nvPr/>
        </p:nvPicPr>
        <p:blipFill>
          <a:blip r:embed="rId2"/>
          <a:stretch>
            <a:fillRect/>
          </a:stretch>
        </p:blipFill>
        <p:spPr>
          <a:xfrm>
            <a:off x="6029727" y="2358887"/>
            <a:ext cx="2477310" cy="1859608"/>
          </a:xfrm>
          <a:prstGeom prst="rect">
            <a:avLst/>
          </a:prstGeom>
        </p:spPr>
      </p:pic>
      <p:sp>
        <p:nvSpPr>
          <p:cNvPr id="9" name="矩形 8"/>
          <p:cNvSpPr/>
          <p:nvPr/>
        </p:nvSpPr>
        <p:spPr>
          <a:xfrm>
            <a:off x="5631392" y="4381606"/>
            <a:ext cx="3555212" cy="715581"/>
          </a:xfrm>
          <a:prstGeom prst="rect">
            <a:avLst/>
          </a:prstGeom>
        </p:spPr>
        <p:txBody>
          <a:bodyPr wrap="square">
            <a:spAutoFit/>
          </a:bodyPr>
          <a:lstStyle/>
          <a:p>
            <a:r>
              <a:rPr lang="en-US" altLang="zh-CN" sz="1350" dirty="0"/>
              <a:t>if</a:t>
            </a:r>
            <a:r>
              <a:rPr lang="zh-CN" altLang="en-US" sz="1350" dirty="0"/>
              <a:t>是指定輸入檔，</a:t>
            </a:r>
            <a:r>
              <a:rPr lang="en-US" altLang="zh-CN" sz="1350" dirty="0"/>
              <a:t>of</a:t>
            </a:r>
            <a:r>
              <a:rPr lang="zh-CN" altLang="en-US" sz="1350" dirty="0"/>
              <a:t>是指定輸出檔，</a:t>
            </a:r>
            <a:r>
              <a:rPr lang="en-US" altLang="zh-CN" sz="1350" dirty="0"/>
              <a:t>skip</a:t>
            </a:r>
            <a:r>
              <a:rPr lang="zh-CN" altLang="en-US" sz="1350" dirty="0"/>
              <a:t>是指定從輸入檔開頭跳過</a:t>
            </a:r>
            <a:r>
              <a:rPr lang="en-US" altLang="zh-CN" sz="1350" dirty="0"/>
              <a:t>140147</a:t>
            </a:r>
            <a:r>
              <a:rPr lang="zh-CN" altLang="en-US" sz="1350" dirty="0"/>
              <a:t>個塊後再開始複製，</a:t>
            </a:r>
            <a:r>
              <a:rPr lang="en-US" altLang="zh-CN" sz="1350" dirty="0" err="1"/>
              <a:t>bs</a:t>
            </a:r>
            <a:r>
              <a:rPr lang="zh-CN" altLang="en-US" sz="1350" dirty="0"/>
              <a:t>設置每次讀寫塊的大小為</a:t>
            </a:r>
            <a:r>
              <a:rPr lang="en-US" altLang="zh-CN" sz="1350" dirty="0"/>
              <a:t>1</a:t>
            </a:r>
            <a:r>
              <a:rPr lang="zh-CN" altLang="en-US" sz="1350" dirty="0"/>
              <a:t>位元組 。</a:t>
            </a:r>
            <a:endParaRPr lang="zh-TW" altLang="en-US" sz="1350" dirty="0"/>
          </a:p>
        </p:txBody>
      </p:sp>
      <p:sp>
        <p:nvSpPr>
          <p:cNvPr id="10" name="矩形 9"/>
          <p:cNvSpPr/>
          <p:nvPr/>
        </p:nvSpPr>
        <p:spPr>
          <a:xfrm>
            <a:off x="5071375" y="5450666"/>
            <a:ext cx="4115229" cy="300082"/>
          </a:xfrm>
          <a:prstGeom prst="rect">
            <a:avLst/>
          </a:prstGeom>
        </p:spPr>
        <p:txBody>
          <a:bodyPr wrap="none">
            <a:spAutoFit/>
          </a:bodyPr>
          <a:lstStyle/>
          <a:p>
            <a:r>
              <a:rPr lang="en-US" altLang="zh-TW" sz="1350" dirty="0"/>
              <a:t>http://blog.csdn.net/riba2534/article/details/70544076</a:t>
            </a:r>
            <a:endParaRPr lang="zh-TW" altLang="en-US" sz="1350" dirty="0"/>
          </a:p>
        </p:txBody>
      </p:sp>
      <p:sp>
        <p:nvSpPr>
          <p:cNvPr id="11" name="矩形 10"/>
          <p:cNvSpPr/>
          <p:nvPr/>
        </p:nvSpPr>
        <p:spPr>
          <a:xfrm>
            <a:off x="135923" y="1664156"/>
            <a:ext cx="3095368" cy="507831"/>
          </a:xfrm>
          <a:prstGeom prst="rect">
            <a:avLst/>
          </a:prstGeom>
        </p:spPr>
        <p:txBody>
          <a:bodyPr wrap="square">
            <a:spAutoFit/>
          </a:bodyPr>
          <a:lstStyle/>
          <a:p>
            <a:r>
              <a:rPr lang="en-US" altLang="zh-TW" sz="1350" dirty="0"/>
              <a:t>http://www.cnblogs.com/qq78292959/archive/2012/02/23/2364760.html</a:t>
            </a:r>
            <a:endParaRPr lang="zh-TW" altLang="en-US" sz="1350" dirty="0"/>
          </a:p>
        </p:txBody>
      </p:sp>
      <p:sp>
        <p:nvSpPr>
          <p:cNvPr id="4" name="矩形 3"/>
          <p:cNvSpPr/>
          <p:nvPr/>
        </p:nvSpPr>
        <p:spPr>
          <a:xfrm>
            <a:off x="401938" y="2363089"/>
            <a:ext cx="1371600" cy="300082"/>
          </a:xfrm>
          <a:prstGeom prst="rect">
            <a:avLst/>
          </a:prstGeom>
          <a:solidFill>
            <a:schemeClr val="accent6">
              <a:lumMod val="20000"/>
              <a:lumOff val="80000"/>
            </a:schemeClr>
          </a:solidFill>
        </p:spPr>
        <p:txBody>
          <a:bodyPr wrap="square">
            <a:spAutoFit/>
          </a:bodyPr>
          <a:lstStyle/>
          <a:p>
            <a:r>
              <a:rPr lang="en-US" altLang="zh-CN" sz="1350" dirty="0" err="1"/>
              <a:t>dd</a:t>
            </a:r>
            <a:r>
              <a:rPr lang="en-US" altLang="zh-CN" sz="1350" dirty="0"/>
              <a:t> </a:t>
            </a:r>
            <a:r>
              <a:rPr lang="zh-CN" altLang="en-US" sz="1350" dirty="0"/>
              <a:t>的主要</a:t>
            </a:r>
            <a:r>
              <a:rPr lang="zh-TW" altLang="en-US" sz="1350" dirty="0"/>
              <a:t>參數</a:t>
            </a:r>
            <a:r>
              <a:rPr lang="zh-CN" altLang="en-US" sz="1350" dirty="0"/>
              <a:t>：</a:t>
            </a:r>
          </a:p>
        </p:txBody>
      </p:sp>
    </p:spTree>
    <p:extLst>
      <p:ext uri="{BB962C8B-B14F-4D97-AF65-F5344CB8AC3E}">
        <p14:creationId xmlns:p14="http://schemas.microsoft.com/office/powerpoint/2010/main" val="85074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654377"/>
            <a:ext cx="9144000" cy="1058466"/>
          </a:xfrm>
          <a:solidFill>
            <a:schemeClr val="accent4">
              <a:lumMod val="50000"/>
            </a:schemeClr>
          </a:solidFill>
        </p:spPr>
        <p:txBody>
          <a:bodyPr>
            <a:normAutofit/>
          </a:bodyPr>
          <a:lstStyle/>
          <a:p>
            <a:r>
              <a:rPr lang="zh-TW" altLang="en-US" b="1" dirty="0">
                <a:solidFill>
                  <a:schemeClr val="bg1"/>
                </a:solidFill>
                <a:effectLst>
                  <a:outerShdw blurRad="38100" dist="38100" dir="2700000" algn="tl">
                    <a:srgbClr val="000000">
                      <a:alpha val="43137"/>
                    </a:srgbClr>
                  </a:outerShdw>
                </a:effectLst>
              </a:rPr>
              <a:t>檔案分離技術</a:t>
            </a:r>
            <a:r>
              <a:rPr lang="en-US" altLang="zh-TW" b="1" dirty="0">
                <a:solidFill>
                  <a:schemeClr val="bg1"/>
                </a:solidFill>
                <a:effectLst>
                  <a:outerShdw blurRad="38100" dist="38100" dir="2700000" algn="tl">
                    <a:srgbClr val="000000">
                      <a:alpha val="43137"/>
                    </a:srgbClr>
                  </a:outerShdw>
                </a:effectLst>
              </a:rPr>
              <a:t>::foremost</a:t>
            </a:r>
            <a:br>
              <a:rPr lang="en-US" altLang="zh-TW" b="1" dirty="0">
                <a:solidFill>
                  <a:schemeClr val="bg1"/>
                </a:solidFill>
                <a:effectLst>
                  <a:outerShdw blurRad="38100" dist="38100" dir="2700000" algn="tl">
                    <a:srgbClr val="000000">
                      <a:alpha val="43137"/>
                    </a:srgbClr>
                  </a:outerShdw>
                </a:effectLst>
              </a:rPr>
            </a:br>
            <a:r>
              <a:rPr lang="en-US" altLang="zh-TW" sz="1800" b="1" dirty="0">
                <a:solidFill>
                  <a:schemeClr val="bg1"/>
                </a:solidFill>
                <a:effectLst>
                  <a:outerShdw blurRad="38100" dist="38100" dir="2700000" algn="tl">
                    <a:srgbClr val="000000">
                      <a:alpha val="43137"/>
                    </a:srgbClr>
                  </a:outerShdw>
                </a:effectLst>
              </a:rPr>
              <a:t>http://blog.csdn.net/riba2534/article/details/70544076</a:t>
            </a:r>
            <a:endParaRPr lang="zh-TW" altLang="en-US" sz="1800" b="1" dirty="0">
              <a:solidFill>
                <a:schemeClr val="bg1"/>
              </a:solidFill>
              <a:effectLst>
                <a:outerShdw blurRad="38100" dist="38100" dir="2700000" algn="tl">
                  <a:srgbClr val="000000">
                    <a:alpha val="43137"/>
                  </a:srgbClr>
                </a:outerShdw>
              </a:effectLst>
            </a:endParaRPr>
          </a:p>
        </p:txBody>
      </p:sp>
      <p:pic>
        <p:nvPicPr>
          <p:cNvPr id="8" name="圖片 7"/>
          <p:cNvPicPr>
            <a:picLocks noChangeAspect="1"/>
          </p:cNvPicPr>
          <p:nvPr/>
        </p:nvPicPr>
        <p:blipFill>
          <a:blip r:embed="rId2"/>
          <a:stretch>
            <a:fillRect/>
          </a:stretch>
        </p:blipFill>
        <p:spPr>
          <a:xfrm>
            <a:off x="4267200" y="1981200"/>
            <a:ext cx="4159193" cy="3122123"/>
          </a:xfrm>
          <a:prstGeom prst="rect">
            <a:avLst/>
          </a:prstGeom>
        </p:spPr>
      </p:pic>
      <p:sp>
        <p:nvSpPr>
          <p:cNvPr id="4" name="矩形 3"/>
          <p:cNvSpPr/>
          <p:nvPr/>
        </p:nvSpPr>
        <p:spPr>
          <a:xfrm>
            <a:off x="115329" y="1820562"/>
            <a:ext cx="3583461" cy="3693319"/>
          </a:xfrm>
          <a:prstGeom prst="rect">
            <a:avLst/>
          </a:prstGeom>
        </p:spPr>
        <p:txBody>
          <a:bodyPr wrap="square">
            <a:spAutoFit/>
          </a:bodyPr>
          <a:lstStyle/>
          <a:p>
            <a:r>
              <a:rPr lang="en-US" altLang="zh-TW" dirty="0"/>
              <a:t>foremost</a:t>
            </a:r>
            <a:r>
              <a:rPr lang="zh-TW" altLang="en-US" dirty="0"/>
              <a:t>是一個基於檔檔頭和尾部資訊以及檔的內建資料結構恢復檔的命令列工具</a:t>
            </a:r>
            <a:endParaRPr lang="en-US" altLang="zh-TW" dirty="0"/>
          </a:p>
          <a:p>
            <a:endParaRPr lang="en-US" altLang="zh-TW" dirty="0"/>
          </a:p>
          <a:p>
            <a:r>
              <a:rPr lang="en-US" altLang="zh-TW" dirty="0"/>
              <a:t>[1]Linux</a:t>
            </a:r>
            <a:r>
              <a:rPr lang="zh-TW" altLang="en-US" dirty="0"/>
              <a:t>安裝：</a:t>
            </a:r>
          </a:p>
          <a:p>
            <a:r>
              <a:rPr lang="en-US" altLang="zh-TW" dirty="0"/>
              <a:t> </a:t>
            </a:r>
            <a:r>
              <a:rPr lang="zh-TW" altLang="en-US" dirty="0"/>
              <a:t>   </a:t>
            </a:r>
            <a:r>
              <a:rPr lang="en-US" altLang="zh-TW" dirty="0"/>
              <a:t>apt-get install foremost</a:t>
            </a:r>
          </a:p>
          <a:p>
            <a:endParaRPr lang="en-US" altLang="zh-TW" dirty="0"/>
          </a:p>
          <a:p>
            <a:r>
              <a:rPr lang="en-US" altLang="zh-TW" dirty="0"/>
              <a:t>[2]</a:t>
            </a:r>
            <a:r>
              <a:rPr lang="zh-TW" altLang="en-US" dirty="0"/>
              <a:t>查看使用方式</a:t>
            </a:r>
            <a:endParaRPr lang="en-US" altLang="zh-TW" dirty="0"/>
          </a:p>
          <a:p>
            <a:r>
              <a:rPr lang="zh-TW" altLang="en-US" dirty="0"/>
              <a:t>    </a:t>
            </a:r>
            <a:r>
              <a:rPr lang="en-US" altLang="zh-TW" dirty="0"/>
              <a:t>foremost -help</a:t>
            </a:r>
            <a:endParaRPr lang="zh-TW" altLang="en-US" dirty="0"/>
          </a:p>
          <a:p>
            <a:endParaRPr lang="en-US" altLang="zh-TW" dirty="0"/>
          </a:p>
          <a:p>
            <a:r>
              <a:rPr lang="en-US" altLang="zh-TW" dirty="0"/>
              <a:t>[</a:t>
            </a:r>
            <a:r>
              <a:rPr lang="en-US" altLang="zh-TW" b="1" dirty="0">
                <a:effectLst>
                  <a:outerShdw blurRad="38100" dist="38100" dir="2700000" algn="tl">
                    <a:srgbClr val="000000">
                      <a:alpha val="43137"/>
                    </a:srgbClr>
                  </a:outerShdw>
                </a:effectLst>
              </a:rPr>
              <a:t>3]</a:t>
            </a:r>
            <a:r>
              <a:rPr lang="zh-TW" altLang="en-US" b="1" dirty="0">
                <a:effectLst>
                  <a:outerShdw blurRad="38100" dist="38100" dir="2700000" algn="tl">
                    <a:srgbClr val="000000">
                      <a:alpha val="43137"/>
                    </a:srgbClr>
                  </a:outerShdw>
                </a:effectLst>
              </a:rPr>
              <a:t>檔案分離</a:t>
            </a:r>
            <a:endParaRPr lang="en-US" altLang="zh-TW" b="1" dirty="0">
              <a:effectLst>
                <a:outerShdw blurRad="38100" dist="38100" dir="2700000" algn="tl">
                  <a:srgbClr val="000000">
                    <a:alpha val="43137"/>
                  </a:srgbClr>
                </a:outerShdw>
              </a:effectLst>
            </a:endParaRPr>
          </a:p>
          <a:p>
            <a:r>
              <a:rPr lang="en-US" altLang="zh-TW" dirty="0"/>
              <a:t>   foremost carter.jpg</a:t>
            </a:r>
          </a:p>
          <a:p>
            <a:endParaRPr lang="en-US" altLang="zh-TW" dirty="0"/>
          </a:p>
        </p:txBody>
      </p:sp>
      <p:sp>
        <p:nvSpPr>
          <p:cNvPr id="5" name="矩形 4"/>
          <p:cNvSpPr/>
          <p:nvPr/>
        </p:nvSpPr>
        <p:spPr>
          <a:xfrm>
            <a:off x="820141" y="5213798"/>
            <a:ext cx="3381182" cy="300082"/>
          </a:xfrm>
          <a:prstGeom prst="rect">
            <a:avLst/>
          </a:prstGeom>
        </p:spPr>
        <p:txBody>
          <a:bodyPr wrap="none">
            <a:spAutoFit/>
          </a:bodyPr>
          <a:lstStyle/>
          <a:p>
            <a:r>
              <a:rPr lang="en-US" altLang="zh-TW" sz="1350" dirty="0"/>
              <a:t>foremost</a:t>
            </a:r>
            <a:r>
              <a:rPr lang="zh-TW" altLang="en-US" sz="1350" dirty="0"/>
              <a:t>會自動生成</a:t>
            </a:r>
            <a:r>
              <a:rPr lang="en-US" altLang="zh-TW" sz="1350" dirty="0"/>
              <a:t>output</a:t>
            </a:r>
            <a:r>
              <a:rPr lang="zh-TW" altLang="en-US" sz="1350" dirty="0"/>
              <a:t>目錄存放分離檔</a:t>
            </a:r>
          </a:p>
        </p:txBody>
      </p:sp>
    </p:spTree>
    <p:extLst>
      <p:ext uri="{BB962C8B-B14F-4D97-AF65-F5344CB8AC3E}">
        <p14:creationId xmlns:p14="http://schemas.microsoft.com/office/powerpoint/2010/main" val="4208605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t>
            </a:r>
            <a:r>
              <a:rPr lang="en-US" altLang="zh-TW" dirty="0" smtClean="0"/>
              <a:t>oremost -h</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730539" y="2051699"/>
            <a:ext cx="7683788" cy="3961174"/>
          </a:xfrm>
          <a:prstGeom prst="rect">
            <a:avLst/>
          </a:prstGeom>
        </p:spPr>
      </p:pic>
    </p:spTree>
    <p:extLst>
      <p:ext uri="{BB962C8B-B14F-4D97-AF65-F5344CB8AC3E}">
        <p14:creationId xmlns:p14="http://schemas.microsoft.com/office/powerpoint/2010/main" val="62774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1066109"/>
          </a:xfrm>
        </p:spPr>
        <p:txBody>
          <a:bodyPr/>
          <a:lstStyle/>
          <a:p>
            <a:r>
              <a:rPr lang="zh-TW" altLang="zh-TW" dirty="0">
                <a:effectLst>
                  <a:outerShdw blurRad="38100" dist="38100" dir="2700000" algn="tl">
                    <a:srgbClr val="000000">
                      <a:alpha val="43137"/>
                    </a:srgbClr>
                  </a:outerShdw>
                </a:effectLst>
              </a:rPr>
              <a:t>隱寫術</a:t>
            </a:r>
            <a:r>
              <a:rPr lang="zh-TW" altLang="en-US" dirty="0">
                <a:effectLst>
                  <a:outerShdw blurRad="38100" dist="38100" dir="2700000" algn="tl">
                    <a:srgbClr val="000000">
                      <a:alpha val="43137"/>
                    </a:srgbClr>
                  </a:outerShdw>
                </a:effectLst>
              </a:rPr>
              <a:t> </a:t>
            </a:r>
            <a:r>
              <a:rPr lang="en-US" altLang="zh-TW" dirty="0">
                <a:effectLst>
                  <a:outerShdw blurRad="38100" dist="38100" dir="2700000" algn="tl">
                    <a:srgbClr val="000000">
                      <a:alpha val="43137"/>
                    </a:srgbClr>
                  </a:outerShdw>
                </a:effectLst>
              </a:rPr>
              <a:t>STEGANOGRAPHY</a:t>
            </a:r>
            <a:endParaRPr lang="zh-TW" altLang="en-US" dirty="0"/>
          </a:p>
        </p:txBody>
      </p:sp>
      <p:sp>
        <p:nvSpPr>
          <p:cNvPr id="3" name="內容版面配置區 2"/>
          <p:cNvSpPr>
            <a:spLocks noGrp="1"/>
          </p:cNvSpPr>
          <p:nvPr>
            <p:ph idx="1"/>
          </p:nvPr>
        </p:nvSpPr>
        <p:spPr>
          <a:xfrm>
            <a:off x="926824" y="3309258"/>
            <a:ext cx="6149837" cy="718792"/>
          </a:xfrm>
        </p:spPr>
        <p:txBody>
          <a:bodyPr>
            <a:normAutofit/>
          </a:bodyPr>
          <a:lstStyle/>
          <a:p>
            <a:pPr marL="0" indent="0">
              <a:buNone/>
            </a:pPr>
            <a:r>
              <a:rPr lang="zh-TW" altLang="en-US" sz="3600" dirty="0" smtClean="0"/>
              <a:t>在</a:t>
            </a:r>
            <a:r>
              <a:rPr lang="en-US" altLang="zh-TW" sz="3600" b="1" dirty="0" smtClean="0">
                <a:solidFill>
                  <a:srgbClr val="FF0000"/>
                </a:solidFill>
                <a:effectLst>
                  <a:outerShdw blurRad="38100" dist="38100" dir="2700000" algn="tl">
                    <a:srgbClr val="000000">
                      <a:alpha val="43137"/>
                    </a:srgbClr>
                  </a:outerShdw>
                </a:effectLst>
              </a:rPr>
              <a:t>media</a:t>
            </a:r>
            <a:r>
              <a:rPr lang="zh-TW" altLang="en-US" sz="3600" dirty="0" smtClean="0"/>
              <a:t>隱藏不為人知的 機密</a:t>
            </a:r>
            <a:endParaRPr lang="zh-TW" altLang="en-US" sz="3600" dirty="0"/>
          </a:p>
        </p:txBody>
      </p:sp>
      <p:sp>
        <p:nvSpPr>
          <p:cNvPr id="4" name="矩形 3"/>
          <p:cNvSpPr/>
          <p:nvPr/>
        </p:nvSpPr>
        <p:spPr>
          <a:xfrm>
            <a:off x="628650" y="1883031"/>
            <a:ext cx="7563679" cy="1200329"/>
          </a:xfrm>
          <a:prstGeom prst="rect">
            <a:avLst/>
          </a:prstGeom>
        </p:spPr>
        <p:txBody>
          <a:bodyPr wrap="square">
            <a:spAutoFit/>
          </a:bodyPr>
          <a:lstStyle/>
          <a:p>
            <a:r>
              <a:rPr lang="zh-TW" altLang="en-US" sz="2400" smtClean="0"/>
              <a:t>隱寫術是一門關於資訊隱藏的技巧與科學，</a:t>
            </a:r>
            <a:endParaRPr lang="en-US" altLang="zh-TW" sz="2400" smtClean="0"/>
          </a:p>
          <a:p>
            <a:r>
              <a:rPr lang="zh-TW" altLang="en-US" sz="2400" smtClean="0"/>
              <a:t>所謂資訊隱藏指的是不讓除預期的接收者之外的任何人知曉資訊的傳遞事件或者資訊的內容。</a:t>
            </a:r>
            <a:endParaRPr lang="zh-TW" altLang="en-US" sz="2400" dirty="0"/>
          </a:p>
        </p:txBody>
      </p:sp>
      <p:sp>
        <p:nvSpPr>
          <p:cNvPr id="5" name="矩形 4"/>
          <p:cNvSpPr/>
          <p:nvPr/>
        </p:nvSpPr>
        <p:spPr>
          <a:xfrm>
            <a:off x="721209" y="1246569"/>
            <a:ext cx="3689280" cy="369332"/>
          </a:xfrm>
          <a:prstGeom prst="rect">
            <a:avLst/>
          </a:prstGeom>
        </p:spPr>
        <p:txBody>
          <a:bodyPr wrap="none">
            <a:spAutoFit/>
          </a:bodyPr>
          <a:lstStyle/>
          <a:p>
            <a:r>
              <a:rPr lang="en-US" altLang="zh-TW" dirty="0"/>
              <a:t>https://zh.wikipedia.org/wiki</a:t>
            </a:r>
            <a:r>
              <a:rPr lang="en-US" altLang="zh-TW" dirty="0" smtClean="0"/>
              <a:t>/</a:t>
            </a:r>
            <a:r>
              <a:rPr lang="zh-TW" altLang="en-US" dirty="0"/>
              <a:t>隱寫術</a:t>
            </a:r>
          </a:p>
        </p:txBody>
      </p:sp>
      <p:sp>
        <p:nvSpPr>
          <p:cNvPr id="6" name="矩形 5"/>
          <p:cNvSpPr/>
          <p:nvPr/>
        </p:nvSpPr>
        <p:spPr>
          <a:xfrm>
            <a:off x="1449444" y="3843384"/>
            <a:ext cx="2428485" cy="369332"/>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載體檔案（</a:t>
            </a:r>
            <a:r>
              <a:rPr lang="en-US" altLang="zh-TW" b="1" dirty="0">
                <a:effectLst>
                  <a:outerShdw blurRad="38100" dist="38100" dir="2700000" algn="tl">
                    <a:srgbClr val="000000">
                      <a:alpha val="43137"/>
                    </a:srgbClr>
                  </a:outerShdw>
                </a:effectLst>
              </a:rPr>
              <a:t>cover file</a:t>
            </a:r>
            <a:r>
              <a:rPr lang="zh-TW" altLang="en-US" b="1" dirty="0">
                <a:effectLst>
                  <a:outerShdw blurRad="38100" dist="38100" dir="2700000" algn="tl">
                    <a:srgbClr val="000000">
                      <a:alpha val="43137"/>
                    </a:srgbClr>
                  </a:outerShdw>
                </a:effectLst>
              </a:rPr>
              <a:t>）</a:t>
            </a:r>
          </a:p>
        </p:txBody>
      </p:sp>
      <p:pic>
        <p:nvPicPr>
          <p:cNvPr id="7" name="圖片 6"/>
          <p:cNvPicPr>
            <a:picLocks noChangeAspect="1"/>
          </p:cNvPicPr>
          <p:nvPr/>
        </p:nvPicPr>
        <p:blipFill>
          <a:blip r:embed="rId2"/>
          <a:stretch>
            <a:fillRect/>
          </a:stretch>
        </p:blipFill>
        <p:spPr>
          <a:xfrm>
            <a:off x="431536" y="4562176"/>
            <a:ext cx="2674158" cy="1213743"/>
          </a:xfrm>
          <a:prstGeom prst="rect">
            <a:avLst/>
          </a:prstGeom>
        </p:spPr>
      </p:pic>
      <p:sp>
        <p:nvSpPr>
          <p:cNvPr id="8" name="矩形 7"/>
          <p:cNvSpPr/>
          <p:nvPr/>
        </p:nvSpPr>
        <p:spPr>
          <a:xfrm>
            <a:off x="3298957" y="4577992"/>
            <a:ext cx="5216393" cy="1200329"/>
          </a:xfrm>
          <a:prstGeom prst="rect">
            <a:avLst/>
          </a:prstGeom>
        </p:spPr>
        <p:txBody>
          <a:bodyPr wrap="square">
            <a:spAutoFit/>
          </a:bodyPr>
          <a:lstStyle/>
          <a:p>
            <a:r>
              <a:rPr lang="en-US" altLang="zh-TW" dirty="0"/>
              <a:t>Document </a:t>
            </a:r>
            <a:r>
              <a:rPr lang="en-US" altLang="zh-TW" dirty="0" err="1"/>
              <a:t>Stegonagraphy</a:t>
            </a:r>
            <a:r>
              <a:rPr lang="en-US" altLang="zh-TW" dirty="0"/>
              <a:t>:</a:t>
            </a:r>
            <a:r>
              <a:rPr lang="zh-TW" altLang="en-US" dirty="0"/>
              <a:t>各種文件類型的隱寫</a:t>
            </a:r>
            <a:r>
              <a:rPr lang="zh-TW" altLang="en-US" dirty="0" smtClean="0"/>
              <a:t>術</a:t>
            </a:r>
            <a:endParaRPr lang="en-US" altLang="zh-TW" dirty="0" smtClean="0"/>
          </a:p>
          <a:p>
            <a:r>
              <a:rPr lang="en-US" altLang="zh-TW" dirty="0" smtClean="0"/>
              <a:t>Image </a:t>
            </a:r>
            <a:r>
              <a:rPr lang="en-US" altLang="zh-TW" dirty="0" err="1"/>
              <a:t>Stegonagraphy</a:t>
            </a:r>
            <a:r>
              <a:rPr lang="en-US" altLang="zh-TW" dirty="0"/>
              <a:t>:</a:t>
            </a:r>
            <a:r>
              <a:rPr lang="zh-TW" altLang="en-US" dirty="0"/>
              <a:t>隱藏在圖片的機密</a:t>
            </a:r>
          </a:p>
          <a:p>
            <a:r>
              <a:rPr lang="en-US" altLang="zh-TW" dirty="0"/>
              <a:t>Audio </a:t>
            </a:r>
            <a:r>
              <a:rPr lang="en-US" altLang="zh-TW" dirty="0" err="1"/>
              <a:t>Stegonagraphy</a:t>
            </a:r>
            <a:r>
              <a:rPr lang="en-US" altLang="zh-TW" dirty="0"/>
              <a:t>:</a:t>
            </a:r>
            <a:r>
              <a:rPr lang="zh-TW" altLang="en-US" dirty="0"/>
              <a:t>隱藏在聲音的機密</a:t>
            </a:r>
          </a:p>
          <a:p>
            <a:r>
              <a:rPr lang="en-US" altLang="zh-TW" dirty="0"/>
              <a:t>Video </a:t>
            </a:r>
            <a:r>
              <a:rPr lang="en-US" altLang="zh-TW" dirty="0" err="1"/>
              <a:t>Stegonagraphy</a:t>
            </a:r>
            <a:r>
              <a:rPr lang="en-US" altLang="zh-TW" dirty="0"/>
              <a:t>:</a:t>
            </a:r>
            <a:r>
              <a:rPr lang="zh-TW" altLang="en-US" dirty="0"/>
              <a:t>隱藏在影片的機密</a:t>
            </a:r>
          </a:p>
        </p:txBody>
      </p:sp>
    </p:spTree>
    <p:extLst>
      <p:ext uri="{BB962C8B-B14F-4D97-AF65-F5344CB8AC3E}">
        <p14:creationId xmlns:p14="http://schemas.microsoft.com/office/powerpoint/2010/main" val="3944576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6104" y="365126"/>
            <a:ext cx="7879246" cy="787813"/>
          </a:xfrm>
        </p:spPr>
        <p:txBody>
          <a:bodyPr>
            <a:normAutofit/>
          </a:bodyPr>
          <a:lstStyle/>
          <a:p>
            <a:r>
              <a:rPr lang="en-US" altLang="zh-TW" sz="4400" b="1" dirty="0" err="1" smtClean="0">
                <a:solidFill>
                  <a:srgbClr val="FF0000"/>
                </a:solidFill>
                <a:effectLst>
                  <a:outerShdw blurRad="38100" dist="38100" dir="2700000" algn="tl">
                    <a:srgbClr val="000000">
                      <a:alpha val="43137"/>
                    </a:srgbClr>
                  </a:outerShdw>
                </a:effectLst>
              </a:rPr>
              <a:t>Steg</a:t>
            </a:r>
            <a:r>
              <a:rPr lang="en-US" altLang="zh-TW" sz="4400" dirty="0" err="1" smtClean="0"/>
              <a:t>analysis</a:t>
            </a:r>
            <a:endParaRPr lang="zh-TW" altLang="en-US" sz="4400" dirty="0"/>
          </a:p>
        </p:txBody>
      </p:sp>
      <p:sp>
        <p:nvSpPr>
          <p:cNvPr id="4" name="矩形 3"/>
          <p:cNvSpPr/>
          <p:nvPr/>
        </p:nvSpPr>
        <p:spPr>
          <a:xfrm>
            <a:off x="628650" y="1119950"/>
            <a:ext cx="4147482" cy="369332"/>
          </a:xfrm>
          <a:prstGeom prst="rect">
            <a:avLst/>
          </a:prstGeom>
        </p:spPr>
        <p:txBody>
          <a:bodyPr wrap="none">
            <a:spAutoFit/>
          </a:bodyPr>
          <a:lstStyle/>
          <a:p>
            <a:r>
              <a:rPr lang="en-US" altLang="zh-TW" dirty="0"/>
              <a:t>https://en.wikipedia.org/wiki/Steganalysis</a:t>
            </a:r>
            <a:endParaRPr lang="zh-TW" altLang="en-US" dirty="0"/>
          </a:p>
        </p:txBody>
      </p:sp>
      <p:sp>
        <p:nvSpPr>
          <p:cNvPr id="5" name="矩形 4"/>
          <p:cNvSpPr/>
          <p:nvPr/>
        </p:nvSpPr>
        <p:spPr>
          <a:xfrm>
            <a:off x="628650" y="1804457"/>
            <a:ext cx="7185993" cy="2431435"/>
          </a:xfrm>
          <a:prstGeom prst="rect">
            <a:avLst/>
          </a:prstGeom>
        </p:spPr>
        <p:txBody>
          <a:bodyPr wrap="square">
            <a:spAutoFit/>
          </a:bodyPr>
          <a:lstStyle/>
          <a:p>
            <a:r>
              <a:rPr lang="en-US" altLang="zh-TW" sz="3200" dirty="0" err="1"/>
              <a:t>Steganalysis</a:t>
            </a:r>
            <a:r>
              <a:rPr lang="en-US" altLang="zh-TW" sz="3200" dirty="0"/>
              <a:t> is the study of detecting messages hidden using steganography; </a:t>
            </a:r>
            <a:endParaRPr lang="en-US" altLang="zh-TW" sz="3200" dirty="0" smtClean="0"/>
          </a:p>
          <a:p>
            <a:endParaRPr lang="en-US" altLang="zh-TW" sz="3200" dirty="0"/>
          </a:p>
          <a:p>
            <a:r>
              <a:rPr lang="en-US" altLang="zh-TW" sz="2800" dirty="0" smtClean="0"/>
              <a:t>this </a:t>
            </a:r>
            <a:r>
              <a:rPr lang="en-US" altLang="zh-TW" sz="2800" dirty="0"/>
              <a:t>is analogous to cryptanalysis applied to cryptography.</a:t>
            </a:r>
            <a:endParaRPr lang="zh-TW" altLang="en-US" sz="2800" dirty="0"/>
          </a:p>
        </p:txBody>
      </p:sp>
      <p:pic>
        <p:nvPicPr>
          <p:cNvPr id="6" name="內容版面配置區 4"/>
          <p:cNvPicPr>
            <a:picLocks noGrp="1" noChangeAspect="1"/>
          </p:cNvPicPr>
          <p:nvPr>
            <p:ph idx="1"/>
          </p:nvPr>
        </p:nvPicPr>
        <p:blipFill rotWithShape="1">
          <a:blip r:embed="rId2"/>
          <a:srcRect l="12937" r="13280"/>
          <a:stretch/>
        </p:blipFill>
        <p:spPr>
          <a:xfrm>
            <a:off x="1867670" y="4638932"/>
            <a:ext cx="1669441" cy="1507489"/>
          </a:xfrm>
          <a:prstGeom prst="rect">
            <a:avLst/>
          </a:prstGeom>
        </p:spPr>
      </p:pic>
      <p:sp>
        <p:nvSpPr>
          <p:cNvPr id="7" name="弧形箭號 (下彎) 6"/>
          <p:cNvSpPr/>
          <p:nvPr/>
        </p:nvSpPr>
        <p:spPr>
          <a:xfrm>
            <a:off x="3319670" y="3925957"/>
            <a:ext cx="2216426" cy="82494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矩形 7"/>
          <p:cNvSpPr/>
          <p:nvPr/>
        </p:nvSpPr>
        <p:spPr>
          <a:xfrm>
            <a:off x="3655839" y="4181735"/>
            <a:ext cx="1315488" cy="369332"/>
          </a:xfrm>
          <a:prstGeom prst="rect">
            <a:avLst/>
          </a:prstGeom>
        </p:spPr>
        <p:txBody>
          <a:bodyPr wrap="none">
            <a:spAutoFit/>
          </a:bodyPr>
          <a:lstStyle/>
          <a:p>
            <a:r>
              <a:rPr lang="en-US" altLang="zh-TW" dirty="0" err="1"/>
              <a:t>Steganalysis</a:t>
            </a:r>
            <a:endParaRPr lang="zh-TW" altLang="en-US" dirty="0"/>
          </a:p>
        </p:txBody>
      </p:sp>
      <p:sp>
        <p:nvSpPr>
          <p:cNvPr id="9" name="笑臉 8"/>
          <p:cNvSpPr/>
          <p:nvPr/>
        </p:nvSpPr>
        <p:spPr>
          <a:xfrm>
            <a:off x="5108713" y="4887410"/>
            <a:ext cx="1113182" cy="924339"/>
          </a:xfrm>
          <a:prstGeom prst="smileyFac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6371189" y="5349579"/>
            <a:ext cx="1848263" cy="369332"/>
          </a:xfrm>
          <a:prstGeom prst="rect">
            <a:avLst/>
          </a:prstGeom>
        </p:spPr>
        <p:txBody>
          <a:bodyPr wrap="none">
            <a:spAutoFit/>
          </a:bodyPr>
          <a:lstStyle/>
          <a:p>
            <a:r>
              <a:rPr lang="en-US" altLang="zh-TW" dirty="0"/>
              <a:t>messages hidden </a:t>
            </a:r>
            <a:endParaRPr lang="zh-TW" altLang="en-US" dirty="0"/>
          </a:p>
        </p:txBody>
      </p:sp>
    </p:spTree>
    <p:extLst>
      <p:ext uri="{BB962C8B-B14F-4D97-AF65-F5344CB8AC3E}">
        <p14:creationId xmlns:p14="http://schemas.microsoft.com/office/powerpoint/2010/main" val="2752909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50" dirty="0" smtClean="0"/>
              <a:t>文件</a:t>
            </a:r>
            <a:r>
              <a:rPr lang="zh-TW" altLang="zh-TW" sz="4050" dirty="0"/>
              <a:t>隱寫</a:t>
            </a:r>
            <a:r>
              <a:rPr lang="zh-TW" altLang="zh-TW" sz="4050" dirty="0" smtClean="0"/>
              <a:t>術</a:t>
            </a:r>
            <a:endParaRPr lang="en-US" altLang="zh-TW" sz="4050" dirty="0" smtClean="0"/>
          </a:p>
          <a:p>
            <a:pPr algn="ctr"/>
            <a:r>
              <a:rPr lang="en-US" altLang="zh-TW" sz="2400" dirty="0" smtClean="0"/>
              <a:t>WORD</a:t>
            </a:r>
            <a:r>
              <a:rPr lang="zh-TW" altLang="en-US" sz="2400" dirty="0"/>
              <a:t>、</a:t>
            </a:r>
            <a:r>
              <a:rPr lang="en-US" altLang="zh-TW" sz="2400" dirty="0" smtClean="0"/>
              <a:t>PDF</a:t>
            </a:r>
            <a:r>
              <a:rPr lang="zh-TW" altLang="en-US" sz="2400" dirty="0" smtClean="0"/>
              <a:t> 、</a:t>
            </a:r>
            <a:r>
              <a:rPr lang="en-US" altLang="zh-TW" sz="2400" dirty="0" err="1" smtClean="0"/>
              <a:t>powerpoint</a:t>
            </a:r>
            <a:r>
              <a:rPr lang="zh-TW" altLang="en-US" sz="2400" dirty="0" smtClean="0"/>
              <a:t>的</a:t>
            </a:r>
            <a:r>
              <a:rPr lang="zh-TW" altLang="en-US" sz="2400" dirty="0"/>
              <a:t>隱藏資訊</a:t>
            </a:r>
          </a:p>
        </p:txBody>
      </p:sp>
    </p:spTree>
    <p:extLst>
      <p:ext uri="{BB962C8B-B14F-4D97-AF65-F5344CB8AC3E}">
        <p14:creationId xmlns:p14="http://schemas.microsoft.com/office/powerpoint/2010/main" val="441687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如何在文件藏機密</a:t>
            </a:r>
            <a:r>
              <a:rPr lang="en-US" altLang="zh-TW" dirty="0" smtClean="0"/>
              <a:t>?</a:t>
            </a:r>
            <a:endParaRPr lang="zh-TW" altLang="en-US" dirty="0"/>
          </a:p>
        </p:txBody>
      </p:sp>
      <p:pic>
        <p:nvPicPr>
          <p:cNvPr id="5" name="內容版面配置區 4"/>
          <p:cNvPicPr>
            <a:picLocks noGrp="1" noChangeAspect="1"/>
          </p:cNvPicPr>
          <p:nvPr>
            <p:ph idx="1"/>
          </p:nvPr>
        </p:nvPicPr>
        <p:blipFill rotWithShape="1">
          <a:blip r:embed="rId2"/>
          <a:srcRect l="12937" r="13280"/>
          <a:stretch/>
        </p:blipFill>
        <p:spPr>
          <a:xfrm>
            <a:off x="308111" y="2503935"/>
            <a:ext cx="2922105" cy="2638633"/>
          </a:xfrm>
          <a:prstGeom prst="rect">
            <a:avLst/>
          </a:prstGeom>
        </p:spPr>
      </p:pic>
      <p:pic>
        <p:nvPicPr>
          <p:cNvPr id="6" name="圖片 5"/>
          <p:cNvPicPr>
            <a:picLocks noChangeAspect="1"/>
          </p:cNvPicPr>
          <p:nvPr/>
        </p:nvPicPr>
        <p:blipFill>
          <a:blip r:embed="rId3"/>
          <a:stretch>
            <a:fillRect/>
          </a:stretch>
        </p:blipFill>
        <p:spPr>
          <a:xfrm>
            <a:off x="5960166" y="2285999"/>
            <a:ext cx="3074504" cy="3074504"/>
          </a:xfrm>
          <a:prstGeom prst="rect">
            <a:avLst/>
          </a:prstGeom>
        </p:spPr>
      </p:pic>
      <p:pic>
        <p:nvPicPr>
          <p:cNvPr id="7" name="圖片 6"/>
          <p:cNvPicPr>
            <a:picLocks noChangeAspect="1"/>
          </p:cNvPicPr>
          <p:nvPr/>
        </p:nvPicPr>
        <p:blipFill rotWithShape="1">
          <a:blip r:embed="rId4"/>
          <a:srcRect l="19440" r="18062"/>
          <a:stretch/>
        </p:blipFill>
        <p:spPr>
          <a:xfrm>
            <a:off x="3438940" y="2503935"/>
            <a:ext cx="2686237" cy="2421213"/>
          </a:xfrm>
          <a:prstGeom prst="rect">
            <a:avLst/>
          </a:prstGeom>
        </p:spPr>
      </p:pic>
    </p:spTree>
    <p:extLst>
      <p:ext uri="{BB962C8B-B14F-4D97-AF65-F5344CB8AC3E}">
        <p14:creationId xmlns:p14="http://schemas.microsoft.com/office/powerpoint/2010/main" val="1651942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50" dirty="0" smtClean="0"/>
              <a:t>[DEMO]</a:t>
            </a:r>
          </a:p>
          <a:p>
            <a:pPr algn="ctr"/>
            <a:r>
              <a:rPr lang="zh-TW" altLang="en-US" sz="4050" dirty="0" smtClean="0"/>
              <a:t>文件</a:t>
            </a:r>
            <a:r>
              <a:rPr lang="zh-TW" altLang="zh-TW" sz="4050" dirty="0"/>
              <a:t>隱寫</a:t>
            </a:r>
            <a:r>
              <a:rPr lang="zh-TW" altLang="zh-TW" sz="4050" dirty="0" smtClean="0"/>
              <a:t>術</a:t>
            </a:r>
            <a:endParaRPr lang="en-US" altLang="zh-TW" sz="4050" dirty="0" smtClean="0"/>
          </a:p>
        </p:txBody>
      </p:sp>
    </p:spTree>
    <p:extLst>
      <p:ext uri="{BB962C8B-B14F-4D97-AF65-F5344CB8AC3E}">
        <p14:creationId xmlns:p14="http://schemas.microsoft.com/office/powerpoint/2010/main" val="1956384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50" dirty="0" smtClean="0"/>
              <a:t>圖片隱藏</a:t>
            </a:r>
            <a:r>
              <a:rPr lang="zh-TW" altLang="en-US" sz="4050" dirty="0"/>
              <a:t>術</a:t>
            </a:r>
            <a:r>
              <a:rPr lang="zh-TW" altLang="en-US" sz="4050" dirty="0" smtClean="0"/>
              <a:t> </a:t>
            </a:r>
            <a:endParaRPr lang="zh-TW" altLang="en-US" sz="4050" dirty="0"/>
          </a:p>
        </p:txBody>
      </p:sp>
      <p:sp>
        <p:nvSpPr>
          <p:cNvPr id="5" name="矩形 4"/>
          <p:cNvSpPr/>
          <p:nvPr/>
        </p:nvSpPr>
        <p:spPr>
          <a:xfrm>
            <a:off x="0" y="4844557"/>
            <a:ext cx="9144000" cy="15693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dirty="0" smtClean="0">
                <a:solidFill>
                  <a:schemeClr val="bg1"/>
                </a:solidFill>
              </a:rPr>
              <a:t>Image</a:t>
            </a:r>
            <a:r>
              <a:rPr lang="en-US" altLang="zh-TW" sz="3600" dirty="0" smtClean="0">
                <a:solidFill>
                  <a:schemeClr val="bg1"/>
                </a:solidFill>
              </a:rPr>
              <a:t> </a:t>
            </a:r>
            <a:r>
              <a:rPr lang="en-US" altLang="zh-TW" sz="3600" dirty="0">
                <a:solidFill>
                  <a:schemeClr val="bg1"/>
                </a:solidFill>
              </a:rPr>
              <a:t>steganography</a:t>
            </a:r>
            <a:endParaRPr lang="zh-TW" altLang="en-US" sz="3600" dirty="0">
              <a:solidFill>
                <a:schemeClr val="bg1"/>
              </a:solidFill>
            </a:endParaRPr>
          </a:p>
        </p:txBody>
      </p:sp>
    </p:spTree>
    <p:extLst>
      <p:ext uri="{BB962C8B-B14F-4D97-AF65-F5344CB8AC3E}">
        <p14:creationId xmlns:p14="http://schemas.microsoft.com/office/powerpoint/2010/main" val="3971052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23570"/>
            <a:ext cx="9144000" cy="134688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500" dirty="0"/>
              <a:t>圖片中的隱藏資訊</a:t>
            </a:r>
            <a:endParaRPr lang="en-US" altLang="zh-TW" sz="4500" dirty="0"/>
          </a:p>
          <a:p>
            <a:pPr algn="ctr"/>
            <a:r>
              <a:rPr lang="en-US" altLang="zh-TW" sz="4500" dirty="0" err="1"/>
              <a:t>Embeded</a:t>
            </a:r>
            <a:r>
              <a:rPr lang="en-US" altLang="zh-TW" sz="4500" dirty="0"/>
              <a:t> secret</a:t>
            </a:r>
            <a:endParaRPr lang="zh-TW" altLang="en-US" sz="4500" dirty="0"/>
          </a:p>
        </p:txBody>
      </p:sp>
    </p:spTree>
    <p:extLst>
      <p:ext uri="{BB962C8B-B14F-4D97-AF65-F5344CB8AC3E}">
        <p14:creationId xmlns:p14="http://schemas.microsoft.com/office/powerpoint/2010/main" val="358163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152427" y="1431954"/>
            <a:ext cx="5455495" cy="4165595"/>
          </a:xfrm>
          <a:prstGeom prst="rect">
            <a:avLst/>
          </a:prstGeom>
        </p:spPr>
      </p:pic>
      <p:sp>
        <p:nvSpPr>
          <p:cNvPr id="3" name="矩形 2"/>
          <p:cNvSpPr/>
          <p:nvPr/>
        </p:nvSpPr>
        <p:spPr>
          <a:xfrm>
            <a:off x="0" y="900952"/>
            <a:ext cx="9144000" cy="646331"/>
          </a:xfrm>
          <a:prstGeom prst="rect">
            <a:avLst/>
          </a:prstGeom>
          <a:solidFill>
            <a:schemeClr val="accent4">
              <a:lumMod val="50000"/>
            </a:schemeClr>
          </a:solidFill>
        </p:spPr>
        <p:txBody>
          <a:bodyPr wrap="square">
            <a:spAutoFit/>
          </a:bodyPr>
          <a:lstStyle/>
          <a:p>
            <a:r>
              <a:rPr lang="zh-TW" altLang="en-US" sz="3600" dirty="0">
                <a:solidFill>
                  <a:schemeClr val="bg1"/>
                </a:solidFill>
              </a:rPr>
              <a:t>檔案格式</a:t>
            </a:r>
            <a:endParaRPr lang="zh-TW" altLang="en-US" sz="2100" dirty="0">
              <a:solidFill>
                <a:schemeClr val="bg1"/>
              </a:solidFill>
            </a:endParaRPr>
          </a:p>
        </p:txBody>
      </p:sp>
      <p:sp>
        <p:nvSpPr>
          <p:cNvPr id="2" name="矩形 1"/>
          <p:cNvSpPr/>
          <p:nvPr/>
        </p:nvSpPr>
        <p:spPr>
          <a:xfrm>
            <a:off x="5718461" y="1709926"/>
            <a:ext cx="3008870" cy="1338828"/>
          </a:xfrm>
          <a:prstGeom prst="rect">
            <a:avLst/>
          </a:prstGeom>
        </p:spPr>
        <p:txBody>
          <a:bodyPr wrap="square">
            <a:spAutoFit/>
          </a:bodyPr>
          <a:lstStyle/>
          <a:p>
            <a:r>
              <a:rPr lang="zh-CN" altLang="en-US" sz="1350" dirty="0"/>
              <a:t>一個完整的 </a:t>
            </a:r>
            <a:r>
              <a:rPr lang="en-US" altLang="zh-CN" sz="1350" dirty="0"/>
              <a:t>JPG </a:t>
            </a:r>
            <a:r>
              <a:rPr lang="zh-CN" altLang="en-US" sz="1350" dirty="0"/>
              <a:t>文件由 </a:t>
            </a:r>
            <a:r>
              <a:rPr lang="en-US" altLang="zh-CN" sz="1350" dirty="0"/>
              <a:t>FF D8 </a:t>
            </a:r>
            <a:r>
              <a:rPr lang="zh-CN" altLang="en-US" sz="1350" dirty="0"/>
              <a:t>開頭，</a:t>
            </a:r>
            <a:r>
              <a:rPr lang="en-US" altLang="zh-CN" sz="1350" dirty="0"/>
              <a:t>FF D9</a:t>
            </a:r>
            <a:r>
              <a:rPr lang="zh-CN" altLang="en-US" sz="1350" dirty="0"/>
              <a:t>結尾，圖片流覽器會忽略 </a:t>
            </a:r>
            <a:r>
              <a:rPr lang="en-US" altLang="zh-CN" sz="1350" dirty="0"/>
              <a:t>FF D9 </a:t>
            </a:r>
            <a:r>
              <a:rPr lang="zh-CN" altLang="en-US" sz="1350" dirty="0"/>
              <a:t>以後的內容，因此可以在 </a:t>
            </a:r>
            <a:r>
              <a:rPr lang="en-US" altLang="zh-CN" sz="1350" dirty="0"/>
              <a:t>JPG </a:t>
            </a:r>
            <a:r>
              <a:rPr lang="zh-CN" altLang="en-US" sz="1350" dirty="0"/>
              <a:t>文件中加入其他文件。 </a:t>
            </a:r>
            <a:endParaRPr lang="en-US" altLang="zh-CN" sz="1350" dirty="0"/>
          </a:p>
          <a:p>
            <a:endParaRPr lang="en-US" altLang="zh-CN" sz="1350" dirty="0"/>
          </a:p>
          <a:p>
            <a:endParaRPr lang="en-US" altLang="zh-CN" sz="1350" dirty="0"/>
          </a:p>
        </p:txBody>
      </p:sp>
      <p:sp>
        <p:nvSpPr>
          <p:cNvPr id="5" name="矩形 4"/>
          <p:cNvSpPr/>
          <p:nvPr/>
        </p:nvSpPr>
        <p:spPr>
          <a:xfrm>
            <a:off x="5693747" y="4597937"/>
            <a:ext cx="3033584" cy="923330"/>
          </a:xfrm>
          <a:prstGeom prst="rect">
            <a:avLst/>
          </a:prstGeom>
        </p:spPr>
        <p:txBody>
          <a:bodyPr wrap="square">
            <a:spAutoFit/>
          </a:bodyPr>
          <a:lstStyle/>
          <a:p>
            <a:r>
              <a:rPr lang="zh-CN" altLang="en-US" sz="1350" dirty="0"/>
              <a:t>對於兩張圖片的問題，可用 </a:t>
            </a:r>
            <a:r>
              <a:rPr lang="en-US" altLang="zh-CN" sz="1350" dirty="0" err="1"/>
              <a:t>StegSolve</a:t>
            </a:r>
            <a:r>
              <a:rPr lang="en-US" altLang="zh-CN" sz="1350" dirty="0"/>
              <a:t> </a:t>
            </a:r>
            <a:r>
              <a:rPr lang="zh-CN" altLang="en-US" sz="1350" dirty="0"/>
              <a:t>對雙圖進行各種操作</a:t>
            </a:r>
            <a:r>
              <a:rPr lang="en-US" altLang="zh-CN" sz="1350" dirty="0"/>
              <a:t>(SUB</a:t>
            </a:r>
            <a:r>
              <a:rPr lang="zh-CN" altLang="en-US" sz="1350" dirty="0"/>
              <a:t>、</a:t>
            </a:r>
            <a:r>
              <a:rPr lang="en-US" altLang="zh-CN" sz="1350" dirty="0"/>
              <a:t>XOR</a:t>
            </a:r>
            <a:r>
              <a:rPr lang="zh-CN" altLang="en-US" sz="1350" dirty="0"/>
              <a:t>、</a:t>
            </a:r>
            <a:r>
              <a:rPr lang="en-US" altLang="zh-CN" sz="1350" dirty="0"/>
              <a:t>AND)</a:t>
            </a:r>
            <a:r>
              <a:rPr lang="zh-CN" altLang="en-US" sz="1350" dirty="0"/>
              <a:t>等等，看是否獲取有用資訊，可能與加解密、二維碼等綜合</a:t>
            </a:r>
            <a:endParaRPr lang="zh-TW" altLang="en-US" sz="1350" dirty="0"/>
          </a:p>
        </p:txBody>
      </p:sp>
      <p:sp>
        <p:nvSpPr>
          <p:cNvPr id="6" name="矩形 5"/>
          <p:cNvSpPr/>
          <p:nvPr/>
        </p:nvSpPr>
        <p:spPr>
          <a:xfrm>
            <a:off x="3481887" y="623952"/>
            <a:ext cx="5461687" cy="300082"/>
          </a:xfrm>
          <a:prstGeom prst="rect">
            <a:avLst/>
          </a:prstGeom>
        </p:spPr>
        <p:txBody>
          <a:bodyPr wrap="square">
            <a:spAutoFit/>
          </a:bodyPr>
          <a:lstStyle/>
          <a:p>
            <a:r>
              <a:rPr lang="en-US" altLang="zh-TW" sz="1350" dirty="0"/>
              <a:t>https://smartjinyu.com/ctf/2016/11/29/introduction_to_stereo.html</a:t>
            </a:r>
            <a:endParaRPr lang="zh-TW" altLang="en-US" sz="1350" dirty="0"/>
          </a:p>
        </p:txBody>
      </p:sp>
      <p:sp>
        <p:nvSpPr>
          <p:cNvPr id="7" name="矩形 6"/>
          <p:cNvSpPr/>
          <p:nvPr/>
        </p:nvSpPr>
        <p:spPr>
          <a:xfrm>
            <a:off x="5718460" y="3732315"/>
            <a:ext cx="2788507" cy="507831"/>
          </a:xfrm>
          <a:prstGeom prst="rect">
            <a:avLst/>
          </a:prstGeom>
        </p:spPr>
        <p:txBody>
          <a:bodyPr wrap="square">
            <a:spAutoFit/>
          </a:bodyPr>
          <a:lstStyle/>
          <a:p>
            <a:r>
              <a:rPr lang="en-US" altLang="zh-TW" sz="1350" dirty="0"/>
              <a:t>http://dev.gameres.com/Program/Visual/Other%20/GIFDoc.htm</a:t>
            </a:r>
            <a:endParaRPr lang="zh-TW" altLang="en-US" sz="1350" dirty="0"/>
          </a:p>
        </p:txBody>
      </p:sp>
      <p:sp>
        <p:nvSpPr>
          <p:cNvPr id="8" name="矩形 7"/>
          <p:cNvSpPr/>
          <p:nvPr/>
        </p:nvSpPr>
        <p:spPr>
          <a:xfrm>
            <a:off x="729256" y="4846457"/>
            <a:ext cx="4500656" cy="300082"/>
          </a:xfrm>
          <a:prstGeom prst="rect">
            <a:avLst/>
          </a:prstGeom>
        </p:spPr>
        <p:txBody>
          <a:bodyPr wrap="none">
            <a:spAutoFit/>
          </a:bodyPr>
          <a:lstStyle/>
          <a:p>
            <a:r>
              <a:rPr lang="en-US" altLang="zh-CN" sz="1350" dirty="0" err="1"/>
              <a:t>Binwalk</a:t>
            </a:r>
            <a:r>
              <a:rPr lang="en-US" altLang="zh-CN" sz="1350" dirty="0"/>
              <a:t> </a:t>
            </a:r>
            <a:r>
              <a:rPr lang="zh-CN" altLang="en-US" sz="1350" dirty="0"/>
              <a:t>提供的自動分拆功能，而使用 </a:t>
            </a:r>
            <a:r>
              <a:rPr lang="en-US" altLang="zh-CN" sz="1350" dirty="0" err="1"/>
              <a:t>Winhex</a:t>
            </a:r>
            <a:r>
              <a:rPr lang="en-US" altLang="zh-CN" sz="1350" dirty="0"/>
              <a:t> </a:t>
            </a:r>
            <a:r>
              <a:rPr lang="zh-CN" altLang="en-US" sz="1350" dirty="0"/>
              <a:t>手動分解。</a:t>
            </a:r>
            <a:endParaRPr lang="zh-TW" altLang="en-US" sz="1350" dirty="0"/>
          </a:p>
        </p:txBody>
      </p:sp>
      <p:sp>
        <p:nvSpPr>
          <p:cNvPr id="9" name="矩形 8"/>
          <p:cNvSpPr/>
          <p:nvPr/>
        </p:nvSpPr>
        <p:spPr>
          <a:xfrm>
            <a:off x="5718461" y="2822254"/>
            <a:ext cx="3040286" cy="715581"/>
          </a:xfrm>
          <a:prstGeom prst="rect">
            <a:avLst/>
          </a:prstGeom>
        </p:spPr>
        <p:txBody>
          <a:bodyPr wrap="square">
            <a:spAutoFit/>
          </a:bodyPr>
          <a:lstStyle/>
          <a:p>
            <a:r>
              <a:rPr lang="zh-CN" altLang="en-US" sz="1350" dirty="0"/>
              <a:t>各類檔的檔頭標誌</a:t>
            </a:r>
            <a:endParaRPr lang="en-US" altLang="zh-CN" sz="1350" dirty="0"/>
          </a:p>
          <a:p>
            <a:r>
              <a:rPr lang="en-US" altLang="zh-TW" sz="1350" dirty="0"/>
              <a:t>http://blog.csdn.net/riba2534/article/details/70478626</a:t>
            </a:r>
            <a:endParaRPr lang="zh-TW" altLang="en-US" sz="1350" dirty="0"/>
          </a:p>
        </p:txBody>
      </p:sp>
    </p:spTree>
    <p:extLst>
      <p:ext uri="{BB962C8B-B14F-4D97-AF65-F5344CB8AC3E}">
        <p14:creationId xmlns:p14="http://schemas.microsoft.com/office/powerpoint/2010/main" val="32695271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5360</TotalTime>
  <Words>842</Words>
  <Application>Microsoft Office PowerPoint</Application>
  <PresentationFormat>如螢幕大小 (4:3)</PresentationFormat>
  <Paragraphs>106</Paragraphs>
  <Slides>15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等线</vt:lpstr>
      <vt:lpstr>新細明體</vt:lpstr>
      <vt:lpstr>Arial</vt:lpstr>
      <vt:lpstr>Calibri</vt:lpstr>
      <vt:lpstr>Calibri Light</vt:lpstr>
      <vt:lpstr>Wingdings</vt:lpstr>
      <vt:lpstr>Office 佈景主題</vt:lpstr>
      <vt:lpstr>{駭客}隱寫術  STEGANOGRAPHY</vt:lpstr>
      <vt:lpstr>隱寫術 STEGANOGRAPHY</vt:lpstr>
      <vt:lpstr>Steganalysis</vt:lpstr>
      <vt:lpstr>PowerPoint 簡報</vt:lpstr>
      <vt:lpstr>如何在文件藏機密?</vt:lpstr>
      <vt:lpstr>PowerPoint 簡報</vt:lpstr>
      <vt:lpstr>PowerPoint 簡報</vt:lpstr>
      <vt:lpstr>PowerPoint 簡報</vt:lpstr>
      <vt:lpstr>PowerPoint 簡報</vt:lpstr>
      <vt:lpstr>PowerPoint 簡報</vt:lpstr>
      <vt:lpstr>PowerPoint 簡報</vt:lpstr>
      <vt:lpstr>PowerPoint 簡報</vt:lpstr>
      <vt:lpstr>檔案分離技術::dd https://en.wikipedia.org/wiki/Dd_(Unix)</vt:lpstr>
      <vt:lpstr>檔案分離技術::foremost http://blog.csdn.net/riba2534/article/details/70544076</vt:lpstr>
      <vt:lpstr>foremost -h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ksu</dc:creator>
  <cp:lastModifiedBy>Ben Tseng</cp:lastModifiedBy>
  <cp:revision>73</cp:revision>
  <dcterms:created xsi:type="dcterms:W3CDTF">2017-07-25T01:09:22Z</dcterms:created>
  <dcterms:modified xsi:type="dcterms:W3CDTF">2021-08-05T08:54:39Z</dcterms:modified>
</cp:coreProperties>
</file>