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331" r:id="rId2"/>
    <p:sldId id="333" r:id="rId3"/>
    <p:sldId id="397" r:id="rId4"/>
    <p:sldId id="257" r:id="rId5"/>
    <p:sldId id="381" r:id="rId6"/>
    <p:sldId id="382" r:id="rId7"/>
    <p:sldId id="385" r:id="rId8"/>
    <p:sldId id="384" r:id="rId9"/>
    <p:sldId id="386" r:id="rId10"/>
    <p:sldId id="387" r:id="rId11"/>
    <p:sldId id="388" r:id="rId12"/>
    <p:sldId id="389" r:id="rId13"/>
    <p:sldId id="390" r:id="rId14"/>
    <p:sldId id="391" r:id="rId15"/>
    <p:sldId id="392" r:id="rId16"/>
    <p:sldId id="393" r:id="rId17"/>
    <p:sldId id="394" r:id="rId18"/>
    <p:sldId id="395" r:id="rId19"/>
    <p:sldId id="396" r:id="rId20"/>
    <p:sldId id="379" r:id="rId21"/>
    <p:sldId id="334" r:id="rId22"/>
    <p:sldId id="341" r:id="rId23"/>
    <p:sldId id="374" r:id="rId24"/>
    <p:sldId id="375" r:id="rId25"/>
    <p:sldId id="370" r:id="rId26"/>
    <p:sldId id="371" r:id="rId27"/>
    <p:sldId id="372" r:id="rId28"/>
    <p:sldId id="373" r:id="rId29"/>
    <p:sldId id="354" r:id="rId30"/>
    <p:sldId id="351"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38" r:id="rId47"/>
    <p:sldId id="346" r:id="rId48"/>
    <p:sldId id="347" r:id="rId49"/>
    <p:sldId id="377" r:id="rId50"/>
    <p:sldId id="349" r:id="rId51"/>
    <p:sldId id="378" r:id="rId52"/>
    <p:sldId id="348" r:id="rId53"/>
    <p:sldId id="350" r:id="rId54"/>
    <p:sldId id="336" r:id="rId55"/>
    <p:sldId id="343" r:id="rId56"/>
    <p:sldId id="344" r:id="rId57"/>
    <p:sldId id="345"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84" d="100"/>
          <a:sy n="84" d="100"/>
        </p:scale>
        <p:origin x="1310"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2D35A-218B-4F28-8976-2411C790D263}" type="datetimeFigureOut">
              <a:rPr lang="zh-TW" altLang="en-US" smtClean="0"/>
              <a:t>2020/7/19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0EC10-06B3-4D8D-B294-9677E0B48571}" type="slidenum">
              <a:rPr lang="zh-TW" altLang="en-US" smtClean="0"/>
              <a:t>‹#›</a:t>
            </a:fld>
            <a:endParaRPr lang="zh-TW" altLang="en-US"/>
          </a:p>
        </p:txBody>
      </p:sp>
    </p:spTree>
    <p:extLst>
      <p:ext uri="{BB962C8B-B14F-4D97-AF65-F5344CB8AC3E}">
        <p14:creationId xmlns:p14="http://schemas.microsoft.com/office/powerpoint/2010/main" val="20572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3427276-2CE4-4126-99F5-D07E736C3018}" type="datetime1">
              <a:rPr lang="zh-TW" altLang="en-US" smtClean="0"/>
              <a:t>2020/7/19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279136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10F4DD2-498D-4E51-8B2E-A53F76BD5205}" type="datetime1">
              <a:rPr lang="zh-TW" altLang="en-US" smtClean="0"/>
              <a:t>2020/7/19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25544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6DDDB11-70BF-4B34-9726-01CAE7CF6867}" type="datetime1">
              <a:rPr lang="zh-TW" altLang="en-US" smtClean="0"/>
              <a:t>2020/7/19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361308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6CBEC92-0D3D-4AF2-90C9-29A55F118864}" type="datetime1">
              <a:rPr lang="zh-TW" altLang="en-US" smtClean="0"/>
              <a:t>2020/7/19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203571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33FF1B6-338D-496B-9845-D3032A251E26}" type="datetime1">
              <a:rPr lang="zh-TW" altLang="en-US" smtClean="0"/>
              <a:t>2020/7/19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165364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C0F60E8-C596-4509-B40F-67B45A261994}" type="datetime1">
              <a:rPr lang="zh-TW" altLang="en-US" smtClean="0"/>
              <a:t>2020/7/19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334164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DB02161-3C66-4464-BC6C-2BBF3516B1D2}" type="datetime1">
              <a:rPr lang="zh-TW" altLang="en-US" smtClean="0"/>
              <a:t>2020/7/19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108243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16CF400-9B3F-49FC-BDFF-D3A6F10732C8}" type="datetime1">
              <a:rPr lang="zh-TW" altLang="en-US" smtClean="0"/>
              <a:t>2020/7/19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382543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A3193-1EE1-42CD-8EFA-B0DA2AC2DA64}" type="datetime1">
              <a:rPr lang="zh-TW" altLang="en-US" smtClean="0"/>
              <a:t>2020/7/19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344619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F9FF0D2-E059-4C02-BDD2-9464512659B1}" type="datetime1">
              <a:rPr lang="zh-TW" altLang="en-US" smtClean="0"/>
              <a:t>2020/7/19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347419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E9BEBCA-1BE1-4A9E-97A9-76C8FEB542DD}" type="datetime1">
              <a:rPr lang="zh-TW" altLang="en-US" smtClean="0"/>
              <a:t>2020/7/19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118656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A4CF-6F31-4961-BE4A-64875B2D53A2}" type="datetime1">
              <a:rPr lang="zh-TW" altLang="en-US" smtClean="0"/>
              <a:t>2020/7/19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53891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FF02F-C884-489D-8997-528507EBA873}" type="slidenum">
              <a:rPr lang="zh-TW" altLang="en-US" smtClean="0"/>
              <a:t>‹#›</a:t>
            </a:fld>
            <a:endParaRPr lang="zh-TW" altLang="en-US"/>
          </a:p>
        </p:txBody>
      </p:sp>
    </p:spTree>
    <p:extLst>
      <p:ext uri="{BB962C8B-B14F-4D97-AF65-F5344CB8AC3E}">
        <p14:creationId xmlns:p14="http://schemas.microsoft.com/office/powerpoint/2010/main" val="2404499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rdjh.tn.edu.tw/ips/profil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proguidescreen.com/?p=529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proguidescreen.com/?p=529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roguidescreen.com/?p=529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zh.wikipedia.org/wiki/%E7%B6%B2%E8%B7%AF%E9%9C%B8%E5%87%8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zh.wikipedia.org/wiki/%E6%A5%8A%E5%8F%88%E7%A9%8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teacher.edu.tw/Archive.aspx?id=277#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henewslens.com/article/1098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henewslens.com/article/10980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etn.com/News.aspx?NewsID=55168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thenewslens.com/article/109806"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udn.com/news/story/7321/408552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zh.wikipedia.org/wiki/%E5%AE%8C%E5%85%A8%E8%87%AA%E6%AE%BA%E6%89%8B%E5%86%8A"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zh.wikipedia.org/wiki/%E5%AE%8C%E5%85%A8%E8%87%AA%E6%AE%BA%E6%89%8B%E5%86%8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udn.com/news/story/6813/4066749" TargetMode="External"/><Relationship Id="rId2" Type="http://schemas.openxmlformats.org/officeDocument/2006/relationships/hyperlink" Target="https://www.thenewslens.com/article/10980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w.news.yahoo.com/%E7%B6%B2%E8%B7%AF%E8%B2%A9%E8%B3%A3%E5%8F%A3%E7%BD%A9%E8%A9%90%E9%A8%99%E9%A0%BB%E4%BB%8D-%E9%AB%98%E5%B8%82%E8%AD%A6%E6%B3%95%E8%BE%A6%E9%98%BB%E6%AD%AA%E9%A2%A8-025445891.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nternet-recordor.com.tw/crime.html" TargetMode="External"/><Relationship Id="rId1" Type="http://schemas.openxmlformats.org/officeDocument/2006/relationships/slideLayout" Target="../slideLayouts/slideLayout2.xml"/><Relationship Id="rId4" Type="http://schemas.openxmlformats.org/officeDocument/2006/relationships/hyperlink" Target="https://www.chinatimes.com/realtimenews/20190924001752-260402?chdtv"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www.chinatimes.com/realtimenews/20190924001752-260402?chdt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internet-recordor.com.tw/crim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ettoday.net/news/20141222/442127.htm?from=fb_et_new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internet-recordor.com.tw/crime.html" TargetMode="External"/><Relationship Id="rId1" Type="http://schemas.openxmlformats.org/officeDocument/2006/relationships/slideLayout" Target="../slideLayouts/slideLayout2.xml"/><Relationship Id="rId4" Type="http://schemas.openxmlformats.org/officeDocument/2006/relationships/hyperlink" Target="https://www.chinatimes.com/realtimenews/20170513002521-260412?chdtv"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legis-pedia.com/article/crime-penalty/236" TargetMode="External"/><Relationship Id="rId2" Type="http://schemas.openxmlformats.org/officeDocument/2006/relationships/hyperlink" Target="https://tw.news.yahoo.com/%E5%8B%92%E7%B4%A2%E8%BB%9F%E9%AB%94%E5%85%A5%E4%BE%B5-%E5%85%A8%E7%90%83%E9%9B%BB%E8%85%A6%E5%A4%A7%E7%99%B1%E7%98%93-064200168.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internet-recordor.com.tw/crim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news.tvbs.com.tw/local/1262387"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techbang.com/posts/10878-law-of-personal-data-protection-of-the-interests-of-you-and-me-on-several-networks-of-common-funding-legal-issues-pchome-201-science-and-technology" TargetMode="External"/><Relationship Id="rId2" Type="http://schemas.openxmlformats.org/officeDocument/2006/relationships/hyperlink" Target="https://www.legis-pedia.com/article/government-fundamental-rights/42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news.ltn.com.tw/news/society/breakingnews/2948429"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zh.wikipedia.org/wiki/%E9%9A%B1%E7%A7%81%E6%AC%8A_(%E8%87%BA%E7%81%A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echnews.tw/2019/10/03/zoom-security-prying-eye/" TargetMode="External"/><Relationship Id="rId2" Type="http://schemas.openxmlformats.org/officeDocument/2006/relationships/hyperlink" Target="https://technews.tw/2020/04/07/serious-zoom-security-flaw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thenewslens.com/article/109806"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henewslens.com/article/109806"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zh.wikipedia.org/wiki/%E5%81%87%E6%96%B0%E8%81%9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zh.wikipedia.org/wiki/%E8%98%87%E5%95%9F%E8%AA%A0"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thenewslens.com/article/10980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ki/%E5%85%A8%E6%B0%91%E5%85%AC%E6%95%8C#/media/File:Enemy_of_the_State.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h.wikipedia.org/wiki/%E5%85%A8%E6%B0%91%E5%85%AC%E6%95%8C#/media/File:Enemy_of_the_State.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ctrTitle"/>
          </p:nvPr>
        </p:nvSpPr>
        <p:spPr>
          <a:xfrm>
            <a:off x="685800" y="3063698"/>
            <a:ext cx="7772400" cy="730605"/>
          </a:xfrm>
        </p:spPr>
        <p:txBody>
          <a:bodyPr>
            <a:normAutofit/>
          </a:bodyPr>
          <a:lstStyle/>
          <a:p>
            <a:r>
              <a:rPr lang="zh-TW" altLang="en-US" sz="4400" dirty="0" smtClean="0">
                <a:latin typeface="標楷體" panose="03000509000000000000" pitchFamily="65" charset="-120"/>
                <a:ea typeface="標楷體" panose="03000509000000000000" pitchFamily="65" charset="-120"/>
              </a:rPr>
              <a:t>從</a:t>
            </a:r>
            <a:r>
              <a:rPr lang="zh-TW" altLang="en-US" sz="4400" dirty="0">
                <a:latin typeface="標楷體" panose="03000509000000000000" pitchFamily="65" charset="-120"/>
                <a:ea typeface="標楷體" panose="03000509000000000000" pitchFamily="65" charset="-120"/>
              </a:rPr>
              <a:t>資訊安全到資訊倫理與</a:t>
            </a:r>
            <a:r>
              <a:rPr lang="zh-TW" altLang="en-US" sz="4400" dirty="0" smtClean="0">
                <a:latin typeface="標楷體" panose="03000509000000000000" pitchFamily="65" charset="-120"/>
                <a:ea typeface="標楷體" panose="03000509000000000000" pitchFamily="65" charset="-120"/>
              </a:rPr>
              <a:t>法律</a:t>
            </a:r>
            <a:endParaRPr lang="zh-TW" altLang="en-US" sz="4400" dirty="0">
              <a:latin typeface="標楷體" panose="03000509000000000000" pitchFamily="65" charset="-120"/>
              <a:ea typeface="標楷體" panose="03000509000000000000" pitchFamily="65" charset="-120"/>
            </a:endParaRPr>
          </a:p>
        </p:txBody>
      </p:sp>
      <p:grpSp>
        <p:nvGrpSpPr>
          <p:cNvPr id="12" name="群組 11">
            <a:extLst>
              <a:ext uri="{FF2B5EF4-FFF2-40B4-BE49-F238E27FC236}">
                <a16:creationId xmlns:a16="http://schemas.microsoft.com/office/drawing/2014/main" id="{27D5D5F6-5EB3-469D-9110-0C646736CF07}"/>
              </a:ext>
            </a:extLst>
          </p:cNvPr>
          <p:cNvGrpSpPr/>
          <p:nvPr/>
        </p:nvGrpSpPr>
        <p:grpSpPr>
          <a:xfrm>
            <a:off x="0" y="6019511"/>
            <a:ext cx="9144000" cy="584775"/>
            <a:chOff x="0" y="5647634"/>
            <a:chExt cx="9144000" cy="584775"/>
          </a:xfrm>
        </p:grpSpPr>
        <p:sp>
          <p:nvSpPr>
            <p:cNvPr id="13" name="矩形 12">
              <a:extLst>
                <a:ext uri="{FF2B5EF4-FFF2-40B4-BE49-F238E27FC236}">
                  <a16:creationId xmlns:a16="http://schemas.microsoft.com/office/drawing/2014/main" id="{EA79CFE9-3272-4255-9888-1DEE008D7314}"/>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14" name="矩形 13">
              <a:extLst>
                <a:ext uri="{FF2B5EF4-FFF2-40B4-BE49-F238E27FC236}">
                  <a16:creationId xmlns:a16="http://schemas.microsoft.com/office/drawing/2014/main" id="{15D0509F-0CE2-4841-9CE5-C7716DB3A8C6}"/>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2" name="投影片編號版面配置區 1">
            <a:extLst>
              <a:ext uri="{FF2B5EF4-FFF2-40B4-BE49-F238E27FC236}">
                <a16:creationId xmlns:a16="http://schemas.microsoft.com/office/drawing/2014/main" id="{6955CC29-4897-4AB0-80CF-CAE24BC7A878}"/>
              </a:ext>
            </a:extLst>
          </p:cNvPr>
          <p:cNvSpPr>
            <a:spLocks noGrp="1"/>
          </p:cNvSpPr>
          <p:nvPr>
            <p:ph type="sldNum" sz="quarter" idx="12"/>
          </p:nvPr>
        </p:nvSpPr>
        <p:spPr/>
        <p:txBody>
          <a:bodyPr/>
          <a:lstStyle/>
          <a:p>
            <a:fld id="{60EFF02F-C884-489D-8997-528507EBA873}" type="slidenum">
              <a:rPr lang="zh-TW" altLang="en-US" smtClean="0"/>
              <a:t>1</a:t>
            </a:fld>
            <a:endParaRPr lang="zh-TW" altLang="en-US"/>
          </a:p>
        </p:txBody>
      </p:sp>
      <p:sp>
        <p:nvSpPr>
          <p:cNvPr id="7" name="矩形 6">
            <a:extLst>
              <a:ext uri="{FF2B5EF4-FFF2-40B4-BE49-F238E27FC236}">
                <a16:creationId xmlns:a16="http://schemas.microsoft.com/office/drawing/2014/main" id="{A32AED8C-B739-4914-AF67-D4604B261A28}"/>
              </a:ext>
            </a:extLst>
          </p:cNvPr>
          <p:cNvSpPr/>
          <p:nvPr/>
        </p:nvSpPr>
        <p:spPr>
          <a:xfrm>
            <a:off x="0" y="93522"/>
            <a:ext cx="6972300" cy="369332"/>
          </a:xfrm>
          <a:prstGeom prst="rect">
            <a:avLst/>
          </a:prstGeom>
        </p:spPr>
        <p:txBody>
          <a:bodyPr wrap="square">
            <a:spAutoFit/>
          </a:bodyPr>
          <a:lstStyle/>
          <a:p>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教育部新型態資安實務示範課程發展計畫</a:t>
            </a:r>
            <a:r>
              <a:rPr lang="en-US" altLang="zh-TW"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資訊安全基礎實務課程</a:t>
            </a:r>
          </a:p>
        </p:txBody>
      </p:sp>
    </p:spTree>
    <p:extLst>
      <p:ext uri="{BB962C8B-B14F-4D97-AF65-F5344CB8AC3E}">
        <p14:creationId xmlns:p14="http://schemas.microsoft.com/office/powerpoint/2010/main" val="10356865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電影中用了哪些新科技？​</a:t>
            </a:r>
          </a:p>
        </p:txBody>
      </p:sp>
      <p:sp>
        <p:nvSpPr>
          <p:cNvPr id="3" name="內容版面配置區 2"/>
          <p:cNvSpPr>
            <a:spLocks noGrp="1"/>
          </p:cNvSpPr>
          <p:nvPr>
            <p:ph idx="1"/>
          </p:nvPr>
        </p:nvSpPr>
        <p:spPr>
          <a:xfrm>
            <a:off x="628650" y="1557996"/>
            <a:ext cx="7886700" cy="4351338"/>
          </a:xfrm>
        </p:spPr>
        <p:txBody>
          <a:bodyPr>
            <a:normAutofit lnSpcReduction="10000"/>
          </a:bodyPr>
          <a:lstStyle/>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穿戴式監視</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定位器​</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人</a:t>
            </a:r>
            <a:r>
              <a:rPr lang="zh-TW" altLang="en-US" dirty="0">
                <a:latin typeface="標楷體" panose="03000509000000000000" pitchFamily="65" charset="-120"/>
                <a:ea typeface="標楷體" panose="03000509000000000000" pitchFamily="65" charset="-120"/>
              </a:rPr>
              <a:t>臉、指紋比對</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生物辨識</a:t>
            </a:r>
            <a:r>
              <a:rPr lang="en-US" altLang="zh-TW" dirty="0">
                <a:latin typeface="標楷體" panose="03000509000000000000" pitchFamily="65" charset="-120"/>
                <a:ea typeface="標楷體" panose="03000509000000000000" pitchFamily="65" charset="-120"/>
              </a:rPr>
              <a:t>)​</a:t>
            </a:r>
          </a:p>
          <a:p>
            <a:pPr>
              <a:buFont typeface="Wingdings" panose="05000000000000000000" pitchFamily="2" charset="2"/>
              <a:buChar char="Ø"/>
            </a:pPr>
            <a:r>
              <a:rPr lang="en-US" altLang="zh-TW" dirty="0" smtClean="0">
                <a:latin typeface="標楷體" panose="03000509000000000000" pitchFamily="65" charset="-120"/>
                <a:ea typeface="標楷體" panose="03000509000000000000" pitchFamily="65" charset="-120"/>
              </a:rPr>
              <a:t>GPS</a:t>
            </a:r>
            <a:r>
              <a:rPr lang="zh-TW" altLang="en-US" dirty="0">
                <a:latin typeface="標楷體" panose="03000509000000000000" pitchFamily="65" charset="-120"/>
                <a:ea typeface="標楷體" panose="03000509000000000000" pitchFamily="65" charset="-120"/>
              </a:rPr>
              <a:t>定位​</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衛星</a:t>
            </a:r>
            <a:r>
              <a:rPr lang="zh-TW" altLang="en-US" dirty="0">
                <a:latin typeface="標楷體" panose="03000509000000000000" pitchFamily="65" charset="-120"/>
                <a:ea typeface="標楷體" panose="03000509000000000000" pitchFamily="65" charset="-120"/>
              </a:rPr>
              <a:t>通訊​</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竊聽</a:t>
            </a:r>
            <a:r>
              <a:rPr lang="zh-TW" altLang="en-US" dirty="0">
                <a:latin typeface="標楷體" panose="03000509000000000000" pitchFamily="65" charset="-120"/>
                <a:ea typeface="標楷體" panose="03000509000000000000" pitchFamily="65" charset="-120"/>
              </a:rPr>
              <a:t>技術​</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開鎖</a:t>
            </a:r>
            <a:r>
              <a:rPr lang="zh-TW" altLang="en-US" dirty="0">
                <a:latin typeface="標楷體" panose="03000509000000000000" pitchFamily="65" charset="-120"/>
                <a:ea typeface="標楷體" panose="03000509000000000000" pitchFamily="65" charset="-120"/>
              </a:rPr>
              <a:t>器​</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偽造身份​</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透過</a:t>
            </a:r>
            <a:r>
              <a:rPr lang="zh-TW" altLang="en-US" dirty="0">
                <a:latin typeface="標楷體" panose="03000509000000000000" pitchFamily="65" charset="-120"/>
                <a:ea typeface="標楷體" panose="03000509000000000000" pitchFamily="65" charset="-120"/>
              </a:rPr>
              <a:t>電腦取消信用卡使用權​</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查詢</a:t>
            </a:r>
            <a:r>
              <a:rPr lang="zh-TW" altLang="en-US" dirty="0">
                <a:latin typeface="標楷體" panose="03000509000000000000" pitchFamily="65" charset="-120"/>
                <a:ea typeface="標楷體" panose="03000509000000000000" pitchFamily="65" charset="-120"/>
              </a:rPr>
              <a:t>所有通聯紀錄​監視器​​</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10</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98259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latin typeface="標楷體" panose="03000509000000000000" pitchFamily="65" charset="-120"/>
                <a:ea typeface="標楷體" panose="03000509000000000000" pitchFamily="65" charset="-120"/>
              </a:rPr>
              <a:t>科技帶來哪些資安、隱私的風險？​</a:t>
            </a:r>
          </a:p>
        </p:txBody>
      </p:sp>
      <p:sp>
        <p:nvSpPr>
          <p:cNvPr id="3" name="內容版面配置區 2"/>
          <p:cNvSpPr>
            <a:spLocks noGrp="1"/>
          </p:cNvSpPr>
          <p:nvPr>
            <p:ph idx="1"/>
          </p:nvPr>
        </p:nvSpPr>
        <p:spPr>
          <a:xfrm>
            <a:off x="628650" y="1557996"/>
            <a:ext cx="7886700" cy="4351338"/>
          </a:xfrm>
        </p:spPr>
        <p:txBody>
          <a:bodyPr>
            <a:normAutofit/>
          </a:bodyPr>
          <a:lstStyle/>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只要使用網路就會有風險</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使用者</a:t>
            </a:r>
            <a:r>
              <a:rPr lang="zh-TW" altLang="en-US" dirty="0">
                <a:latin typeface="標楷體" panose="03000509000000000000" pitchFamily="65" charset="-120"/>
                <a:ea typeface="標楷體" panose="03000509000000000000" pitchFamily="65" charset="-120"/>
              </a:rPr>
              <a:t>個人資訊外洩的</a:t>
            </a:r>
            <a:r>
              <a:rPr lang="zh-TW" altLang="en-US" dirty="0" smtClean="0">
                <a:latin typeface="標楷體" panose="03000509000000000000" pitchFamily="65" charset="-120"/>
                <a:ea typeface="標楷體" panose="03000509000000000000" pitchFamily="65" charset="-120"/>
              </a:rPr>
              <a:t>危機</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侵入</a:t>
            </a:r>
            <a:r>
              <a:rPr lang="zh-TW" altLang="en-US" dirty="0">
                <a:latin typeface="標楷體" panose="03000509000000000000" pitchFamily="65" charset="-120"/>
                <a:ea typeface="標楷體" panose="03000509000000000000" pitchFamily="65" charset="-120"/>
              </a:rPr>
              <a:t>資料庫</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a:t>
            </a:r>
            <a:r>
              <a:rPr lang="en-US" altLang="zh-TW" dirty="0">
                <a:latin typeface="標楷體" panose="03000509000000000000" pitchFamily="65" charset="-120"/>
                <a:ea typeface="標楷體" panose="03000509000000000000" pitchFamily="65" charset="-120"/>
              </a:rPr>
              <a:t>FB</a:t>
            </a:r>
            <a:r>
              <a:rPr lang="zh-TW" altLang="en-US" dirty="0">
                <a:latin typeface="標楷體" panose="03000509000000000000" pitchFamily="65" charset="-120"/>
                <a:ea typeface="標楷體" panose="03000509000000000000" pitchFamily="65" charset="-120"/>
              </a:rPr>
              <a:t>帳號、電子郵件信箱</a:t>
            </a:r>
            <a:r>
              <a:rPr lang="zh-TW" altLang="en-US" dirty="0" smtClean="0">
                <a:latin typeface="標楷體" panose="03000509000000000000" pitchFamily="65" charset="-120"/>
                <a:ea typeface="標楷體" panose="03000509000000000000" pitchFamily="65" charset="-120"/>
              </a:rPr>
              <a:t>、線</a:t>
            </a:r>
            <a:r>
              <a:rPr lang="zh-TW" altLang="en-US" dirty="0">
                <a:latin typeface="標楷體" panose="03000509000000000000" pitchFamily="65" charset="-120"/>
                <a:ea typeface="標楷體" panose="03000509000000000000" pitchFamily="65" charset="-120"/>
              </a:rPr>
              <a:t>上交易平臺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的跳板，達到竊取</a:t>
            </a:r>
            <a:r>
              <a:rPr lang="zh-TW" altLang="en-US" dirty="0" smtClean="0">
                <a:latin typeface="標楷體" panose="03000509000000000000" pitchFamily="65" charset="-120"/>
                <a:ea typeface="標楷體" panose="03000509000000000000" pitchFamily="65" charset="-120"/>
              </a:rPr>
              <a:t>個人帳戶</a:t>
            </a:r>
            <a:r>
              <a:rPr lang="zh-TW" altLang="en-US" dirty="0">
                <a:latin typeface="標楷體" panose="03000509000000000000" pitchFamily="65" charset="-120"/>
                <a:ea typeface="標楷體" panose="03000509000000000000" pitchFamily="65" charset="-120"/>
              </a:rPr>
              <a:t>資料密碼之目的。</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惡意軟體攻擊</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行動</a:t>
            </a:r>
            <a:r>
              <a:rPr lang="zh-TW" altLang="en-US" dirty="0">
                <a:latin typeface="標楷體" panose="03000509000000000000" pitchFamily="65" charset="-120"/>
                <a:ea typeface="標楷體" panose="03000509000000000000" pitchFamily="65" charset="-120"/>
              </a:rPr>
              <a:t>裝置上的惡意軟體不斷增加。主要都是刪除檔案和製造混亂。</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11</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2576798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latin typeface="標楷體" panose="03000509000000000000" pitchFamily="65" charset="-120"/>
                <a:ea typeface="標楷體" panose="03000509000000000000" pitchFamily="65" charset="-120"/>
              </a:rPr>
              <a:t>科技帶來哪些資安、隱私的風險？​</a:t>
            </a: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12</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3064775285"/>
              </p:ext>
            </p:extLst>
          </p:nvPr>
        </p:nvGraphicFramePr>
        <p:xfrm>
          <a:off x="628650" y="2210091"/>
          <a:ext cx="7886700" cy="292608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619157061"/>
                    </a:ext>
                  </a:extLst>
                </a:gridCol>
                <a:gridCol w="3943350">
                  <a:extLst>
                    <a:ext uri="{9D8B030D-6E8A-4147-A177-3AD203B41FA5}">
                      <a16:colId xmlns:a16="http://schemas.microsoft.com/office/drawing/2014/main" val="4032284874"/>
                    </a:ext>
                  </a:extLst>
                </a:gridCol>
              </a:tblGrid>
              <a:tr h="370840">
                <a:tc>
                  <a:txBody>
                    <a:bodyPr/>
                    <a:lstStyle/>
                    <a:p>
                      <a:pPr algn="ctr"/>
                      <a:r>
                        <a:rPr lang="zh-TW" altLang="en-US" sz="2400" b="1" i="0" kern="1200" dirty="0" smtClean="0">
                          <a:solidFill>
                            <a:schemeClr val="lt1"/>
                          </a:solidFill>
                          <a:effectLst/>
                          <a:latin typeface="標楷體" panose="03000509000000000000" pitchFamily="65" charset="-120"/>
                          <a:ea typeface="標楷體" panose="03000509000000000000" pitchFamily="65" charset="-120"/>
                          <a:cs typeface="+mn-cs"/>
                        </a:rPr>
                        <a:t>科技​</a:t>
                      </a:r>
                      <a:endParaRPr lang="zh-TW" altLang="en-US" sz="2400" dirty="0">
                        <a:latin typeface="標楷體" panose="03000509000000000000" pitchFamily="65" charset="-120"/>
                        <a:ea typeface="標楷體" panose="03000509000000000000" pitchFamily="65" charset="-120"/>
                      </a:endParaRPr>
                    </a:p>
                  </a:txBody>
                  <a:tcPr/>
                </a:tc>
                <a:tc>
                  <a:txBody>
                    <a:bodyPr/>
                    <a:lstStyle/>
                    <a:p>
                      <a:pPr algn="ctr"/>
                      <a:r>
                        <a:rPr lang="zh-TW" altLang="zh-TW" sz="2400" b="1" i="0" kern="1200" dirty="0" smtClean="0">
                          <a:solidFill>
                            <a:schemeClr val="lt1"/>
                          </a:solidFill>
                          <a:effectLst/>
                          <a:latin typeface="標楷體" panose="03000509000000000000" pitchFamily="65" charset="-120"/>
                          <a:ea typeface="標楷體" panose="03000509000000000000" pitchFamily="65" charset="-120"/>
                          <a:cs typeface="+mn-cs"/>
                        </a:rPr>
                        <a:t>風險</a:t>
                      </a:r>
                      <a:endParaRPr lang="zh-TW" altLang="en-US" sz="24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309282181"/>
                  </a:ext>
                </a:extLst>
              </a:tr>
              <a:tr h="370840">
                <a:tc>
                  <a:txBody>
                    <a:bodyPr/>
                    <a:lstStyle/>
                    <a:p>
                      <a:r>
                        <a:rPr lang="zh-TW" altLang="zh-TW" sz="2400" b="0" i="0" kern="1200" dirty="0" smtClean="0">
                          <a:solidFill>
                            <a:schemeClr val="dk1"/>
                          </a:solidFill>
                          <a:effectLst/>
                          <a:latin typeface="標楷體" panose="03000509000000000000" pitchFamily="65" charset="-120"/>
                          <a:ea typeface="標楷體" panose="03000509000000000000" pitchFamily="65" charset="-120"/>
                          <a:cs typeface="+mn-cs"/>
                        </a:rPr>
                        <a:t>竊聽技術</a:t>
                      </a:r>
                      <a:endParaRPr lang="zh-TW" altLang="en-US" sz="2400" dirty="0">
                        <a:latin typeface="標楷體" panose="03000509000000000000" pitchFamily="65" charset="-120"/>
                        <a:ea typeface="標楷體" panose="03000509000000000000" pitchFamily="65" charset="-120"/>
                      </a:endParaRPr>
                    </a:p>
                  </a:txBody>
                  <a:tcPr/>
                </a:tc>
                <a:tc>
                  <a:txBody>
                    <a:bodyPr/>
                    <a:lstStyle/>
                    <a:p>
                      <a:pPr rtl="0" fontAlgn="base"/>
                      <a:r>
                        <a:rPr lang="zh-TW" altLang="zh-TW" sz="2400" b="0" i="0" kern="1200" dirty="0" smtClean="0">
                          <a:solidFill>
                            <a:schemeClr val="dk1"/>
                          </a:solidFill>
                          <a:effectLst/>
                          <a:latin typeface="標楷體" panose="03000509000000000000" pitchFamily="65" charset="-120"/>
                          <a:ea typeface="標楷體" panose="03000509000000000000" pitchFamily="65" charset="-120"/>
                          <a:cs typeface="+mn-cs"/>
                        </a:rPr>
                        <a:t>人民隱私被監聽</a:t>
                      </a:r>
                      <a:r>
                        <a:rPr lang="en-US" altLang="zh-TW" sz="2400" b="0" i="0" kern="1200" dirty="0" smtClean="0">
                          <a:solidFill>
                            <a:schemeClr val="dk1"/>
                          </a:solidFill>
                          <a:effectLst/>
                          <a:latin typeface="標楷體" panose="03000509000000000000" pitchFamily="65" charset="-120"/>
                          <a:ea typeface="標楷體" panose="03000509000000000000" pitchFamily="65" charset="-120"/>
                          <a:cs typeface="+mn-cs"/>
                        </a:rPr>
                        <a:t>​</a:t>
                      </a:r>
                    </a:p>
                    <a:p>
                      <a:pPr rtl="0" fontAlgn="base"/>
                      <a:r>
                        <a:rPr lang="zh-TW" altLang="zh-TW" sz="2400" b="0" i="0" kern="1200" dirty="0" smtClean="0">
                          <a:solidFill>
                            <a:schemeClr val="dk1"/>
                          </a:solidFill>
                          <a:effectLst/>
                          <a:latin typeface="標楷體" panose="03000509000000000000" pitchFamily="65" charset="-120"/>
                          <a:ea typeface="標楷體" panose="03000509000000000000" pitchFamily="65" charset="-120"/>
                          <a:cs typeface="+mn-cs"/>
                        </a:rPr>
                        <a:t>人民的通訊自由權遭到剝奪</a:t>
                      </a:r>
                    </a:p>
                    <a:p>
                      <a:endParaRPr lang="zh-TW" altLang="en-US" sz="24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4280259256"/>
                  </a:ext>
                </a:extLst>
              </a:tr>
              <a:tr h="370840">
                <a:tc>
                  <a:txBody>
                    <a:bodyPr/>
                    <a:lstStyle/>
                    <a:p>
                      <a:r>
                        <a:rPr lang="en-US" altLang="zh-TW" sz="2400" dirty="0" smtClean="0">
                          <a:latin typeface="標楷體" panose="03000509000000000000" pitchFamily="65" charset="-120"/>
                          <a:ea typeface="標楷體" panose="03000509000000000000" pitchFamily="65" charset="-120"/>
                        </a:rPr>
                        <a:t>GPS</a:t>
                      </a:r>
                      <a:r>
                        <a:rPr lang="zh-TW" altLang="en-US" sz="2400" dirty="0" smtClean="0">
                          <a:latin typeface="標楷體" panose="03000509000000000000" pitchFamily="65" charset="-120"/>
                          <a:ea typeface="標楷體" panose="03000509000000000000" pitchFamily="65" charset="-120"/>
                        </a:rPr>
                        <a:t>定位、穿戴式裝置​</a:t>
                      </a:r>
                    </a:p>
                    <a:p>
                      <a:r>
                        <a:rPr lang="en-US" altLang="zh-TW" sz="2400" dirty="0" smtClean="0">
                          <a:latin typeface="標楷體" panose="03000509000000000000" pitchFamily="65" charset="-120"/>
                          <a:ea typeface="標楷體" panose="03000509000000000000" pitchFamily="65" charset="-120"/>
                        </a:rPr>
                        <a:t>ex. Find My iPhone</a:t>
                      </a:r>
                      <a:endParaRPr lang="zh-TW" altLang="en-US" sz="2400" dirty="0">
                        <a:latin typeface="標楷體" panose="03000509000000000000" pitchFamily="65" charset="-120"/>
                        <a:ea typeface="標楷體" panose="03000509000000000000" pitchFamily="65" charset="-120"/>
                      </a:endParaRPr>
                    </a:p>
                  </a:txBody>
                  <a:tcPr/>
                </a:tc>
                <a:tc>
                  <a:txBody>
                    <a:bodyPr/>
                    <a:lstStyle/>
                    <a:p>
                      <a:r>
                        <a:rPr lang="zh-TW" altLang="en-US" sz="2400" dirty="0" smtClean="0">
                          <a:latin typeface="標楷體" panose="03000509000000000000" pitchFamily="65" charset="-120"/>
                          <a:ea typeface="標楷體" panose="03000509000000000000" pitchFamily="65" charset="-120"/>
                        </a:rPr>
                        <a:t>被監視、透漏位置訊息​</a:t>
                      </a:r>
                      <a:endParaRPr lang="zh-TW" altLang="en-US" sz="24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4040805918"/>
                  </a:ext>
                </a:extLst>
              </a:tr>
              <a:tr h="370840">
                <a:tc>
                  <a:txBody>
                    <a:bodyPr/>
                    <a:lstStyle/>
                    <a:p>
                      <a:r>
                        <a:rPr lang="zh-TW" altLang="zh-TW" sz="2400" b="0" i="0" kern="1200" dirty="0" smtClean="0">
                          <a:solidFill>
                            <a:schemeClr val="dk1"/>
                          </a:solidFill>
                          <a:effectLst/>
                          <a:latin typeface="標楷體" panose="03000509000000000000" pitchFamily="65" charset="-120"/>
                          <a:ea typeface="標楷體" panose="03000509000000000000" pitchFamily="65" charset="-120"/>
                          <a:cs typeface="+mn-cs"/>
                        </a:rPr>
                        <a:t>Google maps街景地圖</a:t>
                      </a:r>
                      <a:endParaRPr lang="zh-TW" altLang="en-US" sz="2400" dirty="0">
                        <a:latin typeface="標楷體" panose="03000509000000000000" pitchFamily="65" charset="-120"/>
                        <a:ea typeface="標楷體" panose="03000509000000000000" pitchFamily="65" charset="-120"/>
                      </a:endParaRPr>
                    </a:p>
                  </a:txBody>
                  <a:tcPr/>
                </a:tc>
                <a:tc>
                  <a:txBody>
                    <a:bodyPr/>
                    <a:lstStyle/>
                    <a:p>
                      <a:r>
                        <a:rPr lang="zh-TW" altLang="zh-TW" sz="2400" b="0" i="0" kern="1200" dirty="0" smtClean="0">
                          <a:solidFill>
                            <a:schemeClr val="dk1"/>
                          </a:solidFill>
                          <a:effectLst/>
                          <a:latin typeface="標楷體" panose="03000509000000000000" pitchFamily="65" charset="-120"/>
                          <a:ea typeface="標楷體" panose="03000509000000000000" pitchFamily="65" charset="-120"/>
                          <a:cs typeface="+mn-cs"/>
                        </a:rPr>
                        <a:t>隱私被偷拍並記錄</a:t>
                      </a:r>
                      <a:endParaRPr lang="zh-TW" altLang="en-US" sz="24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1249352517"/>
                  </a:ext>
                </a:extLst>
              </a:tr>
            </a:tbl>
          </a:graphicData>
        </a:graphic>
      </p:graphicFrame>
    </p:spTree>
    <p:extLst>
      <p:ext uri="{BB962C8B-B14F-4D97-AF65-F5344CB8AC3E}">
        <p14:creationId xmlns:p14="http://schemas.microsoft.com/office/powerpoint/2010/main" val="22352970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latin typeface="標楷體" panose="03000509000000000000" pitchFamily="65" charset="-120"/>
                <a:ea typeface="標楷體" panose="03000509000000000000" pitchFamily="65" charset="-120"/>
              </a:rPr>
              <a:t>科技帶來的兩難​​</a:t>
            </a: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13</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2111703863"/>
              </p:ext>
            </p:extLst>
          </p:nvPr>
        </p:nvGraphicFramePr>
        <p:xfrm>
          <a:off x="628650" y="2210091"/>
          <a:ext cx="7886700" cy="237744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619157061"/>
                    </a:ext>
                  </a:extLst>
                </a:gridCol>
                <a:gridCol w="3943350">
                  <a:extLst>
                    <a:ext uri="{9D8B030D-6E8A-4147-A177-3AD203B41FA5}">
                      <a16:colId xmlns:a16="http://schemas.microsoft.com/office/drawing/2014/main" val="4032284874"/>
                    </a:ext>
                  </a:extLst>
                </a:gridCol>
              </a:tblGrid>
              <a:tr h="370840">
                <a:tc>
                  <a:txBody>
                    <a:bodyPr/>
                    <a:lstStyle/>
                    <a:p>
                      <a:pPr algn="ctr"/>
                      <a:r>
                        <a:rPr lang="zh-TW" altLang="en-US" sz="2400" b="1" i="0" kern="1200" dirty="0" smtClean="0">
                          <a:solidFill>
                            <a:schemeClr val="lt1"/>
                          </a:solidFill>
                          <a:effectLst/>
                          <a:latin typeface="標楷體" panose="03000509000000000000" pitchFamily="65" charset="-120"/>
                          <a:ea typeface="標楷體" panose="03000509000000000000" pitchFamily="65" charset="-120"/>
                          <a:cs typeface="+mn-cs"/>
                        </a:rPr>
                        <a:t>好處</a:t>
                      </a:r>
                      <a:endParaRPr lang="zh-TW" altLang="en-US" sz="2400" dirty="0">
                        <a:latin typeface="標楷體" panose="03000509000000000000" pitchFamily="65" charset="-120"/>
                        <a:ea typeface="標楷體" panose="03000509000000000000" pitchFamily="65" charset="-120"/>
                      </a:endParaRPr>
                    </a:p>
                  </a:txBody>
                  <a:tcPr/>
                </a:tc>
                <a:tc>
                  <a:txBody>
                    <a:bodyPr/>
                    <a:lstStyle/>
                    <a:p>
                      <a:pPr algn="ctr"/>
                      <a:r>
                        <a:rPr lang="zh-TW" altLang="en-US" sz="2400" b="1" i="0" kern="1200" dirty="0" smtClean="0">
                          <a:solidFill>
                            <a:schemeClr val="lt1"/>
                          </a:solidFill>
                          <a:effectLst/>
                          <a:latin typeface="標楷體" panose="03000509000000000000" pitchFamily="65" charset="-120"/>
                          <a:ea typeface="標楷體" panose="03000509000000000000" pitchFamily="65" charset="-120"/>
                          <a:cs typeface="+mn-cs"/>
                        </a:rPr>
                        <a:t>壞處</a:t>
                      </a:r>
                      <a:endParaRPr lang="zh-TW" altLang="en-US" sz="24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309282181"/>
                  </a:ext>
                </a:extLst>
              </a:tr>
              <a:tr h="370840">
                <a:tc>
                  <a:txBody>
                    <a:bodyPr/>
                    <a:lstStyle/>
                    <a:p>
                      <a:pPr marL="342900" indent="-342900">
                        <a:buFont typeface="Wingdings" panose="05000000000000000000" pitchFamily="2" charset="2"/>
                        <a:buChar char="l"/>
                      </a:pPr>
                      <a:r>
                        <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rPr>
                        <a:t>找尋走失人口​</a:t>
                      </a:r>
                    </a:p>
                    <a:p>
                      <a:pPr marL="342900" indent="-342900">
                        <a:buFont typeface="Wingdings" panose="05000000000000000000" pitchFamily="2" charset="2"/>
                        <a:buChar char="l"/>
                      </a:pPr>
                      <a:endPar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endParaRPr>
                    </a:p>
                    <a:p>
                      <a:pPr marL="342900" indent="-342900">
                        <a:buFont typeface="Wingdings" panose="05000000000000000000" pitchFamily="2" charset="2"/>
                        <a:buChar char="l"/>
                      </a:pPr>
                      <a:r>
                        <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rPr>
                        <a:t>協助重大刑事案件的偵破​</a:t>
                      </a:r>
                    </a:p>
                    <a:p>
                      <a:pPr marL="342900" indent="-342900">
                        <a:buFont typeface="Wingdings" panose="05000000000000000000" pitchFamily="2" charset="2"/>
                        <a:buChar char="l"/>
                      </a:pPr>
                      <a:endPar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endParaRPr>
                    </a:p>
                    <a:p>
                      <a:pPr marL="342900" indent="-342900">
                        <a:buFont typeface="Wingdings" panose="05000000000000000000" pitchFamily="2" charset="2"/>
                        <a:buChar char="l"/>
                      </a:pPr>
                      <a:r>
                        <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rPr>
                        <a:t>預先掌握攻擊行為並防範</a:t>
                      </a:r>
                      <a:endParaRPr lang="zh-TW" altLang="en-US" sz="2400" dirty="0">
                        <a:latin typeface="標楷體" panose="03000509000000000000" pitchFamily="65" charset="-120"/>
                        <a:ea typeface="標楷體" panose="03000509000000000000" pitchFamily="65" charset="-120"/>
                      </a:endParaRPr>
                    </a:p>
                  </a:txBody>
                  <a:tcPr/>
                </a:tc>
                <a:tc>
                  <a:txBody>
                    <a:bodyPr/>
                    <a:lstStyle/>
                    <a:p>
                      <a:pPr marL="342900" indent="-342900" rtl="0" fontAlgn="base">
                        <a:buFont typeface="Wingdings" panose="05000000000000000000" pitchFamily="2" charset="2"/>
                        <a:buChar char="l"/>
                      </a:pPr>
                      <a:r>
                        <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rPr>
                        <a:t>生活被監視​</a:t>
                      </a:r>
                    </a:p>
                    <a:p>
                      <a:pPr marL="342900" indent="-342900" rtl="0" fontAlgn="base">
                        <a:buFont typeface="Wingdings" panose="05000000000000000000" pitchFamily="2" charset="2"/>
                        <a:buChar char="l"/>
                      </a:pPr>
                      <a:endPar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endParaRPr>
                    </a:p>
                    <a:p>
                      <a:pPr marL="342900" indent="-342900" rtl="0" fontAlgn="base">
                        <a:buFont typeface="Wingdings" panose="05000000000000000000" pitchFamily="2" charset="2"/>
                        <a:buChar char="l"/>
                      </a:pPr>
                      <a:r>
                        <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rPr>
                        <a:t>個人隱私受到侵犯​</a:t>
                      </a:r>
                    </a:p>
                    <a:p>
                      <a:pPr marL="342900" indent="-342900" rtl="0" fontAlgn="base">
                        <a:buFont typeface="Wingdings" panose="05000000000000000000" pitchFamily="2" charset="2"/>
                        <a:buChar char="l"/>
                      </a:pPr>
                      <a:endPar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endParaRPr>
                    </a:p>
                    <a:p>
                      <a:pPr marL="342900" indent="-342900" rtl="0" fontAlgn="base">
                        <a:buFont typeface="Wingdings" panose="05000000000000000000" pitchFamily="2" charset="2"/>
                        <a:buChar char="l"/>
                      </a:pPr>
                      <a:r>
                        <a:rPr lang="zh-TW" altLang="en-US" sz="2400" b="0" i="0" kern="1200" dirty="0" smtClean="0">
                          <a:solidFill>
                            <a:schemeClr val="dk1"/>
                          </a:solidFill>
                          <a:effectLst/>
                          <a:latin typeface="標楷體" panose="03000509000000000000" pitchFamily="65" charset="-120"/>
                          <a:ea typeface="標楷體" panose="03000509000000000000" pitchFamily="65" charset="-120"/>
                          <a:cs typeface="+mn-cs"/>
                        </a:rPr>
                        <a:t>個人資訊受竄改、捏造</a:t>
                      </a:r>
                      <a:endParaRPr lang="zh-TW" altLang="en-US" sz="2400" dirty="0">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4280259256"/>
                  </a:ext>
                </a:extLst>
              </a:tr>
            </a:tbl>
          </a:graphicData>
        </a:graphic>
      </p:graphicFrame>
      <p:sp>
        <p:nvSpPr>
          <p:cNvPr id="3" name="矩形 2"/>
          <p:cNvSpPr/>
          <p:nvPr/>
        </p:nvSpPr>
        <p:spPr>
          <a:xfrm>
            <a:off x="628650" y="1541007"/>
            <a:ext cx="3954929" cy="523220"/>
          </a:xfrm>
          <a:prstGeom prst="rect">
            <a:avLst/>
          </a:prstGeom>
        </p:spPr>
        <p:txBody>
          <a:bodyPr wrap="none">
            <a:spAutoFit/>
          </a:bodyPr>
          <a:lstStyle/>
          <a:p>
            <a:r>
              <a:rPr lang="zh-TW" altLang="zh-TW" sz="2800" b="1" dirty="0">
                <a:solidFill>
                  <a:srgbClr val="000000"/>
                </a:solidFill>
                <a:latin typeface="標楷體" panose="03000509000000000000" pitchFamily="65" charset="-120"/>
                <a:ea typeface="標楷體" panose="03000509000000000000" pitchFamily="65" charset="-120"/>
              </a:rPr>
              <a:t>社會安全 vs. 個人隱私</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654611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電腦過度使用的反撲​</a:t>
            </a:r>
          </a:p>
        </p:txBody>
      </p:sp>
      <p:sp>
        <p:nvSpPr>
          <p:cNvPr id="3" name="內容版面配置區 2"/>
          <p:cNvSpPr>
            <a:spLocks noGrp="1"/>
          </p:cNvSpPr>
          <p:nvPr>
            <p:ph idx="1"/>
          </p:nvPr>
        </p:nvSpPr>
        <p:spPr>
          <a:xfrm>
            <a:off x="628650" y="1557996"/>
            <a:ext cx="7886700" cy="4351338"/>
          </a:xfrm>
        </p:spPr>
        <p:txBody>
          <a:bodyPr>
            <a:normAutofit/>
          </a:bodyPr>
          <a:lstStyle/>
          <a:p>
            <a:pPr fontAlgn="base">
              <a:buFont typeface="Wingdings" panose="05000000000000000000" pitchFamily="2" charset="2"/>
              <a:buChar char="Ø"/>
            </a:pPr>
            <a:r>
              <a:rPr lang="zh-TW" altLang="zh-TW" dirty="0">
                <a:latin typeface="標楷體" panose="03000509000000000000" pitchFamily="65" charset="-120"/>
                <a:ea typeface="標楷體" panose="03000509000000000000" pitchFamily="65" charset="-120"/>
              </a:rPr>
              <a:t>太過依賴電腦而導致</a:t>
            </a:r>
            <a:r>
              <a:rPr lang="zh-TW" altLang="zh-TW" dirty="0">
                <a:solidFill>
                  <a:schemeClr val="accent2"/>
                </a:solidFill>
                <a:latin typeface="標楷體" panose="03000509000000000000" pitchFamily="65" charset="-120"/>
                <a:ea typeface="標楷體" panose="03000509000000000000" pitchFamily="65" charset="-120"/>
              </a:rPr>
              <a:t>人群疏離</a:t>
            </a:r>
            <a:r>
              <a:rPr lang="en-US" altLang="zh-TW" dirty="0">
                <a:latin typeface="標楷體" panose="03000509000000000000" pitchFamily="65" charset="-120"/>
                <a:ea typeface="標楷體" panose="03000509000000000000" pitchFamily="65" charset="-120"/>
              </a:rPr>
              <a:t>​</a:t>
            </a:r>
          </a:p>
          <a:p>
            <a:pPr fontAlgn="base">
              <a:buFont typeface="Wingdings" panose="05000000000000000000" pitchFamily="2" charset="2"/>
              <a:buChar char="Ø"/>
            </a:pPr>
            <a:r>
              <a:rPr lang="zh-TW" altLang="zh-TW" dirty="0">
                <a:latin typeface="標楷體" panose="03000509000000000000" pitchFamily="65" charset="-120"/>
                <a:ea typeface="標楷體" panose="03000509000000000000" pitchFamily="65" charset="-120"/>
              </a:rPr>
              <a:t>駭客入侵了你的電腦竄改了所有的資料，然後你不再是你，也不屬於這個世界，甚至，沒有人可以證明你是誰</a:t>
            </a:r>
            <a:r>
              <a:rPr lang="en-US" altLang="zh-TW" dirty="0">
                <a:latin typeface="標楷體" panose="03000509000000000000" pitchFamily="65" charset="-120"/>
                <a:ea typeface="標楷體" panose="03000509000000000000" pitchFamily="65" charset="-120"/>
              </a:rPr>
              <a:t>​</a:t>
            </a:r>
          </a:p>
          <a:p>
            <a:pPr fontAlgn="base">
              <a:buFont typeface="Wingdings" panose="05000000000000000000" pitchFamily="2" charset="2"/>
              <a:buChar char="Ø"/>
            </a:pPr>
            <a:r>
              <a:rPr lang="zh-TW" altLang="zh-TW" dirty="0">
                <a:latin typeface="標楷體" panose="03000509000000000000" pitchFamily="65" charset="-120"/>
                <a:ea typeface="標楷體" panose="03000509000000000000" pitchFamily="65" charset="-120"/>
              </a:rPr>
              <a:t>過度依賴電腦，以至於危害到自己的「存在」</a:t>
            </a:r>
            <a:r>
              <a:rPr lang="en-US" altLang="zh-TW" dirty="0">
                <a:latin typeface="標楷體" panose="03000509000000000000" pitchFamily="65" charset="-120"/>
                <a:ea typeface="標楷體" panose="03000509000000000000" pitchFamily="65" charset="-120"/>
              </a:rPr>
              <a:t>​</a:t>
            </a:r>
          </a:p>
          <a:p>
            <a:pPr fontAlgn="base">
              <a:buFont typeface="Wingdings" panose="05000000000000000000" pitchFamily="2" charset="2"/>
              <a:buChar char="Ø"/>
            </a:pPr>
            <a:r>
              <a:rPr lang="zh-TW" altLang="zh-TW" dirty="0">
                <a:latin typeface="標楷體" panose="03000509000000000000" pitchFamily="65" charset="-120"/>
                <a:ea typeface="標楷體" panose="03000509000000000000" pitchFamily="65" charset="-120"/>
              </a:rPr>
              <a:t>科技存在的目的為何？</a:t>
            </a:r>
            <a:r>
              <a:rPr lang="en-US" altLang="zh-TW" dirty="0">
                <a:latin typeface="標楷體" panose="03000509000000000000" pitchFamily="65" charset="-120"/>
                <a:ea typeface="標楷體" panose="03000509000000000000" pitchFamily="65" charset="-120"/>
              </a:rPr>
              <a:t>​</a:t>
            </a:r>
          </a:p>
          <a:p>
            <a:pPr fontAlgn="base">
              <a:buFont typeface="Wingdings" panose="05000000000000000000" pitchFamily="2" charset="2"/>
              <a:buChar char="Ø"/>
            </a:pPr>
            <a:r>
              <a:rPr lang="zh-TW" altLang="zh-TW" dirty="0">
                <a:latin typeface="標楷體" panose="03000509000000000000" pitchFamily="65" charset="-120"/>
                <a:ea typeface="標楷體" panose="03000509000000000000" pitchFamily="65" charset="-120"/>
              </a:rPr>
              <a:t>科技役於人，還是人役於科技？</a:t>
            </a:r>
            <a:endParaRPr lang="en-US" altLang="zh-TW"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14</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796077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1" dirty="0">
                <a:latin typeface="標楷體" panose="03000509000000000000" pitchFamily="65" charset="-120"/>
                <a:ea typeface="標楷體" panose="03000509000000000000" pitchFamily="65" charset="-120"/>
              </a:rPr>
              <a:t>電影中觸犯的</a:t>
            </a:r>
            <a:r>
              <a:rPr lang="zh-TW" altLang="zh-TW" b="1" dirty="0" smtClean="0">
                <a:latin typeface="標楷體" panose="03000509000000000000" pitchFamily="65" charset="-120"/>
                <a:ea typeface="標楷體" panose="03000509000000000000" pitchFamily="65" charset="-120"/>
              </a:rPr>
              <a:t>法條</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fontScale="92500" lnSpcReduction="10000"/>
          </a:bodyPr>
          <a:lstStyle/>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憲法第十二條：「人民有秘密通訊之自由。」</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憲法第十五條：「人民之生存權、工作權及財產權，應予保障。」</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憲法第八條第</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項：「人民身體之自由應予保障，除現行犯之逮捕由法律另定外，非經司法或警察機關依法定程序，不得逮捕拘禁。非經法院依法定程序，不得審問處罰。非經法定程序之逮捕拘禁、審問、處罰，得拒絕之。」</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釋字第</a:t>
            </a:r>
            <a:r>
              <a:rPr lang="en-US" altLang="zh-TW" dirty="0">
                <a:latin typeface="標楷體" panose="03000509000000000000" pitchFamily="65" charset="-120"/>
                <a:ea typeface="標楷體" panose="03000509000000000000" pitchFamily="65" charset="-120"/>
              </a:rPr>
              <a:t>585</a:t>
            </a:r>
            <a:r>
              <a:rPr lang="zh-TW" altLang="en-US" dirty="0">
                <a:latin typeface="標楷體" panose="03000509000000000000" pitchFamily="65" charset="-120"/>
                <a:ea typeface="標楷體" panose="03000509000000000000" pitchFamily="65" charset="-120"/>
              </a:rPr>
              <a:t>號，大法官透過憲法第</a:t>
            </a:r>
            <a:r>
              <a:rPr lang="en-US" altLang="zh-TW" dirty="0">
                <a:latin typeface="標楷體" panose="03000509000000000000" pitchFamily="65" charset="-120"/>
                <a:ea typeface="標楷體" panose="03000509000000000000" pitchFamily="65" charset="-120"/>
              </a:rPr>
              <a:t>22</a:t>
            </a:r>
            <a:r>
              <a:rPr lang="zh-TW" altLang="en-US" dirty="0">
                <a:latin typeface="標楷體" panose="03000509000000000000" pitchFamily="65" charset="-120"/>
                <a:ea typeface="標楷體" panose="03000509000000000000" pitchFamily="65" charset="-120"/>
              </a:rPr>
              <a:t>條概括原則與以承認的隱私權</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個人資料保護法</a:t>
            </a:r>
            <a:endParaRPr lang="en-US" altLang="zh-TW"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15</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719441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1" dirty="0"/>
              <a:t>科技倫理與法律問題</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fontAlgn="base"/>
            <a:r>
              <a:rPr lang="zh-TW" altLang="en-US" dirty="0">
                <a:latin typeface="標楷體" panose="03000509000000000000" pitchFamily="65" charset="-120"/>
                <a:ea typeface="標楷體" panose="03000509000000000000" pitchFamily="65" charset="-120"/>
              </a:rPr>
              <a:t>憲法所保障的人民基本自由權利</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人身自由：人民非經司法或警察機關依法定程序，不得逮捕、拘禁；非由法院依法定程序，不得審問、處罰。​</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不受軍事審判的自由。</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居住及遷徙的自由。​</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意見自由。​</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秘密通訊自由。​</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宗教信仰的自由。​</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集會及結社的自由。</a:t>
            </a:r>
            <a:endParaRPr lang="en-US" altLang="zh-TW"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16</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308404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1" dirty="0">
                <a:latin typeface="標楷體" panose="03000509000000000000" pitchFamily="65" charset="-120"/>
                <a:ea typeface="標楷體" panose="03000509000000000000" pitchFamily="65" charset="-120"/>
              </a:rPr>
              <a:t>電影中觸犯的</a:t>
            </a:r>
            <a:r>
              <a:rPr lang="zh-TW" altLang="zh-TW" b="1" dirty="0" smtClean="0">
                <a:latin typeface="標楷體" panose="03000509000000000000" pitchFamily="65" charset="-120"/>
                <a:ea typeface="標楷體" panose="03000509000000000000" pitchFamily="65" charset="-120"/>
              </a:rPr>
              <a:t>法條</a:t>
            </a:r>
            <a:r>
              <a:rPr lang="en-US" altLang="zh-TW" b="1" dirty="0" smtClean="0">
                <a:latin typeface="標楷體" panose="03000509000000000000" pitchFamily="65" charset="-120"/>
                <a:ea typeface="標楷體" panose="03000509000000000000" pitchFamily="65" charset="-120"/>
              </a:rPr>
              <a:t>(</a:t>
            </a:r>
            <a:r>
              <a:rPr lang="zh-TW" altLang="en-US" b="1" dirty="0" smtClean="0">
                <a:latin typeface="標楷體" panose="03000509000000000000" pitchFamily="65" charset="-120"/>
                <a:ea typeface="標楷體" panose="03000509000000000000" pitchFamily="65" charset="-120"/>
              </a:rPr>
              <a:t>續</a:t>
            </a:r>
            <a:r>
              <a:rPr lang="en-US" altLang="zh-TW" b="1" dirty="0" smtClean="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刑法第</a:t>
            </a:r>
            <a:r>
              <a:rPr lang="en-US" altLang="zh-TW" dirty="0">
                <a:latin typeface="標楷體" panose="03000509000000000000" pitchFamily="65" charset="-120"/>
                <a:ea typeface="標楷體" panose="03000509000000000000" pitchFamily="65" charset="-120"/>
              </a:rPr>
              <a:t>315-1</a:t>
            </a:r>
            <a:r>
              <a:rPr lang="zh-TW" altLang="en-US" dirty="0">
                <a:latin typeface="標楷體" panose="03000509000000000000" pitchFamily="65" charset="-120"/>
                <a:ea typeface="標楷體" panose="03000509000000000000" pitchFamily="65" charset="-120"/>
              </a:rPr>
              <a:t>條 妨害秘密罪：對於無故竊錄他人非公開活動、言論、談話或身體隱私部位之行為，予以限制，以保障人民秘密通訊自由及隱私權。</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刑法</a:t>
            </a:r>
            <a:r>
              <a:rPr lang="en-US" altLang="zh-TW" dirty="0">
                <a:latin typeface="標楷體" panose="03000509000000000000" pitchFamily="65" charset="-120"/>
                <a:ea typeface="標楷體" panose="03000509000000000000" pitchFamily="65" charset="-120"/>
              </a:rPr>
              <a:t>306</a:t>
            </a:r>
            <a:r>
              <a:rPr lang="zh-TW" altLang="en-US" dirty="0">
                <a:latin typeface="標楷體" panose="03000509000000000000" pitchFamily="65" charset="-120"/>
                <a:ea typeface="標楷體" panose="03000509000000000000" pitchFamily="65" charset="-120"/>
              </a:rPr>
              <a:t>條第</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項：「無故侵入他人住宅、建築物或附連圍繞之土地者，處一年以下有期徒刑、拘役或三百元以下罰金。」</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「通訊保障及監察法」第五條：監聽的作業必須依該法律由檢察官或法官核發「通訊監察書」才可進行</a:t>
            </a:r>
            <a:endParaRPr lang="en-US" altLang="zh-TW"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17</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907029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法律是否跟得上科技的腳步？</a:t>
            </a:r>
          </a:p>
        </p:txBody>
      </p:sp>
      <p:sp>
        <p:nvSpPr>
          <p:cNvPr id="3" name="內容版面配置區 2"/>
          <p:cNvSpPr>
            <a:spLocks noGrp="1"/>
          </p:cNvSpPr>
          <p:nvPr>
            <p:ph idx="1"/>
          </p:nvPr>
        </p:nvSpPr>
        <p:spPr>
          <a:xfrm>
            <a:off x="628650" y="1557996"/>
            <a:ext cx="7886700" cy="4351338"/>
          </a:xfrm>
        </p:spPr>
        <p:txBody>
          <a:bodyPr>
            <a:normAutofit/>
          </a:bodyPr>
          <a:lstStyle/>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任何權力都需要制衡的力量加以監督，否則不僅無法達成權力存在之目的，更會造成對人們恣意的傷害</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如何證明要求隱私資料的人的身份及其目的的正當性？</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如何知道掌握這個國家利器的公務員是否能夠妥善運用國家所賦予的權力？</a:t>
            </a:r>
            <a:endParaRPr lang="en-US" altLang="zh-TW"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18</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072431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問題討論與反思</a:t>
            </a:r>
          </a:p>
        </p:txBody>
      </p:sp>
      <p:sp>
        <p:nvSpPr>
          <p:cNvPr id="3" name="內容版面配置區 2"/>
          <p:cNvSpPr>
            <a:spLocks noGrp="1"/>
          </p:cNvSpPr>
          <p:nvPr>
            <p:ph idx="1"/>
          </p:nvPr>
        </p:nvSpPr>
        <p:spPr>
          <a:xfrm>
            <a:off x="628650" y="1557996"/>
            <a:ext cx="7886700" cy="4351338"/>
          </a:xfrm>
        </p:spPr>
        <p:txBody>
          <a:bodyPr>
            <a:normAutofit lnSpcReduction="10000"/>
          </a:bodyPr>
          <a:lstStyle/>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科技帶來的便利性 </a:t>
            </a:r>
            <a:r>
              <a:rPr lang="en-US" altLang="zh-TW" dirty="0">
                <a:latin typeface="標楷體" panose="03000509000000000000" pitchFamily="65" charset="-120"/>
                <a:ea typeface="標楷體" panose="03000509000000000000" pitchFamily="65" charset="-120"/>
              </a:rPr>
              <a:t>vs. </a:t>
            </a:r>
            <a:r>
              <a:rPr lang="zh-TW" altLang="en-US" dirty="0">
                <a:latin typeface="標楷體" panose="03000509000000000000" pitchFamily="65" charset="-120"/>
                <a:ea typeface="標楷體" panose="03000509000000000000" pitchFamily="65" charset="-120"/>
              </a:rPr>
              <a:t>資訊倫理與法律議題</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資安事件背後的動機與利害關係人</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被害者的權利伸張與保護</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如何</a:t>
            </a:r>
            <a:r>
              <a:rPr lang="zh-TW" altLang="en-US" dirty="0">
                <a:latin typeface="標楷體" panose="03000509000000000000" pitchFamily="65" charset="-120"/>
                <a:ea typeface="標楷體" panose="03000509000000000000" pitchFamily="65" charset="-120"/>
              </a:rPr>
              <a:t>舉證以維護法律的公正性</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fontAlgn="base">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資安事件後的省思</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marL="0" indent="0" fontAlgn="base">
              <a:buNone/>
            </a:pPr>
            <a:r>
              <a:rPr lang="zh-TW" altLang="en-US"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   法律</a:t>
            </a:r>
            <a:r>
              <a:rPr lang="zh-TW" altLang="en-US" dirty="0">
                <a:latin typeface="標楷體" panose="03000509000000000000" pitchFamily="65" charset="-120"/>
                <a:ea typeface="標楷體" panose="03000509000000000000" pitchFamily="65" charset="-120"/>
              </a:rPr>
              <a:t>是否周嚴</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marL="0" indent="0" fontAlgn="base">
              <a:buNone/>
            </a:pPr>
            <a:r>
              <a:rPr lang="zh-TW" altLang="en-US"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   如何</a:t>
            </a:r>
            <a:r>
              <a:rPr lang="zh-TW" altLang="en-US" dirty="0">
                <a:latin typeface="標楷體" panose="03000509000000000000" pitchFamily="65" charset="-120"/>
                <a:ea typeface="標楷體" panose="03000509000000000000" pitchFamily="65" charset="-120"/>
              </a:rPr>
              <a:t>事前防禦</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marL="0" indent="0" fontAlgn="base">
              <a:buNone/>
            </a:pPr>
            <a:r>
              <a:rPr lang="zh-TW" altLang="en-US"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   如何</a:t>
            </a:r>
            <a:r>
              <a:rPr lang="zh-TW" altLang="en-US" dirty="0">
                <a:latin typeface="標楷體" panose="03000509000000000000" pitchFamily="65" charset="-120"/>
                <a:ea typeface="標楷體" panose="03000509000000000000" pitchFamily="65" charset="-120"/>
              </a:rPr>
              <a:t>事中應變</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marL="0" indent="0" fontAlgn="base">
              <a:buNone/>
            </a:pPr>
            <a:r>
              <a:rPr lang="zh-TW" altLang="en-US"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   如何</a:t>
            </a:r>
            <a:r>
              <a:rPr lang="zh-TW" altLang="en-US" dirty="0">
                <a:latin typeface="標楷體" panose="03000509000000000000" pitchFamily="65" charset="-120"/>
                <a:ea typeface="標楷體" panose="03000509000000000000" pitchFamily="65" charset="-120"/>
              </a:rPr>
              <a:t>事後鑑識</a:t>
            </a:r>
            <a:endParaRPr lang="en-US" altLang="zh-TW"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19</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867831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課程宗旨</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資訊安全的基礎認識、資訊倫理與法律的重要、實際案例分析。</a:t>
            </a:r>
          </a:p>
          <a:p>
            <a:r>
              <a:rPr lang="zh-TW" altLang="en-US" dirty="0" smtClean="0">
                <a:latin typeface="標楷體" panose="03000509000000000000" pitchFamily="65" charset="-120"/>
                <a:ea typeface="標楷體" panose="03000509000000000000" pitchFamily="65" charset="-120"/>
              </a:rPr>
              <a:t>課程將包括</a:t>
            </a:r>
            <a:r>
              <a:rPr lang="zh-TW" altLang="en-US" dirty="0">
                <a:latin typeface="標楷體" panose="03000509000000000000" pitchFamily="65" charset="-120"/>
                <a:ea typeface="標楷體" panose="03000509000000000000" pitchFamily="65" charset="-120"/>
              </a:rPr>
              <a:t>網路霸</a:t>
            </a:r>
            <a:r>
              <a:rPr lang="zh-TW" altLang="en-US" dirty="0" smtClean="0">
                <a:latin typeface="標楷體" panose="03000509000000000000" pitchFamily="65" charset="-120"/>
                <a:ea typeface="標楷體" panose="03000509000000000000" pitchFamily="65" charset="-120"/>
              </a:rPr>
              <a:t>凌</a:t>
            </a:r>
            <a:r>
              <a:rPr lang="zh-TW" altLang="en-US"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假新聞、隱私權、網路犯罪，讓學生</a:t>
            </a:r>
            <a:r>
              <a:rPr lang="zh-TW" altLang="en-US" dirty="0">
                <a:latin typeface="標楷體" panose="03000509000000000000" pitchFamily="65" charset="-120"/>
                <a:ea typeface="標楷體" panose="03000509000000000000" pitchFamily="65" charset="-120"/>
              </a:rPr>
              <a:t>了解資訊倫理與法律的</a:t>
            </a:r>
            <a:r>
              <a:rPr lang="zh-TW" altLang="en-US" dirty="0" smtClean="0">
                <a:latin typeface="標楷體" panose="03000509000000000000" pitchFamily="65" charset="-120"/>
                <a:ea typeface="標楷體" panose="03000509000000000000" pitchFamily="65" charset="-120"/>
              </a:rPr>
              <a:t>重要性。</a:t>
            </a:r>
            <a:endParaRPr lang="zh-TW" altLang="en-US"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2</a:t>
            </a:fld>
            <a:endParaRPr lang="zh-TW" altLang="en-US"/>
          </a:p>
        </p:txBody>
      </p:sp>
    </p:spTree>
    <p:extLst>
      <p:ext uri="{BB962C8B-B14F-4D97-AF65-F5344CB8AC3E}">
        <p14:creationId xmlns:p14="http://schemas.microsoft.com/office/powerpoint/2010/main" val="38695930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latin typeface="標楷體" panose="03000509000000000000" pitchFamily="65" charset="-120"/>
                <a:ea typeface="標楷體" panose="03000509000000000000" pitchFamily="65" charset="-120"/>
              </a:rPr>
              <a:t>智慧財產權</a:t>
            </a:r>
            <a:endParaRPr lang="zh-TW" altLang="en-US" sz="4050" dirty="0">
              <a:solidFill>
                <a:schemeClr val="bg1"/>
              </a:solidFill>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16B0B10-08FD-4D85-8421-7CB36ECE5D00}"/>
              </a:ext>
            </a:extLst>
          </p:cNvPr>
          <p:cNvSpPr>
            <a:spLocks noGrp="1"/>
          </p:cNvSpPr>
          <p:nvPr>
            <p:ph type="sldNum" sz="quarter" idx="12"/>
          </p:nvPr>
        </p:nvSpPr>
        <p:spPr/>
        <p:txBody>
          <a:bodyPr/>
          <a:lstStyle/>
          <a:p>
            <a:fld id="{60EFF02F-C884-489D-8997-528507EBA873}" type="slidenum">
              <a:rPr lang="zh-TW" altLang="en-US" smtClean="0"/>
              <a:t>20</a:t>
            </a:fld>
            <a:endParaRPr lang="zh-TW" altLang="en-US"/>
          </a:p>
        </p:txBody>
      </p:sp>
    </p:spTree>
    <p:extLst>
      <p:ext uri="{BB962C8B-B14F-4D97-AF65-F5344CB8AC3E}">
        <p14:creationId xmlns:p14="http://schemas.microsoft.com/office/powerpoint/2010/main" val="38426435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認識</a:t>
            </a:r>
            <a:r>
              <a:rPr lang="zh-TW" altLang="en-US" b="1" dirty="0" smtClean="0">
                <a:latin typeface="標楷體" panose="03000509000000000000" pitchFamily="65" charset="-120"/>
                <a:ea typeface="標楷體" panose="03000509000000000000" pitchFamily="65" charset="-120"/>
              </a:rPr>
              <a:t>智慧財產權</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智慧財產權</a:t>
            </a:r>
            <a:r>
              <a:rPr lang="en-US" altLang="zh-TW" dirty="0">
                <a:latin typeface="標楷體" panose="03000509000000000000" pitchFamily="65" charset="-120"/>
                <a:ea typeface="標楷體" panose="03000509000000000000" pitchFamily="65" charset="-120"/>
              </a:rPr>
              <a:t>(Intellectual Property Rights,</a:t>
            </a:r>
            <a:r>
              <a:rPr lang="zh-TW" altLang="en-US" dirty="0">
                <a:latin typeface="標楷體" panose="03000509000000000000" pitchFamily="65" charset="-120"/>
                <a:ea typeface="標楷體" panose="03000509000000000000" pitchFamily="65" charset="-120"/>
              </a:rPr>
              <a:t>簡稱</a:t>
            </a:r>
            <a:r>
              <a:rPr lang="en-US" altLang="zh-TW" dirty="0">
                <a:latin typeface="標楷體" panose="03000509000000000000" pitchFamily="65" charset="-120"/>
                <a:ea typeface="標楷體" panose="03000509000000000000" pitchFamily="65" charset="-120"/>
              </a:rPr>
              <a:t>IPR)</a:t>
            </a:r>
            <a:r>
              <a:rPr lang="zh-TW" altLang="en-US" dirty="0">
                <a:latin typeface="標楷體" panose="03000509000000000000" pitchFamily="65" charset="-120"/>
                <a:ea typeface="標楷體" panose="03000509000000000000" pitchFamily="65" charset="-120"/>
              </a:rPr>
              <a:t>，係指人類精神活動之成果而能產生財產上之價值者，並由法律所創設之一種權利</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智慧財產權，是一種無體財產權，係指人類精神活動之成果而能產生財產上之價值者，由法律所創設的一種權利，包括：</a:t>
            </a:r>
            <a:r>
              <a:rPr lang="zh-TW" altLang="en-US" dirty="0" smtClean="0">
                <a:solidFill>
                  <a:schemeClr val="accent2"/>
                </a:solidFill>
                <a:latin typeface="標楷體" panose="03000509000000000000" pitchFamily="65" charset="-120"/>
                <a:ea typeface="標楷體" panose="03000509000000000000" pitchFamily="65" charset="-120"/>
              </a:rPr>
              <a:t>著作權</a:t>
            </a:r>
            <a:r>
              <a:rPr lang="zh-TW" altLang="en-US" dirty="0" smtClean="0">
                <a:latin typeface="標楷體" panose="03000509000000000000" pitchFamily="65" charset="-120"/>
                <a:ea typeface="標楷體" panose="03000509000000000000" pitchFamily="65" charset="-120"/>
              </a:rPr>
              <a:t>、</a:t>
            </a:r>
            <a:r>
              <a:rPr lang="zh-TW" altLang="en-US" dirty="0" smtClean="0">
                <a:solidFill>
                  <a:schemeClr val="accent2"/>
                </a:solidFill>
                <a:latin typeface="標楷體" panose="03000509000000000000" pitchFamily="65" charset="-120"/>
                <a:ea typeface="標楷體" panose="03000509000000000000" pitchFamily="65" charset="-120"/>
              </a:rPr>
              <a:t>商標權</a:t>
            </a:r>
            <a:r>
              <a:rPr lang="zh-TW" altLang="en-US" dirty="0" smtClean="0">
                <a:latin typeface="標楷體" panose="03000509000000000000" pitchFamily="65" charset="-120"/>
                <a:ea typeface="標楷體" panose="03000509000000000000" pitchFamily="65" charset="-120"/>
              </a:rPr>
              <a:t>、</a:t>
            </a:r>
            <a:r>
              <a:rPr lang="zh-TW" altLang="en-US" dirty="0" smtClean="0">
                <a:solidFill>
                  <a:schemeClr val="accent2"/>
                </a:solidFill>
                <a:latin typeface="標楷體" panose="03000509000000000000" pitchFamily="65" charset="-120"/>
                <a:ea typeface="標楷體" panose="03000509000000000000" pitchFamily="65" charset="-120"/>
              </a:rPr>
              <a:t>專利權</a:t>
            </a:r>
            <a:r>
              <a:rPr lang="zh-TW" altLang="en-US" dirty="0" smtClean="0">
                <a:latin typeface="標楷體" panose="03000509000000000000" pitchFamily="65" charset="-120"/>
                <a:ea typeface="標楷體" panose="03000509000000000000" pitchFamily="65" charset="-120"/>
              </a:rPr>
              <a:t>、工業設計、積體電路電路布局</a:t>
            </a:r>
            <a:r>
              <a:rPr lang="en-US" altLang="zh-TW" dirty="0" smtClean="0">
                <a:latin typeface="標楷體" panose="03000509000000000000" pitchFamily="65" charset="-120"/>
                <a:ea typeface="標楷體" panose="03000509000000000000" pitchFamily="65" charset="-120"/>
              </a:rPr>
              <a:t>(IC)</a:t>
            </a:r>
            <a:r>
              <a:rPr lang="zh-TW" altLang="en-US" dirty="0" smtClean="0">
                <a:latin typeface="標楷體" panose="03000509000000000000" pitchFamily="65" charset="-120"/>
                <a:ea typeface="標楷體" panose="03000509000000000000" pitchFamily="65" charset="-120"/>
              </a:rPr>
              <a:t>、鄰接權、植物種苗、營業秘密與不公平競爭等。</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21</a:t>
            </a:fld>
            <a:endParaRPr lang="zh-TW" altLang="en-US"/>
          </a:p>
        </p:txBody>
      </p:sp>
      <p:sp>
        <p:nvSpPr>
          <p:cNvPr id="8" name="矩形 7"/>
          <p:cNvSpPr/>
          <p:nvPr/>
        </p:nvSpPr>
        <p:spPr>
          <a:xfrm>
            <a:off x="6221367" y="65374"/>
            <a:ext cx="5520690" cy="276999"/>
          </a:xfrm>
          <a:prstGeom prst="rect">
            <a:avLst/>
          </a:prstGeom>
        </p:spPr>
        <p:txBody>
          <a:bodyPr wrap="square">
            <a:spAutoFit/>
          </a:bodyPr>
          <a:lstStyle/>
          <a:p>
            <a:r>
              <a:rPr lang="en-US" altLang="zh-TW" sz="1200" dirty="0">
                <a:hlinkClick r:id="rId2"/>
              </a:rPr>
              <a:t>http://www.rdjh.tn.edu.tw/ips/profile.html</a:t>
            </a:r>
            <a:endParaRPr lang="en-US" altLang="zh-TW" sz="12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26871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智慧財產權</a:t>
            </a: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事件：</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創辦人洪佳吟與洪佳祺兩姊妹攜手打造了</a:t>
            </a:r>
            <a:r>
              <a:rPr lang="en-US" altLang="zh-TW" dirty="0" err="1">
                <a:latin typeface="標楷體" panose="03000509000000000000" pitchFamily="65" charset="-120"/>
                <a:ea typeface="標楷體" panose="03000509000000000000" pitchFamily="65" charset="-120"/>
              </a:rPr>
              <a:t>Foufou</a:t>
            </a:r>
            <a:r>
              <a:rPr lang="en-US" altLang="zh-TW" dirty="0">
                <a:latin typeface="標楷體" panose="03000509000000000000" pitchFamily="65" charset="-120"/>
                <a:ea typeface="標楷體" panose="03000509000000000000" pitchFamily="65" charset="-120"/>
              </a:rPr>
              <a:t> Bunny</a:t>
            </a:r>
            <a:r>
              <a:rPr lang="zh-TW" altLang="en-US" dirty="0">
                <a:latin typeface="標楷體" panose="03000509000000000000" pitchFamily="65" charset="-120"/>
                <a:ea typeface="標楷體" panose="03000509000000000000" pitchFamily="65" charset="-120"/>
              </a:rPr>
              <a:t>這個可愛角色，從一卡</a:t>
            </a:r>
            <a:r>
              <a:rPr lang="zh-TW" altLang="en-US" dirty="0" smtClean="0">
                <a:latin typeface="標楷體" panose="03000509000000000000" pitchFamily="65" charset="-120"/>
                <a:ea typeface="標楷體" panose="03000509000000000000" pitchFamily="65" charset="-120"/>
              </a:rPr>
              <a:t>皮箱，</a:t>
            </a:r>
            <a:r>
              <a:rPr lang="zh-TW" altLang="en-US" dirty="0">
                <a:latin typeface="標楷體" panose="03000509000000000000" pitchFamily="65" charset="-120"/>
                <a:ea typeface="標楷體" panose="03000509000000000000" pitchFamily="65" charset="-120"/>
              </a:rPr>
              <a:t>到如今有店面有櫃位，成為文創事業創業成功的典範</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創作者最</a:t>
            </a:r>
            <a:r>
              <a:rPr lang="zh-TW" altLang="en-US" dirty="0">
                <a:latin typeface="標楷體" panose="03000509000000000000" pitchFamily="65" charset="-120"/>
                <a:ea typeface="標楷體" panose="03000509000000000000" pitchFamily="65" charset="-120"/>
              </a:rPr>
              <a:t>害怕的夢靨便是有</a:t>
            </a:r>
            <a:r>
              <a:rPr lang="zh-TW" altLang="en-US" dirty="0">
                <a:solidFill>
                  <a:schemeClr val="accent2"/>
                </a:solidFill>
                <a:latin typeface="標楷體" panose="03000509000000000000" pitchFamily="65" charset="-120"/>
                <a:ea typeface="標楷體" panose="03000509000000000000" pitchFamily="65" charset="-120"/>
              </a:rPr>
              <a:t>盜版</a:t>
            </a:r>
            <a:r>
              <a:rPr lang="zh-TW" altLang="en-US" dirty="0">
                <a:latin typeface="標楷體" panose="03000509000000000000" pitchFamily="65" charset="-120"/>
                <a:ea typeface="標楷體" panose="03000509000000000000" pitchFamily="65" charset="-120"/>
              </a:rPr>
              <a:t>的出現！而</a:t>
            </a:r>
            <a:r>
              <a:rPr lang="en-US" altLang="zh-TW" dirty="0" err="1">
                <a:latin typeface="標楷體" panose="03000509000000000000" pitchFamily="65" charset="-120"/>
                <a:ea typeface="標楷體" panose="03000509000000000000" pitchFamily="65" charset="-120"/>
              </a:rPr>
              <a:t>Foufou</a:t>
            </a:r>
            <a:r>
              <a:rPr lang="en-US" altLang="zh-TW" dirty="0">
                <a:latin typeface="標楷體" panose="03000509000000000000" pitchFamily="65" charset="-120"/>
                <a:ea typeface="標楷體" panose="03000509000000000000" pitchFamily="65" charset="-120"/>
              </a:rPr>
              <a:t> Bunny</a:t>
            </a:r>
            <a:r>
              <a:rPr lang="zh-TW" altLang="en-US" dirty="0">
                <a:latin typeface="標楷體" panose="03000509000000000000" pitchFamily="65" charset="-120"/>
                <a:ea typeface="標楷體" panose="03000509000000000000" pitchFamily="65" charset="-120"/>
              </a:rPr>
              <a:t>也無法倖免，</a:t>
            </a:r>
            <a:r>
              <a:rPr lang="zh-TW" altLang="en-US" dirty="0" smtClean="0">
                <a:latin typeface="標楷體" panose="03000509000000000000" pitchFamily="65" charset="-120"/>
                <a:ea typeface="標楷體" panose="03000509000000000000" pitchFamily="65" charset="-120"/>
              </a:rPr>
              <a:t>創辦人為了</a:t>
            </a:r>
            <a:r>
              <a:rPr lang="zh-TW" altLang="en-US" dirty="0">
                <a:latin typeface="標楷體" panose="03000509000000000000" pitchFamily="65" charset="-120"/>
                <a:ea typeface="標楷體" panose="03000509000000000000" pitchFamily="65" charset="-120"/>
              </a:rPr>
              <a:t>維護獨特性，一個花色只做了</a:t>
            </a:r>
            <a:r>
              <a:rPr lang="en-US" altLang="zh-TW" dirty="0">
                <a:latin typeface="標楷體" panose="03000509000000000000" pitchFamily="65" charset="-120"/>
                <a:ea typeface="標楷體" panose="03000509000000000000" pitchFamily="65" charset="-120"/>
              </a:rPr>
              <a:t>50</a:t>
            </a:r>
            <a:r>
              <a:rPr lang="zh-TW" altLang="en-US" dirty="0">
                <a:latin typeface="標楷體" panose="03000509000000000000" pitchFamily="65" charset="-120"/>
                <a:ea typeface="標楷體" panose="03000509000000000000" pitchFamily="65" charset="-120"/>
              </a:rPr>
              <a:t>件</a:t>
            </a:r>
            <a:r>
              <a:rPr lang="zh-TW" altLang="en-US" dirty="0" smtClean="0">
                <a:latin typeface="標楷體" panose="03000509000000000000" pitchFamily="65" charset="-120"/>
                <a:ea typeface="標楷體" panose="03000509000000000000" pitchFamily="65" charset="-120"/>
              </a:rPr>
              <a:t>左右怎麼可能還一直在市面上販售。」</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後來</a:t>
            </a:r>
            <a:r>
              <a:rPr lang="zh-TW" altLang="en-US" dirty="0">
                <a:latin typeface="標楷體" panose="03000509000000000000" pitchFamily="65" charset="-120"/>
                <a:ea typeface="標楷體" panose="03000509000000000000" pitchFamily="65" charset="-120"/>
              </a:rPr>
              <a:t>發現盜版主要來自各大夜市常出現的知名女裝連鎖品牌</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22</a:t>
            </a:fld>
            <a:endParaRPr lang="zh-TW" altLang="en-US"/>
          </a:p>
        </p:txBody>
      </p:sp>
      <p:sp>
        <p:nvSpPr>
          <p:cNvPr id="8" name="矩形 7"/>
          <p:cNvSpPr/>
          <p:nvPr/>
        </p:nvSpPr>
        <p:spPr>
          <a:xfrm>
            <a:off x="6173288" y="88127"/>
            <a:ext cx="2903680" cy="276999"/>
          </a:xfrm>
          <a:prstGeom prst="rect">
            <a:avLst/>
          </a:prstGeom>
        </p:spPr>
        <p:txBody>
          <a:bodyPr wrap="none">
            <a:spAutoFit/>
          </a:bodyPr>
          <a:lstStyle/>
          <a:p>
            <a:r>
              <a:rPr lang="en-US" altLang="zh-TW" sz="1200" dirty="0">
                <a:hlinkClick r:id="rId2"/>
              </a:rPr>
              <a:t>https://www.proguidescreen.com/?p=5298</a:t>
            </a:r>
            <a:endParaRPr lang="en-US" altLang="zh-TW" sz="1200" dirty="0" smtClean="0">
              <a:latin typeface="標楷體" panose="03000509000000000000" pitchFamily="65" charset="-120"/>
              <a:ea typeface="標楷體" panose="03000509000000000000" pitchFamily="65" charset="-120"/>
            </a:endParaRPr>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pic>
        <p:nvPicPr>
          <p:cNvPr id="1026" name="Picture 2" descr="https://www.proguidescreen.com/wp-content/uploads/2015/12/1977337_10152260268768891_7768658689200464913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6" y="589035"/>
            <a:ext cx="3603625" cy="12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1419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智慧財產權</a:t>
            </a: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事件：</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該知名女裝連鎖品牌在平價市場小有名氣，且一般消費者完全無法辨別出這些是仿冒商品外，更嚴重懷疑對方是向中國製造商下訂單製作，甚至是自行於台灣委託廠商製造，最後也考量到品牌價值的長久經營，故而讓</a:t>
            </a:r>
            <a:r>
              <a:rPr lang="en-US" altLang="zh-TW" dirty="0" err="1">
                <a:latin typeface="標楷體" panose="03000509000000000000" pitchFamily="65" charset="-120"/>
                <a:ea typeface="標楷體" panose="03000509000000000000" pitchFamily="65" charset="-120"/>
              </a:rPr>
              <a:t>Foufou</a:t>
            </a:r>
            <a:r>
              <a:rPr lang="zh-TW" altLang="en-US" dirty="0">
                <a:latin typeface="標楷體" panose="03000509000000000000" pitchFamily="65" charset="-120"/>
                <a:ea typeface="標楷體" panose="03000509000000000000" pitchFamily="65" charset="-120"/>
              </a:rPr>
              <a:t>決心捍衛自己的權利，對其採取法律動作</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23</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2" name="矩形 11"/>
          <p:cNvSpPr/>
          <p:nvPr/>
        </p:nvSpPr>
        <p:spPr>
          <a:xfrm>
            <a:off x="6173288" y="88127"/>
            <a:ext cx="2903680" cy="276999"/>
          </a:xfrm>
          <a:prstGeom prst="rect">
            <a:avLst/>
          </a:prstGeom>
        </p:spPr>
        <p:txBody>
          <a:bodyPr wrap="none">
            <a:spAutoFit/>
          </a:bodyPr>
          <a:lstStyle/>
          <a:p>
            <a:r>
              <a:rPr lang="en-US" altLang="zh-TW" sz="1200" dirty="0">
                <a:hlinkClick r:id="rId2"/>
              </a:rPr>
              <a:t>https://www.proguidescreen.com/?p=5298</a:t>
            </a:r>
            <a:endParaRPr lang="en-US" altLang="zh-TW" sz="12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136843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智慧財產權</a:t>
            </a:r>
          </a:p>
        </p:txBody>
      </p:sp>
      <p:sp>
        <p:nvSpPr>
          <p:cNvPr id="3" name="內容版面配置區 2"/>
          <p:cNvSpPr>
            <a:spLocks noGrp="1"/>
          </p:cNvSpPr>
          <p:nvPr>
            <p:ph idx="1"/>
          </p:nvPr>
        </p:nvSpPr>
        <p:spPr>
          <a:xfrm>
            <a:off x="628650" y="1557996"/>
            <a:ext cx="7886700" cy="4351338"/>
          </a:xfrm>
        </p:spPr>
        <p:txBody>
          <a:bodyPr>
            <a:normAutofit lnSpcReduction="10000"/>
          </a:bodyPr>
          <a:lstStyle/>
          <a:p>
            <a:pPr marL="0" indent="0">
              <a:buNone/>
            </a:pPr>
            <a:r>
              <a:rPr lang="zh-TW" altLang="en-US" dirty="0" smtClean="0">
                <a:latin typeface="標楷體" panose="03000509000000000000" pitchFamily="65" charset="-120"/>
                <a:ea typeface="標楷體" panose="03000509000000000000" pitchFamily="65" charset="-120"/>
              </a:rPr>
              <a:t>調查</a:t>
            </a:r>
            <a:r>
              <a:rPr lang="zh-TW" altLang="en-US" dirty="0">
                <a:latin typeface="標楷體" panose="03000509000000000000" pitchFamily="65" charset="-120"/>
                <a:ea typeface="標楷體" panose="03000509000000000000" pitchFamily="65" charset="-120"/>
              </a:rPr>
              <a:t>結果：</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一審時被以“無法舉證對方明知該物為侵權物而散布”為由而敗訴</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二</a:t>
            </a:r>
            <a:r>
              <a:rPr lang="zh-TW" altLang="en-US" dirty="0">
                <a:latin typeface="標楷體" panose="03000509000000000000" pitchFamily="65" charset="-120"/>
                <a:ea typeface="標楷體" panose="03000509000000000000" pitchFamily="65" charset="-120"/>
              </a:rPr>
              <a:t>審時的法官</a:t>
            </a:r>
            <a:r>
              <a:rPr lang="zh-TW" altLang="en-US" dirty="0" smtClean="0">
                <a:latin typeface="標楷體" panose="03000509000000000000" pitchFamily="65" charset="-120"/>
                <a:ea typeface="標楷體" panose="03000509000000000000" pitchFamily="65" charset="-120"/>
              </a:rPr>
              <a:t>認為該公司的</a:t>
            </a:r>
            <a:r>
              <a:rPr lang="zh-TW" altLang="en-US" dirty="0">
                <a:latin typeface="標楷體" panose="03000509000000000000" pitchFamily="65" charset="-120"/>
                <a:ea typeface="標楷體" panose="03000509000000000000" pitchFamily="65" charset="-120"/>
              </a:rPr>
              <a:t>產品已經在多個百貨櫃位販售，被告做服飾買賣長達二十年，為了掌握流行資訊應有掌握，且也因為經驗豐富，明知大陸</a:t>
            </a:r>
            <a:r>
              <a:rPr lang="zh-TW" altLang="en-US" dirty="0">
                <a:solidFill>
                  <a:schemeClr val="accent2"/>
                </a:solidFill>
                <a:latin typeface="標楷體" panose="03000509000000000000" pitchFamily="65" charset="-120"/>
                <a:ea typeface="標楷體" panose="03000509000000000000" pitchFamily="65" charset="-120"/>
              </a:rPr>
              <a:t>仿冒品很多</a:t>
            </a:r>
            <a:r>
              <a:rPr lang="zh-TW" altLang="en-US" dirty="0">
                <a:latin typeface="標楷體" panose="03000509000000000000" pitchFamily="65" charset="-120"/>
                <a:ea typeface="標楷體" panose="03000509000000000000" pitchFamily="65" charset="-120"/>
              </a:rPr>
              <a:t>，應該</a:t>
            </a:r>
            <a:r>
              <a:rPr lang="zh-TW" altLang="en-US" dirty="0">
                <a:solidFill>
                  <a:schemeClr val="accent2"/>
                </a:solidFill>
                <a:latin typeface="標楷體" panose="03000509000000000000" pitchFamily="65" charset="-120"/>
                <a:ea typeface="標楷體" panose="03000509000000000000" pitchFamily="65" charset="-120"/>
              </a:rPr>
              <a:t>有義務查證</a:t>
            </a:r>
            <a:r>
              <a:rPr lang="zh-TW" altLang="en-US" dirty="0">
                <a:latin typeface="標楷體" panose="03000509000000000000" pitchFamily="65" charset="-120"/>
                <a:ea typeface="標楷體" panose="03000509000000000000" pitchFamily="65" charset="-120"/>
              </a:rPr>
              <a:t>是否為</a:t>
            </a:r>
            <a:r>
              <a:rPr lang="zh-TW" altLang="en-US" dirty="0">
                <a:solidFill>
                  <a:schemeClr val="accent2"/>
                </a:solidFill>
                <a:latin typeface="標楷體" panose="03000509000000000000" pitchFamily="65" charset="-120"/>
                <a:ea typeface="標楷體" panose="03000509000000000000" pitchFamily="65" charset="-120"/>
              </a:rPr>
              <a:t>侵權物</a:t>
            </a:r>
            <a:r>
              <a:rPr lang="zh-TW" altLang="en-US" dirty="0">
                <a:latin typeface="標楷體" panose="03000509000000000000" pitchFamily="65" charset="-120"/>
                <a:ea typeface="標楷體" panose="03000509000000000000" pitchFamily="65" charset="-120"/>
              </a:rPr>
              <a:t>或</a:t>
            </a:r>
            <a:r>
              <a:rPr lang="zh-TW" altLang="en-US" dirty="0">
                <a:solidFill>
                  <a:schemeClr val="accent2"/>
                </a:solidFill>
                <a:latin typeface="標楷體" panose="03000509000000000000" pitchFamily="65" charset="-120"/>
                <a:ea typeface="標楷體" panose="03000509000000000000" pitchFamily="65" charset="-120"/>
              </a:rPr>
              <a:t>索取授權書</a:t>
            </a:r>
            <a:r>
              <a:rPr lang="zh-TW" altLang="en-US" dirty="0">
                <a:latin typeface="標楷體" panose="03000509000000000000" pitchFamily="65" charset="-120"/>
                <a:ea typeface="標楷體" panose="03000509000000000000" pitchFamily="65" charset="-120"/>
              </a:rPr>
              <a:t>才能下單進貨</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從販售店家的角度，未來將較難以“不知道其為侵權物”或“無法辨識其擁有著作權”為由而免除侵害著作權之責，換言之，這起判例也敬告那些不肖業者，得學會尊重智慧財產權。</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24</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2" name="矩形 11"/>
          <p:cNvSpPr/>
          <p:nvPr/>
        </p:nvSpPr>
        <p:spPr>
          <a:xfrm>
            <a:off x="6173288" y="88127"/>
            <a:ext cx="2903680" cy="276999"/>
          </a:xfrm>
          <a:prstGeom prst="rect">
            <a:avLst/>
          </a:prstGeom>
        </p:spPr>
        <p:txBody>
          <a:bodyPr wrap="none">
            <a:spAutoFit/>
          </a:bodyPr>
          <a:lstStyle/>
          <a:p>
            <a:r>
              <a:rPr lang="en-US" altLang="zh-TW" sz="1200" dirty="0">
                <a:hlinkClick r:id="rId2"/>
              </a:rPr>
              <a:t>https://www.proguidescreen.com/?p=5298</a:t>
            </a:r>
            <a:endParaRPr lang="en-US" altLang="zh-TW" sz="12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201470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latin typeface="標楷體" panose="03000509000000000000" pitchFamily="65" charset="-120"/>
                <a:ea typeface="標楷體" panose="03000509000000000000" pitchFamily="65" charset="-120"/>
              </a:rPr>
              <a:t>網路</a:t>
            </a:r>
            <a:r>
              <a:rPr lang="zh-TW" altLang="en-US" sz="4400" dirty="0">
                <a:latin typeface="標楷體" panose="03000509000000000000" pitchFamily="65" charset="-120"/>
                <a:ea typeface="標楷體" panose="03000509000000000000" pitchFamily="65" charset="-120"/>
              </a:rPr>
              <a:t>霸</a:t>
            </a:r>
            <a:r>
              <a:rPr lang="zh-TW" altLang="en-US" sz="4400" dirty="0" smtClean="0">
                <a:latin typeface="標楷體" panose="03000509000000000000" pitchFamily="65" charset="-120"/>
                <a:ea typeface="標楷體" panose="03000509000000000000" pitchFamily="65" charset="-120"/>
              </a:rPr>
              <a:t>凌與犯罪</a:t>
            </a:r>
            <a:endParaRPr lang="zh-TW" altLang="en-US" sz="4050" dirty="0">
              <a:solidFill>
                <a:schemeClr val="bg1"/>
              </a:solidFill>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16B0B10-08FD-4D85-8421-7CB36ECE5D00}"/>
              </a:ext>
            </a:extLst>
          </p:cNvPr>
          <p:cNvSpPr>
            <a:spLocks noGrp="1"/>
          </p:cNvSpPr>
          <p:nvPr>
            <p:ph type="sldNum" sz="quarter" idx="12"/>
          </p:nvPr>
        </p:nvSpPr>
        <p:spPr/>
        <p:txBody>
          <a:bodyPr/>
          <a:lstStyle/>
          <a:p>
            <a:fld id="{60EFF02F-C884-489D-8997-528507EBA873}" type="slidenum">
              <a:rPr lang="zh-TW" altLang="en-US" smtClean="0"/>
              <a:t>25</a:t>
            </a:fld>
            <a:endParaRPr lang="zh-TW" altLang="en-US"/>
          </a:p>
        </p:txBody>
      </p:sp>
    </p:spTree>
    <p:extLst>
      <p:ext uri="{BB962C8B-B14F-4D97-AF65-F5344CB8AC3E}">
        <p14:creationId xmlns:p14="http://schemas.microsoft.com/office/powerpoint/2010/main" val="35104792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標楷體" panose="03000509000000000000" pitchFamily="65" charset="-120"/>
                <a:ea typeface="標楷體" panose="03000509000000000000" pitchFamily="65" charset="-120"/>
              </a:rPr>
              <a:t>認識網路霸凌</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fontScale="62500" lnSpcReduction="20000"/>
          </a:bodyPr>
          <a:lstStyle/>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重複並且不斷地對其他網民使用</a:t>
            </a:r>
            <a:r>
              <a:rPr lang="zh-TW" altLang="en-US" dirty="0" smtClean="0">
                <a:solidFill>
                  <a:schemeClr val="accent2"/>
                </a:solidFill>
                <a:latin typeface="標楷體" panose="03000509000000000000" pitchFamily="65" charset="-120"/>
                <a:ea typeface="標楷體" panose="03000509000000000000" pitchFamily="65" charset="-120"/>
              </a:rPr>
              <a:t>言語暴力</a:t>
            </a:r>
            <a:r>
              <a:rPr lang="zh-TW" altLang="en-US" dirty="0" smtClean="0">
                <a:latin typeface="標楷體" panose="03000509000000000000" pitchFamily="65" charset="-120"/>
                <a:ea typeface="標楷體" panose="03000509000000000000" pitchFamily="65" charset="-120"/>
              </a:rPr>
              <a:t>。</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重複並且不斷地對特定網民或網絡群體進行杯葛。</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模仿特定網民外表及行為特徵，並且加以羞辱。</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把受害人之個人資料（如真實姓名，容貌等）公開，俗稱「起底」、「爆料」，但是有時受害者也會公布加害者之個人資料藉以自我保護，由於牽涉言論自由，犯罪加害者的個人隱私保護問題一直存在爭議。</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把受害人容貌移花接木至他人相片中，或在這些相片旁加上</a:t>
            </a:r>
            <a:r>
              <a:rPr lang="zh-TW" altLang="en-US" dirty="0" smtClean="0">
                <a:solidFill>
                  <a:schemeClr val="accent2"/>
                </a:solidFill>
                <a:latin typeface="標楷體" panose="03000509000000000000" pitchFamily="65" charset="-120"/>
                <a:ea typeface="標楷體" panose="03000509000000000000" pitchFamily="65" charset="-120"/>
              </a:rPr>
              <a:t>誹謗性文字</a:t>
            </a:r>
            <a:r>
              <a:rPr lang="zh-TW" altLang="en-US" dirty="0" smtClean="0">
                <a:latin typeface="標楷體" panose="03000509000000000000" pitchFamily="65" charset="-120"/>
                <a:ea typeface="標楷體" panose="03000509000000000000" pitchFamily="65" charset="-120"/>
              </a:rPr>
              <a:t>，俗稱「</a:t>
            </a:r>
            <a:r>
              <a:rPr lang="en-US" altLang="zh-TW" dirty="0" smtClean="0">
                <a:latin typeface="標楷體" panose="03000509000000000000" pitchFamily="65" charset="-120"/>
                <a:ea typeface="標楷體" panose="03000509000000000000" pitchFamily="65" charset="-120"/>
              </a:rPr>
              <a:t>P</a:t>
            </a:r>
            <a:r>
              <a:rPr lang="zh-TW" altLang="en-US" dirty="0" smtClean="0">
                <a:latin typeface="標楷體" panose="03000509000000000000" pitchFamily="65" charset="-120"/>
                <a:ea typeface="標楷體" panose="03000509000000000000" pitchFamily="65" charset="-120"/>
              </a:rPr>
              <a:t>圖」。</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重複並且不斷地在論壇中以言語用發帖甚至以</a:t>
            </a:r>
            <a:r>
              <a:rPr lang="zh-TW" altLang="en-US" dirty="0" smtClean="0">
                <a:solidFill>
                  <a:schemeClr val="accent2"/>
                </a:solidFill>
                <a:latin typeface="標楷體" panose="03000509000000000000" pitchFamily="65" charset="-120"/>
                <a:ea typeface="標楷體" panose="03000509000000000000" pitchFamily="65" charset="-120"/>
              </a:rPr>
              <a:t>洗版</a:t>
            </a:r>
            <a:r>
              <a:rPr lang="zh-TW" altLang="en-US" dirty="0" smtClean="0">
                <a:latin typeface="標楷體" panose="03000509000000000000" pitchFamily="65" charset="-120"/>
                <a:ea typeface="標楷體" panose="03000509000000000000" pitchFamily="65" charset="-120"/>
              </a:rPr>
              <a:t>等方式</a:t>
            </a:r>
            <a:r>
              <a:rPr lang="zh-TW" altLang="en-US" dirty="0" smtClean="0">
                <a:solidFill>
                  <a:schemeClr val="accent2"/>
                </a:solidFill>
                <a:latin typeface="標楷體" panose="03000509000000000000" pitchFamily="65" charset="-120"/>
                <a:ea typeface="標楷體" panose="03000509000000000000" pitchFamily="65" charset="-120"/>
              </a:rPr>
              <a:t>公開侮辱</a:t>
            </a:r>
            <a:r>
              <a:rPr lang="zh-TW" altLang="en-US" dirty="0" smtClean="0">
                <a:latin typeface="標楷體" panose="03000509000000000000" pitchFamily="65" charset="-120"/>
                <a:ea typeface="標楷體" panose="03000509000000000000" pitchFamily="65" charset="-120"/>
              </a:rPr>
              <a:t>受害人。</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重複並且不斷地傷害跟受害人有關的人士與朋友藉以</a:t>
            </a:r>
            <a:r>
              <a:rPr lang="zh-TW" altLang="en-US" dirty="0" smtClean="0">
                <a:solidFill>
                  <a:schemeClr val="accent2"/>
                </a:solidFill>
                <a:latin typeface="標楷體" panose="03000509000000000000" pitchFamily="65" charset="-120"/>
                <a:ea typeface="標楷體" panose="03000509000000000000" pitchFamily="65" charset="-120"/>
              </a:rPr>
              <a:t>孤立受害者</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稱為關係霸凌。</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使用不同的帳戶及身份攻擊同一名受害人，導致受害人誤以為很多人討厭及攻擊他。</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匿名</a:t>
            </a:r>
            <a:r>
              <a:rPr lang="zh-TW" altLang="en-US" dirty="0">
                <a:latin typeface="標楷體" panose="03000509000000000000" pitchFamily="65" charset="-120"/>
                <a:ea typeface="標楷體" panose="03000509000000000000" pitchFamily="65" charset="-120"/>
              </a:rPr>
              <a:t>誹謗。</a:t>
            </a: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26</a:t>
            </a:fld>
            <a:endParaRPr lang="zh-TW" altLang="en-US"/>
          </a:p>
        </p:txBody>
      </p:sp>
      <p:sp>
        <p:nvSpPr>
          <p:cNvPr id="8" name="矩形 7"/>
          <p:cNvSpPr/>
          <p:nvPr/>
        </p:nvSpPr>
        <p:spPr>
          <a:xfrm>
            <a:off x="3881021" y="88127"/>
            <a:ext cx="5262979" cy="276999"/>
          </a:xfrm>
          <a:prstGeom prst="rect">
            <a:avLst/>
          </a:prstGeom>
        </p:spPr>
        <p:txBody>
          <a:bodyPr wrap="none">
            <a:spAutoFit/>
          </a:bodyPr>
          <a:lstStyle/>
          <a:p>
            <a:r>
              <a:rPr lang="en-US" altLang="zh-TW" sz="1200" dirty="0" smtClean="0">
                <a:latin typeface="標楷體" panose="03000509000000000000" pitchFamily="65" charset="-120"/>
                <a:ea typeface="標楷體" panose="03000509000000000000" pitchFamily="65" charset="-120"/>
                <a:hlinkClick r:id="rId2"/>
              </a:rPr>
              <a:t>https</a:t>
            </a:r>
            <a:r>
              <a:rPr lang="en-US" altLang="zh-TW" sz="1200" dirty="0">
                <a:latin typeface="標楷體" panose="03000509000000000000" pitchFamily="65" charset="-120"/>
                <a:ea typeface="標楷體" panose="03000509000000000000" pitchFamily="65" charset="-120"/>
                <a:hlinkClick r:id="rId2"/>
              </a:rPr>
              <a:t>://zh.wikipedia.org/wiki/%</a:t>
            </a:r>
            <a:r>
              <a:rPr lang="en-US" altLang="zh-TW" sz="1200" dirty="0" smtClean="0">
                <a:latin typeface="標楷體" panose="03000509000000000000" pitchFamily="65" charset="-120"/>
                <a:ea typeface="標楷體" panose="03000509000000000000" pitchFamily="65" charset="-120"/>
                <a:hlinkClick r:id="rId2"/>
              </a:rPr>
              <a:t>E7%B6%B2%E8%B7%AF%E9%9C%B8%E5%87%8C</a:t>
            </a:r>
            <a:endParaRPr lang="en-US" altLang="zh-TW" sz="12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105676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標楷體" panose="03000509000000000000" pitchFamily="65" charset="-120"/>
                <a:ea typeface="標楷體" panose="03000509000000000000" pitchFamily="65" charset="-120"/>
              </a:rPr>
              <a:t>網路霸凌</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fontScale="85000" lnSpcReduction="20000"/>
          </a:bodyPr>
          <a:lstStyle/>
          <a:p>
            <a:pPr marL="0" indent="0">
              <a:buNone/>
            </a:pPr>
            <a:r>
              <a:rPr lang="zh-TW" altLang="en-US" dirty="0" smtClean="0">
                <a:latin typeface="標楷體" panose="03000509000000000000" pitchFamily="65" charset="-120"/>
                <a:ea typeface="標楷體" panose="03000509000000000000" pitchFamily="65" charset="-120"/>
              </a:rPr>
              <a:t>事件：</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楊</a:t>
            </a:r>
            <a:r>
              <a:rPr lang="zh-TW" altLang="en-US" dirty="0">
                <a:latin typeface="標楷體" panose="03000509000000000000" pitchFamily="65" charset="-120"/>
                <a:ea typeface="標楷體" panose="03000509000000000000" pitchFamily="65" charset="-120"/>
              </a:rPr>
              <a:t>又</a:t>
            </a:r>
            <a:r>
              <a:rPr lang="zh-TW" altLang="en-US" dirty="0" smtClean="0">
                <a:latin typeface="標楷體" panose="03000509000000000000" pitchFamily="65" charset="-120"/>
                <a:ea typeface="標楷體" panose="03000509000000000000" pitchFamily="65" charset="-120"/>
              </a:rPr>
              <a:t>穎因霸</a:t>
            </a:r>
            <a:r>
              <a:rPr lang="zh-TW" altLang="en-US" dirty="0">
                <a:latin typeface="標楷體" panose="03000509000000000000" pitchFamily="65" charset="-120"/>
                <a:ea typeface="標楷體" panose="03000509000000000000" pitchFamily="65" charset="-120"/>
              </a:rPr>
              <a:t>凌者在粉絲專頁「靠北部落客」</a:t>
            </a:r>
            <a:r>
              <a:rPr lang="zh-TW" altLang="en-US" dirty="0" smtClean="0">
                <a:latin typeface="標楷體" panose="03000509000000000000" pitchFamily="65" charset="-120"/>
                <a:ea typeface="標楷體" panose="03000509000000000000" pitchFamily="65" charset="-120"/>
              </a:rPr>
              <a:t>，張貼</a:t>
            </a:r>
            <a:r>
              <a:rPr lang="zh-TW" altLang="en-US" dirty="0">
                <a:latin typeface="標楷體" panose="03000509000000000000" pitchFamily="65" charset="-120"/>
                <a:ea typeface="標楷體" panose="03000509000000000000" pitchFamily="65" charset="-120"/>
              </a:rPr>
              <a:t>誹謗文字內容</a:t>
            </a:r>
            <a:r>
              <a:rPr lang="zh-TW" altLang="en-US" dirty="0">
                <a:solidFill>
                  <a:schemeClr val="accent2"/>
                </a:solidFill>
                <a:latin typeface="標楷體" panose="03000509000000000000" pitchFamily="65" charset="-120"/>
                <a:ea typeface="標楷體" panose="03000509000000000000" pitchFamily="65" charset="-120"/>
              </a:rPr>
              <a:t>多達四十篇以上</a:t>
            </a:r>
            <a:r>
              <a:rPr lang="zh-TW" altLang="en-US" dirty="0" smtClean="0">
                <a:latin typeface="標楷體" panose="03000509000000000000" pitchFamily="65" charset="-120"/>
                <a:ea typeface="標楷體" panose="03000509000000000000" pitchFamily="65" charset="-120"/>
              </a:rPr>
              <a:t>。霸</a:t>
            </a:r>
            <a:r>
              <a:rPr lang="zh-TW" altLang="en-US" dirty="0">
                <a:latin typeface="標楷體" panose="03000509000000000000" pitchFamily="65" charset="-120"/>
                <a:ea typeface="標楷體" panose="03000509000000000000" pitchFamily="65" charset="-120"/>
              </a:rPr>
              <a:t>凌者在粉絲專</a:t>
            </a:r>
            <a:r>
              <a:rPr lang="zh-TW" altLang="en-US" dirty="0" smtClean="0">
                <a:latin typeface="標楷體" panose="03000509000000000000" pitchFamily="65" charset="-120"/>
                <a:ea typeface="標楷體" panose="03000509000000000000" pitchFamily="65" charset="-120"/>
              </a:rPr>
              <a:t>頁張貼</a:t>
            </a:r>
            <a:r>
              <a:rPr lang="zh-TW" altLang="en-US" dirty="0">
                <a:latin typeface="標楷體" panose="03000509000000000000" pitchFamily="65" charset="-120"/>
                <a:ea typeface="標楷體" panose="03000509000000000000" pitchFamily="65" charset="-120"/>
              </a:rPr>
              <a:t>沒有指名道姓的誹謗文，但遭回應誹謗文的網友</a:t>
            </a:r>
            <a:r>
              <a:rPr lang="zh-TW" altLang="en-US" dirty="0" smtClean="0">
                <a:latin typeface="標楷體" panose="03000509000000000000" pitchFamily="65" charset="-120"/>
                <a:ea typeface="標楷體" panose="03000509000000000000" pitchFamily="65" charset="-120"/>
              </a:rPr>
              <a:t>點名；</a:t>
            </a:r>
            <a:r>
              <a:rPr lang="zh-TW" altLang="en-US" dirty="0">
                <a:latin typeface="標楷體" panose="03000509000000000000" pitchFamily="65" charset="-120"/>
                <a:ea typeface="標楷體" panose="03000509000000000000" pitchFamily="65" charset="-120"/>
              </a:rPr>
              <a:t>楊又穎曾針對該貼文澄清並表示感到不適</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楊</a:t>
            </a:r>
            <a:r>
              <a:rPr lang="zh-TW" altLang="en-US" dirty="0">
                <a:latin typeface="標楷體" panose="03000509000000000000" pitchFamily="65" charset="-120"/>
                <a:ea typeface="標楷體" panose="03000509000000000000" pitchFamily="65" charset="-120"/>
              </a:rPr>
              <a:t>又穎向好友透露遭</a:t>
            </a:r>
            <a:r>
              <a:rPr lang="zh-TW" altLang="en-US" dirty="0">
                <a:solidFill>
                  <a:schemeClr val="accent2"/>
                </a:solidFill>
                <a:latin typeface="標楷體" panose="03000509000000000000" pitchFamily="65" charset="-120"/>
                <a:ea typeface="標楷體" panose="03000509000000000000" pitchFamily="65" charset="-120"/>
              </a:rPr>
              <a:t>長期網路霸凌</a:t>
            </a:r>
            <a:r>
              <a:rPr lang="zh-TW" altLang="en-US" dirty="0">
                <a:latin typeface="標楷體" panose="03000509000000000000" pitchFamily="65" charset="-120"/>
                <a:ea typeface="標楷體" panose="03000509000000000000" pitchFamily="65" charset="-120"/>
              </a:rPr>
              <a:t>，並表示懷有自殺念頭</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最終因</a:t>
            </a:r>
            <a:r>
              <a:rPr lang="zh-TW" altLang="en-US" dirty="0">
                <a:latin typeface="標楷體" panose="03000509000000000000" pitchFamily="65" charset="-120"/>
                <a:ea typeface="標楷體" panose="03000509000000000000" pitchFamily="65" charset="-120"/>
              </a:rPr>
              <a:t>長期遭受網路霸凌、匿名誹謗、騷擾和來自</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大學生了沒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工作人員的不平等待遇而自殺</a:t>
            </a:r>
            <a:r>
              <a:rPr lang="zh-TW" altLang="en-US" dirty="0" smtClean="0">
                <a:latin typeface="標楷體" panose="03000509000000000000" pitchFamily="65" charset="-120"/>
                <a:ea typeface="標楷體" panose="03000509000000000000" pitchFamily="65" charset="-120"/>
              </a:rPr>
              <a:t>死亡。</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調查結果：</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臺灣</a:t>
            </a:r>
            <a:r>
              <a:rPr lang="zh-TW" altLang="en-US" dirty="0">
                <a:latin typeface="標楷體" panose="03000509000000000000" pitchFamily="65" charset="-120"/>
                <a:ea typeface="標楷體" panose="03000509000000000000" pitchFamily="65" charset="-120"/>
              </a:rPr>
              <a:t>臺中地方法院檢察署表示已開始進行網路蒐證，若文章內容涉及恐嚇經查屬實，將會以中華民國</a:t>
            </a:r>
            <a:r>
              <a:rPr lang="zh-TW" altLang="en-US" dirty="0">
                <a:solidFill>
                  <a:schemeClr val="accent2"/>
                </a:solidFill>
                <a:latin typeface="標楷體" panose="03000509000000000000" pitchFamily="65" charset="-120"/>
                <a:ea typeface="標楷體" panose="03000509000000000000" pitchFamily="65" charset="-120"/>
              </a:rPr>
              <a:t>刑法恐嚇罪</a:t>
            </a:r>
            <a:r>
              <a:rPr lang="zh-TW" altLang="en-US" dirty="0" smtClean="0">
                <a:latin typeface="標楷體" panose="03000509000000000000" pitchFamily="65" charset="-120"/>
                <a:ea typeface="標楷體" panose="03000509000000000000" pitchFamily="65" charset="-120"/>
              </a:rPr>
              <a:t>提起公訴。</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27</a:t>
            </a:fld>
            <a:endParaRPr lang="zh-TW" altLang="en-US"/>
          </a:p>
        </p:txBody>
      </p:sp>
      <p:sp>
        <p:nvSpPr>
          <p:cNvPr id="8" name="矩形 7"/>
          <p:cNvSpPr/>
          <p:nvPr/>
        </p:nvSpPr>
        <p:spPr>
          <a:xfrm>
            <a:off x="4572000" y="88127"/>
            <a:ext cx="4477829" cy="276999"/>
          </a:xfrm>
          <a:prstGeom prst="rect">
            <a:avLst/>
          </a:prstGeom>
        </p:spPr>
        <p:txBody>
          <a:bodyPr wrap="none">
            <a:spAutoFit/>
          </a:bodyPr>
          <a:lstStyle/>
          <a:p>
            <a:r>
              <a:rPr lang="en-US" altLang="zh-TW" sz="1200" dirty="0">
                <a:hlinkClick r:id="rId2"/>
              </a:rPr>
              <a:t>https://zh.wikipedia.org/wiki/%E6%A5%8A%E5%8F%88%E7%A9%8E</a:t>
            </a:r>
            <a:endParaRPr lang="en-US" altLang="zh-TW" sz="1200" dirty="0" smtClean="0">
              <a:latin typeface="標楷體" panose="03000509000000000000" pitchFamily="65" charset="-120"/>
              <a:ea typeface="標楷體" panose="03000509000000000000" pitchFamily="65" charset="-120"/>
            </a:endParaRPr>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897909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網路霸</a:t>
            </a:r>
            <a:r>
              <a:rPr lang="zh-TW" altLang="en-US" b="1" dirty="0" smtClean="0">
                <a:latin typeface="標楷體" panose="03000509000000000000" pitchFamily="65" charset="-120"/>
                <a:ea typeface="標楷體" panose="03000509000000000000" pitchFamily="65" charset="-120"/>
              </a:rPr>
              <a:t>凌</a:t>
            </a:r>
            <a:r>
              <a:rPr lang="zh-TW" altLang="en-US" b="1" dirty="0">
                <a:latin typeface="標楷體" panose="03000509000000000000" pitchFamily="65" charset="-120"/>
                <a:ea typeface="標楷體" panose="03000509000000000000" pitchFamily="65" charset="-120"/>
              </a:rPr>
              <a:t>相關</a:t>
            </a:r>
            <a:r>
              <a:rPr lang="zh-TW" altLang="en-US" b="1" dirty="0" smtClean="0">
                <a:latin typeface="標楷體" panose="03000509000000000000" pitchFamily="65" charset="-120"/>
                <a:ea typeface="標楷體" panose="03000509000000000000" pitchFamily="65" charset="-120"/>
              </a:rPr>
              <a:t>法律</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我國刑法明訂條文禁止誹謗與公然侮辱等妨害名譽等</a:t>
            </a:r>
            <a:r>
              <a:rPr lang="zh-TW" altLang="en-US" dirty="0" smtClean="0">
                <a:latin typeface="標楷體" panose="03000509000000000000" pitchFamily="65" charset="-120"/>
                <a:ea typeface="標楷體" panose="03000509000000000000" pitchFamily="65" charset="-120"/>
              </a:rPr>
              <a:t>行為（</a:t>
            </a:r>
            <a:r>
              <a:rPr lang="zh-TW" altLang="en-US" dirty="0">
                <a:latin typeface="標楷體" panose="03000509000000000000" pitchFamily="65" charset="-120"/>
                <a:ea typeface="標楷體" panose="03000509000000000000" pitchFamily="65" charset="-120"/>
              </a:rPr>
              <a:t>刑法第</a:t>
            </a:r>
            <a:r>
              <a:rPr lang="en-US" altLang="zh-TW" dirty="0">
                <a:latin typeface="標楷體" panose="03000509000000000000" pitchFamily="65" charset="-120"/>
                <a:ea typeface="標楷體" panose="03000509000000000000" pitchFamily="65" charset="-120"/>
              </a:rPr>
              <a:t>309</a:t>
            </a:r>
            <a:r>
              <a:rPr lang="zh-TW" altLang="en-US" dirty="0">
                <a:latin typeface="標楷體" panose="03000509000000000000" pitchFamily="65" charset="-120"/>
                <a:ea typeface="標楷體" panose="03000509000000000000" pitchFamily="65" charset="-120"/>
              </a:rPr>
              <a:t>條公然侮辱罪以及第</a:t>
            </a:r>
            <a:r>
              <a:rPr lang="en-US" altLang="zh-TW" dirty="0">
                <a:latin typeface="標楷體" panose="03000509000000000000" pitchFamily="65" charset="-120"/>
                <a:ea typeface="標楷體" panose="03000509000000000000" pitchFamily="65" charset="-120"/>
              </a:rPr>
              <a:t>310</a:t>
            </a:r>
            <a:r>
              <a:rPr lang="zh-TW" altLang="en-US" dirty="0">
                <a:latin typeface="標楷體" panose="03000509000000000000" pitchFamily="65" charset="-120"/>
                <a:ea typeface="標楷體" panose="03000509000000000000" pitchFamily="65" charset="-120"/>
              </a:rPr>
              <a:t>條的誹謗罪</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而網路也屬於公開的空間，適用這些法律，也就是在網路上公然散播不實言論而造成他人傷害則很有可能觸法</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這些</a:t>
            </a:r>
            <a:r>
              <a:rPr lang="zh-TW" altLang="en-US" dirty="0">
                <a:latin typeface="標楷體" panose="03000509000000000000" pitchFamily="65" charset="-120"/>
                <a:ea typeface="標楷體" panose="03000509000000000000" pitchFamily="65" charset="-120"/>
              </a:rPr>
              <a:t>霸凌行為可能導致</a:t>
            </a:r>
            <a:r>
              <a:rPr lang="zh-TW" altLang="en-US" dirty="0" smtClean="0">
                <a:latin typeface="標楷體" panose="03000509000000000000" pitchFamily="65" charset="-120"/>
                <a:ea typeface="標楷體" panose="03000509000000000000" pitchFamily="65" charset="-120"/>
              </a:rPr>
              <a:t>受害者產生</a:t>
            </a:r>
            <a:r>
              <a:rPr lang="zh-TW" altLang="en-US" dirty="0">
                <a:latin typeface="標楷體" panose="03000509000000000000" pitchFamily="65" charset="-120"/>
                <a:ea typeface="標楷體" panose="03000509000000000000" pitchFamily="65" charset="-120"/>
              </a:rPr>
              <a:t>自我認知、人際關係障礙</a:t>
            </a:r>
            <a:r>
              <a:rPr lang="zh-TW" altLang="en-US" dirty="0" smtClean="0">
                <a:latin typeface="標楷體" panose="03000509000000000000" pitchFamily="65" charset="-120"/>
                <a:ea typeface="標楷體" panose="03000509000000000000" pitchFamily="65" charset="-120"/>
              </a:rPr>
              <a:t>，甚至</a:t>
            </a:r>
            <a:r>
              <a:rPr lang="zh-TW" altLang="en-US" dirty="0">
                <a:latin typeface="標楷體" panose="03000509000000000000" pitchFamily="65" charset="-120"/>
                <a:ea typeface="標楷體" panose="03000509000000000000" pitchFamily="65" charset="-120"/>
              </a:rPr>
              <a:t>在個人心理發展上造成長遠負面</a:t>
            </a:r>
            <a:r>
              <a:rPr lang="zh-TW" altLang="en-US" dirty="0" smtClean="0">
                <a:latin typeface="標楷體" panose="03000509000000000000" pitchFamily="65" charset="-120"/>
                <a:ea typeface="標楷體" panose="03000509000000000000" pitchFamily="65" charset="-120"/>
              </a:rPr>
              <a:t>影響。</a:t>
            </a:r>
            <a:r>
              <a:rPr lang="zh-TW" altLang="en-US" dirty="0">
                <a:latin typeface="標楷體" panose="03000509000000000000" pitchFamily="65" charset="-120"/>
                <a:ea typeface="標楷體" panose="03000509000000000000" pitchFamily="65" charset="-120"/>
              </a:rPr>
              <a:t>對霸凌者而言，若不加以防範、矯治其行為與態度，最後極有可能惡化成觸法行為。</a:t>
            </a:r>
          </a:p>
        </p:txBody>
      </p:sp>
      <p:sp>
        <p:nvSpPr>
          <p:cNvPr id="4" name="投影片編號版面配置區 3"/>
          <p:cNvSpPr>
            <a:spLocks noGrp="1"/>
          </p:cNvSpPr>
          <p:nvPr>
            <p:ph type="sldNum" sz="quarter" idx="12"/>
          </p:nvPr>
        </p:nvSpPr>
        <p:spPr/>
        <p:txBody>
          <a:bodyPr/>
          <a:lstStyle/>
          <a:p>
            <a:fld id="{60EFF02F-C884-489D-8997-528507EBA873}" type="slidenum">
              <a:rPr lang="zh-TW" altLang="en-US" smtClean="0"/>
              <a:t>28</a:t>
            </a:fld>
            <a:endParaRPr lang="zh-TW" altLang="en-US"/>
          </a:p>
        </p:txBody>
      </p:sp>
      <p:sp>
        <p:nvSpPr>
          <p:cNvPr id="5" name="矩形 4"/>
          <p:cNvSpPr/>
          <p:nvPr/>
        </p:nvSpPr>
        <p:spPr>
          <a:xfrm>
            <a:off x="4992958" y="128381"/>
            <a:ext cx="4151042" cy="338554"/>
          </a:xfrm>
          <a:prstGeom prst="rect">
            <a:avLst/>
          </a:prstGeom>
        </p:spPr>
        <p:txBody>
          <a:bodyPr wrap="square">
            <a:spAutoFit/>
          </a:bodyPr>
          <a:lstStyle/>
          <a:p>
            <a:r>
              <a:rPr lang="en-US" altLang="zh-TW" sz="1600" dirty="0">
                <a:hlinkClick r:id="rId2"/>
              </a:rPr>
              <a:t>https://eteacher.edu.tw/Archive.aspx?id=277#4</a:t>
            </a:r>
            <a:endParaRPr lang="zh-TW" altLang="en-US" sz="1600" dirty="0"/>
          </a:p>
        </p:txBody>
      </p:sp>
    </p:spTree>
    <p:extLst>
      <p:ext uri="{BB962C8B-B14F-4D97-AF65-F5344CB8AC3E}">
        <p14:creationId xmlns:p14="http://schemas.microsoft.com/office/powerpoint/2010/main" val="11972837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標楷體" panose="03000509000000000000" pitchFamily="65" charset="-120"/>
                <a:ea typeface="標楷體" panose="03000509000000000000" pitchFamily="65" charset="-120"/>
              </a:rPr>
              <a:t>認識網路犯罪</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85000" lnSpcReduction="20000"/>
          </a:bodyPr>
          <a:lstStyle/>
          <a:p>
            <a:pPr marL="0" indent="0">
              <a:buNone/>
            </a:pPr>
            <a:r>
              <a:rPr lang="zh-TW" altLang="en-US" dirty="0" smtClean="0">
                <a:latin typeface="標楷體" panose="03000509000000000000" pitchFamily="65" charset="-120"/>
                <a:ea typeface="標楷體" panose="03000509000000000000" pitchFamily="65" charset="-120"/>
              </a:rPr>
              <a:t>網路犯罪</a:t>
            </a:r>
            <a:r>
              <a:rPr lang="zh-TW" altLang="en-US" dirty="0">
                <a:latin typeface="標楷體" panose="03000509000000000000" pitchFamily="65" charset="-120"/>
                <a:ea typeface="標楷體" panose="03000509000000000000" pitchFamily="65" charset="-120"/>
              </a:rPr>
              <a:t>是一種新興電的犯罪型態，屬智慧型犯罪，其中的共同點就是使用電腦設備及資訊，內政部刑事警察局就其犯罪類型大約區分為</a:t>
            </a:r>
            <a:r>
              <a:rPr lang="zh-TW" altLang="en-US" dirty="0" smtClean="0">
                <a:latin typeface="標楷體" panose="03000509000000000000" pitchFamily="65" charset="-120"/>
                <a:ea typeface="標楷體" panose="03000509000000000000" pitchFamily="65" charset="-120"/>
              </a:rPr>
              <a:t>以下</a:t>
            </a:r>
            <a:r>
              <a:rPr lang="zh-TW" altLang="en-US" dirty="0">
                <a:latin typeface="標楷體" panose="03000509000000000000" pitchFamily="65" charset="-120"/>
                <a:ea typeface="標楷體" panose="03000509000000000000" pitchFamily="65" charset="-120"/>
              </a:rPr>
              <a:t>八類：</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網路</a:t>
            </a:r>
            <a:r>
              <a:rPr lang="zh-TW" altLang="en-US" dirty="0">
                <a:latin typeface="標楷體" panose="03000509000000000000" pitchFamily="65" charset="-120"/>
                <a:ea typeface="標楷體" panose="03000509000000000000" pitchFamily="65" charset="-120"/>
              </a:rPr>
              <a:t>媒介及傳佈</a:t>
            </a:r>
            <a:r>
              <a:rPr lang="zh-TW" altLang="en-US" dirty="0" smtClean="0">
                <a:latin typeface="標楷體" panose="03000509000000000000" pitchFamily="65" charset="-120"/>
                <a:ea typeface="標楷體" panose="03000509000000000000" pitchFamily="65" charset="-120"/>
              </a:rPr>
              <a:t>色情。</a:t>
            </a:r>
            <a:endParaRPr lang="zh-TW" altLang="en-US" dirty="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網路</a:t>
            </a:r>
            <a:r>
              <a:rPr lang="zh-TW" altLang="en-US" dirty="0">
                <a:latin typeface="標楷體" panose="03000509000000000000" pitchFamily="65" charset="-120"/>
                <a:ea typeface="標楷體" panose="03000509000000000000" pitchFamily="65" charset="-120"/>
              </a:rPr>
              <a:t>販賣違禁、管制物品、盜版光碟、贓物、侵犯他人著作權及</a:t>
            </a:r>
            <a:r>
              <a:rPr lang="zh-TW" altLang="en-US" dirty="0" smtClean="0">
                <a:latin typeface="標楷體" panose="03000509000000000000" pitchFamily="65" charset="-120"/>
                <a:ea typeface="標楷體" panose="03000509000000000000" pitchFamily="65" charset="-120"/>
              </a:rPr>
              <a:t>商標權</a:t>
            </a:r>
            <a:r>
              <a:rPr lang="zh-TW" altLang="en-US" dirty="0">
                <a:latin typeface="標楷體" panose="03000509000000000000" pitchFamily="65" charset="-120"/>
                <a:ea typeface="標楷體" panose="03000509000000000000" pitchFamily="65" charset="-120"/>
              </a:rPr>
              <a:t>。</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教唆</a:t>
            </a:r>
            <a:r>
              <a:rPr lang="zh-TW" altLang="en-US" dirty="0">
                <a:latin typeface="標楷體" panose="03000509000000000000" pitchFamily="65" charset="-120"/>
                <a:ea typeface="標楷體" panose="03000509000000000000" pitchFamily="65" charset="-120"/>
              </a:rPr>
              <a:t>他人</a:t>
            </a:r>
            <a:r>
              <a:rPr lang="zh-TW" altLang="en-US" dirty="0" smtClean="0">
                <a:latin typeface="標楷體" panose="03000509000000000000" pitchFamily="65" charset="-120"/>
                <a:ea typeface="標楷體" panose="03000509000000000000" pitchFamily="65" charset="-120"/>
              </a:rPr>
              <a:t>犯罪</a:t>
            </a:r>
            <a:r>
              <a:rPr lang="zh-TW" altLang="en-US" dirty="0">
                <a:latin typeface="標楷體" panose="03000509000000000000" pitchFamily="65" charset="-120"/>
                <a:ea typeface="標楷體" panose="03000509000000000000" pitchFamily="65" charset="-120"/>
              </a:rPr>
              <a:t>。</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網路詐欺</a:t>
            </a:r>
            <a:r>
              <a:rPr lang="zh-TW" altLang="en-US" dirty="0">
                <a:latin typeface="標楷體" panose="03000509000000000000" pitchFamily="65" charset="-120"/>
                <a:ea typeface="標楷體" panose="03000509000000000000" pitchFamily="65" charset="-120"/>
              </a:rPr>
              <a:t>。</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網路恐嚇</a:t>
            </a:r>
            <a:r>
              <a:rPr lang="zh-TW" altLang="en-US" dirty="0">
                <a:latin typeface="標楷體" panose="03000509000000000000" pitchFamily="65" charset="-120"/>
                <a:ea typeface="標楷體" panose="03000509000000000000" pitchFamily="65" charset="-120"/>
              </a:rPr>
              <a:t>。</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毀謗</a:t>
            </a:r>
            <a:r>
              <a:rPr lang="zh-TW" altLang="en-US" dirty="0">
                <a:latin typeface="標楷體" panose="03000509000000000000" pitchFamily="65" charset="-120"/>
                <a:ea typeface="標楷體" panose="03000509000000000000" pitchFamily="65" charset="-120"/>
              </a:rPr>
              <a:t>侮辱 妨害名譽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偽造文書</a:t>
            </a: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endParaRPr lang="en-US" altLang="zh-TW" dirty="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駭客</a:t>
            </a:r>
            <a:r>
              <a:rPr lang="zh-TW" altLang="en-US" dirty="0">
                <a:latin typeface="標楷體" panose="03000509000000000000" pitchFamily="65" charset="-120"/>
                <a:ea typeface="標楷體" panose="03000509000000000000" pitchFamily="65" charset="-120"/>
              </a:rPr>
              <a:t>侵入與散佈</a:t>
            </a:r>
            <a:r>
              <a:rPr lang="zh-TW" altLang="en-US" dirty="0" smtClean="0">
                <a:latin typeface="標楷體" panose="03000509000000000000" pitchFamily="65" charset="-120"/>
                <a:ea typeface="標楷體" panose="03000509000000000000" pitchFamily="65" charset="-120"/>
              </a:rPr>
              <a:t>電腦病毒</a:t>
            </a:r>
            <a:r>
              <a:rPr lang="zh-TW" altLang="en-US" dirty="0">
                <a:latin typeface="標楷體" panose="03000509000000000000" pitchFamily="65" charset="-120"/>
                <a:ea typeface="標楷體" panose="03000509000000000000" pitchFamily="65" charset="-120"/>
              </a:rPr>
              <a:t>。</a:t>
            </a: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網路賭博</a:t>
            </a:r>
            <a:r>
              <a:rPr lang="zh-TW" altLang="en-US" dirty="0">
                <a:latin typeface="標楷體" panose="03000509000000000000" pitchFamily="65" charset="-120"/>
                <a:ea typeface="標楷體" panose="03000509000000000000" pitchFamily="65" charset="-120"/>
              </a:rPr>
              <a:t>。</a:t>
            </a:r>
          </a:p>
        </p:txBody>
      </p:sp>
      <p:sp>
        <p:nvSpPr>
          <p:cNvPr id="4" name="投影片編號版面配置區 3"/>
          <p:cNvSpPr>
            <a:spLocks noGrp="1"/>
          </p:cNvSpPr>
          <p:nvPr>
            <p:ph type="sldNum" sz="quarter" idx="12"/>
          </p:nvPr>
        </p:nvSpPr>
        <p:spPr/>
        <p:txBody>
          <a:bodyPr/>
          <a:lstStyle/>
          <a:p>
            <a:fld id="{60EFF02F-C884-489D-8997-528507EBA873}" type="slidenum">
              <a:rPr lang="zh-TW" altLang="en-US" smtClean="0"/>
              <a:t>29</a:t>
            </a:fld>
            <a:endParaRPr lang="zh-TW" altLang="en-US"/>
          </a:p>
        </p:txBody>
      </p:sp>
      <p:sp>
        <p:nvSpPr>
          <p:cNvPr id="5" name="矩形 4"/>
          <p:cNvSpPr/>
          <p:nvPr/>
        </p:nvSpPr>
        <p:spPr>
          <a:xfrm>
            <a:off x="4992958" y="128381"/>
            <a:ext cx="4151042" cy="338554"/>
          </a:xfrm>
          <a:prstGeom prst="rect">
            <a:avLst/>
          </a:prstGeom>
        </p:spPr>
        <p:txBody>
          <a:bodyPr wrap="square">
            <a:spAutoFit/>
          </a:bodyPr>
          <a:lstStyle/>
          <a:p>
            <a:r>
              <a:rPr lang="en-US" altLang="zh-TW" sz="1600" dirty="0">
                <a:hlinkClick r:id="rId2"/>
              </a:rPr>
              <a:t>https://www.thenewslens.com/article/109806</a:t>
            </a:r>
            <a:endParaRPr lang="zh-TW" altLang="en-US" sz="1600" dirty="0"/>
          </a:p>
        </p:txBody>
      </p:sp>
    </p:spTree>
    <p:extLst>
      <p:ext uri="{BB962C8B-B14F-4D97-AF65-F5344CB8AC3E}">
        <p14:creationId xmlns:p14="http://schemas.microsoft.com/office/powerpoint/2010/main" val="34245235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Agenda</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資訊倫理</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智慧財產權</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網路霸凌與</a:t>
            </a:r>
            <a:r>
              <a:rPr lang="zh-TW" altLang="en-US" dirty="0" smtClean="0">
                <a:latin typeface="標楷體" panose="03000509000000000000" pitchFamily="65" charset="-120"/>
                <a:ea typeface="標楷體" panose="03000509000000000000" pitchFamily="65" charset="-120"/>
              </a:rPr>
              <a:t>犯罪</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個資保護與資安</a:t>
            </a:r>
            <a:r>
              <a:rPr lang="zh-TW" altLang="en-US" dirty="0" smtClean="0">
                <a:latin typeface="標楷體" panose="03000509000000000000" pitchFamily="65" charset="-120"/>
                <a:ea typeface="標楷體" panose="03000509000000000000" pitchFamily="65" charset="-120"/>
              </a:rPr>
              <a:t>事件</a:t>
            </a:r>
            <a:endParaRPr lang="en-US" altLang="zh-TW" dirty="0" smtClean="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假新聞</a:t>
            </a:r>
          </a:p>
          <a:p>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a:t>
            </a:fld>
            <a:endParaRPr lang="zh-TW" altLang="en-US"/>
          </a:p>
        </p:txBody>
      </p:sp>
    </p:spTree>
    <p:extLst>
      <p:ext uri="{BB962C8B-B14F-4D97-AF65-F5344CB8AC3E}">
        <p14:creationId xmlns:p14="http://schemas.microsoft.com/office/powerpoint/2010/main" val="29340321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網路媒介及傳佈色情</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設立色情網站</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一夜情交易中心，媒介或自行設立</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網路一夜情</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銷售色情光碟影片</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聊天網站或其他方式進行援助交際</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自拍、情色貼圖公然猥褻 散播情色資訊於網路聊天室間或公眾領域</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30</a:t>
            </a:fld>
            <a:endParaRPr lang="zh-TW" altLang="en-US"/>
          </a:p>
        </p:txBody>
      </p:sp>
      <p:sp>
        <p:nvSpPr>
          <p:cNvPr id="10" name="矩形 9"/>
          <p:cNvSpPr/>
          <p:nvPr/>
        </p:nvSpPr>
        <p:spPr>
          <a:xfrm>
            <a:off x="4992958" y="128381"/>
            <a:ext cx="4151042" cy="338554"/>
          </a:xfrm>
          <a:prstGeom prst="rect">
            <a:avLst/>
          </a:prstGeom>
        </p:spPr>
        <p:txBody>
          <a:bodyPr wrap="square">
            <a:spAutoFit/>
          </a:bodyPr>
          <a:lstStyle/>
          <a:p>
            <a:r>
              <a:rPr lang="en-US" altLang="zh-TW" sz="1600" dirty="0">
                <a:hlinkClick r:id="rId2"/>
              </a:rPr>
              <a:t>https://www.thenewslens.com/article/109806</a:t>
            </a:r>
            <a:endParaRPr lang="zh-TW" altLang="en-US" sz="1600" dirty="0"/>
          </a:p>
        </p:txBody>
      </p:sp>
    </p:spTree>
    <p:extLst>
      <p:ext uri="{BB962C8B-B14F-4D97-AF65-F5344CB8AC3E}">
        <p14:creationId xmlns:p14="http://schemas.microsoft.com/office/powerpoint/2010/main" val="39875736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網路媒介及傳佈色情</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台中市</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名</a:t>
            </a:r>
            <a:r>
              <a:rPr lang="en-US" altLang="zh-TW" dirty="0">
                <a:latin typeface="標楷體" panose="03000509000000000000" pitchFamily="65" charset="-120"/>
                <a:ea typeface="標楷體" panose="03000509000000000000" pitchFamily="65" charset="-120"/>
              </a:rPr>
              <a:t>40</a:t>
            </a:r>
            <a:r>
              <a:rPr lang="zh-TW" altLang="en-US" dirty="0">
                <a:latin typeface="標楷體" panose="03000509000000000000" pitchFamily="65" charset="-120"/>
                <a:ea typeface="標楷體" panose="03000509000000000000" pitchFamily="65" charset="-120"/>
              </a:rPr>
              <a:t>歲</a:t>
            </a:r>
            <a:r>
              <a:rPr lang="zh-TW" altLang="en-US" dirty="0" smtClean="0">
                <a:latin typeface="標楷體" panose="03000509000000000000" pitchFamily="65" charset="-120"/>
                <a:ea typeface="標楷體" panose="03000509000000000000" pitchFamily="65" charset="-120"/>
              </a:rPr>
              <a:t>的已婚</a:t>
            </a:r>
            <a:r>
              <a:rPr lang="zh-TW" altLang="en-US" dirty="0">
                <a:latin typeface="標楷體" panose="03000509000000000000" pitchFamily="65" charset="-120"/>
                <a:ea typeface="標楷體" panose="03000509000000000000" pitchFamily="65" charset="-120"/>
              </a:rPr>
              <a:t>男子，先前透過</a:t>
            </a:r>
            <a:r>
              <a:rPr lang="zh-TW" altLang="en-US" dirty="0">
                <a:solidFill>
                  <a:schemeClr val="accent2"/>
                </a:solidFill>
                <a:latin typeface="標楷體" panose="03000509000000000000" pitchFamily="65" charset="-120"/>
                <a:ea typeface="標楷體" panose="03000509000000000000" pitchFamily="65" charset="-120"/>
              </a:rPr>
              <a:t>通訊軟體</a:t>
            </a:r>
            <a:r>
              <a:rPr lang="zh-TW" altLang="en-US" dirty="0">
                <a:latin typeface="標楷體" panose="03000509000000000000" pitchFamily="65" charset="-120"/>
                <a:ea typeface="標楷體" panose="03000509000000000000" pitchFamily="65" charset="-120"/>
              </a:rPr>
              <a:t>結識少女小敏（化名），並兩度約出對方性交易，後來小敏母親查看女兒手機，赫然發現兩人曖昧對話，全案才得以曝光；法官認為，小敏向蔣男聲稱自己是國中生，網路個資又填寫</a:t>
            </a:r>
            <a:r>
              <a:rPr lang="en-US" altLang="zh-TW" dirty="0">
                <a:latin typeface="標楷體" panose="03000509000000000000" pitchFamily="65" charset="-120"/>
                <a:ea typeface="標楷體" panose="03000509000000000000" pitchFamily="65" charset="-120"/>
              </a:rPr>
              <a:t>21</a:t>
            </a:r>
            <a:r>
              <a:rPr lang="zh-TW" altLang="en-US" dirty="0">
                <a:latin typeface="標楷體" panose="03000509000000000000" pitchFamily="65" charset="-120"/>
                <a:ea typeface="標楷體" panose="03000509000000000000" pitchFamily="65" charset="-120"/>
              </a:rPr>
              <a:t>歲，讓人難以判斷未滿</a:t>
            </a:r>
            <a:r>
              <a:rPr lang="en-US" altLang="zh-TW" dirty="0">
                <a:latin typeface="標楷體" panose="03000509000000000000" pitchFamily="65" charset="-120"/>
                <a:ea typeface="標楷體" panose="03000509000000000000" pitchFamily="65" charset="-120"/>
              </a:rPr>
              <a:t>14</a:t>
            </a:r>
            <a:r>
              <a:rPr lang="zh-TW" altLang="en-US" dirty="0">
                <a:latin typeface="標楷體" panose="03000509000000000000" pitchFamily="65" charset="-120"/>
                <a:ea typeface="標楷體" panose="03000509000000000000" pitchFamily="65" charset="-120"/>
              </a:rPr>
              <a:t>歲；但小敏外表稚氣未脫，兩次援交均未化妝，蔣男也不至於誤判對方已成年，遂依對</a:t>
            </a:r>
            <a:r>
              <a:rPr lang="en-US" altLang="zh-TW" dirty="0">
                <a:latin typeface="標楷體" panose="03000509000000000000" pitchFamily="65" charset="-120"/>
                <a:ea typeface="標楷體" panose="03000509000000000000" pitchFamily="65" charset="-120"/>
              </a:rPr>
              <a:t>14</a:t>
            </a:r>
            <a:r>
              <a:rPr lang="zh-TW" altLang="en-US" dirty="0">
                <a:latin typeface="標楷體" panose="03000509000000000000" pitchFamily="65" charset="-120"/>
                <a:ea typeface="標楷體" panose="03000509000000000000" pitchFamily="65" charset="-120"/>
              </a:rPr>
              <a:t>歲以上、未滿</a:t>
            </a:r>
            <a:r>
              <a:rPr lang="en-US" altLang="zh-TW" dirty="0">
                <a:latin typeface="標楷體" panose="03000509000000000000" pitchFamily="65" charset="-120"/>
                <a:ea typeface="標楷體" panose="03000509000000000000" pitchFamily="65" charset="-120"/>
              </a:rPr>
              <a:t>16</a:t>
            </a:r>
            <a:r>
              <a:rPr lang="zh-TW" altLang="en-US" dirty="0">
                <a:latin typeface="標楷體" panose="03000509000000000000" pitchFamily="65" charset="-120"/>
                <a:ea typeface="標楷體" panose="03000509000000000000" pitchFamily="65" charset="-120"/>
              </a:rPr>
              <a:t>歲女子性交罪判他</a:t>
            </a:r>
            <a:r>
              <a:rPr lang="en-US" altLang="zh-TW" dirty="0">
                <a:solidFill>
                  <a:schemeClr val="accent2"/>
                </a:solidFill>
                <a:latin typeface="標楷體" panose="03000509000000000000" pitchFamily="65" charset="-120"/>
                <a:ea typeface="標楷體" panose="03000509000000000000" pitchFamily="65" charset="-120"/>
              </a:rPr>
              <a:t>1</a:t>
            </a:r>
            <a:r>
              <a:rPr lang="zh-TW" altLang="en-US" dirty="0">
                <a:solidFill>
                  <a:schemeClr val="accent2"/>
                </a:solidFill>
                <a:latin typeface="標楷體" panose="03000509000000000000" pitchFamily="65" charset="-120"/>
                <a:ea typeface="標楷體" panose="03000509000000000000" pitchFamily="65" charset="-120"/>
              </a:rPr>
              <a:t>年徒刑，緩刑</a:t>
            </a:r>
            <a:r>
              <a:rPr lang="en-US" altLang="zh-TW" dirty="0">
                <a:solidFill>
                  <a:schemeClr val="accent2"/>
                </a:solidFill>
                <a:latin typeface="標楷體" panose="03000509000000000000" pitchFamily="65" charset="-120"/>
                <a:ea typeface="標楷體" panose="03000509000000000000" pitchFamily="65" charset="-120"/>
              </a:rPr>
              <a:t>3</a:t>
            </a:r>
            <a:r>
              <a:rPr lang="zh-TW" altLang="en-US" dirty="0">
                <a:solidFill>
                  <a:schemeClr val="accent2"/>
                </a:solidFill>
                <a:latin typeface="標楷體" panose="03000509000000000000" pitchFamily="65" charset="-120"/>
                <a:ea typeface="標楷體" panose="03000509000000000000" pitchFamily="65" charset="-120"/>
              </a:rPr>
              <a:t>年</a:t>
            </a:r>
            <a:r>
              <a:rPr lang="zh-TW" altLang="en-US" dirty="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31</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4683512" y="128381"/>
            <a:ext cx="4460488" cy="338554"/>
          </a:xfrm>
          <a:prstGeom prst="rect">
            <a:avLst/>
          </a:prstGeom>
        </p:spPr>
        <p:txBody>
          <a:bodyPr wrap="square">
            <a:spAutoFit/>
          </a:bodyPr>
          <a:lstStyle/>
          <a:p>
            <a:r>
              <a:rPr lang="en-US" altLang="zh-TW" sz="1600" dirty="0">
                <a:hlinkClick r:id="rId2"/>
              </a:rPr>
              <a:t>https://www.setn.com/News.aspx?NewsID=551687</a:t>
            </a:r>
            <a:endParaRPr lang="zh-TW" altLang="en-US" sz="1600" dirty="0"/>
          </a:p>
        </p:txBody>
      </p:sp>
    </p:spTree>
    <p:extLst>
      <p:ext uri="{BB962C8B-B14F-4D97-AF65-F5344CB8AC3E}">
        <p14:creationId xmlns:p14="http://schemas.microsoft.com/office/powerpoint/2010/main" val="32704129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latin typeface="標楷體" panose="03000509000000000000" pitchFamily="65" charset="-120"/>
                <a:ea typeface="標楷體" panose="03000509000000000000" pitchFamily="65" charset="-120"/>
              </a:rPr>
              <a:t>網路販賣違禁、管制物品、盜版光碟、贓物、侵犯他人著作權及商標權</a:t>
            </a:r>
            <a:endParaRPr lang="zh-TW" altLang="en-US" sz="3600"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在網路上販賣</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毒品</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其他禁藥</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賣槍</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網路販賣盜版</a:t>
            </a:r>
            <a:r>
              <a:rPr lang="zh-TW" altLang="en-US" dirty="0" smtClean="0">
                <a:latin typeface="標楷體" panose="03000509000000000000" pitchFamily="65" charset="-120"/>
                <a:ea typeface="標楷體" panose="03000509000000000000" pitchFamily="65" charset="-120"/>
              </a:rPr>
              <a:t>光碟、電影</a:t>
            </a:r>
            <a:r>
              <a:rPr lang="en-US" altLang="zh-TW" dirty="0" smtClean="0">
                <a:latin typeface="標楷體" panose="03000509000000000000" pitchFamily="65" charset="-120"/>
                <a:ea typeface="標楷體" panose="03000509000000000000" pitchFamily="65" charset="-120"/>
              </a:rPr>
              <a:t>DVD</a:t>
            </a:r>
            <a:r>
              <a:rPr lang="zh-TW" altLang="en-US" dirty="0">
                <a:latin typeface="標楷體" panose="03000509000000000000" pitchFamily="65" charset="-120"/>
                <a:ea typeface="標楷體" panose="03000509000000000000" pitchFamily="65" charset="-120"/>
              </a:rPr>
              <a:t>或音樂</a:t>
            </a:r>
            <a:r>
              <a:rPr lang="en-US" altLang="zh-TW" dirty="0">
                <a:latin typeface="標楷體" panose="03000509000000000000" pitchFamily="65" charset="-120"/>
                <a:ea typeface="標楷體" panose="03000509000000000000" pitchFamily="65" charset="-120"/>
              </a:rPr>
              <a:t>CD</a:t>
            </a:r>
            <a:r>
              <a:rPr lang="zh-TW" altLang="en-US" dirty="0" smtClean="0">
                <a:latin typeface="標楷體" panose="03000509000000000000" pitchFamily="65" charset="-120"/>
                <a:ea typeface="標楷體" panose="03000509000000000000" pitchFamily="65" charset="-120"/>
              </a:rPr>
              <a:t>等。</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贓物</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仿冒品</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交易偽鈔</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32</a:t>
            </a:fld>
            <a:endParaRPr lang="zh-TW" altLang="en-US"/>
          </a:p>
        </p:txBody>
      </p:sp>
      <p:sp>
        <p:nvSpPr>
          <p:cNvPr id="10" name="矩形 9"/>
          <p:cNvSpPr/>
          <p:nvPr/>
        </p:nvSpPr>
        <p:spPr>
          <a:xfrm>
            <a:off x="4992958" y="128381"/>
            <a:ext cx="4151042" cy="338554"/>
          </a:xfrm>
          <a:prstGeom prst="rect">
            <a:avLst/>
          </a:prstGeom>
        </p:spPr>
        <p:txBody>
          <a:bodyPr wrap="square">
            <a:spAutoFit/>
          </a:bodyPr>
          <a:lstStyle/>
          <a:p>
            <a:r>
              <a:rPr lang="en-US" altLang="zh-TW" sz="1600" dirty="0">
                <a:hlinkClick r:id="rId2"/>
              </a:rPr>
              <a:t>https://www.thenewslens.com/article/109806</a:t>
            </a:r>
            <a:endParaRPr lang="zh-TW" altLang="en-US" sz="1600" dirty="0"/>
          </a:p>
        </p:txBody>
      </p:sp>
    </p:spTree>
    <p:extLst>
      <p:ext uri="{BB962C8B-B14F-4D97-AF65-F5344CB8AC3E}">
        <p14:creationId xmlns:p14="http://schemas.microsoft.com/office/powerpoint/2010/main" val="29504388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latin typeface="標楷體" panose="03000509000000000000" pitchFamily="65" charset="-120"/>
                <a:ea typeface="標楷體" panose="03000509000000000000" pitchFamily="65" charset="-120"/>
              </a:rPr>
              <a:t>網路販賣違禁、管制物品、盜版光碟、贓物、侵犯他人著作權及商標權</a:t>
            </a:r>
            <a:endParaRPr lang="zh-TW" altLang="en-US" sz="3600"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郭</a:t>
            </a:r>
            <a:r>
              <a:rPr lang="zh-TW" altLang="en-US" dirty="0" smtClean="0">
                <a:latin typeface="標楷體" panose="03000509000000000000" pitchFamily="65" charset="-120"/>
                <a:ea typeface="標楷體" panose="03000509000000000000" pitchFamily="65" charset="-120"/>
              </a:rPr>
              <a:t>女在</a:t>
            </a:r>
            <a:r>
              <a:rPr lang="zh-TW" altLang="en-US" dirty="0">
                <a:latin typeface="標楷體" panose="03000509000000000000" pitchFamily="65" charset="-120"/>
                <a:ea typeface="標楷體" panose="03000509000000000000" pitchFamily="65" charset="-120"/>
              </a:rPr>
              <a:t>網路上刊登「賣玩具槍」</a:t>
            </a:r>
            <a:r>
              <a:rPr lang="zh-TW" altLang="en-US" dirty="0" smtClean="0">
                <a:latin typeface="標楷體" panose="03000509000000000000" pitchFamily="65" charset="-120"/>
                <a:ea typeface="標楷體" panose="03000509000000000000" pitchFamily="65" charset="-120"/>
              </a:rPr>
              <a:t>假消息，實為</a:t>
            </a:r>
            <a:r>
              <a:rPr lang="zh-TW" altLang="en-US" dirty="0" smtClean="0">
                <a:solidFill>
                  <a:schemeClr val="accent2"/>
                </a:solidFill>
                <a:latin typeface="標楷體" panose="03000509000000000000" pitchFamily="65" charset="-120"/>
                <a:ea typeface="標楷體" panose="03000509000000000000" pitchFamily="65" charset="-120"/>
              </a:rPr>
              <a:t>販賣</a:t>
            </a:r>
            <a:r>
              <a:rPr lang="zh-TW" altLang="en-US" dirty="0">
                <a:solidFill>
                  <a:schemeClr val="accent2"/>
                </a:solidFill>
                <a:latin typeface="標楷體" panose="03000509000000000000" pitchFamily="65" charset="-120"/>
                <a:ea typeface="標楷體" panose="03000509000000000000" pitchFamily="65" charset="-120"/>
              </a:rPr>
              <a:t>改造手槍</a:t>
            </a:r>
            <a:r>
              <a:rPr lang="zh-TW" altLang="en-US" dirty="0">
                <a:latin typeface="標楷體" panose="03000509000000000000" pitchFamily="65" charset="-120"/>
                <a:ea typeface="標楷體" panose="03000509000000000000" pitchFamily="65" charset="-120"/>
              </a:rPr>
              <a:t>，一把要價</a:t>
            </a:r>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萬</a:t>
            </a:r>
            <a:r>
              <a:rPr lang="en-US" altLang="zh-TW" dirty="0">
                <a:latin typeface="標楷體" panose="03000509000000000000" pitchFamily="65" charset="-120"/>
                <a:ea typeface="標楷體" panose="03000509000000000000" pitchFamily="65" charset="-120"/>
              </a:rPr>
              <a:t>5000</a:t>
            </a:r>
            <a:r>
              <a:rPr lang="zh-TW" altLang="en-US" dirty="0">
                <a:latin typeface="標楷體" panose="03000509000000000000" pitchFamily="65" charset="-120"/>
                <a:ea typeface="標楷體" panose="03000509000000000000" pitchFamily="65" charset="-120"/>
              </a:rPr>
              <a:t>元；警方日前接獲線報</a:t>
            </a:r>
            <a:r>
              <a:rPr lang="zh-TW" altLang="en-US" dirty="0" smtClean="0">
                <a:latin typeface="標楷體" panose="03000509000000000000" pitchFamily="65" charset="-120"/>
                <a:ea typeface="標楷體" panose="03000509000000000000" pitchFamily="65" charset="-120"/>
              </a:rPr>
              <a:t>，相約</a:t>
            </a:r>
            <a:r>
              <a:rPr lang="zh-TW" altLang="en-US" dirty="0">
                <a:latin typeface="標楷體" panose="03000509000000000000" pitchFamily="65" charset="-120"/>
                <a:ea typeface="標楷體" panose="03000509000000000000" pitchFamily="65" charset="-120"/>
              </a:rPr>
              <a:t>一家商場地下停車場面交</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雙方面交時，郭女果然拿出</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把改造槍枝、</a:t>
            </a:r>
            <a:r>
              <a:rPr lang="en-US" altLang="zh-TW" dirty="0">
                <a:latin typeface="標楷體" panose="03000509000000000000" pitchFamily="65" charset="-120"/>
                <a:ea typeface="標楷體" panose="03000509000000000000" pitchFamily="65" charset="-120"/>
              </a:rPr>
              <a:t>12</a:t>
            </a:r>
            <a:r>
              <a:rPr lang="zh-TW" altLang="en-US" dirty="0">
                <a:latin typeface="標楷體" panose="03000509000000000000" pitchFamily="65" charset="-120"/>
                <a:ea typeface="標楷體" panose="03000509000000000000" pitchFamily="65" charset="-120"/>
              </a:rPr>
              <a:t>顆子彈，警方立刻表明身分逮人；她供稱，是幫一名男性友人賣槍，訊後被依</a:t>
            </a:r>
            <a:r>
              <a:rPr lang="zh-TW" altLang="en-US" dirty="0">
                <a:solidFill>
                  <a:schemeClr val="accent2"/>
                </a:solidFill>
                <a:latin typeface="標楷體" panose="03000509000000000000" pitchFamily="65" charset="-120"/>
                <a:ea typeface="標楷體" panose="03000509000000000000" pitchFamily="65" charset="-120"/>
              </a:rPr>
              <a:t>違反槍砲彈藥刀械管制條例</a:t>
            </a:r>
            <a:r>
              <a:rPr lang="zh-TW" altLang="en-US" dirty="0">
                <a:latin typeface="標楷體" panose="03000509000000000000" pitchFamily="65" charset="-120"/>
                <a:ea typeface="標楷體" panose="03000509000000000000" pitchFamily="65" charset="-120"/>
              </a:rPr>
              <a:t>送辦。</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33</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5218771" y="128381"/>
            <a:ext cx="3925229" cy="338554"/>
          </a:xfrm>
          <a:prstGeom prst="rect">
            <a:avLst/>
          </a:prstGeom>
        </p:spPr>
        <p:txBody>
          <a:bodyPr wrap="square">
            <a:spAutoFit/>
          </a:bodyPr>
          <a:lstStyle/>
          <a:p>
            <a:r>
              <a:rPr lang="en-US" altLang="zh-TW" sz="1600" dirty="0">
                <a:hlinkClick r:id="rId2"/>
              </a:rPr>
              <a:t>https://udn.com/news/story/7321/4085527</a:t>
            </a:r>
            <a:endParaRPr lang="zh-TW" altLang="en-US" sz="1600" dirty="0"/>
          </a:p>
        </p:txBody>
      </p:sp>
    </p:spTree>
    <p:extLst>
      <p:ext uri="{BB962C8B-B14F-4D97-AF65-F5344CB8AC3E}">
        <p14:creationId xmlns:p14="http://schemas.microsoft.com/office/powerpoint/2010/main" val="223916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教唆他人犯罪</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例如</a:t>
            </a:r>
            <a:r>
              <a:rPr lang="zh-TW" altLang="en-US" dirty="0">
                <a:latin typeface="標楷體" panose="03000509000000000000" pitchFamily="65" charset="-120"/>
                <a:ea typeface="標楷體" panose="03000509000000000000" pitchFamily="65" charset="-120"/>
              </a:rPr>
              <a:t>：自殺</a:t>
            </a:r>
            <a:r>
              <a:rPr lang="zh-TW" altLang="en-US" dirty="0" smtClean="0">
                <a:latin typeface="標楷體" panose="03000509000000000000" pitchFamily="65" charset="-120"/>
                <a:ea typeface="標楷體" panose="03000509000000000000" pitchFamily="65" charset="-120"/>
              </a:rPr>
              <a:t>手冊</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完全自殺手冊該書主要介紹藥物、上吊、跳樓、割腕與自刎、撞車、瓦斯中毒等或以其他物理形式致死方法</a:t>
            </a:r>
            <a:r>
              <a:rPr lang="zh-TW" altLang="en-US" dirty="0" smtClean="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書</a:t>
            </a:r>
            <a:r>
              <a:rPr lang="zh-TW" altLang="en-US" dirty="0">
                <a:latin typeface="標楷體" panose="03000509000000000000" pitchFamily="65" charset="-120"/>
                <a:ea typeface="標楷體" panose="03000509000000000000" pitchFamily="65" charset="-120"/>
              </a:rPr>
              <a:t>中詳細說明各種方法的過程，以痛苦度、麻煩度、死狀、牽連程度、衝擊與致死度多種評價；書中介紹各種自殺方法的生理反應（包括自身感受），與各種方法之相關</a:t>
            </a:r>
            <a:r>
              <a:rPr lang="zh-TW" altLang="en-US" dirty="0" smtClean="0">
                <a:latin typeface="標楷體" panose="03000509000000000000" pitchFamily="65" charset="-120"/>
                <a:ea typeface="標楷體" panose="03000509000000000000" pitchFamily="65" charset="-120"/>
              </a:rPr>
              <a:t>說明。</a:t>
            </a:r>
            <a:endParaRPr lang="en-US" altLang="zh-TW" dirty="0">
              <a:latin typeface="標楷體" panose="03000509000000000000" pitchFamily="65" charset="-120"/>
              <a:ea typeface="標楷體" panose="03000509000000000000" pitchFamily="65" charset="-120"/>
            </a:endParaRPr>
          </a:p>
          <a:p>
            <a:pPr>
              <a:buFont typeface="Wingdings" panose="05000000000000000000" pitchFamily="2" charset="2"/>
              <a:buChar char="Ø"/>
            </a:pP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34</a:t>
            </a:fld>
            <a:endParaRPr lang="zh-TW" altLang="en-US"/>
          </a:p>
        </p:txBody>
      </p:sp>
      <p:pic>
        <p:nvPicPr>
          <p:cNvPr id="9" name="Picture 2" descr="Complete suicide b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1205" y="4375416"/>
            <a:ext cx="1504145" cy="2228870"/>
          </a:xfrm>
          <a:prstGeom prst="rect">
            <a:avLst/>
          </a:prstGeom>
          <a:noFill/>
          <a:extLst>
            <a:ext uri="{909E8E84-426E-40DD-AFC4-6F175D3DCCD1}">
              <a14:hiddenFill xmlns:a14="http://schemas.microsoft.com/office/drawing/2010/main">
                <a:solidFill>
                  <a:srgbClr val="FFFFFF"/>
                </a:solidFill>
              </a14:hiddenFill>
            </a:ext>
          </a:extLst>
        </p:spPr>
      </p:pic>
      <p:sp>
        <p:nvSpPr>
          <p:cNvPr id="11" name="內容版面配置區 2"/>
          <p:cNvSpPr txBox="1">
            <a:spLocks/>
          </p:cNvSpPr>
          <p:nvPr/>
        </p:nvSpPr>
        <p:spPr>
          <a:xfrm>
            <a:off x="781050" y="255270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TW" altLang="en-US" dirty="0" smtClean="0">
              <a:latin typeface="標楷體" panose="03000509000000000000" pitchFamily="65" charset="-120"/>
              <a:ea typeface="標楷體" panose="03000509000000000000" pitchFamily="65" charset="-120"/>
            </a:endParaRPr>
          </a:p>
        </p:txBody>
      </p:sp>
      <p:sp>
        <p:nvSpPr>
          <p:cNvPr id="12" name="矩形 11"/>
          <p:cNvSpPr/>
          <p:nvPr/>
        </p:nvSpPr>
        <p:spPr>
          <a:xfrm>
            <a:off x="2988527" y="128381"/>
            <a:ext cx="6155473" cy="253916"/>
          </a:xfrm>
          <a:prstGeom prst="rect">
            <a:avLst/>
          </a:prstGeom>
        </p:spPr>
        <p:txBody>
          <a:bodyPr wrap="square">
            <a:spAutoFit/>
          </a:bodyPr>
          <a:lstStyle/>
          <a:p>
            <a:r>
              <a:rPr lang="en-US" altLang="zh-TW" sz="1050" dirty="0">
                <a:hlinkClick r:id="rId3"/>
              </a:rPr>
              <a:t>https://zh.wikipedia.org/wiki/%E5%AE%8C%E5%85%A8%E8%87%AA%E6%AE%BA%E6%89%8B%E5%86%8A</a:t>
            </a:r>
            <a:endParaRPr lang="zh-TW" altLang="en-US" sz="1050" dirty="0"/>
          </a:p>
        </p:txBody>
      </p:sp>
    </p:spTree>
    <p:extLst>
      <p:ext uri="{BB962C8B-B14F-4D97-AF65-F5344CB8AC3E}">
        <p14:creationId xmlns:p14="http://schemas.microsoft.com/office/powerpoint/2010/main" val="41479143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教唆他人犯罪</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lnSpcReduction="10000"/>
          </a:bodyPr>
          <a:lstStyle/>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香港</a:t>
            </a:r>
            <a:r>
              <a:rPr lang="zh-TW" altLang="en-US" dirty="0" smtClean="0">
                <a:latin typeface="標楷體" panose="03000509000000000000" pitchFamily="65" charset="-120"/>
                <a:ea typeface="標楷體" panose="03000509000000000000" pitchFamily="65" charset="-120"/>
              </a:rPr>
              <a:t>一名女子</a:t>
            </a:r>
            <a:r>
              <a:rPr lang="zh-TW" altLang="en-US" dirty="0">
                <a:latin typeface="標楷體" panose="03000509000000000000" pitchFamily="65" charset="-120"/>
                <a:ea typeface="標楷體" panose="03000509000000000000" pitchFamily="65" charset="-120"/>
              </a:rPr>
              <a:t>懷疑不堪工作壓力，在家以該書第一章中的「醫藥品以外」的方法服用，隨即昏迷幸被友人揭發救回一命</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臺灣一名大學生</a:t>
            </a:r>
            <a:r>
              <a:rPr lang="zh-TW" altLang="en-US" dirty="0">
                <a:latin typeface="標楷體" panose="03000509000000000000" pitchFamily="65" charset="-120"/>
                <a:ea typeface="標楷體" panose="03000509000000000000" pitchFamily="65" charset="-120"/>
              </a:rPr>
              <a:t>被發現在寢室上吊自殺，警方在其仍開啟的電腦中發現以「完全自殺手冊」為名之網頁第四條之上吊方法</a:t>
            </a:r>
            <a:r>
              <a:rPr lang="zh-TW" altLang="en-US" dirty="0" smtClean="0">
                <a:latin typeface="標楷體" panose="03000509000000000000" pitchFamily="65" charset="-120"/>
                <a:ea typeface="標楷體" panose="03000509000000000000" pitchFamily="65" charset="-120"/>
              </a:rPr>
              <a:t>敘述，</a:t>
            </a:r>
            <a:r>
              <a:rPr lang="zh-TW" altLang="en-US" dirty="0">
                <a:latin typeface="標楷體" panose="03000509000000000000" pitchFamily="65" charset="-120"/>
                <a:ea typeface="標楷體" panose="03000509000000000000" pitchFamily="65" charset="-120"/>
              </a:rPr>
              <a:t>疑有參照後尋死</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高雄一名大學生</a:t>
            </a:r>
            <a:r>
              <a:rPr lang="zh-TW" altLang="en-US" dirty="0">
                <a:latin typeface="標楷體" panose="03000509000000000000" pitchFamily="65" charset="-120"/>
                <a:ea typeface="標楷體" panose="03000509000000000000" pitchFamily="65" charset="-120"/>
              </a:rPr>
              <a:t>在個人部落格</a:t>
            </a:r>
            <a:r>
              <a:rPr lang="zh-TW" altLang="en-US" dirty="0">
                <a:solidFill>
                  <a:schemeClr val="accent2"/>
                </a:solidFill>
                <a:latin typeface="標楷體" panose="03000509000000000000" pitchFamily="65" charset="-120"/>
                <a:ea typeface="標楷體" panose="03000509000000000000" pitchFamily="65" charset="-120"/>
              </a:rPr>
              <a:t>轉載</a:t>
            </a:r>
            <a:r>
              <a:rPr lang="zh-TW" altLang="en-US" dirty="0">
                <a:latin typeface="標楷體" panose="03000509000000000000" pitchFamily="65" charset="-120"/>
                <a:ea typeface="標楷體" panose="03000509000000000000" pitchFamily="65" charset="-120"/>
              </a:rPr>
              <a:t>該書內容，雖他稱轉載因為本書有學術價值且他並無教唆與自殺念頭，但刑事警察局仍認事態嚴重並將該青年傳喚</a:t>
            </a:r>
            <a:r>
              <a:rPr lang="zh-TW" altLang="en-US" dirty="0" smtClean="0">
                <a:latin typeface="標楷體" panose="03000509000000000000" pitchFamily="65" charset="-120"/>
                <a:ea typeface="標楷體" panose="03000509000000000000" pitchFamily="65" charset="-120"/>
              </a:rPr>
              <a:t>到案</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35</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2988527" y="128381"/>
            <a:ext cx="6155473" cy="253916"/>
          </a:xfrm>
          <a:prstGeom prst="rect">
            <a:avLst/>
          </a:prstGeom>
        </p:spPr>
        <p:txBody>
          <a:bodyPr wrap="square">
            <a:spAutoFit/>
          </a:bodyPr>
          <a:lstStyle/>
          <a:p>
            <a:r>
              <a:rPr lang="en-US" altLang="zh-TW" sz="1050" dirty="0">
                <a:hlinkClick r:id="rId2"/>
              </a:rPr>
              <a:t>https://zh.wikipedia.org/wiki/%E5%AE%8C%E5%85%A8%E8%87%AA%E6%AE%BA%E6%89%8B%E5%86%8A</a:t>
            </a:r>
            <a:endParaRPr lang="zh-TW" altLang="en-US" sz="1050" dirty="0"/>
          </a:p>
        </p:txBody>
      </p:sp>
    </p:spTree>
    <p:extLst>
      <p:ext uri="{BB962C8B-B14F-4D97-AF65-F5344CB8AC3E}">
        <p14:creationId xmlns:p14="http://schemas.microsoft.com/office/powerpoint/2010/main" val="11809550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網路詐欺</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網路銷售商品，收錢沒</a:t>
            </a:r>
            <a:r>
              <a:rPr lang="zh-TW" altLang="en-US" dirty="0" smtClean="0">
                <a:latin typeface="標楷體" panose="03000509000000000000" pitchFamily="65" charset="-120"/>
                <a:ea typeface="標楷體" panose="03000509000000000000" pitchFamily="65" charset="-120"/>
              </a:rPr>
              <a:t>送貨</a:t>
            </a:r>
            <a:endParaRPr lang="en-US" altLang="zh-TW" dirty="0" smtClean="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利用網路戀愛詐騙財物</a:t>
            </a:r>
            <a:endParaRPr lang="en-US" altLang="zh-TW" dirty="0" smtClean="0">
              <a:latin typeface="標楷體" panose="03000509000000000000" pitchFamily="65" charset="-120"/>
              <a:ea typeface="標楷體" panose="03000509000000000000" pitchFamily="65" charset="-120"/>
            </a:endParaRPr>
          </a:p>
          <a:p>
            <a:pPr>
              <a:buFont typeface="Wingdings" panose="05000000000000000000" pitchFamily="2" charset="2"/>
              <a:buChar char="Ø"/>
            </a:pP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36</a:t>
            </a:fld>
            <a:endParaRPr lang="zh-TW" altLang="en-US"/>
          </a:p>
        </p:txBody>
      </p:sp>
      <p:sp>
        <p:nvSpPr>
          <p:cNvPr id="10" name="矩形 9"/>
          <p:cNvSpPr/>
          <p:nvPr/>
        </p:nvSpPr>
        <p:spPr>
          <a:xfrm>
            <a:off x="4992958" y="128381"/>
            <a:ext cx="4151042" cy="584775"/>
          </a:xfrm>
          <a:prstGeom prst="rect">
            <a:avLst/>
          </a:prstGeom>
        </p:spPr>
        <p:txBody>
          <a:bodyPr wrap="square">
            <a:spAutoFit/>
          </a:bodyPr>
          <a:lstStyle/>
          <a:p>
            <a:r>
              <a:rPr lang="en-US" altLang="zh-TW" sz="1600" dirty="0">
                <a:hlinkClick r:id="rId2"/>
              </a:rPr>
              <a:t>https://</a:t>
            </a:r>
            <a:r>
              <a:rPr lang="en-US" altLang="zh-TW" sz="1600" dirty="0" smtClean="0">
                <a:hlinkClick r:id="rId2"/>
              </a:rPr>
              <a:t>www.thenewslens.com/article/109806</a:t>
            </a:r>
            <a:r>
              <a:rPr lang="en-US" altLang="zh-TW" sz="1600" dirty="0" smtClean="0"/>
              <a:t>.</a:t>
            </a:r>
            <a:r>
              <a:rPr lang="en-US" altLang="zh-TW" sz="1600" dirty="0">
                <a:hlinkClick r:id="rId3"/>
              </a:rPr>
              <a:t> https://udn.com/news/story/6813/4066749</a:t>
            </a:r>
            <a:endParaRPr lang="zh-TW" altLang="en-US" sz="1600" dirty="0"/>
          </a:p>
        </p:txBody>
      </p:sp>
    </p:spTree>
    <p:extLst>
      <p:ext uri="{BB962C8B-B14F-4D97-AF65-F5344CB8AC3E}">
        <p14:creationId xmlns:p14="http://schemas.microsoft.com/office/powerpoint/2010/main" val="41278147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網路詐欺</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被害人</a:t>
            </a:r>
            <a:r>
              <a:rPr lang="zh-TW" altLang="en-US" dirty="0">
                <a:latin typeface="標楷體" panose="03000509000000000000" pitchFamily="65" charset="-120"/>
                <a:ea typeface="標楷體" panose="03000509000000000000" pitchFamily="65" charset="-120"/>
              </a:rPr>
              <a:t>是透過臉</a:t>
            </a:r>
            <a:r>
              <a:rPr lang="zh-TW" altLang="en-US" dirty="0" smtClean="0">
                <a:latin typeface="標楷體" panose="03000509000000000000" pitchFamily="65" charset="-120"/>
                <a:ea typeface="標楷體" panose="03000509000000000000" pitchFamily="65" charset="-120"/>
              </a:rPr>
              <a:t>書得到</a:t>
            </a:r>
            <a:r>
              <a:rPr lang="zh-TW" altLang="en-US" dirty="0">
                <a:latin typeface="標楷體" panose="03000509000000000000" pitchFamily="65" charset="-120"/>
                <a:ea typeface="標楷體" panose="03000509000000000000" pitchFamily="65" charset="-120"/>
              </a:rPr>
              <a:t>相關販賣口罩訊息後，雙方私下以通訊軟體聯繫，連絡口罩購買、匯錢等事宜，且犯嫌為規避警方查緝，事前先取得人頭金融帳戶作為被害人匯款之用，等被害人</a:t>
            </a:r>
            <a:r>
              <a:rPr lang="zh-TW" altLang="en-US" dirty="0" smtClean="0">
                <a:solidFill>
                  <a:schemeClr val="accent2"/>
                </a:solidFill>
                <a:latin typeface="標楷體" panose="03000509000000000000" pitchFamily="65" charset="-120"/>
                <a:ea typeface="標楷體" panose="03000509000000000000" pitchFamily="65" charset="-120"/>
              </a:rPr>
              <a:t>匯款</a:t>
            </a:r>
            <a:r>
              <a:rPr lang="zh-TW" altLang="en-US" dirty="0" smtClean="0">
                <a:latin typeface="標楷體" panose="03000509000000000000" pitchFamily="65" charset="-120"/>
                <a:ea typeface="標楷體" panose="03000509000000000000" pitchFamily="65" charset="-120"/>
              </a:rPr>
              <a:t>後</a:t>
            </a:r>
            <a:r>
              <a:rPr lang="zh-TW" altLang="en-US" dirty="0">
                <a:latin typeface="標楷體" panose="03000509000000000000" pitchFamily="65" charset="-120"/>
                <a:ea typeface="標楷體" panose="03000509000000000000" pitchFamily="65" charset="-120"/>
              </a:rPr>
              <a:t>，犯嫌即編造各種理由聲稱無法出貨</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被害人</a:t>
            </a:r>
            <a:r>
              <a:rPr lang="zh-TW" altLang="en-US" dirty="0" smtClean="0">
                <a:solidFill>
                  <a:schemeClr val="accent2"/>
                </a:solidFill>
                <a:latin typeface="標楷體" panose="03000509000000000000" pitchFamily="65" charset="-120"/>
                <a:ea typeface="標楷體" panose="03000509000000000000" pitchFamily="65" charset="-120"/>
              </a:rPr>
              <a:t>因</a:t>
            </a:r>
            <a:r>
              <a:rPr lang="zh-TW" altLang="en-US" dirty="0">
                <a:solidFill>
                  <a:schemeClr val="accent2"/>
                </a:solidFill>
                <a:latin typeface="標楷體" panose="03000509000000000000" pitchFamily="65" charset="-120"/>
                <a:ea typeface="標楷體" panose="03000509000000000000" pitchFamily="65" charset="-120"/>
              </a:rPr>
              <a:t>遲遲未收到貨品</a:t>
            </a:r>
            <a:r>
              <a:rPr lang="zh-TW" altLang="en-US" dirty="0">
                <a:latin typeface="標楷體" panose="03000509000000000000" pitchFamily="65" charset="-120"/>
                <a:ea typeface="標楷體" panose="03000509000000000000" pitchFamily="65" charset="-120"/>
              </a:rPr>
              <a:t>而驚覺受騙</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警方初步清查</a:t>
            </a: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起網路販賣口罩詐騙案被害者</a:t>
            </a:r>
            <a:r>
              <a:rPr lang="en-US" altLang="zh-TW" dirty="0">
                <a:latin typeface="標楷體" panose="03000509000000000000" pitchFamily="65" charset="-120"/>
                <a:ea typeface="標楷體" panose="03000509000000000000" pitchFamily="65" charset="-120"/>
              </a:rPr>
              <a:t>16</a:t>
            </a:r>
            <a:r>
              <a:rPr lang="zh-TW" altLang="en-US" dirty="0">
                <a:latin typeface="標楷體" panose="03000509000000000000" pitchFamily="65" charset="-120"/>
                <a:ea typeface="標楷體" panose="03000509000000000000" pitchFamily="65" charset="-120"/>
              </a:rPr>
              <a:t>人，初估金額約新台幣</a:t>
            </a:r>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萬</a:t>
            </a:r>
            <a:r>
              <a:rPr lang="en-US" altLang="zh-TW" dirty="0">
                <a:latin typeface="標楷體" panose="03000509000000000000" pitchFamily="65" charset="-120"/>
                <a:ea typeface="標楷體" panose="03000509000000000000" pitchFamily="65" charset="-120"/>
              </a:rPr>
              <a:t>6000</a:t>
            </a:r>
            <a:r>
              <a:rPr lang="zh-TW" altLang="en-US" dirty="0">
                <a:latin typeface="標楷體" panose="03000509000000000000" pitchFamily="65" charset="-120"/>
                <a:ea typeface="標楷體" panose="03000509000000000000" pitchFamily="65" charset="-120"/>
              </a:rPr>
              <a:t>元，訊後依</a:t>
            </a:r>
            <a:r>
              <a:rPr lang="zh-TW" altLang="en-US" dirty="0">
                <a:solidFill>
                  <a:schemeClr val="accent2"/>
                </a:solidFill>
                <a:latin typeface="標楷體" panose="03000509000000000000" pitchFamily="65" charset="-120"/>
                <a:ea typeface="標楷體" panose="03000509000000000000" pitchFamily="65" charset="-120"/>
              </a:rPr>
              <a:t>詐欺罪嫌送辦</a:t>
            </a:r>
            <a:r>
              <a:rPr lang="zh-TW" altLang="en-US" dirty="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37</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4683512" y="128381"/>
            <a:ext cx="4460488" cy="584775"/>
          </a:xfrm>
          <a:prstGeom prst="rect">
            <a:avLst/>
          </a:prstGeom>
        </p:spPr>
        <p:txBody>
          <a:bodyPr wrap="square">
            <a:spAutoFit/>
          </a:bodyPr>
          <a:lstStyle/>
          <a:p>
            <a:r>
              <a:rPr lang="en-US" altLang="zh-TW" sz="800" dirty="0">
                <a:hlinkClick r:id="rId2"/>
              </a:rPr>
              <a:t>https://tw.news.yahoo.com/%E7%B6%B2%E8%B7%AF%E8%B2%A9%E8%B3%A3%E5%8F%A3%E7%BD%A9%E8%A9%90%E9%A8%99%E9%A0%BB%E4%BB%8D-%E9%AB%98%E5%B8%82%E8%AD%A6%E6%B3%95%E8%BE%A6%E9%98%BB%E6%AD%AA%E9%A2%A8-025445891.html</a:t>
            </a:r>
            <a:endParaRPr lang="zh-TW" altLang="en-US" sz="800" dirty="0"/>
          </a:p>
        </p:txBody>
      </p:sp>
    </p:spTree>
    <p:extLst>
      <p:ext uri="{BB962C8B-B14F-4D97-AF65-F5344CB8AC3E}">
        <p14:creationId xmlns:p14="http://schemas.microsoft.com/office/powerpoint/2010/main" val="24824372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網路恐嚇</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網路上</a:t>
            </a:r>
            <a:r>
              <a:rPr lang="en-US" altLang="zh-TW" dirty="0" smtClean="0">
                <a:latin typeface="標楷體" panose="03000509000000000000" pitchFamily="65" charset="-120"/>
                <a:ea typeface="標楷體" panose="03000509000000000000" pitchFamily="65" charset="-120"/>
              </a:rPr>
              <a:t>PO</a:t>
            </a:r>
            <a:r>
              <a:rPr lang="zh-TW" altLang="en-US" dirty="0">
                <a:latin typeface="標楷體" panose="03000509000000000000" pitchFamily="65" charset="-120"/>
                <a:ea typeface="標楷體" panose="03000509000000000000" pitchFamily="65" charset="-120"/>
              </a:rPr>
              <a:t>出使他人心理</a:t>
            </a:r>
            <a:r>
              <a:rPr lang="zh-TW" altLang="en-US" dirty="0" smtClean="0">
                <a:latin typeface="標楷體" panose="03000509000000000000" pitchFamily="65" charset="-120"/>
                <a:ea typeface="標楷體" panose="03000509000000000000" pitchFamily="65" charset="-120"/>
              </a:rPr>
              <a:t>感到恐怖恐慌之言論</a:t>
            </a:r>
            <a:endParaRPr lang="en-US" altLang="zh-TW" dirty="0" smtClean="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網路</a:t>
            </a:r>
            <a:r>
              <a:rPr lang="zh-TW" altLang="en-US" dirty="0">
                <a:latin typeface="標楷體" panose="03000509000000000000" pitchFamily="65" charset="-120"/>
                <a:ea typeface="標楷體" panose="03000509000000000000" pitchFamily="65" charset="-120"/>
              </a:rPr>
              <a:t>千面人</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38</a:t>
            </a:fld>
            <a:endParaRPr lang="zh-TW" altLang="en-US"/>
          </a:p>
        </p:txBody>
      </p:sp>
      <p:sp>
        <p:nvSpPr>
          <p:cNvPr id="11" name="內容版面配置區 2"/>
          <p:cNvSpPr txBox="1">
            <a:spLocks/>
          </p:cNvSpPr>
          <p:nvPr/>
        </p:nvSpPr>
        <p:spPr>
          <a:xfrm>
            <a:off x="781050" y="255270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TW" altLang="en-US" dirty="0" smtClean="0">
              <a:latin typeface="標楷體" panose="03000509000000000000" pitchFamily="65" charset="-120"/>
              <a:ea typeface="標楷體" panose="03000509000000000000" pitchFamily="65" charset="-120"/>
            </a:endParaRPr>
          </a:p>
        </p:txBody>
      </p:sp>
      <p:sp>
        <p:nvSpPr>
          <p:cNvPr id="12" name="矩形 11"/>
          <p:cNvSpPr/>
          <p:nvPr/>
        </p:nvSpPr>
        <p:spPr>
          <a:xfrm>
            <a:off x="6061927" y="128381"/>
            <a:ext cx="3253523" cy="253916"/>
          </a:xfrm>
          <a:prstGeom prst="rect">
            <a:avLst/>
          </a:prstGeom>
        </p:spPr>
        <p:txBody>
          <a:bodyPr wrap="square">
            <a:spAutoFit/>
          </a:bodyPr>
          <a:lstStyle/>
          <a:p>
            <a:r>
              <a:rPr lang="en-US" altLang="zh-TW" sz="1050" dirty="0">
                <a:hlinkClick r:id="rId2"/>
              </a:rPr>
              <a:t>http://www.internet-recordor.com.tw/crime.html</a:t>
            </a:r>
            <a:endParaRPr lang="zh-TW" altLang="en-US" sz="1050" dirty="0"/>
          </a:p>
        </p:txBody>
      </p:sp>
      <p:pic>
        <p:nvPicPr>
          <p:cNvPr id="3074" name="Picture 2" descr="一名陳姓男子在網路上留言表示要炸總統府與桃機，迅速遭己方逮捕。(翻攝畫面/戴志揚台北傳真)"/>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420" y="2973266"/>
            <a:ext cx="4272930" cy="272043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181475" y="5763236"/>
            <a:ext cx="4572000" cy="253916"/>
          </a:xfrm>
          <a:prstGeom prst="rect">
            <a:avLst/>
          </a:prstGeom>
        </p:spPr>
        <p:txBody>
          <a:bodyPr>
            <a:spAutoFit/>
          </a:bodyPr>
          <a:lstStyle/>
          <a:p>
            <a:r>
              <a:rPr lang="en-US" altLang="zh-TW" sz="1050" dirty="0">
                <a:hlinkClick r:id="rId4"/>
              </a:rPr>
              <a:t>https://www.chinatimes.com/realtimenews/20190924001752-260402?chdtv</a:t>
            </a:r>
            <a:endParaRPr lang="zh-TW" altLang="en-US" sz="1050" dirty="0"/>
          </a:p>
        </p:txBody>
      </p:sp>
    </p:spTree>
    <p:extLst>
      <p:ext uri="{BB962C8B-B14F-4D97-AF65-F5344CB8AC3E}">
        <p14:creationId xmlns:p14="http://schemas.microsoft.com/office/powerpoint/2010/main" val="37653621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網路恐嚇</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Autofit/>
          </a:bodyPr>
          <a:lstStyle/>
          <a:p>
            <a:pPr marL="0" indent="0">
              <a:buNone/>
            </a:pPr>
            <a:r>
              <a:rPr lang="zh-TW" altLang="en-US" sz="2400" dirty="0" smtClean="0">
                <a:latin typeface="標楷體" panose="03000509000000000000" pitchFamily="65" charset="-120"/>
                <a:ea typeface="標楷體" panose="03000509000000000000" pitchFamily="65" charset="-120"/>
              </a:rPr>
              <a:t>一</a:t>
            </a:r>
            <a:r>
              <a:rPr lang="zh-TW" altLang="en-US" sz="2400" dirty="0">
                <a:latin typeface="標楷體" panose="03000509000000000000" pitchFamily="65" charset="-120"/>
                <a:ea typeface="標楷體" panose="03000509000000000000" pitchFamily="65" charset="-120"/>
              </a:rPr>
              <a:t>名網友於臉書</a:t>
            </a:r>
            <a:r>
              <a:rPr lang="zh-TW" altLang="en-US" sz="2400" dirty="0" smtClean="0">
                <a:latin typeface="標楷體" panose="03000509000000000000" pitchFamily="65" charset="-120"/>
                <a:ea typeface="標楷體" panose="03000509000000000000" pitchFamily="65" charset="-120"/>
              </a:rPr>
              <a:t>社團</a:t>
            </a:r>
            <a:r>
              <a:rPr lang="en-US" altLang="zh-TW" sz="2400" dirty="0" smtClean="0">
                <a:latin typeface="標楷體" panose="03000509000000000000" pitchFamily="65" charset="-120"/>
                <a:ea typeface="標楷體" panose="03000509000000000000" pitchFamily="65" charset="-120"/>
              </a:rPr>
              <a:t>PO</a:t>
            </a:r>
            <a:r>
              <a:rPr lang="zh-TW" altLang="en-US" sz="2400" dirty="0">
                <a:latin typeface="標楷體" panose="03000509000000000000" pitchFamily="65" charset="-120"/>
                <a:ea typeface="標楷體" panose="03000509000000000000" pitchFamily="65" charset="-120"/>
              </a:rPr>
              <a:t>文，聲稱將於</a:t>
            </a:r>
            <a:r>
              <a:rPr lang="en-US" altLang="zh-TW" sz="2400" dirty="0">
                <a:latin typeface="標楷體" panose="03000509000000000000" pitchFamily="65" charset="-120"/>
                <a:ea typeface="標楷體" panose="03000509000000000000" pitchFamily="65" charset="-120"/>
              </a:rPr>
              <a:t>9</a:t>
            </a:r>
            <a:r>
              <a:rPr lang="zh-TW" altLang="en-US" sz="2400" dirty="0">
                <a:latin typeface="標楷體" panose="03000509000000000000" pitchFamily="65" charset="-120"/>
                <a:ea typeface="標楷體" panose="03000509000000000000" pitchFamily="65" charset="-120"/>
              </a:rPr>
              <a:t>月</a:t>
            </a:r>
            <a:r>
              <a:rPr lang="en-US" altLang="zh-TW" sz="2400" dirty="0">
                <a:latin typeface="標楷體" panose="03000509000000000000" pitchFamily="65" charset="-120"/>
                <a:ea typeface="標楷體" panose="03000509000000000000" pitchFamily="65" charset="-120"/>
              </a:rPr>
              <a:t>30</a:t>
            </a:r>
            <a:r>
              <a:rPr lang="zh-TW" altLang="en-US" sz="2400" dirty="0">
                <a:latin typeface="標楷體" panose="03000509000000000000" pitchFamily="65" charset="-120"/>
                <a:ea typeface="標楷體" panose="03000509000000000000" pitchFamily="65" charset="-120"/>
              </a:rPr>
              <a:t>日將進行</a:t>
            </a:r>
            <a:r>
              <a:rPr lang="zh-TW" altLang="en-US" sz="2400" dirty="0" smtClean="0">
                <a:latin typeface="標楷體" panose="03000509000000000000" pitchFamily="65" charset="-120"/>
                <a:ea typeface="標楷體" panose="03000509000000000000" pitchFamily="65" charset="-120"/>
              </a:rPr>
              <a:t>大屠殺更揚言</a:t>
            </a:r>
            <a:r>
              <a:rPr lang="zh-TW" altLang="en-US" sz="2400" dirty="0">
                <a:latin typeface="標楷體" panose="03000509000000000000" pitchFamily="65" charset="-120"/>
                <a:ea typeface="標楷體" panose="03000509000000000000" pitchFamily="65" charset="-120"/>
              </a:rPr>
              <a:t>要炸總統府，砍總統，甚至要對女性及有錢的富人做出不當行為，引起網友極大反感，上萬名網友紛紛留言要求警方立即處置</a:t>
            </a:r>
            <a:r>
              <a:rPr lang="zh-TW" altLang="en-US" sz="2400" dirty="0" smtClean="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該名</a:t>
            </a:r>
            <a:r>
              <a:rPr lang="zh-TW" altLang="en-US" sz="2400" dirty="0">
                <a:latin typeface="標楷體" panose="03000509000000000000" pitchFamily="65" charset="-120"/>
                <a:ea typeface="標楷體" panose="03000509000000000000" pitchFamily="65" charset="-120"/>
              </a:rPr>
              <a:t>網友</a:t>
            </a:r>
            <a:r>
              <a:rPr lang="zh-TW" altLang="en-US" sz="2400" dirty="0" smtClean="0">
                <a:latin typeface="標楷體" panose="03000509000000000000" pitchFamily="65" charset="-120"/>
                <a:ea typeface="標楷體" panose="03000509000000000000" pitchFamily="65" charset="-120"/>
              </a:rPr>
              <a:t>落網</a:t>
            </a:r>
            <a:r>
              <a:rPr lang="zh-TW" altLang="en-US" sz="2400" dirty="0">
                <a:latin typeface="標楷體" panose="03000509000000000000" pitchFamily="65" charset="-120"/>
                <a:ea typeface="標楷體" panose="03000509000000000000" pitchFamily="65" charset="-120"/>
              </a:rPr>
              <a:t>後供稱，自己昨晚與家人吵架，而且又對目前政局與時事不滿，在心情不好下才會在網路</a:t>
            </a:r>
            <a:r>
              <a:rPr lang="en-US" altLang="zh-TW" sz="2400" dirty="0">
                <a:latin typeface="標楷體" panose="03000509000000000000" pitchFamily="65" charset="-120"/>
                <a:ea typeface="標楷體" panose="03000509000000000000" pitchFamily="65" charset="-120"/>
              </a:rPr>
              <a:t>PO</a:t>
            </a:r>
            <a:r>
              <a:rPr lang="zh-TW" altLang="en-US" sz="2400" dirty="0">
                <a:latin typeface="標楷體" panose="03000509000000000000" pitchFamily="65" charset="-120"/>
                <a:ea typeface="標楷體" panose="03000509000000000000" pitchFamily="65" charset="-120"/>
              </a:rPr>
              <a:t>文，警方訊後，依</a:t>
            </a:r>
            <a:r>
              <a:rPr lang="zh-TW" altLang="en-US" sz="2400" dirty="0">
                <a:solidFill>
                  <a:schemeClr val="accent2"/>
                </a:solidFill>
                <a:latin typeface="標楷體" panose="03000509000000000000" pitchFamily="65" charset="-120"/>
                <a:ea typeface="標楷體" panose="03000509000000000000" pitchFamily="65" charset="-120"/>
              </a:rPr>
              <a:t>恐嚇公眾罪嫌</a:t>
            </a:r>
            <a:r>
              <a:rPr lang="zh-TW" altLang="en-US" sz="2400" dirty="0">
                <a:latin typeface="標楷體" panose="03000509000000000000" pitchFamily="65" charset="-120"/>
                <a:ea typeface="標楷體" panose="03000509000000000000" pitchFamily="65" charset="-120"/>
              </a:rPr>
              <a:t>移送新北地檢署。</a:t>
            </a:r>
          </a:p>
          <a:p>
            <a:pPr marL="0" indent="0">
              <a:buNone/>
            </a:pPr>
            <a:r>
              <a:rPr lang="zh-TW" altLang="en-US" sz="2400" dirty="0" smtClean="0">
                <a:latin typeface="標楷體" panose="03000509000000000000" pitchFamily="65" charset="-120"/>
                <a:ea typeface="標楷體" panose="03000509000000000000" pitchFamily="65" charset="-120"/>
              </a:rPr>
              <a:t>警方</a:t>
            </a:r>
            <a:r>
              <a:rPr lang="zh-TW" altLang="en-US" sz="2400" dirty="0">
                <a:latin typeface="標楷體" panose="03000509000000000000" pitchFamily="65" charset="-120"/>
                <a:ea typeface="標楷體" panose="03000509000000000000" pitchFamily="65" charset="-120"/>
              </a:rPr>
              <a:t>強調，這名網友的行為已觸犯</a:t>
            </a:r>
            <a:r>
              <a:rPr lang="zh-TW" altLang="en-US" sz="2400" dirty="0">
                <a:solidFill>
                  <a:schemeClr val="accent2"/>
                </a:solidFill>
                <a:latin typeface="標楷體" panose="03000509000000000000" pitchFamily="65" charset="-120"/>
                <a:ea typeface="標楷體" panose="03000509000000000000" pitchFamily="65" charset="-120"/>
              </a:rPr>
              <a:t>刑法第</a:t>
            </a:r>
            <a:r>
              <a:rPr lang="en-US" altLang="zh-TW" sz="2400" dirty="0">
                <a:solidFill>
                  <a:schemeClr val="accent2"/>
                </a:solidFill>
                <a:latin typeface="標楷體" panose="03000509000000000000" pitchFamily="65" charset="-120"/>
                <a:ea typeface="標楷體" panose="03000509000000000000" pitchFamily="65" charset="-120"/>
              </a:rPr>
              <a:t>151</a:t>
            </a:r>
            <a:r>
              <a:rPr lang="zh-TW" altLang="en-US" sz="2400" dirty="0">
                <a:solidFill>
                  <a:schemeClr val="accent2"/>
                </a:solidFill>
                <a:latin typeface="標楷體" panose="03000509000000000000" pitchFamily="65" charset="-120"/>
                <a:ea typeface="標楷體" panose="03000509000000000000" pitchFamily="65" charset="-120"/>
              </a:rPr>
              <a:t>條恐嚇公眾罪及刑法第</a:t>
            </a:r>
            <a:r>
              <a:rPr lang="en-US" altLang="zh-TW" sz="2400" dirty="0">
                <a:solidFill>
                  <a:schemeClr val="accent2"/>
                </a:solidFill>
                <a:latin typeface="標楷體" panose="03000509000000000000" pitchFamily="65" charset="-120"/>
                <a:ea typeface="標楷體" panose="03000509000000000000" pitchFamily="65" charset="-120"/>
              </a:rPr>
              <a:t>305</a:t>
            </a:r>
            <a:r>
              <a:rPr lang="zh-TW" altLang="en-US" sz="2400" dirty="0">
                <a:solidFill>
                  <a:schemeClr val="accent2"/>
                </a:solidFill>
                <a:latin typeface="標楷體" panose="03000509000000000000" pitchFamily="65" charset="-120"/>
                <a:ea typeface="標楷體" panose="03000509000000000000" pitchFamily="65" charset="-120"/>
              </a:rPr>
              <a:t>條恐嚇危安罪，最高可判刑</a:t>
            </a:r>
            <a:r>
              <a:rPr lang="en-US" altLang="zh-TW" sz="2400" dirty="0">
                <a:solidFill>
                  <a:schemeClr val="accent2"/>
                </a:solidFill>
                <a:latin typeface="標楷體" panose="03000509000000000000" pitchFamily="65" charset="-120"/>
                <a:ea typeface="標楷體" panose="03000509000000000000" pitchFamily="65" charset="-120"/>
              </a:rPr>
              <a:t>2</a:t>
            </a:r>
            <a:r>
              <a:rPr lang="zh-TW" altLang="en-US" sz="2400" dirty="0">
                <a:solidFill>
                  <a:schemeClr val="accent2"/>
                </a:solidFill>
                <a:latin typeface="標楷體" panose="03000509000000000000" pitchFamily="65" charset="-120"/>
                <a:ea typeface="標楷體" panose="03000509000000000000" pitchFamily="65" charset="-120"/>
              </a:rPr>
              <a:t>年徒刑</a:t>
            </a:r>
            <a:r>
              <a:rPr lang="zh-TW" altLang="en-US" sz="2400" dirty="0">
                <a:latin typeface="標楷體" panose="03000509000000000000" pitchFamily="65" charset="-120"/>
                <a:ea typeface="標楷體" panose="03000509000000000000" pitchFamily="65" charset="-120"/>
              </a:rPr>
              <a:t>，呼籲民眾無論動機或目的為何，如果在網路上亂發言，都可能面臨法律責任，請民眾切勿以身試法。</a:t>
            </a: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39</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4572000" y="128381"/>
            <a:ext cx="4471639" cy="253916"/>
          </a:xfrm>
          <a:prstGeom prst="rect">
            <a:avLst/>
          </a:prstGeom>
        </p:spPr>
        <p:txBody>
          <a:bodyPr wrap="square">
            <a:spAutoFit/>
          </a:bodyPr>
          <a:lstStyle/>
          <a:p>
            <a:r>
              <a:rPr lang="en-US" altLang="zh-TW" sz="1050" dirty="0">
                <a:hlinkClick r:id="rId2"/>
              </a:rPr>
              <a:t>https://www.chinatimes.com/realtimenews/20190924001752-260402?chdtv</a:t>
            </a:r>
            <a:endParaRPr lang="zh-TW" altLang="en-US" sz="1050" dirty="0"/>
          </a:p>
        </p:txBody>
      </p:sp>
    </p:spTree>
    <p:extLst>
      <p:ext uri="{BB962C8B-B14F-4D97-AF65-F5344CB8AC3E}">
        <p14:creationId xmlns:p14="http://schemas.microsoft.com/office/powerpoint/2010/main" val="23597176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latin typeface="標楷體" panose="03000509000000000000" pitchFamily="65" charset="-120"/>
                <a:ea typeface="標楷體" panose="03000509000000000000" pitchFamily="65" charset="-120"/>
              </a:rPr>
              <a:t>資訊</a:t>
            </a:r>
            <a:r>
              <a:rPr lang="zh-TW" altLang="en-US" sz="4400" dirty="0">
                <a:latin typeface="標楷體" panose="03000509000000000000" pitchFamily="65" charset="-120"/>
                <a:ea typeface="標楷體" panose="03000509000000000000" pitchFamily="65" charset="-120"/>
              </a:rPr>
              <a:t>倫理</a:t>
            </a:r>
          </a:p>
        </p:txBody>
      </p:sp>
      <p:sp>
        <p:nvSpPr>
          <p:cNvPr id="5" name="投影片編號版面配置區 4">
            <a:extLst>
              <a:ext uri="{FF2B5EF4-FFF2-40B4-BE49-F238E27FC236}">
                <a16:creationId xmlns:a16="http://schemas.microsoft.com/office/drawing/2014/main" id="{116B0B10-08FD-4D85-8421-7CB36ECE5D00}"/>
              </a:ext>
            </a:extLst>
          </p:cNvPr>
          <p:cNvSpPr>
            <a:spLocks noGrp="1"/>
          </p:cNvSpPr>
          <p:nvPr>
            <p:ph type="sldNum" sz="quarter" idx="12"/>
          </p:nvPr>
        </p:nvSpPr>
        <p:spPr/>
        <p:txBody>
          <a:bodyPr/>
          <a:lstStyle/>
          <a:p>
            <a:fld id="{60EFF02F-C884-489D-8997-528507EBA873}" type="slidenum">
              <a:rPr lang="zh-TW" altLang="en-US" smtClean="0"/>
              <a:t>4</a:t>
            </a:fld>
            <a:endParaRPr lang="zh-TW" altLang="en-US"/>
          </a:p>
        </p:txBody>
      </p:sp>
    </p:spTree>
    <p:extLst>
      <p:ext uri="{BB962C8B-B14F-4D97-AF65-F5344CB8AC3E}">
        <p14:creationId xmlns:p14="http://schemas.microsoft.com/office/powerpoint/2010/main" val="9578027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毀謗侮辱 妨害名譽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偽造文書</a:t>
            </a:r>
            <a:r>
              <a:rPr lang="en-US" altLang="zh-TW" dirty="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例如：</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公佈電話、地址</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公佈電子郵件帳號</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散佈寫真</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移植名星照片</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40</a:t>
            </a:fld>
            <a:endParaRPr lang="zh-TW" altLang="en-US"/>
          </a:p>
        </p:txBody>
      </p:sp>
      <p:sp>
        <p:nvSpPr>
          <p:cNvPr id="11" name="內容版面配置區 2"/>
          <p:cNvSpPr txBox="1">
            <a:spLocks/>
          </p:cNvSpPr>
          <p:nvPr/>
        </p:nvSpPr>
        <p:spPr>
          <a:xfrm>
            <a:off x="781050" y="255270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TW" altLang="en-US" dirty="0" smtClean="0">
              <a:latin typeface="標楷體" panose="03000509000000000000" pitchFamily="65" charset="-120"/>
              <a:ea typeface="標楷體" panose="03000509000000000000" pitchFamily="65" charset="-120"/>
            </a:endParaRPr>
          </a:p>
        </p:txBody>
      </p:sp>
      <p:sp>
        <p:nvSpPr>
          <p:cNvPr id="12" name="矩形 11"/>
          <p:cNvSpPr/>
          <p:nvPr/>
        </p:nvSpPr>
        <p:spPr>
          <a:xfrm>
            <a:off x="6061927" y="128381"/>
            <a:ext cx="3253523" cy="253916"/>
          </a:xfrm>
          <a:prstGeom prst="rect">
            <a:avLst/>
          </a:prstGeom>
        </p:spPr>
        <p:txBody>
          <a:bodyPr wrap="square">
            <a:spAutoFit/>
          </a:bodyPr>
          <a:lstStyle/>
          <a:p>
            <a:r>
              <a:rPr lang="en-US" altLang="zh-TW" sz="1050" dirty="0">
                <a:hlinkClick r:id="rId2"/>
              </a:rPr>
              <a:t>http://www.internet-recordor.com.tw/crime.html</a:t>
            </a:r>
            <a:endParaRPr lang="zh-TW" altLang="en-US" sz="1050" dirty="0"/>
          </a:p>
        </p:txBody>
      </p:sp>
    </p:spTree>
    <p:extLst>
      <p:ext uri="{BB962C8B-B14F-4D97-AF65-F5344CB8AC3E}">
        <p14:creationId xmlns:p14="http://schemas.microsoft.com/office/powerpoint/2010/main" val="15217668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毀謗侮辱 妨害名譽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偽造文書</a:t>
            </a:r>
            <a:r>
              <a:rPr lang="en-US" altLang="zh-TW" dirty="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在網路上擁有高人氣</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NONO</a:t>
            </a:r>
            <a:r>
              <a:rPr lang="zh-TW" altLang="en-US" dirty="0">
                <a:latin typeface="標楷體" panose="03000509000000000000" pitchFamily="65" charset="-120"/>
                <a:ea typeface="標楷體" panose="03000509000000000000" pitchFamily="65" charset="-120"/>
              </a:rPr>
              <a:t>（辜莞允）</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月間才因為在世新大學遺失相機，導致</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張泡湯裸照</a:t>
            </a:r>
            <a:r>
              <a:rPr lang="zh-TW" altLang="en-US" dirty="0">
                <a:solidFill>
                  <a:schemeClr val="accent2"/>
                </a:solidFill>
                <a:latin typeface="標楷體" panose="03000509000000000000" pitchFamily="65" charset="-120"/>
                <a:ea typeface="標楷體" panose="03000509000000000000" pitchFamily="65" charset="-120"/>
              </a:rPr>
              <a:t>外流到網路上</a:t>
            </a:r>
            <a:r>
              <a:rPr lang="zh-TW" altLang="en-US" dirty="0">
                <a:latin typeface="標楷體" panose="03000509000000000000" pitchFamily="65" charset="-120"/>
                <a:ea typeface="標楷體" panose="03000509000000000000" pitchFamily="65" charset="-120"/>
              </a:rPr>
              <a:t>，讓她憤而報案，要揪出散播的兇手。最後檢方發現，</a:t>
            </a:r>
            <a:r>
              <a:rPr lang="zh-TW" altLang="en-US" dirty="0" smtClean="0">
                <a:latin typeface="標楷體" panose="03000509000000000000" pitchFamily="65" charset="-120"/>
                <a:ea typeface="標楷體" panose="03000509000000000000" pitchFamily="65" charset="-120"/>
              </a:rPr>
              <a:t>在該大學</a:t>
            </a:r>
            <a:r>
              <a:rPr lang="zh-TW" altLang="en-US" dirty="0">
                <a:latin typeface="標楷體" panose="03000509000000000000" pitchFamily="65" charset="-120"/>
                <a:ea typeface="標楷體" panose="03000509000000000000" pitchFamily="65" charset="-120"/>
              </a:rPr>
              <a:t>失物招領中心打工的許姓男大生是涉有重</a:t>
            </a:r>
            <a:r>
              <a:rPr lang="zh-TW" altLang="en-US" dirty="0" smtClean="0">
                <a:latin typeface="標楷體" panose="03000509000000000000" pitchFamily="65" charset="-120"/>
                <a:ea typeface="標楷體" panose="03000509000000000000" pitchFamily="65" charset="-120"/>
              </a:rPr>
              <a:t>嫌</a:t>
            </a:r>
            <a:r>
              <a:rPr lang="zh-TW" altLang="en-US" dirty="0">
                <a:latin typeface="標楷體" panose="03000509000000000000" pitchFamily="65" charset="-120"/>
                <a:ea typeface="標楷體" panose="03000509000000000000" pitchFamily="65" charset="-120"/>
              </a:rPr>
              <a:t>並</a:t>
            </a:r>
            <a:r>
              <a:rPr lang="zh-TW" altLang="en-US" dirty="0" smtClean="0">
                <a:latin typeface="標楷體" panose="03000509000000000000" pitchFamily="65" charset="-120"/>
                <a:ea typeface="標楷體" panose="03000509000000000000" pitchFamily="65" charset="-120"/>
              </a:rPr>
              <a:t>依</a:t>
            </a:r>
            <a:r>
              <a:rPr lang="zh-TW" altLang="en-US" dirty="0">
                <a:solidFill>
                  <a:schemeClr val="accent2"/>
                </a:solidFill>
                <a:latin typeface="標楷體" panose="03000509000000000000" pitchFamily="65" charset="-120"/>
                <a:ea typeface="標楷體" panose="03000509000000000000" pitchFamily="65" charset="-120"/>
              </a:rPr>
              <a:t>妨害電腦使用、散佈猥褻物</a:t>
            </a:r>
            <a:r>
              <a:rPr lang="zh-TW" altLang="en-US" dirty="0">
                <a:latin typeface="標楷體" panose="03000509000000000000" pitchFamily="65" charset="-120"/>
                <a:ea typeface="標楷體" panose="03000509000000000000" pitchFamily="65" charset="-120"/>
              </a:rPr>
              <a:t>等罪起訴許男</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41</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4572000" y="128381"/>
            <a:ext cx="4471639" cy="253916"/>
          </a:xfrm>
          <a:prstGeom prst="rect">
            <a:avLst/>
          </a:prstGeom>
        </p:spPr>
        <p:txBody>
          <a:bodyPr wrap="square">
            <a:spAutoFit/>
          </a:bodyPr>
          <a:lstStyle/>
          <a:p>
            <a:r>
              <a:rPr lang="en-US" altLang="zh-TW" sz="1050" dirty="0">
                <a:hlinkClick r:id="rId2"/>
              </a:rPr>
              <a:t>https://www.ettoday.net/news/20141222/442127.htm?from=fb_et_news</a:t>
            </a:r>
            <a:endParaRPr lang="zh-TW" altLang="en-US" sz="1050" dirty="0"/>
          </a:p>
        </p:txBody>
      </p:sp>
    </p:spTree>
    <p:extLst>
      <p:ext uri="{BB962C8B-B14F-4D97-AF65-F5344CB8AC3E}">
        <p14:creationId xmlns:p14="http://schemas.microsoft.com/office/powerpoint/2010/main" val="405163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駭客侵入與散佈電腦病毒</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lnSpcReduction="10000"/>
          </a:bodyPr>
          <a:lstStyle/>
          <a:p>
            <a:pPr marL="0" indent="0">
              <a:buNone/>
            </a:pPr>
            <a:r>
              <a:rPr lang="zh-TW" altLang="en-US" dirty="0">
                <a:latin typeface="標楷體" panose="03000509000000000000" pitchFamily="65" charset="-120"/>
                <a:ea typeface="標楷體" panose="03000509000000000000" pitchFamily="65" charset="-120"/>
              </a:rPr>
              <a:t>例如：</a:t>
            </a:r>
          </a:p>
          <a:p>
            <a:pPr>
              <a:buFont typeface="Wingdings" panose="05000000000000000000" pitchFamily="2" charset="2"/>
              <a:buChar char="Ø"/>
            </a:pPr>
            <a:r>
              <a:rPr lang="zh-TW" altLang="en-US" dirty="0" smtClean="0">
                <a:latin typeface="標楷體" panose="03000509000000000000" pitchFamily="65" charset="-120"/>
                <a:ea typeface="標楷體" panose="03000509000000000000" pitchFamily="65" charset="-120"/>
              </a:rPr>
              <a:t>截取</a:t>
            </a:r>
            <a:r>
              <a:rPr lang="zh-TW" altLang="en-US" dirty="0">
                <a:latin typeface="標楷體" panose="03000509000000000000" pitchFamily="65" charset="-120"/>
                <a:ea typeface="標楷體" panose="03000509000000000000" pitchFamily="65" charset="-120"/>
              </a:rPr>
              <a:t>銀行帳號，密碼</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截取其他個人隱私資料</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金融犯罪</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木馬程式</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窺伺資料</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破壞或移植</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駭客大戰</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散佈電腦病毒</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42</a:t>
            </a:fld>
            <a:endParaRPr lang="zh-TW" altLang="en-US"/>
          </a:p>
        </p:txBody>
      </p:sp>
      <p:sp>
        <p:nvSpPr>
          <p:cNvPr id="11" name="內容版面配置區 2"/>
          <p:cNvSpPr txBox="1">
            <a:spLocks/>
          </p:cNvSpPr>
          <p:nvPr/>
        </p:nvSpPr>
        <p:spPr>
          <a:xfrm>
            <a:off x="781050" y="255270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TW" altLang="en-US" dirty="0" smtClean="0">
              <a:latin typeface="標楷體" panose="03000509000000000000" pitchFamily="65" charset="-120"/>
              <a:ea typeface="標楷體" panose="03000509000000000000" pitchFamily="65" charset="-120"/>
            </a:endParaRPr>
          </a:p>
        </p:txBody>
      </p:sp>
      <p:sp>
        <p:nvSpPr>
          <p:cNvPr id="12" name="矩形 11"/>
          <p:cNvSpPr/>
          <p:nvPr/>
        </p:nvSpPr>
        <p:spPr>
          <a:xfrm>
            <a:off x="6061927" y="128381"/>
            <a:ext cx="3253523" cy="253916"/>
          </a:xfrm>
          <a:prstGeom prst="rect">
            <a:avLst/>
          </a:prstGeom>
        </p:spPr>
        <p:txBody>
          <a:bodyPr wrap="square">
            <a:spAutoFit/>
          </a:bodyPr>
          <a:lstStyle/>
          <a:p>
            <a:r>
              <a:rPr lang="en-US" altLang="zh-TW" sz="1050" dirty="0">
                <a:hlinkClick r:id="rId2"/>
              </a:rPr>
              <a:t>http://www.internet-recordor.com.tw/crime.html</a:t>
            </a:r>
            <a:endParaRPr lang="zh-TW" altLang="en-US" sz="1050" dirty="0"/>
          </a:p>
        </p:txBody>
      </p:sp>
      <p:pic>
        <p:nvPicPr>
          <p:cNvPr id="10" name="Picture 2" descr="WannaCry勒索病毒大爆發業者籲快更新電腦- 科技- 中時"/>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9869" y="3408359"/>
            <a:ext cx="3126006" cy="235145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4724400" y="5743029"/>
            <a:ext cx="4572000" cy="253916"/>
          </a:xfrm>
          <a:prstGeom prst="rect">
            <a:avLst/>
          </a:prstGeom>
        </p:spPr>
        <p:txBody>
          <a:bodyPr>
            <a:spAutoFit/>
          </a:bodyPr>
          <a:lstStyle/>
          <a:p>
            <a:r>
              <a:rPr lang="en-US" altLang="zh-TW" sz="1050" dirty="0">
                <a:hlinkClick r:id="rId4"/>
              </a:rPr>
              <a:t>https://www.chinatimes.com/realtimenews/20170513002521-260412?chdtv</a:t>
            </a:r>
            <a:endParaRPr lang="zh-TW" altLang="en-US" sz="1050" dirty="0"/>
          </a:p>
        </p:txBody>
      </p:sp>
    </p:spTree>
    <p:extLst>
      <p:ext uri="{BB962C8B-B14F-4D97-AF65-F5344CB8AC3E}">
        <p14:creationId xmlns:p14="http://schemas.microsoft.com/office/powerpoint/2010/main" val="6856775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駭客侵入與散佈電腦病毒</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Autofit/>
          </a:bodyPr>
          <a:lstStyle/>
          <a:p>
            <a:pPr marL="0" indent="0">
              <a:buNone/>
            </a:pPr>
            <a:r>
              <a:rPr lang="zh-TW" altLang="en-US" sz="2400" dirty="0">
                <a:latin typeface="標楷體" panose="03000509000000000000" pitchFamily="65" charset="-120"/>
                <a:ea typeface="標楷體" panose="03000509000000000000" pitchFamily="65" charset="-120"/>
              </a:rPr>
              <a:t>勒索軟體入侵！ 全球電腦大</a:t>
            </a:r>
            <a:r>
              <a:rPr lang="zh-TW" altLang="en-US" sz="2400" dirty="0" smtClean="0">
                <a:latin typeface="標楷體" panose="03000509000000000000" pitchFamily="65" charset="-120"/>
                <a:ea typeface="標楷體" panose="03000509000000000000" pitchFamily="65" charset="-120"/>
              </a:rPr>
              <a:t>癱瘓</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400" dirty="0">
                <a:latin typeface="標楷體" panose="03000509000000000000" pitchFamily="65" charset="-120"/>
                <a:ea typeface="標楷體" panose="03000509000000000000" pitchFamily="65" charset="-120"/>
              </a:rPr>
              <a:t>一個稱為「</a:t>
            </a:r>
            <a:r>
              <a:rPr lang="en-US" altLang="zh-TW" sz="2400" dirty="0" err="1">
                <a:latin typeface="標楷體" panose="03000509000000000000" pitchFamily="65" charset="-120"/>
                <a:ea typeface="標楷體" panose="03000509000000000000" pitchFamily="65" charset="-120"/>
              </a:rPr>
              <a:t>WannaCry</a:t>
            </a:r>
            <a:r>
              <a:rPr lang="zh-TW" altLang="en-US" sz="2400" dirty="0">
                <a:latin typeface="標楷體" panose="03000509000000000000" pitchFamily="65" charset="-120"/>
                <a:ea typeface="標楷體" panose="03000509000000000000" pitchFamily="65" charset="-120"/>
              </a:rPr>
              <a:t>」（想哭）的勒索</a:t>
            </a:r>
            <a:r>
              <a:rPr lang="zh-TW" altLang="en-US" sz="2400" dirty="0" smtClean="0">
                <a:latin typeface="標楷體" panose="03000509000000000000" pitchFamily="65" charset="-120"/>
                <a:ea typeface="標楷體" panose="03000509000000000000" pitchFamily="65" charset="-120"/>
              </a:rPr>
              <a:t>軟體肆虐</a:t>
            </a:r>
            <a:r>
              <a:rPr lang="zh-TW" altLang="en-US" sz="2400" dirty="0">
                <a:latin typeface="標楷體" panose="03000509000000000000" pitchFamily="65" charset="-120"/>
                <a:ea typeface="標楷體" panose="03000509000000000000" pitchFamily="65" charset="-120"/>
              </a:rPr>
              <a:t>全球，至少</a:t>
            </a:r>
            <a:r>
              <a:rPr lang="en-US" altLang="zh-TW" sz="2400" dirty="0">
                <a:latin typeface="標楷體" panose="03000509000000000000" pitchFamily="65" charset="-120"/>
                <a:ea typeface="標楷體" panose="03000509000000000000" pitchFamily="65" charset="-120"/>
              </a:rPr>
              <a:t>99</a:t>
            </a:r>
            <a:r>
              <a:rPr lang="zh-TW" altLang="en-US" sz="2400" dirty="0">
                <a:latin typeface="標楷體" panose="03000509000000000000" pitchFamily="65" charset="-120"/>
                <a:ea typeface="標楷體" panose="03000509000000000000" pitchFamily="65" charset="-120"/>
              </a:rPr>
              <a:t>個國家受波及</a:t>
            </a:r>
            <a:r>
              <a:rPr lang="zh-TW" altLang="en-US" sz="2400" dirty="0" smtClean="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數以千計地點的電腦遭到程式鎖碼，被</a:t>
            </a:r>
            <a:r>
              <a:rPr lang="zh-TW" altLang="en-US" sz="2400" dirty="0">
                <a:solidFill>
                  <a:schemeClr val="accent2"/>
                </a:solidFill>
                <a:latin typeface="標楷體" panose="03000509000000000000" pitchFamily="65" charset="-120"/>
                <a:ea typeface="標楷體" panose="03000509000000000000" pitchFamily="65" charset="-120"/>
              </a:rPr>
              <a:t>勒索</a:t>
            </a:r>
            <a:r>
              <a:rPr lang="zh-TW" altLang="en-US" sz="2400" dirty="0">
                <a:latin typeface="標楷體" panose="03000509000000000000" pitchFamily="65" charset="-120"/>
                <a:ea typeface="標楷體" panose="03000509000000000000" pitchFamily="65" charset="-120"/>
              </a:rPr>
              <a:t>要求交付相當於</a:t>
            </a:r>
            <a:r>
              <a:rPr lang="en-US" altLang="zh-TW" sz="2400" dirty="0">
                <a:latin typeface="標楷體" panose="03000509000000000000" pitchFamily="65" charset="-120"/>
                <a:ea typeface="標楷體" panose="03000509000000000000" pitchFamily="65" charset="-120"/>
              </a:rPr>
              <a:t>300</a:t>
            </a:r>
            <a:r>
              <a:rPr lang="zh-TW" altLang="en-US" sz="2400" dirty="0">
                <a:latin typeface="標楷體" panose="03000509000000000000" pitchFamily="65" charset="-120"/>
                <a:ea typeface="標楷體" panose="03000509000000000000" pitchFamily="65" charset="-120"/>
              </a:rPr>
              <a:t>美元的比特幣。</a:t>
            </a:r>
          </a:p>
          <a:p>
            <a:pPr marL="0" indent="0">
              <a:buNone/>
            </a:pPr>
            <a:r>
              <a:rPr lang="zh-TW" altLang="en-US" sz="2400" dirty="0" smtClean="0">
                <a:latin typeface="標楷體" panose="03000509000000000000" pitchFamily="65" charset="-120"/>
                <a:ea typeface="標楷體" panose="03000509000000000000" pitchFamily="65" charset="-120"/>
              </a:rPr>
              <a:t>電腦</a:t>
            </a:r>
            <a:r>
              <a:rPr lang="zh-TW" altLang="en-US" sz="2400" dirty="0">
                <a:latin typeface="標楷體" panose="03000509000000000000" pitchFamily="65" charset="-120"/>
                <a:ea typeface="標楷體" panose="03000509000000000000" pitchFamily="65" charset="-120"/>
              </a:rPr>
              <a:t>一旦中毒之後，電腦上的文件會被鎖碼並要求支付贖金</a:t>
            </a:r>
            <a:r>
              <a:rPr lang="zh-TW" altLang="en-US" sz="2400" dirty="0" smtClean="0">
                <a:latin typeface="標楷體" panose="03000509000000000000" pitchFamily="65" charset="-120"/>
                <a:ea typeface="標楷體" panose="03000509000000000000" pitchFamily="65" charset="-120"/>
              </a:rPr>
              <a:t>。</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此行</a:t>
            </a:r>
            <a:r>
              <a:rPr lang="zh-TW" altLang="en-US" sz="2400" dirty="0">
                <a:latin typeface="標楷體" panose="03000509000000000000" pitchFamily="65" charset="-120"/>
                <a:ea typeface="標楷體" panose="03000509000000000000" pitchFamily="65" charset="-120"/>
              </a:rPr>
              <a:t>為</a:t>
            </a:r>
            <a:r>
              <a:rPr lang="zh-TW" altLang="en-US" sz="2400" dirty="0" smtClean="0">
                <a:latin typeface="標楷體" panose="03000509000000000000" pitchFamily="65" charset="-120"/>
                <a:ea typeface="標楷體" panose="03000509000000000000" pitchFamily="65" charset="-120"/>
              </a:rPr>
              <a:t>觸犯</a:t>
            </a:r>
            <a:r>
              <a:rPr lang="zh-TW" altLang="en-US" sz="2400" dirty="0">
                <a:latin typeface="標楷體" panose="03000509000000000000" pitchFamily="65" charset="-120"/>
                <a:ea typeface="標楷體" panose="03000509000000000000" pitchFamily="65" charset="-120"/>
              </a:rPr>
              <a:t>刑法第</a:t>
            </a:r>
            <a:r>
              <a:rPr lang="en-US" altLang="zh-TW" sz="2400" dirty="0">
                <a:latin typeface="標楷體" panose="03000509000000000000" pitchFamily="65" charset="-120"/>
                <a:ea typeface="標楷體" panose="03000509000000000000" pitchFamily="65" charset="-120"/>
              </a:rPr>
              <a:t>358</a:t>
            </a:r>
            <a:r>
              <a:rPr lang="zh-TW" altLang="en-US" sz="2400" dirty="0">
                <a:latin typeface="標楷體" panose="03000509000000000000" pitchFamily="65" charset="-120"/>
                <a:ea typeface="標楷體" panose="03000509000000000000" pitchFamily="65" charset="-120"/>
              </a:rPr>
              <a:t>條的「無故入侵電腦</a:t>
            </a:r>
            <a:r>
              <a:rPr lang="zh-TW" altLang="en-US" sz="2400" dirty="0" smtClean="0">
                <a:latin typeface="標楷體" panose="03000509000000000000" pitchFamily="65" charset="-120"/>
                <a:ea typeface="標楷體" panose="03000509000000000000" pitchFamily="65" charset="-120"/>
              </a:rPr>
              <a:t>罪」</a:t>
            </a:r>
            <a:r>
              <a:rPr lang="zh-TW" altLang="en-US" sz="2400" dirty="0">
                <a:latin typeface="標楷體" panose="03000509000000000000" pitchFamily="65" charset="-120"/>
                <a:ea typeface="標楷體" panose="03000509000000000000" pitchFamily="65" charset="-120"/>
              </a:rPr>
              <a:t>與第</a:t>
            </a:r>
            <a:r>
              <a:rPr lang="en-US" altLang="zh-TW" sz="2400" dirty="0">
                <a:latin typeface="標楷體" panose="03000509000000000000" pitchFamily="65" charset="-120"/>
                <a:ea typeface="標楷體" panose="03000509000000000000" pitchFamily="65" charset="-120"/>
              </a:rPr>
              <a:t>360</a:t>
            </a:r>
            <a:r>
              <a:rPr lang="zh-TW" altLang="en-US" sz="2400" dirty="0">
                <a:latin typeface="標楷體" panose="03000509000000000000" pitchFamily="65" charset="-120"/>
                <a:ea typeface="標楷體" panose="03000509000000000000" pitchFamily="65" charset="-120"/>
              </a:rPr>
              <a:t>條的「無故干擾電腦</a:t>
            </a:r>
            <a:r>
              <a:rPr lang="zh-TW" altLang="en-US" sz="2400" dirty="0" smtClean="0">
                <a:latin typeface="標楷體" panose="03000509000000000000" pitchFamily="65" charset="-120"/>
                <a:ea typeface="標楷體" panose="03000509000000000000" pitchFamily="65" charset="-120"/>
              </a:rPr>
              <a:t>罪」</a:t>
            </a:r>
            <a:r>
              <a:rPr lang="zh-TW" altLang="en-US" sz="2400" dirty="0">
                <a:latin typeface="標楷體" panose="03000509000000000000" pitchFamily="65" charset="-120"/>
                <a:ea typeface="標楷體" panose="03000509000000000000" pitchFamily="65" charset="-120"/>
              </a:rPr>
              <a:t>；對資料加密（甚至刪除）的變更與刪除電磁記錄行為，構成第</a:t>
            </a:r>
            <a:r>
              <a:rPr lang="en-US" altLang="zh-TW" sz="2400" dirty="0">
                <a:latin typeface="標楷體" panose="03000509000000000000" pitchFamily="65" charset="-120"/>
                <a:ea typeface="標楷體" panose="03000509000000000000" pitchFamily="65" charset="-120"/>
              </a:rPr>
              <a:t>359</a:t>
            </a:r>
            <a:r>
              <a:rPr lang="zh-TW" altLang="en-US" sz="2400" dirty="0">
                <a:latin typeface="標楷體" panose="03000509000000000000" pitchFamily="65" charset="-120"/>
                <a:ea typeface="標楷體" panose="03000509000000000000" pitchFamily="65" charset="-120"/>
              </a:rPr>
              <a:t>條的「無故取得、刪除、變更電磁紀錄罪」</a:t>
            </a:r>
            <a:r>
              <a:rPr lang="zh-TW" altLang="en-US" sz="2400" dirty="0" smtClean="0">
                <a:latin typeface="標楷體" panose="03000509000000000000" pitchFamily="65" charset="-120"/>
                <a:ea typeface="標楷體" panose="03000509000000000000" pitchFamily="65" charset="-120"/>
              </a:rPr>
              <a:t>。</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要求支付贖金之行為，</a:t>
            </a:r>
            <a:r>
              <a:rPr lang="zh-TW" altLang="en-US" sz="2400" dirty="0">
                <a:latin typeface="標楷體" panose="03000509000000000000" pitchFamily="65" charset="-120"/>
                <a:ea typeface="標楷體" panose="03000509000000000000" pitchFamily="65" charset="-120"/>
              </a:rPr>
              <a:t>還會構成刑法第</a:t>
            </a:r>
            <a:r>
              <a:rPr lang="en-US" altLang="zh-TW" sz="2400" dirty="0">
                <a:latin typeface="標楷體" panose="03000509000000000000" pitchFamily="65" charset="-120"/>
                <a:ea typeface="標楷體" panose="03000509000000000000" pitchFamily="65" charset="-120"/>
              </a:rPr>
              <a:t>346</a:t>
            </a:r>
            <a:r>
              <a:rPr lang="zh-TW" altLang="en-US" sz="2400" dirty="0">
                <a:latin typeface="標楷體" panose="03000509000000000000" pitchFamily="65" charset="-120"/>
                <a:ea typeface="標楷體" panose="03000509000000000000" pitchFamily="65" charset="-120"/>
              </a:rPr>
              <a:t>條的「恐嚇取財</a:t>
            </a:r>
            <a:r>
              <a:rPr lang="zh-TW" altLang="en-US" sz="2400" dirty="0" smtClean="0">
                <a:latin typeface="標楷體" panose="03000509000000000000" pitchFamily="65" charset="-120"/>
                <a:ea typeface="標楷體" panose="03000509000000000000" pitchFamily="65" charset="-120"/>
              </a:rPr>
              <a:t>罪」。</a:t>
            </a:r>
            <a:endParaRPr lang="zh-TW" altLang="en-US" sz="2400"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43</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2932772" y="128381"/>
            <a:ext cx="6110868" cy="577081"/>
          </a:xfrm>
          <a:prstGeom prst="rect">
            <a:avLst/>
          </a:prstGeom>
        </p:spPr>
        <p:txBody>
          <a:bodyPr wrap="square">
            <a:spAutoFit/>
          </a:bodyPr>
          <a:lstStyle/>
          <a:p>
            <a:r>
              <a:rPr lang="en-US" altLang="zh-TW" sz="1050" dirty="0">
                <a:hlinkClick r:id="rId2"/>
              </a:rPr>
              <a:t>https://tw.news.yahoo.com/%E5%8B%92%E7%B4%A2%E8%BB%9F%E9%AB%94%E5%85%A5%E4%BE%B5-%</a:t>
            </a:r>
            <a:r>
              <a:rPr lang="en-US" altLang="zh-TW" sz="1050" dirty="0" smtClean="0">
                <a:hlinkClick r:id="rId2"/>
              </a:rPr>
              <a:t>E5%85%A8%E7%90%83%E9%9B%BB%E8%85%A6%E5%A4%A7%E7%99%B1%E7%98%93-064200168.html</a:t>
            </a:r>
            <a:endParaRPr lang="en-US" altLang="zh-TW" sz="1050" dirty="0" smtClean="0"/>
          </a:p>
          <a:p>
            <a:r>
              <a:rPr lang="en-US" altLang="zh-TW" sz="1050" dirty="0">
                <a:hlinkClick r:id="rId3"/>
              </a:rPr>
              <a:t>https://www.legis-pedia.com/article/crime-penalty/236</a:t>
            </a:r>
            <a:endParaRPr lang="zh-TW" altLang="en-US" sz="1050" dirty="0"/>
          </a:p>
        </p:txBody>
      </p:sp>
    </p:spTree>
    <p:extLst>
      <p:ext uri="{BB962C8B-B14F-4D97-AF65-F5344CB8AC3E}">
        <p14:creationId xmlns:p14="http://schemas.microsoft.com/office/powerpoint/2010/main" val="9993567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網路賭博</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例如：</a:t>
            </a: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在網路上架設網頁，並提供賭博網站之功能，連續公然煽惑不特定之人上網賭博財物犯罪。</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44</a:t>
            </a:fld>
            <a:endParaRPr lang="zh-TW" altLang="en-US"/>
          </a:p>
        </p:txBody>
      </p:sp>
      <p:sp>
        <p:nvSpPr>
          <p:cNvPr id="11" name="內容版面配置區 2"/>
          <p:cNvSpPr txBox="1">
            <a:spLocks/>
          </p:cNvSpPr>
          <p:nvPr/>
        </p:nvSpPr>
        <p:spPr>
          <a:xfrm>
            <a:off x="781050" y="255270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TW" altLang="en-US" dirty="0" smtClean="0">
              <a:latin typeface="標楷體" panose="03000509000000000000" pitchFamily="65" charset="-120"/>
              <a:ea typeface="標楷體" panose="03000509000000000000" pitchFamily="65" charset="-120"/>
            </a:endParaRPr>
          </a:p>
        </p:txBody>
      </p:sp>
      <p:sp>
        <p:nvSpPr>
          <p:cNvPr id="12" name="矩形 11"/>
          <p:cNvSpPr/>
          <p:nvPr/>
        </p:nvSpPr>
        <p:spPr>
          <a:xfrm>
            <a:off x="6061927" y="128381"/>
            <a:ext cx="3253523" cy="253916"/>
          </a:xfrm>
          <a:prstGeom prst="rect">
            <a:avLst/>
          </a:prstGeom>
        </p:spPr>
        <p:txBody>
          <a:bodyPr wrap="square">
            <a:spAutoFit/>
          </a:bodyPr>
          <a:lstStyle/>
          <a:p>
            <a:r>
              <a:rPr lang="en-US" altLang="zh-TW" sz="1050" dirty="0">
                <a:hlinkClick r:id="rId2"/>
              </a:rPr>
              <a:t>http://www.internet-recordor.com.tw/crime.html</a:t>
            </a:r>
            <a:endParaRPr lang="zh-TW" altLang="en-US" sz="1050" dirty="0"/>
          </a:p>
        </p:txBody>
      </p:sp>
    </p:spTree>
    <p:extLst>
      <p:ext uri="{BB962C8B-B14F-4D97-AF65-F5344CB8AC3E}">
        <p14:creationId xmlns:p14="http://schemas.microsoft.com/office/powerpoint/2010/main" val="3097280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網路賭博</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台中市</a:t>
            </a:r>
            <a:r>
              <a:rPr lang="zh-TW" altLang="en-US" dirty="0">
                <a:latin typeface="標楷體" panose="03000509000000000000" pitchFamily="65" charset="-120"/>
                <a:ea typeface="標楷體" panose="03000509000000000000" pitchFamily="65" charset="-120"/>
              </a:rPr>
              <a:t>警方破獲一起網路賭博機房案件，不法下注金額高達</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億元，警方逮捕</a:t>
            </a:r>
            <a:r>
              <a:rPr lang="en-US" altLang="zh-TW" dirty="0">
                <a:latin typeface="標楷體" panose="03000509000000000000" pitchFamily="65" charset="-120"/>
                <a:ea typeface="標楷體" panose="03000509000000000000" pitchFamily="65" charset="-120"/>
              </a:rPr>
              <a:t>21</a:t>
            </a:r>
            <a:r>
              <a:rPr lang="zh-TW" altLang="en-US" dirty="0">
                <a:latin typeface="標楷體" panose="03000509000000000000" pitchFamily="65" charset="-120"/>
                <a:ea typeface="標楷體" panose="03000509000000000000" pitchFamily="65" charset="-120"/>
              </a:rPr>
              <a:t>名嫌犯</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警方查出集團代理大陸的賭博網站，賭客只要下載</a:t>
            </a:r>
            <a:r>
              <a:rPr lang="en-US" altLang="zh-TW" dirty="0">
                <a:latin typeface="標楷體" panose="03000509000000000000" pitchFamily="65" charset="-120"/>
                <a:ea typeface="標楷體" panose="03000509000000000000" pitchFamily="65" charset="-120"/>
              </a:rPr>
              <a:t>APP</a:t>
            </a:r>
            <a:r>
              <a:rPr lang="zh-TW" altLang="en-US" dirty="0">
                <a:latin typeface="標楷體" panose="03000509000000000000" pitchFamily="65" charset="-120"/>
                <a:ea typeface="標楷體" panose="03000509000000000000" pitchFamily="65" charset="-120"/>
              </a:rPr>
              <a:t>，裡頭有非常多遊戲可以下注，包括賽車、賭大小或賭數字單雙，什麼都賭</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集團</a:t>
            </a:r>
            <a:r>
              <a:rPr lang="zh-TW" altLang="en-US" dirty="0">
                <a:latin typeface="標楷體" panose="03000509000000000000" pitchFamily="65" charset="-120"/>
                <a:ea typeface="標楷體" panose="03000509000000000000" pitchFamily="65" charset="-120"/>
              </a:rPr>
              <a:t>還設立群組，散播有人賭到大獎的訊息，吸引大陸民眾下注</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45</a:t>
            </a:fld>
            <a:endParaRPr lang="zh-TW" altLang="en-US"/>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
        <p:nvSpPr>
          <p:cNvPr id="10" name="矩形 9"/>
          <p:cNvSpPr/>
          <p:nvPr/>
        </p:nvSpPr>
        <p:spPr>
          <a:xfrm>
            <a:off x="6648093" y="128381"/>
            <a:ext cx="2428875" cy="253916"/>
          </a:xfrm>
          <a:prstGeom prst="rect">
            <a:avLst/>
          </a:prstGeom>
        </p:spPr>
        <p:txBody>
          <a:bodyPr wrap="square">
            <a:spAutoFit/>
          </a:bodyPr>
          <a:lstStyle/>
          <a:p>
            <a:r>
              <a:rPr lang="en-US" altLang="zh-TW" sz="1050" dirty="0">
                <a:hlinkClick r:id="rId2"/>
              </a:rPr>
              <a:t>https://news.tvbs.com.tw/local/1262387</a:t>
            </a:r>
            <a:endParaRPr lang="zh-TW" altLang="en-US" sz="1050" dirty="0"/>
          </a:p>
        </p:txBody>
      </p:sp>
    </p:spTree>
    <p:extLst>
      <p:ext uri="{BB962C8B-B14F-4D97-AF65-F5344CB8AC3E}">
        <p14:creationId xmlns:p14="http://schemas.microsoft.com/office/powerpoint/2010/main" val="17297751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latin typeface="標楷體" panose="03000509000000000000" pitchFamily="65" charset="-120"/>
                <a:ea typeface="標楷體" panose="03000509000000000000" pitchFamily="65" charset="-120"/>
              </a:rPr>
              <a:t>個</a:t>
            </a:r>
            <a:r>
              <a:rPr lang="zh-TW" altLang="en-US" sz="4400" dirty="0">
                <a:latin typeface="標楷體" panose="03000509000000000000" pitchFamily="65" charset="-120"/>
                <a:ea typeface="標楷體" panose="03000509000000000000" pitchFamily="65" charset="-120"/>
              </a:rPr>
              <a:t>資保護與資安</a:t>
            </a:r>
            <a:r>
              <a:rPr lang="zh-TW" altLang="en-US" sz="4400" dirty="0" smtClean="0">
                <a:latin typeface="標楷體" panose="03000509000000000000" pitchFamily="65" charset="-120"/>
                <a:ea typeface="標楷體" panose="03000509000000000000" pitchFamily="65" charset="-120"/>
              </a:rPr>
              <a:t>事件</a:t>
            </a:r>
            <a:endParaRPr lang="zh-TW" altLang="en-US" sz="44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16B0B10-08FD-4D85-8421-7CB36ECE5D00}"/>
              </a:ext>
            </a:extLst>
          </p:cNvPr>
          <p:cNvSpPr>
            <a:spLocks noGrp="1"/>
          </p:cNvSpPr>
          <p:nvPr>
            <p:ph type="sldNum" sz="quarter" idx="12"/>
          </p:nvPr>
        </p:nvSpPr>
        <p:spPr/>
        <p:txBody>
          <a:bodyPr/>
          <a:lstStyle/>
          <a:p>
            <a:fld id="{60EFF02F-C884-489D-8997-528507EBA873}" type="slidenum">
              <a:rPr lang="zh-TW" altLang="en-US" smtClean="0"/>
              <a:t>46</a:t>
            </a:fld>
            <a:endParaRPr lang="zh-TW" altLang="en-US"/>
          </a:p>
        </p:txBody>
      </p:sp>
    </p:spTree>
    <p:extLst>
      <p:ext uri="{BB962C8B-B14F-4D97-AF65-F5344CB8AC3E}">
        <p14:creationId xmlns:p14="http://schemas.microsoft.com/office/powerpoint/2010/main" val="28402960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認識個資法</a:t>
            </a:r>
          </a:p>
        </p:txBody>
      </p:sp>
      <p:sp>
        <p:nvSpPr>
          <p:cNvPr id="3" name="內容版面配置區 2"/>
          <p:cNvSpPr>
            <a:spLocks noGrp="1"/>
          </p:cNvSpPr>
          <p:nvPr>
            <p:ph idx="1"/>
          </p:nvPr>
        </p:nvSpPr>
        <p:spPr>
          <a:xfrm>
            <a:off x="628650" y="1557996"/>
            <a:ext cx="7886700" cy="4351338"/>
          </a:xfrm>
        </p:spPr>
        <p:txBody>
          <a:bodyPr>
            <a:normAutofit fontScale="92500" lnSpcReduction="20000"/>
          </a:bodyPr>
          <a:lstStyle/>
          <a:p>
            <a:pPr marL="0" indent="0">
              <a:buNone/>
            </a:pPr>
            <a:r>
              <a:rPr lang="zh-TW" altLang="en-US" dirty="0">
                <a:latin typeface="標楷體" panose="03000509000000000000" pitchFamily="65" charset="-120"/>
                <a:ea typeface="標楷體" panose="03000509000000000000" pitchFamily="65" charset="-120"/>
              </a:rPr>
              <a:t>個資法針對個人資料之定義為自然人之姓名、出生年月日、</a:t>
            </a:r>
            <a:r>
              <a:rPr lang="zh-TW" altLang="en-US" dirty="0" smtClean="0">
                <a:latin typeface="標楷體" panose="03000509000000000000" pitchFamily="65" charset="-120"/>
                <a:ea typeface="標楷體" panose="03000509000000000000" pitchFamily="65" charset="-120"/>
              </a:rPr>
              <a:t>國民身分</a:t>
            </a:r>
            <a:r>
              <a:rPr lang="zh-TW" altLang="en-US" dirty="0">
                <a:latin typeface="標楷體" panose="03000509000000000000" pitchFamily="65" charset="-120"/>
                <a:ea typeface="標楷體" panose="03000509000000000000" pitchFamily="65" charset="-120"/>
              </a:rPr>
              <a:t>證統一編號、護照號碼、特徵、指紋、婚姻、家庭、教育、職業、病歷</a:t>
            </a:r>
            <a:r>
              <a:rPr lang="zh-TW" altLang="en-US" dirty="0" smtClean="0">
                <a:latin typeface="標楷體" panose="03000509000000000000" pitchFamily="65" charset="-120"/>
                <a:ea typeface="標楷體" panose="03000509000000000000" pitchFamily="65" charset="-120"/>
              </a:rPr>
              <a:t>、醫</a:t>
            </a:r>
            <a:r>
              <a:rPr lang="zh-TW" altLang="en-US" dirty="0">
                <a:latin typeface="標楷體" panose="03000509000000000000" pitchFamily="65" charset="-120"/>
                <a:ea typeface="標楷體" panose="03000509000000000000" pitchFamily="65" charset="-120"/>
              </a:rPr>
              <a:t>療、基因、性生活、健康檢查、犯罪前科、聯絡方式、財務狀況、</a:t>
            </a:r>
            <a:r>
              <a:rPr lang="zh-TW" altLang="en-US" dirty="0" smtClean="0">
                <a:latin typeface="標楷體" panose="03000509000000000000" pitchFamily="65" charset="-120"/>
                <a:ea typeface="標楷體" panose="03000509000000000000" pitchFamily="65" charset="-120"/>
              </a:rPr>
              <a:t>社會活動</a:t>
            </a:r>
            <a:r>
              <a:rPr lang="zh-TW" altLang="en-US" dirty="0">
                <a:latin typeface="標楷體" panose="03000509000000000000" pitchFamily="65" charset="-120"/>
                <a:ea typeface="標楷體" panose="03000509000000000000" pitchFamily="65" charset="-120"/>
              </a:rPr>
              <a:t>及其他得以</a:t>
            </a:r>
            <a:r>
              <a:rPr lang="zh-TW" altLang="en-US" dirty="0">
                <a:solidFill>
                  <a:schemeClr val="accent2"/>
                </a:solidFill>
                <a:latin typeface="標楷體" panose="03000509000000000000" pitchFamily="65" charset="-120"/>
                <a:ea typeface="標楷體" panose="03000509000000000000" pitchFamily="65" charset="-120"/>
              </a:rPr>
              <a:t>直接</a:t>
            </a:r>
            <a:r>
              <a:rPr lang="zh-TW" altLang="en-US" dirty="0">
                <a:latin typeface="標楷體" panose="03000509000000000000" pitchFamily="65" charset="-120"/>
                <a:ea typeface="標楷體" panose="03000509000000000000" pitchFamily="65" charset="-120"/>
              </a:rPr>
              <a:t>或</a:t>
            </a:r>
            <a:r>
              <a:rPr lang="zh-TW" altLang="en-US" dirty="0">
                <a:solidFill>
                  <a:schemeClr val="accent2"/>
                </a:solidFill>
                <a:latin typeface="標楷體" panose="03000509000000000000" pitchFamily="65" charset="-120"/>
                <a:ea typeface="標楷體" panose="03000509000000000000" pitchFamily="65" charset="-120"/>
              </a:rPr>
              <a:t>間接</a:t>
            </a:r>
            <a:r>
              <a:rPr lang="zh-TW" altLang="en-US" dirty="0">
                <a:latin typeface="標楷體" panose="03000509000000000000" pitchFamily="65" charset="-120"/>
                <a:ea typeface="標楷體" panose="03000509000000000000" pitchFamily="65" charset="-120"/>
              </a:rPr>
              <a:t>方式識別該個人之資料</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個資法主要從</a:t>
            </a:r>
            <a:r>
              <a:rPr lang="zh-TW" altLang="en-US" dirty="0">
                <a:solidFill>
                  <a:schemeClr val="accent2"/>
                </a:solidFill>
                <a:latin typeface="標楷體" panose="03000509000000000000" pitchFamily="65" charset="-120"/>
                <a:ea typeface="標楷體" panose="03000509000000000000" pitchFamily="65" charset="-120"/>
              </a:rPr>
              <a:t>蒐集</a:t>
            </a:r>
            <a:r>
              <a:rPr lang="zh-TW" altLang="en-US" dirty="0">
                <a:latin typeface="標楷體" panose="03000509000000000000" pitchFamily="65" charset="-120"/>
                <a:ea typeface="標楷體" panose="03000509000000000000" pitchFamily="65" charset="-120"/>
              </a:rPr>
              <a:t>、</a:t>
            </a:r>
            <a:r>
              <a:rPr lang="zh-TW" altLang="en-US" dirty="0">
                <a:solidFill>
                  <a:schemeClr val="accent2"/>
                </a:solidFill>
                <a:latin typeface="標楷體" panose="03000509000000000000" pitchFamily="65" charset="-120"/>
                <a:ea typeface="標楷體" panose="03000509000000000000" pitchFamily="65" charset="-120"/>
              </a:rPr>
              <a:t>處理</a:t>
            </a:r>
            <a:r>
              <a:rPr lang="zh-TW" altLang="en-US" dirty="0">
                <a:latin typeface="標楷體" panose="03000509000000000000" pitchFamily="65" charset="-120"/>
                <a:ea typeface="標楷體" panose="03000509000000000000" pitchFamily="65" charset="-120"/>
              </a:rPr>
              <a:t>和</a:t>
            </a:r>
            <a:r>
              <a:rPr lang="zh-TW" altLang="en-US" dirty="0">
                <a:solidFill>
                  <a:schemeClr val="accent2"/>
                </a:solidFill>
                <a:latin typeface="標楷體" panose="03000509000000000000" pitchFamily="65" charset="-120"/>
                <a:ea typeface="標楷體" panose="03000509000000000000" pitchFamily="65" charset="-120"/>
              </a:rPr>
              <a:t>利用</a:t>
            </a:r>
            <a:r>
              <a:rPr lang="zh-TW" altLang="en-US" dirty="0">
                <a:latin typeface="標楷體" panose="03000509000000000000" pitchFamily="65" charset="-120"/>
                <a:ea typeface="標楷體" panose="03000509000000000000" pitchFamily="65" charset="-120"/>
              </a:rPr>
              <a:t>等三個層面，來規範個資的使用範圍，不論是電腦中的數位資料，或者是寫在紙張上的個人資料，全都一體適用</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當</a:t>
            </a:r>
            <a:r>
              <a:rPr lang="zh-TW" altLang="en-US" dirty="0">
                <a:latin typeface="標楷體" panose="03000509000000000000" pitchFamily="65" charset="-120"/>
                <a:ea typeface="標楷體" panose="03000509000000000000" pitchFamily="65" charset="-120"/>
              </a:rPr>
              <a:t>企業向顧客蒐集個人資料時，必須盡到告知的義務，包括了蒐集目的、企業名稱</a:t>
            </a:r>
            <a:r>
              <a:rPr lang="zh-TW" altLang="en-US" dirty="0" smtClean="0">
                <a:latin typeface="標楷體" panose="03000509000000000000" pitchFamily="65" charset="-120"/>
                <a:ea typeface="標楷體" panose="03000509000000000000" pitchFamily="65" charset="-120"/>
              </a:rPr>
              <a:t>、資料</a:t>
            </a:r>
            <a:r>
              <a:rPr lang="zh-TW" altLang="en-US" dirty="0">
                <a:latin typeface="標楷體" panose="03000509000000000000" pitchFamily="65" charset="-120"/>
                <a:ea typeface="標楷體" panose="03000509000000000000" pitchFamily="65" charset="-120"/>
              </a:rPr>
              <a:t>利用期間、地區、方式、當事人權利，以及當事人不提供個資時，對其權益的影響等， 後續個人資料的處理與利用，都必須要在已經告知過的使用範圍之內，</a:t>
            </a:r>
            <a:r>
              <a:rPr lang="zh-TW" altLang="en-US" dirty="0">
                <a:solidFill>
                  <a:schemeClr val="accent2"/>
                </a:solidFill>
                <a:latin typeface="標楷體" panose="03000509000000000000" pitchFamily="65" charset="-120"/>
                <a:ea typeface="標楷體" panose="03000509000000000000" pitchFamily="65" charset="-120"/>
              </a:rPr>
              <a:t>不得挪做</a:t>
            </a:r>
            <a:r>
              <a:rPr lang="zh-TW" altLang="en-US" dirty="0" smtClean="0">
                <a:solidFill>
                  <a:schemeClr val="accent2"/>
                </a:solidFill>
                <a:latin typeface="標楷體" panose="03000509000000000000" pitchFamily="65" charset="-120"/>
                <a:ea typeface="標楷體" panose="03000509000000000000" pitchFamily="65" charset="-120"/>
              </a:rPr>
              <a:t>他用</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47</a:t>
            </a:fld>
            <a:endParaRPr lang="zh-TW" altLang="en-US"/>
          </a:p>
        </p:txBody>
      </p:sp>
      <p:sp>
        <p:nvSpPr>
          <p:cNvPr id="8" name="矩形 7"/>
          <p:cNvSpPr/>
          <p:nvPr/>
        </p:nvSpPr>
        <p:spPr>
          <a:xfrm>
            <a:off x="4334863" y="88127"/>
            <a:ext cx="4809137" cy="830997"/>
          </a:xfrm>
          <a:prstGeom prst="rect">
            <a:avLst/>
          </a:prstGeom>
        </p:spPr>
        <p:txBody>
          <a:bodyPr wrap="square">
            <a:spAutoFit/>
          </a:bodyPr>
          <a:lstStyle/>
          <a:p>
            <a:r>
              <a:rPr lang="en-US" altLang="zh-TW" sz="1200" dirty="0">
                <a:hlinkClick r:id="rId2"/>
              </a:rPr>
              <a:t>https://</a:t>
            </a:r>
            <a:r>
              <a:rPr lang="en-US" altLang="zh-TW" sz="1200" dirty="0" smtClean="0">
                <a:hlinkClick r:id="rId2"/>
              </a:rPr>
              <a:t>www.legis-pedia.com/article/government-fundamental-rights/424</a:t>
            </a:r>
            <a:endParaRPr lang="en-US" altLang="zh-TW" sz="1200" dirty="0" smtClean="0"/>
          </a:p>
          <a:p>
            <a:r>
              <a:rPr lang="en-US" altLang="zh-TW" sz="1200" dirty="0">
                <a:hlinkClick r:id="rId3"/>
              </a:rPr>
              <a:t>https://www.techbang.com/posts/10878-law-of-personal-data-protection-of-the-interests-of-you-and-me-on-several-networks-of-common-funding-legal-issues-pchome-201-science-and-technology</a:t>
            </a:r>
            <a:endParaRPr lang="en-US" altLang="zh-TW" sz="12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23495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個資法</a:t>
            </a: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事件：</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郭姓女子與許姓女子車禍，許女拿出</a:t>
            </a:r>
            <a:r>
              <a:rPr lang="zh-TW" altLang="en-US" dirty="0">
                <a:solidFill>
                  <a:schemeClr val="accent2"/>
                </a:solidFill>
                <a:latin typeface="標楷體" panose="03000509000000000000" pitchFamily="65" charset="-120"/>
                <a:ea typeface="標楷體" panose="03000509000000000000" pitchFamily="65" charset="-120"/>
              </a:rPr>
              <a:t>診斷書</a:t>
            </a:r>
            <a:r>
              <a:rPr lang="zh-TW" altLang="en-US" dirty="0">
                <a:latin typeface="標楷體" panose="03000509000000000000" pitchFamily="65" charset="-120"/>
                <a:ea typeface="標楷體" panose="03000509000000000000" pitchFamily="65" charset="-120"/>
              </a:rPr>
              <a:t>與</a:t>
            </a:r>
            <a:r>
              <a:rPr lang="zh-TW" altLang="en-US" dirty="0">
                <a:solidFill>
                  <a:schemeClr val="accent2"/>
                </a:solidFill>
                <a:latin typeface="標楷體" panose="03000509000000000000" pitchFamily="65" charset="-120"/>
                <a:ea typeface="標楷體" panose="03000509000000000000" pitchFamily="65" charset="-120"/>
              </a:rPr>
              <a:t>薪資證明</a:t>
            </a:r>
            <a:r>
              <a:rPr lang="zh-TW" altLang="en-US" dirty="0">
                <a:latin typeface="標楷體" panose="03000509000000000000" pitchFamily="65" charset="-120"/>
                <a:ea typeface="標楷體" panose="03000509000000000000" pitchFamily="65" charset="-120"/>
              </a:rPr>
              <a:t>，要求郭女賠償</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萬換和解，但郭女不滿將許女給她的單據馬賽克，並</a:t>
            </a:r>
            <a:r>
              <a:rPr lang="en-US" altLang="zh-TW" dirty="0">
                <a:solidFill>
                  <a:schemeClr val="accent2"/>
                </a:solidFill>
                <a:latin typeface="標楷體" panose="03000509000000000000" pitchFamily="65" charset="-120"/>
                <a:ea typeface="標楷體" panose="03000509000000000000" pitchFamily="65" charset="-120"/>
              </a:rPr>
              <a:t>PO</a:t>
            </a:r>
            <a:r>
              <a:rPr lang="zh-TW" altLang="en-US" dirty="0">
                <a:solidFill>
                  <a:schemeClr val="accent2"/>
                </a:solidFill>
                <a:latin typeface="標楷體" panose="03000509000000000000" pitchFamily="65" charset="-120"/>
                <a:ea typeface="標楷體" panose="03000509000000000000" pitchFamily="65" charset="-120"/>
              </a:rPr>
              <a:t>網</a:t>
            </a:r>
            <a:r>
              <a:rPr lang="zh-TW" altLang="en-US" dirty="0">
                <a:latin typeface="標楷體" panose="03000509000000000000" pitchFamily="65" charset="-120"/>
                <a:ea typeface="標楷體" panose="03000509000000000000" pitchFamily="65" charset="-120"/>
              </a:rPr>
              <a:t>酸許「無腦」，沒想到被共同好友看見，許女怒告郭女違反個資法，雖然郭女主張有馬賽克，但檢察官認為比對單據，發現馬賽克沒有馬好，仍能拼湊許女名字，因此認為郭女</a:t>
            </a:r>
            <a:r>
              <a:rPr lang="zh-TW" altLang="en-US" dirty="0">
                <a:solidFill>
                  <a:schemeClr val="accent2"/>
                </a:solidFill>
                <a:latin typeface="標楷體" panose="03000509000000000000" pitchFamily="65" charset="-120"/>
                <a:ea typeface="標楷體" panose="03000509000000000000" pitchFamily="65" charset="-120"/>
              </a:rPr>
              <a:t>違反個資法</a:t>
            </a:r>
            <a:r>
              <a:rPr lang="zh-TW" altLang="en-US" dirty="0">
                <a:latin typeface="標楷體" panose="03000509000000000000" pitchFamily="65" charset="-120"/>
                <a:ea typeface="標楷體" panose="03000509000000000000" pitchFamily="65" charset="-120"/>
              </a:rPr>
              <a:t>，向法院聲請簡易判決。</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48</a:t>
            </a:fld>
            <a:endParaRPr lang="zh-TW" altLang="en-US"/>
          </a:p>
        </p:txBody>
      </p:sp>
      <p:sp>
        <p:nvSpPr>
          <p:cNvPr id="8" name="矩形 7"/>
          <p:cNvSpPr/>
          <p:nvPr/>
        </p:nvSpPr>
        <p:spPr>
          <a:xfrm>
            <a:off x="4958853" y="88127"/>
            <a:ext cx="4118115" cy="276999"/>
          </a:xfrm>
          <a:prstGeom prst="rect">
            <a:avLst/>
          </a:prstGeom>
        </p:spPr>
        <p:txBody>
          <a:bodyPr wrap="none">
            <a:spAutoFit/>
          </a:bodyPr>
          <a:lstStyle/>
          <a:p>
            <a:r>
              <a:rPr lang="en-US" altLang="zh-TW" sz="1200" dirty="0">
                <a:hlinkClick r:id="rId2"/>
              </a:rPr>
              <a:t>https://news.ltn.com.tw/news/society/breakingnews/2948429</a:t>
            </a:r>
            <a:endParaRPr lang="en-US" altLang="zh-TW" sz="1200" dirty="0" smtClean="0">
              <a:latin typeface="標楷體" panose="03000509000000000000" pitchFamily="65" charset="-120"/>
              <a:ea typeface="標楷體" panose="03000509000000000000" pitchFamily="65" charset="-120"/>
            </a:endParaRPr>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pic>
        <p:nvPicPr>
          <p:cNvPr id="5122" name="Picture 2" descr="郭姓女子將許姓女子的單據上傳到臉書討拍，但是馬賽克沒馬好，因此被告違反個資法。（資料照，記者王捷攝）"/>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8787" y="551806"/>
            <a:ext cx="2517372" cy="141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0246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認識隱私權</a:t>
            </a: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空間隱私：意</a:t>
            </a:r>
            <a:r>
              <a:rPr lang="zh-TW" altLang="en-US" dirty="0">
                <a:latin typeface="標楷體" panose="03000509000000000000" pitchFamily="65" charset="-120"/>
                <a:ea typeface="標楷體" panose="03000509000000000000" pitchFamily="65" charset="-120"/>
              </a:rPr>
              <a:t>指私生活不受干擾，即個人得自主決定是否獨處，保有自我內在</a:t>
            </a:r>
            <a:r>
              <a:rPr lang="zh-TW" altLang="en-US" dirty="0" smtClean="0">
                <a:latin typeface="標楷體" panose="03000509000000000000" pitchFamily="65" charset="-120"/>
                <a:ea typeface="標楷體" panose="03000509000000000000" pitchFamily="65" charset="-120"/>
              </a:rPr>
              <a:t>空間</a:t>
            </a:r>
            <a:r>
              <a:rPr lang="zh-TW" altLang="en-US" dirty="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資訊隱私</a:t>
            </a:r>
            <a:r>
              <a:rPr lang="zh-TW" altLang="en-US" dirty="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係</a:t>
            </a:r>
            <a:r>
              <a:rPr lang="zh-TW" altLang="en-US" dirty="0">
                <a:latin typeface="標楷體" panose="03000509000000000000" pitchFamily="65" charset="-120"/>
                <a:ea typeface="標楷體" panose="03000509000000000000" pitchFamily="65" charset="-120"/>
              </a:rPr>
              <a:t>指就個人自主控制個人資料之資訊隱私權而言，乃保障人民決定是否揭露其個人資料、及在何種範圍內、於何時、以何種方式、向何人揭露之決定權，並保障人民對其個人資料之使用有知悉與控制權及資料記載錯誤之更正權</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49</a:t>
            </a:fld>
            <a:endParaRPr lang="zh-TW" altLang="en-US"/>
          </a:p>
        </p:txBody>
      </p:sp>
      <p:sp>
        <p:nvSpPr>
          <p:cNvPr id="8" name="矩形 7"/>
          <p:cNvSpPr/>
          <p:nvPr/>
        </p:nvSpPr>
        <p:spPr>
          <a:xfrm>
            <a:off x="2841377" y="88127"/>
            <a:ext cx="6302623" cy="276999"/>
          </a:xfrm>
          <a:prstGeom prst="rect">
            <a:avLst/>
          </a:prstGeom>
        </p:spPr>
        <p:txBody>
          <a:bodyPr wrap="none">
            <a:spAutoFit/>
          </a:bodyPr>
          <a:lstStyle/>
          <a:p>
            <a:r>
              <a:rPr lang="en-US" altLang="zh-TW" sz="1200" dirty="0">
                <a:hlinkClick r:id="rId2"/>
              </a:rPr>
              <a:t>https://zh.wikipedia.org/wiki/%E9%9A%B1%E7%A7%81%E6%AC%8A_(%E8%87%BA%E7%81%A3)</a:t>
            </a:r>
            <a:endParaRPr lang="en-US" altLang="zh-TW" sz="12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711962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資訊社會新挑戰​</a:t>
            </a:r>
          </a:p>
        </p:txBody>
      </p:sp>
      <p:sp>
        <p:nvSpPr>
          <p:cNvPr id="3" name="內容版面配置區 2"/>
          <p:cNvSpPr>
            <a:spLocks noGrp="1"/>
          </p:cNvSpPr>
          <p:nvPr>
            <p:ph idx="1"/>
          </p:nvPr>
        </p:nvSpPr>
        <p:spPr>
          <a:xfrm>
            <a:off x="628650" y="1557996"/>
            <a:ext cx="7886700" cy="4351338"/>
          </a:xfrm>
        </p:spPr>
        <p:txBody>
          <a:bodyPr>
            <a:normAutofit fontScale="92500" lnSpcReduction="10000"/>
          </a:bodyPr>
          <a:lstStyle/>
          <a:p>
            <a:pPr marL="0" indent="0">
              <a:buNone/>
            </a:pPr>
            <a:r>
              <a:rPr lang="zh-TW" altLang="en-US" dirty="0">
                <a:latin typeface="標楷體" panose="03000509000000000000" pitchFamily="65" charset="-120"/>
                <a:ea typeface="標楷體" panose="03000509000000000000" pitchFamily="65" charset="-120"/>
              </a:rPr>
              <a:t>傳統社會對各種犯罪的掌握還有一定的能力​</a:t>
            </a: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各種</a:t>
            </a:r>
            <a:r>
              <a:rPr lang="zh-TW" altLang="en-US" dirty="0">
                <a:latin typeface="標楷體" panose="03000509000000000000" pitchFamily="65" charset="-120"/>
                <a:ea typeface="標楷體" panose="03000509000000000000" pitchFamily="65" charset="-120"/>
              </a:rPr>
              <a:t>犯罪型態與手法大致在社會規範與偵防</a:t>
            </a:r>
            <a:r>
              <a:rPr lang="zh-TW" altLang="en-US" dirty="0" smtClean="0">
                <a:latin typeface="標楷體" panose="03000509000000000000" pitchFamily="65" charset="-120"/>
                <a:ea typeface="標楷體" panose="03000509000000000000" pitchFamily="65" charset="-120"/>
              </a:rPr>
              <a:t>技</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術的掌握</a:t>
            </a:r>
            <a:r>
              <a:rPr lang="zh-TW" altLang="en-US" dirty="0">
                <a:latin typeface="標楷體" panose="03000509000000000000" pitchFamily="65" charset="-120"/>
                <a:ea typeface="標楷體" panose="03000509000000000000" pitchFamily="65" charset="-120"/>
              </a:rPr>
              <a:t>中​</a:t>
            </a:r>
          </a:p>
          <a:p>
            <a:pPr marL="514350" indent="-514350">
              <a:buFont typeface="+mj-lt"/>
              <a:buAutoNum type="arabicPeriod"/>
            </a:pPr>
            <a:endParaRPr lang="zh-TW" altLang="en-US"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電腦與網路犯罪​</a:t>
            </a: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表面</a:t>
            </a:r>
            <a:r>
              <a:rPr lang="zh-TW" altLang="en-US" dirty="0">
                <a:latin typeface="標楷體" panose="03000509000000000000" pitchFamily="65" charset="-120"/>
                <a:ea typeface="標楷體" panose="03000509000000000000" pitchFamily="65" charset="-120"/>
              </a:rPr>
              <a:t>上看不見，傷害已造成​</a:t>
            </a:r>
          </a:p>
          <a:p>
            <a:pPr marL="0" indent="0">
              <a:buNone/>
            </a:pP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犯罪黑數」</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Biderman</a:t>
            </a:r>
            <a:r>
              <a:rPr lang="en-US" altLang="zh-TW" dirty="0">
                <a:latin typeface="標楷體" panose="03000509000000000000" pitchFamily="65" charset="-120"/>
                <a:ea typeface="標楷體" panose="03000509000000000000" pitchFamily="65" charset="-120"/>
              </a:rPr>
              <a:t> and Reiss, 1967)​</a:t>
            </a:r>
          </a:p>
          <a:p>
            <a:pPr marL="514350" indent="-514350">
              <a:buFont typeface="+mj-lt"/>
              <a:buAutoNum type="arabicPeriod"/>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誰能保護我們個人的隱私？誰能維護社會公平、正常的運作？​</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5</a:t>
            </a:fld>
            <a:endParaRPr lang="zh-TW" altLang="en-US"/>
          </a:p>
        </p:txBody>
      </p:sp>
      <p:sp>
        <p:nvSpPr>
          <p:cNvPr id="9" name="矩形 8"/>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2846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標楷體" panose="03000509000000000000" pitchFamily="65" charset="-120"/>
                <a:ea typeface="標楷體" panose="03000509000000000000" pitchFamily="65" charset="-120"/>
              </a:rPr>
              <a:t>隱私</a:t>
            </a:r>
            <a:r>
              <a:rPr lang="zh-TW" altLang="en-US" b="1" dirty="0">
                <a:latin typeface="標楷體" panose="03000509000000000000" pitchFamily="65" charset="-120"/>
                <a:ea typeface="標楷體" panose="03000509000000000000" pitchFamily="65" charset="-120"/>
              </a:rPr>
              <a:t>的侵害</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四種侵害隱私的類型：</a:t>
            </a: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不合理的干擾私人</a:t>
            </a:r>
            <a:r>
              <a:rPr lang="zh-TW" altLang="en-US" dirty="0" smtClean="0">
                <a:latin typeface="標楷體" panose="03000509000000000000" pitchFamily="65" charset="-120"/>
                <a:ea typeface="標楷體" panose="03000509000000000000" pitchFamily="65" charset="-120"/>
              </a:rPr>
              <a:t>領域。</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公開</a:t>
            </a:r>
            <a:r>
              <a:rPr lang="zh-TW" altLang="en-US" dirty="0">
                <a:latin typeface="標楷體" panose="03000509000000000000" pitchFamily="65" charset="-120"/>
                <a:ea typeface="標楷體" panose="03000509000000000000" pitchFamily="65" charset="-120"/>
              </a:rPr>
              <a:t>私人事實性的</a:t>
            </a:r>
            <a:r>
              <a:rPr lang="zh-TW" altLang="en-US" dirty="0" smtClean="0">
                <a:latin typeface="標楷體" panose="03000509000000000000" pitchFamily="65" charset="-120"/>
                <a:ea typeface="標楷體" panose="03000509000000000000" pitchFamily="65" charset="-120"/>
              </a:rPr>
              <a:t>訊息。</a:t>
            </a:r>
            <a:endParaRPr lang="zh-TW" altLang="en-US" dirty="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使用真實的訊息，造成錯誤的</a:t>
            </a:r>
            <a:r>
              <a:rPr lang="zh-TW" altLang="en-US" dirty="0" smtClean="0">
                <a:latin typeface="標楷體" panose="03000509000000000000" pitchFamily="65" charset="-120"/>
                <a:ea typeface="標楷體" panose="03000509000000000000" pitchFamily="65" charset="-120"/>
              </a:rPr>
              <a:t>印象。</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未經</a:t>
            </a:r>
            <a:r>
              <a:rPr lang="zh-TW" altLang="en-US" dirty="0">
                <a:latin typeface="標楷體" panose="03000509000000000000" pitchFamily="65" charset="-120"/>
                <a:ea typeface="標楷體" panose="03000509000000000000" pitchFamily="65" charset="-120"/>
              </a:rPr>
              <a:t>授權盜用個人的名稱或肖像</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60EFF02F-C884-489D-8997-528507EBA873}" type="slidenum">
              <a:rPr lang="zh-TW" altLang="en-US" smtClean="0"/>
              <a:t>50</a:t>
            </a:fld>
            <a:endParaRPr lang="zh-TW" altLang="en-US"/>
          </a:p>
        </p:txBody>
      </p:sp>
    </p:spTree>
    <p:extLst>
      <p:ext uri="{BB962C8B-B14F-4D97-AF65-F5344CB8AC3E}">
        <p14:creationId xmlns:p14="http://schemas.microsoft.com/office/powerpoint/2010/main" val="9688377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標楷體" panose="03000509000000000000" pitchFamily="65" charset="-120"/>
                <a:ea typeface="標楷體" panose="03000509000000000000" pitchFamily="65" charset="-120"/>
              </a:rPr>
              <a:t>隱私侵害</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smtClean="0">
                <a:latin typeface="標楷體" panose="03000509000000000000" pitchFamily="65" charset="-120"/>
                <a:ea typeface="標楷體" panose="03000509000000000000" pitchFamily="65" charset="-120"/>
              </a:rPr>
              <a:t>事件：</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保障使用者隱私和資訊安全問題已成為時下焦點話題，由袁</a:t>
            </a:r>
            <a:r>
              <a:rPr lang="zh-TW" altLang="en-US" dirty="0" smtClean="0">
                <a:latin typeface="標楷體" panose="03000509000000000000" pitchFamily="65" charset="-120"/>
                <a:ea typeface="標楷體" panose="03000509000000000000" pitchFamily="65" charset="-120"/>
              </a:rPr>
              <a:t>征成立</a:t>
            </a:r>
            <a:r>
              <a:rPr lang="zh-TW" altLang="en-US" dirty="0">
                <a:latin typeface="標楷體" panose="03000509000000000000" pitchFamily="65" charset="-120"/>
                <a:ea typeface="標楷體" panose="03000509000000000000" pitchFamily="65" charset="-120"/>
              </a:rPr>
              <a:t>新創公司開發出的雲端視訊會議服務 </a:t>
            </a:r>
            <a:r>
              <a:rPr lang="en-US" altLang="zh-TW" dirty="0">
                <a:latin typeface="標楷體" panose="03000509000000000000" pitchFamily="65" charset="-120"/>
                <a:ea typeface="標楷體" panose="03000509000000000000" pitchFamily="65" charset="-120"/>
              </a:rPr>
              <a:t>Zoom</a:t>
            </a:r>
            <a:r>
              <a:rPr lang="zh-TW" altLang="en-US" dirty="0">
                <a:latin typeface="標楷體" panose="03000509000000000000" pitchFamily="65" charset="-120"/>
                <a:ea typeface="標楷體" panose="03000509000000000000" pitchFamily="65" charset="-120"/>
              </a:rPr>
              <a:t>，因視訊會議的功能完整、操作簡單而被廣為採用</a:t>
            </a:r>
            <a:r>
              <a:rPr lang="zh-TW" altLang="en-US" dirty="0" smtClean="0">
                <a:latin typeface="標楷體" panose="03000509000000000000" pitchFamily="65" charset="-120"/>
                <a:ea typeface="標楷體" panose="03000509000000000000" pitchFamily="65" charset="-120"/>
              </a:rPr>
              <a:t>。近日，名</a:t>
            </a:r>
            <a:r>
              <a:rPr lang="zh-TW" altLang="en-US" dirty="0">
                <a:latin typeface="標楷體" panose="03000509000000000000" pitchFamily="65" charset="-120"/>
                <a:ea typeface="標楷體" panose="03000509000000000000" pitchFamily="65" charset="-120"/>
              </a:rPr>
              <a:t>為「</a:t>
            </a:r>
            <a:r>
              <a:rPr lang="en-US" altLang="zh-TW" dirty="0">
                <a:latin typeface="標楷體" panose="03000509000000000000" pitchFamily="65" charset="-120"/>
                <a:ea typeface="標楷體" panose="03000509000000000000" pitchFamily="65" charset="-120"/>
              </a:rPr>
              <a:t>Prying-Eye</a:t>
            </a:r>
            <a:r>
              <a:rPr lang="zh-TW" altLang="en-US" dirty="0">
                <a:latin typeface="標楷體" panose="03000509000000000000" pitchFamily="65" charset="-120"/>
                <a:ea typeface="標楷體" panose="03000509000000000000" pitchFamily="65" charset="-120"/>
              </a:rPr>
              <a:t>」的漏洞遭公布，可讓入侵者掃描未受保護的視訊會議 </a:t>
            </a:r>
            <a:r>
              <a:rPr lang="en-US" altLang="zh-TW" dirty="0">
                <a:latin typeface="標楷體" panose="03000509000000000000" pitchFamily="65" charset="-120"/>
                <a:ea typeface="標楷體" panose="03000509000000000000" pitchFamily="65" charset="-120"/>
              </a:rPr>
              <a:t>ID</a:t>
            </a:r>
            <a:r>
              <a:rPr lang="zh-TW" altLang="en-US" dirty="0">
                <a:latin typeface="標楷體" panose="03000509000000000000" pitchFamily="65" charset="-120"/>
                <a:ea typeface="標楷體" panose="03000509000000000000" pitchFamily="65" charset="-120"/>
              </a:rPr>
              <a:t>，並</a:t>
            </a:r>
            <a:r>
              <a:rPr lang="zh-TW" altLang="en-US" dirty="0">
                <a:solidFill>
                  <a:schemeClr val="accent2"/>
                </a:solidFill>
                <a:latin typeface="標楷體" panose="03000509000000000000" pitchFamily="65" charset="-120"/>
                <a:ea typeface="標楷體" panose="03000509000000000000" pitchFamily="65" charset="-120"/>
              </a:rPr>
              <a:t>監聽</a:t>
            </a:r>
            <a:r>
              <a:rPr lang="zh-TW" altLang="en-US" dirty="0">
                <a:latin typeface="標楷體" panose="03000509000000000000" pitchFamily="65" charset="-120"/>
                <a:ea typeface="標楷體" panose="03000509000000000000" pitchFamily="65" charset="-120"/>
              </a:rPr>
              <a:t>企業視訊會議內容</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51</a:t>
            </a:fld>
            <a:endParaRPr lang="zh-TW" altLang="en-US"/>
          </a:p>
        </p:txBody>
      </p:sp>
      <p:sp>
        <p:nvSpPr>
          <p:cNvPr id="8" name="矩形 7"/>
          <p:cNvSpPr/>
          <p:nvPr/>
        </p:nvSpPr>
        <p:spPr>
          <a:xfrm>
            <a:off x="4572000" y="88127"/>
            <a:ext cx="4131900" cy="461665"/>
          </a:xfrm>
          <a:prstGeom prst="rect">
            <a:avLst/>
          </a:prstGeom>
        </p:spPr>
        <p:txBody>
          <a:bodyPr wrap="none">
            <a:spAutoFit/>
          </a:bodyPr>
          <a:lstStyle/>
          <a:p>
            <a:r>
              <a:rPr lang="en-US" altLang="zh-TW" sz="1200" dirty="0">
                <a:hlinkClick r:id="rId2"/>
              </a:rPr>
              <a:t>https://technews.tw/2020/04/07/serious-zoom-security-flaws</a:t>
            </a:r>
            <a:r>
              <a:rPr lang="en-US" altLang="zh-TW" sz="1200" dirty="0" smtClean="0">
                <a:hlinkClick r:id="rId2"/>
              </a:rPr>
              <a:t>/</a:t>
            </a:r>
            <a:endParaRPr lang="en-US" altLang="zh-TW" sz="1200" dirty="0" smtClean="0"/>
          </a:p>
          <a:p>
            <a:r>
              <a:rPr lang="en-US" altLang="zh-TW" sz="1200" dirty="0">
                <a:hlinkClick r:id="rId3"/>
              </a:rPr>
              <a:t>https://technews.tw/2019/10/03/zoom-security-prying-eye/</a:t>
            </a:r>
            <a:endParaRPr lang="en-US" altLang="zh-TW" sz="1200" dirty="0" smtClean="0">
              <a:latin typeface="標楷體" panose="03000509000000000000" pitchFamily="65" charset="-120"/>
              <a:ea typeface="標楷體" panose="03000509000000000000" pitchFamily="65" charset="-120"/>
            </a:endParaRPr>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2010599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隱私權</a:t>
            </a:r>
            <a:r>
              <a:rPr lang="zh-TW" altLang="en-US" b="1" dirty="0" smtClean="0">
                <a:latin typeface="標楷體" panose="03000509000000000000" pitchFamily="65" charset="-120"/>
                <a:ea typeface="標楷體" panose="03000509000000000000" pitchFamily="65" charset="-120"/>
              </a:rPr>
              <a:t>相關法律</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62500" lnSpcReduction="20000"/>
          </a:bodyPr>
          <a:lstStyle/>
          <a:p>
            <a:pPr marL="0" indent="0">
              <a:buNone/>
            </a:pPr>
            <a:r>
              <a:rPr lang="zh-TW" altLang="en-US" b="1" dirty="0">
                <a:latin typeface="標楷體" panose="03000509000000000000" pitchFamily="65" charset="-120"/>
                <a:ea typeface="標楷體" panose="03000509000000000000" pitchFamily="65" charset="-120"/>
              </a:rPr>
              <a:t>憲法：</a:t>
            </a:r>
            <a:r>
              <a:rPr lang="zh-TW" altLang="en-US" dirty="0">
                <a:latin typeface="標楷體" panose="03000509000000000000" pitchFamily="65" charset="-120"/>
                <a:ea typeface="標楷體" panose="03000509000000000000" pitchFamily="65" charset="-120"/>
              </a:rPr>
              <a:t/>
            </a:r>
            <a:br>
              <a:rPr lang="zh-TW" altLang="en-US" dirty="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憲法</a:t>
            </a:r>
            <a:r>
              <a:rPr lang="zh-TW" altLang="en-US" dirty="0">
                <a:latin typeface="標楷體" panose="03000509000000000000" pitchFamily="65" charset="-120"/>
                <a:ea typeface="標楷體" panose="03000509000000000000" pitchFamily="65" charset="-120"/>
              </a:rPr>
              <a:t>第</a:t>
            </a:r>
            <a:r>
              <a:rPr lang="en-US" altLang="zh-TW" dirty="0">
                <a:latin typeface="標楷體" panose="03000509000000000000" pitchFamily="65" charset="-120"/>
                <a:ea typeface="標楷體" panose="03000509000000000000" pitchFamily="65" charset="-120"/>
              </a:rPr>
              <a:t>22</a:t>
            </a:r>
            <a:r>
              <a:rPr lang="zh-TW" altLang="en-US" dirty="0">
                <a:latin typeface="標楷體" panose="03000509000000000000" pitchFamily="65" charset="-120"/>
                <a:ea typeface="標楷體" panose="03000509000000000000" pitchFamily="65" charset="-120"/>
              </a:rPr>
              <a:t>條</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凡人民之其他自由及權利，不妨害社會秩序、公共利益者，均受憲法之保障。</a:t>
            </a:r>
            <a:r>
              <a:rPr lang="zh-TW" altLang="en-US" dirty="0" smtClean="0">
                <a:latin typeface="標楷體" panose="03000509000000000000" pitchFamily="65" charset="-120"/>
                <a:ea typeface="標楷體" panose="03000509000000000000" pitchFamily="65" charset="-120"/>
              </a:rPr>
              <a:t>」這</a:t>
            </a:r>
            <a:r>
              <a:rPr lang="zh-TW" altLang="en-US" dirty="0">
                <a:latin typeface="標楷體" panose="03000509000000000000" pitchFamily="65" charset="-120"/>
                <a:ea typeface="標楷體" panose="03000509000000000000" pitchFamily="65" charset="-120"/>
              </a:rPr>
              <a:t>是一個概括規定，就已經涵蓋了隱私權。</a:t>
            </a:r>
            <a:br>
              <a:rPr lang="zh-TW" altLang="en-US" dirty="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憲法</a:t>
            </a:r>
            <a:r>
              <a:rPr lang="zh-TW" altLang="en-US" dirty="0">
                <a:latin typeface="標楷體" panose="03000509000000000000" pitchFamily="65" charset="-120"/>
                <a:ea typeface="標楷體" panose="03000509000000000000" pitchFamily="65" charset="-120"/>
              </a:rPr>
              <a:t>第</a:t>
            </a:r>
            <a:r>
              <a:rPr lang="en-US" altLang="zh-TW" dirty="0">
                <a:latin typeface="標楷體" panose="03000509000000000000" pitchFamily="65" charset="-120"/>
                <a:ea typeface="標楷體" panose="03000509000000000000" pitchFamily="65" charset="-120"/>
              </a:rPr>
              <a:t>12</a:t>
            </a:r>
            <a:r>
              <a:rPr lang="zh-TW" altLang="en-US" dirty="0">
                <a:latin typeface="標楷體" panose="03000509000000000000" pitchFamily="65" charset="-120"/>
                <a:ea typeface="標楷體" panose="03000509000000000000" pitchFamily="65" charset="-120"/>
              </a:rPr>
              <a:t>條</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「人民有秘密通訊之自由。」比較明確的保障了我們的通訊隱私權。但是個人的隱私不能無限上綱，憲法對資訊隱私權之保障也並不是絕對的</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b="1" dirty="0" smtClean="0">
                <a:latin typeface="標楷體" panose="03000509000000000000" pitchFamily="65" charset="-120"/>
                <a:ea typeface="標楷體" panose="03000509000000000000" pitchFamily="65" charset="-120"/>
              </a:rPr>
              <a:t>刑法</a:t>
            </a:r>
            <a:r>
              <a:rPr lang="zh-TW" altLang="en-US" b="1"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r>
            <a:br>
              <a:rPr lang="zh-TW" altLang="en-US"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315-1</a:t>
            </a:r>
            <a:r>
              <a:rPr lang="zh-TW" altLang="en-US" dirty="0">
                <a:latin typeface="標楷體" panose="03000509000000000000" pitchFamily="65" charset="-120"/>
                <a:ea typeface="標楷體" panose="03000509000000000000" pitchFamily="65" charset="-120"/>
              </a:rPr>
              <a:t>條 有下列行為之一者，處</a:t>
            </a:r>
            <a:r>
              <a:rPr lang="zh-TW" altLang="en-US" dirty="0">
                <a:solidFill>
                  <a:schemeClr val="accent2"/>
                </a:solidFill>
                <a:latin typeface="標楷體" panose="03000509000000000000" pitchFamily="65" charset="-120"/>
                <a:ea typeface="標楷體" panose="03000509000000000000" pitchFamily="65" charset="-120"/>
              </a:rPr>
              <a:t>三年以下有期徒刑</a:t>
            </a:r>
            <a:r>
              <a:rPr lang="zh-TW" altLang="en-US" dirty="0">
                <a:latin typeface="標楷體" panose="03000509000000000000" pitchFamily="65" charset="-120"/>
                <a:ea typeface="標楷體" panose="03000509000000000000" pitchFamily="65" charset="-120"/>
              </a:rPr>
              <a:t>、</a:t>
            </a:r>
            <a:r>
              <a:rPr lang="zh-TW" altLang="en-US" dirty="0">
                <a:solidFill>
                  <a:schemeClr val="accent2"/>
                </a:solidFill>
                <a:latin typeface="標楷體" panose="03000509000000000000" pitchFamily="65" charset="-120"/>
                <a:ea typeface="標楷體" panose="03000509000000000000" pitchFamily="65" charset="-120"/>
              </a:rPr>
              <a:t>拘役或三萬元以下罰金</a:t>
            </a:r>
            <a:r>
              <a:rPr lang="zh-TW" altLang="en-US" dirty="0">
                <a:latin typeface="標楷體" panose="03000509000000000000" pitchFamily="65" charset="-120"/>
                <a:ea typeface="標楷體" panose="03000509000000000000" pitchFamily="65" charset="-120"/>
              </a:rPr>
              <a:t>：</a:t>
            </a:r>
            <a:br>
              <a:rPr lang="zh-TW" altLang="en-US"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一、無故利用工具或設備窺視、竊聽他人非公開之活動、言論、談話或身體隱私部位者。</a:t>
            </a:r>
            <a:br>
              <a:rPr lang="zh-TW" altLang="en-US"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二、無故以錄音、照相、錄影或電磁紀錄竊錄他人非公開之活動、言論、談話或身體隱私部位者。</a:t>
            </a:r>
            <a:br>
              <a:rPr lang="zh-TW" altLang="en-US"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
            </a:r>
            <a:br>
              <a:rPr lang="zh-TW" altLang="en-US"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315-2</a:t>
            </a:r>
            <a:r>
              <a:rPr lang="zh-TW" altLang="en-US" dirty="0">
                <a:latin typeface="標楷體" panose="03000509000000000000" pitchFamily="65" charset="-120"/>
                <a:ea typeface="標楷體" panose="03000509000000000000" pitchFamily="65" charset="-120"/>
              </a:rPr>
              <a:t>條</a:t>
            </a:r>
            <a:br>
              <a:rPr lang="zh-TW" altLang="en-US"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意圖營利供給場所、工具或設備，便利他人為前條第一項之行為者，</a:t>
            </a:r>
            <a:r>
              <a:rPr lang="zh-TW" altLang="en-US" dirty="0">
                <a:solidFill>
                  <a:schemeClr val="accent2"/>
                </a:solidFill>
                <a:latin typeface="標楷體" panose="03000509000000000000" pitchFamily="65" charset="-120"/>
                <a:ea typeface="標楷體" panose="03000509000000000000" pitchFamily="65" charset="-120"/>
              </a:rPr>
              <a:t>處</a:t>
            </a:r>
            <a:r>
              <a:rPr lang="zh-TW" altLang="en-US" dirty="0" smtClean="0">
                <a:solidFill>
                  <a:schemeClr val="accent2"/>
                </a:solidFill>
                <a:latin typeface="標楷體" panose="03000509000000000000" pitchFamily="65" charset="-120"/>
                <a:ea typeface="標楷體" panose="03000509000000000000" pitchFamily="65" charset="-120"/>
              </a:rPr>
              <a:t>五年</a:t>
            </a:r>
            <a:r>
              <a:rPr lang="zh-TW" altLang="en-US" dirty="0">
                <a:solidFill>
                  <a:schemeClr val="accent2"/>
                </a:solidFill>
                <a:latin typeface="標楷體" panose="03000509000000000000" pitchFamily="65" charset="-120"/>
                <a:ea typeface="標楷體" panose="03000509000000000000" pitchFamily="65" charset="-120"/>
              </a:rPr>
              <a:t>以下有期徒刑</a:t>
            </a:r>
            <a:r>
              <a:rPr lang="zh-TW" altLang="en-US" dirty="0">
                <a:latin typeface="標楷體" panose="03000509000000000000" pitchFamily="65" charset="-120"/>
                <a:ea typeface="標楷體" panose="03000509000000000000" pitchFamily="65" charset="-120"/>
              </a:rPr>
              <a:t>、</a:t>
            </a:r>
            <a:r>
              <a:rPr lang="zh-TW" altLang="en-US" dirty="0">
                <a:solidFill>
                  <a:schemeClr val="accent2"/>
                </a:solidFill>
                <a:latin typeface="標楷體" panose="03000509000000000000" pitchFamily="65" charset="-120"/>
                <a:ea typeface="標楷體" panose="03000509000000000000" pitchFamily="65" charset="-120"/>
              </a:rPr>
              <a:t>拘役或科或併科五萬元以下罰金</a:t>
            </a:r>
            <a:r>
              <a:rPr lang="zh-TW" altLang="en-US" dirty="0">
                <a:latin typeface="標楷體" panose="03000509000000000000" pitchFamily="65" charset="-120"/>
                <a:ea typeface="標楷體" panose="03000509000000000000" pitchFamily="65" charset="-120"/>
              </a:rPr>
              <a:t>。 </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意圖</a:t>
            </a:r>
            <a:r>
              <a:rPr lang="zh-TW" altLang="en-US" dirty="0">
                <a:latin typeface="標楷體" panose="03000509000000000000" pitchFamily="65" charset="-120"/>
                <a:ea typeface="標楷體" panose="03000509000000000000" pitchFamily="65" charset="-120"/>
              </a:rPr>
              <a:t>散布、播送、販賣而有前條第二款之行為者，亦同。 </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製造</a:t>
            </a:r>
            <a:r>
              <a:rPr lang="zh-TW" altLang="en-US" dirty="0">
                <a:latin typeface="標楷體" panose="03000509000000000000" pitchFamily="65" charset="-120"/>
                <a:ea typeface="標楷體" panose="03000509000000000000" pitchFamily="65" charset="-120"/>
              </a:rPr>
              <a:t>、散布、播送或販賣前二項或前條第二款竊錄之內容者，依第一項之 規定處斷。 前三項之未遂犯罰之</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60EFF02F-C884-489D-8997-528507EBA873}" type="slidenum">
              <a:rPr lang="zh-TW" altLang="en-US" smtClean="0"/>
              <a:t>52</a:t>
            </a:fld>
            <a:endParaRPr lang="zh-TW" altLang="en-US"/>
          </a:p>
        </p:txBody>
      </p:sp>
      <p:sp>
        <p:nvSpPr>
          <p:cNvPr id="5" name="矩形 4"/>
          <p:cNvSpPr/>
          <p:nvPr/>
        </p:nvSpPr>
        <p:spPr>
          <a:xfrm>
            <a:off x="4992958" y="128381"/>
            <a:ext cx="4151042" cy="338554"/>
          </a:xfrm>
          <a:prstGeom prst="rect">
            <a:avLst/>
          </a:prstGeom>
        </p:spPr>
        <p:txBody>
          <a:bodyPr wrap="square">
            <a:spAutoFit/>
          </a:bodyPr>
          <a:lstStyle/>
          <a:p>
            <a:r>
              <a:rPr lang="en-US" altLang="zh-TW" sz="1600" dirty="0">
                <a:hlinkClick r:id="rId2"/>
              </a:rPr>
              <a:t>https://www.thenewslens.com/article/109806</a:t>
            </a:r>
            <a:endParaRPr lang="zh-TW" altLang="en-US" sz="1600" dirty="0"/>
          </a:p>
        </p:txBody>
      </p:sp>
    </p:spTree>
    <p:extLst>
      <p:ext uri="{BB962C8B-B14F-4D97-AF65-F5344CB8AC3E}">
        <p14:creationId xmlns:p14="http://schemas.microsoft.com/office/powerpoint/2010/main" val="24956494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隱私權</a:t>
            </a:r>
            <a:r>
              <a:rPr lang="zh-TW" altLang="en-US" b="1" dirty="0" smtClean="0">
                <a:latin typeface="標楷體" panose="03000509000000000000" pitchFamily="65" charset="-120"/>
                <a:ea typeface="標楷體" panose="03000509000000000000" pitchFamily="65" charset="-120"/>
              </a:rPr>
              <a:t>相關法律</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77500" lnSpcReduction="20000"/>
          </a:bodyPr>
          <a:lstStyle/>
          <a:p>
            <a:pPr marL="0" indent="0">
              <a:buNone/>
            </a:pPr>
            <a:r>
              <a:rPr lang="zh-TW" altLang="en-US" b="1" dirty="0" smtClean="0">
                <a:latin typeface="標楷體" panose="03000509000000000000" pitchFamily="65" charset="-120"/>
                <a:ea typeface="標楷體" panose="03000509000000000000" pitchFamily="65" charset="-120"/>
              </a:rPr>
              <a:t>民法：</a:t>
            </a:r>
            <a:r>
              <a:rPr lang="zh-TW" altLang="en-US" dirty="0" smtClean="0">
                <a:latin typeface="標楷體" panose="03000509000000000000" pitchFamily="65" charset="-120"/>
                <a:ea typeface="標楷體" panose="03000509000000000000" pitchFamily="65" charset="-120"/>
              </a:rPr>
              <a:t/>
            </a:r>
            <a:br>
              <a:rPr lang="zh-TW" altLang="en-US"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隱私權也與人格權有關。我國的民法中，有明確規範保障人格權。</a:t>
            </a:r>
            <a:br>
              <a:rPr lang="zh-TW" altLang="en-US"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民法第</a:t>
            </a:r>
            <a:r>
              <a:rPr lang="en-US" altLang="zh-TW" dirty="0" smtClean="0">
                <a:latin typeface="標楷體" panose="03000509000000000000" pitchFamily="65" charset="-120"/>
                <a:ea typeface="標楷體" panose="03000509000000000000" pitchFamily="65" charset="-120"/>
              </a:rPr>
              <a:t>18</a:t>
            </a:r>
            <a:r>
              <a:rPr lang="zh-TW" altLang="en-US" dirty="0" smtClean="0">
                <a:latin typeface="標楷體" panose="03000509000000000000" pitchFamily="65" charset="-120"/>
                <a:ea typeface="標楷體" panose="03000509000000000000" pitchFamily="65" charset="-120"/>
              </a:rPr>
              <a:t>條：人格權受侵害時，得請求法院除去其侵害；有受侵害之虞時，得請求防止之。 前項情形，以法律有特別規定者為限，</a:t>
            </a:r>
            <a:r>
              <a:rPr lang="zh-TW" altLang="en-US" dirty="0" smtClean="0">
                <a:solidFill>
                  <a:schemeClr val="accent2"/>
                </a:solidFill>
                <a:latin typeface="標楷體" panose="03000509000000000000" pitchFamily="65" charset="-120"/>
                <a:ea typeface="標楷體" panose="03000509000000000000" pitchFamily="65" charset="-120"/>
              </a:rPr>
              <a:t>得請求損害賠償或慰撫金</a:t>
            </a:r>
            <a:r>
              <a:rPr lang="zh-TW" altLang="en-US" dirty="0" smtClean="0">
                <a:latin typeface="標楷體" panose="03000509000000000000" pitchFamily="65" charset="-120"/>
                <a:ea typeface="標楷體" panose="03000509000000000000" pitchFamily="65" charset="-120"/>
              </a:rPr>
              <a:t>。」</a:t>
            </a:r>
            <a:br>
              <a:rPr lang="zh-TW" altLang="en-US"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民法第</a:t>
            </a:r>
            <a:r>
              <a:rPr lang="en-US" altLang="zh-TW" dirty="0" smtClean="0">
                <a:latin typeface="標楷體" panose="03000509000000000000" pitchFamily="65" charset="-120"/>
                <a:ea typeface="標楷體" panose="03000509000000000000" pitchFamily="65" charset="-120"/>
              </a:rPr>
              <a:t>195</a:t>
            </a:r>
            <a:r>
              <a:rPr lang="zh-TW" altLang="en-US" dirty="0" smtClean="0">
                <a:latin typeface="標楷體" panose="03000509000000000000" pitchFamily="65" charset="-120"/>
                <a:ea typeface="標楷體" panose="03000509000000000000" pitchFamily="65" charset="-120"/>
              </a:rPr>
              <a:t>條第</a:t>
            </a:r>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項：不法侵害他人之身體、健康、名譽、自由、信用、隱私、貞操，或不法侵害其他人格法益而情節重大者，被害人雖非財產上之損害，亦</a:t>
            </a:r>
            <a:r>
              <a:rPr lang="zh-TW" altLang="en-US" dirty="0" smtClean="0">
                <a:solidFill>
                  <a:schemeClr val="accent2"/>
                </a:solidFill>
                <a:latin typeface="標楷體" panose="03000509000000000000" pitchFamily="65" charset="-120"/>
                <a:ea typeface="標楷體" panose="03000509000000000000" pitchFamily="65" charset="-120"/>
              </a:rPr>
              <a:t>得請求賠償相當之金額</a:t>
            </a:r>
            <a:r>
              <a:rPr lang="zh-TW" altLang="en-US" dirty="0" smtClean="0">
                <a:latin typeface="標楷體" panose="03000509000000000000" pitchFamily="65" charset="-120"/>
                <a:ea typeface="標楷體" panose="03000509000000000000" pitchFamily="65" charset="-120"/>
              </a:rPr>
              <a:t>。其名譽被侵害者，並</a:t>
            </a:r>
            <a:r>
              <a:rPr lang="zh-TW" altLang="en-US" dirty="0" smtClean="0">
                <a:solidFill>
                  <a:schemeClr val="accent2"/>
                </a:solidFill>
                <a:latin typeface="標楷體" panose="03000509000000000000" pitchFamily="65" charset="-120"/>
                <a:ea typeface="標楷體" panose="03000509000000000000" pitchFamily="65" charset="-120"/>
              </a:rPr>
              <a:t>得請求回復名譽</a:t>
            </a:r>
            <a:r>
              <a:rPr lang="zh-TW" altLang="en-US" dirty="0" smtClean="0">
                <a:latin typeface="標楷體" panose="03000509000000000000" pitchFamily="65" charset="-120"/>
                <a:ea typeface="標楷體" panose="03000509000000000000" pitchFamily="65" charset="-120"/>
              </a:rPr>
              <a:t>之適當處分。</a:t>
            </a:r>
            <a:br>
              <a:rPr lang="zh-TW" altLang="en-US"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
            </a:r>
            <a:br>
              <a:rPr lang="zh-TW" altLang="en-US" dirty="0" smtClean="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電腦處理個人資料保護法，簡稱「個資法」：主要目的是避免個人的人格權遭受侵害，並促進個人資料之合理利用。</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個資法揭示之保護個人資料，將「限制蒐集、資料內容正確、目的明確化、限制利用、安全保護、公開、個人參加、責任」八大原則予以法治化。</a:t>
            </a:r>
            <a:br>
              <a:rPr lang="zh-TW" altLang="en-US" dirty="0" smtClean="0">
                <a:latin typeface="標楷體" panose="03000509000000000000" pitchFamily="65" charset="-120"/>
                <a:ea typeface="標楷體" panose="03000509000000000000" pitchFamily="65" charset="-120"/>
              </a:rPr>
            </a:b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60EFF02F-C884-489D-8997-528507EBA873}" type="slidenum">
              <a:rPr lang="zh-TW" altLang="en-US" smtClean="0"/>
              <a:t>53</a:t>
            </a:fld>
            <a:endParaRPr lang="zh-TW" altLang="en-US"/>
          </a:p>
        </p:txBody>
      </p:sp>
      <p:sp>
        <p:nvSpPr>
          <p:cNvPr id="5" name="矩形 4"/>
          <p:cNvSpPr/>
          <p:nvPr/>
        </p:nvSpPr>
        <p:spPr>
          <a:xfrm>
            <a:off x="4992958" y="128381"/>
            <a:ext cx="4151042" cy="338554"/>
          </a:xfrm>
          <a:prstGeom prst="rect">
            <a:avLst/>
          </a:prstGeom>
        </p:spPr>
        <p:txBody>
          <a:bodyPr wrap="square">
            <a:spAutoFit/>
          </a:bodyPr>
          <a:lstStyle/>
          <a:p>
            <a:r>
              <a:rPr lang="en-US" altLang="zh-TW" sz="1600" dirty="0">
                <a:hlinkClick r:id="rId2"/>
              </a:rPr>
              <a:t>https://www.thenewslens.com/article/109806</a:t>
            </a:r>
            <a:endParaRPr lang="zh-TW" altLang="en-US" sz="1600" dirty="0"/>
          </a:p>
        </p:txBody>
      </p:sp>
    </p:spTree>
    <p:extLst>
      <p:ext uri="{BB962C8B-B14F-4D97-AF65-F5344CB8AC3E}">
        <p14:creationId xmlns:p14="http://schemas.microsoft.com/office/powerpoint/2010/main" val="28747359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latin typeface="標楷體" panose="03000509000000000000" pitchFamily="65" charset="-120"/>
                <a:ea typeface="標楷體" panose="03000509000000000000" pitchFamily="65" charset="-120"/>
              </a:rPr>
              <a:t>假新聞</a:t>
            </a:r>
            <a:endParaRPr lang="zh-TW" altLang="en-US" sz="4050" dirty="0">
              <a:solidFill>
                <a:schemeClr val="bg1"/>
              </a:solidFill>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16B0B10-08FD-4D85-8421-7CB36ECE5D00}"/>
              </a:ext>
            </a:extLst>
          </p:cNvPr>
          <p:cNvSpPr>
            <a:spLocks noGrp="1"/>
          </p:cNvSpPr>
          <p:nvPr>
            <p:ph type="sldNum" sz="quarter" idx="12"/>
          </p:nvPr>
        </p:nvSpPr>
        <p:spPr/>
        <p:txBody>
          <a:bodyPr/>
          <a:lstStyle/>
          <a:p>
            <a:fld id="{60EFF02F-C884-489D-8997-528507EBA873}" type="slidenum">
              <a:rPr lang="zh-TW" altLang="en-US" smtClean="0"/>
              <a:t>54</a:t>
            </a:fld>
            <a:endParaRPr lang="zh-TW" altLang="en-US"/>
          </a:p>
        </p:txBody>
      </p:sp>
    </p:spTree>
    <p:extLst>
      <p:ext uri="{BB962C8B-B14F-4D97-AF65-F5344CB8AC3E}">
        <p14:creationId xmlns:p14="http://schemas.microsoft.com/office/powerpoint/2010/main" val="378760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標楷體" panose="03000509000000000000" pitchFamily="65" charset="-120"/>
                <a:ea typeface="標楷體" panose="03000509000000000000" pitchFamily="65" charset="-120"/>
              </a:rPr>
              <a:t>認識假新聞</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628650" y="1557996"/>
            <a:ext cx="7886700" cy="4351338"/>
          </a:xfrm>
        </p:spPr>
        <p:txBody>
          <a:bodyPr>
            <a:normAutofit fontScale="92500" lnSpcReduction="10000"/>
          </a:bodyPr>
          <a:lstStyle/>
          <a:p>
            <a:pPr marL="0" indent="0">
              <a:buNone/>
            </a:pPr>
            <a:r>
              <a:rPr lang="zh-TW" altLang="en-US" dirty="0">
                <a:latin typeface="標楷體" panose="03000509000000000000" pitchFamily="65" charset="-120"/>
                <a:ea typeface="標楷體" panose="03000509000000000000" pitchFamily="65" charset="-120"/>
              </a:rPr>
              <a:t>通常用來指捏造新聞。在傳統新聞，社交媒體或虛假新聞網站中發現的這類新聞事實上</a:t>
            </a:r>
            <a:r>
              <a:rPr lang="zh-TW" altLang="en-US" dirty="0">
                <a:solidFill>
                  <a:schemeClr val="accent2"/>
                </a:solidFill>
                <a:latin typeface="標楷體" panose="03000509000000000000" pitchFamily="65" charset="-120"/>
                <a:ea typeface="標楷體" panose="03000509000000000000" pitchFamily="65" charset="-120"/>
              </a:rPr>
              <a:t>沒有任何</a:t>
            </a:r>
            <a:r>
              <a:rPr lang="zh-TW" altLang="en-US" dirty="0" smtClean="0">
                <a:solidFill>
                  <a:schemeClr val="accent2"/>
                </a:solidFill>
                <a:latin typeface="標楷體" panose="03000509000000000000" pitchFamily="65" charset="-120"/>
                <a:ea typeface="標楷體" panose="03000509000000000000" pitchFamily="65" charset="-120"/>
              </a:rPr>
              <a:t>依據</a:t>
            </a:r>
            <a:r>
              <a:rPr lang="zh-TW" altLang="en-US" dirty="0" smtClean="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假</a:t>
            </a:r>
            <a:r>
              <a:rPr lang="zh-TW" altLang="en-US" dirty="0" smtClean="0">
                <a:latin typeface="標楷體" panose="03000509000000000000" pitchFamily="65" charset="-120"/>
                <a:ea typeface="標楷體" panose="03000509000000000000" pitchFamily="65" charset="-120"/>
              </a:rPr>
              <a:t>新聞特徵：</a:t>
            </a:r>
            <a:endParaRPr lang="en-US" altLang="zh-TW" dirty="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釣魚式標題</a:t>
            </a: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宣傳</a:t>
            </a: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諷刺性內容</a:t>
            </a: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垃圾內容</a:t>
            </a: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誤導性的標題</a:t>
            </a: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有偏見的新聞</a:t>
            </a: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55</a:t>
            </a:fld>
            <a:endParaRPr lang="zh-TW" altLang="en-US"/>
          </a:p>
        </p:txBody>
      </p:sp>
      <p:sp>
        <p:nvSpPr>
          <p:cNvPr id="8" name="矩形 7"/>
          <p:cNvSpPr/>
          <p:nvPr/>
        </p:nvSpPr>
        <p:spPr>
          <a:xfrm>
            <a:off x="4687011" y="88127"/>
            <a:ext cx="4456989" cy="276999"/>
          </a:xfrm>
          <a:prstGeom prst="rect">
            <a:avLst/>
          </a:prstGeom>
        </p:spPr>
        <p:txBody>
          <a:bodyPr wrap="none">
            <a:spAutoFit/>
          </a:bodyPr>
          <a:lstStyle/>
          <a:p>
            <a:r>
              <a:rPr lang="en-US" altLang="zh-TW" sz="1200" dirty="0">
                <a:hlinkClick r:id="rId2"/>
              </a:rPr>
              <a:t>https://zh.wikipedia.org/wiki/%E5%81%87%E6%96%B0%E8%81%9E</a:t>
            </a:r>
            <a:endParaRPr lang="en-US" altLang="zh-TW" sz="1200"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33846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886432"/>
          </a:xfrm>
        </p:spPr>
        <p:txBody>
          <a:bodyPr>
            <a:normAutofit/>
          </a:bodyPr>
          <a:lstStyle/>
          <a:p>
            <a:r>
              <a:rPr lang="zh-TW" altLang="en-US" b="1" dirty="0">
                <a:latin typeface="標楷體" panose="03000509000000000000" pitchFamily="65" charset="-120"/>
                <a:ea typeface="標楷體" panose="03000509000000000000" pitchFamily="65" charset="-120"/>
              </a:rPr>
              <a:t>假新聞</a:t>
            </a:r>
          </a:p>
        </p:txBody>
      </p:sp>
      <p:sp>
        <p:nvSpPr>
          <p:cNvPr id="3" name="內容版面配置區 2"/>
          <p:cNvSpPr>
            <a:spLocks noGrp="1"/>
          </p:cNvSpPr>
          <p:nvPr>
            <p:ph idx="1"/>
          </p:nvPr>
        </p:nvSpPr>
        <p:spPr>
          <a:xfrm>
            <a:off x="628650" y="1338345"/>
            <a:ext cx="7886700" cy="4681166"/>
          </a:xfrm>
        </p:spPr>
        <p:txBody>
          <a:bodyPr>
            <a:normAutofit fontScale="77500" lnSpcReduction="20000"/>
          </a:bodyPr>
          <a:lstStyle/>
          <a:p>
            <a:pPr marL="0" indent="0">
              <a:buNone/>
            </a:pPr>
            <a:r>
              <a:rPr lang="zh-TW" altLang="en-US" dirty="0" smtClean="0">
                <a:latin typeface="標楷體" panose="03000509000000000000" pitchFamily="65" charset="-120"/>
                <a:ea typeface="標楷體" panose="03000509000000000000" pitchFamily="65" charset="-120"/>
              </a:rPr>
              <a:t>事件：</a:t>
            </a:r>
            <a:endParaRPr lang="en-US" altLang="zh-TW" dirty="0" smtClean="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2018</a:t>
            </a:r>
            <a:r>
              <a:rPr lang="zh-TW" altLang="en-US" dirty="0">
                <a:latin typeface="標楷體" panose="03000509000000000000" pitchFamily="65" charset="-120"/>
                <a:ea typeface="標楷體" panose="03000509000000000000" pitchFamily="65" charset="-120"/>
              </a:rPr>
              <a:t>年燕子颱風侵襲日本，導致台灣旅客滯留於關西國際機場</a:t>
            </a:r>
            <a:r>
              <a:rPr lang="zh-TW" altLang="en-US" dirty="0" smtClean="0">
                <a:latin typeface="標楷體" panose="03000509000000000000" pitchFamily="65" charset="-120"/>
                <a:ea typeface="標楷體" panose="03000509000000000000" pitchFamily="65" charset="-120"/>
              </a:rPr>
              <a:t>，期間</a:t>
            </a:r>
            <a:r>
              <a:rPr lang="zh-TW" altLang="en-US" dirty="0">
                <a:latin typeface="標楷體" panose="03000509000000000000" pitchFamily="65" charset="-120"/>
                <a:ea typeface="標楷體" panose="03000509000000000000" pitchFamily="65" charset="-120"/>
              </a:rPr>
              <a:t>台北大學游姓學生所持有的帳號「</a:t>
            </a:r>
            <a:r>
              <a:rPr lang="en-US" altLang="zh-TW" dirty="0" err="1">
                <a:latin typeface="標楷體" panose="03000509000000000000" pitchFamily="65" charset="-120"/>
                <a:ea typeface="標楷體" panose="03000509000000000000" pitchFamily="65" charset="-120"/>
              </a:rPr>
              <a:t>GuRuGuRu</a:t>
            </a:r>
            <a:r>
              <a:rPr lang="zh-TW" altLang="en-US" dirty="0">
                <a:latin typeface="標楷體" panose="03000509000000000000" pitchFamily="65" charset="-120"/>
                <a:ea typeface="標楷體" panose="03000509000000000000" pitchFamily="65" charset="-120"/>
              </a:rPr>
              <a:t>」於</a:t>
            </a:r>
            <a:r>
              <a:rPr lang="en-US" altLang="zh-TW" dirty="0">
                <a:latin typeface="標楷體" panose="03000509000000000000" pitchFamily="65" charset="-120"/>
                <a:ea typeface="標楷體" panose="03000509000000000000" pitchFamily="65" charset="-120"/>
              </a:rPr>
              <a:t>PTT</a:t>
            </a:r>
            <a:r>
              <a:rPr lang="zh-TW" altLang="en-US" dirty="0">
                <a:latin typeface="標楷體" panose="03000509000000000000" pitchFamily="65" charset="-120"/>
                <a:ea typeface="標楷體" panose="03000509000000000000" pitchFamily="65" charset="-120"/>
              </a:rPr>
              <a:t>發文聲稱當時關西機場沒水沒電，是中國大陸派了</a:t>
            </a:r>
            <a:r>
              <a:rPr lang="en-US" altLang="zh-TW" dirty="0">
                <a:latin typeface="標楷體" panose="03000509000000000000" pitchFamily="65" charset="-120"/>
                <a:ea typeface="標楷體" panose="03000509000000000000" pitchFamily="65" charset="-120"/>
              </a:rPr>
              <a:t>15</a:t>
            </a:r>
            <a:r>
              <a:rPr lang="zh-TW" altLang="en-US" dirty="0">
                <a:latin typeface="標楷體" panose="03000509000000000000" pitchFamily="65" charset="-120"/>
                <a:ea typeface="標楷體" panose="03000509000000000000" pitchFamily="65" charset="-120"/>
              </a:rPr>
              <a:t>輛大車才讓他上車脫</a:t>
            </a:r>
            <a:r>
              <a:rPr lang="zh-TW" altLang="en-US" dirty="0" smtClean="0">
                <a:latin typeface="標楷體" panose="03000509000000000000" pitchFamily="65" charset="-120"/>
                <a:ea typeface="標楷體" panose="03000509000000000000" pitchFamily="65" charset="-120"/>
              </a:rPr>
              <a:t>困，</a:t>
            </a:r>
            <a:r>
              <a:rPr lang="zh-TW" altLang="en-US" dirty="0">
                <a:latin typeface="標楷體" panose="03000509000000000000" pitchFamily="65" charset="-120"/>
                <a:ea typeface="標楷體" panose="03000509000000000000" pitchFamily="65" charset="-120"/>
              </a:rPr>
              <a:t>而他打電話到大阪辦事處卻得到冷處理。當時有網友質疑駐日代表謝長廷的處理，但</a:t>
            </a:r>
            <a:r>
              <a:rPr lang="en-US" altLang="zh-TW" dirty="0">
                <a:latin typeface="標楷體" panose="03000509000000000000" pitchFamily="65" charset="-120"/>
                <a:ea typeface="標楷體" panose="03000509000000000000" pitchFamily="65" charset="-120"/>
              </a:rPr>
              <a:t>PTT</a:t>
            </a:r>
            <a:r>
              <a:rPr lang="zh-TW" altLang="en-US" dirty="0">
                <a:latin typeface="標楷體" panose="03000509000000000000" pitchFamily="65" charset="-120"/>
                <a:ea typeface="標楷體" panose="03000509000000000000" pitchFamily="65" charset="-120"/>
              </a:rPr>
              <a:t>上暱稱為「</a:t>
            </a:r>
            <a:r>
              <a:rPr lang="en-US" altLang="zh-TW" dirty="0" err="1">
                <a:latin typeface="標楷體" panose="03000509000000000000" pitchFamily="65" charset="-120"/>
                <a:ea typeface="標楷體" panose="03000509000000000000" pitchFamily="65" charset="-120"/>
              </a:rPr>
              <a:t>idcc</a:t>
            </a:r>
            <a:r>
              <a:rPr lang="zh-TW" altLang="en-US" dirty="0">
                <a:latin typeface="標楷體" panose="03000509000000000000" pitchFamily="65" charset="-120"/>
                <a:ea typeface="標楷體" panose="03000509000000000000" pitchFamily="65" charset="-120"/>
              </a:rPr>
              <a:t>」的網友貼文，指謝長廷根本管不了大阪辦事處，整起事件應由大阪辦事處</a:t>
            </a:r>
            <a:r>
              <a:rPr lang="zh-TW" altLang="en-US" dirty="0" smtClean="0">
                <a:latin typeface="標楷體" panose="03000509000000000000" pitchFamily="65" charset="-120"/>
                <a:ea typeface="標楷體" panose="03000509000000000000" pitchFamily="65" charset="-120"/>
              </a:rPr>
              <a:t>負責</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時任臺</a:t>
            </a:r>
            <a:r>
              <a:rPr lang="zh-TW" altLang="en-US" dirty="0">
                <a:latin typeface="標楷體" panose="03000509000000000000" pitchFamily="65" charset="-120"/>
                <a:ea typeface="標楷體" panose="03000509000000000000" pitchFamily="65" charset="-120"/>
              </a:rPr>
              <a:t>北駐大阪經濟文化辦事處處長為蘇啟誠</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後來</a:t>
            </a:r>
            <a:r>
              <a:rPr lang="zh-TW" altLang="en-US" dirty="0">
                <a:latin typeface="標楷體" panose="03000509000000000000" pitchFamily="65" charset="-120"/>
                <a:ea typeface="標楷體" panose="03000509000000000000" pitchFamily="65" charset="-120"/>
              </a:rPr>
              <a:t>檢警發現楊蕙如之帳號「</a:t>
            </a:r>
            <a:r>
              <a:rPr lang="en-US" altLang="zh-TW" dirty="0">
                <a:latin typeface="標楷體" panose="03000509000000000000" pitchFamily="65" charset="-120"/>
                <a:ea typeface="標楷體" panose="03000509000000000000" pitchFamily="65" charset="-120"/>
              </a:rPr>
              <a:t>slow</a:t>
            </a:r>
            <a:r>
              <a:rPr lang="zh-TW" altLang="en-US" dirty="0">
                <a:latin typeface="標楷體" panose="03000509000000000000" pitchFamily="65" charset="-120"/>
                <a:ea typeface="標楷體" panose="03000509000000000000" pitchFamily="65" charset="-120"/>
              </a:rPr>
              <a:t>」與該帳號所用</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相同</a:t>
            </a:r>
            <a:r>
              <a:rPr lang="zh-TW" altLang="en-US" dirty="0" smtClean="0">
                <a:latin typeface="標楷體" panose="03000509000000000000" pitchFamily="65" charset="-120"/>
                <a:ea typeface="標楷體" panose="03000509000000000000" pitchFamily="65" charset="-120"/>
              </a:rPr>
              <a:t>。楊蕙如</a:t>
            </a:r>
            <a:r>
              <a:rPr lang="zh-TW" altLang="en-US" dirty="0">
                <a:latin typeface="標楷體" panose="03000509000000000000" pitchFamily="65" charset="-120"/>
                <a:ea typeface="標楷體" panose="03000509000000000000" pitchFamily="65" charset="-120"/>
              </a:rPr>
              <a:t>又以每人每月</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萬元為薪水，透過</a:t>
            </a:r>
            <a:r>
              <a:rPr lang="en-US" altLang="zh-TW" dirty="0">
                <a:latin typeface="標楷體" panose="03000509000000000000" pitchFamily="65" charset="-120"/>
                <a:ea typeface="標楷體" panose="03000509000000000000" pitchFamily="65" charset="-120"/>
              </a:rPr>
              <a:t>LINE</a:t>
            </a:r>
            <a:r>
              <a:rPr lang="zh-TW" altLang="en-US" dirty="0" smtClean="0">
                <a:latin typeface="標楷體" panose="03000509000000000000" pitchFamily="65" charset="-120"/>
                <a:ea typeface="標楷體" panose="03000509000000000000" pitchFamily="65" charset="-120"/>
              </a:rPr>
              <a:t>群下</a:t>
            </a:r>
            <a:r>
              <a:rPr lang="zh-TW" altLang="en-US" dirty="0">
                <a:latin typeface="標楷體" panose="03000509000000000000" pitchFamily="65" charset="-120"/>
                <a:ea typeface="標楷體" panose="03000509000000000000" pitchFamily="65" charset="-120"/>
              </a:rPr>
              <a:t>指令給</a:t>
            </a:r>
            <a:r>
              <a:rPr lang="zh-TW" altLang="en-US" dirty="0" smtClean="0">
                <a:latin typeface="標楷體" panose="03000509000000000000" pitchFamily="65" charset="-120"/>
                <a:ea typeface="標楷體" panose="03000509000000000000" pitchFamily="65" charset="-120"/>
              </a:rPr>
              <a:t>下線，</a:t>
            </a:r>
            <a:r>
              <a:rPr lang="zh-TW" altLang="en-US" dirty="0">
                <a:latin typeface="標楷體" panose="03000509000000000000" pitchFamily="65" charset="-120"/>
                <a:ea typeface="標楷體" panose="03000509000000000000" pitchFamily="65" charset="-120"/>
              </a:rPr>
              <a:t>再由下線將消息放到別的</a:t>
            </a:r>
            <a:r>
              <a:rPr lang="en-US" altLang="zh-TW" dirty="0">
                <a:latin typeface="標楷體" panose="03000509000000000000" pitchFamily="65" charset="-120"/>
                <a:ea typeface="標楷體" panose="03000509000000000000" pitchFamily="65" charset="-120"/>
              </a:rPr>
              <a:t>LINE</a:t>
            </a:r>
            <a:r>
              <a:rPr lang="zh-TW" altLang="en-US" dirty="0">
                <a:latin typeface="標楷體" panose="03000509000000000000" pitchFamily="65" charset="-120"/>
                <a:ea typeface="標楷體" panose="03000509000000000000" pitchFamily="65" charset="-120"/>
              </a:rPr>
              <a:t>群、社團</a:t>
            </a:r>
            <a:r>
              <a:rPr lang="en-US" altLang="zh-TW" dirty="0">
                <a:latin typeface="標楷體" panose="03000509000000000000" pitchFamily="65" charset="-120"/>
                <a:ea typeface="標楷體" panose="03000509000000000000" pitchFamily="65" charset="-120"/>
              </a:rPr>
              <a:t>PTT</a:t>
            </a:r>
            <a:r>
              <a:rPr lang="zh-TW" altLang="en-US" dirty="0">
                <a:latin typeface="標楷體" panose="03000509000000000000" pitchFamily="65" charset="-120"/>
                <a:ea typeface="標楷體" panose="03000509000000000000" pitchFamily="65" charset="-120"/>
              </a:rPr>
              <a:t>等特定社群，影響輿論</a:t>
            </a:r>
            <a:r>
              <a:rPr lang="zh-TW" altLang="en-US" dirty="0" smtClean="0">
                <a:latin typeface="標楷體" panose="03000509000000000000" pitchFamily="65" charset="-120"/>
                <a:ea typeface="標楷體" panose="03000509000000000000" pitchFamily="65" charset="-120"/>
              </a:rPr>
              <a:t>風向。</a:t>
            </a:r>
            <a:r>
              <a:rPr lang="zh-TW" altLang="en-US" dirty="0">
                <a:latin typeface="標楷體" panose="03000509000000000000" pitchFamily="65" charset="-120"/>
                <a:ea typeface="標楷體" panose="03000509000000000000" pitchFamily="65" charset="-120"/>
              </a:rPr>
              <a:t>媒體未經查證即報導這則假新聞，風波延燒下，大阪辦事處成為眾矢之的</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smtClean="0">
                <a:latin typeface="標楷體" panose="03000509000000000000" pitchFamily="65" charset="-120"/>
                <a:ea typeface="標楷體" panose="03000509000000000000" pitchFamily="65" charset="-120"/>
              </a:rPr>
              <a:t>調查：</a:t>
            </a:r>
            <a:endParaRPr lang="en-US" altLang="zh-TW" dirty="0" smtClean="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事後證明中國大陸在關西機場內並未派車。在外交官蘇啟誠死後，警方抓到了持有「</a:t>
            </a:r>
            <a:r>
              <a:rPr lang="en-US" altLang="zh-TW" dirty="0" err="1">
                <a:latin typeface="標楷體" panose="03000509000000000000" pitchFamily="65" charset="-120"/>
                <a:ea typeface="標楷體" panose="03000509000000000000" pitchFamily="65" charset="-120"/>
              </a:rPr>
              <a:t>GuRuGuRu</a:t>
            </a:r>
            <a:r>
              <a:rPr lang="zh-TW" altLang="en-US" dirty="0">
                <a:latin typeface="標楷體" panose="03000509000000000000" pitchFamily="65" charset="-120"/>
                <a:ea typeface="標楷體" panose="03000509000000000000" pitchFamily="65" charset="-120"/>
              </a:rPr>
              <a:t>」帳號的台北大學游姓學生，法院判決其無罪不罰</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56</a:t>
            </a:fld>
            <a:endParaRPr lang="zh-TW" altLang="en-US"/>
          </a:p>
        </p:txBody>
      </p:sp>
      <p:sp>
        <p:nvSpPr>
          <p:cNvPr id="8" name="矩形 7"/>
          <p:cNvSpPr/>
          <p:nvPr/>
        </p:nvSpPr>
        <p:spPr>
          <a:xfrm>
            <a:off x="4572000" y="88127"/>
            <a:ext cx="4481035" cy="276999"/>
          </a:xfrm>
          <a:prstGeom prst="rect">
            <a:avLst/>
          </a:prstGeom>
        </p:spPr>
        <p:txBody>
          <a:bodyPr wrap="none">
            <a:spAutoFit/>
          </a:bodyPr>
          <a:lstStyle/>
          <a:p>
            <a:r>
              <a:rPr lang="en-US" altLang="zh-TW" sz="1200" dirty="0">
                <a:hlinkClick r:id="rId2"/>
              </a:rPr>
              <a:t>https://zh.wikipedia.org/wiki/%E8%98%87%E5%95%9F%E8%AA%A0</a:t>
            </a:r>
            <a:endParaRPr lang="en-US" altLang="zh-TW" sz="1200" dirty="0" smtClean="0">
              <a:latin typeface="標楷體" panose="03000509000000000000" pitchFamily="65" charset="-120"/>
              <a:ea typeface="標楷體" panose="03000509000000000000" pitchFamily="65" charset="-120"/>
            </a:endParaRPr>
          </a:p>
        </p:txBody>
      </p:sp>
      <p:sp>
        <p:nvSpPr>
          <p:cNvPr id="9" name="矩形 8"/>
          <p:cNvSpPr/>
          <p:nvPr/>
        </p:nvSpPr>
        <p:spPr>
          <a:xfrm>
            <a:off x="67032" y="63293"/>
            <a:ext cx="958572" cy="3886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sz="2400" dirty="0" smtClean="0">
                <a:latin typeface="標楷體" panose="03000509000000000000" pitchFamily="65" charset="-120"/>
                <a:ea typeface="標楷體" panose="03000509000000000000" pitchFamily="65" charset="-120"/>
              </a:rPr>
              <a:t>案例</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812010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假</a:t>
            </a:r>
            <a:r>
              <a:rPr lang="zh-TW" altLang="en-US" b="1" dirty="0" smtClean="0">
                <a:latin typeface="標楷體" panose="03000509000000000000" pitchFamily="65" charset="-120"/>
                <a:ea typeface="標楷體" panose="03000509000000000000" pitchFamily="65" charset="-120"/>
              </a:rPr>
              <a:t>新聞相關法律</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為了打擊假新聞，行政院預計修正</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災害防救法</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廣播電視法</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等</a:t>
            </a:r>
            <a:r>
              <a:rPr lang="en-US" altLang="zh-TW" dirty="0">
                <a:latin typeface="標楷體" panose="03000509000000000000" pitchFamily="65" charset="-120"/>
                <a:ea typeface="標楷體" panose="03000509000000000000" pitchFamily="65" charset="-120"/>
              </a:rPr>
              <a:t>7</a:t>
            </a:r>
            <a:r>
              <a:rPr lang="zh-TW" altLang="en-US" dirty="0">
                <a:latin typeface="標楷體" panose="03000509000000000000" pitchFamily="65" charset="-120"/>
                <a:ea typeface="標楷體" panose="03000509000000000000" pitchFamily="65" charset="-120"/>
              </a:rPr>
              <a:t>部</a:t>
            </a:r>
            <a:r>
              <a:rPr lang="zh-TW" altLang="en-US" dirty="0" smtClean="0">
                <a:latin typeface="標楷體" panose="03000509000000000000" pitchFamily="65" charset="-120"/>
                <a:ea typeface="標楷體" panose="03000509000000000000" pitchFamily="65" charset="-120"/>
              </a:rPr>
              <a:t>法規。</a:t>
            </a:r>
            <a:r>
              <a:rPr lang="en-US" altLang="zh-TW" dirty="0">
                <a:latin typeface="標楷體" panose="03000509000000000000" pitchFamily="65" charset="-120"/>
                <a:ea typeface="標楷體" panose="03000509000000000000" pitchFamily="65" charset="-120"/>
              </a:rPr>
              <a:t>7</a:t>
            </a:r>
            <a:r>
              <a:rPr lang="zh-TW" altLang="en-US" dirty="0">
                <a:latin typeface="標楷體" panose="03000509000000000000" pitchFamily="65" charset="-120"/>
                <a:ea typeface="標楷體" panose="03000509000000000000" pitchFamily="65" charset="-120"/>
              </a:rPr>
              <a:t>部法案中，都納入</a:t>
            </a:r>
            <a:r>
              <a:rPr lang="zh-TW" altLang="en-US" dirty="0">
                <a:solidFill>
                  <a:schemeClr val="accent2"/>
                </a:solidFill>
                <a:latin typeface="標楷體" panose="03000509000000000000" pitchFamily="65" charset="-120"/>
                <a:ea typeface="標楷體" panose="03000509000000000000" pitchFamily="65" charset="-120"/>
              </a:rPr>
              <a:t>禁止散播假新聞</a:t>
            </a:r>
            <a:r>
              <a:rPr lang="zh-TW" altLang="en-US" dirty="0">
                <a:latin typeface="標楷體" panose="03000509000000000000" pitchFamily="65" charset="-120"/>
                <a:ea typeface="標楷體" panose="03000509000000000000" pitchFamily="65" charset="-120"/>
              </a:rPr>
              <a:t>的規範和罰則，最嚴重的狀況下，亂傳假新聞者可能被</a:t>
            </a:r>
            <a:r>
              <a:rPr lang="zh-TW" altLang="en-US" dirty="0">
                <a:solidFill>
                  <a:schemeClr val="accent2"/>
                </a:solidFill>
                <a:latin typeface="標楷體" panose="03000509000000000000" pitchFamily="65" charset="-120"/>
                <a:ea typeface="標楷體" panose="03000509000000000000" pitchFamily="65" charset="-120"/>
              </a:rPr>
              <a:t>罰</a:t>
            </a:r>
            <a:r>
              <a:rPr lang="en-US" altLang="zh-TW" dirty="0">
                <a:solidFill>
                  <a:schemeClr val="accent2"/>
                </a:solidFill>
                <a:latin typeface="標楷體" panose="03000509000000000000" pitchFamily="65" charset="-120"/>
                <a:ea typeface="標楷體" panose="03000509000000000000" pitchFamily="65" charset="-120"/>
              </a:rPr>
              <a:t>100</a:t>
            </a:r>
            <a:r>
              <a:rPr lang="zh-TW" altLang="en-US" dirty="0">
                <a:solidFill>
                  <a:schemeClr val="accent2"/>
                </a:solidFill>
                <a:latin typeface="標楷體" panose="03000509000000000000" pitchFamily="65" charset="-120"/>
                <a:ea typeface="標楷體" panose="03000509000000000000" pitchFamily="65" charset="-120"/>
              </a:rPr>
              <a:t>萬罰金</a:t>
            </a:r>
            <a:r>
              <a:rPr lang="zh-TW" altLang="en-US" dirty="0">
                <a:latin typeface="標楷體" panose="03000509000000000000" pitchFamily="65" charset="-120"/>
                <a:ea typeface="標楷體" panose="03000509000000000000" pitchFamily="65" charset="-120"/>
              </a:rPr>
              <a:t>或</a:t>
            </a:r>
            <a:r>
              <a:rPr lang="zh-TW" altLang="en-US" dirty="0">
                <a:solidFill>
                  <a:schemeClr val="accent2"/>
                </a:solidFill>
                <a:latin typeface="標楷體" panose="03000509000000000000" pitchFamily="65" charset="-120"/>
                <a:ea typeface="標楷體" panose="03000509000000000000" pitchFamily="65" charset="-120"/>
              </a:rPr>
              <a:t>無期徒刑</a:t>
            </a:r>
            <a:r>
              <a:rPr lang="zh-TW" altLang="en-US" dirty="0">
                <a:latin typeface="標楷體" panose="03000509000000000000" pitchFamily="65" charset="-120"/>
                <a:ea typeface="標楷體" panose="03000509000000000000" pitchFamily="65" charset="-120"/>
              </a:rPr>
              <a:t>。而</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廣播電視法</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修法也要求廣播電視新聞業者必須建立「自律規範機制」，如果未經「事實查核」就散布不實訊息，最高也可罰</a:t>
            </a:r>
            <a:r>
              <a:rPr lang="en-US" altLang="zh-TW" dirty="0">
                <a:latin typeface="標楷體" panose="03000509000000000000" pitchFamily="65" charset="-120"/>
                <a:ea typeface="標楷體" panose="03000509000000000000" pitchFamily="65" charset="-120"/>
              </a:rPr>
              <a:t>200</a:t>
            </a:r>
            <a:r>
              <a:rPr lang="zh-TW" altLang="en-US" dirty="0">
                <a:latin typeface="標楷體" panose="03000509000000000000" pitchFamily="65" charset="-120"/>
                <a:ea typeface="標楷體" panose="03000509000000000000" pitchFamily="65" charset="-120"/>
              </a:rPr>
              <a:t>萬罰鍰。</a:t>
            </a:r>
          </a:p>
        </p:txBody>
      </p:sp>
      <p:sp>
        <p:nvSpPr>
          <p:cNvPr id="4" name="投影片編號版面配置區 3"/>
          <p:cNvSpPr>
            <a:spLocks noGrp="1"/>
          </p:cNvSpPr>
          <p:nvPr>
            <p:ph type="sldNum" sz="quarter" idx="12"/>
          </p:nvPr>
        </p:nvSpPr>
        <p:spPr/>
        <p:txBody>
          <a:bodyPr/>
          <a:lstStyle/>
          <a:p>
            <a:fld id="{60EFF02F-C884-489D-8997-528507EBA873}" type="slidenum">
              <a:rPr lang="zh-TW" altLang="en-US" smtClean="0"/>
              <a:t>57</a:t>
            </a:fld>
            <a:endParaRPr lang="zh-TW" altLang="en-US"/>
          </a:p>
        </p:txBody>
      </p:sp>
      <p:sp>
        <p:nvSpPr>
          <p:cNvPr id="5" name="矩形 4"/>
          <p:cNvSpPr/>
          <p:nvPr/>
        </p:nvSpPr>
        <p:spPr>
          <a:xfrm>
            <a:off x="4992958" y="128381"/>
            <a:ext cx="4151042" cy="338554"/>
          </a:xfrm>
          <a:prstGeom prst="rect">
            <a:avLst/>
          </a:prstGeom>
        </p:spPr>
        <p:txBody>
          <a:bodyPr wrap="square">
            <a:spAutoFit/>
          </a:bodyPr>
          <a:lstStyle/>
          <a:p>
            <a:r>
              <a:rPr lang="en-US" altLang="zh-TW" sz="1600" dirty="0">
                <a:hlinkClick r:id="rId2"/>
              </a:rPr>
              <a:t>https://www.thenewslens.com/article/109806</a:t>
            </a:r>
            <a:endParaRPr lang="zh-TW" altLang="en-US" sz="1600" dirty="0"/>
          </a:p>
        </p:txBody>
      </p:sp>
    </p:spTree>
    <p:extLst>
      <p:ext uri="{BB962C8B-B14F-4D97-AF65-F5344CB8AC3E}">
        <p14:creationId xmlns:p14="http://schemas.microsoft.com/office/powerpoint/2010/main" val="9600625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資訊素養​</a:t>
            </a:r>
          </a:p>
        </p:txBody>
      </p:sp>
      <p:sp>
        <p:nvSpPr>
          <p:cNvPr id="3" name="內容版面配置區 2"/>
          <p:cNvSpPr>
            <a:spLocks noGrp="1"/>
          </p:cNvSpPr>
          <p:nvPr>
            <p:ph idx="1"/>
          </p:nvPr>
        </p:nvSpPr>
        <p:spPr>
          <a:xfrm>
            <a:off x="628650" y="1557996"/>
            <a:ext cx="7886700" cy="4351338"/>
          </a:xfrm>
        </p:spPr>
        <p:txBody>
          <a:bodyPr>
            <a:normAutofit fontScale="85000" lnSpcReduction="20000"/>
          </a:bodyPr>
          <a:lstStyle/>
          <a:p>
            <a:pPr marL="0" indent="0">
              <a:buNone/>
            </a:pPr>
            <a:r>
              <a:rPr lang="zh-TW" altLang="en-US" dirty="0">
                <a:solidFill>
                  <a:schemeClr val="accent2"/>
                </a:solidFill>
                <a:latin typeface="標楷體" panose="03000509000000000000" pitchFamily="65" charset="-120"/>
                <a:ea typeface="標楷體" panose="03000509000000000000" pitchFamily="65" charset="-120"/>
              </a:rPr>
              <a:t>倫理道德</a:t>
            </a:r>
            <a:r>
              <a:rPr lang="zh-TW" altLang="en-US" dirty="0">
                <a:latin typeface="標楷體" panose="03000509000000000000" pitchFamily="65" charset="-120"/>
                <a:ea typeface="標楷體" panose="03000509000000000000" pitchFamily="65" charset="-120"/>
              </a:rPr>
              <a:t>與</a:t>
            </a:r>
            <a:r>
              <a:rPr lang="zh-TW" altLang="en-US" dirty="0">
                <a:solidFill>
                  <a:schemeClr val="accent2"/>
                </a:solidFill>
                <a:latin typeface="標楷體" panose="03000509000000000000" pitchFamily="65" charset="-120"/>
                <a:ea typeface="標楷體" panose="03000509000000000000" pitchFamily="65" charset="-120"/>
              </a:rPr>
              <a:t>法律</a:t>
            </a:r>
            <a:r>
              <a:rPr lang="zh-TW" altLang="en-US" dirty="0">
                <a:latin typeface="標楷體" panose="03000509000000000000" pitchFamily="65" charset="-120"/>
                <a:ea typeface="標楷體" panose="03000509000000000000" pitchFamily="65" charset="-120"/>
              </a:rPr>
              <a:t>是維繫社會秩序的兩大法寶​</a:t>
            </a:r>
          </a:p>
          <a:p>
            <a:pPr marL="0" indent="0">
              <a:buNone/>
            </a:pPr>
            <a:r>
              <a:rPr lang="zh-TW" altLang="en-US" dirty="0" smtClean="0">
                <a:latin typeface="標楷體" panose="03000509000000000000" pitchFamily="65" charset="-120"/>
                <a:ea typeface="標楷體" panose="03000509000000000000" pitchFamily="65" charset="-120"/>
              </a:rPr>
              <a:t>資訊</a:t>
            </a:r>
            <a:r>
              <a:rPr lang="zh-TW" altLang="en-US" dirty="0">
                <a:latin typeface="標楷體" panose="03000509000000000000" pitchFamily="65" charset="-120"/>
                <a:ea typeface="標楷體" panose="03000509000000000000" pitchFamily="65" charset="-120"/>
              </a:rPr>
              <a:t>素養</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為適應資訊社會生活所需，所培養的電腦使用能力與網路倫理觀念，進而有效運用資訊與自我學習認知，取得競爭優勢。</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個人運用資訊及其知識，在網際網路上作有效利用與互動的條件。</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從中學習有效的尋找、評估、察覺、收集、處理所得資訊與網路資源的基本技能，同時體認資訊與網路資源的本質、價值及其與知識體系的關係，以便更專業地從事各種資訊活動。</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說、讀、寫與計算的能力，以及使用電腦、網路或電子媒體資訊的能力。​</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6</a:t>
            </a:fld>
            <a:endParaRPr lang="zh-TW" altLang="en-US"/>
          </a:p>
        </p:txBody>
      </p:sp>
      <p:sp>
        <p:nvSpPr>
          <p:cNvPr id="9" name="矩形 8"/>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725323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資訊倫理</a:t>
            </a:r>
          </a:p>
        </p:txBody>
      </p:sp>
      <p:sp>
        <p:nvSpPr>
          <p:cNvPr id="3" name="內容版面配置區 2"/>
          <p:cNvSpPr>
            <a:spLocks noGrp="1"/>
          </p:cNvSpPr>
          <p:nvPr>
            <p:ph idx="1"/>
          </p:nvPr>
        </p:nvSpPr>
        <p:spPr>
          <a:xfrm>
            <a:off x="628650" y="1557996"/>
            <a:ext cx="7886700" cy="435133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資訊社會中，人與人之間相處的道理</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電腦與網路使用規範</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因應資訊科技濟世而創立的規則</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資訊科技相關的倫理</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資訊人員使用或製造資訊產品時，面臨資訊相關的倫理議題之權利與義務，以及賦予資訊人員對此倫理議題在決策或行動上是非善惡判斷的基準。​</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7</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44495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latin typeface="標楷體" panose="03000509000000000000" pitchFamily="65" charset="-120"/>
                <a:ea typeface="標楷體" panose="03000509000000000000" pitchFamily="65" charset="-120"/>
              </a:rPr>
              <a:t>全民</a:t>
            </a:r>
            <a:r>
              <a:rPr lang="zh-TW" altLang="en-US" sz="4000" b="1" dirty="0" smtClean="0">
                <a:latin typeface="標楷體" panose="03000509000000000000" pitchFamily="65" charset="-120"/>
                <a:ea typeface="標楷體" panose="03000509000000000000" pitchFamily="65" charset="-120"/>
              </a:rPr>
              <a:t>公敵</a:t>
            </a:r>
            <a:r>
              <a:rPr lang="en-US" altLang="zh-TW" sz="2800" b="1" dirty="0" smtClean="0">
                <a:latin typeface="標楷體" panose="03000509000000000000" pitchFamily="65" charset="-120"/>
                <a:ea typeface="標楷體" panose="03000509000000000000" pitchFamily="65" charset="-120"/>
              </a:rPr>
              <a:t>ENEMY </a:t>
            </a:r>
            <a:r>
              <a:rPr lang="en-US" altLang="zh-TW" sz="2800" b="1" dirty="0">
                <a:latin typeface="標楷體" panose="03000509000000000000" pitchFamily="65" charset="-120"/>
                <a:ea typeface="標楷體" panose="03000509000000000000" pitchFamily="65" charset="-120"/>
              </a:rPr>
              <a:t>OF THE </a:t>
            </a:r>
            <a:r>
              <a:rPr lang="en-US" altLang="zh-TW" sz="2800" b="1" dirty="0" smtClean="0">
                <a:latin typeface="標楷體" panose="03000509000000000000" pitchFamily="65" charset="-120"/>
                <a:ea typeface="標楷體" panose="03000509000000000000" pitchFamily="65" charset="-120"/>
              </a:rPr>
              <a:t>STATE</a:t>
            </a:r>
            <a:r>
              <a:rPr lang="zh-TW" altLang="en-US" sz="2800" b="1" dirty="0" smtClean="0">
                <a:latin typeface="標楷體" panose="03000509000000000000" pitchFamily="65" charset="-120"/>
                <a:ea typeface="標楷體" panose="03000509000000000000" pitchFamily="65" charset="-120"/>
              </a:rPr>
              <a:t> </a:t>
            </a:r>
            <a:r>
              <a:rPr lang="en-US" altLang="zh-TW" sz="2800" b="1" dirty="0" smtClean="0">
                <a:latin typeface="標楷體" panose="03000509000000000000" pitchFamily="65" charset="-120"/>
                <a:ea typeface="標楷體" panose="03000509000000000000" pitchFamily="65" charset="-120"/>
              </a:rPr>
              <a:t>-</a:t>
            </a:r>
            <a:r>
              <a:rPr lang="zh-TW" altLang="en-US" sz="4000" b="1" dirty="0" smtClean="0">
                <a:latin typeface="標楷體" panose="03000509000000000000" pitchFamily="65" charset="-120"/>
                <a:ea typeface="標楷體" panose="03000509000000000000" pitchFamily="65" charset="-120"/>
              </a:rPr>
              <a:t>電影</a:t>
            </a:r>
            <a:r>
              <a:rPr lang="zh-TW" altLang="en-US" sz="4000" b="1" dirty="0">
                <a:latin typeface="標楷體" panose="03000509000000000000" pitchFamily="65" charset="-120"/>
                <a:ea typeface="標楷體" panose="03000509000000000000" pitchFamily="65" charset="-120"/>
              </a:rPr>
              <a:t>簡介​</a:t>
            </a:r>
          </a:p>
        </p:txBody>
      </p:sp>
      <p:sp>
        <p:nvSpPr>
          <p:cNvPr id="3" name="內容版面配置區 2"/>
          <p:cNvSpPr>
            <a:spLocks noGrp="1"/>
          </p:cNvSpPr>
          <p:nvPr>
            <p:ph idx="1"/>
          </p:nvPr>
        </p:nvSpPr>
        <p:spPr>
          <a:xfrm>
            <a:off x="3333134" y="1557996"/>
            <a:ext cx="5182215" cy="4351338"/>
          </a:xfrm>
        </p:spPr>
        <p:txBody>
          <a:bodyPr>
            <a:normAutofit/>
          </a:bodyPr>
          <a:lstStyle/>
          <a:p>
            <a:pPr marL="0" indent="0">
              <a:buNone/>
            </a:pPr>
            <a:r>
              <a:rPr lang="zh-TW" altLang="en-US" sz="2400" dirty="0">
                <a:latin typeface="標楷體" panose="03000509000000000000" pitchFamily="65" charset="-120"/>
                <a:ea typeface="標楷體" panose="03000509000000000000" pitchFamily="65" charset="-120"/>
              </a:rPr>
              <a:t>主角律師威爾史密斯，巧遇一位久未謀面的朋友，他狼狽地央求史密斯救他，並在倉惶中拿了史密斯的名片後，便行色匆匆地逃跑了。就在他橫越馬路時，意外地發生車禍，當場死亡。 ​</a:t>
            </a:r>
          </a:p>
          <a:p>
            <a:pPr marL="0" indent="0">
              <a:buNone/>
            </a:pPr>
            <a:r>
              <a:rPr lang="zh-TW" altLang="en-US" sz="2400" dirty="0" smtClean="0">
                <a:latin typeface="標楷體" panose="03000509000000000000" pitchFamily="65" charset="-120"/>
                <a:ea typeface="標楷體" panose="03000509000000000000" pitchFamily="65" charset="-120"/>
              </a:rPr>
              <a:t>此時</a:t>
            </a:r>
            <a:r>
              <a:rPr lang="zh-TW" altLang="en-US" sz="2400" dirty="0">
                <a:latin typeface="標楷體" panose="03000509000000000000" pitchFamily="65" charset="-120"/>
                <a:ea typeface="標楷體" panose="03000509000000000000" pitchFamily="65" charset="-120"/>
              </a:rPr>
              <a:t>史密斯已陷入一個難以脫身的謀殺案中，卻渾然不覺，因為車禍喪生的友人，早已神不知鬼不覺地，將一張記錄著一樁國會議員謀殺的磁碟片，放在史密斯的袋子裡。​</a:t>
            </a:r>
            <a:endParaRPr lang="en-US" altLang="zh-TW" sz="2400"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8</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pic>
        <p:nvPicPr>
          <p:cNvPr id="6150" name="Picture 6" descr="Enemy of the St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25" y="1690689"/>
            <a:ext cx="2711408" cy="3459718"/>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771362" y="5241330"/>
            <a:ext cx="2561771" cy="577081"/>
          </a:xfrm>
          <a:prstGeom prst="rect">
            <a:avLst/>
          </a:prstGeom>
        </p:spPr>
        <p:txBody>
          <a:bodyPr wrap="square">
            <a:spAutoFit/>
          </a:bodyPr>
          <a:lstStyle/>
          <a:p>
            <a:r>
              <a:rPr lang="en-US" altLang="zh-TW" sz="1050" dirty="0">
                <a:hlinkClick r:id="rId3"/>
              </a:rPr>
              <a:t>https://zh.wikipedia.org/wiki/%E5%85%A8%E6%B0%91%E5%85%AC%E6%95%8C#/media/File:Enemy_of_the_State.jpg</a:t>
            </a:r>
            <a:endParaRPr lang="zh-TW" altLang="en-US" sz="1050" dirty="0"/>
          </a:p>
        </p:txBody>
      </p:sp>
    </p:spTree>
    <p:extLst>
      <p:ext uri="{BB962C8B-B14F-4D97-AF65-F5344CB8AC3E}">
        <p14:creationId xmlns:p14="http://schemas.microsoft.com/office/powerpoint/2010/main" val="3920563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4325" y="365126"/>
            <a:ext cx="8515350" cy="1325563"/>
          </a:xfrm>
        </p:spPr>
        <p:txBody>
          <a:bodyPr>
            <a:normAutofit/>
          </a:bodyPr>
          <a:lstStyle/>
          <a:p>
            <a:r>
              <a:rPr lang="zh-TW" altLang="en-US" sz="4000" b="1" dirty="0">
                <a:latin typeface="標楷體" panose="03000509000000000000" pitchFamily="65" charset="-120"/>
                <a:ea typeface="標楷體" panose="03000509000000000000" pitchFamily="65" charset="-120"/>
              </a:rPr>
              <a:t>全民</a:t>
            </a:r>
            <a:r>
              <a:rPr lang="zh-TW" altLang="en-US" sz="4000" b="1" dirty="0" smtClean="0">
                <a:latin typeface="標楷體" panose="03000509000000000000" pitchFamily="65" charset="-120"/>
                <a:ea typeface="標楷體" panose="03000509000000000000" pitchFamily="65" charset="-120"/>
              </a:rPr>
              <a:t>公敵</a:t>
            </a:r>
            <a:r>
              <a:rPr lang="en-US" altLang="zh-TW" sz="2800" b="1" dirty="0" smtClean="0">
                <a:latin typeface="標楷體" panose="03000509000000000000" pitchFamily="65" charset="-120"/>
                <a:ea typeface="標楷體" panose="03000509000000000000" pitchFamily="65" charset="-120"/>
              </a:rPr>
              <a:t>ENEMY </a:t>
            </a:r>
            <a:r>
              <a:rPr lang="en-US" altLang="zh-TW" sz="2800" b="1" dirty="0">
                <a:latin typeface="標楷體" panose="03000509000000000000" pitchFamily="65" charset="-120"/>
                <a:ea typeface="標楷體" panose="03000509000000000000" pitchFamily="65" charset="-120"/>
              </a:rPr>
              <a:t>OF THE </a:t>
            </a:r>
            <a:r>
              <a:rPr lang="en-US" altLang="zh-TW" sz="2800" b="1" dirty="0" smtClean="0">
                <a:latin typeface="標楷體" panose="03000509000000000000" pitchFamily="65" charset="-120"/>
                <a:ea typeface="標楷體" panose="03000509000000000000" pitchFamily="65" charset="-120"/>
              </a:rPr>
              <a:t>STATE</a:t>
            </a:r>
            <a:r>
              <a:rPr lang="zh-TW" altLang="en-US" sz="2800" b="1" dirty="0" smtClean="0">
                <a:latin typeface="標楷體" panose="03000509000000000000" pitchFamily="65" charset="-120"/>
                <a:ea typeface="標楷體" panose="03000509000000000000" pitchFamily="65" charset="-120"/>
              </a:rPr>
              <a:t> </a:t>
            </a:r>
            <a:r>
              <a:rPr lang="en-US" altLang="zh-TW" sz="2800" b="1" dirty="0" smtClean="0">
                <a:latin typeface="標楷體" panose="03000509000000000000" pitchFamily="65" charset="-120"/>
                <a:ea typeface="標楷體" panose="03000509000000000000" pitchFamily="65" charset="-120"/>
              </a:rPr>
              <a:t>-</a:t>
            </a:r>
            <a:r>
              <a:rPr lang="zh-TW" altLang="en-US" sz="4000" b="1" dirty="0" smtClean="0">
                <a:latin typeface="標楷體" panose="03000509000000000000" pitchFamily="65" charset="-120"/>
                <a:ea typeface="標楷體" panose="03000509000000000000" pitchFamily="65" charset="-120"/>
              </a:rPr>
              <a:t>電影簡介</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續</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3333134" y="1557996"/>
            <a:ext cx="5182215" cy="4351338"/>
          </a:xfrm>
        </p:spPr>
        <p:txBody>
          <a:bodyPr>
            <a:normAutofit fontScale="92500"/>
          </a:bodyPr>
          <a:lstStyle/>
          <a:p>
            <a:pPr marL="0" indent="0">
              <a:buNone/>
            </a:pPr>
            <a:r>
              <a:rPr lang="zh-TW" altLang="en-US" sz="2400" dirty="0">
                <a:latin typeface="標楷體" panose="03000509000000000000" pitchFamily="65" charset="-120"/>
                <a:ea typeface="標楷體" panose="03000509000000000000" pitchFamily="65" charset="-120"/>
              </a:rPr>
              <a:t>原來謀殺國會議員的主謀強沃特和他的屬下，當時為了取回磁碟片，正追殺著史密斯的朋友，而他們在車禍現場找到了史密斯的名片後，開始尋線跟蹤史密斯，用高科技的衛星監視，企圖嚴密控制史密斯的行蹤，藉以奪回磁碟片銷毀謀殺的證據，並殺人滅口。 ​</a:t>
            </a:r>
          </a:p>
          <a:p>
            <a:pPr marL="0" indent="0">
              <a:buNone/>
            </a:pPr>
            <a:endParaRPr lang="zh-TW" altLang="en-US" sz="2400" dirty="0">
              <a:latin typeface="標楷體" panose="03000509000000000000" pitchFamily="65" charset="-120"/>
              <a:ea typeface="標楷體" panose="03000509000000000000" pitchFamily="65" charset="-120"/>
            </a:endParaRPr>
          </a:p>
          <a:p>
            <a:pPr marL="0" indent="0">
              <a:buNone/>
            </a:pPr>
            <a:r>
              <a:rPr lang="zh-TW" altLang="en-US" sz="2400" dirty="0">
                <a:latin typeface="標楷體" panose="03000509000000000000" pitchFamily="65" charset="-120"/>
                <a:ea typeface="標楷體" panose="03000509000000000000" pitchFamily="65" charset="-120"/>
              </a:rPr>
              <a:t>家庭、事業與生命受到極大威脅的史密斯，唯一的救兵是曾為安全局探員、現在是地下情報販子的金哈克曼，史密斯該如何逃過高科技的監控成功反制沃特？​</a:t>
            </a:r>
            <a:endParaRPr lang="en-US" altLang="zh-TW" sz="2400" dirty="0" smtClean="0">
              <a:latin typeface="標楷體" panose="03000509000000000000" pitchFamily="65" charset="-120"/>
              <a:ea typeface="標楷體" panose="03000509000000000000" pitchFamily="65" charset="-120"/>
            </a:endParaRPr>
          </a:p>
        </p:txBody>
      </p:sp>
      <p:grpSp>
        <p:nvGrpSpPr>
          <p:cNvPr id="4" name="群組 3">
            <a:extLst>
              <a:ext uri="{FF2B5EF4-FFF2-40B4-BE49-F238E27FC236}">
                <a16:creationId xmlns:a16="http://schemas.microsoft.com/office/drawing/2014/main" id="{15ACC2EF-B581-40AE-8848-6859A6D4FB18}"/>
              </a:ext>
            </a:extLst>
          </p:cNvPr>
          <p:cNvGrpSpPr/>
          <p:nvPr/>
        </p:nvGrpSpPr>
        <p:grpSpPr>
          <a:xfrm>
            <a:off x="0" y="6019511"/>
            <a:ext cx="9144000" cy="584775"/>
            <a:chOff x="0" y="5647634"/>
            <a:chExt cx="9144000" cy="584775"/>
          </a:xfrm>
        </p:grpSpPr>
        <p:sp>
          <p:nvSpPr>
            <p:cNvPr id="5" name="矩形 4">
              <a:extLst>
                <a:ext uri="{FF2B5EF4-FFF2-40B4-BE49-F238E27FC236}">
                  <a16:creationId xmlns:a16="http://schemas.microsoft.com/office/drawing/2014/main" id="{C18F5C93-78B5-4C6F-BC4C-92BFC8D16DEB}"/>
                </a:ext>
              </a:extLst>
            </p:cNvPr>
            <p:cNvSpPr/>
            <p:nvPr/>
          </p:nvSpPr>
          <p:spPr>
            <a:xfrm>
              <a:off x="1536700" y="5647634"/>
              <a:ext cx="7607300" cy="584775"/>
            </a:xfrm>
            <a:prstGeom prst="rect">
              <a:avLst/>
            </a:prstGeom>
            <a:solidFill>
              <a:schemeClr val="accent5">
                <a:lumMod val="60000"/>
                <a:lumOff val="40000"/>
              </a:schemeClr>
            </a:solidFill>
          </p:spPr>
          <p:txBody>
            <a:bodyPr wrap="square">
              <a:spAutoFit/>
            </a:bodyPr>
            <a:lstStyle/>
            <a:p>
              <a:r>
                <a:rPr lang="zh-TW" altLang="en-US" sz="3200" dirty="0">
                  <a:solidFill>
                    <a:schemeClr val="bg1"/>
                  </a:solidFill>
                  <a:latin typeface="AaYuanQiman" panose="00020600040101010101" pitchFamily="18" charset="-122"/>
                  <a:ea typeface="AaYuanQiman" panose="00020600040101010101" pitchFamily="18" charset="-122"/>
                </a:rPr>
                <a:t>新型態資安實務課程計畫</a:t>
              </a:r>
            </a:p>
          </p:txBody>
        </p:sp>
        <p:sp>
          <p:nvSpPr>
            <p:cNvPr id="6" name="矩形 5">
              <a:extLst>
                <a:ext uri="{FF2B5EF4-FFF2-40B4-BE49-F238E27FC236}">
                  <a16:creationId xmlns:a16="http://schemas.microsoft.com/office/drawing/2014/main" id="{E7A52B5D-3FEB-4F17-A844-FC81DDD6B324}"/>
                </a:ext>
              </a:extLst>
            </p:cNvPr>
            <p:cNvSpPr/>
            <p:nvPr/>
          </p:nvSpPr>
          <p:spPr>
            <a:xfrm>
              <a:off x="0" y="5647634"/>
              <a:ext cx="1415772" cy="584775"/>
            </a:xfrm>
            <a:prstGeom prst="rect">
              <a:avLst/>
            </a:prstGeom>
            <a:solidFill>
              <a:srgbClr val="92D050"/>
            </a:solidFill>
          </p:spPr>
          <p:txBody>
            <a:bodyPr wrap="none">
              <a:spAutoFit/>
            </a:bodyPr>
            <a:lstStyle/>
            <a:p>
              <a:r>
                <a:rPr lang="zh-TW" altLang="en-US" sz="3200" dirty="0">
                  <a:effectLst>
                    <a:outerShdw blurRad="38100" dist="38100" dir="2700000" algn="tl">
                      <a:srgbClr val="000000">
                        <a:alpha val="43137"/>
                      </a:srgbClr>
                    </a:outerShdw>
                  </a:effectLst>
                  <a:latin typeface="AaYuanQiman" panose="00020600040101010101" pitchFamily="18" charset="-122"/>
                  <a:ea typeface="AaYuanQiman" panose="00020600040101010101" pitchFamily="18" charset="-122"/>
                </a:rPr>
                <a:t>教育部</a:t>
              </a:r>
            </a:p>
          </p:txBody>
        </p:sp>
      </p:grpSp>
      <p:sp>
        <p:nvSpPr>
          <p:cNvPr id="7" name="投影片編號版面配置區 6">
            <a:extLst>
              <a:ext uri="{FF2B5EF4-FFF2-40B4-BE49-F238E27FC236}">
                <a16:creationId xmlns:a16="http://schemas.microsoft.com/office/drawing/2014/main" id="{0C48308B-F046-4CCF-9DCF-C44E43D34CA8}"/>
              </a:ext>
            </a:extLst>
          </p:cNvPr>
          <p:cNvSpPr>
            <a:spLocks noGrp="1"/>
          </p:cNvSpPr>
          <p:nvPr>
            <p:ph type="sldNum" sz="quarter" idx="12"/>
          </p:nvPr>
        </p:nvSpPr>
        <p:spPr/>
        <p:txBody>
          <a:bodyPr/>
          <a:lstStyle/>
          <a:p>
            <a:fld id="{60EFF02F-C884-489D-8997-528507EBA873}" type="slidenum">
              <a:rPr lang="zh-TW" altLang="en-US" smtClean="0"/>
              <a:t>9</a:t>
            </a:fld>
            <a:endParaRPr lang="zh-TW" altLang="en-US"/>
          </a:p>
        </p:txBody>
      </p:sp>
      <p:sp>
        <p:nvSpPr>
          <p:cNvPr id="8" name="矩形 7"/>
          <p:cNvSpPr/>
          <p:nvPr/>
        </p:nvSpPr>
        <p:spPr>
          <a:xfrm>
            <a:off x="7848689" y="88127"/>
            <a:ext cx="1133386" cy="276999"/>
          </a:xfrm>
          <a:prstGeom prst="rect">
            <a:avLst/>
          </a:prstGeom>
        </p:spPr>
        <p:txBody>
          <a:bodyPr wrap="square">
            <a:spAutoFit/>
          </a:bodyPr>
          <a:lstStyle/>
          <a:p>
            <a:r>
              <a:rPr lang="zh-TW" altLang="en-US" sz="1200" b="1" dirty="0" smtClean="0"/>
              <a:t>長庚大學提供</a:t>
            </a:r>
            <a:endParaRPr lang="en-US" altLang="zh-TW" sz="1200" b="1" dirty="0" smtClean="0">
              <a:latin typeface="標楷體" panose="03000509000000000000" pitchFamily="65" charset="-120"/>
              <a:ea typeface="標楷體" panose="03000509000000000000" pitchFamily="65" charset="-120"/>
            </a:endParaRPr>
          </a:p>
        </p:txBody>
      </p:sp>
      <p:pic>
        <p:nvPicPr>
          <p:cNvPr id="6150" name="Picture 6" descr="Enemy of the St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25" y="1690689"/>
            <a:ext cx="2711408" cy="3459718"/>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771362" y="5241330"/>
            <a:ext cx="2561771" cy="577081"/>
          </a:xfrm>
          <a:prstGeom prst="rect">
            <a:avLst/>
          </a:prstGeom>
        </p:spPr>
        <p:txBody>
          <a:bodyPr wrap="square">
            <a:spAutoFit/>
          </a:bodyPr>
          <a:lstStyle/>
          <a:p>
            <a:r>
              <a:rPr lang="en-US" altLang="zh-TW" sz="1050" dirty="0">
                <a:hlinkClick r:id="rId3"/>
              </a:rPr>
              <a:t>https://zh.wikipedia.org/wiki/%E5%85%A8%E6%B0%91%E5%85%AC%E6%95%8C#/media/File:Enemy_of_the_State.jpg</a:t>
            </a:r>
            <a:endParaRPr lang="zh-TW" altLang="en-US" sz="1050" dirty="0"/>
          </a:p>
        </p:txBody>
      </p:sp>
    </p:spTree>
    <p:extLst>
      <p:ext uri="{BB962C8B-B14F-4D97-AF65-F5344CB8AC3E}">
        <p14:creationId xmlns:p14="http://schemas.microsoft.com/office/powerpoint/2010/main" val="5593279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1980</TotalTime>
  <Words>4883</Words>
  <Application>Microsoft Office PowerPoint</Application>
  <PresentationFormat>如螢幕大小 (4:3)</PresentationFormat>
  <Paragraphs>496</Paragraphs>
  <Slides>57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57</vt:i4>
      </vt:variant>
    </vt:vector>
  </HeadingPairs>
  <TitlesOfParts>
    <vt:vector size="65" baseType="lpstr">
      <vt:lpstr>AaYuanQiman</vt:lpstr>
      <vt:lpstr>新細明體</vt:lpstr>
      <vt:lpstr>標楷體</vt:lpstr>
      <vt:lpstr>Arial</vt:lpstr>
      <vt:lpstr>Calibri</vt:lpstr>
      <vt:lpstr>Calibri Light</vt:lpstr>
      <vt:lpstr>Wingdings</vt:lpstr>
      <vt:lpstr>Office 佈景主題</vt:lpstr>
      <vt:lpstr>從資訊安全到資訊倫理與法律</vt:lpstr>
      <vt:lpstr>課程宗旨</vt:lpstr>
      <vt:lpstr>Agenda</vt:lpstr>
      <vt:lpstr>PowerPoint 簡報</vt:lpstr>
      <vt:lpstr>資訊社會新挑戰​</vt:lpstr>
      <vt:lpstr>資訊素養​</vt:lpstr>
      <vt:lpstr>資訊倫理</vt:lpstr>
      <vt:lpstr>全民公敵ENEMY OF THE STATE -電影簡介​</vt:lpstr>
      <vt:lpstr>全民公敵ENEMY OF THE STATE -電影簡介(續)​</vt:lpstr>
      <vt:lpstr>電影中用了哪些新科技？​</vt:lpstr>
      <vt:lpstr>科技帶來哪些資安、隱私的風險？​</vt:lpstr>
      <vt:lpstr>科技帶來哪些資安、隱私的風險？​</vt:lpstr>
      <vt:lpstr>科技帶來的兩難​​</vt:lpstr>
      <vt:lpstr>電腦過度使用的反撲​</vt:lpstr>
      <vt:lpstr>電影中觸犯的法條</vt:lpstr>
      <vt:lpstr>科技倫理與法律問題</vt:lpstr>
      <vt:lpstr>電影中觸犯的法條(續)</vt:lpstr>
      <vt:lpstr>法律是否跟得上科技的腳步？</vt:lpstr>
      <vt:lpstr>問題討論與反思</vt:lpstr>
      <vt:lpstr>PowerPoint 簡報</vt:lpstr>
      <vt:lpstr>認識智慧財產權</vt:lpstr>
      <vt:lpstr>智慧財產權</vt:lpstr>
      <vt:lpstr>智慧財產權</vt:lpstr>
      <vt:lpstr>智慧財產權</vt:lpstr>
      <vt:lpstr>PowerPoint 簡報</vt:lpstr>
      <vt:lpstr>認識網路霸凌</vt:lpstr>
      <vt:lpstr>網路霸凌</vt:lpstr>
      <vt:lpstr>網路霸凌相關法律</vt:lpstr>
      <vt:lpstr>認識網路犯罪</vt:lpstr>
      <vt:lpstr>網路媒介及傳佈色情</vt:lpstr>
      <vt:lpstr>網路媒介及傳佈色情</vt:lpstr>
      <vt:lpstr>網路販賣違禁、管制物品、盜版光碟、贓物、侵犯他人著作權及商標權</vt:lpstr>
      <vt:lpstr>網路販賣違禁、管制物品、盜版光碟、贓物、侵犯他人著作權及商標權</vt:lpstr>
      <vt:lpstr>教唆他人犯罪</vt:lpstr>
      <vt:lpstr>教唆他人犯罪</vt:lpstr>
      <vt:lpstr>網路詐欺</vt:lpstr>
      <vt:lpstr>網路詐欺</vt:lpstr>
      <vt:lpstr>網路恐嚇</vt:lpstr>
      <vt:lpstr>網路恐嚇</vt:lpstr>
      <vt:lpstr>毀謗侮辱 妨害名譽(偽造文書)</vt:lpstr>
      <vt:lpstr>毀謗侮辱 妨害名譽(偽造文書)</vt:lpstr>
      <vt:lpstr>駭客侵入與散佈電腦病毒</vt:lpstr>
      <vt:lpstr>駭客侵入與散佈電腦病毒</vt:lpstr>
      <vt:lpstr>網路賭博</vt:lpstr>
      <vt:lpstr>網路賭博</vt:lpstr>
      <vt:lpstr>PowerPoint 簡報</vt:lpstr>
      <vt:lpstr>認識個資法</vt:lpstr>
      <vt:lpstr>個資法</vt:lpstr>
      <vt:lpstr>認識隱私權</vt:lpstr>
      <vt:lpstr>隱私的侵害</vt:lpstr>
      <vt:lpstr>隱私侵害</vt:lpstr>
      <vt:lpstr>隱私權相關法律</vt:lpstr>
      <vt:lpstr>隱私權相關法律</vt:lpstr>
      <vt:lpstr>PowerPoint 簡報</vt:lpstr>
      <vt:lpstr>認識假新聞</vt:lpstr>
      <vt:lpstr>假新聞</vt:lpstr>
      <vt:lpstr>假新聞相關法律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Eric .</cp:lastModifiedBy>
  <cp:revision>109</cp:revision>
  <dcterms:created xsi:type="dcterms:W3CDTF">2018-01-18T19:32:48Z</dcterms:created>
  <dcterms:modified xsi:type="dcterms:W3CDTF">2020-07-19T15:02:20Z</dcterms:modified>
</cp:coreProperties>
</file>