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258" r:id="rId3"/>
    <p:sldId id="262" r:id="rId4"/>
    <p:sldId id="292" r:id="rId5"/>
    <p:sldId id="293" r:id="rId6"/>
    <p:sldId id="284" r:id="rId7"/>
    <p:sldId id="296" r:id="rId8"/>
    <p:sldId id="294" r:id="rId9"/>
    <p:sldId id="295" r:id="rId10"/>
    <p:sldId id="287" r:id="rId11"/>
    <p:sldId id="286" r:id="rId12"/>
    <p:sldId id="288"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2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23" autoAdjust="0"/>
  </p:normalViewPr>
  <p:slideViewPr>
    <p:cSldViewPr snapToGrid="0">
      <p:cViewPr varScale="1">
        <p:scale>
          <a:sx n="145" d="100"/>
          <a:sy n="145" d="100"/>
        </p:scale>
        <p:origin x="858" y="1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4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2989109-382C-4DE2-BC57-0D9F27D0CB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D383AFD-DB95-44F8-8649-3C9309F0D6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EA884C-3DD2-4DE5-96A5-6B04CBE8F042}" type="datetimeFigureOut">
              <a:rPr lang="zh-CN" altLang="en-US" smtClean="0"/>
              <a:t>2024/10/9</a:t>
            </a:fld>
            <a:endParaRPr lang="zh-CN" altLang="en-US"/>
          </a:p>
        </p:txBody>
      </p:sp>
      <p:sp>
        <p:nvSpPr>
          <p:cNvPr id="4" name="页脚占位符 3">
            <a:extLst>
              <a:ext uri="{FF2B5EF4-FFF2-40B4-BE49-F238E27FC236}">
                <a16:creationId xmlns:a16="http://schemas.microsoft.com/office/drawing/2014/main" id="{FD42CA6B-E5B3-461B-9F6A-5FB8CF0C3A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9B9A4C4-EC8D-4390-B257-8AF4ED39BE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2CF54A-8C79-404D-9C70-D08FB84B1856}" type="slidenum">
              <a:rPr lang="zh-CN" altLang="en-US" smtClean="0"/>
              <a:t>‹#›</a:t>
            </a:fld>
            <a:endParaRPr lang="zh-CN" altLang="en-US"/>
          </a:p>
        </p:txBody>
      </p:sp>
    </p:spTree>
    <p:extLst>
      <p:ext uri="{BB962C8B-B14F-4D97-AF65-F5344CB8AC3E}">
        <p14:creationId xmlns:p14="http://schemas.microsoft.com/office/powerpoint/2010/main" val="3942365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43A0F-BF6E-4574-83AE-102F9A580B75}" type="datetimeFigureOut">
              <a:rPr lang="zh-CN" altLang="en-US" smtClean="0"/>
              <a:t>2024/10/9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1665B-6AE2-42CE-A99B-5497662D4BA9}" type="slidenum">
              <a:rPr lang="zh-CN" altLang="en-US" smtClean="0"/>
              <a:t>‹#›</a:t>
            </a:fld>
            <a:endParaRPr lang="zh-CN" altLang="en-US"/>
          </a:p>
        </p:txBody>
      </p:sp>
    </p:spTree>
    <p:extLst>
      <p:ext uri="{BB962C8B-B14F-4D97-AF65-F5344CB8AC3E}">
        <p14:creationId xmlns:p14="http://schemas.microsoft.com/office/powerpoint/2010/main" val="156785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3</a:t>
            </a:fld>
            <a:endParaRPr lang="zh-CN" altLang="en-US"/>
          </a:p>
        </p:txBody>
      </p:sp>
    </p:spTree>
    <p:extLst>
      <p:ext uri="{BB962C8B-B14F-4D97-AF65-F5344CB8AC3E}">
        <p14:creationId xmlns:p14="http://schemas.microsoft.com/office/powerpoint/2010/main" val="63018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是否尽到应尽责任、如何定义避让</a:t>
            </a:r>
            <a:endParaRPr lang="en-US" altLang="zh-CN" dirty="0"/>
          </a:p>
          <a:p>
            <a:r>
              <a:rPr lang="zh-CN" altLang="en-US" dirty="0"/>
              <a:t>如何定义一些相关的哲学类问题</a:t>
            </a:r>
            <a:endParaRPr lang="en-US" altLang="zh-CN" dirty="0"/>
          </a:p>
          <a:p>
            <a:r>
              <a:rPr lang="en-US" altLang="zh-CN" dirty="0"/>
              <a:t>1</a:t>
            </a:r>
            <a:r>
              <a:rPr lang="zh-CN" altLang="en-US" dirty="0"/>
              <a:t>、</a:t>
            </a:r>
            <a:r>
              <a:rPr lang="en-US" altLang="zh-CN" dirty="0" err="1"/>
              <a:t>cdm</a:t>
            </a:r>
            <a:r>
              <a:rPr lang="zh-CN" altLang="en-US" dirty="0"/>
              <a:t>目前的缺点</a:t>
            </a:r>
            <a:endParaRPr lang="en-US" altLang="zh-CN" dirty="0"/>
          </a:p>
          <a:p>
            <a:r>
              <a:rPr lang="en-US" altLang="zh-CN" dirty="0"/>
              <a:t>2</a:t>
            </a:r>
            <a:r>
              <a:rPr lang="zh-CN" altLang="en-US" dirty="0"/>
              <a:t>、</a:t>
            </a:r>
          </a:p>
        </p:txBody>
      </p:sp>
      <p:sp>
        <p:nvSpPr>
          <p:cNvPr id="4" name="灯片编号占位符 3"/>
          <p:cNvSpPr>
            <a:spLocks noGrp="1"/>
          </p:cNvSpPr>
          <p:nvPr>
            <p:ph type="sldNum" sz="quarter" idx="5"/>
          </p:nvPr>
        </p:nvSpPr>
        <p:spPr/>
        <p:txBody>
          <a:bodyPr/>
          <a:lstStyle/>
          <a:p>
            <a:fld id="{94D1665B-6AE2-42CE-A99B-5497662D4BA9}" type="slidenum">
              <a:rPr lang="zh-CN" altLang="en-US" smtClean="0"/>
              <a:t>4</a:t>
            </a:fld>
            <a:endParaRPr lang="zh-CN" altLang="en-US"/>
          </a:p>
        </p:txBody>
      </p:sp>
    </p:spTree>
    <p:extLst>
      <p:ext uri="{BB962C8B-B14F-4D97-AF65-F5344CB8AC3E}">
        <p14:creationId xmlns:p14="http://schemas.microsoft.com/office/powerpoint/2010/main" val="117817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6</a:t>
            </a:fld>
            <a:endParaRPr lang="zh-CN" altLang="en-US"/>
          </a:p>
        </p:txBody>
      </p:sp>
    </p:spTree>
    <p:extLst>
      <p:ext uri="{BB962C8B-B14F-4D97-AF65-F5344CB8AC3E}">
        <p14:creationId xmlns:p14="http://schemas.microsoft.com/office/powerpoint/2010/main" val="217335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7</a:t>
            </a:fld>
            <a:endParaRPr lang="zh-CN" altLang="en-US"/>
          </a:p>
        </p:txBody>
      </p:sp>
    </p:spTree>
    <p:extLst>
      <p:ext uri="{BB962C8B-B14F-4D97-AF65-F5344CB8AC3E}">
        <p14:creationId xmlns:p14="http://schemas.microsoft.com/office/powerpoint/2010/main" val="415906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8</a:t>
            </a:fld>
            <a:endParaRPr lang="zh-CN" altLang="en-US"/>
          </a:p>
        </p:txBody>
      </p:sp>
    </p:spTree>
    <p:extLst>
      <p:ext uri="{BB962C8B-B14F-4D97-AF65-F5344CB8AC3E}">
        <p14:creationId xmlns:p14="http://schemas.microsoft.com/office/powerpoint/2010/main" val="1531975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9</a:t>
            </a:fld>
            <a:endParaRPr lang="zh-CN" altLang="en-US"/>
          </a:p>
        </p:txBody>
      </p:sp>
    </p:spTree>
    <p:extLst>
      <p:ext uri="{BB962C8B-B14F-4D97-AF65-F5344CB8AC3E}">
        <p14:creationId xmlns:p14="http://schemas.microsoft.com/office/powerpoint/2010/main" val="1719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10</a:t>
            </a:fld>
            <a:endParaRPr lang="zh-CN" altLang="en-US"/>
          </a:p>
        </p:txBody>
      </p:sp>
    </p:spTree>
    <p:extLst>
      <p:ext uri="{BB962C8B-B14F-4D97-AF65-F5344CB8AC3E}">
        <p14:creationId xmlns:p14="http://schemas.microsoft.com/office/powerpoint/2010/main" val="33860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5EDEB-52F0-4712-8690-302E609373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058C18-F55C-44F2-AB31-314D6510E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EC0FC3-2DE4-438D-AFB1-4DAFDB22F68F}"/>
              </a:ext>
            </a:extLst>
          </p:cNvPr>
          <p:cNvSpPr>
            <a:spLocks noGrp="1"/>
          </p:cNvSpPr>
          <p:nvPr>
            <p:ph type="dt" sz="half" idx="10"/>
          </p:nvPr>
        </p:nvSpPr>
        <p:spPr/>
        <p:txBody>
          <a:bodyPr/>
          <a:lstStyle/>
          <a:p>
            <a:fld id="{64FB6C92-B197-4723-8312-4EC84824D329}" type="datetime1">
              <a:rPr lang="zh-CN" altLang="en-US" smtClean="0"/>
              <a:t>2024/10/9</a:t>
            </a:fld>
            <a:endParaRPr lang="zh-CN" altLang="en-US"/>
          </a:p>
        </p:txBody>
      </p:sp>
      <p:sp>
        <p:nvSpPr>
          <p:cNvPr id="5" name="页脚占位符 4">
            <a:extLst>
              <a:ext uri="{FF2B5EF4-FFF2-40B4-BE49-F238E27FC236}">
                <a16:creationId xmlns:a16="http://schemas.microsoft.com/office/drawing/2014/main" id="{8F4722EC-C443-4A1F-847F-91978C7841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85383-436A-4523-865B-EA90DB382A6F}"/>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333907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086C2-8806-4AD9-A60D-5827A56AE0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58CB643-94F3-424F-B086-816315BBFC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8B503E-6CD7-4308-B94E-BC3D57B76404}"/>
              </a:ext>
            </a:extLst>
          </p:cNvPr>
          <p:cNvSpPr>
            <a:spLocks noGrp="1"/>
          </p:cNvSpPr>
          <p:nvPr>
            <p:ph type="dt" sz="half" idx="10"/>
          </p:nvPr>
        </p:nvSpPr>
        <p:spPr/>
        <p:txBody>
          <a:bodyPr/>
          <a:lstStyle/>
          <a:p>
            <a:fld id="{001B1463-F885-43D0-BC5D-5A55E2BC56F7}" type="datetime1">
              <a:rPr lang="zh-CN" altLang="en-US" smtClean="0"/>
              <a:t>2024/10/9</a:t>
            </a:fld>
            <a:endParaRPr lang="zh-CN" altLang="en-US"/>
          </a:p>
        </p:txBody>
      </p:sp>
      <p:sp>
        <p:nvSpPr>
          <p:cNvPr id="5" name="页脚占位符 4">
            <a:extLst>
              <a:ext uri="{FF2B5EF4-FFF2-40B4-BE49-F238E27FC236}">
                <a16:creationId xmlns:a16="http://schemas.microsoft.com/office/drawing/2014/main" id="{97DB5B3C-CA06-4CD1-BA25-8AFEE5D50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DC53F4-0386-41B3-B691-F4C6B1D6A196}"/>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85176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AE62BE-53E8-4C3F-A149-C0C0714A54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4DB2B3-AB39-4B27-AE8B-9ED0086BBA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991D52-9025-4507-AF37-15879C7108A0}"/>
              </a:ext>
            </a:extLst>
          </p:cNvPr>
          <p:cNvSpPr>
            <a:spLocks noGrp="1"/>
          </p:cNvSpPr>
          <p:nvPr>
            <p:ph type="dt" sz="half" idx="10"/>
          </p:nvPr>
        </p:nvSpPr>
        <p:spPr/>
        <p:txBody>
          <a:bodyPr/>
          <a:lstStyle/>
          <a:p>
            <a:fld id="{E00CA6F7-A79D-407B-A90A-39EF93135CB4}" type="datetime1">
              <a:rPr lang="zh-CN" altLang="en-US" smtClean="0"/>
              <a:t>2024/10/9</a:t>
            </a:fld>
            <a:endParaRPr lang="zh-CN" altLang="en-US"/>
          </a:p>
        </p:txBody>
      </p:sp>
      <p:sp>
        <p:nvSpPr>
          <p:cNvPr id="5" name="页脚占位符 4">
            <a:extLst>
              <a:ext uri="{FF2B5EF4-FFF2-40B4-BE49-F238E27FC236}">
                <a16:creationId xmlns:a16="http://schemas.microsoft.com/office/drawing/2014/main" id="{2E7327E9-42FE-4768-92D8-D44D87715B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3BEB68-B7B6-4520-ACF7-0C37C61E369C}"/>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91170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3C39F-31D4-43AC-9630-86E1272D77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CC0D9B-92CF-44B9-833E-3F6598D36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77B0AB-827F-44FA-B59E-FAAF34EFA1C2}"/>
              </a:ext>
            </a:extLst>
          </p:cNvPr>
          <p:cNvSpPr>
            <a:spLocks noGrp="1"/>
          </p:cNvSpPr>
          <p:nvPr>
            <p:ph type="dt" sz="half" idx="10"/>
          </p:nvPr>
        </p:nvSpPr>
        <p:spPr/>
        <p:txBody>
          <a:bodyPr/>
          <a:lstStyle/>
          <a:p>
            <a:fld id="{D672FF98-8F7F-48F2-9303-046371C5F8B9}" type="datetime1">
              <a:rPr lang="zh-CN" altLang="en-US" smtClean="0"/>
              <a:t>2024/10/9</a:t>
            </a:fld>
            <a:endParaRPr lang="zh-CN" altLang="en-US"/>
          </a:p>
        </p:txBody>
      </p:sp>
      <p:sp>
        <p:nvSpPr>
          <p:cNvPr id="5" name="页脚占位符 4">
            <a:extLst>
              <a:ext uri="{FF2B5EF4-FFF2-40B4-BE49-F238E27FC236}">
                <a16:creationId xmlns:a16="http://schemas.microsoft.com/office/drawing/2014/main" id="{1B5BA1CE-A073-4C56-BCFA-164F25EDD3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07D126-B89D-44E5-B5F9-4778CD72EC01}"/>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206320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099FB-E99F-4B86-B72E-9A672DBE1E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D8CB23-8C05-4F1F-9BE2-15DFC170DA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7AA870-54D2-496C-AFAF-1966E3F7D3F4}"/>
              </a:ext>
            </a:extLst>
          </p:cNvPr>
          <p:cNvSpPr>
            <a:spLocks noGrp="1"/>
          </p:cNvSpPr>
          <p:nvPr>
            <p:ph type="dt" sz="half" idx="10"/>
          </p:nvPr>
        </p:nvSpPr>
        <p:spPr/>
        <p:txBody>
          <a:bodyPr/>
          <a:lstStyle/>
          <a:p>
            <a:fld id="{390D6593-E124-411E-B253-24EFDADBB425}" type="datetime1">
              <a:rPr lang="zh-CN" altLang="en-US" smtClean="0"/>
              <a:t>2024/10/9</a:t>
            </a:fld>
            <a:endParaRPr lang="zh-CN" altLang="en-US"/>
          </a:p>
        </p:txBody>
      </p:sp>
      <p:sp>
        <p:nvSpPr>
          <p:cNvPr id="5" name="页脚占位符 4">
            <a:extLst>
              <a:ext uri="{FF2B5EF4-FFF2-40B4-BE49-F238E27FC236}">
                <a16:creationId xmlns:a16="http://schemas.microsoft.com/office/drawing/2014/main" id="{F2406F2B-826C-4F49-9E59-0016E65EF0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5A00BC-B795-4A3F-B3AB-C0A17569A00B}"/>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3376183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33DB1-F5BF-43D9-8C05-215E4502551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78A93C-3328-4052-982C-02CF35B7DE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280254-9CD8-4139-9963-FFB4F413D976}"/>
              </a:ext>
            </a:extLst>
          </p:cNvPr>
          <p:cNvSpPr>
            <a:spLocks noGrp="1"/>
          </p:cNvSpPr>
          <p:nvPr>
            <p:ph type="dt" sz="half" idx="10"/>
          </p:nvPr>
        </p:nvSpPr>
        <p:spPr/>
        <p:txBody>
          <a:bodyPr/>
          <a:lstStyle/>
          <a:p>
            <a:fld id="{37D74A64-7408-4815-85AD-B904D8D4F21A}" type="datetime1">
              <a:rPr lang="zh-CN" altLang="en-US" smtClean="0"/>
              <a:t>2024/10/9</a:t>
            </a:fld>
            <a:endParaRPr lang="zh-CN" altLang="en-US"/>
          </a:p>
        </p:txBody>
      </p:sp>
      <p:sp>
        <p:nvSpPr>
          <p:cNvPr id="5" name="页脚占位符 4">
            <a:extLst>
              <a:ext uri="{FF2B5EF4-FFF2-40B4-BE49-F238E27FC236}">
                <a16:creationId xmlns:a16="http://schemas.microsoft.com/office/drawing/2014/main" id="{103A5A4A-F2BC-4BD3-850A-3F6824B75A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D329C4-ED13-47AF-A256-7054B36ACD0A}"/>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3873538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FA82C-A39B-4A1C-BABF-0B578C1A61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56BD0A-F379-41E5-9E21-682AF5A898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E2A551-BD7D-4091-9076-607F4D5D052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86162C-2481-4B49-BC3C-6849FA291CD8}"/>
              </a:ext>
            </a:extLst>
          </p:cNvPr>
          <p:cNvSpPr>
            <a:spLocks noGrp="1"/>
          </p:cNvSpPr>
          <p:nvPr>
            <p:ph type="dt" sz="half" idx="10"/>
          </p:nvPr>
        </p:nvSpPr>
        <p:spPr/>
        <p:txBody>
          <a:bodyPr/>
          <a:lstStyle/>
          <a:p>
            <a:fld id="{FA3B6B25-AC01-459A-9905-D7ACBA913284}" type="datetime1">
              <a:rPr lang="zh-CN" altLang="en-US" smtClean="0"/>
              <a:t>2024/10/9</a:t>
            </a:fld>
            <a:endParaRPr lang="zh-CN" altLang="en-US"/>
          </a:p>
        </p:txBody>
      </p:sp>
      <p:sp>
        <p:nvSpPr>
          <p:cNvPr id="6" name="页脚占位符 5">
            <a:extLst>
              <a:ext uri="{FF2B5EF4-FFF2-40B4-BE49-F238E27FC236}">
                <a16:creationId xmlns:a16="http://schemas.microsoft.com/office/drawing/2014/main" id="{1C8AD7F6-4E9E-4DED-B567-746E759F14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CA8B7F-DEEA-4B02-9FF3-8427FF42E887}"/>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2266471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F7F3-A071-412F-9D5C-C99F7F42A2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4E20B4-F0A9-4881-9FDE-0071AD1F4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53AA82-71E5-45FA-B547-0A11A323D2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53593A-6345-4588-9E33-19CE0CDAC8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43EE07-E165-47B2-8D86-0238E7D930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4E9CA4-B470-4ADD-85F1-88E733A7FC4D}"/>
              </a:ext>
            </a:extLst>
          </p:cNvPr>
          <p:cNvSpPr>
            <a:spLocks noGrp="1"/>
          </p:cNvSpPr>
          <p:nvPr>
            <p:ph type="dt" sz="half" idx="10"/>
          </p:nvPr>
        </p:nvSpPr>
        <p:spPr/>
        <p:txBody>
          <a:bodyPr/>
          <a:lstStyle/>
          <a:p>
            <a:fld id="{EE82D1B7-9038-4424-BE41-FCB96AAE206E}" type="datetime1">
              <a:rPr lang="zh-CN" altLang="en-US" smtClean="0"/>
              <a:t>2024/10/9</a:t>
            </a:fld>
            <a:endParaRPr lang="zh-CN" altLang="en-US"/>
          </a:p>
        </p:txBody>
      </p:sp>
      <p:sp>
        <p:nvSpPr>
          <p:cNvPr id="8" name="页脚占位符 7">
            <a:extLst>
              <a:ext uri="{FF2B5EF4-FFF2-40B4-BE49-F238E27FC236}">
                <a16:creationId xmlns:a16="http://schemas.microsoft.com/office/drawing/2014/main" id="{AB1CDA8E-9E30-4981-836A-C9BB873D8D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C9EDAA-9E39-482B-A95E-A6A2721F9E51}"/>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291283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36760-D0F5-443E-AAA9-0DA9459BEA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EF05AD-C995-4846-81A0-B60A992D7F67}"/>
              </a:ext>
            </a:extLst>
          </p:cNvPr>
          <p:cNvSpPr>
            <a:spLocks noGrp="1"/>
          </p:cNvSpPr>
          <p:nvPr>
            <p:ph type="dt" sz="half" idx="10"/>
          </p:nvPr>
        </p:nvSpPr>
        <p:spPr/>
        <p:txBody>
          <a:bodyPr/>
          <a:lstStyle/>
          <a:p>
            <a:fld id="{F97CE343-6225-4FB6-A7ED-CDF772DEA69A}" type="datetime1">
              <a:rPr lang="zh-CN" altLang="en-US" smtClean="0"/>
              <a:t>2024/10/9</a:t>
            </a:fld>
            <a:endParaRPr lang="zh-CN" altLang="en-US"/>
          </a:p>
        </p:txBody>
      </p:sp>
      <p:sp>
        <p:nvSpPr>
          <p:cNvPr id="4" name="页脚占位符 3">
            <a:extLst>
              <a:ext uri="{FF2B5EF4-FFF2-40B4-BE49-F238E27FC236}">
                <a16:creationId xmlns:a16="http://schemas.microsoft.com/office/drawing/2014/main" id="{E4369E7F-AB9D-4B86-B3F5-874EB1C432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07F455-A177-44FC-85D4-65B724491BBA}"/>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1110171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CD1E4D-A9A7-42A4-8F83-0FF356736A3F}"/>
              </a:ext>
            </a:extLst>
          </p:cNvPr>
          <p:cNvSpPr>
            <a:spLocks noGrp="1"/>
          </p:cNvSpPr>
          <p:nvPr>
            <p:ph type="dt" sz="half" idx="10"/>
          </p:nvPr>
        </p:nvSpPr>
        <p:spPr/>
        <p:txBody>
          <a:bodyPr/>
          <a:lstStyle/>
          <a:p>
            <a:fld id="{9E6AECF9-DE5E-4579-AEB3-0C9C8BF08698}" type="datetime1">
              <a:rPr lang="zh-CN" altLang="en-US" smtClean="0"/>
              <a:t>2024/10/9</a:t>
            </a:fld>
            <a:endParaRPr lang="zh-CN" altLang="en-US"/>
          </a:p>
        </p:txBody>
      </p:sp>
      <p:sp>
        <p:nvSpPr>
          <p:cNvPr id="3" name="页脚占位符 2">
            <a:extLst>
              <a:ext uri="{FF2B5EF4-FFF2-40B4-BE49-F238E27FC236}">
                <a16:creationId xmlns:a16="http://schemas.microsoft.com/office/drawing/2014/main" id="{641B9650-44F8-4B45-9F37-CA53858B2AEF}"/>
              </a:ext>
            </a:extLst>
          </p:cNvPr>
          <p:cNvSpPr>
            <a:spLocks noGrp="1"/>
          </p:cNvSpPr>
          <p:nvPr>
            <p:ph type="ftr" sz="quarter" idx="11"/>
          </p:nvPr>
        </p:nvSpPr>
        <p:spPr/>
        <p:txBody>
          <a:bodyPr/>
          <a:lstStyle/>
          <a:p>
            <a:endParaRPr lang="zh-CN" altLang="en-US"/>
          </a:p>
        </p:txBody>
      </p:sp>
      <p:pic>
        <p:nvPicPr>
          <p:cNvPr id="5" name="Picture 2" descr="E:\Hou\信息化建设\web\校徽相关\xjtu.png">
            <a:extLst>
              <a:ext uri="{FF2B5EF4-FFF2-40B4-BE49-F238E27FC236}">
                <a16:creationId xmlns:a16="http://schemas.microsoft.com/office/drawing/2014/main" id="{16B83CED-1E8B-4B14-93F5-69BDB2FC195D}"/>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86624" y="69011"/>
            <a:ext cx="2674751" cy="74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3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A344E-3AC0-43CA-8118-11B8FDC258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904F5E-F060-4209-BDFA-F321DBB4E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F0303E-11B2-44FA-BC52-708FAE87F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BA01B1-16B5-43FF-AB8E-6A4EFBAE40C2}"/>
              </a:ext>
            </a:extLst>
          </p:cNvPr>
          <p:cNvSpPr>
            <a:spLocks noGrp="1"/>
          </p:cNvSpPr>
          <p:nvPr>
            <p:ph type="dt" sz="half" idx="10"/>
          </p:nvPr>
        </p:nvSpPr>
        <p:spPr/>
        <p:txBody>
          <a:bodyPr/>
          <a:lstStyle/>
          <a:p>
            <a:fld id="{B76C0670-17B1-447D-88B2-FEC91D5108C5}" type="datetime1">
              <a:rPr lang="zh-CN" altLang="en-US" smtClean="0"/>
              <a:t>2024/10/9</a:t>
            </a:fld>
            <a:endParaRPr lang="zh-CN" altLang="en-US"/>
          </a:p>
        </p:txBody>
      </p:sp>
      <p:sp>
        <p:nvSpPr>
          <p:cNvPr id="6" name="页脚占位符 5">
            <a:extLst>
              <a:ext uri="{FF2B5EF4-FFF2-40B4-BE49-F238E27FC236}">
                <a16:creationId xmlns:a16="http://schemas.microsoft.com/office/drawing/2014/main" id="{2AFB545C-C7A8-4BF9-8CB1-D036518771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7A9A68-1052-4F81-9712-5C67C9B2B16B}"/>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308473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98055-98DD-41B2-94C5-A13DA1F86623}"/>
              </a:ext>
            </a:extLst>
          </p:cNvPr>
          <p:cNvSpPr>
            <a:spLocks noGrp="1"/>
          </p:cNvSpPr>
          <p:nvPr>
            <p:ph type="title"/>
          </p:nvPr>
        </p:nvSpPr>
        <p:spPr>
          <a:xfrm>
            <a:off x="451792" y="0"/>
            <a:ext cx="11161580" cy="873103"/>
          </a:xfrm>
        </p:spPr>
        <p:txBody>
          <a:bodyPr/>
          <a:lstStyle>
            <a:lvl1pPr>
              <a:defRPr b="1">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EB8D1C5-215A-4237-B489-E5C85D298885}"/>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E563B6F-E3AB-4D0E-92A0-9F8F60E26A39}"/>
              </a:ext>
            </a:extLst>
          </p:cNvPr>
          <p:cNvSpPr>
            <a:spLocks noGrp="1"/>
          </p:cNvSpPr>
          <p:nvPr>
            <p:ph type="dt" sz="half" idx="10"/>
          </p:nvPr>
        </p:nvSpPr>
        <p:spPr/>
        <p:txBody>
          <a:bodyPr/>
          <a:lstStyle/>
          <a:p>
            <a:fld id="{C0400E04-5DC8-4464-8F19-2548BCDFA268}" type="datetime1">
              <a:rPr lang="zh-CN" altLang="en-US" smtClean="0"/>
              <a:t>2024/10/9</a:t>
            </a:fld>
            <a:endParaRPr lang="zh-CN" altLang="en-US"/>
          </a:p>
        </p:txBody>
      </p:sp>
      <p:sp>
        <p:nvSpPr>
          <p:cNvPr id="5" name="页脚占位符 4">
            <a:extLst>
              <a:ext uri="{FF2B5EF4-FFF2-40B4-BE49-F238E27FC236}">
                <a16:creationId xmlns:a16="http://schemas.microsoft.com/office/drawing/2014/main" id="{8A4B09C9-21CE-4FB9-82B4-0E30CE1496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9AB53-E289-4D32-83DB-D70553D8DABA}"/>
              </a:ext>
            </a:extLst>
          </p:cNvPr>
          <p:cNvSpPr>
            <a:spLocks noGrp="1"/>
          </p:cNvSpPr>
          <p:nvPr>
            <p:ph type="sldNum" sz="quarter" idx="12"/>
          </p:nvPr>
        </p:nvSpPr>
        <p:spPr/>
        <p:txBody>
          <a:bodyPr/>
          <a:lstStyle>
            <a:lvl1pPr>
              <a:defRPr b="0"/>
            </a:lvl1pPr>
          </a:lstStyle>
          <a:p>
            <a:fld id="{3DA39A0B-139A-4AC1-8BE3-52740D5DE9FC}" type="slidenum">
              <a:rPr lang="zh-CN" altLang="en-US" smtClean="0"/>
              <a:pPr/>
              <a:t>‹#›</a:t>
            </a:fld>
            <a:endParaRPr lang="zh-CN" altLang="en-US" dirty="0"/>
          </a:p>
        </p:txBody>
      </p:sp>
    </p:spTree>
    <p:extLst>
      <p:ext uri="{BB962C8B-B14F-4D97-AF65-F5344CB8AC3E}">
        <p14:creationId xmlns:p14="http://schemas.microsoft.com/office/powerpoint/2010/main" val="4092101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2AA6A-B9E5-47B3-B4C0-873998FCB9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0DB6CA-69DC-46B4-B421-F2C1FBDB1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88901C-7AAE-434C-A28F-771D8D7C4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0D55E3-C11A-4E0F-84F3-FE7A911DF028}"/>
              </a:ext>
            </a:extLst>
          </p:cNvPr>
          <p:cNvSpPr>
            <a:spLocks noGrp="1"/>
          </p:cNvSpPr>
          <p:nvPr>
            <p:ph type="dt" sz="half" idx="10"/>
          </p:nvPr>
        </p:nvSpPr>
        <p:spPr/>
        <p:txBody>
          <a:bodyPr/>
          <a:lstStyle/>
          <a:p>
            <a:fld id="{D937C975-9C33-45DE-9626-6A3CAE70B351}" type="datetime1">
              <a:rPr lang="zh-CN" altLang="en-US" smtClean="0"/>
              <a:t>2024/10/9</a:t>
            </a:fld>
            <a:endParaRPr lang="zh-CN" altLang="en-US"/>
          </a:p>
        </p:txBody>
      </p:sp>
      <p:sp>
        <p:nvSpPr>
          <p:cNvPr id="6" name="页脚占位符 5">
            <a:extLst>
              <a:ext uri="{FF2B5EF4-FFF2-40B4-BE49-F238E27FC236}">
                <a16:creationId xmlns:a16="http://schemas.microsoft.com/office/drawing/2014/main" id="{EAD73D85-DA91-4D6B-A9A2-8DA6D69770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47D57B-CF43-47C3-9C18-DE04CF23DCB4}"/>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3019551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388A0-4862-4D0D-8BAA-809EE210B7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49D0CB-8DAB-4544-820A-DADA7A9E33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3BD483-0FAE-4C39-9366-D23E95A3F107}"/>
              </a:ext>
            </a:extLst>
          </p:cNvPr>
          <p:cNvSpPr>
            <a:spLocks noGrp="1"/>
          </p:cNvSpPr>
          <p:nvPr>
            <p:ph type="dt" sz="half" idx="10"/>
          </p:nvPr>
        </p:nvSpPr>
        <p:spPr/>
        <p:txBody>
          <a:bodyPr/>
          <a:lstStyle/>
          <a:p>
            <a:fld id="{D0680B9C-5909-4BA7-8629-0D5A2B771E00}" type="datetime1">
              <a:rPr lang="zh-CN" altLang="en-US" smtClean="0"/>
              <a:t>2024/10/9</a:t>
            </a:fld>
            <a:endParaRPr lang="zh-CN" altLang="en-US"/>
          </a:p>
        </p:txBody>
      </p:sp>
      <p:sp>
        <p:nvSpPr>
          <p:cNvPr id="5" name="页脚占位符 4">
            <a:extLst>
              <a:ext uri="{FF2B5EF4-FFF2-40B4-BE49-F238E27FC236}">
                <a16:creationId xmlns:a16="http://schemas.microsoft.com/office/drawing/2014/main" id="{84BD2E2C-D725-41EB-A6A6-096C0806DA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60311-891E-4BB5-8C53-102E1D52C096}"/>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7278096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C03A63-E861-42D5-8F69-E62AA3F69E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D3A87B-C65F-4E9F-BE12-44D9B6A7640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A4F39A-9A89-4D74-941E-A7DFBABED68C}"/>
              </a:ext>
            </a:extLst>
          </p:cNvPr>
          <p:cNvSpPr>
            <a:spLocks noGrp="1"/>
          </p:cNvSpPr>
          <p:nvPr>
            <p:ph type="dt" sz="half" idx="10"/>
          </p:nvPr>
        </p:nvSpPr>
        <p:spPr/>
        <p:txBody>
          <a:bodyPr/>
          <a:lstStyle/>
          <a:p>
            <a:fld id="{A9456E52-7621-4BB5-B779-C08F700288A8}" type="datetime1">
              <a:rPr lang="zh-CN" altLang="en-US" smtClean="0"/>
              <a:t>2024/10/9</a:t>
            </a:fld>
            <a:endParaRPr lang="zh-CN" altLang="en-US"/>
          </a:p>
        </p:txBody>
      </p:sp>
      <p:sp>
        <p:nvSpPr>
          <p:cNvPr id="5" name="页脚占位符 4">
            <a:extLst>
              <a:ext uri="{FF2B5EF4-FFF2-40B4-BE49-F238E27FC236}">
                <a16:creationId xmlns:a16="http://schemas.microsoft.com/office/drawing/2014/main" id="{6D5580B4-6CE8-4697-AEC8-315B7F60AC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F7845C-01B0-4926-9835-B90A2AAD1FAB}"/>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61394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864FA-9CB4-4786-9B84-4CF0AA166A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25C63B-E9AD-4B84-B577-14F0FAE1D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288C6A-EE4B-48D6-A61B-48FC2C4D4D62}"/>
              </a:ext>
            </a:extLst>
          </p:cNvPr>
          <p:cNvSpPr>
            <a:spLocks noGrp="1"/>
          </p:cNvSpPr>
          <p:nvPr>
            <p:ph type="dt" sz="half" idx="10"/>
          </p:nvPr>
        </p:nvSpPr>
        <p:spPr/>
        <p:txBody>
          <a:bodyPr/>
          <a:lstStyle/>
          <a:p>
            <a:fld id="{34CF7BB8-705B-408C-AB16-3675E0911D6A}" type="datetime1">
              <a:rPr lang="zh-CN" altLang="en-US" smtClean="0"/>
              <a:t>2024/10/9</a:t>
            </a:fld>
            <a:endParaRPr lang="zh-CN" altLang="en-US"/>
          </a:p>
        </p:txBody>
      </p:sp>
      <p:sp>
        <p:nvSpPr>
          <p:cNvPr id="5" name="页脚占位符 4">
            <a:extLst>
              <a:ext uri="{FF2B5EF4-FFF2-40B4-BE49-F238E27FC236}">
                <a16:creationId xmlns:a16="http://schemas.microsoft.com/office/drawing/2014/main" id="{F52CB606-BC79-4B80-A322-04CE8A710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7FB8C2-5864-4684-9041-ACA9E3963451}"/>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153599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A8B39-DD46-4402-9522-B9AAD43AC6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901357-BB0F-43BB-8377-BEE07033421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CB6DDB-64B1-4B3D-9F07-DC5A08150D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8017AF-EDCC-4DBC-91F5-7D8F07D7E7AE}"/>
              </a:ext>
            </a:extLst>
          </p:cNvPr>
          <p:cNvSpPr>
            <a:spLocks noGrp="1"/>
          </p:cNvSpPr>
          <p:nvPr>
            <p:ph type="dt" sz="half" idx="10"/>
          </p:nvPr>
        </p:nvSpPr>
        <p:spPr/>
        <p:txBody>
          <a:bodyPr/>
          <a:lstStyle/>
          <a:p>
            <a:fld id="{D06E3D4D-3A97-42C6-94E1-D92E3CFCE791}" type="datetime1">
              <a:rPr lang="zh-CN" altLang="en-US" smtClean="0"/>
              <a:t>2024/10/9</a:t>
            </a:fld>
            <a:endParaRPr lang="zh-CN" altLang="en-US"/>
          </a:p>
        </p:txBody>
      </p:sp>
      <p:sp>
        <p:nvSpPr>
          <p:cNvPr id="6" name="页脚占位符 5">
            <a:extLst>
              <a:ext uri="{FF2B5EF4-FFF2-40B4-BE49-F238E27FC236}">
                <a16:creationId xmlns:a16="http://schemas.microsoft.com/office/drawing/2014/main" id="{0AE44072-5D3C-49C6-A8EE-CE47550529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1D8B05-96B9-4A3D-BCAB-48B22575D18D}"/>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292233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3F883-BA79-4BB4-AA2A-CE58895CD3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4A8A1B-49AA-44AF-B1E4-0B6E8E854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523C22-781D-416A-A997-4AD23F8213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9D3785E-FEF3-4117-9414-3B74535889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FDC9B45-D5B4-4DAD-8BBB-72AA1CF446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D2BC25A-C330-417B-A1F8-810394D54777}"/>
              </a:ext>
            </a:extLst>
          </p:cNvPr>
          <p:cNvSpPr>
            <a:spLocks noGrp="1"/>
          </p:cNvSpPr>
          <p:nvPr>
            <p:ph type="dt" sz="half" idx="10"/>
          </p:nvPr>
        </p:nvSpPr>
        <p:spPr/>
        <p:txBody>
          <a:bodyPr/>
          <a:lstStyle/>
          <a:p>
            <a:fld id="{9CE65FEF-71CA-4BF4-951B-C8891358D821}" type="datetime1">
              <a:rPr lang="zh-CN" altLang="en-US" smtClean="0"/>
              <a:t>2024/10/9</a:t>
            </a:fld>
            <a:endParaRPr lang="zh-CN" altLang="en-US"/>
          </a:p>
        </p:txBody>
      </p:sp>
      <p:sp>
        <p:nvSpPr>
          <p:cNvPr id="8" name="页脚占位符 7">
            <a:extLst>
              <a:ext uri="{FF2B5EF4-FFF2-40B4-BE49-F238E27FC236}">
                <a16:creationId xmlns:a16="http://schemas.microsoft.com/office/drawing/2014/main" id="{87D69B55-4E2C-4D64-BB70-54E01E9F9F3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5F8BA8-D12E-41E7-ADCF-C0BD15390814}"/>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123372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2CA0A-43DF-41D3-A359-7428112028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CC24C9-BEC6-44F1-8184-AC976A958BAC}"/>
              </a:ext>
            </a:extLst>
          </p:cNvPr>
          <p:cNvSpPr>
            <a:spLocks noGrp="1"/>
          </p:cNvSpPr>
          <p:nvPr>
            <p:ph type="dt" sz="half" idx="10"/>
          </p:nvPr>
        </p:nvSpPr>
        <p:spPr/>
        <p:txBody>
          <a:bodyPr/>
          <a:lstStyle/>
          <a:p>
            <a:fld id="{FB874C48-CAFE-47D2-BB40-F6BF32291D16}" type="datetime1">
              <a:rPr lang="zh-CN" altLang="en-US" smtClean="0"/>
              <a:t>2024/10/9</a:t>
            </a:fld>
            <a:endParaRPr lang="zh-CN" altLang="en-US"/>
          </a:p>
        </p:txBody>
      </p:sp>
      <p:sp>
        <p:nvSpPr>
          <p:cNvPr id="4" name="页脚占位符 3">
            <a:extLst>
              <a:ext uri="{FF2B5EF4-FFF2-40B4-BE49-F238E27FC236}">
                <a16:creationId xmlns:a16="http://schemas.microsoft.com/office/drawing/2014/main" id="{1A8ED508-9363-4577-8D8D-34AEAF97B6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5A2BC2-FEA5-4621-8042-3CB4E8F5AE51}"/>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205044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534FCC-4377-42BE-88E3-31F37C9FEF30}"/>
              </a:ext>
            </a:extLst>
          </p:cNvPr>
          <p:cNvSpPr>
            <a:spLocks noGrp="1"/>
          </p:cNvSpPr>
          <p:nvPr>
            <p:ph type="dt" sz="half" idx="10"/>
          </p:nvPr>
        </p:nvSpPr>
        <p:spPr/>
        <p:txBody>
          <a:bodyPr/>
          <a:lstStyle/>
          <a:p>
            <a:fld id="{71628E95-78B3-455F-A074-17737CD7C9D6}" type="datetime1">
              <a:rPr lang="zh-CN" altLang="en-US" smtClean="0"/>
              <a:t>2024/10/9</a:t>
            </a:fld>
            <a:endParaRPr lang="zh-CN" altLang="en-US"/>
          </a:p>
        </p:txBody>
      </p:sp>
      <p:sp>
        <p:nvSpPr>
          <p:cNvPr id="3" name="页脚占位符 2">
            <a:extLst>
              <a:ext uri="{FF2B5EF4-FFF2-40B4-BE49-F238E27FC236}">
                <a16:creationId xmlns:a16="http://schemas.microsoft.com/office/drawing/2014/main" id="{F9F19675-11C1-494C-81FF-D02E1A2320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FFA62E-4F91-49E7-B39B-8B87FA7391A9}"/>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387853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21FF6-25D3-4864-8255-43DEB862C3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22762A-3990-4DBC-BD3C-C95A222E9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10AC57E-3A89-404F-AC99-0E643FFED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0989CA-F380-4216-B1BC-489534AC6212}"/>
              </a:ext>
            </a:extLst>
          </p:cNvPr>
          <p:cNvSpPr>
            <a:spLocks noGrp="1"/>
          </p:cNvSpPr>
          <p:nvPr>
            <p:ph type="dt" sz="half" idx="10"/>
          </p:nvPr>
        </p:nvSpPr>
        <p:spPr/>
        <p:txBody>
          <a:bodyPr/>
          <a:lstStyle/>
          <a:p>
            <a:fld id="{AD3D412A-8B60-42B8-B736-DA5429A9CA10}" type="datetime1">
              <a:rPr lang="zh-CN" altLang="en-US" smtClean="0"/>
              <a:t>2024/10/9</a:t>
            </a:fld>
            <a:endParaRPr lang="zh-CN" altLang="en-US"/>
          </a:p>
        </p:txBody>
      </p:sp>
      <p:sp>
        <p:nvSpPr>
          <p:cNvPr id="6" name="页脚占位符 5">
            <a:extLst>
              <a:ext uri="{FF2B5EF4-FFF2-40B4-BE49-F238E27FC236}">
                <a16:creationId xmlns:a16="http://schemas.microsoft.com/office/drawing/2014/main" id="{1DADB88B-CB77-40E1-86AC-4BFB4553B5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609276-2089-40A2-A312-3E180F6E32FC}"/>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17532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CC2A3-4171-451C-BBB7-4B9BEB941D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BD9D51-4DD1-4408-BA65-A29F39253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B90824-D7E4-498C-AF32-C19D16B07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2E6920-997C-4F78-8026-294EB88E6504}"/>
              </a:ext>
            </a:extLst>
          </p:cNvPr>
          <p:cNvSpPr>
            <a:spLocks noGrp="1"/>
          </p:cNvSpPr>
          <p:nvPr>
            <p:ph type="dt" sz="half" idx="10"/>
          </p:nvPr>
        </p:nvSpPr>
        <p:spPr/>
        <p:txBody>
          <a:bodyPr/>
          <a:lstStyle/>
          <a:p>
            <a:fld id="{03ED3094-7062-415D-97D7-2CD6E13BC3D9}" type="datetime1">
              <a:rPr lang="zh-CN" altLang="en-US" smtClean="0"/>
              <a:t>2024/10/9</a:t>
            </a:fld>
            <a:endParaRPr lang="zh-CN" altLang="en-US"/>
          </a:p>
        </p:txBody>
      </p:sp>
      <p:sp>
        <p:nvSpPr>
          <p:cNvPr id="6" name="页脚占位符 5">
            <a:extLst>
              <a:ext uri="{FF2B5EF4-FFF2-40B4-BE49-F238E27FC236}">
                <a16:creationId xmlns:a16="http://schemas.microsoft.com/office/drawing/2014/main" id="{8E6D8FB9-158B-433C-AAE1-FDD25CA40C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F5FD26-35FC-4AB7-9632-57235666F43A}"/>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192389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5FD852-7A47-4990-99BC-26FD0CA163FA}"/>
              </a:ext>
            </a:extLst>
          </p:cNvPr>
          <p:cNvSpPr>
            <a:spLocks noGrp="1"/>
          </p:cNvSpPr>
          <p:nvPr>
            <p:ph type="title"/>
          </p:nvPr>
        </p:nvSpPr>
        <p:spPr>
          <a:xfrm>
            <a:off x="451792" y="-17700"/>
            <a:ext cx="11161580" cy="89080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8539175-6467-4883-8267-2B8FC4B350B8}"/>
              </a:ext>
            </a:extLst>
          </p:cNvPr>
          <p:cNvSpPr>
            <a:spLocks noGrp="1"/>
          </p:cNvSpPr>
          <p:nvPr>
            <p:ph type="body" idx="1"/>
          </p:nvPr>
        </p:nvSpPr>
        <p:spPr>
          <a:xfrm>
            <a:off x="451792" y="1044185"/>
            <a:ext cx="11161580" cy="5132777"/>
          </a:xfrm>
          <a:prstGeom prst="rect">
            <a:avLst/>
          </a:prstGeom>
        </p:spPr>
        <p:txBody>
          <a:bodyPr vert="horz" lIns="91440" tIns="45720" rIns="91440" bIns="45720" rtlCol="0">
            <a:normAutofit/>
          </a:bodyPr>
          <a:lstStyle/>
          <a:p>
            <a:pPr lvl="0"/>
            <a:r>
              <a:rPr lang="zh-CN" altLang="en-US" dirty="0"/>
              <a:t>单击</a:t>
            </a:r>
          </a:p>
          <a:p>
            <a:pPr lvl="1"/>
            <a:r>
              <a:rPr lang="zh-CN" altLang="en-US" dirty="0"/>
              <a:t>二级</a:t>
            </a:r>
          </a:p>
          <a:p>
            <a:pPr lvl="2"/>
            <a:r>
              <a:rPr lang="zh-CN" altLang="en-US" dirty="0"/>
              <a:t>三级</a:t>
            </a:r>
            <a:endParaRPr lang="en-US" altLang="zh-CN" dirty="0"/>
          </a:p>
          <a:p>
            <a:pPr lvl="3"/>
            <a:r>
              <a:rPr lang="zh-CN" altLang="en-US" dirty="0"/>
              <a:t>四级</a:t>
            </a:r>
            <a:endParaRPr lang="en-US" altLang="zh-CN" dirty="0"/>
          </a:p>
        </p:txBody>
      </p:sp>
      <p:sp>
        <p:nvSpPr>
          <p:cNvPr id="4" name="日期占位符 3">
            <a:extLst>
              <a:ext uri="{FF2B5EF4-FFF2-40B4-BE49-F238E27FC236}">
                <a16:creationId xmlns:a16="http://schemas.microsoft.com/office/drawing/2014/main" id="{60E658B2-9945-4E2B-981D-962C2EF8B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223CB-5B8E-4192-8573-C02E2D07F634}" type="datetime1">
              <a:rPr lang="zh-CN" altLang="en-US" smtClean="0"/>
              <a:t>2024/10/9</a:t>
            </a:fld>
            <a:endParaRPr lang="zh-CN" altLang="en-US"/>
          </a:p>
        </p:txBody>
      </p:sp>
      <p:sp>
        <p:nvSpPr>
          <p:cNvPr id="5" name="页脚占位符 4">
            <a:extLst>
              <a:ext uri="{FF2B5EF4-FFF2-40B4-BE49-F238E27FC236}">
                <a16:creationId xmlns:a16="http://schemas.microsoft.com/office/drawing/2014/main" id="{8EA2AA66-575C-4733-B731-7249041D9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EC2113-25FC-4EE0-BCF0-5DF0EB1612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solidFill>
                <a:latin typeface="Arial" panose="020B0604020202020204" pitchFamily="34" charset="0"/>
                <a:cs typeface="Arial" panose="020B0604020202020204" pitchFamily="34" charset="0"/>
              </a:defRPr>
            </a:lvl1pPr>
          </a:lstStyle>
          <a:p>
            <a:fld id="{3DA39A0B-139A-4AC1-8BE3-52740D5DE9FC}" type="slidenum">
              <a:rPr lang="zh-CN" altLang="en-US" smtClean="0"/>
              <a:pPr/>
              <a:t>‹#›</a:t>
            </a:fld>
            <a:endParaRPr lang="zh-CN" altLang="en-US" dirty="0"/>
          </a:p>
        </p:txBody>
      </p:sp>
      <p:cxnSp>
        <p:nvCxnSpPr>
          <p:cNvPr id="8" name="直接连接符 7">
            <a:extLst>
              <a:ext uri="{FF2B5EF4-FFF2-40B4-BE49-F238E27FC236}">
                <a16:creationId xmlns:a16="http://schemas.microsoft.com/office/drawing/2014/main" id="{A88F8045-62AB-4793-9FFE-3BA0745F3F3A}"/>
              </a:ext>
            </a:extLst>
          </p:cNvPr>
          <p:cNvCxnSpPr/>
          <p:nvPr userDrawn="1"/>
        </p:nvCxnSpPr>
        <p:spPr>
          <a:xfrm>
            <a:off x="451792" y="890803"/>
            <a:ext cx="11161580" cy="0"/>
          </a:xfrm>
          <a:prstGeom prst="line">
            <a:avLst/>
          </a:prstGeom>
          <a:ln w="41275">
            <a:solidFill>
              <a:srgbClr val="B129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B12923"/>
        </a:buClr>
        <a:buSzPct val="50000"/>
        <a:buFont typeface="Wingdings" panose="05000000000000000000"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B12923"/>
        </a:buClr>
        <a:buSzPct val="75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B12923"/>
        </a:buClr>
        <a:buFont typeface="Arial" panose="020B060402020202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rgbClr val="B12923"/>
        </a:buClr>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C47D76-B50C-4BBB-9EF5-3C19CA3C7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D1DC33-4550-4FEA-A6B1-8941286FF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5BC62F7-0C03-4B3D-AC17-E86C22AE9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5DE3F-A0BE-46A6-910B-37EEA62FDD51}" type="datetime1">
              <a:rPr lang="zh-CN" altLang="en-US" smtClean="0"/>
              <a:t>2024/10/9</a:t>
            </a:fld>
            <a:endParaRPr lang="zh-CN" altLang="en-US"/>
          </a:p>
        </p:txBody>
      </p:sp>
      <p:sp>
        <p:nvSpPr>
          <p:cNvPr id="5" name="页脚占位符 4">
            <a:extLst>
              <a:ext uri="{FF2B5EF4-FFF2-40B4-BE49-F238E27FC236}">
                <a16:creationId xmlns:a16="http://schemas.microsoft.com/office/drawing/2014/main" id="{5F2661D6-0643-4012-96A1-2EA30A0AE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608FA4-2C3F-4BA1-8F79-4783D9092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4172207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AF6335-66A4-459C-8019-02BE216FE27D}"/>
              </a:ext>
            </a:extLst>
          </p:cNvPr>
          <p:cNvSpPr txBox="1"/>
          <p:nvPr/>
        </p:nvSpPr>
        <p:spPr>
          <a:xfrm>
            <a:off x="0" y="2659559"/>
            <a:ext cx="12192000" cy="769441"/>
          </a:xfrm>
          <a:prstGeom prst="rect">
            <a:avLst/>
          </a:prstGeom>
          <a:noFill/>
        </p:spPr>
        <p:txBody>
          <a:bodyPr wrap="square" rtlCol="0">
            <a:spAutoFit/>
          </a:bodyPr>
          <a:lstStyle/>
          <a:p>
            <a:pPr algn="ctr"/>
            <a:r>
              <a:rPr lang="en-US" altLang="zh-CN" sz="4400" b="1" dirty="0">
                <a:latin typeface="Arial" panose="020B0604020202020204" pitchFamily="34" charset="0"/>
                <a:ea typeface="Calibri Light" panose="020F0302020204030204" pitchFamily="34" charset="0"/>
                <a:cs typeface="Arial" panose="020B0604020202020204" pitchFamily="34" charset="0"/>
              </a:rPr>
              <a:t>Identification of Traffic Accident Liability</a:t>
            </a:r>
            <a:endParaRPr lang="en-US" altLang="zh-CN" sz="4400" b="1" dirty="0">
              <a:effectLst/>
              <a:latin typeface="Arial" panose="020B0604020202020204" pitchFamily="34" charset="0"/>
              <a:ea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112129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6DFDE860-6687-3B88-465B-0605992E2FB1}"/>
              </a:ext>
            </a:extLst>
          </p:cNvPr>
          <p:cNvSpPr/>
          <p:nvPr/>
        </p:nvSpPr>
        <p:spPr>
          <a:xfrm>
            <a:off x="2578100" y="3655492"/>
            <a:ext cx="6242050" cy="316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en-US" altLang="zh-CN"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Accident Scenario Generator</a:t>
            </a:r>
            <a:endParaRPr lang="zh-CN" altLang="en-US" dirty="0"/>
          </a:p>
        </p:txBody>
      </p:sp>
      <p:sp>
        <p:nvSpPr>
          <p:cNvPr id="13" name="矩形 12">
            <a:extLst>
              <a:ext uri="{FF2B5EF4-FFF2-40B4-BE49-F238E27FC236}">
                <a16:creationId xmlns:a16="http://schemas.microsoft.com/office/drawing/2014/main" id="{507F5C88-0876-7ABC-BE8B-E5AB34E9E4D1}"/>
              </a:ext>
            </a:extLst>
          </p:cNvPr>
          <p:cNvSpPr/>
          <p:nvPr/>
        </p:nvSpPr>
        <p:spPr>
          <a:xfrm>
            <a:off x="5123124" y="4758349"/>
            <a:ext cx="1210437" cy="585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t>Generative Model</a:t>
            </a:r>
            <a:endParaRPr lang="zh-CN" altLang="en-US" sz="1000" dirty="0"/>
          </a:p>
        </p:txBody>
      </p:sp>
      <p:sp>
        <p:nvSpPr>
          <p:cNvPr id="16" name="文本框 15">
            <a:extLst>
              <a:ext uri="{FF2B5EF4-FFF2-40B4-BE49-F238E27FC236}">
                <a16:creationId xmlns:a16="http://schemas.microsoft.com/office/drawing/2014/main" id="{9E513D5A-F8EC-2CD4-B2B5-B741B2231F17}"/>
              </a:ext>
            </a:extLst>
          </p:cNvPr>
          <p:cNvSpPr txBox="1"/>
          <p:nvPr/>
        </p:nvSpPr>
        <p:spPr>
          <a:xfrm>
            <a:off x="4437718" y="6550223"/>
            <a:ext cx="2622843" cy="307777"/>
          </a:xfrm>
          <a:prstGeom prst="rect">
            <a:avLst/>
          </a:prstGeom>
          <a:noFill/>
        </p:spPr>
        <p:txBody>
          <a:bodyPr wrap="square" rtlCol="0">
            <a:spAutoFit/>
          </a:bodyPr>
          <a:lstStyle/>
          <a:p>
            <a:pPr algn="ctr"/>
            <a:r>
              <a:rPr lang="en-US" altLang="zh-CN" sz="1400" dirty="0"/>
              <a:t>Accident Scenario Generator</a:t>
            </a:r>
            <a:endParaRPr lang="en-US" altLang="zh-CN" sz="1000" dirty="0"/>
          </a:p>
        </p:txBody>
      </p:sp>
      <p:cxnSp>
        <p:nvCxnSpPr>
          <p:cNvPr id="17" name="直接箭头连接符 16">
            <a:extLst>
              <a:ext uri="{FF2B5EF4-FFF2-40B4-BE49-F238E27FC236}">
                <a16:creationId xmlns:a16="http://schemas.microsoft.com/office/drawing/2014/main" id="{9DBF22DE-EA7E-F122-3162-9E2F243AAB74}"/>
              </a:ext>
            </a:extLst>
          </p:cNvPr>
          <p:cNvCxnSpPr>
            <a:cxnSpLocks/>
            <a:stCxn id="3" idx="3"/>
            <a:endCxn id="13" idx="1"/>
          </p:cNvCxnSpPr>
          <p:nvPr/>
        </p:nvCxnSpPr>
        <p:spPr>
          <a:xfrm>
            <a:off x="3986616" y="5051148"/>
            <a:ext cx="11365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矩形 23">
            <a:extLst>
              <a:ext uri="{FF2B5EF4-FFF2-40B4-BE49-F238E27FC236}">
                <a16:creationId xmlns:a16="http://schemas.microsoft.com/office/drawing/2014/main" id="{3FF49DE8-6929-ECA0-CDA7-D79E34B1A50B}"/>
              </a:ext>
            </a:extLst>
          </p:cNvPr>
          <p:cNvSpPr/>
          <p:nvPr/>
        </p:nvSpPr>
        <p:spPr>
          <a:xfrm>
            <a:off x="7270994" y="4758349"/>
            <a:ext cx="1193633" cy="58559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t>Generated Accident Scenarios</a:t>
            </a:r>
            <a:endParaRPr lang="zh-CN" altLang="en-US" sz="1000" dirty="0"/>
          </a:p>
        </p:txBody>
      </p:sp>
      <p:sp>
        <p:nvSpPr>
          <p:cNvPr id="36" name="内容占位符 2">
            <a:extLst>
              <a:ext uri="{FF2B5EF4-FFF2-40B4-BE49-F238E27FC236}">
                <a16:creationId xmlns:a16="http://schemas.microsoft.com/office/drawing/2014/main" id="{1125400D-D2A8-A71D-EE8A-7DE49BE41872}"/>
              </a:ext>
            </a:extLst>
          </p:cNvPr>
          <p:cNvSpPr>
            <a:spLocks noGrp="1"/>
          </p:cNvSpPr>
          <p:nvPr>
            <p:ph idx="1"/>
          </p:nvPr>
        </p:nvSpPr>
        <p:spPr>
          <a:xfrm>
            <a:off x="0" y="1040766"/>
            <a:ext cx="12192000" cy="5161735"/>
          </a:xfrm>
        </p:spPr>
        <p:txBody>
          <a:bodyPr>
            <a:normAutofit/>
          </a:bodyPr>
          <a:lstStyle/>
          <a:p>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Accident Scenario Generator</a:t>
            </a:r>
            <a:r>
              <a:rPr lang="en-US" altLang="zh-CN" sz="2000" dirty="0"/>
              <a:t>:</a:t>
            </a:r>
          </a:p>
          <a:p>
            <a:pPr lvl="1">
              <a:lnSpc>
                <a:spcPct val="150000"/>
              </a:lnSpc>
            </a:pPr>
            <a:r>
              <a:rPr lang="en-US" altLang="zh-CN" sz="1600" dirty="0"/>
              <a:t>We can use machine learning method, let generative model learning features from real-world accidents dataset and automated generate accident scenarios.</a:t>
            </a:r>
          </a:p>
          <a:p>
            <a:pPr lvl="1">
              <a:lnSpc>
                <a:spcPct val="150000"/>
              </a:lnSpc>
            </a:pPr>
            <a:r>
              <a:rPr lang="en-US" altLang="zh-CN" sz="1600" dirty="0"/>
              <a:t>We can also abstract the dataset into STL language. Then we can use the knowledge to guide AVs behaviors and run AVs on the simulators in order to finish a knowledge-based generation. The knowledge also can constrain the generated scenarios.</a:t>
            </a:r>
          </a:p>
          <a:p>
            <a:pPr lvl="1">
              <a:lnSpc>
                <a:spcPct val="150000"/>
              </a:lnSpc>
            </a:pPr>
            <a:r>
              <a:rPr lang="en-US" altLang="zh-CN" sz="1600" dirty="0"/>
              <a:t>We can directly sample from the dataset.</a:t>
            </a:r>
          </a:p>
          <a:p>
            <a:pPr lvl="1">
              <a:lnSpc>
                <a:spcPct val="150000"/>
              </a:lnSpc>
            </a:pPr>
            <a:endParaRPr lang="en-US" altLang="zh-CN" sz="2400" dirty="0">
              <a:latin typeface="+mn-ea"/>
            </a:endParaRPr>
          </a:p>
          <a:p>
            <a:pPr lvl="1">
              <a:lnSpc>
                <a:spcPct val="150000"/>
              </a:lnSpc>
            </a:pPr>
            <a:endParaRPr lang="en-US" altLang="zh-CN" sz="2400" dirty="0">
              <a:ea typeface="微软雅黑" panose="020B0503020204020204" pitchFamily="34" charset="-122"/>
            </a:endParaRPr>
          </a:p>
        </p:txBody>
      </p:sp>
      <p:sp>
        <p:nvSpPr>
          <p:cNvPr id="3" name="矩形 2">
            <a:extLst>
              <a:ext uri="{FF2B5EF4-FFF2-40B4-BE49-F238E27FC236}">
                <a16:creationId xmlns:a16="http://schemas.microsoft.com/office/drawing/2014/main" id="{C3AC82A0-FDFC-E2C1-3F22-A7CFBB616E0F}"/>
              </a:ext>
            </a:extLst>
          </p:cNvPr>
          <p:cNvSpPr/>
          <p:nvPr/>
        </p:nvSpPr>
        <p:spPr>
          <a:xfrm>
            <a:off x="2946261" y="4758349"/>
            <a:ext cx="1040355" cy="585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t>Real-world Accidents Dataset</a:t>
            </a:r>
            <a:endParaRPr lang="zh-CN" altLang="en-US" sz="1000" dirty="0"/>
          </a:p>
        </p:txBody>
      </p:sp>
      <p:sp>
        <p:nvSpPr>
          <p:cNvPr id="30" name="文本框 29">
            <a:extLst>
              <a:ext uri="{FF2B5EF4-FFF2-40B4-BE49-F238E27FC236}">
                <a16:creationId xmlns:a16="http://schemas.microsoft.com/office/drawing/2014/main" id="{F3E63042-FB8B-4328-E7AA-DCEEB98A247F}"/>
              </a:ext>
            </a:extLst>
          </p:cNvPr>
          <p:cNvSpPr txBox="1"/>
          <p:nvPr/>
        </p:nvSpPr>
        <p:spPr>
          <a:xfrm>
            <a:off x="4214369" y="4868553"/>
            <a:ext cx="850900" cy="246221"/>
          </a:xfrm>
          <a:prstGeom prst="rect">
            <a:avLst/>
          </a:prstGeom>
          <a:noFill/>
        </p:spPr>
        <p:txBody>
          <a:bodyPr wrap="square" rtlCol="0">
            <a:spAutoFit/>
          </a:bodyPr>
          <a:lstStyle/>
          <a:p>
            <a:r>
              <a:rPr lang="en-US" altLang="zh-CN" sz="1000" dirty="0"/>
              <a:t>Learn</a:t>
            </a:r>
            <a:endParaRPr lang="zh-CN" altLang="en-US" sz="1000" dirty="0"/>
          </a:p>
        </p:txBody>
      </p:sp>
      <p:cxnSp>
        <p:nvCxnSpPr>
          <p:cNvPr id="31" name="直接箭头连接符 30">
            <a:extLst>
              <a:ext uri="{FF2B5EF4-FFF2-40B4-BE49-F238E27FC236}">
                <a16:creationId xmlns:a16="http://schemas.microsoft.com/office/drawing/2014/main" id="{42E9C6AA-98B9-1B88-F902-812B96C350B1}"/>
              </a:ext>
            </a:extLst>
          </p:cNvPr>
          <p:cNvCxnSpPr>
            <a:cxnSpLocks/>
            <a:stCxn id="13" idx="3"/>
            <a:endCxn id="24" idx="1"/>
          </p:cNvCxnSpPr>
          <p:nvPr/>
        </p:nvCxnSpPr>
        <p:spPr>
          <a:xfrm flipV="1">
            <a:off x="6333561" y="5051147"/>
            <a:ext cx="93743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id="{7AC0B30A-323F-5500-73AA-CF471BC0D58E}"/>
              </a:ext>
            </a:extLst>
          </p:cNvPr>
          <p:cNvSpPr txBox="1"/>
          <p:nvPr/>
        </p:nvSpPr>
        <p:spPr>
          <a:xfrm>
            <a:off x="6497895" y="4868554"/>
            <a:ext cx="850900" cy="246221"/>
          </a:xfrm>
          <a:prstGeom prst="rect">
            <a:avLst/>
          </a:prstGeom>
          <a:noFill/>
        </p:spPr>
        <p:txBody>
          <a:bodyPr wrap="square" rtlCol="0">
            <a:spAutoFit/>
          </a:bodyPr>
          <a:lstStyle/>
          <a:p>
            <a:r>
              <a:rPr lang="en-US" altLang="zh-CN" sz="1000" dirty="0"/>
              <a:t>Sample</a:t>
            </a:r>
            <a:endParaRPr lang="zh-CN" altLang="en-US" sz="1000" dirty="0"/>
          </a:p>
        </p:txBody>
      </p:sp>
      <p:sp>
        <p:nvSpPr>
          <p:cNvPr id="42" name="矩形 41">
            <a:extLst>
              <a:ext uri="{FF2B5EF4-FFF2-40B4-BE49-F238E27FC236}">
                <a16:creationId xmlns:a16="http://schemas.microsoft.com/office/drawing/2014/main" id="{78DB8D1F-833B-E37F-4E27-E9652963EDBC}"/>
              </a:ext>
            </a:extLst>
          </p:cNvPr>
          <p:cNvSpPr/>
          <p:nvPr/>
        </p:nvSpPr>
        <p:spPr>
          <a:xfrm>
            <a:off x="5123139" y="5895233"/>
            <a:ext cx="1210437" cy="553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t>Traffic Rule Knowledge(STL)</a:t>
            </a:r>
            <a:endParaRPr lang="zh-CN" altLang="en-US" sz="1000" dirty="0"/>
          </a:p>
        </p:txBody>
      </p:sp>
      <p:sp>
        <p:nvSpPr>
          <p:cNvPr id="44" name="文本框 43">
            <a:extLst>
              <a:ext uri="{FF2B5EF4-FFF2-40B4-BE49-F238E27FC236}">
                <a16:creationId xmlns:a16="http://schemas.microsoft.com/office/drawing/2014/main" id="{B614E2B0-F7B5-BC7C-FEB1-86CD69D3DD2E}"/>
              </a:ext>
            </a:extLst>
          </p:cNvPr>
          <p:cNvSpPr txBox="1"/>
          <p:nvPr/>
        </p:nvSpPr>
        <p:spPr>
          <a:xfrm>
            <a:off x="3639599" y="5986233"/>
            <a:ext cx="850900" cy="246221"/>
          </a:xfrm>
          <a:prstGeom prst="rect">
            <a:avLst/>
          </a:prstGeom>
          <a:noFill/>
        </p:spPr>
        <p:txBody>
          <a:bodyPr wrap="square" rtlCol="0">
            <a:spAutoFit/>
          </a:bodyPr>
          <a:lstStyle/>
          <a:p>
            <a:r>
              <a:rPr lang="en-US" altLang="zh-CN" sz="1000" dirty="0"/>
              <a:t>Abstract</a:t>
            </a:r>
            <a:endParaRPr lang="zh-CN" altLang="en-US" sz="1000" dirty="0"/>
          </a:p>
        </p:txBody>
      </p:sp>
      <p:cxnSp>
        <p:nvCxnSpPr>
          <p:cNvPr id="45" name="直接箭头连接符 44">
            <a:extLst>
              <a:ext uri="{FF2B5EF4-FFF2-40B4-BE49-F238E27FC236}">
                <a16:creationId xmlns:a16="http://schemas.microsoft.com/office/drawing/2014/main" id="{7BFF2AAF-1586-7A35-CE14-BFA3134B498B}"/>
              </a:ext>
            </a:extLst>
          </p:cNvPr>
          <p:cNvCxnSpPr>
            <a:cxnSpLocks/>
            <a:stCxn id="42" idx="0"/>
            <a:endCxn id="13" idx="2"/>
          </p:cNvCxnSpPr>
          <p:nvPr/>
        </p:nvCxnSpPr>
        <p:spPr>
          <a:xfrm flipH="1" flipV="1">
            <a:off x="5728343" y="5343946"/>
            <a:ext cx="15" cy="551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文本框 47">
            <a:extLst>
              <a:ext uri="{FF2B5EF4-FFF2-40B4-BE49-F238E27FC236}">
                <a16:creationId xmlns:a16="http://schemas.microsoft.com/office/drawing/2014/main" id="{FA817607-69C5-6616-8120-3F298E3BC85B}"/>
              </a:ext>
            </a:extLst>
          </p:cNvPr>
          <p:cNvSpPr txBox="1"/>
          <p:nvPr/>
        </p:nvSpPr>
        <p:spPr>
          <a:xfrm>
            <a:off x="5668822" y="5509487"/>
            <a:ext cx="850900" cy="246221"/>
          </a:xfrm>
          <a:prstGeom prst="rect">
            <a:avLst/>
          </a:prstGeom>
          <a:noFill/>
        </p:spPr>
        <p:txBody>
          <a:bodyPr wrap="square" rtlCol="0">
            <a:spAutoFit/>
          </a:bodyPr>
          <a:lstStyle/>
          <a:p>
            <a:r>
              <a:rPr lang="en-US" altLang="zh-CN" sz="1000" dirty="0">
                <a:solidFill>
                  <a:srgbClr val="FF0000"/>
                </a:solidFill>
              </a:rPr>
              <a:t>Guide AVs</a:t>
            </a:r>
            <a:endParaRPr lang="zh-CN" altLang="en-US" sz="1000" dirty="0">
              <a:solidFill>
                <a:srgbClr val="FF0000"/>
              </a:solidFill>
            </a:endParaRPr>
          </a:p>
        </p:txBody>
      </p:sp>
      <p:cxnSp>
        <p:nvCxnSpPr>
          <p:cNvPr id="50" name="连接符: 肘形 49">
            <a:extLst>
              <a:ext uri="{FF2B5EF4-FFF2-40B4-BE49-F238E27FC236}">
                <a16:creationId xmlns:a16="http://schemas.microsoft.com/office/drawing/2014/main" id="{024125CD-9B4B-80CA-F1E4-99F4ED28DFE5}"/>
              </a:ext>
            </a:extLst>
          </p:cNvPr>
          <p:cNvCxnSpPr>
            <a:cxnSpLocks/>
            <a:stCxn id="3" idx="2"/>
            <a:endCxn id="42" idx="1"/>
          </p:cNvCxnSpPr>
          <p:nvPr/>
        </p:nvCxnSpPr>
        <p:spPr>
          <a:xfrm rot="16200000" flipH="1">
            <a:off x="3880792" y="4929593"/>
            <a:ext cx="827995" cy="16567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2" name="连接符: 肘形 51">
            <a:extLst>
              <a:ext uri="{FF2B5EF4-FFF2-40B4-BE49-F238E27FC236}">
                <a16:creationId xmlns:a16="http://schemas.microsoft.com/office/drawing/2014/main" id="{A24279CB-9CFB-D28E-D88E-0F773C740E2C}"/>
              </a:ext>
            </a:extLst>
          </p:cNvPr>
          <p:cNvCxnSpPr>
            <a:cxnSpLocks/>
            <a:stCxn id="42" idx="3"/>
            <a:endCxn id="24" idx="2"/>
          </p:cNvCxnSpPr>
          <p:nvPr/>
        </p:nvCxnSpPr>
        <p:spPr>
          <a:xfrm flipV="1">
            <a:off x="6333576" y="5343945"/>
            <a:ext cx="1534235" cy="82799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3" name="文本框 52">
            <a:extLst>
              <a:ext uri="{FF2B5EF4-FFF2-40B4-BE49-F238E27FC236}">
                <a16:creationId xmlns:a16="http://schemas.microsoft.com/office/drawing/2014/main" id="{86C4F352-9EE3-CC5E-4BCA-0AFF8D6A0C36}"/>
              </a:ext>
            </a:extLst>
          </p:cNvPr>
          <p:cNvSpPr txBox="1"/>
          <p:nvPr/>
        </p:nvSpPr>
        <p:spPr>
          <a:xfrm>
            <a:off x="6758900" y="5983056"/>
            <a:ext cx="850900" cy="246221"/>
          </a:xfrm>
          <a:prstGeom prst="rect">
            <a:avLst/>
          </a:prstGeom>
          <a:noFill/>
        </p:spPr>
        <p:txBody>
          <a:bodyPr wrap="square" rtlCol="0">
            <a:spAutoFit/>
          </a:bodyPr>
          <a:lstStyle/>
          <a:p>
            <a:r>
              <a:rPr lang="en-US" altLang="zh-CN" sz="1000" dirty="0"/>
              <a:t>Constrain</a:t>
            </a:r>
            <a:endParaRPr lang="zh-CN" altLang="en-US" sz="1000" dirty="0"/>
          </a:p>
        </p:txBody>
      </p:sp>
      <p:cxnSp>
        <p:nvCxnSpPr>
          <p:cNvPr id="66" name="连接符: 肘形 65">
            <a:extLst>
              <a:ext uri="{FF2B5EF4-FFF2-40B4-BE49-F238E27FC236}">
                <a16:creationId xmlns:a16="http://schemas.microsoft.com/office/drawing/2014/main" id="{D2E15B26-3FAF-3CE1-BFDF-7F85F740101F}"/>
              </a:ext>
            </a:extLst>
          </p:cNvPr>
          <p:cNvCxnSpPr>
            <a:stCxn id="3" idx="0"/>
            <a:endCxn id="24" idx="0"/>
          </p:cNvCxnSpPr>
          <p:nvPr/>
        </p:nvCxnSpPr>
        <p:spPr>
          <a:xfrm rot="5400000" flipH="1" flipV="1">
            <a:off x="5667125" y="2557663"/>
            <a:ext cx="12700" cy="4401372"/>
          </a:xfrm>
          <a:prstGeom prst="bentConnector3">
            <a:avLst>
              <a:gd name="adj1" fmla="val 2750000"/>
            </a:avLst>
          </a:prstGeom>
          <a:ln>
            <a:tailEnd type="triangle"/>
          </a:ln>
        </p:spPr>
        <p:style>
          <a:lnRef idx="3">
            <a:schemeClr val="dk1"/>
          </a:lnRef>
          <a:fillRef idx="0">
            <a:schemeClr val="dk1"/>
          </a:fillRef>
          <a:effectRef idx="2">
            <a:schemeClr val="dk1"/>
          </a:effectRef>
          <a:fontRef idx="minor">
            <a:schemeClr val="tx1"/>
          </a:fontRef>
        </p:style>
      </p:cxnSp>
      <p:sp>
        <p:nvSpPr>
          <p:cNvPr id="68" name="文本框 67">
            <a:extLst>
              <a:ext uri="{FF2B5EF4-FFF2-40B4-BE49-F238E27FC236}">
                <a16:creationId xmlns:a16="http://schemas.microsoft.com/office/drawing/2014/main" id="{F7BB08AB-94A7-07E1-4576-019315F0C098}"/>
              </a:ext>
            </a:extLst>
          </p:cNvPr>
          <p:cNvSpPr txBox="1"/>
          <p:nvPr/>
        </p:nvSpPr>
        <p:spPr>
          <a:xfrm>
            <a:off x="5312918" y="4219005"/>
            <a:ext cx="1395181" cy="246221"/>
          </a:xfrm>
          <a:prstGeom prst="rect">
            <a:avLst/>
          </a:prstGeom>
          <a:noFill/>
        </p:spPr>
        <p:txBody>
          <a:bodyPr wrap="square" rtlCol="0">
            <a:spAutoFit/>
          </a:bodyPr>
          <a:lstStyle/>
          <a:p>
            <a:r>
              <a:rPr lang="en-US" altLang="zh-CN" sz="1000" dirty="0"/>
              <a:t>Directly Sample</a:t>
            </a:r>
            <a:endParaRPr lang="zh-CN" altLang="en-US" sz="1000" dirty="0"/>
          </a:p>
        </p:txBody>
      </p:sp>
    </p:spTree>
    <p:extLst>
      <p:ext uri="{BB962C8B-B14F-4D97-AF65-F5344CB8AC3E}">
        <p14:creationId xmlns:p14="http://schemas.microsoft.com/office/powerpoint/2010/main" val="8175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Responsibilities Division Model</a:t>
            </a:r>
            <a:endParaRPr lang="zh-CN" altLang="en-US" dirty="0"/>
          </a:p>
        </p:txBody>
      </p:sp>
      <p:sp>
        <p:nvSpPr>
          <p:cNvPr id="3" name="内容占位符 2">
            <a:extLst>
              <a:ext uri="{FF2B5EF4-FFF2-40B4-BE49-F238E27FC236}">
                <a16:creationId xmlns:a16="http://schemas.microsoft.com/office/drawing/2014/main" id="{D949955F-1437-434C-8A50-FED42726CD2A}"/>
              </a:ext>
            </a:extLst>
          </p:cNvPr>
          <p:cNvSpPr>
            <a:spLocks noGrp="1"/>
          </p:cNvSpPr>
          <p:nvPr>
            <p:ph idx="1"/>
          </p:nvPr>
        </p:nvSpPr>
        <p:spPr>
          <a:xfrm>
            <a:off x="451792" y="1050491"/>
            <a:ext cx="11161580" cy="5132777"/>
          </a:xfrm>
        </p:spPr>
        <p:txBody>
          <a:bodyPr>
            <a:normAutofit/>
          </a:bodyPr>
          <a:lstStyle/>
          <a:p>
            <a:endParaRPr lang="en-US" altLang="zh-CN" dirty="0"/>
          </a:p>
        </p:txBody>
      </p:sp>
      <p:sp>
        <p:nvSpPr>
          <p:cNvPr id="4" name="灯片编号占位符 3">
            <a:extLst>
              <a:ext uri="{FF2B5EF4-FFF2-40B4-BE49-F238E27FC236}">
                <a16:creationId xmlns:a16="http://schemas.microsoft.com/office/drawing/2014/main" id="{F55C6C9E-371B-4D9B-BE81-E7A0A8E84643}"/>
              </a:ext>
            </a:extLst>
          </p:cNvPr>
          <p:cNvSpPr>
            <a:spLocks noGrp="1"/>
          </p:cNvSpPr>
          <p:nvPr>
            <p:ph type="sldNum" sz="quarter" idx="12"/>
          </p:nvPr>
        </p:nvSpPr>
        <p:spPr/>
        <p:txBody>
          <a:bodyPr/>
          <a:lstStyle/>
          <a:p>
            <a:fld id="{3DA39A0B-139A-4AC1-8BE3-52740D5DE9FC}" type="slidenum">
              <a:rPr lang="zh-CN" altLang="en-US" smtClean="0"/>
              <a:t>11</a:t>
            </a:fld>
            <a:endParaRPr lang="zh-CN" altLang="en-US" dirty="0"/>
          </a:p>
        </p:txBody>
      </p:sp>
    </p:spTree>
    <p:extLst>
      <p:ext uri="{BB962C8B-B14F-4D97-AF65-F5344CB8AC3E}">
        <p14:creationId xmlns:p14="http://schemas.microsoft.com/office/powerpoint/2010/main" val="1055675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AF6335-66A4-459C-8019-02BE216FE27D}"/>
              </a:ext>
            </a:extLst>
          </p:cNvPr>
          <p:cNvSpPr txBox="1"/>
          <p:nvPr/>
        </p:nvSpPr>
        <p:spPr>
          <a:xfrm>
            <a:off x="4197833" y="2064389"/>
            <a:ext cx="4477406" cy="1015663"/>
          </a:xfrm>
          <a:prstGeom prst="rect">
            <a:avLst/>
          </a:prstGeom>
          <a:noFill/>
        </p:spPr>
        <p:txBody>
          <a:bodyPr wrap="square" rtlCol="0">
            <a:spAutoFit/>
          </a:bodyPr>
          <a:lstStyle/>
          <a:p>
            <a:r>
              <a:rPr lang="en-US" altLang="zh-CN" sz="6000" b="1" dirty="0">
                <a:effectLst/>
                <a:latin typeface="Calibri Light" panose="020F0302020204030204" pitchFamily="34" charset="0"/>
                <a:ea typeface="Times New Roman" panose="02020603050405020304" pitchFamily="18" charset="0"/>
                <a:cs typeface="Calibri Light" panose="020F0302020204030204" pitchFamily="34" charset="0"/>
              </a:rPr>
              <a:t>Thank You!</a:t>
            </a:r>
            <a:endParaRPr lang="zh-CN" altLang="zh-CN" sz="6000" b="1" dirty="0">
              <a:effectLst/>
              <a:latin typeface="Calibri Light" panose="020F0302020204030204" pitchFamily="34" charset="0"/>
              <a:ea typeface="Times New Roman" panose="02020603050405020304" pitchFamily="18" charset="0"/>
              <a:cs typeface="Calibri Light" panose="020F0302020204030204" pitchFamily="34" charset="0"/>
            </a:endParaRPr>
          </a:p>
        </p:txBody>
      </p:sp>
      <p:sp>
        <p:nvSpPr>
          <p:cNvPr id="7" name="文本框 6">
            <a:extLst>
              <a:ext uri="{FF2B5EF4-FFF2-40B4-BE49-F238E27FC236}">
                <a16:creationId xmlns:a16="http://schemas.microsoft.com/office/drawing/2014/main" id="{CA2EF77C-8374-491F-B4C0-FC7DFB1B7AB2}"/>
              </a:ext>
            </a:extLst>
          </p:cNvPr>
          <p:cNvSpPr txBox="1"/>
          <p:nvPr/>
        </p:nvSpPr>
        <p:spPr>
          <a:xfrm>
            <a:off x="4922321" y="4235091"/>
            <a:ext cx="3252849" cy="523220"/>
          </a:xfrm>
          <a:prstGeom prst="rect">
            <a:avLst/>
          </a:prstGeom>
          <a:noFill/>
        </p:spPr>
        <p:txBody>
          <a:bodyPr wrap="square" rtlCol="0">
            <a:spAutoFit/>
          </a:bodyPr>
          <a:lstStyle/>
          <a:p>
            <a:r>
              <a:rPr lang="en-US" altLang="zh-CN" sz="2800" b="1" i="1" dirty="0">
                <a:latin typeface="Calibri Light" panose="020F0302020204030204" pitchFamily="34" charset="0"/>
                <a:ea typeface="Times New Roman" panose="02020603050405020304" pitchFamily="18" charset="0"/>
                <a:cs typeface="Calibri Light" panose="020F0302020204030204" pitchFamily="34" charset="0"/>
              </a:rPr>
              <a:t>September</a:t>
            </a:r>
            <a:r>
              <a:rPr lang="en-US" altLang="zh-CN" sz="2800" b="1" i="1" dirty="0">
                <a:effectLst/>
                <a:latin typeface="Calibri Light" panose="020F0302020204030204" pitchFamily="34" charset="0"/>
                <a:ea typeface="Times New Roman" panose="02020603050405020304" pitchFamily="18" charset="0"/>
                <a:cs typeface="Calibri Light" panose="020F0302020204030204" pitchFamily="34" charset="0"/>
              </a:rPr>
              <a:t> 9, 2024</a:t>
            </a:r>
            <a:endParaRPr lang="zh-CN" altLang="zh-CN" sz="2800" b="1" i="1" dirty="0">
              <a:effectLst/>
              <a:latin typeface="Calibri Light" panose="020F0302020204030204" pitchFamily="34" charset="0"/>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142427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CCD2B-881F-4F4A-B92D-CFEFD173C2FF}"/>
              </a:ext>
            </a:extLst>
          </p:cNvPr>
          <p:cNvSpPr>
            <a:spLocks noGrp="1"/>
          </p:cNvSpPr>
          <p:nvPr>
            <p:ph type="title"/>
          </p:nvPr>
        </p:nvSpPr>
        <p:spPr/>
        <p:txBody>
          <a:bodyPr/>
          <a:lstStyle/>
          <a:p>
            <a:r>
              <a:rPr lang="en-US" altLang="zh-CN" b="1" dirty="0"/>
              <a:t>Outlines</a:t>
            </a:r>
            <a:endParaRPr lang="zh-CN" altLang="en-US" b="1" dirty="0"/>
          </a:p>
        </p:txBody>
      </p:sp>
      <p:sp>
        <p:nvSpPr>
          <p:cNvPr id="3" name="内容占位符 2">
            <a:extLst>
              <a:ext uri="{FF2B5EF4-FFF2-40B4-BE49-F238E27FC236}">
                <a16:creationId xmlns:a16="http://schemas.microsoft.com/office/drawing/2014/main" id="{ACCF064E-7C2F-4BA8-BE9F-1A1710131A3A}"/>
              </a:ext>
            </a:extLst>
          </p:cNvPr>
          <p:cNvSpPr>
            <a:spLocks noGrp="1"/>
          </p:cNvSpPr>
          <p:nvPr>
            <p:ph idx="1"/>
          </p:nvPr>
        </p:nvSpPr>
        <p:spPr>
          <a:xfrm>
            <a:off x="538070" y="1093592"/>
            <a:ext cx="7135270" cy="5330068"/>
          </a:xfrm>
        </p:spPr>
        <p:txBody>
          <a:bodyPr>
            <a:noAutofit/>
          </a:bodyPr>
          <a:lstStyle/>
          <a:p>
            <a:pPr>
              <a:lnSpc>
                <a:spcPct val="150000"/>
              </a:lnSpc>
            </a:pPr>
            <a:r>
              <a:rPr lang="en-US" altLang="zh-CN" sz="2400" b="1" dirty="0"/>
              <a:t>Submission Related</a:t>
            </a:r>
          </a:p>
          <a:p>
            <a:pPr>
              <a:lnSpc>
                <a:spcPct val="150000"/>
              </a:lnSpc>
            </a:pPr>
            <a:r>
              <a:rPr lang="en-US" altLang="zh-CN" sz="2400" b="1" dirty="0"/>
              <a:t>Framework</a:t>
            </a:r>
          </a:p>
          <a:p>
            <a:pPr>
              <a:lnSpc>
                <a:spcPct val="150000"/>
              </a:lnSpc>
            </a:pPr>
            <a:r>
              <a:rPr lang="en-US" altLang="zh-CN" sz="2400" b="1" dirty="0"/>
              <a:t>Accident Scenario Generation</a:t>
            </a:r>
          </a:p>
          <a:p>
            <a:pPr lvl="1">
              <a:lnSpc>
                <a:spcPct val="150000"/>
              </a:lnSpc>
            </a:pPr>
            <a:r>
              <a:rPr lang="en-US" altLang="zh-CN" sz="2000" b="1" dirty="0"/>
              <a:t>Scenario Generator</a:t>
            </a:r>
          </a:p>
          <a:p>
            <a:pPr lvl="1">
              <a:lnSpc>
                <a:spcPct val="150000"/>
              </a:lnSpc>
            </a:pPr>
            <a:r>
              <a:rPr lang="en-US" altLang="zh-CN" sz="2000" b="1" dirty="0"/>
              <a:t>Data Bridge</a:t>
            </a:r>
          </a:p>
          <a:p>
            <a:pPr>
              <a:lnSpc>
                <a:spcPct val="150000"/>
              </a:lnSpc>
            </a:pPr>
            <a:r>
              <a:rPr lang="en-US" altLang="zh-CN" sz="2400" b="1" dirty="0"/>
              <a:t>Liability Identification Model</a:t>
            </a:r>
          </a:p>
          <a:p>
            <a:pPr lvl="1">
              <a:lnSpc>
                <a:spcPct val="150000"/>
              </a:lnSpc>
            </a:pPr>
            <a:r>
              <a:rPr lang="en-US" altLang="zh-CN" sz="2000" b="1" dirty="0"/>
              <a:t>Rough Filter</a:t>
            </a:r>
          </a:p>
          <a:p>
            <a:pPr lvl="1">
              <a:lnSpc>
                <a:spcPct val="150000"/>
              </a:lnSpc>
            </a:pPr>
            <a:r>
              <a:rPr lang="en-US" altLang="zh-CN" sz="2000" b="1" dirty="0"/>
              <a:t>Re Filter</a:t>
            </a:r>
          </a:p>
          <a:p>
            <a:pPr lvl="1">
              <a:lnSpc>
                <a:spcPct val="150000"/>
              </a:lnSpc>
            </a:pPr>
            <a:r>
              <a:rPr lang="en-US" altLang="zh-CN" sz="2000" b="1" dirty="0"/>
              <a:t>Fine Filter</a:t>
            </a:r>
          </a:p>
          <a:p>
            <a:pPr>
              <a:lnSpc>
                <a:spcPct val="150000"/>
              </a:lnSpc>
            </a:pPr>
            <a:endParaRPr lang="en-US" altLang="zh-CN" sz="3200" b="1" dirty="0"/>
          </a:p>
        </p:txBody>
      </p:sp>
    </p:spTree>
    <p:extLst>
      <p:ext uri="{BB962C8B-B14F-4D97-AF65-F5344CB8AC3E}">
        <p14:creationId xmlns:p14="http://schemas.microsoft.com/office/powerpoint/2010/main" val="333033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normAutofit/>
          </a:bodyPr>
          <a:lstStyle/>
          <a:p>
            <a:r>
              <a:rPr lang="en-US" altLang="zh-CN"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Submission Related</a:t>
            </a:r>
            <a:endParaRPr lang="zh-CN" altLang="en-US" dirty="0"/>
          </a:p>
        </p:txBody>
      </p:sp>
      <p:sp>
        <p:nvSpPr>
          <p:cNvPr id="36" name="内容占位符 2">
            <a:extLst>
              <a:ext uri="{FF2B5EF4-FFF2-40B4-BE49-F238E27FC236}">
                <a16:creationId xmlns:a16="http://schemas.microsoft.com/office/drawing/2014/main" id="{1125400D-D2A8-A71D-EE8A-7DE49BE41872}"/>
              </a:ext>
            </a:extLst>
          </p:cNvPr>
          <p:cNvSpPr>
            <a:spLocks noGrp="1"/>
          </p:cNvSpPr>
          <p:nvPr>
            <p:ph idx="1"/>
          </p:nvPr>
        </p:nvSpPr>
        <p:spPr>
          <a:xfrm>
            <a:off x="0" y="1040766"/>
            <a:ext cx="12192000" cy="5161735"/>
          </a:xfrm>
        </p:spPr>
        <p:txBody>
          <a:bodyPr>
            <a:normAutofit/>
          </a:bodyPr>
          <a:lstStyle/>
          <a:p>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Goal</a:t>
            </a:r>
            <a:r>
              <a:rPr lang="en-US" altLang="zh-CN" sz="2000" dirty="0"/>
              <a:t>:</a:t>
            </a:r>
          </a:p>
          <a:p>
            <a:pPr lvl="1"/>
            <a:r>
              <a:rPr lang="en-US" altLang="zh-CN" sz="1600" dirty="0"/>
              <a:t>2025.2 ASE(International Conference on Automated Software Engineering)</a:t>
            </a:r>
          </a:p>
          <a:p>
            <a:r>
              <a:rPr lang="en-US" altLang="zh-CN" sz="2000" dirty="0"/>
              <a:t>Topic:</a:t>
            </a:r>
          </a:p>
          <a:p>
            <a:pPr lvl="1">
              <a:lnSpc>
                <a:spcPct val="150000"/>
              </a:lnSpc>
            </a:pPr>
            <a:r>
              <a:rPr lang="en-US" altLang="zh-CN" sz="1600" dirty="0"/>
              <a:t>How to generate the accident scenario more efficiently?</a:t>
            </a:r>
          </a:p>
          <a:p>
            <a:pPr lvl="2">
              <a:lnSpc>
                <a:spcPct val="150000"/>
              </a:lnSpc>
            </a:pPr>
            <a:r>
              <a:rPr lang="en-US" altLang="zh-CN" sz="1200" dirty="0"/>
              <a:t>Scenario generation related</a:t>
            </a:r>
          </a:p>
          <a:p>
            <a:pPr lvl="1">
              <a:lnSpc>
                <a:spcPct val="150000"/>
              </a:lnSpc>
            </a:pPr>
            <a:r>
              <a:rPr lang="en-US" altLang="zh-CN" sz="1600" dirty="0"/>
              <a:t>How to identify the participants’ liability in a traffic accident?</a:t>
            </a:r>
          </a:p>
          <a:p>
            <a:pPr lvl="2">
              <a:lnSpc>
                <a:spcPct val="150000"/>
              </a:lnSpc>
            </a:pPr>
            <a:r>
              <a:rPr lang="en-US" altLang="zh-CN" sz="1200" dirty="0"/>
              <a:t>No/Few previous researches about this topic.</a:t>
            </a:r>
          </a:p>
          <a:p>
            <a:pPr>
              <a:lnSpc>
                <a:spcPct val="150000"/>
              </a:lnSpc>
            </a:pPr>
            <a:r>
              <a:rPr lang="en-US" altLang="zh-CN" sz="2000" dirty="0"/>
              <a:t>Process:</a:t>
            </a:r>
          </a:p>
          <a:p>
            <a:pPr lvl="1">
              <a:lnSpc>
                <a:spcPct val="150000"/>
              </a:lnSpc>
            </a:pPr>
            <a:r>
              <a:rPr lang="en-US" altLang="zh-CN" sz="1600" dirty="0"/>
              <a:t>Accident Scenario Generation</a:t>
            </a:r>
          </a:p>
          <a:p>
            <a:pPr lvl="2">
              <a:lnSpc>
                <a:spcPct val="150000"/>
              </a:lnSpc>
            </a:pPr>
            <a:r>
              <a:rPr lang="en-US" altLang="zh-CN" sz="1200" dirty="0"/>
              <a:t>20% done.</a:t>
            </a:r>
          </a:p>
          <a:p>
            <a:pPr lvl="1">
              <a:lnSpc>
                <a:spcPct val="150000"/>
              </a:lnSpc>
            </a:pPr>
            <a:r>
              <a:rPr lang="en-US" altLang="zh-CN" sz="1600" dirty="0"/>
              <a:t>Rough Filter</a:t>
            </a:r>
          </a:p>
          <a:p>
            <a:pPr lvl="2">
              <a:lnSpc>
                <a:spcPct val="150000"/>
              </a:lnSpc>
            </a:pPr>
            <a:r>
              <a:rPr lang="en-US" altLang="zh-CN" sz="1200" dirty="0"/>
              <a:t>Law break Monitor</a:t>
            </a:r>
          </a:p>
          <a:p>
            <a:pPr lvl="3">
              <a:lnSpc>
                <a:spcPct val="150000"/>
              </a:lnSpc>
            </a:pPr>
            <a:r>
              <a:rPr lang="en-US" altLang="zh-CN" sz="1000" dirty="0"/>
              <a:t>10% done.</a:t>
            </a:r>
          </a:p>
          <a:p>
            <a:pPr>
              <a:lnSpc>
                <a:spcPct val="150000"/>
              </a:lnSpc>
            </a:pPr>
            <a:endParaRPr lang="en-US" altLang="zh-CN" dirty="0">
              <a:latin typeface="+mn-ea"/>
            </a:endParaRPr>
          </a:p>
          <a:p>
            <a:pPr lvl="1">
              <a:lnSpc>
                <a:spcPct val="150000"/>
              </a:lnSpc>
            </a:pPr>
            <a:endParaRPr lang="en-US" altLang="zh-CN" sz="2400" dirty="0">
              <a:ea typeface="微软雅黑" panose="020B0503020204020204" pitchFamily="34" charset="-122"/>
            </a:endParaRPr>
          </a:p>
        </p:txBody>
      </p:sp>
    </p:spTree>
    <p:extLst>
      <p:ext uri="{BB962C8B-B14F-4D97-AF65-F5344CB8AC3E}">
        <p14:creationId xmlns:p14="http://schemas.microsoft.com/office/powerpoint/2010/main" val="55019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304ACB7-6420-A8D4-3FC1-D3B7E402680E}"/>
              </a:ext>
            </a:extLst>
          </p:cNvPr>
          <p:cNvSpPr/>
          <p:nvPr/>
        </p:nvSpPr>
        <p:spPr>
          <a:xfrm>
            <a:off x="2802406" y="1894584"/>
            <a:ext cx="5539026" cy="3644443"/>
          </a:xfrm>
          <a:prstGeom prst="rect">
            <a:avLst/>
          </a:prstGeom>
          <a:solidFill>
            <a:schemeClr val="accent5">
              <a:lumMod val="40000"/>
              <a:lumOff val="60000"/>
            </a:schemeClr>
          </a:solidFill>
          <a:ln>
            <a:solidFill>
              <a:schemeClr val="bg2">
                <a:lumMod val="2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en-US" altLang="zh-CN"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Framework</a:t>
            </a:r>
            <a:endParaRPr lang="zh-CN" altLang="en-US" dirty="0"/>
          </a:p>
        </p:txBody>
      </p:sp>
      <p:sp>
        <p:nvSpPr>
          <p:cNvPr id="5" name="矩形: 圆角 4">
            <a:extLst>
              <a:ext uri="{FF2B5EF4-FFF2-40B4-BE49-F238E27FC236}">
                <a16:creationId xmlns:a16="http://schemas.microsoft.com/office/drawing/2014/main" id="{36C92195-2547-7E38-568C-1B7E155437E6}"/>
              </a:ext>
            </a:extLst>
          </p:cNvPr>
          <p:cNvSpPr/>
          <p:nvPr/>
        </p:nvSpPr>
        <p:spPr>
          <a:xfrm>
            <a:off x="2920815"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Rough Filter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6" name="矩形: 圆角 5">
            <a:extLst>
              <a:ext uri="{FF2B5EF4-FFF2-40B4-BE49-F238E27FC236}">
                <a16:creationId xmlns:a16="http://schemas.microsoft.com/office/drawing/2014/main" id="{7EBECE07-2936-0975-F890-F43B77C7D00A}"/>
              </a:ext>
            </a:extLst>
          </p:cNvPr>
          <p:cNvSpPr/>
          <p:nvPr/>
        </p:nvSpPr>
        <p:spPr>
          <a:xfrm>
            <a:off x="7012593"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Fine Filter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8" name="矩形: 圆角 7">
            <a:extLst>
              <a:ext uri="{FF2B5EF4-FFF2-40B4-BE49-F238E27FC236}">
                <a16:creationId xmlns:a16="http://schemas.microsoft.com/office/drawing/2014/main" id="{133C96D9-AE44-22ED-58E1-128B37C5F7CD}"/>
              </a:ext>
            </a:extLst>
          </p:cNvPr>
          <p:cNvSpPr/>
          <p:nvPr/>
        </p:nvSpPr>
        <p:spPr>
          <a:xfrm>
            <a:off x="4966704"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Re</a:t>
            </a:r>
          </a:p>
          <a:p>
            <a:pPr algn="ctr"/>
            <a:r>
              <a:rPr lang="en-US" altLang="zh-CN" sz="1200" dirty="0">
                <a:solidFill>
                  <a:schemeClr val="tx1"/>
                </a:solidFill>
                <a:latin typeface="黑体" panose="02010609060101010101" pitchFamily="49" charset="-122"/>
                <a:ea typeface="黑体" panose="02010609060101010101" pitchFamily="49" charset="-122"/>
              </a:rPr>
              <a:t>Filter</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11" name="直接箭头连接符 10">
            <a:extLst>
              <a:ext uri="{FF2B5EF4-FFF2-40B4-BE49-F238E27FC236}">
                <a16:creationId xmlns:a16="http://schemas.microsoft.com/office/drawing/2014/main" id="{28ECADFF-D64A-A5B1-1D40-E3A9A5071165}"/>
              </a:ext>
            </a:extLst>
          </p:cNvPr>
          <p:cNvCxnSpPr>
            <a:cxnSpLocks/>
            <a:stCxn id="8" idx="3"/>
            <a:endCxn id="6" idx="1"/>
          </p:cNvCxnSpPr>
          <p:nvPr/>
        </p:nvCxnSpPr>
        <p:spPr>
          <a:xfrm>
            <a:off x="6177133" y="3715091"/>
            <a:ext cx="8354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文本框 17">
            <a:extLst>
              <a:ext uri="{FF2B5EF4-FFF2-40B4-BE49-F238E27FC236}">
                <a16:creationId xmlns:a16="http://schemas.microsoft.com/office/drawing/2014/main" id="{79BAC002-512F-761B-A826-57DD78AF76E9}"/>
              </a:ext>
            </a:extLst>
          </p:cNvPr>
          <p:cNvSpPr txBox="1"/>
          <p:nvPr/>
        </p:nvSpPr>
        <p:spPr>
          <a:xfrm>
            <a:off x="3754631" y="5169695"/>
            <a:ext cx="4077523"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Liability Identification Model</a:t>
            </a:r>
            <a:endParaRPr lang="zh-CN" altLang="en-US" dirty="0">
              <a:latin typeface="黑体" panose="02010609060101010101" pitchFamily="49" charset="-122"/>
              <a:ea typeface="黑体" panose="02010609060101010101" pitchFamily="49" charset="-122"/>
            </a:endParaRPr>
          </a:p>
        </p:txBody>
      </p:sp>
      <p:sp>
        <p:nvSpPr>
          <p:cNvPr id="19" name="流程图: 多文档 18">
            <a:extLst>
              <a:ext uri="{FF2B5EF4-FFF2-40B4-BE49-F238E27FC236}">
                <a16:creationId xmlns:a16="http://schemas.microsoft.com/office/drawing/2014/main" id="{B0D2BFF9-304B-4E57-E596-08D1CE2343D4}"/>
              </a:ext>
            </a:extLst>
          </p:cNvPr>
          <p:cNvSpPr/>
          <p:nvPr/>
        </p:nvSpPr>
        <p:spPr>
          <a:xfrm>
            <a:off x="8939444" y="3422306"/>
            <a:ext cx="1469455" cy="618372"/>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Final Liability</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60D63D7D-3E6A-0C1C-AFA7-DBB8C9637E91}"/>
              </a:ext>
            </a:extLst>
          </p:cNvPr>
          <p:cNvSpPr txBox="1"/>
          <p:nvPr/>
        </p:nvSpPr>
        <p:spPr>
          <a:xfrm>
            <a:off x="9311764" y="3162226"/>
            <a:ext cx="861773" cy="261610"/>
          </a:xfrm>
          <a:prstGeom prst="rect">
            <a:avLst/>
          </a:prstGeom>
          <a:noFill/>
        </p:spPr>
        <p:txBody>
          <a:bodyPr wrap="square" rtlCol="0">
            <a:spAutoFit/>
          </a:bodyPr>
          <a:lstStyle/>
          <a:p>
            <a:r>
              <a:rPr lang="en-US" altLang="zh-CN" sz="1100" dirty="0">
                <a:latin typeface="黑体" panose="02010609060101010101" pitchFamily="49" charset="-122"/>
                <a:ea typeface="黑体" panose="02010609060101010101" pitchFamily="49" charset="-122"/>
              </a:rPr>
              <a:t>Output</a:t>
            </a:r>
            <a:endParaRPr lang="zh-CN" altLang="en-US" sz="1100" dirty="0">
              <a:latin typeface="黑体" panose="02010609060101010101" pitchFamily="49" charset="-122"/>
              <a:ea typeface="黑体" panose="02010609060101010101" pitchFamily="49" charset="-122"/>
            </a:endParaRPr>
          </a:p>
        </p:txBody>
      </p:sp>
      <p:cxnSp>
        <p:nvCxnSpPr>
          <p:cNvPr id="22" name="直接箭头连接符 21">
            <a:extLst>
              <a:ext uri="{FF2B5EF4-FFF2-40B4-BE49-F238E27FC236}">
                <a16:creationId xmlns:a16="http://schemas.microsoft.com/office/drawing/2014/main" id="{2D62D2D2-9DBF-4BFC-96E2-E28EBBDB92CB}"/>
              </a:ext>
            </a:extLst>
          </p:cNvPr>
          <p:cNvCxnSpPr>
            <a:cxnSpLocks/>
            <a:stCxn id="6" idx="3"/>
            <a:endCxn id="19" idx="1"/>
          </p:cNvCxnSpPr>
          <p:nvPr/>
        </p:nvCxnSpPr>
        <p:spPr>
          <a:xfrm>
            <a:off x="8223022" y="3715091"/>
            <a:ext cx="716422" cy="16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箭头连接符 31">
            <a:extLst>
              <a:ext uri="{FF2B5EF4-FFF2-40B4-BE49-F238E27FC236}">
                <a16:creationId xmlns:a16="http://schemas.microsoft.com/office/drawing/2014/main" id="{3727E122-3A12-85AC-F4D6-D5A138A6F709}"/>
              </a:ext>
            </a:extLst>
          </p:cNvPr>
          <p:cNvCxnSpPr>
            <a:cxnSpLocks/>
            <a:stCxn id="40" idx="3"/>
            <a:endCxn id="61" idx="1"/>
          </p:cNvCxnSpPr>
          <p:nvPr/>
        </p:nvCxnSpPr>
        <p:spPr>
          <a:xfrm>
            <a:off x="2315601" y="2948780"/>
            <a:ext cx="7196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文本框 35">
            <a:extLst>
              <a:ext uri="{FF2B5EF4-FFF2-40B4-BE49-F238E27FC236}">
                <a16:creationId xmlns:a16="http://schemas.microsoft.com/office/drawing/2014/main" id="{75CA15ED-84C0-20AE-C8F5-90C13C478173}"/>
              </a:ext>
            </a:extLst>
          </p:cNvPr>
          <p:cNvSpPr txBox="1"/>
          <p:nvPr/>
        </p:nvSpPr>
        <p:spPr>
          <a:xfrm>
            <a:off x="2289625" y="2709132"/>
            <a:ext cx="527883"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a:t>
            </a:r>
            <a:r>
              <a:rPr lang="en-US" altLang="zh-CN" sz="1000" dirty="0" err="1">
                <a:latin typeface="黑体" panose="02010609060101010101" pitchFamily="49" charset="-122"/>
                <a:ea typeface="黑体" panose="02010609060101010101" pitchFamily="49" charset="-122"/>
              </a:rPr>
              <a:t>json</a:t>
            </a:r>
            <a:endParaRPr lang="zh-CN" altLang="en-US" sz="1000" dirty="0">
              <a:latin typeface="黑体" panose="02010609060101010101" pitchFamily="49" charset="-122"/>
              <a:ea typeface="黑体" panose="02010609060101010101" pitchFamily="49" charset="-122"/>
            </a:endParaRPr>
          </a:p>
        </p:txBody>
      </p:sp>
      <p:sp>
        <p:nvSpPr>
          <p:cNvPr id="40" name="矩形: 圆角 39">
            <a:extLst>
              <a:ext uri="{FF2B5EF4-FFF2-40B4-BE49-F238E27FC236}">
                <a16:creationId xmlns:a16="http://schemas.microsoft.com/office/drawing/2014/main" id="{09958124-007B-EA0A-A587-95A375A62761}"/>
              </a:ext>
            </a:extLst>
          </p:cNvPr>
          <p:cNvSpPr/>
          <p:nvPr/>
        </p:nvSpPr>
        <p:spPr>
          <a:xfrm>
            <a:off x="1105172" y="2639594"/>
            <a:ext cx="1210429" cy="6183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Scenario Generator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0" name="矩形: 折角 49">
            <a:extLst>
              <a:ext uri="{FF2B5EF4-FFF2-40B4-BE49-F238E27FC236}">
                <a16:creationId xmlns:a16="http://schemas.microsoft.com/office/drawing/2014/main" id="{4CCBE8C0-D3F8-8918-6057-A8F9C6273754}"/>
              </a:ext>
            </a:extLst>
          </p:cNvPr>
          <p:cNvSpPr/>
          <p:nvPr/>
        </p:nvSpPr>
        <p:spPr>
          <a:xfrm>
            <a:off x="1164382" y="4179433"/>
            <a:ext cx="914400" cy="618372"/>
          </a:xfrm>
          <a:prstGeom prst="foldedCorne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Traffic Law Script</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1" name="矩形: 圆角 50">
            <a:extLst>
              <a:ext uri="{FF2B5EF4-FFF2-40B4-BE49-F238E27FC236}">
                <a16:creationId xmlns:a16="http://schemas.microsoft.com/office/drawing/2014/main" id="{0259A6D1-24EF-EFCB-7800-98AB2901BFA7}"/>
              </a:ext>
            </a:extLst>
          </p:cNvPr>
          <p:cNvSpPr/>
          <p:nvPr/>
        </p:nvSpPr>
        <p:spPr>
          <a:xfrm>
            <a:off x="3028352" y="4179433"/>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Law break Monitor</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52" name="直接箭头连接符 51">
            <a:extLst>
              <a:ext uri="{FF2B5EF4-FFF2-40B4-BE49-F238E27FC236}">
                <a16:creationId xmlns:a16="http://schemas.microsoft.com/office/drawing/2014/main" id="{39F09BE2-4826-51A3-2E36-6C1E3ABAEF95}"/>
              </a:ext>
            </a:extLst>
          </p:cNvPr>
          <p:cNvCxnSpPr>
            <a:cxnSpLocks/>
            <a:stCxn id="50" idx="3"/>
            <a:endCxn id="51" idx="1"/>
          </p:cNvCxnSpPr>
          <p:nvPr/>
        </p:nvCxnSpPr>
        <p:spPr>
          <a:xfrm>
            <a:off x="2078782" y="4488619"/>
            <a:ext cx="9495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连接符: 肘形 53">
            <a:extLst>
              <a:ext uri="{FF2B5EF4-FFF2-40B4-BE49-F238E27FC236}">
                <a16:creationId xmlns:a16="http://schemas.microsoft.com/office/drawing/2014/main" id="{20EDBC39-56CF-EE10-7A5D-1A0D78A75013}"/>
              </a:ext>
            </a:extLst>
          </p:cNvPr>
          <p:cNvCxnSpPr>
            <a:cxnSpLocks/>
            <a:stCxn id="51" idx="2"/>
            <a:endCxn id="6" idx="2"/>
          </p:cNvCxnSpPr>
          <p:nvPr/>
        </p:nvCxnSpPr>
        <p:spPr>
          <a:xfrm rot="16200000" flipH="1">
            <a:off x="5510182" y="2806449"/>
            <a:ext cx="116271" cy="4098981"/>
          </a:xfrm>
          <a:prstGeom prst="bentConnector3">
            <a:avLst>
              <a:gd name="adj1" fmla="val 296610"/>
            </a:avLst>
          </a:prstGeom>
          <a:ln>
            <a:tailEnd type="triangle"/>
          </a:ln>
        </p:spPr>
        <p:style>
          <a:lnRef idx="2">
            <a:schemeClr val="dk1"/>
          </a:lnRef>
          <a:fillRef idx="0">
            <a:schemeClr val="dk1"/>
          </a:fillRef>
          <a:effectRef idx="1">
            <a:schemeClr val="dk1"/>
          </a:effectRef>
          <a:fontRef idx="minor">
            <a:schemeClr val="tx1"/>
          </a:fontRef>
        </p:style>
      </p:cxnSp>
      <p:sp>
        <p:nvSpPr>
          <p:cNvPr id="61" name="矩形: 圆角 60">
            <a:extLst>
              <a:ext uri="{FF2B5EF4-FFF2-40B4-BE49-F238E27FC236}">
                <a16:creationId xmlns:a16="http://schemas.microsoft.com/office/drawing/2014/main" id="{E6A96A24-D48C-8ED3-2B91-F52601EAD07F}"/>
              </a:ext>
            </a:extLst>
          </p:cNvPr>
          <p:cNvSpPr/>
          <p:nvPr/>
        </p:nvSpPr>
        <p:spPr>
          <a:xfrm>
            <a:off x="3035219" y="2639594"/>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Scenario Parser</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71" name="直接箭头连接符 70">
            <a:extLst>
              <a:ext uri="{FF2B5EF4-FFF2-40B4-BE49-F238E27FC236}">
                <a16:creationId xmlns:a16="http://schemas.microsoft.com/office/drawing/2014/main" id="{5D5DF7E8-A3C1-3C9D-FBAB-938BB927677B}"/>
              </a:ext>
            </a:extLst>
          </p:cNvPr>
          <p:cNvCxnSpPr>
            <a:stCxn id="61" idx="2"/>
            <a:endCxn id="51" idx="0"/>
          </p:cNvCxnSpPr>
          <p:nvPr/>
        </p:nvCxnSpPr>
        <p:spPr>
          <a:xfrm flipH="1">
            <a:off x="3518827" y="3257966"/>
            <a:ext cx="6867" cy="9214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文本框 74">
            <a:extLst>
              <a:ext uri="{FF2B5EF4-FFF2-40B4-BE49-F238E27FC236}">
                <a16:creationId xmlns:a16="http://schemas.microsoft.com/office/drawing/2014/main" id="{E22E579D-7946-E510-722B-9DA12640F7AC}"/>
              </a:ext>
            </a:extLst>
          </p:cNvPr>
          <p:cNvSpPr txBox="1"/>
          <p:nvPr/>
        </p:nvSpPr>
        <p:spPr>
          <a:xfrm>
            <a:off x="2215318" y="4242397"/>
            <a:ext cx="527883"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STL</a:t>
            </a:r>
            <a:endParaRPr lang="zh-CN" altLang="en-US" sz="1000" dirty="0">
              <a:latin typeface="黑体" panose="02010609060101010101" pitchFamily="49" charset="-122"/>
              <a:ea typeface="黑体" panose="02010609060101010101" pitchFamily="49" charset="-122"/>
            </a:endParaRPr>
          </a:p>
        </p:txBody>
      </p:sp>
      <p:sp>
        <p:nvSpPr>
          <p:cNvPr id="101" name="矩形: 圆角 100">
            <a:extLst>
              <a:ext uri="{FF2B5EF4-FFF2-40B4-BE49-F238E27FC236}">
                <a16:creationId xmlns:a16="http://schemas.microsoft.com/office/drawing/2014/main" id="{57BA48D0-1878-03F8-084F-42305ABAB286}"/>
              </a:ext>
            </a:extLst>
          </p:cNvPr>
          <p:cNvSpPr/>
          <p:nvPr/>
        </p:nvSpPr>
        <p:spPr>
          <a:xfrm>
            <a:off x="5077842" y="2646167"/>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Principle Parser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105" name="矩形: 圆角 104">
            <a:extLst>
              <a:ext uri="{FF2B5EF4-FFF2-40B4-BE49-F238E27FC236}">
                <a16:creationId xmlns:a16="http://schemas.microsoft.com/office/drawing/2014/main" id="{3426025A-7C8A-362F-DD3B-8D060B2C58C6}"/>
              </a:ext>
            </a:extLst>
          </p:cNvPr>
          <p:cNvSpPr/>
          <p:nvPr/>
        </p:nvSpPr>
        <p:spPr>
          <a:xfrm>
            <a:off x="5070568" y="4179432"/>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Fault Judgement</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107" name="直接箭头连接符 106">
            <a:extLst>
              <a:ext uri="{FF2B5EF4-FFF2-40B4-BE49-F238E27FC236}">
                <a16:creationId xmlns:a16="http://schemas.microsoft.com/office/drawing/2014/main" id="{B24500E6-F171-DE1F-86F1-A397B0003B0E}"/>
              </a:ext>
            </a:extLst>
          </p:cNvPr>
          <p:cNvCxnSpPr>
            <a:stCxn id="5" idx="3"/>
            <a:endCxn id="8" idx="1"/>
          </p:cNvCxnSpPr>
          <p:nvPr/>
        </p:nvCxnSpPr>
        <p:spPr>
          <a:xfrm>
            <a:off x="4131244" y="3715091"/>
            <a:ext cx="8354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8" name="文本框 107">
            <a:extLst>
              <a:ext uri="{FF2B5EF4-FFF2-40B4-BE49-F238E27FC236}">
                <a16:creationId xmlns:a16="http://schemas.microsoft.com/office/drawing/2014/main" id="{5490C9F9-2717-5378-C2BC-86087AF50AE1}"/>
              </a:ext>
            </a:extLst>
          </p:cNvPr>
          <p:cNvSpPr txBox="1"/>
          <p:nvPr/>
        </p:nvSpPr>
        <p:spPr>
          <a:xfrm>
            <a:off x="4234085" y="3477070"/>
            <a:ext cx="732619" cy="400110"/>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Complex cases</a:t>
            </a:r>
            <a:endParaRPr lang="zh-CN" altLang="en-US" sz="1000" dirty="0">
              <a:latin typeface="黑体" panose="02010609060101010101" pitchFamily="49" charset="-122"/>
              <a:ea typeface="黑体" panose="02010609060101010101" pitchFamily="49" charset="-122"/>
            </a:endParaRPr>
          </a:p>
        </p:txBody>
      </p:sp>
      <p:sp>
        <p:nvSpPr>
          <p:cNvPr id="109" name="文本框 108">
            <a:extLst>
              <a:ext uri="{FF2B5EF4-FFF2-40B4-BE49-F238E27FC236}">
                <a16:creationId xmlns:a16="http://schemas.microsoft.com/office/drawing/2014/main" id="{13327391-3391-7FFC-F936-654079C7216C}"/>
              </a:ext>
            </a:extLst>
          </p:cNvPr>
          <p:cNvSpPr txBox="1"/>
          <p:nvPr/>
        </p:nvSpPr>
        <p:spPr>
          <a:xfrm>
            <a:off x="4072511" y="4923473"/>
            <a:ext cx="1210429"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Simple cases</a:t>
            </a:r>
            <a:endParaRPr lang="zh-CN" altLang="en-US" sz="10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CC9DFE1F-6DBA-168C-FCB3-57C79787E889}"/>
              </a:ext>
            </a:extLst>
          </p:cNvPr>
          <p:cNvSpPr txBox="1"/>
          <p:nvPr/>
        </p:nvSpPr>
        <p:spPr>
          <a:xfrm>
            <a:off x="3490689" y="3264539"/>
            <a:ext cx="527883"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Trace</a:t>
            </a:r>
            <a:endParaRPr lang="zh-CN" altLang="en-US" sz="1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047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Accident Scenario Generator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49955F-1437-434C-8A50-FED42726CD2A}"/>
                  </a:ext>
                </a:extLst>
              </p:cNvPr>
              <p:cNvSpPr>
                <a:spLocks noGrp="1"/>
              </p:cNvSpPr>
              <p:nvPr>
                <p:ph idx="1"/>
              </p:nvPr>
            </p:nvSpPr>
            <p:spPr>
              <a:xfrm>
                <a:off x="451792" y="1050491"/>
                <a:ext cx="11161580" cy="5132777"/>
              </a:xfrm>
            </p:spPr>
            <p:txBody>
              <a:bodyPr>
                <a:normAutofit fontScale="70000" lnSpcReduction="20000"/>
              </a:bodyPr>
              <a:lstStyle/>
              <a:p>
                <a:r>
                  <a:rPr lang="en-US" altLang="zh-CN" dirty="0"/>
                  <a:t>Accident Scenario</a:t>
                </a:r>
              </a:p>
              <a:p>
                <a:pPr lvl="1"/>
                <a:r>
                  <a:rPr lang="en-US" altLang="zh-CN" dirty="0"/>
                  <a:t>Can be defined by a combination of two sets :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lnSpc>
                    <a:spcPct val="150000"/>
                  </a:lnSpc>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𝑆</m:t>
                    </m:r>
                  </m:oMath>
                </a14:m>
                <a:r>
                  <a:rPr lang="en-US" altLang="zh-CN" dirty="0"/>
                  <a:t> represents the Static Contents</a:t>
                </a:r>
              </a:p>
              <a:p>
                <a:pPr lvl="2">
                  <a:lnSpc>
                    <a:spcPct val="150000"/>
                  </a:lnSpc>
                </a:pPr>
                <a:r>
                  <a:rPr lang="en-US" altLang="zh-CN" dirty="0"/>
                  <a:t>Including the lane, traffic sign, traffic lights ,etc.</a:t>
                </a:r>
              </a:p>
              <a:p>
                <a:pPr lvl="2">
                  <a:lnSpc>
                    <a:spcPct val="150000"/>
                  </a:lnSpc>
                </a:pPr>
                <a:r>
                  <a:rPr lang="en-US" altLang="zh-CN" dirty="0"/>
                  <a:t>Need to be preset.</a:t>
                </a:r>
              </a:p>
              <a:p>
                <a:pPr lvl="2">
                  <a:lnSpc>
                    <a:spcPct val="150000"/>
                  </a:lnSpc>
                </a:pPr>
                <a:r>
                  <a:rPr lang="en-US" altLang="zh-CN" dirty="0"/>
                  <a:t>Can be used as a basis for judging whether the vehicle has obvious violations.</a:t>
                </a:r>
              </a:p>
              <a:p>
                <a:pPr lvl="1">
                  <a:lnSpc>
                    <a:spcPct val="150000"/>
                  </a:lnSpc>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oMath>
                </a14:m>
                <a:r>
                  <a:rPr lang="en-US" altLang="zh-CN" dirty="0"/>
                  <a:t>represents the Dynamic Contents, and </a:t>
                </a:r>
                <a14:m>
                  <m:oMath xmlns:m="http://schemas.openxmlformats.org/officeDocument/2006/math">
                    <m:r>
                      <a:rPr lang="en-US" altLang="zh-CN" i="1">
                        <a:latin typeface="Cambria Math" panose="02040503050406030204" pitchFamily="18" charset="0"/>
                        <a:ea typeface="Cambria Math" panose="02040503050406030204" pitchFamily="18" charset="0"/>
                      </a:rPr>
                      <m:t>𝐷</m:t>
                    </m:r>
                  </m:oMath>
                </a14:m>
                <a:r>
                  <a:rPr lang="en-US" altLang="zh-CN" dirty="0"/>
                  <a:t> can be defined by another set: </a:t>
                </a:r>
                <a14:m>
                  <m:oMath xmlns:m="http://schemas.openxmlformats.org/officeDocument/2006/math">
                    <m:r>
                      <a:rPr lang="en-US" altLang="zh-CN" i="1">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 …}</m:t>
                    </m:r>
                  </m:oMath>
                </a14:m>
                <a:endParaRPr lang="en-US" altLang="zh-CN" dirty="0"/>
              </a:p>
              <a:p>
                <a:pPr lvl="2">
                  <a:lnSpc>
                    <a:spcPct val="150000"/>
                  </a:lnSpc>
                </a:pPr>
                <a:r>
                  <a:rPr lang="en-US" altLang="zh-CN" dirty="0"/>
                  <a:t>A real world traffic accident often involves multi participants, such as </a:t>
                </a:r>
                <a:r>
                  <a:rPr lang="en-US" altLang="zh-CN" dirty="0">
                    <a:solidFill>
                      <a:srgbClr val="FF0000"/>
                    </a:solidFill>
                  </a:rPr>
                  <a:t>motor vehicles to motor vehicles</a:t>
                </a:r>
                <a:r>
                  <a:rPr lang="en-US" altLang="zh-CN" dirty="0"/>
                  <a:t>, </a:t>
                </a:r>
                <a:r>
                  <a:rPr lang="en-US" altLang="zh-CN" dirty="0">
                    <a:solidFill>
                      <a:srgbClr val="FF0000"/>
                    </a:solidFill>
                  </a:rPr>
                  <a:t>motor vehicles to non-motor vehicles</a:t>
                </a:r>
                <a:r>
                  <a:rPr lang="en-US" altLang="zh-CN" dirty="0"/>
                  <a:t>, </a:t>
                </a:r>
                <a:r>
                  <a:rPr lang="en-US" altLang="zh-CN" dirty="0">
                    <a:solidFill>
                      <a:srgbClr val="FF0000"/>
                    </a:solidFill>
                  </a:rPr>
                  <a:t>non-motor vehicles to non-motor vehicles</a:t>
                </a:r>
                <a:r>
                  <a:rPr lang="en-US" altLang="zh-CN" dirty="0"/>
                  <a:t>, </a:t>
                </a:r>
                <a:r>
                  <a:rPr lang="en-US" altLang="zh-CN" dirty="0">
                    <a:solidFill>
                      <a:srgbClr val="FF0000"/>
                    </a:solidFill>
                  </a:rPr>
                  <a:t>motor vehicles to others</a:t>
                </a:r>
                <a:r>
                  <a:rPr lang="en-US" altLang="zh-CN" dirty="0"/>
                  <a:t>, and </a:t>
                </a:r>
                <a:r>
                  <a:rPr lang="en-US" altLang="zh-CN" dirty="0">
                    <a:solidFill>
                      <a:srgbClr val="FF0000"/>
                    </a:solidFill>
                  </a:rPr>
                  <a:t>non-motor vehicles to others</a:t>
                </a:r>
                <a:r>
                  <a:rPr lang="en-US" altLang="zh-CN" dirty="0"/>
                  <a:t>.</a:t>
                </a:r>
              </a:p>
              <a:p>
                <a:pPr lvl="2">
                  <a:lnSpc>
                    <a:spcPct val="150000"/>
                  </a:lnSpc>
                </a:pPr>
                <a:r>
                  <a:rPr lang="en-US" altLang="zh-CN" dirty="0"/>
                  <a:t>Including the participants of the traffic accident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1</m:t>
                        </m:r>
                      </m:sub>
                    </m:sSub>
                    <m:r>
                      <a:rPr lang="zh-CN" altLang="en-US"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2</m:t>
                        </m:r>
                      </m:sub>
                    </m:sSub>
                    <m:r>
                      <a:rPr lang="zh-CN" altLang="en-US" i="1" smtClean="0">
                        <a:latin typeface="Cambria Math" panose="02040503050406030204" pitchFamily="18" charset="0"/>
                        <a:ea typeface="Cambria Math" panose="02040503050406030204" pitchFamily="18" charset="0"/>
                      </a:rPr>
                      <m:t>，</m:t>
                    </m:r>
                  </m:oMath>
                </a14:m>
                <a:r>
                  <a:rPr lang="en-US" altLang="zh-CN" dirty="0"/>
                  <a:t>etc.</a:t>
                </a:r>
              </a:p>
              <a:p>
                <a:pPr lvl="2">
                  <a:lnSpc>
                    <a:spcPct val="150000"/>
                  </a:lnSpc>
                </a:pPr>
                <a:r>
                  <a:rPr lang="en-US" altLang="zh-CN" b="0" dirty="0">
                    <a:ea typeface="Cambria Math" panose="02040503050406030204" pitchFamily="18" charset="0"/>
                  </a:rPr>
                  <a:t>Taking participant 1 as an example</a:t>
                </a:r>
              </a:p>
              <a:p>
                <a:pPr lvl="3">
                  <a:lnSpc>
                    <a:spcPct val="150000"/>
                  </a:lnSpc>
                </a:pP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𝐼</m:t>
                            </m:r>
                          </m:e>
                          <m:sub>
                            <m:r>
                              <a:rPr lang="en-US" altLang="zh-CN" i="1">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𝐵</m:t>
                            </m:r>
                          </m:e>
                          <m:sub>
                            <m:r>
                              <a:rPr lang="en-US" altLang="zh-CN" i="1">
                                <a:latin typeface="Cambria Math" panose="02040503050406030204" pitchFamily="18" charset="0"/>
                                <a:ea typeface="Cambria Math" panose="02040503050406030204" pitchFamily="18" charset="0"/>
                              </a:rPr>
                              <m:t>1</m:t>
                            </m:r>
                          </m:sub>
                        </m:sSub>
                      </m:e>
                    </m:d>
                  </m:oMath>
                </a14:m>
                <a:r>
                  <a:rPr lang="en-US" altLang="zh-CN" dirty="0"/>
                  <a:t>, in which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𝐼</m:t>
                        </m:r>
                      </m:e>
                      <m:sub>
                        <m:r>
                          <a:rPr lang="en-US" altLang="zh-CN" i="1">
                            <a:latin typeface="Cambria Math" panose="02040503050406030204" pitchFamily="18" charset="0"/>
                            <a:ea typeface="Cambria Math" panose="02040503050406030204" pitchFamily="18" charset="0"/>
                          </a:rPr>
                          <m:t>1</m:t>
                        </m:r>
                      </m:sub>
                    </m:sSub>
                  </m:oMath>
                </a14:m>
                <a:r>
                  <a:rPr lang="en-US" altLang="zh-CN" dirty="0"/>
                  <a:t> represents the initial condition and properties of the participant, and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𝐵</m:t>
                        </m:r>
                      </m:e>
                      <m:sub>
                        <m:r>
                          <a:rPr lang="en-US" altLang="zh-CN" i="1">
                            <a:latin typeface="Cambria Math" panose="02040503050406030204" pitchFamily="18" charset="0"/>
                            <a:ea typeface="Cambria Math" panose="02040503050406030204" pitchFamily="18" charset="0"/>
                          </a:rPr>
                          <m:t>1</m:t>
                        </m:r>
                      </m:sub>
                    </m:sSub>
                  </m:oMath>
                </a14:m>
                <a:r>
                  <a:rPr lang="en-US" altLang="zh-CN" dirty="0"/>
                  <a:t> represents the sequential behaviors of this participant.</a:t>
                </a:r>
              </a:p>
              <a:p>
                <a:pPr lvl="3">
                  <a:lnSpc>
                    <a:spcPct val="150000"/>
                  </a:lnSpc>
                </a:pP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𝐵</m:t>
                        </m:r>
                      </m:e>
                      <m:sub>
                        <m:r>
                          <a:rPr lang="en-US" altLang="zh-CN" i="1">
                            <a:latin typeface="Cambria Math" panose="02040503050406030204" pitchFamily="18" charset="0"/>
                            <a:ea typeface="Cambria Math" panose="02040503050406030204" pitchFamily="18" charset="0"/>
                          </a:rPr>
                          <m:t>1</m:t>
                        </m:r>
                      </m:sub>
                    </m:sSub>
                  </m:oMath>
                </a14:m>
                <a:r>
                  <a:rPr lang="en-US" altLang="zh-CN" dirty="0"/>
                  <a:t> can be expressed as </a:t>
                </a:r>
                <a:r>
                  <a:rPr lang="en-US" altLang="zh-CN" dirty="0">
                    <a:solidFill>
                      <a:srgbClr val="FF0000"/>
                    </a:solidFill>
                  </a:rPr>
                  <a:t>LTL(linear temporal logic), </a:t>
                </a:r>
                <a:r>
                  <a:rPr lang="en-US" altLang="zh-CN" dirty="0"/>
                  <a:t>distinguished from STL(signal temporal logic)</a:t>
                </a:r>
              </a:p>
            </p:txBody>
          </p:sp>
        </mc:Choice>
        <mc:Fallback xmlns="">
          <p:sp>
            <p:nvSpPr>
              <p:cNvPr id="3" name="内容占位符 2">
                <a:extLst>
                  <a:ext uri="{FF2B5EF4-FFF2-40B4-BE49-F238E27FC236}">
                    <a16:creationId xmlns:a16="http://schemas.microsoft.com/office/drawing/2014/main" id="{D949955F-1437-434C-8A50-FED42726CD2A}"/>
                  </a:ext>
                </a:extLst>
              </p:cNvPr>
              <p:cNvSpPr>
                <a:spLocks noGrp="1" noRot="1" noChangeAspect="1" noMove="1" noResize="1" noEditPoints="1" noAdjustHandles="1" noChangeArrowheads="1" noChangeShapeType="1" noTextEdit="1"/>
              </p:cNvSpPr>
              <p:nvPr>
                <p:ph idx="1"/>
              </p:nvPr>
            </p:nvSpPr>
            <p:spPr>
              <a:xfrm>
                <a:off x="451792" y="1050491"/>
                <a:ext cx="11161580" cy="5132777"/>
              </a:xfrm>
              <a:blipFill>
                <a:blip r:embed="rId2"/>
                <a:stretch>
                  <a:fillRect t="-225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55C6C9E-371B-4D9B-BE81-E7A0A8E84643}"/>
              </a:ext>
            </a:extLst>
          </p:cNvPr>
          <p:cNvSpPr>
            <a:spLocks noGrp="1"/>
          </p:cNvSpPr>
          <p:nvPr>
            <p:ph type="sldNum" sz="quarter" idx="12"/>
          </p:nvPr>
        </p:nvSpPr>
        <p:spPr/>
        <p:txBody>
          <a:bodyPr/>
          <a:lstStyle/>
          <a:p>
            <a:fld id="{3DA39A0B-139A-4AC1-8BE3-52740D5DE9FC}" type="slidenum">
              <a:rPr lang="zh-CN" altLang="en-US" smtClean="0"/>
              <a:t>5</a:t>
            </a:fld>
            <a:endParaRPr lang="zh-CN" altLang="en-US" dirty="0"/>
          </a:p>
        </p:txBody>
      </p:sp>
    </p:spTree>
    <p:extLst>
      <p:ext uri="{BB962C8B-B14F-4D97-AF65-F5344CB8AC3E}">
        <p14:creationId xmlns:p14="http://schemas.microsoft.com/office/powerpoint/2010/main" val="337575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normAutofit/>
          </a:bodyPr>
          <a:lstStyle/>
          <a:p>
            <a:r>
              <a:rPr lang="en-US" altLang="zh-CN"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Responsibility Attribution Model</a:t>
            </a:r>
            <a:endParaRPr lang="zh-CN" altLang="en-US" dirty="0"/>
          </a:p>
        </p:txBody>
      </p:sp>
      <p:sp>
        <p:nvSpPr>
          <p:cNvPr id="36" name="内容占位符 2">
            <a:extLst>
              <a:ext uri="{FF2B5EF4-FFF2-40B4-BE49-F238E27FC236}">
                <a16:creationId xmlns:a16="http://schemas.microsoft.com/office/drawing/2014/main" id="{1125400D-D2A8-A71D-EE8A-7DE49BE41872}"/>
              </a:ext>
            </a:extLst>
          </p:cNvPr>
          <p:cNvSpPr>
            <a:spLocks noGrp="1"/>
          </p:cNvSpPr>
          <p:nvPr>
            <p:ph idx="1"/>
          </p:nvPr>
        </p:nvSpPr>
        <p:spPr>
          <a:xfrm>
            <a:off x="0" y="1040766"/>
            <a:ext cx="12192000" cy="5161735"/>
          </a:xfrm>
        </p:spPr>
        <p:txBody>
          <a:bodyPr>
            <a:normAutofit/>
          </a:bodyPr>
          <a:lstStyle/>
          <a:p>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Rough Filter</a:t>
            </a:r>
            <a:r>
              <a:rPr lang="en-US" altLang="zh-CN" sz="2000" dirty="0"/>
              <a:t>:</a:t>
            </a:r>
          </a:p>
          <a:p>
            <a:pPr lvl="1">
              <a:lnSpc>
                <a:spcPct val="150000"/>
              </a:lnSpc>
            </a:pPr>
            <a:r>
              <a:rPr lang="en-US" altLang="zh-CN" sz="1600" dirty="0"/>
              <a:t>Rough Filter is also called ‘Violation Filter’.</a:t>
            </a:r>
          </a:p>
          <a:p>
            <a:pPr lvl="1">
              <a:lnSpc>
                <a:spcPct val="150000"/>
              </a:lnSpc>
            </a:pPr>
            <a:r>
              <a:rPr lang="en-US" altLang="zh-CN" sz="1600" dirty="0"/>
              <a:t>Rough Filter is used to filter participants for illegal acts:</a:t>
            </a:r>
          </a:p>
          <a:p>
            <a:pPr lvl="2">
              <a:lnSpc>
                <a:spcPct val="150000"/>
              </a:lnSpc>
            </a:pPr>
            <a:r>
              <a:rPr lang="en-US" altLang="zh-CN" sz="1200" dirty="0"/>
              <a:t>If both participants break the law or none of them break the law, both participants are responsible for the accident.</a:t>
            </a:r>
          </a:p>
          <a:p>
            <a:pPr lvl="2">
              <a:lnSpc>
                <a:spcPct val="150000"/>
              </a:lnSpc>
            </a:pPr>
            <a:r>
              <a:rPr lang="en-US" altLang="zh-CN" sz="1200" dirty="0"/>
              <a:t>If one participant violates the law and the other one does not violate the law, the participant who violates the law is fully responsible for the accident, and the other one is not responsible for the accident.</a:t>
            </a:r>
          </a:p>
          <a:p>
            <a:pPr lvl="1">
              <a:lnSpc>
                <a:spcPct val="150000"/>
              </a:lnSpc>
            </a:pPr>
            <a:r>
              <a:rPr lang="en-US" altLang="zh-CN" sz="1600" dirty="0"/>
              <a:t>Rough Filter consist of two parts: Scenario Parser and Law break Monitor.</a:t>
            </a:r>
          </a:p>
          <a:p>
            <a:pPr lvl="2">
              <a:lnSpc>
                <a:spcPct val="150000"/>
              </a:lnSpc>
            </a:pPr>
            <a:r>
              <a:rPr lang="en-US" altLang="zh-CN" sz="1200" dirty="0"/>
              <a:t>Scenario Parser can process the original scenario and output the processed data.</a:t>
            </a:r>
          </a:p>
          <a:p>
            <a:pPr lvl="2">
              <a:lnSpc>
                <a:spcPct val="150000"/>
              </a:lnSpc>
            </a:pPr>
            <a:r>
              <a:rPr lang="en-US" altLang="zh-CN" sz="1200" dirty="0"/>
              <a:t>Law break Monitor can determine whether the input data(processed by Scenario Parser) is illegal or not.</a:t>
            </a:r>
          </a:p>
          <a:p>
            <a:pPr lvl="1">
              <a:lnSpc>
                <a:spcPct val="150000"/>
              </a:lnSpc>
            </a:pPr>
            <a:r>
              <a:rPr lang="en-US" altLang="zh-CN" sz="1600" dirty="0"/>
              <a:t>In Law break Monitor, the related traffic laws are firstly abstracted into STL language. </a:t>
            </a:r>
          </a:p>
          <a:p>
            <a:pPr marL="457200" lvl="1" indent="0">
              <a:lnSpc>
                <a:spcPct val="150000"/>
              </a:lnSpc>
              <a:buNone/>
            </a:pPr>
            <a:endParaRPr lang="en-US" altLang="zh-CN" sz="2400" dirty="0">
              <a:latin typeface="+mn-ea"/>
            </a:endParaRPr>
          </a:p>
          <a:p>
            <a:pPr lvl="1">
              <a:lnSpc>
                <a:spcPct val="150000"/>
              </a:lnSpc>
            </a:pPr>
            <a:endParaRPr lang="en-US" altLang="zh-CN" sz="2400" dirty="0">
              <a:ea typeface="微软雅黑" panose="020B0503020204020204" pitchFamily="34" charset="-122"/>
            </a:endParaRPr>
          </a:p>
        </p:txBody>
      </p:sp>
    </p:spTree>
    <p:extLst>
      <p:ext uri="{BB962C8B-B14F-4D97-AF65-F5344CB8AC3E}">
        <p14:creationId xmlns:p14="http://schemas.microsoft.com/office/powerpoint/2010/main" val="380159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normAutofit/>
          </a:bodyPr>
          <a:lstStyle/>
          <a:p>
            <a:r>
              <a:rPr lang="en-US" altLang="zh-CN"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Responsibility Attribution Model</a:t>
            </a:r>
            <a:endParaRPr lang="zh-CN" altLang="en-US" dirty="0"/>
          </a:p>
        </p:txBody>
      </p:sp>
      <p:sp>
        <p:nvSpPr>
          <p:cNvPr id="36" name="内容占位符 2">
            <a:extLst>
              <a:ext uri="{FF2B5EF4-FFF2-40B4-BE49-F238E27FC236}">
                <a16:creationId xmlns:a16="http://schemas.microsoft.com/office/drawing/2014/main" id="{1125400D-D2A8-A71D-EE8A-7DE49BE41872}"/>
              </a:ext>
            </a:extLst>
          </p:cNvPr>
          <p:cNvSpPr>
            <a:spLocks noGrp="1"/>
          </p:cNvSpPr>
          <p:nvPr>
            <p:ph idx="1"/>
          </p:nvPr>
        </p:nvSpPr>
        <p:spPr>
          <a:xfrm>
            <a:off x="0" y="1040766"/>
            <a:ext cx="12192000" cy="5161735"/>
          </a:xfrm>
        </p:spPr>
        <p:txBody>
          <a:bodyPr>
            <a:normAutofit/>
          </a:bodyPr>
          <a:lstStyle/>
          <a:p>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Re Filter</a:t>
            </a:r>
            <a:r>
              <a:rPr lang="en-US" altLang="zh-CN" sz="2000" dirty="0"/>
              <a:t>:</a:t>
            </a:r>
          </a:p>
          <a:p>
            <a:pPr lvl="1">
              <a:lnSpc>
                <a:spcPct val="150000"/>
              </a:lnSpc>
            </a:pPr>
            <a:r>
              <a:rPr lang="en-US" altLang="zh-CN" sz="1600" dirty="0"/>
              <a:t>Rough Filter is also called ‘Violation Filter’.</a:t>
            </a:r>
          </a:p>
          <a:p>
            <a:pPr lvl="1">
              <a:lnSpc>
                <a:spcPct val="150000"/>
              </a:lnSpc>
            </a:pPr>
            <a:r>
              <a:rPr lang="en-US" altLang="zh-CN" sz="1600" dirty="0"/>
              <a:t>Rough Filter is used to filter participants for illegal acts:</a:t>
            </a:r>
          </a:p>
          <a:p>
            <a:pPr lvl="2">
              <a:lnSpc>
                <a:spcPct val="150000"/>
              </a:lnSpc>
            </a:pPr>
            <a:r>
              <a:rPr lang="en-US" altLang="zh-CN" sz="1200" dirty="0"/>
              <a:t>If both participants break the law or none of them break the law, both participants are responsible for the accident.</a:t>
            </a:r>
          </a:p>
          <a:p>
            <a:pPr lvl="2">
              <a:lnSpc>
                <a:spcPct val="150000"/>
              </a:lnSpc>
            </a:pPr>
            <a:r>
              <a:rPr lang="en-US" altLang="zh-CN" sz="1200" dirty="0"/>
              <a:t>If one participant violates the law and the other one does not violate the law, the participant who violates the law is fully responsible for the accident, and the other one is not responsible for the accident.</a:t>
            </a:r>
          </a:p>
          <a:p>
            <a:pPr lvl="1">
              <a:lnSpc>
                <a:spcPct val="150000"/>
              </a:lnSpc>
            </a:pPr>
            <a:r>
              <a:rPr lang="en-US" altLang="zh-CN" sz="1600" dirty="0"/>
              <a:t>We can also abstract the dataset into STL language. Then we can use the knowledge to guide AVs behaviors and run AVs on the simulators in order to finish a knowledge-based generation. The knowledge also can constrain the generated scenarios.</a:t>
            </a:r>
          </a:p>
          <a:p>
            <a:pPr lvl="1">
              <a:lnSpc>
                <a:spcPct val="150000"/>
              </a:lnSpc>
            </a:pPr>
            <a:r>
              <a:rPr lang="en-US" altLang="zh-CN" sz="1600" dirty="0"/>
              <a:t>We can directly sample from the dataset.</a:t>
            </a:r>
          </a:p>
          <a:p>
            <a:pPr lvl="1">
              <a:lnSpc>
                <a:spcPct val="150000"/>
              </a:lnSpc>
            </a:pPr>
            <a:endParaRPr lang="en-US" altLang="zh-CN" sz="2400" dirty="0">
              <a:latin typeface="+mn-ea"/>
            </a:endParaRPr>
          </a:p>
          <a:p>
            <a:pPr lvl="1">
              <a:lnSpc>
                <a:spcPct val="150000"/>
              </a:lnSpc>
            </a:pPr>
            <a:endParaRPr lang="en-US" altLang="zh-CN" sz="2400" dirty="0">
              <a:ea typeface="微软雅黑" panose="020B0503020204020204" pitchFamily="34" charset="-122"/>
            </a:endParaRPr>
          </a:p>
        </p:txBody>
      </p:sp>
    </p:spTree>
    <p:extLst>
      <p:ext uri="{BB962C8B-B14F-4D97-AF65-F5344CB8AC3E}">
        <p14:creationId xmlns:p14="http://schemas.microsoft.com/office/powerpoint/2010/main" val="407691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normAutofit/>
          </a:bodyPr>
          <a:lstStyle/>
          <a:p>
            <a:r>
              <a:rPr lang="en-US" altLang="zh-CN"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Responsibility Attribution Model</a:t>
            </a:r>
            <a:endParaRPr lang="zh-CN" altLang="en-US" dirty="0"/>
          </a:p>
        </p:txBody>
      </p:sp>
      <p:sp>
        <p:nvSpPr>
          <p:cNvPr id="36" name="内容占位符 2">
            <a:extLst>
              <a:ext uri="{FF2B5EF4-FFF2-40B4-BE49-F238E27FC236}">
                <a16:creationId xmlns:a16="http://schemas.microsoft.com/office/drawing/2014/main" id="{1125400D-D2A8-A71D-EE8A-7DE49BE41872}"/>
              </a:ext>
            </a:extLst>
          </p:cNvPr>
          <p:cNvSpPr>
            <a:spLocks noGrp="1"/>
          </p:cNvSpPr>
          <p:nvPr>
            <p:ph idx="1"/>
          </p:nvPr>
        </p:nvSpPr>
        <p:spPr>
          <a:xfrm>
            <a:off x="0" y="1040766"/>
            <a:ext cx="12192000" cy="5161735"/>
          </a:xfrm>
        </p:spPr>
        <p:txBody>
          <a:bodyPr>
            <a:normAutofit/>
          </a:bodyPr>
          <a:lstStyle/>
          <a:p>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Fine Filter</a:t>
            </a:r>
            <a:r>
              <a:rPr lang="en-US" altLang="zh-CN" sz="2000" dirty="0"/>
              <a:t>:</a:t>
            </a:r>
          </a:p>
          <a:p>
            <a:pPr lvl="1">
              <a:lnSpc>
                <a:spcPct val="150000"/>
              </a:lnSpc>
            </a:pPr>
            <a:r>
              <a:rPr lang="en-US" altLang="zh-CN" sz="1600" dirty="0"/>
              <a:t>Rough Filter is also called ‘Violation Filter’.</a:t>
            </a:r>
          </a:p>
          <a:p>
            <a:pPr lvl="1">
              <a:lnSpc>
                <a:spcPct val="150000"/>
              </a:lnSpc>
            </a:pPr>
            <a:r>
              <a:rPr lang="en-US" altLang="zh-CN" sz="1600" dirty="0"/>
              <a:t>Rough Filter is used to filter participants for illegal acts:</a:t>
            </a:r>
          </a:p>
          <a:p>
            <a:pPr lvl="2">
              <a:lnSpc>
                <a:spcPct val="150000"/>
              </a:lnSpc>
            </a:pPr>
            <a:r>
              <a:rPr lang="en-US" altLang="zh-CN" sz="1200" dirty="0"/>
              <a:t>If both participants break the law or none of them break the law, both participants are responsible for the accident.</a:t>
            </a:r>
          </a:p>
          <a:p>
            <a:pPr lvl="2">
              <a:lnSpc>
                <a:spcPct val="150000"/>
              </a:lnSpc>
            </a:pPr>
            <a:r>
              <a:rPr lang="en-US" altLang="zh-CN" sz="1200" dirty="0"/>
              <a:t>If one participant violates the law and the other one does not violate the law, the participant who violates the law is fully responsible for the accident, and the other one is not responsible for the accident.</a:t>
            </a:r>
          </a:p>
          <a:p>
            <a:pPr lvl="1">
              <a:lnSpc>
                <a:spcPct val="150000"/>
              </a:lnSpc>
            </a:pPr>
            <a:r>
              <a:rPr lang="en-US" altLang="zh-CN" sz="1600" dirty="0"/>
              <a:t>We can also abstract the dataset into STL language. Then we can use the knowledge to guide AVs behaviors and run AVs on the simulators in order to finish a knowledge-based generation. The knowledge also can constrain the generated scenarios.</a:t>
            </a:r>
          </a:p>
          <a:p>
            <a:pPr lvl="1">
              <a:lnSpc>
                <a:spcPct val="150000"/>
              </a:lnSpc>
            </a:pPr>
            <a:r>
              <a:rPr lang="en-US" altLang="zh-CN" sz="1600" dirty="0"/>
              <a:t>We can directly sample from the dataset.</a:t>
            </a:r>
          </a:p>
          <a:p>
            <a:pPr lvl="1">
              <a:lnSpc>
                <a:spcPct val="150000"/>
              </a:lnSpc>
            </a:pPr>
            <a:endParaRPr lang="en-US" altLang="zh-CN" sz="2400" dirty="0">
              <a:latin typeface="+mn-ea"/>
            </a:endParaRPr>
          </a:p>
          <a:p>
            <a:pPr lvl="1">
              <a:lnSpc>
                <a:spcPct val="150000"/>
              </a:lnSpc>
            </a:pPr>
            <a:endParaRPr lang="en-US" altLang="zh-CN" sz="2400" dirty="0">
              <a:ea typeface="微软雅黑" panose="020B0503020204020204" pitchFamily="34" charset="-122"/>
            </a:endParaRPr>
          </a:p>
        </p:txBody>
      </p:sp>
    </p:spTree>
    <p:extLst>
      <p:ext uri="{BB962C8B-B14F-4D97-AF65-F5344CB8AC3E}">
        <p14:creationId xmlns:p14="http://schemas.microsoft.com/office/powerpoint/2010/main" val="126582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Definition of Accident Scenario</a:t>
            </a:r>
            <a:endParaRPr lang="zh-CN" altLang="en-US" dirty="0"/>
          </a:p>
        </p:txBody>
      </p:sp>
      <p:sp>
        <p:nvSpPr>
          <p:cNvPr id="3" name="内容占位符 2">
            <a:extLst>
              <a:ext uri="{FF2B5EF4-FFF2-40B4-BE49-F238E27FC236}">
                <a16:creationId xmlns:a16="http://schemas.microsoft.com/office/drawing/2014/main" id="{D949955F-1437-434C-8A50-FED42726CD2A}"/>
              </a:ext>
            </a:extLst>
          </p:cNvPr>
          <p:cNvSpPr>
            <a:spLocks noGrp="1"/>
          </p:cNvSpPr>
          <p:nvPr>
            <p:ph idx="1"/>
          </p:nvPr>
        </p:nvSpPr>
        <p:spPr>
          <a:xfrm>
            <a:off x="451792" y="1050491"/>
            <a:ext cx="11161580" cy="5132777"/>
          </a:xfrm>
        </p:spPr>
        <p:txBody>
          <a:bodyPr>
            <a:normAutofit fontScale="92500" lnSpcReduction="20000"/>
          </a:bodyPr>
          <a:lstStyle/>
          <a:p>
            <a:r>
              <a:rPr lang="en-US" altLang="zh-CN" dirty="0"/>
              <a:t>According to the paper: A Survey on Safety-Critical Driving Scenario Generation – A Methodological Perspective</a:t>
            </a:r>
          </a:p>
          <a:p>
            <a:pPr lvl="1"/>
            <a:r>
              <a:rPr lang="en-US" altLang="zh-CN" dirty="0">
                <a:solidFill>
                  <a:srgbClr val="FF0000"/>
                </a:solidFill>
              </a:rPr>
              <a:t>What method</a:t>
            </a:r>
            <a:r>
              <a:rPr lang="en-US" altLang="zh-CN" dirty="0"/>
              <a:t> should we use to generate scenario?</a:t>
            </a:r>
          </a:p>
          <a:p>
            <a:pPr lvl="2"/>
            <a:r>
              <a:rPr lang="en-US" altLang="zh-CN" dirty="0"/>
              <a:t>Date Driven Generation</a:t>
            </a:r>
          </a:p>
          <a:p>
            <a:pPr lvl="2"/>
            <a:r>
              <a:rPr lang="en-US" altLang="zh-CN" dirty="0"/>
              <a:t>Adversarial Generation</a:t>
            </a:r>
          </a:p>
          <a:p>
            <a:pPr lvl="2"/>
            <a:r>
              <a:rPr lang="en-US" altLang="zh-CN" dirty="0"/>
              <a:t>Knowledge-Based Generation</a:t>
            </a:r>
          </a:p>
          <a:p>
            <a:pPr lvl="2"/>
            <a:r>
              <a:rPr lang="en-US" altLang="zh-CN" dirty="0">
                <a:solidFill>
                  <a:srgbClr val="FF0000"/>
                </a:solidFill>
              </a:rPr>
              <a:t>Or combination?</a:t>
            </a: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1"/>
            <a:r>
              <a:rPr lang="en-US" altLang="zh-CN" dirty="0">
                <a:solidFill>
                  <a:srgbClr val="FF0000"/>
                </a:solidFill>
              </a:rPr>
              <a:t>What metrics</a:t>
            </a:r>
            <a:r>
              <a:rPr lang="en-US" altLang="zh-CN" dirty="0"/>
              <a:t> should we use to ensure that the resulting scenario is an accident?</a:t>
            </a:r>
          </a:p>
          <a:p>
            <a:pPr lvl="2"/>
            <a:r>
              <a:rPr lang="en-US" altLang="zh-CN" dirty="0"/>
              <a:t>The traffic rules can be expressed as STL(signal temporal logic), and we can </a:t>
            </a:r>
            <a:r>
              <a:rPr lang="en-US" altLang="zh-CN" dirty="0">
                <a:solidFill>
                  <a:srgbClr val="FF0000"/>
                </a:solidFill>
              </a:rPr>
              <a:t>take the violations of the syntax as our metrics</a:t>
            </a:r>
            <a:r>
              <a:rPr lang="en-US" altLang="zh-CN" dirty="0"/>
              <a:t>.</a:t>
            </a:r>
          </a:p>
          <a:p>
            <a:pPr marL="457200" lvl="1" indent="0">
              <a:lnSpc>
                <a:spcPct val="150000"/>
              </a:lnSpc>
              <a:buNone/>
            </a:pPr>
            <a:endParaRPr lang="en-US" altLang="zh-CN" dirty="0"/>
          </a:p>
        </p:txBody>
      </p:sp>
      <p:sp>
        <p:nvSpPr>
          <p:cNvPr id="4" name="灯片编号占位符 3">
            <a:extLst>
              <a:ext uri="{FF2B5EF4-FFF2-40B4-BE49-F238E27FC236}">
                <a16:creationId xmlns:a16="http://schemas.microsoft.com/office/drawing/2014/main" id="{F55C6C9E-371B-4D9B-BE81-E7A0A8E84643}"/>
              </a:ext>
            </a:extLst>
          </p:cNvPr>
          <p:cNvSpPr>
            <a:spLocks noGrp="1"/>
          </p:cNvSpPr>
          <p:nvPr>
            <p:ph type="sldNum" sz="quarter" idx="12"/>
          </p:nvPr>
        </p:nvSpPr>
        <p:spPr/>
        <p:txBody>
          <a:bodyPr/>
          <a:lstStyle/>
          <a:p>
            <a:fld id="{3DA39A0B-139A-4AC1-8BE3-52740D5DE9FC}" type="slidenum">
              <a:rPr lang="zh-CN" altLang="en-US" smtClean="0"/>
              <a:t>9</a:t>
            </a:fld>
            <a:endParaRPr lang="zh-CN" altLang="en-US" dirty="0"/>
          </a:p>
        </p:txBody>
      </p:sp>
      <p:pic>
        <p:nvPicPr>
          <p:cNvPr id="8" name="图片 7">
            <a:extLst>
              <a:ext uri="{FF2B5EF4-FFF2-40B4-BE49-F238E27FC236}">
                <a16:creationId xmlns:a16="http://schemas.microsoft.com/office/drawing/2014/main" id="{80F7E183-87B8-F346-C156-EA7C854678D4}"/>
              </a:ext>
            </a:extLst>
          </p:cNvPr>
          <p:cNvPicPr>
            <a:picLocks noChangeAspect="1"/>
          </p:cNvPicPr>
          <p:nvPr/>
        </p:nvPicPr>
        <p:blipFill>
          <a:blip r:embed="rId3"/>
          <a:stretch>
            <a:fillRect/>
          </a:stretch>
        </p:blipFill>
        <p:spPr>
          <a:xfrm>
            <a:off x="2178132" y="3181289"/>
            <a:ext cx="8089900" cy="1600321"/>
          </a:xfrm>
          <a:prstGeom prst="rect">
            <a:avLst/>
          </a:prstGeom>
        </p:spPr>
      </p:pic>
    </p:spTree>
    <p:extLst>
      <p:ext uri="{BB962C8B-B14F-4D97-AF65-F5344CB8AC3E}">
        <p14:creationId xmlns:p14="http://schemas.microsoft.com/office/powerpoint/2010/main" val="12796619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6636</TotalTime>
  <Words>973</Words>
  <Application>Microsoft Office PowerPoint</Application>
  <PresentationFormat>宽屏</PresentationFormat>
  <Paragraphs>133</Paragraphs>
  <Slides>12</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12</vt:i4>
      </vt:variant>
    </vt:vector>
  </HeadingPairs>
  <TitlesOfParts>
    <vt:vector size="23" baseType="lpstr">
      <vt:lpstr>等线</vt:lpstr>
      <vt:lpstr>等线 Light</vt:lpstr>
      <vt:lpstr>黑体</vt:lpstr>
      <vt:lpstr>微软雅黑</vt:lpstr>
      <vt:lpstr>Arial</vt:lpstr>
      <vt:lpstr>Calibri Light</vt:lpstr>
      <vt:lpstr>Cambria Math</vt:lpstr>
      <vt:lpstr>Courier New</vt:lpstr>
      <vt:lpstr>Wingdings</vt:lpstr>
      <vt:lpstr>Office 主题​​</vt:lpstr>
      <vt:lpstr>自定义设计方案</vt:lpstr>
      <vt:lpstr>PowerPoint 演示文稿</vt:lpstr>
      <vt:lpstr>Outlines</vt:lpstr>
      <vt:lpstr>Submission Related</vt:lpstr>
      <vt:lpstr>Framework</vt:lpstr>
      <vt:lpstr>Accident Scenario Generator</vt:lpstr>
      <vt:lpstr>Responsibility Attribution Model</vt:lpstr>
      <vt:lpstr>Responsibility Attribution Model</vt:lpstr>
      <vt:lpstr>Responsibility Attribution Model</vt:lpstr>
      <vt:lpstr>Definition of Accident Scenario</vt:lpstr>
      <vt:lpstr>Accident Scenario Generator</vt:lpstr>
      <vt:lpstr>Responsibilities Division Model</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晓艺 叶</dc:creator>
  <cp:lastModifiedBy>2310719488@qq.com</cp:lastModifiedBy>
  <cp:revision>152</cp:revision>
  <dcterms:created xsi:type="dcterms:W3CDTF">2024-03-08T05:45:59Z</dcterms:created>
  <dcterms:modified xsi:type="dcterms:W3CDTF">2024-10-09T09:41:38Z</dcterms:modified>
</cp:coreProperties>
</file>