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Amatic SC"/>
      <p:regular r:id="rId23"/>
      <p:bold r:id="rId24"/>
    </p:embeddedFont>
    <p:embeddedFont>
      <p:font typeface="Lato"/>
      <p:regular r:id="rId25"/>
      <p:bold r:id="rId26"/>
      <p:italic r:id="rId27"/>
      <p:boldItalic r:id="rId28"/>
    </p:embeddedFont>
    <p:embeddedFont>
      <p:font typeface="Source Code Pr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AmaticSC-bold.fntdata"/><Relationship Id="rId23" Type="http://schemas.openxmlformats.org/officeDocument/2006/relationships/font" Target="fonts/AmaticSC-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italic.fntdata"/><Relationship Id="rId30" Type="http://schemas.openxmlformats.org/officeDocument/2006/relationships/font" Target="fonts/SourceCodePr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SourceCodePr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0decb70f1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0decb70f1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0decb70f1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0decb70f1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0decb70f14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0decb70f1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0decb70f14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0decb70f14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0decb70f1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0decb70f1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0decb70f1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0decb70f1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0decb70f14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0decb70f1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0decb70f1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0decb70f1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0decb70f14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0decb70f14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0decb70f14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0decb70f1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decb70f14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decb70f14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0decb70f1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0decb70f1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Sobrecarga DE </a:t>
            </a:r>
            <a:endParaRPr/>
          </a:p>
          <a:p>
            <a:pPr indent="0" lvl="0" marL="0" rtl="0" algn="ctr">
              <a:spcBef>
                <a:spcPts val="0"/>
              </a:spcBef>
              <a:spcAft>
                <a:spcPts val="0"/>
              </a:spcAft>
              <a:buNone/>
            </a:pPr>
            <a:r>
              <a:rPr lang="es-419"/>
              <a:t>MÉTODOS</a:t>
            </a:r>
            <a:endParaRPr/>
          </a:p>
        </p:txBody>
      </p:sp>
      <p:sp>
        <p:nvSpPr>
          <p:cNvPr id="57" name="Google Shape;57;p13"/>
          <p:cNvSpPr txBox="1"/>
          <p:nvPr>
            <p:ph idx="1" type="subTitle"/>
          </p:nvPr>
        </p:nvSpPr>
        <p:spPr>
          <a:xfrm>
            <a:off x="311700" y="3536425"/>
            <a:ext cx="8520600" cy="1060200"/>
          </a:xfrm>
          <a:prstGeom prst="rect">
            <a:avLst/>
          </a:prstGeom>
        </p:spPr>
        <p:txBody>
          <a:bodyPr anchorCtr="0" anchor="ctr" bIns="91425" lIns="91425" spcFirstLastPara="1" rIns="91425" wrap="square" tIns="91425">
            <a:noAutofit/>
          </a:bodyPr>
          <a:lstStyle/>
          <a:p>
            <a:pPr indent="0" lvl="0" marL="0" rtl="0" algn="l">
              <a:lnSpc>
                <a:spcPct val="60000"/>
              </a:lnSpc>
              <a:spcBef>
                <a:spcPts val="0"/>
              </a:spcBef>
              <a:spcAft>
                <a:spcPts val="0"/>
              </a:spcAft>
              <a:buSzPts val="770"/>
              <a:buNone/>
            </a:pPr>
            <a:r>
              <a:t/>
            </a:r>
            <a:endParaRPr b="0" sz="1600">
              <a:latin typeface="Lato"/>
              <a:ea typeface="Lato"/>
              <a:cs typeface="Lato"/>
              <a:sym typeface="Lato"/>
            </a:endParaRPr>
          </a:p>
          <a:p>
            <a:pPr indent="0" lvl="0" marL="0" rtl="0" algn="l">
              <a:lnSpc>
                <a:spcPct val="60000"/>
              </a:lnSpc>
              <a:spcBef>
                <a:spcPts val="0"/>
              </a:spcBef>
              <a:spcAft>
                <a:spcPts val="0"/>
              </a:spcAft>
              <a:buSzPts val="770"/>
              <a:buNone/>
            </a:pPr>
            <a:r>
              <a:t/>
            </a:r>
            <a:endParaRPr b="0" sz="1600">
              <a:latin typeface="Lato"/>
              <a:ea typeface="Lato"/>
              <a:cs typeface="Lato"/>
              <a:sym typeface="Lato"/>
            </a:endParaRPr>
          </a:p>
          <a:p>
            <a:pPr indent="0" lvl="0" marL="0" rtl="0" algn="l">
              <a:lnSpc>
                <a:spcPct val="60000"/>
              </a:lnSpc>
              <a:spcBef>
                <a:spcPts val="0"/>
              </a:spcBef>
              <a:spcAft>
                <a:spcPts val="0"/>
              </a:spcAft>
              <a:buSzPts val="770"/>
              <a:buNone/>
            </a:pPr>
            <a:r>
              <a:t/>
            </a:r>
            <a:endParaRPr b="0" sz="1600">
              <a:latin typeface="Lato"/>
              <a:ea typeface="Lato"/>
              <a:cs typeface="Lato"/>
              <a:sym typeface="Lato"/>
            </a:endParaRPr>
          </a:p>
          <a:p>
            <a:pPr indent="0" lvl="0" marL="0" rtl="0" algn="l">
              <a:lnSpc>
                <a:spcPct val="60000"/>
              </a:lnSpc>
              <a:spcBef>
                <a:spcPts val="0"/>
              </a:spcBef>
              <a:spcAft>
                <a:spcPts val="0"/>
              </a:spcAft>
              <a:buSzPts val="770"/>
              <a:buNone/>
            </a:pPr>
            <a:r>
              <a:t/>
            </a:r>
            <a:endParaRPr b="0" sz="1600">
              <a:latin typeface="Lato"/>
              <a:ea typeface="Lato"/>
              <a:cs typeface="Lato"/>
              <a:sym typeface="Lato"/>
            </a:endParaRPr>
          </a:p>
          <a:p>
            <a:pPr indent="0" lvl="0" marL="0" rtl="0" algn="l">
              <a:lnSpc>
                <a:spcPct val="60000"/>
              </a:lnSpc>
              <a:spcBef>
                <a:spcPts val="0"/>
              </a:spcBef>
              <a:spcAft>
                <a:spcPts val="0"/>
              </a:spcAft>
              <a:buSzPts val="770"/>
              <a:buNone/>
            </a:pPr>
            <a:r>
              <a:rPr b="0" lang="es-419" sz="1600">
                <a:latin typeface="Lato"/>
                <a:ea typeface="Lato"/>
                <a:cs typeface="Lato"/>
                <a:sym typeface="Lato"/>
              </a:rPr>
              <a:t>Presentado por :</a:t>
            </a:r>
            <a:endParaRPr b="0" sz="1600">
              <a:latin typeface="Lato"/>
              <a:ea typeface="Lato"/>
              <a:cs typeface="Lato"/>
              <a:sym typeface="Lato"/>
            </a:endParaRPr>
          </a:p>
          <a:p>
            <a:pPr indent="0" lvl="0" marL="0" rtl="0" algn="l">
              <a:lnSpc>
                <a:spcPct val="60000"/>
              </a:lnSpc>
              <a:spcBef>
                <a:spcPts val="0"/>
              </a:spcBef>
              <a:spcAft>
                <a:spcPts val="0"/>
              </a:spcAft>
              <a:buSzPts val="770"/>
              <a:buNone/>
            </a:pPr>
            <a:r>
              <a:t/>
            </a:r>
            <a:endParaRPr b="0" sz="1600">
              <a:latin typeface="Lato"/>
              <a:ea typeface="Lato"/>
              <a:cs typeface="Lato"/>
              <a:sym typeface="Lato"/>
            </a:endParaRPr>
          </a:p>
          <a:p>
            <a:pPr indent="0" lvl="0" marL="0" rtl="0" algn="l">
              <a:lnSpc>
                <a:spcPct val="60000"/>
              </a:lnSpc>
              <a:spcBef>
                <a:spcPts val="0"/>
              </a:spcBef>
              <a:spcAft>
                <a:spcPts val="0"/>
              </a:spcAft>
              <a:buSzPts val="770"/>
              <a:buNone/>
            </a:pPr>
            <a:r>
              <a:rPr b="0" lang="es-419" sz="1600">
                <a:latin typeface="Times New Roman"/>
                <a:ea typeface="Times New Roman"/>
                <a:cs typeface="Times New Roman"/>
                <a:sym typeface="Times New Roman"/>
              </a:rPr>
              <a:t>Jordy Sneider Arias Ramírez</a:t>
            </a:r>
            <a:endParaRPr b="0" sz="1600">
              <a:latin typeface="Times New Roman"/>
              <a:ea typeface="Times New Roman"/>
              <a:cs typeface="Times New Roman"/>
              <a:sym typeface="Times New Roman"/>
            </a:endParaRPr>
          </a:p>
          <a:p>
            <a:pPr indent="0" lvl="0" marL="0" rtl="0" algn="l">
              <a:lnSpc>
                <a:spcPct val="60000"/>
              </a:lnSpc>
              <a:spcBef>
                <a:spcPts val="0"/>
              </a:spcBef>
              <a:spcAft>
                <a:spcPts val="0"/>
              </a:spcAft>
              <a:buSzPts val="770"/>
              <a:buNone/>
            </a:pPr>
            <a:r>
              <a:t/>
            </a:r>
            <a:endParaRPr b="0" sz="1600">
              <a:latin typeface="Times New Roman"/>
              <a:ea typeface="Times New Roman"/>
              <a:cs typeface="Times New Roman"/>
              <a:sym typeface="Times New Roman"/>
            </a:endParaRPr>
          </a:p>
          <a:p>
            <a:pPr indent="0" lvl="0" marL="0" rtl="0" algn="l">
              <a:lnSpc>
                <a:spcPct val="60000"/>
              </a:lnSpc>
              <a:spcBef>
                <a:spcPts val="0"/>
              </a:spcBef>
              <a:spcAft>
                <a:spcPts val="0"/>
              </a:spcAft>
              <a:buSzPts val="770"/>
              <a:buNone/>
            </a:pPr>
            <a:r>
              <a:rPr b="0" lang="es-419" sz="1600">
                <a:latin typeface="Times New Roman"/>
                <a:ea typeface="Times New Roman"/>
                <a:cs typeface="Times New Roman"/>
                <a:sym typeface="Times New Roman"/>
              </a:rPr>
              <a:t> Daniela García León</a:t>
            </a:r>
            <a:endParaRPr b="0" sz="1600">
              <a:latin typeface="Times New Roman"/>
              <a:ea typeface="Times New Roman"/>
              <a:cs typeface="Times New Roman"/>
              <a:sym typeface="Times New Roman"/>
            </a:endParaRPr>
          </a:p>
          <a:p>
            <a:pPr indent="0" lvl="0" marL="0" rtl="0" algn="l">
              <a:lnSpc>
                <a:spcPct val="60000"/>
              </a:lnSpc>
              <a:spcBef>
                <a:spcPts val="0"/>
              </a:spcBef>
              <a:spcAft>
                <a:spcPts val="0"/>
              </a:spcAft>
              <a:buSzPts val="770"/>
              <a:buNone/>
            </a:pPr>
            <a:r>
              <a:t/>
            </a:r>
            <a:endParaRPr b="0" sz="1600">
              <a:latin typeface="Times New Roman"/>
              <a:ea typeface="Times New Roman"/>
              <a:cs typeface="Times New Roman"/>
              <a:sym typeface="Times New Roman"/>
            </a:endParaRPr>
          </a:p>
          <a:p>
            <a:pPr indent="0" lvl="0" marL="0" rtl="0" algn="l">
              <a:lnSpc>
                <a:spcPct val="60000"/>
              </a:lnSpc>
              <a:spcBef>
                <a:spcPts val="0"/>
              </a:spcBef>
              <a:spcAft>
                <a:spcPts val="0"/>
              </a:spcAft>
              <a:buSzPts val="770"/>
              <a:buNone/>
            </a:pPr>
            <a:r>
              <a:rPr b="0" lang="es-419" sz="1600">
                <a:latin typeface="Times New Roman"/>
                <a:ea typeface="Times New Roman"/>
                <a:cs typeface="Times New Roman"/>
                <a:sym typeface="Times New Roman"/>
              </a:rPr>
              <a:t> Camilo Guapacha </a:t>
            </a:r>
            <a:endParaRPr b="0" sz="1600">
              <a:latin typeface="Times New Roman"/>
              <a:ea typeface="Times New Roman"/>
              <a:cs typeface="Times New Roman"/>
              <a:sym typeface="Times New Roman"/>
            </a:endParaRPr>
          </a:p>
          <a:p>
            <a:pPr indent="0" lvl="0" marL="0" rtl="0" algn="l">
              <a:lnSpc>
                <a:spcPct val="60000"/>
              </a:lnSpc>
              <a:spcBef>
                <a:spcPts val="0"/>
              </a:spcBef>
              <a:spcAft>
                <a:spcPts val="0"/>
              </a:spcAft>
              <a:buClr>
                <a:srgbClr val="000000"/>
              </a:buClr>
              <a:buSzPts val="770"/>
              <a:buFont typeface="Arial"/>
              <a:buNone/>
            </a:pPr>
            <a:r>
              <a:t/>
            </a:r>
            <a:endParaRPr b="0" sz="1600">
              <a:latin typeface="Times New Roman"/>
              <a:ea typeface="Times New Roman"/>
              <a:cs typeface="Times New Roman"/>
              <a:sym typeface="Times New Roman"/>
            </a:endParaRPr>
          </a:p>
          <a:p>
            <a:pPr indent="0" lvl="0" marL="0" rtl="0" algn="l">
              <a:lnSpc>
                <a:spcPct val="60000"/>
              </a:lnSpc>
              <a:spcBef>
                <a:spcPts val="0"/>
              </a:spcBef>
              <a:spcAft>
                <a:spcPts val="0"/>
              </a:spcAft>
              <a:buClr>
                <a:srgbClr val="000000"/>
              </a:buClr>
              <a:buSzPts val="770"/>
              <a:buFont typeface="Arial"/>
              <a:buNone/>
            </a:pPr>
            <a:r>
              <a:rPr b="0" lang="es-419" sz="1600">
                <a:latin typeface="Times New Roman"/>
                <a:ea typeface="Times New Roman"/>
                <a:cs typeface="Times New Roman"/>
                <a:sym typeface="Times New Roman"/>
              </a:rPr>
              <a:t> Jhoan Andres Hernandez posada.</a:t>
            </a:r>
            <a:endParaRPr b="0" sz="1600">
              <a:latin typeface="Lato"/>
              <a:ea typeface="Lato"/>
              <a:cs typeface="Lato"/>
              <a:sym typeface="Lato"/>
            </a:endParaRPr>
          </a:p>
          <a:p>
            <a:pPr indent="0" lvl="0" marL="0" rtl="0" algn="ctr">
              <a:lnSpc>
                <a:spcPct val="80000"/>
              </a:lnSpc>
              <a:spcBef>
                <a:spcPts val="0"/>
              </a:spcBef>
              <a:spcAft>
                <a:spcPts val="0"/>
              </a:spcAft>
              <a:buSzPts val="770"/>
              <a:buNone/>
            </a:pPr>
            <a:r>
              <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lnSpc>
                <a:spcPct val="160000"/>
              </a:lnSpc>
              <a:spcBef>
                <a:spcPts val="1400"/>
              </a:spcBef>
              <a:spcAft>
                <a:spcPts val="0"/>
              </a:spcAft>
              <a:buNone/>
            </a:pPr>
            <a:r>
              <a:rPr lang="es-419" sz="1650">
                <a:highlight>
                  <a:schemeClr val="lt1"/>
                </a:highlight>
                <a:latin typeface="Roboto"/>
                <a:ea typeface="Roboto"/>
                <a:cs typeface="Roboto"/>
                <a:sym typeface="Roboto"/>
              </a:rPr>
              <a:t>Sobrecarga de Métodos en Dart</a:t>
            </a:r>
            <a:endParaRPr sz="1650">
              <a:highlight>
                <a:schemeClr val="lt1"/>
              </a:highlight>
              <a:latin typeface="Roboto"/>
              <a:ea typeface="Roboto"/>
              <a:cs typeface="Roboto"/>
              <a:sym typeface="Roboto"/>
            </a:endParaRPr>
          </a:p>
          <a:p>
            <a:pPr indent="0" lvl="0" marL="0" rtl="0" algn="l">
              <a:lnSpc>
                <a:spcPct val="115000"/>
              </a:lnSpc>
              <a:spcBef>
                <a:spcPts val="400"/>
              </a:spcBef>
              <a:spcAft>
                <a:spcPts val="0"/>
              </a:spcAft>
              <a:buNone/>
            </a:pPr>
            <a:r>
              <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12" name="Google Shape;112;p2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419" sz="1400">
                <a:solidFill>
                  <a:schemeClr val="accent1"/>
                </a:solidFill>
                <a:highlight>
                  <a:schemeClr val="lt1"/>
                </a:highlight>
                <a:latin typeface="Georgia"/>
                <a:ea typeface="Georgia"/>
                <a:cs typeface="Georgia"/>
                <a:sym typeface="Georgia"/>
              </a:rPr>
              <a:t>En Dart, aunque no se permite la sobrecarga de métodos en el sentido tradicional como en algunos otros lenguajes (donde se pueden definir múltiples métodos con el mismo nombre pero diferentes listas de parámetros), se puede lograr un comportamiento similar utilizando diferentes tipos de parámetros en los métodos. Los principales tipos de sobrecarga de métodos en Dart son:</a:t>
            </a:r>
            <a:endParaRPr sz="1400">
              <a:solidFill>
                <a:schemeClr val="accent1"/>
              </a:solidFill>
              <a:highlight>
                <a:schemeClr val="lt1"/>
              </a:highlight>
              <a:latin typeface="Georgia"/>
              <a:ea typeface="Georgia"/>
              <a:cs typeface="Georgia"/>
              <a:sym typeface="Georgia"/>
            </a:endParaRPr>
          </a:p>
          <a:p>
            <a:pPr indent="-311150" lvl="0" marL="457200" rtl="0" algn="l">
              <a:spcBef>
                <a:spcPts val="2100"/>
              </a:spcBef>
              <a:spcAft>
                <a:spcPts val="0"/>
              </a:spcAft>
              <a:buClr>
                <a:schemeClr val="accent1"/>
              </a:buClr>
              <a:buSzPts val="1300"/>
              <a:buFont typeface="Georgia"/>
              <a:buAutoNum type="arabicPeriod"/>
            </a:pPr>
            <a:r>
              <a:rPr lang="es-419" sz="1300">
                <a:solidFill>
                  <a:schemeClr val="accent1"/>
                </a:solidFill>
                <a:highlight>
                  <a:schemeClr val="lt1"/>
                </a:highlight>
                <a:latin typeface="Georgia"/>
                <a:ea typeface="Georgia"/>
                <a:cs typeface="Georgia"/>
                <a:sym typeface="Georgia"/>
              </a:rPr>
              <a:t>Parámetros Opcionales Posicionales</a:t>
            </a:r>
            <a:endParaRPr sz="1300">
              <a:solidFill>
                <a:schemeClr val="accent1"/>
              </a:solidFill>
              <a:highlight>
                <a:schemeClr val="lt1"/>
              </a:highlight>
              <a:latin typeface="Georgia"/>
              <a:ea typeface="Georgia"/>
              <a:cs typeface="Georgia"/>
              <a:sym typeface="Georgia"/>
            </a:endParaRPr>
          </a:p>
          <a:p>
            <a:pPr indent="-311150" lvl="0" marL="457200" rtl="0" algn="l">
              <a:spcBef>
                <a:spcPts val="0"/>
              </a:spcBef>
              <a:spcAft>
                <a:spcPts val="0"/>
              </a:spcAft>
              <a:buClr>
                <a:schemeClr val="accent1"/>
              </a:buClr>
              <a:buSzPts val="1300"/>
              <a:buFont typeface="Georgia"/>
              <a:buAutoNum type="arabicPeriod"/>
            </a:pPr>
            <a:r>
              <a:rPr lang="es-419" sz="1300">
                <a:solidFill>
                  <a:schemeClr val="accent1"/>
                </a:solidFill>
                <a:highlight>
                  <a:schemeClr val="lt1"/>
                </a:highlight>
                <a:latin typeface="Georgia"/>
                <a:ea typeface="Georgia"/>
                <a:cs typeface="Georgia"/>
                <a:sym typeface="Georgia"/>
              </a:rPr>
              <a:t>Parámetros Nombrados</a:t>
            </a:r>
            <a:endParaRPr sz="1300">
              <a:solidFill>
                <a:schemeClr val="accent1"/>
              </a:solidFill>
              <a:highlight>
                <a:schemeClr val="lt1"/>
              </a:highlight>
              <a:latin typeface="Georgia"/>
              <a:ea typeface="Georgia"/>
              <a:cs typeface="Georgia"/>
              <a:sym typeface="Georgia"/>
            </a:endParaRPr>
          </a:p>
          <a:p>
            <a:pPr indent="0" lvl="0" marL="0" rtl="0" algn="l">
              <a:spcBef>
                <a:spcPts val="2100"/>
              </a:spcBef>
              <a:spcAft>
                <a:spcPts val="0"/>
              </a:spcAft>
              <a:buNone/>
            </a:pPr>
            <a:r>
              <a:t/>
            </a:r>
            <a:endParaRPr sz="1300">
              <a:solidFill>
                <a:schemeClr val="accent1"/>
              </a:solidFill>
              <a:highlight>
                <a:schemeClr val="lt1"/>
              </a:highlight>
              <a:latin typeface="Georgia"/>
              <a:ea typeface="Georgia"/>
              <a:cs typeface="Georgia"/>
              <a:sym typeface="Georgia"/>
            </a:endParaRPr>
          </a:p>
          <a:p>
            <a:pPr indent="0" lvl="0" marL="457200" rtl="0" algn="l">
              <a:spcBef>
                <a:spcPts val="2100"/>
              </a:spcBef>
              <a:spcAft>
                <a:spcPts val="0"/>
              </a:spcAft>
              <a:buNone/>
            </a:pPr>
            <a:r>
              <a:t/>
            </a:r>
            <a:endParaRPr sz="1400">
              <a:solidFill>
                <a:schemeClr val="accent1"/>
              </a:solidFill>
              <a:highlight>
                <a:schemeClr val="lt1"/>
              </a:highlight>
              <a:latin typeface="Georgia"/>
              <a:ea typeface="Georgia"/>
              <a:cs typeface="Georgia"/>
              <a:sym typeface="Georgia"/>
            </a:endParaRPr>
          </a:p>
          <a:p>
            <a:pPr indent="0" lvl="0" marL="0" rtl="0" algn="l">
              <a:spcBef>
                <a:spcPts val="15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lnSpc>
                <a:spcPct val="160000"/>
              </a:lnSpc>
              <a:spcBef>
                <a:spcPts val="1400"/>
              </a:spcBef>
              <a:spcAft>
                <a:spcPts val="400"/>
              </a:spcAft>
              <a:buNone/>
            </a:pPr>
            <a:r>
              <a:rPr lang="es-419" sz="1650">
                <a:highlight>
                  <a:schemeClr val="lt1"/>
                </a:highlight>
                <a:latin typeface="Roboto"/>
                <a:ea typeface="Roboto"/>
                <a:cs typeface="Roboto"/>
                <a:sym typeface="Roboto"/>
              </a:rPr>
              <a:t>Parámetros Opcionales Posicionales</a:t>
            </a:r>
            <a:endParaRPr>
              <a:highlight>
                <a:schemeClr val="lt1"/>
              </a:highlight>
            </a:endParaRPr>
          </a:p>
        </p:txBody>
      </p:sp>
      <p:sp>
        <p:nvSpPr>
          <p:cNvPr id="118" name="Google Shape;118;p2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25000" lnSpcReduction="20000"/>
          </a:bodyPr>
          <a:lstStyle/>
          <a:p>
            <a:pPr indent="0" lvl="0" marL="0" rtl="0" algn="l">
              <a:lnSpc>
                <a:spcPct val="160000"/>
              </a:lnSpc>
              <a:spcBef>
                <a:spcPts val="1400"/>
              </a:spcBef>
              <a:spcAft>
                <a:spcPts val="0"/>
              </a:spcAft>
              <a:buNone/>
            </a:pPr>
            <a:r>
              <a:t/>
            </a:r>
            <a:endParaRPr b="1" sz="6000">
              <a:solidFill>
                <a:schemeClr val="accent1"/>
              </a:solidFill>
              <a:highlight>
                <a:schemeClr val="lt1"/>
              </a:highlight>
              <a:latin typeface="Roboto"/>
              <a:ea typeface="Roboto"/>
              <a:cs typeface="Roboto"/>
              <a:sym typeface="Roboto"/>
            </a:endParaRPr>
          </a:p>
          <a:p>
            <a:pPr indent="0" lvl="0" marL="0" rtl="0" algn="l">
              <a:spcBef>
                <a:spcPts val="400"/>
              </a:spcBef>
              <a:spcAft>
                <a:spcPts val="0"/>
              </a:spcAft>
              <a:buNone/>
            </a:pPr>
            <a:r>
              <a:rPr lang="es-419" sz="6000">
                <a:solidFill>
                  <a:schemeClr val="accent1"/>
                </a:solidFill>
                <a:highlight>
                  <a:schemeClr val="lt1"/>
                </a:highlight>
                <a:latin typeface="Roboto"/>
                <a:ea typeface="Roboto"/>
                <a:cs typeface="Roboto"/>
                <a:sym typeface="Roboto"/>
              </a:rPr>
              <a:t>Los parámetros opcionales posicionales se especifican usando corchetes </a:t>
            </a:r>
            <a:r>
              <a:rPr lang="es-419" sz="6000">
                <a:solidFill>
                  <a:schemeClr val="accent1"/>
                </a:solidFill>
                <a:highlight>
                  <a:schemeClr val="lt1"/>
                </a:highlight>
                <a:latin typeface="Courier New"/>
                <a:ea typeface="Courier New"/>
                <a:cs typeface="Courier New"/>
                <a:sym typeface="Courier New"/>
              </a:rPr>
              <a:t>[]</a:t>
            </a:r>
            <a:r>
              <a:rPr lang="es-419" sz="6000">
                <a:solidFill>
                  <a:schemeClr val="accent1"/>
                </a:solidFill>
                <a:highlight>
                  <a:schemeClr val="lt1"/>
                </a:highlight>
                <a:latin typeface="Roboto"/>
                <a:ea typeface="Roboto"/>
                <a:cs typeface="Roboto"/>
                <a:sym typeface="Roboto"/>
              </a:rPr>
              <a:t> y son opcionales. Si no se proporciona un valor para estos parámetros, se utilizan valores predeterminados.</a:t>
            </a:r>
            <a:endParaRPr sz="6000">
              <a:solidFill>
                <a:schemeClr val="accent1"/>
              </a:solidFill>
              <a:highlight>
                <a:schemeClr val="lt1"/>
              </a:highlight>
              <a:latin typeface="Roboto"/>
              <a:ea typeface="Roboto"/>
              <a:cs typeface="Roboto"/>
              <a:sym typeface="Roboto"/>
            </a:endParaRPr>
          </a:p>
          <a:p>
            <a:pPr indent="0" lvl="0" marL="0" rtl="0" algn="l">
              <a:spcBef>
                <a:spcPts val="1500"/>
              </a:spcBef>
              <a:spcAft>
                <a:spcPts val="0"/>
              </a:spcAft>
              <a:buNone/>
            </a:pPr>
            <a:r>
              <a:rPr lang="es-419" sz="6000">
                <a:solidFill>
                  <a:schemeClr val="accent1"/>
                </a:solidFill>
                <a:highlight>
                  <a:schemeClr val="lt1"/>
                </a:highlight>
                <a:latin typeface="Roboto"/>
                <a:ea typeface="Roboto"/>
                <a:cs typeface="Roboto"/>
                <a:sym typeface="Roboto"/>
              </a:rPr>
              <a:t>Ejemplo:</a:t>
            </a:r>
            <a:endParaRPr sz="6000">
              <a:solidFill>
                <a:schemeClr val="accent1"/>
              </a:solidFill>
              <a:highlight>
                <a:schemeClr val="lt1"/>
              </a:highlight>
              <a:latin typeface="Roboto"/>
              <a:ea typeface="Roboto"/>
              <a:cs typeface="Roboto"/>
              <a:sym typeface="Roboto"/>
            </a:endParaRPr>
          </a:p>
          <a:p>
            <a:pPr indent="0" lvl="0" marL="0" rtl="0" algn="l">
              <a:lnSpc>
                <a:spcPct val="130434"/>
              </a:lnSpc>
              <a:spcBef>
                <a:spcPts val="1500"/>
              </a:spcBef>
              <a:spcAft>
                <a:spcPts val="0"/>
              </a:spcAft>
              <a:buNone/>
            </a:pPr>
            <a:r>
              <a:rPr lang="es-419" sz="2531">
                <a:solidFill>
                  <a:srgbClr val="569CD6"/>
                </a:solidFill>
                <a:highlight>
                  <a:srgbClr val="1F1F1F"/>
                </a:highlight>
                <a:latin typeface="Courier New"/>
                <a:ea typeface="Courier New"/>
                <a:cs typeface="Courier New"/>
                <a:sym typeface="Courier New"/>
              </a:rPr>
              <a:t>class</a:t>
            </a:r>
            <a:r>
              <a:rPr lang="es-419" sz="2531">
                <a:solidFill>
                  <a:srgbClr val="CCCCCC"/>
                </a:solidFill>
                <a:highlight>
                  <a:srgbClr val="1F1F1F"/>
                </a:highlight>
                <a:latin typeface="Courier New"/>
                <a:ea typeface="Courier New"/>
                <a:cs typeface="Courier New"/>
                <a:sym typeface="Courier New"/>
              </a:rPr>
              <a:t> </a:t>
            </a:r>
            <a:r>
              <a:rPr lang="es-419" sz="2531">
                <a:solidFill>
                  <a:srgbClr val="4EC9B0"/>
                </a:solidFill>
                <a:highlight>
                  <a:srgbClr val="1F1F1F"/>
                </a:highlight>
                <a:latin typeface="Courier New"/>
                <a:ea typeface="Courier New"/>
                <a:cs typeface="Courier New"/>
                <a:sym typeface="Courier New"/>
              </a:rPr>
              <a:t>Calculadora</a:t>
            </a:r>
            <a:r>
              <a:rPr lang="es-419" sz="2531">
                <a:solidFill>
                  <a:srgbClr val="CCCCCC"/>
                </a:solidFill>
                <a:highlight>
                  <a:srgbClr val="1F1F1F"/>
                </a:highlight>
                <a:latin typeface="Courier New"/>
                <a:ea typeface="Courier New"/>
                <a:cs typeface="Courier New"/>
                <a:sym typeface="Courier New"/>
              </a:rPr>
              <a:t> {</a:t>
            </a:r>
            <a:endParaRPr sz="2531">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531">
                <a:solidFill>
                  <a:srgbClr val="CCCCCC"/>
                </a:solidFill>
                <a:highlight>
                  <a:srgbClr val="1F1F1F"/>
                </a:highlight>
                <a:latin typeface="Courier New"/>
                <a:ea typeface="Courier New"/>
                <a:cs typeface="Courier New"/>
                <a:sym typeface="Courier New"/>
              </a:rPr>
              <a:t>  </a:t>
            </a:r>
            <a:r>
              <a:rPr lang="es-419" sz="2531">
                <a:solidFill>
                  <a:srgbClr val="6A9955"/>
                </a:solidFill>
                <a:highlight>
                  <a:srgbClr val="1F1F1F"/>
                </a:highlight>
                <a:latin typeface="Courier New"/>
                <a:ea typeface="Courier New"/>
                <a:cs typeface="Courier New"/>
                <a:sym typeface="Courier New"/>
              </a:rPr>
              <a:t>// Método con parámetros opcionales posicionales</a:t>
            </a:r>
            <a:endParaRPr sz="2531">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531">
                <a:solidFill>
                  <a:srgbClr val="CCCCCC"/>
                </a:solidFill>
                <a:highlight>
                  <a:srgbClr val="1F1F1F"/>
                </a:highlight>
                <a:latin typeface="Courier New"/>
                <a:ea typeface="Courier New"/>
                <a:cs typeface="Courier New"/>
                <a:sym typeface="Courier New"/>
              </a:rPr>
              <a:t>  </a:t>
            </a:r>
            <a:r>
              <a:rPr lang="es-419" sz="2531">
                <a:solidFill>
                  <a:srgbClr val="4EC9B0"/>
                </a:solidFill>
                <a:highlight>
                  <a:srgbClr val="1F1F1F"/>
                </a:highlight>
                <a:latin typeface="Courier New"/>
                <a:ea typeface="Courier New"/>
                <a:cs typeface="Courier New"/>
                <a:sym typeface="Courier New"/>
              </a:rPr>
              <a:t>int</a:t>
            </a:r>
            <a:r>
              <a:rPr lang="es-419" sz="2531">
                <a:solidFill>
                  <a:srgbClr val="CCCCCC"/>
                </a:solidFill>
                <a:highlight>
                  <a:srgbClr val="1F1F1F"/>
                </a:highlight>
                <a:latin typeface="Courier New"/>
                <a:ea typeface="Courier New"/>
                <a:cs typeface="Courier New"/>
                <a:sym typeface="Courier New"/>
              </a:rPr>
              <a:t> </a:t>
            </a:r>
            <a:r>
              <a:rPr lang="es-419" sz="2531">
                <a:solidFill>
                  <a:srgbClr val="DCDCAA"/>
                </a:solidFill>
                <a:highlight>
                  <a:srgbClr val="1F1F1F"/>
                </a:highlight>
                <a:latin typeface="Courier New"/>
                <a:ea typeface="Courier New"/>
                <a:cs typeface="Courier New"/>
                <a:sym typeface="Courier New"/>
              </a:rPr>
              <a:t>suma</a:t>
            </a:r>
            <a:r>
              <a:rPr lang="es-419" sz="2531">
                <a:solidFill>
                  <a:srgbClr val="CCCCCC"/>
                </a:solidFill>
                <a:highlight>
                  <a:srgbClr val="1F1F1F"/>
                </a:highlight>
                <a:latin typeface="Courier New"/>
                <a:ea typeface="Courier New"/>
                <a:cs typeface="Courier New"/>
                <a:sym typeface="Courier New"/>
              </a:rPr>
              <a:t>(</a:t>
            </a:r>
            <a:r>
              <a:rPr lang="es-419" sz="2531">
                <a:solidFill>
                  <a:srgbClr val="4EC9B0"/>
                </a:solidFill>
                <a:highlight>
                  <a:srgbClr val="1F1F1F"/>
                </a:highlight>
                <a:latin typeface="Courier New"/>
                <a:ea typeface="Courier New"/>
                <a:cs typeface="Courier New"/>
                <a:sym typeface="Courier New"/>
              </a:rPr>
              <a:t>int</a:t>
            </a:r>
            <a:r>
              <a:rPr lang="es-419" sz="2531">
                <a:solidFill>
                  <a:srgbClr val="CCCCCC"/>
                </a:solidFill>
                <a:highlight>
                  <a:srgbClr val="1F1F1F"/>
                </a:highlight>
                <a:latin typeface="Courier New"/>
                <a:ea typeface="Courier New"/>
                <a:cs typeface="Courier New"/>
                <a:sym typeface="Courier New"/>
              </a:rPr>
              <a:t> a, [</a:t>
            </a:r>
            <a:r>
              <a:rPr lang="es-419" sz="2531">
                <a:solidFill>
                  <a:srgbClr val="4EC9B0"/>
                </a:solidFill>
                <a:highlight>
                  <a:srgbClr val="1F1F1F"/>
                </a:highlight>
                <a:latin typeface="Courier New"/>
                <a:ea typeface="Courier New"/>
                <a:cs typeface="Courier New"/>
                <a:sym typeface="Courier New"/>
              </a:rPr>
              <a:t>int</a:t>
            </a:r>
            <a:r>
              <a:rPr lang="es-419" sz="2531">
                <a:solidFill>
                  <a:srgbClr val="CCCCCC"/>
                </a:solidFill>
                <a:highlight>
                  <a:srgbClr val="1F1F1F"/>
                </a:highlight>
                <a:latin typeface="Courier New"/>
                <a:ea typeface="Courier New"/>
                <a:cs typeface="Courier New"/>
                <a:sym typeface="Courier New"/>
              </a:rPr>
              <a:t> b </a:t>
            </a:r>
            <a:r>
              <a:rPr lang="es-419" sz="2531">
                <a:solidFill>
                  <a:srgbClr val="D4D4D4"/>
                </a:solidFill>
                <a:highlight>
                  <a:srgbClr val="1F1F1F"/>
                </a:highlight>
                <a:latin typeface="Courier New"/>
                <a:ea typeface="Courier New"/>
                <a:cs typeface="Courier New"/>
                <a:sym typeface="Courier New"/>
              </a:rPr>
              <a:t>=</a:t>
            </a:r>
            <a:r>
              <a:rPr lang="es-419" sz="2531">
                <a:solidFill>
                  <a:srgbClr val="CCCCCC"/>
                </a:solidFill>
                <a:highlight>
                  <a:srgbClr val="1F1F1F"/>
                </a:highlight>
                <a:latin typeface="Courier New"/>
                <a:ea typeface="Courier New"/>
                <a:cs typeface="Courier New"/>
                <a:sym typeface="Courier New"/>
              </a:rPr>
              <a:t> </a:t>
            </a:r>
            <a:r>
              <a:rPr lang="es-419" sz="2531">
                <a:solidFill>
                  <a:srgbClr val="B5CEA8"/>
                </a:solidFill>
                <a:highlight>
                  <a:srgbClr val="1F1F1F"/>
                </a:highlight>
                <a:latin typeface="Courier New"/>
                <a:ea typeface="Courier New"/>
                <a:cs typeface="Courier New"/>
                <a:sym typeface="Courier New"/>
              </a:rPr>
              <a:t>0</a:t>
            </a:r>
            <a:r>
              <a:rPr lang="es-419" sz="2531">
                <a:solidFill>
                  <a:srgbClr val="CCCCCC"/>
                </a:solidFill>
                <a:highlight>
                  <a:srgbClr val="1F1F1F"/>
                </a:highlight>
                <a:latin typeface="Courier New"/>
                <a:ea typeface="Courier New"/>
                <a:cs typeface="Courier New"/>
                <a:sym typeface="Courier New"/>
              </a:rPr>
              <a:t>, </a:t>
            </a:r>
            <a:r>
              <a:rPr lang="es-419" sz="2531">
                <a:solidFill>
                  <a:srgbClr val="4EC9B0"/>
                </a:solidFill>
                <a:highlight>
                  <a:srgbClr val="1F1F1F"/>
                </a:highlight>
                <a:latin typeface="Courier New"/>
                <a:ea typeface="Courier New"/>
                <a:cs typeface="Courier New"/>
                <a:sym typeface="Courier New"/>
              </a:rPr>
              <a:t>int</a:t>
            </a:r>
            <a:r>
              <a:rPr lang="es-419" sz="2531">
                <a:solidFill>
                  <a:srgbClr val="CCCCCC"/>
                </a:solidFill>
                <a:highlight>
                  <a:srgbClr val="1F1F1F"/>
                </a:highlight>
                <a:latin typeface="Courier New"/>
                <a:ea typeface="Courier New"/>
                <a:cs typeface="Courier New"/>
                <a:sym typeface="Courier New"/>
              </a:rPr>
              <a:t> c </a:t>
            </a:r>
            <a:r>
              <a:rPr lang="es-419" sz="2531">
                <a:solidFill>
                  <a:srgbClr val="D4D4D4"/>
                </a:solidFill>
                <a:highlight>
                  <a:srgbClr val="1F1F1F"/>
                </a:highlight>
                <a:latin typeface="Courier New"/>
                <a:ea typeface="Courier New"/>
                <a:cs typeface="Courier New"/>
                <a:sym typeface="Courier New"/>
              </a:rPr>
              <a:t>=</a:t>
            </a:r>
            <a:r>
              <a:rPr lang="es-419" sz="2531">
                <a:solidFill>
                  <a:srgbClr val="CCCCCC"/>
                </a:solidFill>
                <a:highlight>
                  <a:srgbClr val="1F1F1F"/>
                </a:highlight>
                <a:latin typeface="Courier New"/>
                <a:ea typeface="Courier New"/>
                <a:cs typeface="Courier New"/>
                <a:sym typeface="Courier New"/>
              </a:rPr>
              <a:t> </a:t>
            </a:r>
            <a:r>
              <a:rPr lang="es-419" sz="2531">
                <a:solidFill>
                  <a:srgbClr val="B5CEA8"/>
                </a:solidFill>
                <a:highlight>
                  <a:srgbClr val="1F1F1F"/>
                </a:highlight>
                <a:latin typeface="Courier New"/>
                <a:ea typeface="Courier New"/>
                <a:cs typeface="Courier New"/>
                <a:sym typeface="Courier New"/>
              </a:rPr>
              <a:t>0</a:t>
            </a:r>
            <a:r>
              <a:rPr lang="es-419" sz="2531">
                <a:solidFill>
                  <a:srgbClr val="CCCCCC"/>
                </a:solidFill>
                <a:highlight>
                  <a:srgbClr val="1F1F1F"/>
                </a:highlight>
                <a:latin typeface="Courier New"/>
                <a:ea typeface="Courier New"/>
                <a:cs typeface="Courier New"/>
                <a:sym typeface="Courier New"/>
              </a:rPr>
              <a:t>]) {</a:t>
            </a:r>
            <a:endParaRPr sz="2531">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531">
                <a:solidFill>
                  <a:srgbClr val="CCCCCC"/>
                </a:solidFill>
                <a:highlight>
                  <a:srgbClr val="1F1F1F"/>
                </a:highlight>
                <a:latin typeface="Courier New"/>
                <a:ea typeface="Courier New"/>
                <a:cs typeface="Courier New"/>
                <a:sym typeface="Courier New"/>
              </a:rPr>
              <a:t>    </a:t>
            </a:r>
            <a:r>
              <a:rPr lang="es-419" sz="2531">
                <a:solidFill>
                  <a:srgbClr val="C586C0"/>
                </a:solidFill>
                <a:highlight>
                  <a:srgbClr val="1F1F1F"/>
                </a:highlight>
                <a:latin typeface="Courier New"/>
                <a:ea typeface="Courier New"/>
                <a:cs typeface="Courier New"/>
                <a:sym typeface="Courier New"/>
              </a:rPr>
              <a:t>return</a:t>
            </a:r>
            <a:r>
              <a:rPr lang="es-419" sz="2531">
                <a:solidFill>
                  <a:srgbClr val="CCCCCC"/>
                </a:solidFill>
                <a:highlight>
                  <a:srgbClr val="1F1F1F"/>
                </a:highlight>
                <a:latin typeface="Courier New"/>
                <a:ea typeface="Courier New"/>
                <a:cs typeface="Courier New"/>
                <a:sym typeface="Courier New"/>
              </a:rPr>
              <a:t> a </a:t>
            </a:r>
            <a:r>
              <a:rPr lang="es-419" sz="2531">
                <a:solidFill>
                  <a:srgbClr val="D4D4D4"/>
                </a:solidFill>
                <a:highlight>
                  <a:srgbClr val="1F1F1F"/>
                </a:highlight>
                <a:latin typeface="Courier New"/>
                <a:ea typeface="Courier New"/>
                <a:cs typeface="Courier New"/>
                <a:sym typeface="Courier New"/>
              </a:rPr>
              <a:t>+</a:t>
            </a:r>
            <a:r>
              <a:rPr lang="es-419" sz="2531">
                <a:solidFill>
                  <a:srgbClr val="CCCCCC"/>
                </a:solidFill>
                <a:highlight>
                  <a:srgbClr val="1F1F1F"/>
                </a:highlight>
                <a:latin typeface="Courier New"/>
                <a:ea typeface="Courier New"/>
                <a:cs typeface="Courier New"/>
                <a:sym typeface="Courier New"/>
              </a:rPr>
              <a:t> b </a:t>
            </a:r>
            <a:r>
              <a:rPr lang="es-419" sz="2531">
                <a:solidFill>
                  <a:srgbClr val="D4D4D4"/>
                </a:solidFill>
                <a:highlight>
                  <a:srgbClr val="1F1F1F"/>
                </a:highlight>
                <a:latin typeface="Courier New"/>
                <a:ea typeface="Courier New"/>
                <a:cs typeface="Courier New"/>
                <a:sym typeface="Courier New"/>
              </a:rPr>
              <a:t>+</a:t>
            </a:r>
            <a:r>
              <a:rPr lang="es-419" sz="2531">
                <a:solidFill>
                  <a:srgbClr val="CCCCCC"/>
                </a:solidFill>
                <a:highlight>
                  <a:srgbClr val="1F1F1F"/>
                </a:highlight>
                <a:latin typeface="Courier New"/>
                <a:ea typeface="Courier New"/>
                <a:cs typeface="Courier New"/>
                <a:sym typeface="Courier New"/>
              </a:rPr>
              <a:t> c;</a:t>
            </a:r>
            <a:endParaRPr sz="2531">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531">
                <a:solidFill>
                  <a:srgbClr val="CCCCCC"/>
                </a:solidFill>
                <a:highlight>
                  <a:srgbClr val="1F1F1F"/>
                </a:highlight>
                <a:latin typeface="Courier New"/>
                <a:ea typeface="Courier New"/>
                <a:cs typeface="Courier New"/>
                <a:sym typeface="Courier New"/>
              </a:rPr>
              <a:t>  }</a:t>
            </a:r>
            <a:endParaRPr sz="2531">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531">
                <a:solidFill>
                  <a:srgbClr val="CCCCCC"/>
                </a:solidFill>
                <a:highlight>
                  <a:srgbClr val="1F1F1F"/>
                </a:highlight>
                <a:latin typeface="Courier New"/>
                <a:ea typeface="Courier New"/>
                <a:cs typeface="Courier New"/>
                <a:sym typeface="Courier New"/>
              </a:rPr>
              <a:t>}</a:t>
            </a:r>
            <a:endParaRPr sz="2531">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2531">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531">
                <a:solidFill>
                  <a:srgbClr val="569CD6"/>
                </a:solidFill>
                <a:highlight>
                  <a:srgbClr val="1F1F1F"/>
                </a:highlight>
                <a:latin typeface="Courier New"/>
                <a:ea typeface="Courier New"/>
                <a:cs typeface="Courier New"/>
                <a:sym typeface="Courier New"/>
              </a:rPr>
              <a:t>void</a:t>
            </a:r>
            <a:r>
              <a:rPr lang="es-419" sz="2531">
                <a:solidFill>
                  <a:srgbClr val="CCCCCC"/>
                </a:solidFill>
                <a:highlight>
                  <a:srgbClr val="1F1F1F"/>
                </a:highlight>
                <a:latin typeface="Courier New"/>
                <a:ea typeface="Courier New"/>
                <a:cs typeface="Courier New"/>
                <a:sym typeface="Courier New"/>
              </a:rPr>
              <a:t> </a:t>
            </a:r>
            <a:r>
              <a:rPr lang="es-419" sz="2531">
                <a:solidFill>
                  <a:srgbClr val="DCDCAA"/>
                </a:solidFill>
                <a:highlight>
                  <a:srgbClr val="1F1F1F"/>
                </a:highlight>
                <a:latin typeface="Courier New"/>
                <a:ea typeface="Courier New"/>
                <a:cs typeface="Courier New"/>
                <a:sym typeface="Courier New"/>
              </a:rPr>
              <a:t>main</a:t>
            </a:r>
            <a:r>
              <a:rPr lang="es-419" sz="2531">
                <a:solidFill>
                  <a:srgbClr val="CCCCCC"/>
                </a:solidFill>
                <a:highlight>
                  <a:srgbClr val="1F1F1F"/>
                </a:highlight>
                <a:latin typeface="Courier New"/>
                <a:ea typeface="Courier New"/>
                <a:cs typeface="Courier New"/>
                <a:sym typeface="Courier New"/>
              </a:rPr>
              <a:t>() {</a:t>
            </a:r>
            <a:endParaRPr sz="2531">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531">
                <a:solidFill>
                  <a:srgbClr val="CCCCCC"/>
                </a:solidFill>
                <a:highlight>
                  <a:srgbClr val="1F1F1F"/>
                </a:highlight>
                <a:latin typeface="Courier New"/>
                <a:ea typeface="Courier New"/>
                <a:cs typeface="Courier New"/>
                <a:sym typeface="Courier New"/>
              </a:rPr>
              <a:t>  </a:t>
            </a:r>
            <a:r>
              <a:rPr lang="es-419" sz="2531">
                <a:solidFill>
                  <a:srgbClr val="569CD6"/>
                </a:solidFill>
                <a:highlight>
                  <a:srgbClr val="1F1F1F"/>
                </a:highlight>
                <a:latin typeface="Courier New"/>
                <a:ea typeface="Courier New"/>
                <a:cs typeface="Courier New"/>
                <a:sym typeface="Courier New"/>
              </a:rPr>
              <a:t>var</a:t>
            </a:r>
            <a:r>
              <a:rPr lang="es-419" sz="2531">
                <a:solidFill>
                  <a:srgbClr val="CCCCCC"/>
                </a:solidFill>
                <a:highlight>
                  <a:srgbClr val="1F1F1F"/>
                </a:highlight>
                <a:latin typeface="Courier New"/>
                <a:ea typeface="Courier New"/>
                <a:cs typeface="Courier New"/>
                <a:sym typeface="Courier New"/>
              </a:rPr>
              <a:t> calc </a:t>
            </a:r>
            <a:r>
              <a:rPr lang="es-419" sz="2531">
                <a:solidFill>
                  <a:srgbClr val="D4D4D4"/>
                </a:solidFill>
                <a:highlight>
                  <a:srgbClr val="1F1F1F"/>
                </a:highlight>
                <a:latin typeface="Courier New"/>
                <a:ea typeface="Courier New"/>
                <a:cs typeface="Courier New"/>
                <a:sym typeface="Courier New"/>
              </a:rPr>
              <a:t>=</a:t>
            </a:r>
            <a:r>
              <a:rPr lang="es-419" sz="2531">
                <a:solidFill>
                  <a:srgbClr val="CCCCCC"/>
                </a:solidFill>
                <a:highlight>
                  <a:srgbClr val="1F1F1F"/>
                </a:highlight>
                <a:latin typeface="Courier New"/>
                <a:ea typeface="Courier New"/>
                <a:cs typeface="Courier New"/>
                <a:sym typeface="Courier New"/>
              </a:rPr>
              <a:t> </a:t>
            </a:r>
            <a:r>
              <a:rPr lang="es-419" sz="2531">
                <a:solidFill>
                  <a:srgbClr val="4EC9B0"/>
                </a:solidFill>
                <a:highlight>
                  <a:srgbClr val="1F1F1F"/>
                </a:highlight>
                <a:latin typeface="Courier New"/>
                <a:ea typeface="Courier New"/>
                <a:cs typeface="Courier New"/>
                <a:sym typeface="Courier New"/>
              </a:rPr>
              <a:t>Calculadora</a:t>
            </a:r>
            <a:r>
              <a:rPr lang="es-419" sz="2531">
                <a:solidFill>
                  <a:srgbClr val="CCCCCC"/>
                </a:solidFill>
                <a:highlight>
                  <a:srgbClr val="1F1F1F"/>
                </a:highlight>
                <a:latin typeface="Courier New"/>
                <a:ea typeface="Courier New"/>
                <a:cs typeface="Courier New"/>
                <a:sym typeface="Courier New"/>
              </a:rPr>
              <a:t>();</a:t>
            </a:r>
            <a:endParaRPr sz="2531">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531">
                <a:solidFill>
                  <a:srgbClr val="CCCCCC"/>
                </a:solidFill>
                <a:highlight>
                  <a:srgbClr val="1F1F1F"/>
                </a:highlight>
                <a:latin typeface="Courier New"/>
                <a:ea typeface="Courier New"/>
                <a:cs typeface="Courier New"/>
                <a:sym typeface="Courier New"/>
              </a:rPr>
              <a:t>  </a:t>
            </a:r>
            <a:r>
              <a:rPr lang="es-419" sz="2531">
                <a:solidFill>
                  <a:srgbClr val="DCDCAA"/>
                </a:solidFill>
                <a:highlight>
                  <a:srgbClr val="1F1F1F"/>
                </a:highlight>
                <a:latin typeface="Courier New"/>
                <a:ea typeface="Courier New"/>
                <a:cs typeface="Courier New"/>
                <a:sym typeface="Courier New"/>
              </a:rPr>
              <a:t>print</a:t>
            </a:r>
            <a:r>
              <a:rPr lang="es-419" sz="2531">
                <a:solidFill>
                  <a:srgbClr val="CCCCCC"/>
                </a:solidFill>
                <a:highlight>
                  <a:srgbClr val="1F1F1F"/>
                </a:highlight>
                <a:latin typeface="Courier New"/>
                <a:ea typeface="Courier New"/>
                <a:cs typeface="Courier New"/>
                <a:sym typeface="Courier New"/>
              </a:rPr>
              <a:t>(calc.</a:t>
            </a:r>
            <a:r>
              <a:rPr lang="es-419" sz="2531">
                <a:solidFill>
                  <a:srgbClr val="DCDCAA"/>
                </a:solidFill>
                <a:highlight>
                  <a:srgbClr val="1F1F1F"/>
                </a:highlight>
                <a:latin typeface="Courier New"/>
                <a:ea typeface="Courier New"/>
                <a:cs typeface="Courier New"/>
                <a:sym typeface="Courier New"/>
              </a:rPr>
              <a:t>suma</a:t>
            </a:r>
            <a:r>
              <a:rPr lang="es-419" sz="2531">
                <a:solidFill>
                  <a:srgbClr val="CCCCCC"/>
                </a:solidFill>
                <a:highlight>
                  <a:srgbClr val="1F1F1F"/>
                </a:highlight>
                <a:latin typeface="Courier New"/>
                <a:ea typeface="Courier New"/>
                <a:cs typeface="Courier New"/>
                <a:sym typeface="Courier New"/>
              </a:rPr>
              <a:t>(</a:t>
            </a:r>
            <a:r>
              <a:rPr lang="es-419" sz="2531">
                <a:solidFill>
                  <a:srgbClr val="B5CEA8"/>
                </a:solidFill>
                <a:highlight>
                  <a:srgbClr val="1F1F1F"/>
                </a:highlight>
                <a:latin typeface="Courier New"/>
                <a:ea typeface="Courier New"/>
                <a:cs typeface="Courier New"/>
                <a:sym typeface="Courier New"/>
              </a:rPr>
              <a:t>2</a:t>
            </a:r>
            <a:r>
              <a:rPr lang="es-419" sz="2531">
                <a:solidFill>
                  <a:srgbClr val="CCCCCC"/>
                </a:solidFill>
                <a:highlight>
                  <a:srgbClr val="1F1F1F"/>
                </a:highlight>
                <a:latin typeface="Courier New"/>
                <a:ea typeface="Courier New"/>
                <a:cs typeface="Courier New"/>
                <a:sym typeface="Courier New"/>
              </a:rPr>
              <a:t>));         </a:t>
            </a:r>
            <a:r>
              <a:rPr lang="es-419" sz="2531">
                <a:solidFill>
                  <a:srgbClr val="6A9955"/>
                </a:solidFill>
                <a:highlight>
                  <a:srgbClr val="1F1F1F"/>
                </a:highlight>
                <a:latin typeface="Courier New"/>
                <a:ea typeface="Courier New"/>
                <a:cs typeface="Courier New"/>
                <a:sym typeface="Courier New"/>
              </a:rPr>
              <a:t>// Imprime: 2</a:t>
            </a:r>
            <a:endParaRPr sz="2531">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531">
                <a:solidFill>
                  <a:srgbClr val="CCCCCC"/>
                </a:solidFill>
                <a:highlight>
                  <a:srgbClr val="1F1F1F"/>
                </a:highlight>
                <a:latin typeface="Courier New"/>
                <a:ea typeface="Courier New"/>
                <a:cs typeface="Courier New"/>
                <a:sym typeface="Courier New"/>
              </a:rPr>
              <a:t>  </a:t>
            </a:r>
            <a:r>
              <a:rPr lang="es-419" sz="2531">
                <a:solidFill>
                  <a:srgbClr val="DCDCAA"/>
                </a:solidFill>
                <a:highlight>
                  <a:srgbClr val="1F1F1F"/>
                </a:highlight>
                <a:latin typeface="Courier New"/>
                <a:ea typeface="Courier New"/>
                <a:cs typeface="Courier New"/>
                <a:sym typeface="Courier New"/>
              </a:rPr>
              <a:t>print</a:t>
            </a:r>
            <a:r>
              <a:rPr lang="es-419" sz="2531">
                <a:solidFill>
                  <a:srgbClr val="CCCCCC"/>
                </a:solidFill>
                <a:highlight>
                  <a:srgbClr val="1F1F1F"/>
                </a:highlight>
                <a:latin typeface="Courier New"/>
                <a:ea typeface="Courier New"/>
                <a:cs typeface="Courier New"/>
                <a:sym typeface="Courier New"/>
              </a:rPr>
              <a:t>(calc.</a:t>
            </a:r>
            <a:r>
              <a:rPr lang="es-419" sz="2531">
                <a:solidFill>
                  <a:srgbClr val="DCDCAA"/>
                </a:solidFill>
                <a:highlight>
                  <a:srgbClr val="1F1F1F"/>
                </a:highlight>
                <a:latin typeface="Courier New"/>
                <a:ea typeface="Courier New"/>
                <a:cs typeface="Courier New"/>
                <a:sym typeface="Courier New"/>
              </a:rPr>
              <a:t>suma</a:t>
            </a:r>
            <a:r>
              <a:rPr lang="es-419" sz="2531">
                <a:solidFill>
                  <a:srgbClr val="CCCCCC"/>
                </a:solidFill>
                <a:highlight>
                  <a:srgbClr val="1F1F1F"/>
                </a:highlight>
                <a:latin typeface="Courier New"/>
                <a:ea typeface="Courier New"/>
                <a:cs typeface="Courier New"/>
                <a:sym typeface="Courier New"/>
              </a:rPr>
              <a:t>(</a:t>
            </a:r>
            <a:r>
              <a:rPr lang="es-419" sz="2531">
                <a:solidFill>
                  <a:srgbClr val="B5CEA8"/>
                </a:solidFill>
                <a:highlight>
                  <a:srgbClr val="1F1F1F"/>
                </a:highlight>
                <a:latin typeface="Courier New"/>
                <a:ea typeface="Courier New"/>
                <a:cs typeface="Courier New"/>
                <a:sym typeface="Courier New"/>
              </a:rPr>
              <a:t>2</a:t>
            </a:r>
            <a:r>
              <a:rPr lang="es-419" sz="2531">
                <a:solidFill>
                  <a:srgbClr val="CCCCCC"/>
                </a:solidFill>
                <a:highlight>
                  <a:srgbClr val="1F1F1F"/>
                </a:highlight>
                <a:latin typeface="Courier New"/>
                <a:ea typeface="Courier New"/>
                <a:cs typeface="Courier New"/>
                <a:sym typeface="Courier New"/>
              </a:rPr>
              <a:t>, </a:t>
            </a:r>
            <a:r>
              <a:rPr lang="es-419" sz="2531">
                <a:solidFill>
                  <a:srgbClr val="B5CEA8"/>
                </a:solidFill>
                <a:highlight>
                  <a:srgbClr val="1F1F1F"/>
                </a:highlight>
                <a:latin typeface="Courier New"/>
                <a:ea typeface="Courier New"/>
                <a:cs typeface="Courier New"/>
                <a:sym typeface="Courier New"/>
              </a:rPr>
              <a:t>3</a:t>
            </a:r>
            <a:r>
              <a:rPr lang="es-419" sz="2531">
                <a:solidFill>
                  <a:srgbClr val="CCCCCC"/>
                </a:solidFill>
                <a:highlight>
                  <a:srgbClr val="1F1F1F"/>
                </a:highlight>
                <a:latin typeface="Courier New"/>
                <a:ea typeface="Courier New"/>
                <a:cs typeface="Courier New"/>
                <a:sym typeface="Courier New"/>
              </a:rPr>
              <a:t>));      </a:t>
            </a:r>
            <a:r>
              <a:rPr lang="es-419" sz="2531">
                <a:solidFill>
                  <a:srgbClr val="6A9955"/>
                </a:solidFill>
                <a:highlight>
                  <a:srgbClr val="1F1F1F"/>
                </a:highlight>
                <a:latin typeface="Courier New"/>
                <a:ea typeface="Courier New"/>
                <a:cs typeface="Courier New"/>
                <a:sym typeface="Courier New"/>
              </a:rPr>
              <a:t>// Imprime: 5</a:t>
            </a:r>
            <a:endParaRPr sz="2531">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531">
                <a:solidFill>
                  <a:srgbClr val="CCCCCC"/>
                </a:solidFill>
                <a:highlight>
                  <a:srgbClr val="1F1F1F"/>
                </a:highlight>
                <a:latin typeface="Courier New"/>
                <a:ea typeface="Courier New"/>
                <a:cs typeface="Courier New"/>
                <a:sym typeface="Courier New"/>
              </a:rPr>
              <a:t>  </a:t>
            </a:r>
            <a:r>
              <a:rPr lang="es-419" sz="2531">
                <a:solidFill>
                  <a:srgbClr val="DCDCAA"/>
                </a:solidFill>
                <a:highlight>
                  <a:srgbClr val="1F1F1F"/>
                </a:highlight>
                <a:latin typeface="Courier New"/>
                <a:ea typeface="Courier New"/>
                <a:cs typeface="Courier New"/>
                <a:sym typeface="Courier New"/>
              </a:rPr>
              <a:t>print</a:t>
            </a:r>
            <a:r>
              <a:rPr lang="es-419" sz="2531">
                <a:solidFill>
                  <a:srgbClr val="CCCCCC"/>
                </a:solidFill>
                <a:highlight>
                  <a:srgbClr val="1F1F1F"/>
                </a:highlight>
                <a:latin typeface="Courier New"/>
                <a:ea typeface="Courier New"/>
                <a:cs typeface="Courier New"/>
                <a:sym typeface="Courier New"/>
              </a:rPr>
              <a:t>(calc.</a:t>
            </a:r>
            <a:r>
              <a:rPr lang="es-419" sz="2531">
                <a:solidFill>
                  <a:srgbClr val="DCDCAA"/>
                </a:solidFill>
                <a:highlight>
                  <a:srgbClr val="1F1F1F"/>
                </a:highlight>
                <a:latin typeface="Courier New"/>
                <a:ea typeface="Courier New"/>
                <a:cs typeface="Courier New"/>
                <a:sym typeface="Courier New"/>
              </a:rPr>
              <a:t>suma</a:t>
            </a:r>
            <a:r>
              <a:rPr lang="es-419" sz="2531">
                <a:solidFill>
                  <a:srgbClr val="CCCCCC"/>
                </a:solidFill>
                <a:highlight>
                  <a:srgbClr val="1F1F1F"/>
                </a:highlight>
                <a:latin typeface="Courier New"/>
                <a:ea typeface="Courier New"/>
                <a:cs typeface="Courier New"/>
                <a:sym typeface="Courier New"/>
              </a:rPr>
              <a:t>(</a:t>
            </a:r>
            <a:r>
              <a:rPr lang="es-419" sz="2531">
                <a:solidFill>
                  <a:srgbClr val="B5CEA8"/>
                </a:solidFill>
                <a:highlight>
                  <a:srgbClr val="1F1F1F"/>
                </a:highlight>
                <a:latin typeface="Courier New"/>
                <a:ea typeface="Courier New"/>
                <a:cs typeface="Courier New"/>
                <a:sym typeface="Courier New"/>
              </a:rPr>
              <a:t>2</a:t>
            </a:r>
            <a:r>
              <a:rPr lang="es-419" sz="2531">
                <a:solidFill>
                  <a:srgbClr val="CCCCCC"/>
                </a:solidFill>
                <a:highlight>
                  <a:srgbClr val="1F1F1F"/>
                </a:highlight>
                <a:latin typeface="Courier New"/>
                <a:ea typeface="Courier New"/>
                <a:cs typeface="Courier New"/>
                <a:sym typeface="Courier New"/>
              </a:rPr>
              <a:t>, </a:t>
            </a:r>
            <a:r>
              <a:rPr lang="es-419" sz="2531">
                <a:solidFill>
                  <a:srgbClr val="B5CEA8"/>
                </a:solidFill>
                <a:highlight>
                  <a:srgbClr val="1F1F1F"/>
                </a:highlight>
                <a:latin typeface="Courier New"/>
                <a:ea typeface="Courier New"/>
                <a:cs typeface="Courier New"/>
                <a:sym typeface="Courier New"/>
              </a:rPr>
              <a:t>3</a:t>
            </a:r>
            <a:r>
              <a:rPr lang="es-419" sz="2531">
                <a:solidFill>
                  <a:srgbClr val="CCCCCC"/>
                </a:solidFill>
                <a:highlight>
                  <a:srgbClr val="1F1F1F"/>
                </a:highlight>
                <a:latin typeface="Courier New"/>
                <a:ea typeface="Courier New"/>
                <a:cs typeface="Courier New"/>
                <a:sym typeface="Courier New"/>
              </a:rPr>
              <a:t>, </a:t>
            </a:r>
            <a:r>
              <a:rPr lang="es-419" sz="2531">
                <a:solidFill>
                  <a:srgbClr val="B5CEA8"/>
                </a:solidFill>
                <a:highlight>
                  <a:srgbClr val="1F1F1F"/>
                </a:highlight>
                <a:latin typeface="Courier New"/>
                <a:ea typeface="Courier New"/>
                <a:cs typeface="Courier New"/>
                <a:sym typeface="Courier New"/>
              </a:rPr>
              <a:t>4</a:t>
            </a:r>
            <a:r>
              <a:rPr lang="es-419" sz="2531">
                <a:solidFill>
                  <a:srgbClr val="CCCCCC"/>
                </a:solidFill>
                <a:highlight>
                  <a:srgbClr val="1F1F1F"/>
                </a:highlight>
                <a:latin typeface="Courier New"/>
                <a:ea typeface="Courier New"/>
                <a:cs typeface="Courier New"/>
                <a:sym typeface="Courier New"/>
              </a:rPr>
              <a:t>));   </a:t>
            </a:r>
            <a:r>
              <a:rPr lang="es-419" sz="2531">
                <a:solidFill>
                  <a:srgbClr val="6A9955"/>
                </a:solidFill>
                <a:highlight>
                  <a:srgbClr val="1F1F1F"/>
                </a:highlight>
                <a:latin typeface="Courier New"/>
                <a:ea typeface="Courier New"/>
                <a:cs typeface="Courier New"/>
                <a:sym typeface="Courier New"/>
              </a:rPr>
              <a:t>// Imprime: 9</a:t>
            </a:r>
            <a:endParaRPr sz="2531">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531">
                <a:solidFill>
                  <a:srgbClr val="CCCCCC"/>
                </a:solidFill>
                <a:highlight>
                  <a:srgbClr val="1F1F1F"/>
                </a:highlight>
                <a:latin typeface="Courier New"/>
                <a:ea typeface="Courier New"/>
                <a:cs typeface="Courier New"/>
                <a:sym typeface="Courier New"/>
              </a:rPr>
              <a:t>}</a:t>
            </a:r>
            <a:endParaRPr sz="2531">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CCCCCC"/>
              </a:solidFill>
              <a:highlight>
                <a:srgbClr val="1F1F1F"/>
              </a:highlight>
              <a:latin typeface="Courier New"/>
              <a:ea typeface="Courier New"/>
              <a:cs typeface="Courier New"/>
              <a:sym typeface="Courier New"/>
            </a:endParaRPr>
          </a:p>
          <a:p>
            <a:pPr indent="0" lvl="0" marL="0" rtl="0" algn="l">
              <a:spcBef>
                <a:spcPts val="1500"/>
              </a:spcBef>
              <a:spcAft>
                <a:spcPts val="0"/>
              </a:spcAft>
              <a:buNone/>
            </a:pPr>
            <a:r>
              <a:t/>
            </a:r>
            <a:endParaRPr sz="1200">
              <a:solidFill>
                <a:schemeClr val="accent1"/>
              </a:solidFill>
              <a:highlight>
                <a:schemeClr val="lt1"/>
              </a:highlight>
              <a:latin typeface="Roboto"/>
              <a:ea typeface="Roboto"/>
              <a:cs typeface="Roboto"/>
              <a:sym typeface="Roboto"/>
            </a:endParaRPr>
          </a:p>
          <a:p>
            <a:pPr indent="0" lvl="0" marL="0" rtl="0" algn="l">
              <a:spcBef>
                <a:spcPts val="1500"/>
              </a:spcBef>
              <a:spcAft>
                <a:spcPts val="1200"/>
              </a:spcAft>
              <a:buNone/>
            </a:pPr>
            <a:r>
              <a:t/>
            </a:r>
            <a:endParaRPr>
              <a:solidFill>
                <a:schemeClr val="accent1"/>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lnSpc>
                <a:spcPct val="160000"/>
              </a:lnSpc>
              <a:spcBef>
                <a:spcPts val="1400"/>
              </a:spcBef>
              <a:spcAft>
                <a:spcPts val="400"/>
              </a:spcAft>
              <a:buNone/>
            </a:pPr>
            <a:r>
              <a:rPr lang="es-419" sz="1650">
                <a:highlight>
                  <a:schemeClr val="lt1"/>
                </a:highlight>
                <a:latin typeface="Roboto"/>
                <a:ea typeface="Roboto"/>
                <a:cs typeface="Roboto"/>
                <a:sym typeface="Roboto"/>
              </a:rPr>
              <a:t>Parámetros Nombrados</a:t>
            </a:r>
            <a:endParaRPr/>
          </a:p>
        </p:txBody>
      </p:sp>
      <p:sp>
        <p:nvSpPr>
          <p:cNvPr id="124" name="Google Shape;124;p2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25000" lnSpcReduction="20000"/>
          </a:bodyPr>
          <a:lstStyle/>
          <a:p>
            <a:pPr indent="0" lvl="0" marL="0" rtl="0" algn="l">
              <a:lnSpc>
                <a:spcPct val="160000"/>
              </a:lnSpc>
              <a:spcBef>
                <a:spcPts val="1400"/>
              </a:spcBef>
              <a:spcAft>
                <a:spcPts val="0"/>
              </a:spcAft>
              <a:buNone/>
            </a:pPr>
            <a:r>
              <a:t/>
            </a:r>
            <a:endParaRPr b="1" sz="5173">
              <a:solidFill>
                <a:schemeClr val="accent1"/>
              </a:solidFill>
              <a:highlight>
                <a:schemeClr val="lt1"/>
              </a:highlight>
              <a:latin typeface="Roboto"/>
              <a:ea typeface="Roboto"/>
              <a:cs typeface="Roboto"/>
              <a:sym typeface="Roboto"/>
            </a:endParaRPr>
          </a:p>
          <a:p>
            <a:pPr indent="0" lvl="0" marL="0" rtl="0" algn="l">
              <a:spcBef>
                <a:spcPts val="400"/>
              </a:spcBef>
              <a:spcAft>
                <a:spcPts val="0"/>
              </a:spcAft>
              <a:buNone/>
            </a:pPr>
            <a:r>
              <a:rPr lang="es-419" sz="5173">
                <a:solidFill>
                  <a:schemeClr val="accent1"/>
                </a:solidFill>
                <a:highlight>
                  <a:schemeClr val="lt1"/>
                </a:highlight>
                <a:latin typeface="Roboto"/>
                <a:ea typeface="Roboto"/>
                <a:cs typeface="Roboto"/>
                <a:sym typeface="Roboto"/>
              </a:rPr>
              <a:t>Los parámetros nombrados se especifican usando llaves </a:t>
            </a:r>
            <a:r>
              <a:rPr lang="es-419" sz="5173">
                <a:solidFill>
                  <a:schemeClr val="accent1"/>
                </a:solidFill>
                <a:highlight>
                  <a:schemeClr val="lt1"/>
                </a:highlight>
                <a:latin typeface="Courier New"/>
                <a:ea typeface="Courier New"/>
                <a:cs typeface="Courier New"/>
                <a:sym typeface="Courier New"/>
              </a:rPr>
              <a:t>{}</a:t>
            </a:r>
            <a:r>
              <a:rPr lang="es-419" sz="5173">
                <a:solidFill>
                  <a:schemeClr val="accent1"/>
                </a:solidFill>
                <a:highlight>
                  <a:schemeClr val="lt1"/>
                </a:highlight>
                <a:latin typeface="Roboto"/>
                <a:ea typeface="Roboto"/>
                <a:cs typeface="Roboto"/>
                <a:sym typeface="Roboto"/>
              </a:rPr>
              <a:t> y son opcionales por defecto. Los parámetros nombrados permiten especificar valores de argumentos de una manera más clara y flexible. También pueden ser marcados como </a:t>
            </a:r>
            <a:r>
              <a:rPr lang="es-419" sz="5173">
                <a:solidFill>
                  <a:schemeClr val="accent1"/>
                </a:solidFill>
                <a:highlight>
                  <a:schemeClr val="lt1"/>
                </a:highlight>
                <a:latin typeface="Courier New"/>
                <a:ea typeface="Courier New"/>
                <a:cs typeface="Courier New"/>
                <a:sym typeface="Courier New"/>
              </a:rPr>
              <a:t>required</a:t>
            </a:r>
            <a:r>
              <a:rPr lang="es-419" sz="5173">
                <a:solidFill>
                  <a:schemeClr val="accent1"/>
                </a:solidFill>
                <a:highlight>
                  <a:schemeClr val="lt1"/>
                </a:highlight>
                <a:latin typeface="Roboto"/>
                <a:ea typeface="Roboto"/>
                <a:cs typeface="Roboto"/>
                <a:sym typeface="Roboto"/>
              </a:rPr>
              <a:t> para hacerlos obligatorios.</a:t>
            </a:r>
            <a:endParaRPr sz="5173">
              <a:solidFill>
                <a:schemeClr val="accent1"/>
              </a:solidFill>
              <a:highlight>
                <a:schemeClr val="lt1"/>
              </a:highlight>
              <a:latin typeface="Roboto"/>
              <a:ea typeface="Roboto"/>
              <a:cs typeface="Roboto"/>
              <a:sym typeface="Roboto"/>
            </a:endParaRPr>
          </a:p>
          <a:p>
            <a:pPr indent="0" lvl="0" marL="0" rtl="0" algn="l">
              <a:spcBef>
                <a:spcPts val="1500"/>
              </a:spcBef>
              <a:spcAft>
                <a:spcPts val="0"/>
              </a:spcAft>
              <a:buNone/>
            </a:pPr>
            <a:r>
              <a:rPr lang="es-419" sz="5173">
                <a:solidFill>
                  <a:schemeClr val="accent1"/>
                </a:solidFill>
                <a:highlight>
                  <a:schemeClr val="lt1"/>
                </a:highlight>
                <a:latin typeface="Roboto"/>
                <a:ea typeface="Roboto"/>
                <a:cs typeface="Roboto"/>
                <a:sym typeface="Roboto"/>
              </a:rPr>
              <a:t>Ejemplo:</a:t>
            </a:r>
            <a:endParaRPr sz="5173">
              <a:solidFill>
                <a:schemeClr val="accent1"/>
              </a:solidFill>
              <a:highlight>
                <a:schemeClr val="lt1"/>
              </a:highlight>
              <a:latin typeface="Roboto"/>
              <a:ea typeface="Roboto"/>
              <a:cs typeface="Roboto"/>
              <a:sym typeface="Roboto"/>
            </a:endParaRPr>
          </a:p>
          <a:p>
            <a:pPr indent="0" lvl="0" marL="0" rtl="0" algn="l">
              <a:lnSpc>
                <a:spcPct val="130434"/>
              </a:lnSpc>
              <a:spcBef>
                <a:spcPts val="1500"/>
              </a:spcBef>
              <a:spcAft>
                <a:spcPts val="0"/>
              </a:spcAft>
              <a:buNone/>
            </a:pPr>
            <a:r>
              <a:rPr lang="es-419" sz="3457">
                <a:solidFill>
                  <a:srgbClr val="569CD6"/>
                </a:solidFill>
                <a:highlight>
                  <a:srgbClr val="1F1F1F"/>
                </a:highlight>
                <a:latin typeface="Courier New"/>
                <a:ea typeface="Courier New"/>
                <a:cs typeface="Courier New"/>
                <a:sym typeface="Courier New"/>
              </a:rPr>
              <a:t>class</a:t>
            </a:r>
            <a:r>
              <a:rPr lang="es-419" sz="3457">
                <a:solidFill>
                  <a:srgbClr val="CCCCCC"/>
                </a:solidFill>
                <a:highlight>
                  <a:srgbClr val="1F1F1F"/>
                </a:highlight>
                <a:latin typeface="Courier New"/>
                <a:ea typeface="Courier New"/>
                <a:cs typeface="Courier New"/>
                <a:sym typeface="Courier New"/>
              </a:rPr>
              <a:t> </a:t>
            </a:r>
            <a:r>
              <a:rPr lang="es-419" sz="3457">
                <a:solidFill>
                  <a:srgbClr val="4EC9B0"/>
                </a:solidFill>
                <a:highlight>
                  <a:srgbClr val="1F1F1F"/>
                </a:highlight>
                <a:latin typeface="Courier New"/>
                <a:ea typeface="Courier New"/>
                <a:cs typeface="Courier New"/>
                <a:sym typeface="Courier New"/>
              </a:rPr>
              <a:t>Calculadora</a:t>
            </a:r>
            <a:r>
              <a:rPr lang="es-419" sz="3457">
                <a:solidFill>
                  <a:srgbClr val="CCCCCC"/>
                </a:solidFill>
                <a:highlight>
                  <a:srgbClr val="1F1F1F"/>
                </a:highlight>
                <a:latin typeface="Courier New"/>
                <a:ea typeface="Courier New"/>
                <a:cs typeface="Courier New"/>
                <a:sym typeface="Courier New"/>
              </a:rPr>
              <a:t> {</a:t>
            </a:r>
            <a:endParaRPr sz="3457">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457">
                <a:solidFill>
                  <a:srgbClr val="CCCCCC"/>
                </a:solidFill>
                <a:highlight>
                  <a:srgbClr val="1F1F1F"/>
                </a:highlight>
                <a:latin typeface="Courier New"/>
                <a:ea typeface="Courier New"/>
                <a:cs typeface="Courier New"/>
                <a:sym typeface="Courier New"/>
              </a:rPr>
              <a:t>  </a:t>
            </a:r>
            <a:r>
              <a:rPr lang="es-419" sz="3457">
                <a:solidFill>
                  <a:srgbClr val="6A9955"/>
                </a:solidFill>
                <a:highlight>
                  <a:srgbClr val="1F1F1F"/>
                </a:highlight>
                <a:latin typeface="Courier New"/>
                <a:ea typeface="Courier New"/>
                <a:cs typeface="Courier New"/>
                <a:sym typeface="Courier New"/>
              </a:rPr>
              <a:t>// Método con parámetros nombrados</a:t>
            </a:r>
            <a:endParaRPr sz="3457">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457">
                <a:solidFill>
                  <a:srgbClr val="CCCCCC"/>
                </a:solidFill>
                <a:highlight>
                  <a:srgbClr val="1F1F1F"/>
                </a:highlight>
                <a:latin typeface="Courier New"/>
                <a:ea typeface="Courier New"/>
                <a:cs typeface="Courier New"/>
                <a:sym typeface="Courier New"/>
              </a:rPr>
              <a:t>  </a:t>
            </a:r>
            <a:r>
              <a:rPr lang="es-419" sz="3457">
                <a:solidFill>
                  <a:srgbClr val="4EC9B0"/>
                </a:solidFill>
                <a:highlight>
                  <a:srgbClr val="1F1F1F"/>
                </a:highlight>
                <a:latin typeface="Courier New"/>
                <a:ea typeface="Courier New"/>
                <a:cs typeface="Courier New"/>
                <a:sym typeface="Courier New"/>
              </a:rPr>
              <a:t>int</a:t>
            </a:r>
            <a:r>
              <a:rPr lang="es-419" sz="3457">
                <a:solidFill>
                  <a:srgbClr val="CCCCCC"/>
                </a:solidFill>
                <a:highlight>
                  <a:srgbClr val="1F1F1F"/>
                </a:highlight>
                <a:latin typeface="Courier New"/>
                <a:ea typeface="Courier New"/>
                <a:cs typeface="Courier New"/>
                <a:sym typeface="Courier New"/>
              </a:rPr>
              <a:t> </a:t>
            </a:r>
            <a:r>
              <a:rPr lang="es-419" sz="3457">
                <a:solidFill>
                  <a:srgbClr val="DCDCAA"/>
                </a:solidFill>
                <a:highlight>
                  <a:srgbClr val="1F1F1F"/>
                </a:highlight>
                <a:latin typeface="Courier New"/>
                <a:ea typeface="Courier New"/>
                <a:cs typeface="Courier New"/>
                <a:sym typeface="Courier New"/>
              </a:rPr>
              <a:t>resta</a:t>
            </a:r>
            <a:r>
              <a:rPr lang="es-419" sz="3457">
                <a:solidFill>
                  <a:srgbClr val="CCCCCC"/>
                </a:solidFill>
                <a:highlight>
                  <a:srgbClr val="1F1F1F"/>
                </a:highlight>
                <a:latin typeface="Courier New"/>
                <a:ea typeface="Courier New"/>
                <a:cs typeface="Courier New"/>
                <a:sym typeface="Courier New"/>
              </a:rPr>
              <a:t>({</a:t>
            </a:r>
            <a:r>
              <a:rPr lang="es-419" sz="3457">
                <a:solidFill>
                  <a:srgbClr val="569CD6"/>
                </a:solidFill>
                <a:highlight>
                  <a:srgbClr val="1F1F1F"/>
                </a:highlight>
                <a:latin typeface="Courier New"/>
                <a:ea typeface="Courier New"/>
                <a:cs typeface="Courier New"/>
                <a:sym typeface="Courier New"/>
              </a:rPr>
              <a:t>required</a:t>
            </a:r>
            <a:r>
              <a:rPr lang="es-419" sz="3457">
                <a:solidFill>
                  <a:srgbClr val="CCCCCC"/>
                </a:solidFill>
                <a:highlight>
                  <a:srgbClr val="1F1F1F"/>
                </a:highlight>
                <a:latin typeface="Courier New"/>
                <a:ea typeface="Courier New"/>
                <a:cs typeface="Courier New"/>
                <a:sym typeface="Courier New"/>
              </a:rPr>
              <a:t> </a:t>
            </a:r>
            <a:r>
              <a:rPr lang="es-419" sz="3457">
                <a:solidFill>
                  <a:srgbClr val="4EC9B0"/>
                </a:solidFill>
                <a:highlight>
                  <a:srgbClr val="1F1F1F"/>
                </a:highlight>
                <a:latin typeface="Courier New"/>
                <a:ea typeface="Courier New"/>
                <a:cs typeface="Courier New"/>
                <a:sym typeface="Courier New"/>
              </a:rPr>
              <a:t>int</a:t>
            </a:r>
            <a:r>
              <a:rPr lang="es-419" sz="3457">
                <a:solidFill>
                  <a:srgbClr val="CCCCCC"/>
                </a:solidFill>
                <a:highlight>
                  <a:srgbClr val="1F1F1F"/>
                </a:highlight>
                <a:latin typeface="Courier New"/>
                <a:ea typeface="Courier New"/>
                <a:cs typeface="Courier New"/>
                <a:sym typeface="Courier New"/>
              </a:rPr>
              <a:t> a, </a:t>
            </a:r>
            <a:r>
              <a:rPr lang="es-419" sz="3457">
                <a:solidFill>
                  <a:srgbClr val="4EC9B0"/>
                </a:solidFill>
                <a:highlight>
                  <a:srgbClr val="1F1F1F"/>
                </a:highlight>
                <a:latin typeface="Courier New"/>
                <a:ea typeface="Courier New"/>
                <a:cs typeface="Courier New"/>
                <a:sym typeface="Courier New"/>
              </a:rPr>
              <a:t>int</a:t>
            </a:r>
            <a:r>
              <a:rPr lang="es-419" sz="3457">
                <a:solidFill>
                  <a:srgbClr val="CCCCCC"/>
                </a:solidFill>
                <a:highlight>
                  <a:srgbClr val="1F1F1F"/>
                </a:highlight>
                <a:latin typeface="Courier New"/>
                <a:ea typeface="Courier New"/>
                <a:cs typeface="Courier New"/>
                <a:sym typeface="Courier New"/>
              </a:rPr>
              <a:t> b </a:t>
            </a:r>
            <a:r>
              <a:rPr lang="es-419" sz="3457">
                <a:solidFill>
                  <a:srgbClr val="D4D4D4"/>
                </a:solidFill>
                <a:highlight>
                  <a:srgbClr val="1F1F1F"/>
                </a:highlight>
                <a:latin typeface="Courier New"/>
                <a:ea typeface="Courier New"/>
                <a:cs typeface="Courier New"/>
                <a:sym typeface="Courier New"/>
              </a:rPr>
              <a:t>=</a:t>
            </a:r>
            <a:r>
              <a:rPr lang="es-419" sz="3457">
                <a:solidFill>
                  <a:srgbClr val="CCCCCC"/>
                </a:solidFill>
                <a:highlight>
                  <a:srgbClr val="1F1F1F"/>
                </a:highlight>
                <a:latin typeface="Courier New"/>
                <a:ea typeface="Courier New"/>
                <a:cs typeface="Courier New"/>
                <a:sym typeface="Courier New"/>
              </a:rPr>
              <a:t> </a:t>
            </a:r>
            <a:r>
              <a:rPr lang="es-419" sz="3457">
                <a:solidFill>
                  <a:srgbClr val="B5CEA8"/>
                </a:solidFill>
                <a:highlight>
                  <a:srgbClr val="1F1F1F"/>
                </a:highlight>
                <a:latin typeface="Courier New"/>
                <a:ea typeface="Courier New"/>
                <a:cs typeface="Courier New"/>
                <a:sym typeface="Courier New"/>
              </a:rPr>
              <a:t>0</a:t>
            </a:r>
            <a:r>
              <a:rPr lang="es-419" sz="3457">
                <a:solidFill>
                  <a:srgbClr val="CCCCCC"/>
                </a:solidFill>
                <a:highlight>
                  <a:srgbClr val="1F1F1F"/>
                </a:highlight>
                <a:latin typeface="Courier New"/>
                <a:ea typeface="Courier New"/>
                <a:cs typeface="Courier New"/>
                <a:sym typeface="Courier New"/>
              </a:rPr>
              <a:t>, </a:t>
            </a:r>
            <a:r>
              <a:rPr lang="es-419" sz="3457">
                <a:solidFill>
                  <a:srgbClr val="4EC9B0"/>
                </a:solidFill>
                <a:highlight>
                  <a:srgbClr val="1F1F1F"/>
                </a:highlight>
                <a:latin typeface="Courier New"/>
                <a:ea typeface="Courier New"/>
                <a:cs typeface="Courier New"/>
                <a:sym typeface="Courier New"/>
              </a:rPr>
              <a:t>int</a:t>
            </a:r>
            <a:r>
              <a:rPr lang="es-419" sz="3457">
                <a:solidFill>
                  <a:srgbClr val="CCCCCC"/>
                </a:solidFill>
                <a:highlight>
                  <a:srgbClr val="1F1F1F"/>
                </a:highlight>
                <a:latin typeface="Courier New"/>
                <a:ea typeface="Courier New"/>
                <a:cs typeface="Courier New"/>
                <a:sym typeface="Courier New"/>
              </a:rPr>
              <a:t> c </a:t>
            </a:r>
            <a:r>
              <a:rPr lang="es-419" sz="3457">
                <a:solidFill>
                  <a:srgbClr val="D4D4D4"/>
                </a:solidFill>
                <a:highlight>
                  <a:srgbClr val="1F1F1F"/>
                </a:highlight>
                <a:latin typeface="Courier New"/>
                <a:ea typeface="Courier New"/>
                <a:cs typeface="Courier New"/>
                <a:sym typeface="Courier New"/>
              </a:rPr>
              <a:t>=</a:t>
            </a:r>
            <a:r>
              <a:rPr lang="es-419" sz="3457">
                <a:solidFill>
                  <a:srgbClr val="CCCCCC"/>
                </a:solidFill>
                <a:highlight>
                  <a:srgbClr val="1F1F1F"/>
                </a:highlight>
                <a:latin typeface="Courier New"/>
                <a:ea typeface="Courier New"/>
                <a:cs typeface="Courier New"/>
                <a:sym typeface="Courier New"/>
              </a:rPr>
              <a:t> </a:t>
            </a:r>
            <a:r>
              <a:rPr lang="es-419" sz="3457">
                <a:solidFill>
                  <a:srgbClr val="B5CEA8"/>
                </a:solidFill>
                <a:highlight>
                  <a:srgbClr val="1F1F1F"/>
                </a:highlight>
                <a:latin typeface="Courier New"/>
                <a:ea typeface="Courier New"/>
                <a:cs typeface="Courier New"/>
                <a:sym typeface="Courier New"/>
              </a:rPr>
              <a:t>0</a:t>
            </a:r>
            <a:r>
              <a:rPr lang="es-419" sz="3457">
                <a:solidFill>
                  <a:srgbClr val="CCCCCC"/>
                </a:solidFill>
                <a:highlight>
                  <a:srgbClr val="1F1F1F"/>
                </a:highlight>
                <a:latin typeface="Courier New"/>
                <a:ea typeface="Courier New"/>
                <a:cs typeface="Courier New"/>
                <a:sym typeface="Courier New"/>
              </a:rPr>
              <a:t>}) {</a:t>
            </a:r>
            <a:endParaRPr sz="3457">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457">
                <a:solidFill>
                  <a:srgbClr val="CCCCCC"/>
                </a:solidFill>
                <a:highlight>
                  <a:srgbClr val="1F1F1F"/>
                </a:highlight>
                <a:latin typeface="Courier New"/>
                <a:ea typeface="Courier New"/>
                <a:cs typeface="Courier New"/>
                <a:sym typeface="Courier New"/>
              </a:rPr>
              <a:t>    </a:t>
            </a:r>
            <a:r>
              <a:rPr lang="es-419" sz="3457">
                <a:solidFill>
                  <a:srgbClr val="C586C0"/>
                </a:solidFill>
                <a:highlight>
                  <a:srgbClr val="1F1F1F"/>
                </a:highlight>
                <a:latin typeface="Courier New"/>
                <a:ea typeface="Courier New"/>
                <a:cs typeface="Courier New"/>
                <a:sym typeface="Courier New"/>
              </a:rPr>
              <a:t>return</a:t>
            </a:r>
            <a:r>
              <a:rPr lang="es-419" sz="3457">
                <a:solidFill>
                  <a:srgbClr val="CCCCCC"/>
                </a:solidFill>
                <a:highlight>
                  <a:srgbClr val="1F1F1F"/>
                </a:highlight>
                <a:latin typeface="Courier New"/>
                <a:ea typeface="Courier New"/>
                <a:cs typeface="Courier New"/>
                <a:sym typeface="Courier New"/>
              </a:rPr>
              <a:t> a </a:t>
            </a:r>
            <a:r>
              <a:rPr lang="es-419" sz="3457">
                <a:solidFill>
                  <a:srgbClr val="D4D4D4"/>
                </a:solidFill>
                <a:highlight>
                  <a:srgbClr val="1F1F1F"/>
                </a:highlight>
                <a:latin typeface="Courier New"/>
                <a:ea typeface="Courier New"/>
                <a:cs typeface="Courier New"/>
                <a:sym typeface="Courier New"/>
              </a:rPr>
              <a:t>-</a:t>
            </a:r>
            <a:r>
              <a:rPr lang="es-419" sz="3457">
                <a:solidFill>
                  <a:srgbClr val="CCCCCC"/>
                </a:solidFill>
                <a:highlight>
                  <a:srgbClr val="1F1F1F"/>
                </a:highlight>
                <a:latin typeface="Courier New"/>
                <a:ea typeface="Courier New"/>
                <a:cs typeface="Courier New"/>
                <a:sym typeface="Courier New"/>
              </a:rPr>
              <a:t> b </a:t>
            </a:r>
            <a:r>
              <a:rPr lang="es-419" sz="3457">
                <a:solidFill>
                  <a:srgbClr val="D4D4D4"/>
                </a:solidFill>
                <a:highlight>
                  <a:srgbClr val="1F1F1F"/>
                </a:highlight>
                <a:latin typeface="Courier New"/>
                <a:ea typeface="Courier New"/>
                <a:cs typeface="Courier New"/>
                <a:sym typeface="Courier New"/>
              </a:rPr>
              <a:t>-</a:t>
            </a:r>
            <a:r>
              <a:rPr lang="es-419" sz="3457">
                <a:solidFill>
                  <a:srgbClr val="CCCCCC"/>
                </a:solidFill>
                <a:highlight>
                  <a:srgbClr val="1F1F1F"/>
                </a:highlight>
                <a:latin typeface="Courier New"/>
                <a:ea typeface="Courier New"/>
                <a:cs typeface="Courier New"/>
                <a:sym typeface="Courier New"/>
              </a:rPr>
              <a:t> c;</a:t>
            </a:r>
            <a:endParaRPr sz="3457">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457">
                <a:solidFill>
                  <a:srgbClr val="CCCCCC"/>
                </a:solidFill>
                <a:highlight>
                  <a:srgbClr val="1F1F1F"/>
                </a:highlight>
                <a:latin typeface="Courier New"/>
                <a:ea typeface="Courier New"/>
                <a:cs typeface="Courier New"/>
                <a:sym typeface="Courier New"/>
              </a:rPr>
              <a:t>  }</a:t>
            </a:r>
            <a:endParaRPr sz="3457">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457">
                <a:solidFill>
                  <a:srgbClr val="CCCCCC"/>
                </a:solidFill>
                <a:highlight>
                  <a:srgbClr val="1F1F1F"/>
                </a:highlight>
                <a:latin typeface="Courier New"/>
                <a:ea typeface="Courier New"/>
                <a:cs typeface="Courier New"/>
                <a:sym typeface="Courier New"/>
              </a:rPr>
              <a:t>}</a:t>
            </a:r>
            <a:endParaRPr sz="3457">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3457">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457">
                <a:solidFill>
                  <a:srgbClr val="569CD6"/>
                </a:solidFill>
                <a:highlight>
                  <a:srgbClr val="1F1F1F"/>
                </a:highlight>
                <a:latin typeface="Courier New"/>
                <a:ea typeface="Courier New"/>
                <a:cs typeface="Courier New"/>
                <a:sym typeface="Courier New"/>
              </a:rPr>
              <a:t>void</a:t>
            </a:r>
            <a:r>
              <a:rPr lang="es-419" sz="3457">
                <a:solidFill>
                  <a:srgbClr val="CCCCCC"/>
                </a:solidFill>
                <a:highlight>
                  <a:srgbClr val="1F1F1F"/>
                </a:highlight>
                <a:latin typeface="Courier New"/>
                <a:ea typeface="Courier New"/>
                <a:cs typeface="Courier New"/>
                <a:sym typeface="Courier New"/>
              </a:rPr>
              <a:t> </a:t>
            </a:r>
            <a:r>
              <a:rPr lang="es-419" sz="3457">
                <a:solidFill>
                  <a:srgbClr val="DCDCAA"/>
                </a:solidFill>
                <a:highlight>
                  <a:srgbClr val="1F1F1F"/>
                </a:highlight>
                <a:latin typeface="Courier New"/>
                <a:ea typeface="Courier New"/>
                <a:cs typeface="Courier New"/>
                <a:sym typeface="Courier New"/>
              </a:rPr>
              <a:t>main</a:t>
            </a:r>
            <a:r>
              <a:rPr lang="es-419" sz="3457">
                <a:solidFill>
                  <a:srgbClr val="CCCCCC"/>
                </a:solidFill>
                <a:highlight>
                  <a:srgbClr val="1F1F1F"/>
                </a:highlight>
                <a:latin typeface="Courier New"/>
                <a:ea typeface="Courier New"/>
                <a:cs typeface="Courier New"/>
                <a:sym typeface="Courier New"/>
              </a:rPr>
              <a:t>() {</a:t>
            </a:r>
            <a:endParaRPr sz="3457">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457">
                <a:solidFill>
                  <a:srgbClr val="CCCCCC"/>
                </a:solidFill>
                <a:highlight>
                  <a:srgbClr val="1F1F1F"/>
                </a:highlight>
                <a:latin typeface="Courier New"/>
                <a:ea typeface="Courier New"/>
                <a:cs typeface="Courier New"/>
                <a:sym typeface="Courier New"/>
              </a:rPr>
              <a:t>  </a:t>
            </a:r>
            <a:r>
              <a:rPr lang="es-419" sz="3457">
                <a:solidFill>
                  <a:srgbClr val="569CD6"/>
                </a:solidFill>
                <a:highlight>
                  <a:srgbClr val="1F1F1F"/>
                </a:highlight>
                <a:latin typeface="Courier New"/>
                <a:ea typeface="Courier New"/>
                <a:cs typeface="Courier New"/>
                <a:sym typeface="Courier New"/>
              </a:rPr>
              <a:t>var</a:t>
            </a:r>
            <a:r>
              <a:rPr lang="es-419" sz="3457">
                <a:solidFill>
                  <a:srgbClr val="CCCCCC"/>
                </a:solidFill>
                <a:highlight>
                  <a:srgbClr val="1F1F1F"/>
                </a:highlight>
                <a:latin typeface="Courier New"/>
                <a:ea typeface="Courier New"/>
                <a:cs typeface="Courier New"/>
                <a:sym typeface="Courier New"/>
              </a:rPr>
              <a:t> calc </a:t>
            </a:r>
            <a:r>
              <a:rPr lang="es-419" sz="3457">
                <a:solidFill>
                  <a:srgbClr val="D4D4D4"/>
                </a:solidFill>
                <a:highlight>
                  <a:srgbClr val="1F1F1F"/>
                </a:highlight>
                <a:latin typeface="Courier New"/>
                <a:ea typeface="Courier New"/>
                <a:cs typeface="Courier New"/>
                <a:sym typeface="Courier New"/>
              </a:rPr>
              <a:t>=</a:t>
            </a:r>
            <a:r>
              <a:rPr lang="es-419" sz="3457">
                <a:solidFill>
                  <a:srgbClr val="CCCCCC"/>
                </a:solidFill>
                <a:highlight>
                  <a:srgbClr val="1F1F1F"/>
                </a:highlight>
                <a:latin typeface="Courier New"/>
                <a:ea typeface="Courier New"/>
                <a:cs typeface="Courier New"/>
                <a:sym typeface="Courier New"/>
              </a:rPr>
              <a:t> </a:t>
            </a:r>
            <a:r>
              <a:rPr lang="es-419" sz="3457">
                <a:solidFill>
                  <a:srgbClr val="4EC9B0"/>
                </a:solidFill>
                <a:highlight>
                  <a:srgbClr val="1F1F1F"/>
                </a:highlight>
                <a:latin typeface="Courier New"/>
                <a:ea typeface="Courier New"/>
                <a:cs typeface="Courier New"/>
                <a:sym typeface="Courier New"/>
              </a:rPr>
              <a:t>Calculadora</a:t>
            </a:r>
            <a:r>
              <a:rPr lang="es-419" sz="3457">
                <a:solidFill>
                  <a:srgbClr val="CCCCCC"/>
                </a:solidFill>
                <a:highlight>
                  <a:srgbClr val="1F1F1F"/>
                </a:highlight>
                <a:latin typeface="Courier New"/>
                <a:ea typeface="Courier New"/>
                <a:cs typeface="Courier New"/>
                <a:sym typeface="Courier New"/>
              </a:rPr>
              <a:t>();</a:t>
            </a:r>
            <a:endParaRPr sz="3457">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457">
                <a:solidFill>
                  <a:srgbClr val="CCCCCC"/>
                </a:solidFill>
                <a:highlight>
                  <a:srgbClr val="1F1F1F"/>
                </a:highlight>
                <a:latin typeface="Courier New"/>
                <a:ea typeface="Courier New"/>
                <a:cs typeface="Courier New"/>
                <a:sym typeface="Courier New"/>
              </a:rPr>
              <a:t>  </a:t>
            </a:r>
            <a:r>
              <a:rPr lang="es-419" sz="3457">
                <a:solidFill>
                  <a:srgbClr val="DCDCAA"/>
                </a:solidFill>
                <a:highlight>
                  <a:srgbClr val="1F1F1F"/>
                </a:highlight>
                <a:latin typeface="Courier New"/>
                <a:ea typeface="Courier New"/>
                <a:cs typeface="Courier New"/>
                <a:sym typeface="Courier New"/>
              </a:rPr>
              <a:t>print</a:t>
            </a:r>
            <a:r>
              <a:rPr lang="es-419" sz="3457">
                <a:solidFill>
                  <a:srgbClr val="CCCCCC"/>
                </a:solidFill>
                <a:highlight>
                  <a:srgbClr val="1F1F1F"/>
                </a:highlight>
                <a:latin typeface="Courier New"/>
                <a:ea typeface="Courier New"/>
                <a:cs typeface="Courier New"/>
                <a:sym typeface="Courier New"/>
              </a:rPr>
              <a:t>(calc.</a:t>
            </a:r>
            <a:r>
              <a:rPr lang="es-419" sz="3457">
                <a:solidFill>
                  <a:srgbClr val="DCDCAA"/>
                </a:solidFill>
                <a:highlight>
                  <a:srgbClr val="1F1F1F"/>
                </a:highlight>
                <a:latin typeface="Courier New"/>
                <a:ea typeface="Courier New"/>
                <a:cs typeface="Courier New"/>
                <a:sym typeface="Courier New"/>
              </a:rPr>
              <a:t>resta</a:t>
            </a:r>
            <a:r>
              <a:rPr lang="es-419" sz="3457">
                <a:solidFill>
                  <a:srgbClr val="CCCCCC"/>
                </a:solidFill>
                <a:highlight>
                  <a:srgbClr val="1F1F1F"/>
                </a:highlight>
                <a:latin typeface="Courier New"/>
                <a:ea typeface="Courier New"/>
                <a:cs typeface="Courier New"/>
                <a:sym typeface="Courier New"/>
              </a:rPr>
              <a:t>(a</a:t>
            </a:r>
            <a:r>
              <a:rPr lang="es-419" sz="3457">
                <a:solidFill>
                  <a:srgbClr val="D4D4D4"/>
                </a:solidFill>
                <a:highlight>
                  <a:srgbClr val="1F1F1F"/>
                </a:highlight>
                <a:latin typeface="Courier New"/>
                <a:ea typeface="Courier New"/>
                <a:cs typeface="Courier New"/>
                <a:sym typeface="Courier New"/>
              </a:rPr>
              <a:t>:</a:t>
            </a:r>
            <a:r>
              <a:rPr lang="es-419" sz="3457">
                <a:solidFill>
                  <a:srgbClr val="CCCCCC"/>
                </a:solidFill>
                <a:highlight>
                  <a:srgbClr val="1F1F1F"/>
                </a:highlight>
                <a:latin typeface="Courier New"/>
                <a:ea typeface="Courier New"/>
                <a:cs typeface="Courier New"/>
                <a:sym typeface="Courier New"/>
              </a:rPr>
              <a:t> </a:t>
            </a:r>
            <a:r>
              <a:rPr lang="es-419" sz="3457">
                <a:solidFill>
                  <a:srgbClr val="B5CEA8"/>
                </a:solidFill>
                <a:highlight>
                  <a:srgbClr val="1F1F1F"/>
                </a:highlight>
                <a:latin typeface="Courier New"/>
                <a:ea typeface="Courier New"/>
                <a:cs typeface="Courier New"/>
                <a:sym typeface="Courier New"/>
              </a:rPr>
              <a:t>10</a:t>
            </a:r>
            <a:r>
              <a:rPr lang="es-419" sz="3457">
                <a:solidFill>
                  <a:srgbClr val="CCCCCC"/>
                </a:solidFill>
                <a:highlight>
                  <a:srgbClr val="1F1F1F"/>
                </a:highlight>
                <a:latin typeface="Courier New"/>
                <a:ea typeface="Courier New"/>
                <a:cs typeface="Courier New"/>
                <a:sym typeface="Courier New"/>
              </a:rPr>
              <a:t>));           </a:t>
            </a:r>
            <a:r>
              <a:rPr lang="es-419" sz="3457">
                <a:solidFill>
                  <a:srgbClr val="6A9955"/>
                </a:solidFill>
                <a:highlight>
                  <a:srgbClr val="1F1F1F"/>
                </a:highlight>
                <a:latin typeface="Courier New"/>
                <a:ea typeface="Courier New"/>
                <a:cs typeface="Courier New"/>
                <a:sym typeface="Courier New"/>
              </a:rPr>
              <a:t>// Imprime: 10</a:t>
            </a:r>
            <a:endParaRPr sz="3457">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457">
                <a:solidFill>
                  <a:srgbClr val="CCCCCC"/>
                </a:solidFill>
                <a:highlight>
                  <a:srgbClr val="1F1F1F"/>
                </a:highlight>
                <a:latin typeface="Courier New"/>
                <a:ea typeface="Courier New"/>
                <a:cs typeface="Courier New"/>
                <a:sym typeface="Courier New"/>
              </a:rPr>
              <a:t>  </a:t>
            </a:r>
            <a:r>
              <a:rPr lang="es-419" sz="3457">
                <a:solidFill>
                  <a:srgbClr val="DCDCAA"/>
                </a:solidFill>
                <a:highlight>
                  <a:srgbClr val="1F1F1F"/>
                </a:highlight>
                <a:latin typeface="Courier New"/>
                <a:ea typeface="Courier New"/>
                <a:cs typeface="Courier New"/>
                <a:sym typeface="Courier New"/>
              </a:rPr>
              <a:t>print</a:t>
            </a:r>
            <a:r>
              <a:rPr lang="es-419" sz="3457">
                <a:solidFill>
                  <a:srgbClr val="CCCCCC"/>
                </a:solidFill>
                <a:highlight>
                  <a:srgbClr val="1F1F1F"/>
                </a:highlight>
                <a:latin typeface="Courier New"/>
                <a:ea typeface="Courier New"/>
                <a:cs typeface="Courier New"/>
                <a:sym typeface="Courier New"/>
              </a:rPr>
              <a:t>(calc.</a:t>
            </a:r>
            <a:r>
              <a:rPr lang="es-419" sz="3457">
                <a:solidFill>
                  <a:srgbClr val="DCDCAA"/>
                </a:solidFill>
                <a:highlight>
                  <a:srgbClr val="1F1F1F"/>
                </a:highlight>
                <a:latin typeface="Courier New"/>
                <a:ea typeface="Courier New"/>
                <a:cs typeface="Courier New"/>
                <a:sym typeface="Courier New"/>
              </a:rPr>
              <a:t>resta</a:t>
            </a:r>
            <a:r>
              <a:rPr lang="es-419" sz="3457">
                <a:solidFill>
                  <a:srgbClr val="CCCCCC"/>
                </a:solidFill>
                <a:highlight>
                  <a:srgbClr val="1F1F1F"/>
                </a:highlight>
                <a:latin typeface="Courier New"/>
                <a:ea typeface="Courier New"/>
                <a:cs typeface="Courier New"/>
                <a:sym typeface="Courier New"/>
              </a:rPr>
              <a:t>(a</a:t>
            </a:r>
            <a:r>
              <a:rPr lang="es-419" sz="3457">
                <a:solidFill>
                  <a:srgbClr val="D4D4D4"/>
                </a:solidFill>
                <a:highlight>
                  <a:srgbClr val="1F1F1F"/>
                </a:highlight>
                <a:latin typeface="Courier New"/>
                <a:ea typeface="Courier New"/>
                <a:cs typeface="Courier New"/>
                <a:sym typeface="Courier New"/>
              </a:rPr>
              <a:t>:</a:t>
            </a:r>
            <a:r>
              <a:rPr lang="es-419" sz="3457">
                <a:solidFill>
                  <a:srgbClr val="CCCCCC"/>
                </a:solidFill>
                <a:highlight>
                  <a:srgbClr val="1F1F1F"/>
                </a:highlight>
                <a:latin typeface="Courier New"/>
                <a:ea typeface="Courier New"/>
                <a:cs typeface="Courier New"/>
                <a:sym typeface="Courier New"/>
              </a:rPr>
              <a:t> </a:t>
            </a:r>
            <a:r>
              <a:rPr lang="es-419" sz="3457">
                <a:solidFill>
                  <a:srgbClr val="B5CEA8"/>
                </a:solidFill>
                <a:highlight>
                  <a:srgbClr val="1F1F1F"/>
                </a:highlight>
                <a:latin typeface="Courier New"/>
                <a:ea typeface="Courier New"/>
                <a:cs typeface="Courier New"/>
                <a:sym typeface="Courier New"/>
              </a:rPr>
              <a:t>10</a:t>
            </a:r>
            <a:r>
              <a:rPr lang="es-419" sz="3457">
                <a:solidFill>
                  <a:srgbClr val="CCCCCC"/>
                </a:solidFill>
                <a:highlight>
                  <a:srgbClr val="1F1F1F"/>
                </a:highlight>
                <a:latin typeface="Courier New"/>
                <a:ea typeface="Courier New"/>
                <a:cs typeface="Courier New"/>
                <a:sym typeface="Courier New"/>
              </a:rPr>
              <a:t>, b</a:t>
            </a:r>
            <a:r>
              <a:rPr lang="es-419" sz="3457">
                <a:solidFill>
                  <a:srgbClr val="D4D4D4"/>
                </a:solidFill>
                <a:highlight>
                  <a:srgbClr val="1F1F1F"/>
                </a:highlight>
                <a:latin typeface="Courier New"/>
                <a:ea typeface="Courier New"/>
                <a:cs typeface="Courier New"/>
                <a:sym typeface="Courier New"/>
              </a:rPr>
              <a:t>:</a:t>
            </a:r>
            <a:r>
              <a:rPr lang="es-419" sz="3457">
                <a:solidFill>
                  <a:srgbClr val="CCCCCC"/>
                </a:solidFill>
                <a:highlight>
                  <a:srgbClr val="1F1F1F"/>
                </a:highlight>
                <a:latin typeface="Courier New"/>
                <a:ea typeface="Courier New"/>
                <a:cs typeface="Courier New"/>
                <a:sym typeface="Courier New"/>
              </a:rPr>
              <a:t> </a:t>
            </a:r>
            <a:r>
              <a:rPr lang="es-419" sz="3457">
                <a:solidFill>
                  <a:srgbClr val="B5CEA8"/>
                </a:solidFill>
                <a:highlight>
                  <a:srgbClr val="1F1F1F"/>
                </a:highlight>
                <a:latin typeface="Courier New"/>
                <a:ea typeface="Courier New"/>
                <a:cs typeface="Courier New"/>
                <a:sym typeface="Courier New"/>
              </a:rPr>
              <a:t>3</a:t>
            </a:r>
            <a:r>
              <a:rPr lang="es-419" sz="3457">
                <a:solidFill>
                  <a:srgbClr val="CCCCCC"/>
                </a:solidFill>
                <a:highlight>
                  <a:srgbClr val="1F1F1F"/>
                </a:highlight>
                <a:latin typeface="Courier New"/>
                <a:ea typeface="Courier New"/>
                <a:cs typeface="Courier New"/>
                <a:sym typeface="Courier New"/>
              </a:rPr>
              <a:t>));     </a:t>
            </a:r>
            <a:r>
              <a:rPr lang="es-419" sz="3457">
                <a:solidFill>
                  <a:srgbClr val="6A9955"/>
                </a:solidFill>
                <a:highlight>
                  <a:srgbClr val="1F1F1F"/>
                </a:highlight>
                <a:latin typeface="Courier New"/>
                <a:ea typeface="Courier New"/>
                <a:cs typeface="Courier New"/>
                <a:sym typeface="Courier New"/>
              </a:rPr>
              <a:t>// Imprime: 7</a:t>
            </a:r>
            <a:endParaRPr sz="3457">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457">
                <a:solidFill>
                  <a:srgbClr val="CCCCCC"/>
                </a:solidFill>
                <a:highlight>
                  <a:srgbClr val="1F1F1F"/>
                </a:highlight>
                <a:latin typeface="Courier New"/>
                <a:ea typeface="Courier New"/>
                <a:cs typeface="Courier New"/>
                <a:sym typeface="Courier New"/>
              </a:rPr>
              <a:t>  </a:t>
            </a:r>
            <a:r>
              <a:rPr lang="es-419" sz="3457">
                <a:solidFill>
                  <a:srgbClr val="DCDCAA"/>
                </a:solidFill>
                <a:highlight>
                  <a:srgbClr val="1F1F1F"/>
                </a:highlight>
                <a:latin typeface="Courier New"/>
                <a:ea typeface="Courier New"/>
                <a:cs typeface="Courier New"/>
                <a:sym typeface="Courier New"/>
              </a:rPr>
              <a:t>print</a:t>
            </a:r>
            <a:r>
              <a:rPr lang="es-419" sz="3457">
                <a:solidFill>
                  <a:srgbClr val="CCCCCC"/>
                </a:solidFill>
                <a:highlight>
                  <a:srgbClr val="1F1F1F"/>
                </a:highlight>
                <a:latin typeface="Courier New"/>
                <a:ea typeface="Courier New"/>
                <a:cs typeface="Courier New"/>
                <a:sym typeface="Courier New"/>
              </a:rPr>
              <a:t>(calc.</a:t>
            </a:r>
            <a:r>
              <a:rPr lang="es-419" sz="3457">
                <a:solidFill>
                  <a:srgbClr val="DCDCAA"/>
                </a:solidFill>
                <a:highlight>
                  <a:srgbClr val="1F1F1F"/>
                </a:highlight>
                <a:latin typeface="Courier New"/>
                <a:ea typeface="Courier New"/>
                <a:cs typeface="Courier New"/>
                <a:sym typeface="Courier New"/>
              </a:rPr>
              <a:t>resta</a:t>
            </a:r>
            <a:r>
              <a:rPr lang="es-419" sz="3457">
                <a:solidFill>
                  <a:srgbClr val="CCCCCC"/>
                </a:solidFill>
                <a:highlight>
                  <a:srgbClr val="1F1F1F"/>
                </a:highlight>
                <a:latin typeface="Courier New"/>
                <a:ea typeface="Courier New"/>
                <a:cs typeface="Courier New"/>
                <a:sym typeface="Courier New"/>
              </a:rPr>
              <a:t>(a</a:t>
            </a:r>
            <a:r>
              <a:rPr lang="es-419" sz="3457">
                <a:solidFill>
                  <a:srgbClr val="D4D4D4"/>
                </a:solidFill>
                <a:highlight>
                  <a:srgbClr val="1F1F1F"/>
                </a:highlight>
                <a:latin typeface="Courier New"/>
                <a:ea typeface="Courier New"/>
                <a:cs typeface="Courier New"/>
                <a:sym typeface="Courier New"/>
              </a:rPr>
              <a:t>:</a:t>
            </a:r>
            <a:r>
              <a:rPr lang="es-419" sz="3457">
                <a:solidFill>
                  <a:srgbClr val="CCCCCC"/>
                </a:solidFill>
                <a:highlight>
                  <a:srgbClr val="1F1F1F"/>
                </a:highlight>
                <a:latin typeface="Courier New"/>
                <a:ea typeface="Courier New"/>
                <a:cs typeface="Courier New"/>
                <a:sym typeface="Courier New"/>
              </a:rPr>
              <a:t> </a:t>
            </a:r>
            <a:r>
              <a:rPr lang="es-419" sz="3457">
                <a:solidFill>
                  <a:srgbClr val="B5CEA8"/>
                </a:solidFill>
                <a:highlight>
                  <a:srgbClr val="1F1F1F"/>
                </a:highlight>
                <a:latin typeface="Courier New"/>
                <a:ea typeface="Courier New"/>
                <a:cs typeface="Courier New"/>
                <a:sym typeface="Courier New"/>
              </a:rPr>
              <a:t>10</a:t>
            </a:r>
            <a:r>
              <a:rPr lang="es-419" sz="3457">
                <a:solidFill>
                  <a:srgbClr val="CCCCCC"/>
                </a:solidFill>
                <a:highlight>
                  <a:srgbClr val="1F1F1F"/>
                </a:highlight>
                <a:latin typeface="Courier New"/>
                <a:ea typeface="Courier New"/>
                <a:cs typeface="Courier New"/>
                <a:sym typeface="Courier New"/>
              </a:rPr>
              <a:t>, b</a:t>
            </a:r>
            <a:r>
              <a:rPr lang="es-419" sz="3457">
                <a:solidFill>
                  <a:srgbClr val="D4D4D4"/>
                </a:solidFill>
                <a:highlight>
                  <a:srgbClr val="1F1F1F"/>
                </a:highlight>
                <a:latin typeface="Courier New"/>
                <a:ea typeface="Courier New"/>
                <a:cs typeface="Courier New"/>
                <a:sym typeface="Courier New"/>
              </a:rPr>
              <a:t>:</a:t>
            </a:r>
            <a:r>
              <a:rPr lang="es-419" sz="3457">
                <a:solidFill>
                  <a:srgbClr val="CCCCCC"/>
                </a:solidFill>
                <a:highlight>
                  <a:srgbClr val="1F1F1F"/>
                </a:highlight>
                <a:latin typeface="Courier New"/>
                <a:ea typeface="Courier New"/>
                <a:cs typeface="Courier New"/>
                <a:sym typeface="Courier New"/>
              </a:rPr>
              <a:t> </a:t>
            </a:r>
            <a:r>
              <a:rPr lang="es-419" sz="3457">
                <a:solidFill>
                  <a:srgbClr val="B5CEA8"/>
                </a:solidFill>
                <a:highlight>
                  <a:srgbClr val="1F1F1F"/>
                </a:highlight>
                <a:latin typeface="Courier New"/>
                <a:ea typeface="Courier New"/>
                <a:cs typeface="Courier New"/>
                <a:sym typeface="Courier New"/>
              </a:rPr>
              <a:t>3</a:t>
            </a:r>
            <a:r>
              <a:rPr lang="es-419" sz="3457">
                <a:solidFill>
                  <a:srgbClr val="CCCCCC"/>
                </a:solidFill>
                <a:highlight>
                  <a:srgbClr val="1F1F1F"/>
                </a:highlight>
                <a:latin typeface="Courier New"/>
                <a:ea typeface="Courier New"/>
                <a:cs typeface="Courier New"/>
                <a:sym typeface="Courier New"/>
              </a:rPr>
              <a:t>, c</a:t>
            </a:r>
            <a:r>
              <a:rPr lang="es-419" sz="3457">
                <a:solidFill>
                  <a:srgbClr val="D4D4D4"/>
                </a:solidFill>
                <a:highlight>
                  <a:srgbClr val="1F1F1F"/>
                </a:highlight>
                <a:latin typeface="Courier New"/>
                <a:ea typeface="Courier New"/>
                <a:cs typeface="Courier New"/>
                <a:sym typeface="Courier New"/>
              </a:rPr>
              <a:t>:</a:t>
            </a:r>
            <a:r>
              <a:rPr lang="es-419" sz="3457">
                <a:solidFill>
                  <a:srgbClr val="CCCCCC"/>
                </a:solidFill>
                <a:highlight>
                  <a:srgbClr val="1F1F1F"/>
                </a:highlight>
                <a:latin typeface="Courier New"/>
                <a:ea typeface="Courier New"/>
                <a:cs typeface="Courier New"/>
                <a:sym typeface="Courier New"/>
              </a:rPr>
              <a:t> </a:t>
            </a:r>
            <a:r>
              <a:rPr lang="es-419" sz="3457">
                <a:solidFill>
                  <a:srgbClr val="B5CEA8"/>
                </a:solidFill>
                <a:highlight>
                  <a:srgbClr val="1F1F1F"/>
                </a:highlight>
                <a:latin typeface="Courier New"/>
                <a:ea typeface="Courier New"/>
                <a:cs typeface="Courier New"/>
                <a:sym typeface="Courier New"/>
              </a:rPr>
              <a:t>2</a:t>
            </a:r>
            <a:r>
              <a:rPr lang="es-419" sz="3457">
                <a:solidFill>
                  <a:srgbClr val="CCCCCC"/>
                </a:solidFill>
                <a:highlight>
                  <a:srgbClr val="1F1F1F"/>
                </a:highlight>
                <a:latin typeface="Courier New"/>
                <a:ea typeface="Courier New"/>
                <a:cs typeface="Courier New"/>
                <a:sym typeface="Courier New"/>
              </a:rPr>
              <a:t>)); </a:t>
            </a:r>
            <a:r>
              <a:rPr lang="es-419" sz="3457">
                <a:solidFill>
                  <a:srgbClr val="6A9955"/>
                </a:solidFill>
                <a:highlight>
                  <a:srgbClr val="1F1F1F"/>
                </a:highlight>
                <a:latin typeface="Courier New"/>
                <a:ea typeface="Courier New"/>
                <a:cs typeface="Courier New"/>
                <a:sym typeface="Courier New"/>
              </a:rPr>
              <a:t>// Imprime: 5</a:t>
            </a:r>
            <a:endParaRPr sz="3457">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457">
                <a:solidFill>
                  <a:srgbClr val="CCCCCC"/>
                </a:solidFill>
                <a:highlight>
                  <a:srgbClr val="1F1F1F"/>
                </a:highlight>
                <a:latin typeface="Courier New"/>
                <a:ea typeface="Courier New"/>
                <a:cs typeface="Courier New"/>
                <a:sym typeface="Courier New"/>
              </a:rPr>
              <a:t>}</a:t>
            </a:r>
            <a:endParaRPr sz="3457">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CCCCCC"/>
              </a:solidFill>
              <a:highlight>
                <a:srgbClr val="1F1F1F"/>
              </a:highlight>
              <a:latin typeface="Courier New"/>
              <a:ea typeface="Courier New"/>
              <a:cs typeface="Courier New"/>
              <a:sym typeface="Courier New"/>
            </a:endParaRPr>
          </a:p>
          <a:p>
            <a:pPr indent="0" lvl="0" marL="0" rtl="0" algn="l">
              <a:spcBef>
                <a:spcPts val="1500"/>
              </a:spcBef>
              <a:spcAft>
                <a:spcPts val="0"/>
              </a:spcAft>
              <a:buNone/>
            </a:pPr>
            <a:r>
              <a:t/>
            </a:r>
            <a:endParaRPr sz="1200">
              <a:solidFill>
                <a:schemeClr val="accent1"/>
              </a:solidFill>
              <a:highlight>
                <a:schemeClr val="lt1"/>
              </a:highlight>
              <a:latin typeface="Roboto"/>
              <a:ea typeface="Roboto"/>
              <a:cs typeface="Roboto"/>
              <a:sym typeface="Roboto"/>
            </a:endParaRPr>
          </a:p>
          <a:p>
            <a:pPr indent="0" lvl="0" marL="0" rtl="0" algn="l">
              <a:spcBef>
                <a:spcPts val="1500"/>
              </a:spcBef>
              <a:spcAft>
                <a:spcPts val="1200"/>
              </a:spcAft>
              <a:buNone/>
            </a:pPr>
            <a:r>
              <a:t/>
            </a:r>
            <a:endParaRPr>
              <a:solidFill>
                <a:schemeClr val="accent1"/>
              </a:solidFill>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lnSpc>
                <a:spcPct val="160000"/>
              </a:lnSpc>
              <a:spcBef>
                <a:spcPts val="1400"/>
              </a:spcBef>
              <a:spcAft>
                <a:spcPts val="400"/>
              </a:spcAft>
              <a:buNone/>
            </a:pPr>
            <a:r>
              <a:rPr lang="es-419" sz="1650">
                <a:highlight>
                  <a:schemeClr val="lt1"/>
                </a:highlight>
                <a:latin typeface="Roboto"/>
                <a:ea typeface="Roboto"/>
                <a:cs typeface="Roboto"/>
                <a:sym typeface="Roboto"/>
              </a:rPr>
              <a:t>Sobrecarga de Operadores</a:t>
            </a:r>
            <a:endParaRPr/>
          </a:p>
        </p:txBody>
      </p:sp>
      <p:sp>
        <p:nvSpPr>
          <p:cNvPr id="130" name="Google Shape;130;p25"/>
          <p:cNvSpPr txBox="1"/>
          <p:nvPr>
            <p:ph idx="1" type="body"/>
          </p:nvPr>
        </p:nvSpPr>
        <p:spPr>
          <a:xfrm>
            <a:off x="311700" y="901650"/>
            <a:ext cx="8520600" cy="3340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419" sz="4800">
                <a:solidFill>
                  <a:schemeClr val="accent1"/>
                </a:solidFill>
                <a:highlight>
                  <a:schemeClr val="lt1"/>
                </a:highlight>
                <a:latin typeface="Roboto"/>
                <a:ea typeface="Roboto"/>
                <a:cs typeface="Roboto"/>
                <a:sym typeface="Roboto"/>
              </a:rPr>
              <a:t>La sobrecarga de operadores permite redefinir el comportamiento de los operadores estándar (como </a:t>
            </a:r>
            <a:r>
              <a:rPr lang="es-419" sz="4650">
                <a:solidFill>
                  <a:schemeClr val="accent1"/>
                </a:solidFill>
                <a:highlight>
                  <a:schemeClr val="lt1"/>
                </a:highlight>
                <a:latin typeface="Courier New"/>
                <a:ea typeface="Courier New"/>
                <a:cs typeface="Courier New"/>
                <a:sym typeface="Courier New"/>
              </a:rPr>
              <a:t>+</a:t>
            </a:r>
            <a:r>
              <a:rPr lang="es-419" sz="4800">
                <a:solidFill>
                  <a:schemeClr val="accent1"/>
                </a:solidFill>
                <a:highlight>
                  <a:schemeClr val="lt1"/>
                </a:highlight>
                <a:latin typeface="Roboto"/>
                <a:ea typeface="Roboto"/>
                <a:cs typeface="Roboto"/>
                <a:sym typeface="Roboto"/>
              </a:rPr>
              <a:t>, </a:t>
            </a:r>
            <a:r>
              <a:rPr lang="es-419" sz="4650">
                <a:solidFill>
                  <a:schemeClr val="accent1"/>
                </a:solidFill>
                <a:highlight>
                  <a:schemeClr val="lt1"/>
                </a:highlight>
                <a:latin typeface="Courier New"/>
                <a:ea typeface="Courier New"/>
                <a:cs typeface="Courier New"/>
                <a:sym typeface="Courier New"/>
              </a:rPr>
              <a:t>-</a:t>
            </a:r>
            <a:r>
              <a:rPr lang="es-419" sz="4800">
                <a:solidFill>
                  <a:schemeClr val="accent1"/>
                </a:solidFill>
                <a:highlight>
                  <a:schemeClr val="lt1"/>
                </a:highlight>
                <a:latin typeface="Roboto"/>
                <a:ea typeface="Roboto"/>
                <a:cs typeface="Roboto"/>
                <a:sym typeface="Roboto"/>
              </a:rPr>
              <a:t>, </a:t>
            </a:r>
            <a:r>
              <a:rPr lang="es-419" sz="4650">
                <a:solidFill>
                  <a:schemeClr val="accent1"/>
                </a:solidFill>
                <a:highlight>
                  <a:schemeClr val="lt1"/>
                </a:highlight>
                <a:latin typeface="Courier New"/>
                <a:ea typeface="Courier New"/>
                <a:cs typeface="Courier New"/>
                <a:sym typeface="Courier New"/>
              </a:rPr>
              <a:t>*</a:t>
            </a:r>
            <a:r>
              <a:rPr lang="es-419" sz="4800">
                <a:solidFill>
                  <a:schemeClr val="accent1"/>
                </a:solidFill>
                <a:highlight>
                  <a:schemeClr val="lt1"/>
                </a:highlight>
                <a:latin typeface="Roboto"/>
                <a:ea typeface="Roboto"/>
                <a:cs typeface="Roboto"/>
                <a:sym typeface="Roboto"/>
              </a:rPr>
              <a:t>, </a:t>
            </a:r>
            <a:r>
              <a:rPr lang="es-419" sz="4650">
                <a:solidFill>
                  <a:schemeClr val="accent1"/>
                </a:solidFill>
                <a:highlight>
                  <a:schemeClr val="lt1"/>
                </a:highlight>
                <a:latin typeface="Courier New"/>
                <a:ea typeface="Courier New"/>
                <a:cs typeface="Courier New"/>
                <a:sym typeface="Courier New"/>
              </a:rPr>
              <a:t>/</a:t>
            </a:r>
            <a:r>
              <a:rPr lang="es-419" sz="4800">
                <a:solidFill>
                  <a:schemeClr val="accent1"/>
                </a:solidFill>
                <a:highlight>
                  <a:schemeClr val="lt1"/>
                </a:highlight>
                <a:latin typeface="Roboto"/>
                <a:ea typeface="Roboto"/>
                <a:cs typeface="Roboto"/>
                <a:sym typeface="Roboto"/>
              </a:rPr>
              <a:t>) para que funcionen con instancias de clases personalizadas. En Dart, esto se hace mediante la palabra clave </a:t>
            </a:r>
            <a:r>
              <a:rPr lang="es-419" sz="4650">
                <a:solidFill>
                  <a:schemeClr val="accent1"/>
                </a:solidFill>
                <a:highlight>
                  <a:schemeClr val="lt1"/>
                </a:highlight>
                <a:latin typeface="Courier New"/>
                <a:ea typeface="Courier New"/>
                <a:cs typeface="Courier New"/>
                <a:sym typeface="Courier New"/>
              </a:rPr>
              <a:t>operator</a:t>
            </a:r>
            <a:r>
              <a:rPr lang="es-419" sz="4800">
                <a:solidFill>
                  <a:schemeClr val="accent1"/>
                </a:solidFill>
                <a:highlight>
                  <a:schemeClr val="lt1"/>
                </a:highlight>
                <a:latin typeface="Roboto"/>
                <a:ea typeface="Roboto"/>
                <a:cs typeface="Roboto"/>
                <a:sym typeface="Roboto"/>
              </a:rPr>
              <a:t> seguida del operador que se desea sobrecargar.</a:t>
            </a:r>
            <a:endParaRPr sz="4800">
              <a:solidFill>
                <a:schemeClr val="accent1"/>
              </a:solidFill>
              <a:highlight>
                <a:schemeClr val="lt1"/>
              </a:highlight>
              <a:latin typeface="Roboto"/>
              <a:ea typeface="Roboto"/>
              <a:cs typeface="Roboto"/>
              <a:sym typeface="Roboto"/>
            </a:endParaRPr>
          </a:p>
          <a:p>
            <a:pPr indent="0" lvl="0" marL="0" rtl="0" algn="l">
              <a:spcBef>
                <a:spcPts val="1500"/>
              </a:spcBef>
              <a:spcAft>
                <a:spcPts val="0"/>
              </a:spcAft>
              <a:buNone/>
            </a:pPr>
            <a:r>
              <a:rPr lang="es-419" sz="4800">
                <a:solidFill>
                  <a:schemeClr val="accent1"/>
                </a:solidFill>
                <a:highlight>
                  <a:schemeClr val="lt1"/>
                </a:highlight>
                <a:latin typeface="Roboto"/>
                <a:ea typeface="Roboto"/>
                <a:cs typeface="Roboto"/>
                <a:sym typeface="Roboto"/>
              </a:rPr>
              <a:t>Ejemplo de sobrecarga de operadores:</a:t>
            </a:r>
            <a:endParaRPr sz="4800">
              <a:solidFill>
                <a:schemeClr val="accent1"/>
              </a:solidFill>
              <a:highlight>
                <a:schemeClr val="lt1"/>
              </a:highlight>
              <a:latin typeface="Roboto"/>
              <a:ea typeface="Roboto"/>
              <a:cs typeface="Roboto"/>
              <a:sym typeface="Roboto"/>
            </a:endParaRPr>
          </a:p>
          <a:p>
            <a:pPr indent="0" lvl="0" marL="0" rtl="0" algn="l">
              <a:lnSpc>
                <a:spcPct val="130434"/>
              </a:lnSpc>
              <a:spcBef>
                <a:spcPts val="1500"/>
              </a:spcBef>
              <a:spcAft>
                <a:spcPts val="0"/>
              </a:spcAft>
              <a:buNone/>
            </a:pPr>
            <a:r>
              <a:rPr lang="es-419" sz="3150">
                <a:solidFill>
                  <a:srgbClr val="569CD6"/>
                </a:solidFill>
                <a:highlight>
                  <a:srgbClr val="1F1F1F"/>
                </a:highlight>
                <a:latin typeface="Courier New"/>
                <a:ea typeface="Courier New"/>
                <a:cs typeface="Courier New"/>
                <a:sym typeface="Courier New"/>
              </a:rPr>
              <a:t>class</a:t>
            </a:r>
            <a:r>
              <a:rPr lang="es-419" sz="3150">
                <a:solidFill>
                  <a:srgbClr val="CCCCCC"/>
                </a:solidFill>
                <a:highlight>
                  <a:srgbClr val="1F1F1F"/>
                </a:highlight>
                <a:latin typeface="Courier New"/>
                <a:ea typeface="Courier New"/>
                <a:cs typeface="Courier New"/>
                <a:sym typeface="Courier New"/>
              </a:rPr>
              <a:t> </a:t>
            </a:r>
            <a:r>
              <a:rPr lang="es-419" sz="3150">
                <a:solidFill>
                  <a:srgbClr val="4EC9B0"/>
                </a:solidFill>
                <a:highlight>
                  <a:srgbClr val="1F1F1F"/>
                </a:highlight>
                <a:latin typeface="Courier New"/>
                <a:ea typeface="Courier New"/>
                <a:cs typeface="Courier New"/>
                <a:sym typeface="Courier New"/>
              </a:rPr>
              <a:t>Vector</a:t>
            </a:r>
            <a:r>
              <a:rPr lang="es-419" sz="3150">
                <a:solidFill>
                  <a:srgbClr val="CCCCCC"/>
                </a:solidFill>
                <a:highlight>
                  <a:srgbClr val="1F1F1F"/>
                </a:highlight>
                <a:latin typeface="Courier New"/>
                <a:ea typeface="Courier New"/>
                <a:cs typeface="Courier New"/>
                <a:sym typeface="Courier New"/>
              </a:rPr>
              <a:t> {</a:t>
            </a:r>
            <a:endParaRPr sz="3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150">
                <a:solidFill>
                  <a:srgbClr val="CCCCCC"/>
                </a:solidFill>
                <a:highlight>
                  <a:srgbClr val="1F1F1F"/>
                </a:highlight>
                <a:latin typeface="Courier New"/>
                <a:ea typeface="Courier New"/>
                <a:cs typeface="Courier New"/>
                <a:sym typeface="Courier New"/>
              </a:rPr>
              <a:t>  </a:t>
            </a:r>
            <a:r>
              <a:rPr lang="es-419" sz="3150">
                <a:solidFill>
                  <a:srgbClr val="569CD6"/>
                </a:solidFill>
                <a:highlight>
                  <a:srgbClr val="1F1F1F"/>
                </a:highlight>
                <a:latin typeface="Courier New"/>
                <a:ea typeface="Courier New"/>
                <a:cs typeface="Courier New"/>
                <a:sym typeface="Courier New"/>
              </a:rPr>
              <a:t>final</a:t>
            </a:r>
            <a:r>
              <a:rPr lang="es-419" sz="3150">
                <a:solidFill>
                  <a:srgbClr val="CCCCCC"/>
                </a:solidFill>
                <a:highlight>
                  <a:srgbClr val="1F1F1F"/>
                </a:highlight>
                <a:latin typeface="Courier New"/>
                <a:ea typeface="Courier New"/>
                <a:cs typeface="Courier New"/>
                <a:sym typeface="Courier New"/>
              </a:rPr>
              <a:t> </a:t>
            </a:r>
            <a:r>
              <a:rPr lang="es-419" sz="3150">
                <a:solidFill>
                  <a:srgbClr val="4EC9B0"/>
                </a:solidFill>
                <a:highlight>
                  <a:srgbClr val="1F1F1F"/>
                </a:highlight>
                <a:latin typeface="Courier New"/>
                <a:ea typeface="Courier New"/>
                <a:cs typeface="Courier New"/>
                <a:sym typeface="Courier New"/>
              </a:rPr>
              <a:t>double</a:t>
            </a:r>
            <a:r>
              <a:rPr lang="es-419" sz="3150">
                <a:solidFill>
                  <a:srgbClr val="CCCCCC"/>
                </a:solidFill>
                <a:highlight>
                  <a:srgbClr val="1F1F1F"/>
                </a:highlight>
                <a:latin typeface="Courier New"/>
                <a:ea typeface="Courier New"/>
                <a:cs typeface="Courier New"/>
                <a:sym typeface="Courier New"/>
              </a:rPr>
              <a:t> x, y; </a:t>
            </a:r>
            <a:r>
              <a:rPr lang="es-419" sz="3150">
                <a:solidFill>
                  <a:srgbClr val="6A9955"/>
                </a:solidFill>
                <a:highlight>
                  <a:srgbClr val="1F1F1F"/>
                </a:highlight>
                <a:latin typeface="Courier New"/>
                <a:ea typeface="Courier New"/>
                <a:cs typeface="Courier New"/>
                <a:sym typeface="Courier New"/>
              </a:rPr>
              <a:t>// Define dos propiedades finales, x e y, de tipo double</a:t>
            </a:r>
            <a:endParaRPr sz="3150">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3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150">
                <a:solidFill>
                  <a:srgbClr val="CCCCCC"/>
                </a:solidFill>
                <a:highlight>
                  <a:srgbClr val="1F1F1F"/>
                </a:highlight>
                <a:latin typeface="Courier New"/>
                <a:ea typeface="Courier New"/>
                <a:cs typeface="Courier New"/>
                <a:sym typeface="Courier New"/>
              </a:rPr>
              <a:t>  </a:t>
            </a:r>
            <a:r>
              <a:rPr lang="es-419" sz="3150">
                <a:solidFill>
                  <a:srgbClr val="6A9955"/>
                </a:solidFill>
                <a:highlight>
                  <a:srgbClr val="1F1F1F"/>
                </a:highlight>
                <a:latin typeface="Courier New"/>
                <a:ea typeface="Courier New"/>
                <a:cs typeface="Courier New"/>
                <a:sym typeface="Courier New"/>
              </a:rPr>
              <a:t>// Constructor que inicializa las propiedades x e y</a:t>
            </a:r>
            <a:endParaRPr sz="3150">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150">
                <a:solidFill>
                  <a:srgbClr val="CCCCCC"/>
                </a:solidFill>
                <a:highlight>
                  <a:srgbClr val="1F1F1F"/>
                </a:highlight>
                <a:latin typeface="Courier New"/>
                <a:ea typeface="Courier New"/>
                <a:cs typeface="Courier New"/>
                <a:sym typeface="Courier New"/>
              </a:rPr>
              <a:t>  </a:t>
            </a:r>
            <a:r>
              <a:rPr lang="es-419" sz="3150">
                <a:solidFill>
                  <a:srgbClr val="4EC9B0"/>
                </a:solidFill>
                <a:highlight>
                  <a:srgbClr val="1F1F1F"/>
                </a:highlight>
                <a:latin typeface="Courier New"/>
                <a:ea typeface="Courier New"/>
                <a:cs typeface="Courier New"/>
                <a:sym typeface="Courier New"/>
              </a:rPr>
              <a:t>Vector</a:t>
            </a:r>
            <a:r>
              <a:rPr lang="es-419" sz="3150">
                <a:solidFill>
                  <a:srgbClr val="CCCCCC"/>
                </a:solidFill>
                <a:highlight>
                  <a:srgbClr val="1F1F1F"/>
                </a:highlight>
                <a:latin typeface="Courier New"/>
                <a:ea typeface="Courier New"/>
                <a:cs typeface="Courier New"/>
                <a:sym typeface="Courier New"/>
              </a:rPr>
              <a:t>(</a:t>
            </a:r>
            <a:r>
              <a:rPr lang="es-419" sz="3150">
                <a:solidFill>
                  <a:srgbClr val="569CD6"/>
                </a:solidFill>
                <a:highlight>
                  <a:srgbClr val="1F1F1F"/>
                </a:highlight>
                <a:latin typeface="Courier New"/>
                <a:ea typeface="Courier New"/>
                <a:cs typeface="Courier New"/>
                <a:sym typeface="Courier New"/>
              </a:rPr>
              <a:t>this</a:t>
            </a:r>
            <a:r>
              <a:rPr lang="es-419" sz="3150">
                <a:solidFill>
                  <a:srgbClr val="CCCCCC"/>
                </a:solidFill>
                <a:highlight>
                  <a:srgbClr val="1F1F1F"/>
                </a:highlight>
                <a:latin typeface="Courier New"/>
                <a:ea typeface="Courier New"/>
                <a:cs typeface="Courier New"/>
                <a:sym typeface="Courier New"/>
              </a:rPr>
              <a:t>.x, </a:t>
            </a:r>
            <a:r>
              <a:rPr lang="es-419" sz="3150">
                <a:solidFill>
                  <a:srgbClr val="569CD6"/>
                </a:solidFill>
                <a:highlight>
                  <a:srgbClr val="1F1F1F"/>
                </a:highlight>
                <a:latin typeface="Courier New"/>
                <a:ea typeface="Courier New"/>
                <a:cs typeface="Courier New"/>
                <a:sym typeface="Courier New"/>
              </a:rPr>
              <a:t>this</a:t>
            </a:r>
            <a:r>
              <a:rPr lang="es-419" sz="3150">
                <a:solidFill>
                  <a:srgbClr val="CCCCCC"/>
                </a:solidFill>
                <a:highlight>
                  <a:srgbClr val="1F1F1F"/>
                </a:highlight>
                <a:latin typeface="Courier New"/>
                <a:ea typeface="Courier New"/>
                <a:cs typeface="Courier New"/>
                <a:sym typeface="Courier New"/>
              </a:rPr>
              <a:t>.y);</a:t>
            </a:r>
            <a:endParaRPr sz="3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3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150">
                <a:solidFill>
                  <a:srgbClr val="CCCCCC"/>
                </a:solidFill>
                <a:highlight>
                  <a:srgbClr val="1F1F1F"/>
                </a:highlight>
                <a:latin typeface="Courier New"/>
                <a:ea typeface="Courier New"/>
                <a:cs typeface="Courier New"/>
                <a:sym typeface="Courier New"/>
              </a:rPr>
              <a:t>  </a:t>
            </a:r>
            <a:r>
              <a:rPr lang="es-419" sz="3150">
                <a:solidFill>
                  <a:srgbClr val="6A9955"/>
                </a:solidFill>
                <a:highlight>
                  <a:srgbClr val="1F1F1F"/>
                </a:highlight>
                <a:latin typeface="Courier New"/>
                <a:ea typeface="Courier New"/>
                <a:cs typeface="Courier New"/>
                <a:sym typeface="Courier New"/>
              </a:rPr>
              <a:t>// Sobrecarga del operador / para dividir un vector por un escalar</a:t>
            </a:r>
            <a:endParaRPr sz="3150">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150">
                <a:solidFill>
                  <a:srgbClr val="CCCCCC"/>
                </a:solidFill>
                <a:highlight>
                  <a:srgbClr val="1F1F1F"/>
                </a:highlight>
                <a:latin typeface="Courier New"/>
                <a:ea typeface="Courier New"/>
                <a:cs typeface="Courier New"/>
                <a:sym typeface="Courier New"/>
              </a:rPr>
              <a:t>  </a:t>
            </a:r>
            <a:r>
              <a:rPr lang="es-419" sz="3150">
                <a:solidFill>
                  <a:srgbClr val="4EC9B0"/>
                </a:solidFill>
                <a:highlight>
                  <a:srgbClr val="1F1F1F"/>
                </a:highlight>
                <a:latin typeface="Courier New"/>
                <a:ea typeface="Courier New"/>
                <a:cs typeface="Courier New"/>
                <a:sym typeface="Courier New"/>
              </a:rPr>
              <a:t>Vector</a:t>
            </a:r>
            <a:r>
              <a:rPr lang="es-419" sz="3150">
                <a:solidFill>
                  <a:srgbClr val="CCCCCC"/>
                </a:solidFill>
                <a:highlight>
                  <a:srgbClr val="1F1F1F"/>
                </a:highlight>
                <a:latin typeface="Courier New"/>
                <a:ea typeface="Courier New"/>
                <a:cs typeface="Courier New"/>
                <a:sym typeface="Courier New"/>
              </a:rPr>
              <a:t> </a:t>
            </a:r>
            <a:r>
              <a:rPr lang="es-419" sz="3150">
                <a:solidFill>
                  <a:srgbClr val="569CD6"/>
                </a:solidFill>
                <a:highlight>
                  <a:srgbClr val="1F1F1F"/>
                </a:highlight>
                <a:latin typeface="Courier New"/>
                <a:ea typeface="Courier New"/>
                <a:cs typeface="Courier New"/>
                <a:sym typeface="Courier New"/>
              </a:rPr>
              <a:t>operator</a:t>
            </a:r>
            <a:r>
              <a:rPr lang="es-419" sz="3150">
                <a:solidFill>
                  <a:srgbClr val="CCCCCC"/>
                </a:solidFill>
                <a:highlight>
                  <a:srgbClr val="1F1F1F"/>
                </a:highlight>
                <a:latin typeface="Courier New"/>
                <a:ea typeface="Courier New"/>
                <a:cs typeface="Courier New"/>
                <a:sym typeface="Courier New"/>
              </a:rPr>
              <a:t> </a:t>
            </a:r>
            <a:r>
              <a:rPr lang="es-419" sz="3150">
                <a:solidFill>
                  <a:srgbClr val="D4D4D4"/>
                </a:solidFill>
                <a:highlight>
                  <a:srgbClr val="1F1F1F"/>
                </a:highlight>
                <a:latin typeface="Courier New"/>
                <a:ea typeface="Courier New"/>
                <a:cs typeface="Courier New"/>
                <a:sym typeface="Courier New"/>
              </a:rPr>
              <a:t>/</a:t>
            </a:r>
            <a:r>
              <a:rPr lang="es-419" sz="3150">
                <a:solidFill>
                  <a:srgbClr val="CCCCCC"/>
                </a:solidFill>
                <a:highlight>
                  <a:srgbClr val="1F1F1F"/>
                </a:highlight>
                <a:latin typeface="Courier New"/>
                <a:ea typeface="Courier New"/>
                <a:cs typeface="Courier New"/>
                <a:sym typeface="Courier New"/>
              </a:rPr>
              <a:t>(</a:t>
            </a:r>
            <a:r>
              <a:rPr lang="es-419" sz="3150">
                <a:solidFill>
                  <a:srgbClr val="4EC9B0"/>
                </a:solidFill>
                <a:highlight>
                  <a:srgbClr val="1F1F1F"/>
                </a:highlight>
                <a:latin typeface="Courier New"/>
                <a:ea typeface="Courier New"/>
                <a:cs typeface="Courier New"/>
                <a:sym typeface="Courier New"/>
              </a:rPr>
              <a:t>double</a:t>
            </a:r>
            <a:r>
              <a:rPr lang="es-419" sz="3150">
                <a:solidFill>
                  <a:srgbClr val="CCCCCC"/>
                </a:solidFill>
                <a:highlight>
                  <a:srgbClr val="1F1F1F"/>
                </a:highlight>
                <a:latin typeface="Courier New"/>
                <a:ea typeface="Courier New"/>
                <a:cs typeface="Courier New"/>
                <a:sym typeface="Courier New"/>
              </a:rPr>
              <a:t> escalar) {</a:t>
            </a:r>
            <a:endParaRPr sz="3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150">
                <a:solidFill>
                  <a:srgbClr val="CCCCCC"/>
                </a:solidFill>
                <a:highlight>
                  <a:srgbClr val="1F1F1F"/>
                </a:highlight>
                <a:latin typeface="Courier New"/>
                <a:ea typeface="Courier New"/>
                <a:cs typeface="Courier New"/>
                <a:sym typeface="Courier New"/>
              </a:rPr>
              <a:t>    </a:t>
            </a:r>
            <a:r>
              <a:rPr lang="es-419" sz="3150">
                <a:solidFill>
                  <a:srgbClr val="6A9955"/>
                </a:solidFill>
                <a:highlight>
                  <a:srgbClr val="1F1F1F"/>
                </a:highlight>
                <a:latin typeface="Courier New"/>
                <a:ea typeface="Courier New"/>
                <a:cs typeface="Courier New"/>
                <a:sym typeface="Courier New"/>
              </a:rPr>
              <a:t>// Retorna un nuevo Vector con las coordenadas divididas por el escalar</a:t>
            </a:r>
            <a:endParaRPr sz="3150">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150">
                <a:solidFill>
                  <a:srgbClr val="CCCCCC"/>
                </a:solidFill>
                <a:highlight>
                  <a:srgbClr val="1F1F1F"/>
                </a:highlight>
                <a:latin typeface="Courier New"/>
                <a:ea typeface="Courier New"/>
                <a:cs typeface="Courier New"/>
                <a:sym typeface="Courier New"/>
              </a:rPr>
              <a:t>    </a:t>
            </a:r>
            <a:r>
              <a:rPr lang="es-419" sz="3150">
                <a:solidFill>
                  <a:srgbClr val="C586C0"/>
                </a:solidFill>
                <a:highlight>
                  <a:srgbClr val="1F1F1F"/>
                </a:highlight>
                <a:latin typeface="Courier New"/>
                <a:ea typeface="Courier New"/>
                <a:cs typeface="Courier New"/>
                <a:sym typeface="Courier New"/>
              </a:rPr>
              <a:t>return</a:t>
            </a:r>
            <a:r>
              <a:rPr lang="es-419" sz="3150">
                <a:solidFill>
                  <a:srgbClr val="CCCCCC"/>
                </a:solidFill>
                <a:highlight>
                  <a:srgbClr val="1F1F1F"/>
                </a:highlight>
                <a:latin typeface="Courier New"/>
                <a:ea typeface="Courier New"/>
                <a:cs typeface="Courier New"/>
                <a:sym typeface="Courier New"/>
              </a:rPr>
              <a:t> </a:t>
            </a:r>
            <a:r>
              <a:rPr lang="es-419" sz="3150">
                <a:solidFill>
                  <a:srgbClr val="4EC9B0"/>
                </a:solidFill>
                <a:highlight>
                  <a:srgbClr val="1F1F1F"/>
                </a:highlight>
                <a:latin typeface="Courier New"/>
                <a:ea typeface="Courier New"/>
                <a:cs typeface="Courier New"/>
                <a:sym typeface="Courier New"/>
              </a:rPr>
              <a:t>Vector</a:t>
            </a:r>
            <a:r>
              <a:rPr lang="es-419" sz="3150">
                <a:solidFill>
                  <a:srgbClr val="CCCCCC"/>
                </a:solidFill>
                <a:highlight>
                  <a:srgbClr val="1F1F1F"/>
                </a:highlight>
                <a:latin typeface="Courier New"/>
                <a:ea typeface="Courier New"/>
                <a:cs typeface="Courier New"/>
                <a:sym typeface="Courier New"/>
              </a:rPr>
              <a:t>(x </a:t>
            </a:r>
            <a:r>
              <a:rPr lang="es-419" sz="3150">
                <a:solidFill>
                  <a:srgbClr val="D4D4D4"/>
                </a:solidFill>
                <a:highlight>
                  <a:srgbClr val="1F1F1F"/>
                </a:highlight>
                <a:latin typeface="Courier New"/>
                <a:ea typeface="Courier New"/>
                <a:cs typeface="Courier New"/>
                <a:sym typeface="Courier New"/>
              </a:rPr>
              <a:t>/</a:t>
            </a:r>
            <a:r>
              <a:rPr lang="es-419" sz="3150">
                <a:solidFill>
                  <a:srgbClr val="CCCCCC"/>
                </a:solidFill>
                <a:highlight>
                  <a:srgbClr val="1F1F1F"/>
                </a:highlight>
                <a:latin typeface="Courier New"/>
                <a:ea typeface="Courier New"/>
                <a:cs typeface="Courier New"/>
                <a:sym typeface="Courier New"/>
              </a:rPr>
              <a:t> escalar, y </a:t>
            </a:r>
            <a:r>
              <a:rPr lang="es-419" sz="3150">
                <a:solidFill>
                  <a:srgbClr val="D4D4D4"/>
                </a:solidFill>
                <a:highlight>
                  <a:srgbClr val="1F1F1F"/>
                </a:highlight>
                <a:latin typeface="Courier New"/>
                <a:ea typeface="Courier New"/>
                <a:cs typeface="Courier New"/>
                <a:sym typeface="Courier New"/>
              </a:rPr>
              <a:t>/</a:t>
            </a:r>
            <a:r>
              <a:rPr lang="es-419" sz="3150">
                <a:solidFill>
                  <a:srgbClr val="CCCCCC"/>
                </a:solidFill>
                <a:highlight>
                  <a:srgbClr val="1F1F1F"/>
                </a:highlight>
                <a:latin typeface="Courier New"/>
                <a:ea typeface="Courier New"/>
                <a:cs typeface="Courier New"/>
                <a:sym typeface="Courier New"/>
              </a:rPr>
              <a:t> escalar);</a:t>
            </a:r>
            <a:endParaRPr sz="3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150">
                <a:solidFill>
                  <a:srgbClr val="CCCCCC"/>
                </a:solidFill>
                <a:highlight>
                  <a:srgbClr val="1F1F1F"/>
                </a:highlight>
                <a:latin typeface="Courier New"/>
                <a:ea typeface="Courier New"/>
                <a:cs typeface="Courier New"/>
                <a:sym typeface="Courier New"/>
              </a:rPr>
              <a:t>  }</a:t>
            </a:r>
            <a:endParaRPr sz="3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3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150">
                <a:solidFill>
                  <a:srgbClr val="CCCCCC"/>
                </a:solidFill>
                <a:highlight>
                  <a:srgbClr val="1F1F1F"/>
                </a:highlight>
                <a:latin typeface="Courier New"/>
                <a:ea typeface="Courier New"/>
                <a:cs typeface="Courier New"/>
                <a:sym typeface="Courier New"/>
              </a:rPr>
              <a:t>  </a:t>
            </a:r>
            <a:r>
              <a:rPr lang="es-419" sz="3150">
                <a:solidFill>
                  <a:srgbClr val="6A9955"/>
                </a:solidFill>
                <a:highlight>
                  <a:srgbClr val="1F1F1F"/>
                </a:highlight>
                <a:latin typeface="Courier New"/>
                <a:ea typeface="Courier New"/>
                <a:cs typeface="Courier New"/>
                <a:sym typeface="Courier New"/>
              </a:rPr>
              <a:t>// Sobrescribe el método toString para proporcionar una representación legible del vector</a:t>
            </a:r>
            <a:endParaRPr sz="3150">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150">
                <a:solidFill>
                  <a:srgbClr val="CCCCCC"/>
                </a:solidFill>
                <a:highlight>
                  <a:srgbClr val="1F1F1F"/>
                </a:highlight>
                <a:latin typeface="Courier New"/>
                <a:ea typeface="Courier New"/>
                <a:cs typeface="Courier New"/>
                <a:sym typeface="Courier New"/>
              </a:rPr>
              <a:t>  </a:t>
            </a:r>
            <a:r>
              <a:rPr lang="es-419" sz="3150">
                <a:solidFill>
                  <a:srgbClr val="569CD6"/>
                </a:solidFill>
                <a:highlight>
                  <a:srgbClr val="1F1F1F"/>
                </a:highlight>
                <a:latin typeface="Courier New"/>
                <a:ea typeface="Courier New"/>
                <a:cs typeface="Courier New"/>
                <a:sym typeface="Courier New"/>
              </a:rPr>
              <a:t>@override</a:t>
            </a:r>
            <a:endParaRPr sz="3150">
              <a:solidFill>
                <a:srgbClr val="569CD6"/>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150">
                <a:solidFill>
                  <a:srgbClr val="CCCCCC"/>
                </a:solidFill>
                <a:highlight>
                  <a:srgbClr val="1F1F1F"/>
                </a:highlight>
                <a:latin typeface="Courier New"/>
                <a:ea typeface="Courier New"/>
                <a:cs typeface="Courier New"/>
                <a:sym typeface="Courier New"/>
              </a:rPr>
              <a:t>  </a:t>
            </a:r>
            <a:r>
              <a:rPr lang="es-419" sz="3150">
                <a:solidFill>
                  <a:srgbClr val="4EC9B0"/>
                </a:solidFill>
                <a:highlight>
                  <a:srgbClr val="1F1F1F"/>
                </a:highlight>
                <a:latin typeface="Courier New"/>
                <a:ea typeface="Courier New"/>
                <a:cs typeface="Courier New"/>
                <a:sym typeface="Courier New"/>
              </a:rPr>
              <a:t>String</a:t>
            </a:r>
            <a:r>
              <a:rPr lang="es-419" sz="3150">
                <a:solidFill>
                  <a:srgbClr val="CCCCCC"/>
                </a:solidFill>
                <a:highlight>
                  <a:srgbClr val="1F1F1F"/>
                </a:highlight>
                <a:latin typeface="Courier New"/>
                <a:ea typeface="Courier New"/>
                <a:cs typeface="Courier New"/>
                <a:sym typeface="Courier New"/>
              </a:rPr>
              <a:t> </a:t>
            </a:r>
            <a:r>
              <a:rPr lang="es-419" sz="3150">
                <a:solidFill>
                  <a:srgbClr val="DCDCAA"/>
                </a:solidFill>
                <a:highlight>
                  <a:srgbClr val="1F1F1F"/>
                </a:highlight>
                <a:latin typeface="Courier New"/>
                <a:ea typeface="Courier New"/>
                <a:cs typeface="Courier New"/>
                <a:sym typeface="Courier New"/>
              </a:rPr>
              <a:t>toString</a:t>
            </a:r>
            <a:r>
              <a:rPr lang="es-419" sz="3150">
                <a:solidFill>
                  <a:srgbClr val="CCCCCC"/>
                </a:solidFill>
                <a:highlight>
                  <a:srgbClr val="1F1F1F"/>
                </a:highlight>
                <a:latin typeface="Courier New"/>
                <a:ea typeface="Courier New"/>
                <a:cs typeface="Courier New"/>
                <a:sym typeface="Courier New"/>
              </a:rPr>
              <a:t>() </a:t>
            </a:r>
            <a:r>
              <a:rPr lang="es-419" sz="3150">
                <a:solidFill>
                  <a:srgbClr val="D4D4D4"/>
                </a:solidFill>
                <a:highlight>
                  <a:srgbClr val="1F1F1F"/>
                </a:highlight>
                <a:latin typeface="Courier New"/>
                <a:ea typeface="Courier New"/>
                <a:cs typeface="Courier New"/>
                <a:sym typeface="Courier New"/>
              </a:rPr>
              <a:t>=&gt;</a:t>
            </a:r>
            <a:r>
              <a:rPr lang="es-419" sz="3150">
                <a:solidFill>
                  <a:srgbClr val="CCCCCC"/>
                </a:solidFill>
                <a:highlight>
                  <a:srgbClr val="1F1F1F"/>
                </a:highlight>
                <a:latin typeface="Courier New"/>
                <a:ea typeface="Courier New"/>
                <a:cs typeface="Courier New"/>
                <a:sym typeface="Courier New"/>
              </a:rPr>
              <a:t> </a:t>
            </a:r>
            <a:r>
              <a:rPr lang="es-419" sz="3150">
                <a:solidFill>
                  <a:srgbClr val="CE9178"/>
                </a:solidFill>
                <a:highlight>
                  <a:srgbClr val="1F1F1F"/>
                </a:highlight>
                <a:latin typeface="Courier New"/>
                <a:ea typeface="Courier New"/>
                <a:cs typeface="Courier New"/>
                <a:sym typeface="Courier New"/>
              </a:rPr>
              <a:t>'(</a:t>
            </a:r>
            <a:r>
              <a:rPr lang="es-419" sz="3150">
                <a:solidFill>
                  <a:srgbClr val="D4D4D4"/>
                </a:solidFill>
                <a:highlight>
                  <a:srgbClr val="1F1F1F"/>
                </a:highlight>
                <a:latin typeface="Courier New"/>
                <a:ea typeface="Courier New"/>
                <a:cs typeface="Courier New"/>
                <a:sym typeface="Courier New"/>
              </a:rPr>
              <a:t>$</a:t>
            </a:r>
            <a:r>
              <a:rPr lang="es-419" sz="3150">
                <a:solidFill>
                  <a:srgbClr val="9CDCFE"/>
                </a:solidFill>
                <a:highlight>
                  <a:srgbClr val="1F1F1F"/>
                </a:highlight>
                <a:latin typeface="Courier New"/>
                <a:ea typeface="Courier New"/>
                <a:cs typeface="Courier New"/>
                <a:sym typeface="Courier New"/>
              </a:rPr>
              <a:t>x</a:t>
            </a:r>
            <a:r>
              <a:rPr lang="es-419" sz="3150">
                <a:solidFill>
                  <a:srgbClr val="CE9178"/>
                </a:solidFill>
                <a:highlight>
                  <a:srgbClr val="1F1F1F"/>
                </a:highlight>
                <a:latin typeface="Courier New"/>
                <a:ea typeface="Courier New"/>
                <a:cs typeface="Courier New"/>
                <a:sym typeface="Courier New"/>
              </a:rPr>
              <a:t>, </a:t>
            </a:r>
            <a:r>
              <a:rPr lang="es-419" sz="3150">
                <a:solidFill>
                  <a:srgbClr val="D4D4D4"/>
                </a:solidFill>
                <a:highlight>
                  <a:srgbClr val="1F1F1F"/>
                </a:highlight>
                <a:latin typeface="Courier New"/>
                <a:ea typeface="Courier New"/>
                <a:cs typeface="Courier New"/>
                <a:sym typeface="Courier New"/>
              </a:rPr>
              <a:t>$</a:t>
            </a:r>
            <a:r>
              <a:rPr lang="es-419" sz="3150">
                <a:solidFill>
                  <a:srgbClr val="9CDCFE"/>
                </a:solidFill>
                <a:highlight>
                  <a:srgbClr val="1F1F1F"/>
                </a:highlight>
                <a:latin typeface="Courier New"/>
                <a:ea typeface="Courier New"/>
                <a:cs typeface="Courier New"/>
                <a:sym typeface="Courier New"/>
              </a:rPr>
              <a:t>y</a:t>
            </a:r>
            <a:r>
              <a:rPr lang="es-419" sz="3150">
                <a:solidFill>
                  <a:srgbClr val="CE9178"/>
                </a:solidFill>
                <a:highlight>
                  <a:srgbClr val="1F1F1F"/>
                </a:highlight>
                <a:latin typeface="Courier New"/>
                <a:ea typeface="Courier New"/>
                <a:cs typeface="Courier New"/>
                <a:sym typeface="Courier New"/>
              </a:rPr>
              <a:t>)'</a:t>
            </a:r>
            <a:r>
              <a:rPr lang="es-419" sz="3150">
                <a:solidFill>
                  <a:srgbClr val="CCCCCC"/>
                </a:solidFill>
                <a:highlight>
                  <a:srgbClr val="1F1F1F"/>
                </a:highlight>
                <a:latin typeface="Courier New"/>
                <a:ea typeface="Courier New"/>
                <a:cs typeface="Courier New"/>
                <a:sym typeface="Courier New"/>
              </a:rPr>
              <a:t>;</a:t>
            </a:r>
            <a:endParaRPr sz="3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150">
                <a:solidFill>
                  <a:srgbClr val="CCCCCC"/>
                </a:solidFill>
                <a:highlight>
                  <a:srgbClr val="1F1F1F"/>
                </a:highlight>
                <a:latin typeface="Courier New"/>
                <a:ea typeface="Courier New"/>
                <a:cs typeface="Courier New"/>
                <a:sym typeface="Courier New"/>
              </a:rPr>
              <a:t>}</a:t>
            </a:r>
            <a:endParaRPr sz="3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3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150">
                <a:solidFill>
                  <a:srgbClr val="569CD6"/>
                </a:solidFill>
                <a:highlight>
                  <a:srgbClr val="1F1F1F"/>
                </a:highlight>
                <a:latin typeface="Courier New"/>
                <a:ea typeface="Courier New"/>
                <a:cs typeface="Courier New"/>
                <a:sym typeface="Courier New"/>
              </a:rPr>
              <a:t>void</a:t>
            </a:r>
            <a:r>
              <a:rPr lang="es-419" sz="3150">
                <a:solidFill>
                  <a:srgbClr val="CCCCCC"/>
                </a:solidFill>
                <a:highlight>
                  <a:srgbClr val="1F1F1F"/>
                </a:highlight>
                <a:latin typeface="Courier New"/>
                <a:ea typeface="Courier New"/>
                <a:cs typeface="Courier New"/>
                <a:sym typeface="Courier New"/>
              </a:rPr>
              <a:t> </a:t>
            </a:r>
            <a:r>
              <a:rPr lang="es-419" sz="3150">
                <a:solidFill>
                  <a:srgbClr val="DCDCAA"/>
                </a:solidFill>
                <a:highlight>
                  <a:srgbClr val="1F1F1F"/>
                </a:highlight>
                <a:latin typeface="Courier New"/>
                <a:ea typeface="Courier New"/>
                <a:cs typeface="Courier New"/>
                <a:sym typeface="Courier New"/>
              </a:rPr>
              <a:t>main</a:t>
            </a:r>
            <a:r>
              <a:rPr lang="es-419" sz="3150">
                <a:solidFill>
                  <a:srgbClr val="CCCCCC"/>
                </a:solidFill>
                <a:highlight>
                  <a:srgbClr val="1F1F1F"/>
                </a:highlight>
                <a:latin typeface="Courier New"/>
                <a:ea typeface="Courier New"/>
                <a:cs typeface="Courier New"/>
                <a:sym typeface="Courier New"/>
              </a:rPr>
              <a:t>() {</a:t>
            </a:r>
            <a:endParaRPr sz="3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150">
                <a:solidFill>
                  <a:srgbClr val="CCCCCC"/>
                </a:solidFill>
                <a:highlight>
                  <a:srgbClr val="1F1F1F"/>
                </a:highlight>
                <a:latin typeface="Courier New"/>
                <a:ea typeface="Courier New"/>
                <a:cs typeface="Courier New"/>
                <a:sym typeface="Courier New"/>
              </a:rPr>
              <a:t>  </a:t>
            </a:r>
            <a:r>
              <a:rPr lang="es-419" sz="3150">
                <a:solidFill>
                  <a:srgbClr val="6A9955"/>
                </a:solidFill>
                <a:highlight>
                  <a:srgbClr val="1F1F1F"/>
                </a:highlight>
                <a:latin typeface="Courier New"/>
                <a:ea typeface="Courier New"/>
                <a:cs typeface="Courier New"/>
                <a:sym typeface="Courier New"/>
              </a:rPr>
              <a:t>// Crea un vector v1 con coordenadas (10.0, 20.0)</a:t>
            </a:r>
            <a:endParaRPr sz="3150">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150">
                <a:solidFill>
                  <a:srgbClr val="CCCCCC"/>
                </a:solidFill>
                <a:highlight>
                  <a:srgbClr val="1F1F1F"/>
                </a:highlight>
                <a:latin typeface="Courier New"/>
                <a:ea typeface="Courier New"/>
                <a:cs typeface="Courier New"/>
                <a:sym typeface="Courier New"/>
              </a:rPr>
              <a:t>  </a:t>
            </a:r>
            <a:r>
              <a:rPr lang="es-419" sz="3150">
                <a:solidFill>
                  <a:srgbClr val="569CD6"/>
                </a:solidFill>
                <a:highlight>
                  <a:srgbClr val="1F1F1F"/>
                </a:highlight>
                <a:latin typeface="Courier New"/>
                <a:ea typeface="Courier New"/>
                <a:cs typeface="Courier New"/>
                <a:sym typeface="Courier New"/>
              </a:rPr>
              <a:t>var</a:t>
            </a:r>
            <a:r>
              <a:rPr lang="es-419" sz="3150">
                <a:solidFill>
                  <a:srgbClr val="CCCCCC"/>
                </a:solidFill>
                <a:highlight>
                  <a:srgbClr val="1F1F1F"/>
                </a:highlight>
                <a:latin typeface="Courier New"/>
                <a:ea typeface="Courier New"/>
                <a:cs typeface="Courier New"/>
                <a:sym typeface="Courier New"/>
              </a:rPr>
              <a:t> v1 </a:t>
            </a:r>
            <a:r>
              <a:rPr lang="es-419" sz="3150">
                <a:solidFill>
                  <a:srgbClr val="D4D4D4"/>
                </a:solidFill>
                <a:highlight>
                  <a:srgbClr val="1F1F1F"/>
                </a:highlight>
                <a:latin typeface="Courier New"/>
                <a:ea typeface="Courier New"/>
                <a:cs typeface="Courier New"/>
                <a:sym typeface="Courier New"/>
              </a:rPr>
              <a:t>=</a:t>
            </a:r>
            <a:r>
              <a:rPr lang="es-419" sz="3150">
                <a:solidFill>
                  <a:srgbClr val="CCCCCC"/>
                </a:solidFill>
                <a:highlight>
                  <a:srgbClr val="1F1F1F"/>
                </a:highlight>
                <a:latin typeface="Courier New"/>
                <a:ea typeface="Courier New"/>
                <a:cs typeface="Courier New"/>
                <a:sym typeface="Courier New"/>
              </a:rPr>
              <a:t> </a:t>
            </a:r>
            <a:r>
              <a:rPr lang="es-419" sz="3150">
                <a:solidFill>
                  <a:srgbClr val="4EC9B0"/>
                </a:solidFill>
                <a:highlight>
                  <a:srgbClr val="1F1F1F"/>
                </a:highlight>
                <a:latin typeface="Courier New"/>
                <a:ea typeface="Courier New"/>
                <a:cs typeface="Courier New"/>
                <a:sym typeface="Courier New"/>
              </a:rPr>
              <a:t>Vector</a:t>
            </a:r>
            <a:r>
              <a:rPr lang="es-419" sz="3150">
                <a:solidFill>
                  <a:srgbClr val="CCCCCC"/>
                </a:solidFill>
                <a:highlight>
                  <a:srgbClr val="1F1F1F"/>
                </a:highlight>
                <a:latin typeface="Courier New"/>
                <a:ea typeface="Courier New"/>
                <a:cs typeface="Courier New"/>
                <a:sym typeface="Courier New"/>
              </a:rPr>
              <a:t>(</a:t>
            </a:r>
            <a:r>
              <a:rPr lang="es-419" sz="3150">
                <a:solidFill>
                  <a:srgbClr val="B5CEA8"/>
                </a:solidFill>
                <a:highlight>
                  <a:srgbClr val="1F1F1F"/>
                </a:highlight>
                <a:latin typeface="Courier New"/>
                <a:ea typeface="Courier New"/>
                <a:cs typeface="Courier New"/>
                <a:sym typeface="Courier New"/>
              </a:rPr>
              <a:t>10.0</a:t>
            </a:r>
            <a:r>
              <a:rPr lang="es-419" sz="3150">
                <a:solidFill>
                  <a:srgbClr val="CCCCCC"/>
                </a:solidFill>
                <a:highlight>
                  <a:srgbClr val="1F1F1F"/>
                </a:highlight>
                <a:latin typeface="Courier New"/>
                <a:ea typeface="Courier New"/>
                <a:cs typeface="Courier New"/>
                <a:sym typeface="Courier New"/>
              </a:rPr>
              <a:t>, </a:t>
            </a:r>
            <a:r>
              <a:rPr lang="es-419" sz="3150">
                <a:solidFill>
                  <a:srgbClr val="B5CEA8"/>
                </a:solidFill>
                <a:highlight>
                  <a:srgbClr val="1F1F1F"/>
                </a:highlight>
                <a:latin typeface="Courier New"/>
                <a:ea typeface="Courier New"/>
                <a:cs typeface="Courier New"/>
                <a:sym typeface="Courier New"/>
              </a:rPr>
              <a:t>20.0</a:t>
            </a:r>
            <a:r>
              <a:rPr lang="es-419" sz="3150">
                <a:solidFill>
                  <a:srgbClr val="CCCCCC"/>
                </a:solidFill>
                <a:highlight>
                  <a:srgbClr val="1F1F1F"/>
                </a:highlight>
                <a:latin typeface="Courier New"/>
                <a:ea typeface="Courier New"/>
                <a:cs typeface="Courier New"/>
                <a:sym typeface="Courier New"/>
              </a:rPr>
              <a:t>);</a:t>
            </a:r>
            <a:endParaRPr sz="3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3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150">
                <a:solidFill>
                  <a:srgbClr val="CCCCCC"/>
                </a:solidFill>
                <a:highlight>
                  <a:srgbClr val="1F1F1F"/>
                </a:highlight>
                <a:latin typeface="Courier New"/>
                <a:ea typeface="Courier New"/>
                <a:cs typeface="Courier New"/>
                <a:sym typeface="Courier New"/>
              </a:rPr>
              <a:t>  </a:t>
            </a:r>
            <a:r>
              <a:rPr lang="es-419" sz="3150">
                <a:solidFill>
                  <a:srgbClr val="6A9955"/>
                </a:solidFill>
                <a:highlight>
                  <a:srgbClr val="1F1F1F"/>
                </a:highlight>
                <a:latin typeface="Courier New"/>
                <a:ea typeface="Courier New"/>
                <a:cs typeface="Courier New"/>
                <a:sym typeface="Courier New"/>
              </a:rPr>
              <a:t>// Usa la sobrecarga del operador / para dividir v1 por 2.0</a:t>
            </a:r>
            <a:endParaRPr sz="3150">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150">
                <a:solidFill>
                  <a:srgbClr val="CCCCCC"/>
                </a:solidFill>
                <a:highlight>
                  <a:srgbClr val="1F1F1F"/>
                </a:highlight>
                <a:latin typeface="Courier New"/>
                <a:ea typeface="Courier New"/>
                <a:cs typeface="Courier New"/>
                <a:sym typeface="Courier New"/>
              </a:rPr>
              <a:t>  </a:t>
            </a:r>
            <a:r>
              <a:rPr lang="es-419" sz="3150">
                <a:solidFill>
                  <a:srgbClr val="569CD6"/>
                </a:solidFill>
                <a:highlight>
                  <a:srgbClr val="1F1F1F"/>
                </a:highlight>
                <a:latin typeface="Courier New"/>
                <a:ea typeface="Courier New"/>
                <a:cs typeface="Courier New"/>
                <a:sym typeface="Courier New"/>
              </a:rPr>
              <a:t>var</a:t>
            </a:r>
            <a:r>
              <a:rPr lang="es-419" sz="3150">
                <a:solidFill>
                  <a:srgbClr val="CCCCCC"/>
                </a:solidFill>
                <a:highlight>
                  <a:srgbClr val="1F1F1F"/>
                </a:highlight>
                <a:latin typeface="Courier New"/>
                <a:ea typeface="Courier New"/>
                <a:cs typeface="Courier New"/>
                <a:sym typeface="Courier New"/>
              </a:rPr>
              <a:t> division </a:t>
            </a:r>
            <a:r>
              <a:rPr lang="es-419" sz="3150">
                <a:solidFill>
                  <a:srgbClr val="D4D4D4"/>
                </a:solidFill>
                <a:highlight>
                  <a:srgbClr val="1F1F1F"/>
                </a:highlight>
                <a:latin typeface="Courier New"/>
                <a:ea typeface="Courier New"/>
                <a:cs typeface="Courier New"/>
                <a:sym typeface="Courier New"/>
              </a:rPr>
              <a:t>=</a:t>
            </a:r>
            <a:r>
              <a:rPr lang="es-419" sz="3150">
                <a:solidFill>
                  <a:srgbClr val="CCCCCC"/>
                </a:solidFill>
                <a:highlight>
                  <a:srgbClr val="1F1F1F"/>
                </a:highlight>
                <a:latin typeface="Courier New"/>
                <a:ea typeface="Courier New"/>
                <a:cs typeface="Courier New"/>
                <a:sym typeface="Courier New"/>
              </a:rPr>
              <a:t> v1 </a:t>
            </a:r>
            <a:r>
              <a:rPr lang="es-419" sz="3150">
                <a:solidFill>
                  <a:srgbClr val="D4D4D4"/>
                </a:solidFill>
                <a:highlight>
                  <a:srgbClr val="1F1F1F"/>
                </a:highlight>
                <a:latin typeface="Courier New"/>
                <a:ea typeface="Courier New"/>
                <a:cs typeface="Courier New"/>
                <a:sym typeface="Courier New"/>
              </a:rPr>
              <a:t>/</a:t>
            </a:r>
            <a:r>
              <a:rPr lang="es-419" sz="3150">
                <a:solidFill>
                  <a:srgbClr val="CCCCCC"/>
                </a:solidFill>
                <a:highlight>
                  <a:srgbClr val="1F1F1F"/>
                </a:highlight>
                <a:latin typeface="Courier New"/>
                <a:ea typeface="Courier New"/>
                <a:cs typeface="Courier New"/>
                <a:sym typeface="Courier New"/>
              </a:rPr>
              <a:t> </a:t>
            </a:r>
            <a:r>
              <a:rPr lang="es-419" sz="3150">
                <a:solidFill>
                  <a:srgbClr val="B5CEA8"/>
                </a:solidFill>
                <a:highlight>
                  <a:srgbClr val="1F1F1F"/>
                </a:highlight>
                <a:latin typeface="Courier New"/>
                <a:ea typeface="Courier New"/>
                <a:cs typeface="Courier New"/>
                <a:sym typeface="Courier New"/>
              </a:rPr>
              <a:t>2.0</a:t>
            </a:r>
            <a:r>
              <a:rPr lang="es-419" sz="3150">
                <a:solidFill>
                  <a:srgbClr val="CCCCCC"/>
                </a:solidFill>
                <a:highlight>
                  <a:srgbClr val="1F1F1F"/>
                </a:highlight>
                <a:latin typeface="Courier New"/>
                <a:ea typeface="Courier New"/>
                <a:cs typeface="Courier New"/>
                <a:sym typeface="Courier New"/>
              </a:rPr>
              <a:t>;</a:t>
            </a:r>
            <a:endParaRPr sz="3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3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150">
                <a:solidFill>
                  <a:srgbClr val="CCCCCC"/>
                </a:solidFill>
                <a:highlight>
                  <a:srgbClr val="1F1F1F"/>
                </a:highlight>
                <a:latin typeface="Courier New"/>
                <a:ea typeface="Courier New"/>
                <a:cs typeface="Courier New"/>
                <a:sym typeface="Courier New"/>
              </a:rPr>
              <a:t>  </a:t>
            </a:r>
            <a:r>
              <a:rPr lang="es-419" sz="3150">
                <a:solidFill>
                  <a:srgbClr val="6A9955"/>
                </a:solidFill>
                <a:highlight>
                  <a:srgbClr val="1F1F1F"/>
                </a:highlight>
                <a:latin typeface="Courier New"/>
                <a:ea typeface="Courier New"/>
                <a:cs typeface="Courier New"/>
                <a:sym typeface="Courier New"/>
              </a:rPr>
              <a:t>// Imprime el resultado de la división</a:t>
            </a:r>
            <a:endParaRPr sz="3150">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150">
                <a:solidFill>
                  <a:srgbClr val="CCCCCC"/>
                </a:solidFill>
                <a:highlight>
                  <a:srgbClr val="1F1F1F"/>
                </a:highlight>
                <a:latin typeface="Courier New"/>
                <a:ea typeface="Courier New"/>
                <a:cs typeface="Courier New"/>
                <a:sym typeface="Courier New"/>
              </a:rPr>
              <a:t>  </a:t>
            </a:r>
            <a:r>
              <a:rPr lang="es-419" sz="3150">
                <a:solidFill>
                  <a:srgbClr val="DCDCAA"/>
                </a:solidFill>
                <a:highlight>
                  <a:srgbClr val="1F1F1F"/>
                </a:highlight>
                <a:latin typeface="Courier New"/>
                <a:ea typeface="Courier New"/>
                <a:cs typeface="Courier New"/>
                <a:sym typeface="Courier New"/>
              </a:rPr>
              <a:t>print</a:t>
            </a:r>
            <a:r>
              <a:rPr lang="es-419" sz="3150">
                <a:solidFill>
                  <a:srgbClr val="CCCCCC"/>
                </a:solidFill>
                <a:highlight>
                  <a:srgbClr val="1F1F1F"/>
                </a:highlight>
                <a:latin typeface="Courier New"/>
                <a:ea typeface="Courier New"/>
                <a:cs typeface="Courier New"/>
                <a:sym typeface="Courier New"/>
              </a:rPr>
              <a:t>(</a:t>
            </a:r>
            <a:r>
              <a:rPr lang="es-419" sz="3150">
                <a:solidFill>
                  <a:srgbClr val="CE9178"/>
                </a:solidFill>
                <a:highlight>
                  <a:srgbClr val="1F1F1F"/>
                </a:highlight>
                <a:latin typeface="Courier New"/>
                <a:ea typeface="Courier New"/>
                <a:cs typeface="Courier New"/>
                <a:sym typeface="Courier New"/>
              </a:rPr>
              <a:t>'División: </a:t>
            </a:r>
            <a:r>
              <a:rPr lang="es-419" sz="3150">
                <a:solidFill>
                  <a:srgbClr val="D4D4D4"/>
                </a:solidFill>
                <a:highlight>
                  <a:srgbClr val="1F1F1F"/>
                </a:highlight>
                <a:latin typeface="Courier New"/>
                <a:ea typeface="Courier New"/>
                <a:cs typeface="Courier New"/>
                <a:sym typeface="Courier New"/>
              </a:rPr>
              <a:t>$</a:t>
            </a:r>
            <a:r>
              <a:rPr lang="es-419" sz="3150">
                <a:solidFill>
                  <a:srgbClr val="9CDCFE"/>
                </a:solidFill>
                <a:highlight>
                  <a:srgbClr val="1F1F1F"/>
                </a:highlight>
                <a:latin typeface="Courier New"/>
                <a:ea typeface="Courier New"/>
                <a:cs typeface="Courier New"/>
                <a:sym typeface="Courier New"/>
              </a:rPr>
              <a:t>division</a:t>
            </a:r>
            <a:r>
              <a:rPr lang="es-419" sz="3150">
                <a:solidFill>
                  <a:srgbClr val="CE9178"/>
                </a:solidFill>
                <a:highlight>
                  <a:srgbClr val="1F1F1F"/>
                </a:highlight>
                <a:latin typeface="Courier New"/>
                <a:ea typeface="Courier New"/>
                <a:cs typeface="Courier New"/>
                <a:sym typeface="Courier New"/>
              </a:rPr>
              <a:t>'</a:t>
            </a:r>
            <a:r>
              <a:rPr lang="es-419" sz="3150">
                <a:solidFill>
                  <a:srgbClr val="CCCCCC"/>
                </a:solidFill>
                <a:highlight>
                  <a:srgbClr val="1F1F1F"/>
                </a:highlight>
                <a:latin typeface="Courier New"/>
                <a:ea typeface="Courier New"/>
                <a:cs typeface="Courier New"/>
                <a:sym typeface="Courier New"/>
              </a:rPr>
              <a:t>); </a:t>
            </a:r>
            <a:r>
              <a:rPr lang="es-419" sz="3150">
                <a:solidFill>
                  <a:srgbClr val="6A9955"/>
                </a:solidFill>
                <a:highlight>
                  <a:srgbClr val="1F1F1F"/>
                </a:highlight>
                <a:latin typeface="Courier New"/>
                <a:ea typeface="Courier New"/>
                <a:cs typeface="Courier New"/>
                <a:sym typeface="Courier New"/>
              </a:rPr>
              <a:t>// Imprime: División: (5.0, 10.0)</a:t>
            </a:r>
            <a:endParaRPr sz="3150">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150">
                <a:solidFill>
                  <a:srgbClr val="CCCCCC"/>
                </a:solidFill>
                <a:highlight>
                  <a:srgbClr val="1F1F1F"/>
                </a:highlight>
                <a:latin typeface="Courier New"/>
                <a:ea typeface="Courier New"/>
                <a:cs typeface="Courier New"/>
                <a:sym typeface="Courier New"/>
              </a:rPr>
              <a:t>}</a:t>
            </a:r>
            <a:endParaRPr sz="3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3057">
              <a:solidFill>
                <a:srgbClr val="569CD6"/>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CCCCCC"/>
              </a:solidFill>
              <a:highlight>
                <a:srgbClr val="1F1F1F"/>
              </a:highlight>
              <a:latin typeface="Courier New"/>
              <a:ea typeface="Courier New"/>
              <a:cs typeface="Courier New"/>
              <a:sym typeface="Courier New"/>
            </a:endParaRPr>
          </a:p>
          <a:p>
            <a:pPr indent="0" lvl="0" marL="0" rtl="0" algn="l">
              <a:spcBef>
                <a:spcPts val="1500"/>
              </a:spcBef>
              <a:spcAft>
                <a:spcPts val="0"/>
              </a:spcAft>
              <a:buNone/>
            </a:pPr>
            <a:r>
              <a:t/>
            </a:r>
            <a:endParaRPr sz="1200">
              <a:solidFill>
                <a:schemeClr val="accent1"/>
              </a:solidFill>
              <a:highlight>
                <a:schemeClr val="lt1"/>
              </a:highlight>
              <a:latin typeface="Roboto"/>
              <a:ea typeface="Roboto"/>
              <a:cs typeface="Roboto"/>
              <a:sym typeface="Roboto"/>
            </a:endParaRPr>
          </a:p>
          <a:p>
            <a:pPr indent="0" lvl="0" marL="0" rtl="0" algn="l">
              <a:spcBef>
                <a:spcPts val="1500"/>
              </a:spcBef>
              <a:spcAft>
                <a:spcPts val="1200"/>
              </a:spcAft>
              <a:buNone/>
            </a:pPr>
            <a:r>
              <a:t/>
            </a:r>
            <a:endParaRPr>
              <a:solidFill>
                <a:schemeClr val="accent1"/>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ctr">
              <a:lnSpc>
                <a:spcPct val="150000"/>
              </a:lnSpc>
              <a:spcBef>
                <a:spcPts val="1200"/>
              </a:spcBef>
              <a:spcAft>
                <a:spcPts val="200"/>
              </a:spcAft>
              <a:buNone/>
            </a:pPr>
            <a:r>
              <a:rPr lang="es-419" sz="3500">
                <a:highlight>
                  <a:schemeClr val="lt1"/>
                </a:highlight>
              </a:rPr>
              <a:t>¿Qué es la Sobrecarga en Dart?</a:t>
            </a:r>
            <a:endParaRPr sz="5900">
              <a:highlight>
                <a:schemeClr val="lt1"/>
              </a:highlight>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solidFill>
                  <a:schemeClr val="accent1"/>
                </a:solidFill>
                <a:highlight>
                  <a:schemeClr val="lt1"/>
                </a:highlight>
                <a:latin typeface="Georgia"/>
                <a:ea typeface="Georgia"/>
                <a:cs typeface="Georgia"/>
                <a:sym typeface="Georgia"/>
              </a:rPr>
              <a:t>La sobrecarga en Dart se refiere a la capacidad de definir múltiples formas de un método, constructor u operador dentro de una clase para manejar diferentes tipos o números de argumentos. Esta característica permite que las clases sean más flexibles y adecuadas a las necesidades específicas de los desarrolladores.</a:t>
            </a:r>
            <a:endParaRPr>
              <a:solidFill>
                <a:schemeClr val="accent1"/>
              </a:solidFill>
              <a:highlight>
                <a:schemeClr val="lt1"/>
              </a:highlight>
              <a:latin typeface="Georgia"/>
              <a:ea typeface="Georgia"/>
              <a:cs typeface="Georgia"/>
              <a:sym typeface="Georgia"/>
            </a:endParaRPr>
          </a:p>
          <a:p>
            <a:pPr indent="0" lvl="0" marL="0" rtl="0" algn="l">
              <a:spcBef>
                <a:spcPts val="1500"/>
              </a:spcBef>
              <a:spcAft>
                <a:spcPts val="1500"/>
              </a:spcAft>
              <a:buNone/>
            </a:pPr>
            <a:r>
              <a:t/>
            </a:r>
            <a:endParaRPr>
              <a:solidFill>
                <a:schemeClr val="accent1"/>
              </a:solidFill>
              <a:highlight>
                <a:schemeClr val="lt1"/>
              </a:highlight>
              <a:latin typeface="Roboto"/>
              <a:ea typeface="Roboto"/>
              <a:cs typeface="Roboto"/>
              <a:sym typeface="Roboto"/>
            </a:endParaRPr>
          </a:p>
        </p:txBody>
      </p:sp>
      <p:pic>
        <p:nvPicPr>
          <p:cNvPr id="64" name="Google Shape;64;p14"/>
          <p:cNvPicPr preferRelativeResize="0"/>
          <p:nvPr/>
        </p:nvPicPr>
        <p:blipFill>
          <a:blip r:embed="rId3">
            <a:alphaModFix/>
          </a:blip>
          <a:stretch>
            <a:fillRect/>
          </a:stretch>
        </p:blipFill>
        <p:spPr>
          <a:xfrm>
            <a:off x="544872" y="2571750"/>
            <a:ext cx="7456125" cy="2228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Diferentes tipos de sobrecarga</a:t>
            </a:r>
            <a:endParaRPr/>
          </a:p>
        </p:txBody>
      </p:sp>
      <p:sp>
        <p:nvSpPr>
          <p:cNvPr id="70" name="Google Shape;70;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1200"/>
              </a:spcBef>
              <a:spcAft>
                <a:spcPts val="0"/>
              </a:spcAft>
              <a:buNone/>
            </a:pPr>
            <a:r>
              <a:rPr b="1" lang="es-419" sz="1400">
                <a:solidFill>
                  <a:schemeClr val="accent1"/>
                </a:solidFill>
                <a:highlight>
                  <a:schemeClr val="lt1"/>
                </a:highlight>
                <a:latin typeface="Georgia"/>
                <a:ea typeface="Georgia"/>
                <a:cs typeface="Georgia"/>
                <a:sym typeface="Georgia"/>
              </a:rPr>
              <a:t>1. Sobrecarga de Constructores</a:t>
            </a:r>
            <a:endParaRPr b="1" sz="1400">
              <a:solidFill>
                <a:schemeClr val="accent1"/>
              </a:solidFill>
              <a:highlight>
                <a:schemeClr val="lt1"/>
              </a:highlight>
              <a:latin typeface="Georgia"/>
              <a:ea typeface="Georgia"/>
              <a:cs typeface="Georgia"/>
              <a:sym typeface="Georgia"/>
            </a:endParaRPr>
          </a:p>
          <a:p>
            <a:pPr indent="0" lvl="0" marL="0" rtl="0" algn="l">
              <a:spcBef>
                <a:spcPts val="200"/>
              </a:spcBef>
              <a:spcAft>
                <a:spcPts val="0"/>
              </a:spcAft>
              <a:buNone/>
            </a:pPr>
            <a:r>
              <a:rPr lang="es-419" sz="1400">
                <a:solidFill>
                  <a:schemeClr val="accent1"/>
                </a:solidFill>
                <a:highlight>
                  <a:schemeClr val="lt1"/>
                </a:highlight>
                <a:latin typeface="Georgia"/>
                <a:ea typeface="Georgia"/>
                <a:cs typeface="Georgia"/>
                <a:sym typeface="Georgia"/>
              </a:rPr>
              <a:t>Dart permite la definición de múltiples constructores en una clase utilizando constructores con nombre. Esto permite inicializar objetos de una clase de diferentes maneras, dependiendo de los parámetros proporcionados.</a:t>
            </a:r>
            <a:endParaRPr sz="1400">
              <a:solidFill>
                <a:schemeClr val="accent1"/>
              </a:solidFill>
              <a:highlight>
                <a:schemeClr val="lt1"/>
              </a:highlight>
              <a:latin typeface="Georgia"/>
              <a:ea typeface="Georgia"/>
              <a:cs typeface="Georgia"/>
              <a:sym typeface="Georgia"/>
            </a:endParaRPr>
          </a:p>
          <a:p>
            <a:pPr indent="0" lvl="0" marL="0" rtl="0" algn="l">
              <a:lnSpc>
                <a:spcPct val="150000"/>
              </a:lnSpc>
              <a:spcBef>
                <a:spcPts val="1500"/>
              </a:spcBef>
              <a:spcAft>
                <a:spcPts val="0"/>
              </a:spcAft>
              <a:buNone/>
            </a:pPr>
            <a:r>
              <a:rPr b="1" lang="es-419" sz="1400">
                <a:solidFill>
                  <a:schemeClr val="accent1"/>
                </a:solidFill>
                <a:highlight>
                  <a:schemeClr val="lt1"/>
                </a:highlight>
                <a:latin typeface="Georgia"/>
                <a:ea typeface="Georgia"/>
                <a:cs typeface="Georgia"/>
                <a:sym typeface="Georgia"/>
              </a:rPr>
              <a:t>2. Sobrecarga de Métodos</a:t>
            </a:r>
            <a:endParaRPr b="1" sz="1400">
              <a:solidFill>
                <a:schemeClr val="accent1"/>
              </a:solidFill>
              <a:highlight>
                <a:schemeClr val="lt1"/>
              </a:highlight>
              <a:latin typeface="Georgia"/>
              <a:ea typeface="Georgia"/>
              <a:cs typeface="Georgia"/>
              <a:sym typeface="Georgia"/>
            </a:endParaRPr>
          </a:p>
          <a:p>
            <a:pPr indent="0" lvl="0" marL="0" rtl="0" algn="l">
              <a:spcBef>
                <a:spcPts val="200"/>
              </a:spcBef>
              <a:spcAft>
                <a:spcPts val="0"/>
              </a:spcAft>
              <a:buNone/>
            </a:pPr>
            <a:r>
              <a:rPr lang="es-419" sz="1400">
                <a:solidFill>
                  <a:schemeClr val="accent1"/>
                </a:solidFill>
                <a:highlight>
                  <a:schemeClr val="lt1"/>
                </a:highlight>
                <a:latin typeface="Georgia"/>
                <a:ea typeface="Georgia"/>
                <a:cs typeface="Georgia"/>
                <a:sym typeface="Georgia"/>
              </a:rPr>
              <a:t>Aunque Dart no soporta la sobrecarga de métodos de la misma manera que otros lenguajes, se puede lograr un comportamiento similar utilizando parámetros opcionales o nombrados.</a:t>
            </a:r>
            <a:endParaRPr sz="1400">
              <a:solidFill>
                <a:schemeClr val="accent1"/>
              </a:solidFill>
              <a:highlight>
                <a:schemeClr val="lt1"/>
              </a:highlight>
              <a:latin typeface="Georgia"/>
              <a:ea typeface="Georgia"/>
              <a:cs typeface="Georgia"/>
              <a:sym typeface="Georgia"/>
            </a:endParaRPr>
          </a:p>
          <a:p>
            <a:pPr indent="0" lvl="0" marL="0" rtl="0" algn="l">
              <a:lnSpc>
                <a:spcPct val="150000"/>
              </a:lnSpc>
              <a:spcBef>
                <a:spcPts val="1500"/>
              </a:spcBef>
              <a:spcAft>
                <a:spcPts val="0"/>
              </a:spcAft>
              <a:buNone/>
            </a:pPr>
            <a:r>
              <a:rPr b="1" lang="es-419" sz="1400">
                <a:solidFill>
                  <a:schemeClr val="accent1"/>
                </a:solidFill>
                <a:highlight>
                  <a:schemeClr val="lt1"/>
                </a:highlight>
                <a:latin typeface="Georgia"/>
                <a:ea typeface="Georgia"/>
                <a:cs typeface="Georgia"/>
                <a:sym typeface="Georgia"/>
              </a:rPr>
              <a:t>3.Sobrecarga de Operadores</a:t>
            </a:r>
            <a:endParaRPr b="1" sz="1400">
              <a:solidFill>
                <a:schemeClr val="accent1"/>
              </a:solidFill>
              <a:highlight>
                <a:schemeClr val="lt1"/>
              </a:highlight>
              <a:latin typeface="Georgia"/>
              <a:ea typeface="Georgia"/>
              <a:cs typeface="Georgia"/>
              <a:sym typeface="Georgia"/>
            </a:endParaRPr>
          </a:p>
          <a:p>
            <a:pPr indent="0" lvl="0" marL="0" rtl="0" algn="l">
              <a:spcBef>
                <a:spcPts val="200"/>
              </a:spcBef>
              <a:spcAft>
                <a:spcPts val="0"/>
              </a:spcAft>
              <a:buNone/>
            </a:pPr>
            <a:r>
              <a:rPr lang="es-419" sz="1400">
                <a:solidFill>
                  <a:schemeClr val="accent1"/>
                </a:solidFill>
                <a:highlight>
                  <a:schemeClr val="lt1"/>
                </a:highlight>
                <a:latin typeface="Georgia"/>
                <a:ea typeface="Georgia"/>
                <a:cs typeface="Georgia"/>
                <a:sym typeface="Georgia"/>
              </a:rPr>
              <a:t>Dart permite la sobrecarga de operadores mediante la definición de métodos especiales que utilizan la palabra clave operator seguida del operador que deseas sobrecargar. Esto permite definir cómo se comportan los operadores estándar cuando se aplican a instancias de una clase personalizada.</a:t>
            </a:r>
            <a:endParaRPr sz="1400">
              <a:solidFill>
                <a:schemeClr val="accent1"/>
              </a:solidFill>
              <a:highlight>
                <a:schemeClr val="lt1"/>
              </a:highlight>
              <a:latin typeface="Georgia"/>
              <a:ea typeface="Georgia"/>
              <a:cs typeface="Georgia"/>
              <a:sym typeface="Georgia"/>
            </a:endParaRPr>
          </a:p>
          <a:p>
            <a:pPr indent="0" lvl="0" marL="0" rtl="0" algn="l">
              <a:spcBef>
                <a:spcPts val="1500"/>
              </a:spcBef>
              <a:spcAft>
                <a:spcPts val="1200"/>
              </a:spcAft>
              <a:buNone/>
            </a:pPr>
            <a:r>
              <a:t/>
            </a:r>
            <a:endParaRPr>
              <a:solidFill>
                <a:schemeClr val="accent1"/>
              </a:solidFill>
              <a:highlight>
                <a:schemeClr val="lt1"/>
              </a:highlight>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MANEJO DE LOS NULOS</a:t>
            </a:r>
            <a:endParaRPr/>
          </a:p>
        </p:txBody>
      </p:sp>
      <p:sp>
        <p:nvSpPr>
          <p:cNvPr id="76" name="Google Shape;76;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419">
                <a:solidFill>
                  <a:schemeClr val="accent1"/>
                </a:solidFill>
                <a:highlight>
                  <a:schemeClr val="lt1"/>
                </a:highlight>
                <a:latin typeface="Georgia"/>
                <a:ea typeface="Georgia"/>
                <a:cs typeface="Georgia"/>
                <a:sym typeface="Georgia"/>
              </a:rPr>
              <a:t>Al momento de hacer una sobreCarga en dart existe la posibilidad que se manden algunos datos Null en esos casos se usan los siguientes operadores como : </a:t>
            </a:r>
            <a:endParaRPr>
              <a:solidFill>
                <a:schemeClr val="accent1"/>
              </a:solidFill>
              <a:highlight>
                <a:schemeClr val="lt1"/>
              </a:highlight>
              <a:latin typeface="Georgia"/>
              <a:ea typeface="Georgia"/>
              <a:cs typeface="Georgia"/>
              <a:sym typeface="Georgia"/>
            </a:endParaRPr>
          </a:p>
          <a:p>
            <a:pPr indent="0" lvl="0" marL="0" rtl="0" algn="l">
              <a:spcBef>
                <a:spcPts val="1200"/>
              </a:spcBef>
              <a:spcAft>
                <a:spcPts val="0"/>
              </a:spcAft>
              <a:buNone/>
            </a:pPr>
            <a:r>
              <a:rPr lang="es-419">
                <a:solidFill>
                  <a:schemeClr val="accent1"/>
                </a:solidFill>
                <a:highlight>
                  <a:schemeClr val="lt1"/>
                </a:highlight>
                <a:latin typeface="Georgia"/>
                <a:ea typeface="Georgia"/>
                <a:cs typeface="Georgia"/>
                <a:sym typeface="Georgia"/>
              </a:rPr>
              <a:t>?? - Es un controlador de nulos. En caso que la variable reciba un nulo, tomará el valor por defecto a la derecha del signo ??</a:t>
            </a:r>
            <a:endParaRPr>
              <a:solidFill>
                <a:schemeClr val="accent1"/>
              </a:solidFill>
              <a:highlight>
                <a:schemeClr val="lt1"/>
              </a:highlight>
              <a:latin typeface="Georgia"/>
              <a:ea typeface="Georgia"/>
              <a:cs typeface="Georgia"/>
              <a:sym typeface="Georgia"/>
            </a:endParaRPr>
          </a:p>
          <a:p>
            <a:pPr indent="0" lvl="0" marL="0" rtl="0" algn="l">
              <a:spcBef>
                <a:spcPts val="1200"/>
              </a:spcBef>
              <a:spcAft>
                <a:spcPts val="0"/>
              </a:spcAft>
              <a:buNone/>
            </a:pPr>
            <a:r>
              <a:rPr lang="es-419">
                <a:solidFill>
                  <a:schemeClr val="accent1"/>
                </a:solidFill>
                <a:highlight>
                  <a:schemeClr val="lt1"/>
                </a:highlight>
                <a:latin typeface="Georgia"/>
                <a:ea typeface="Georgia"/>
                <a:cs typeface="Georgia"/>
                <a:sym typeface="Georgia"/>
              </a:rPr>
              <a:t>! - Es un controlador de nulos que obliga a la variable a no ser un nulo ( En caso de ser un nulo, habrá una excepción).</a:t>
            </a:r>
            <a:endParaRPr>
              <a:solidFill>
                <a:schemeClr val="accent1"/>
              </a:solidFill>
              <a:highlight>
                <a:schemeClr val="lt1"/>
              </a:highlight>
              <a:latin typeface="Georgia"/>
              <a:ea typeface="Georgia"/>
              <a:cs typeface="Georgia"/>
              <a:sym typeface="Georgia"/>
            </a:endParaRPr>
          </a:p>
          <a:p>
            <a:pPr indent="0" lvl="0" marL="0" rtl="0" algn="l">
              <a:spcBef>
                <a:spcPts val="1200"/>
              </a:spcBef>
              <a:spcAft>
                <a:spcPts val="0"/>
              </a:spcAft>
              <a:buNone/>
            </a:pPr>
            <a:r>
              <a:rPr lang="es-419">
                <a:solidFill>
                  <a:schemeClr val="accent1"/>
                </a:solidFill>
                <a:highlight>
                  <a:schemeClr val="lt1"/>
                </a:highlight>
                <a:latin typeface="Georgia"/>
                <a:ea typeface="Georgia"/>
                <a:cs typeface="Georgia"/>
                <a:sym typeface="Georgia"/>
              </a:rPr>
              <a:t>[ ] - Son los signos para decir que los parámetros recibirán un “parámetro opcional posicional” y también para definir parámetros de función con nombre en Dart.</a:t>
            </a:r>
            <a:endParaRPr>
              <a:solidFill>
                <a:schemeClr val="accent1"/>
              </a:solidFill>
              <a:highlight>
                <a:schemeClr val="lt1"/>
              </a:highlight>
              <a:latin typeface="Georgia"/>
              <a:ea typeface="Georgia"/>
              <a:cs typeface="Georgia"/>
              <a:sym typeface="Georgia"/>
            </a:endParaRPr>
          </a:p>
          <a:p>
            <a:pPr indent="0" lvl="0" marL="0" rtl="0" algn="l">
              <a:spcBef>
                <a:spcPts val="1200"/>
              </a:spcBef>
              <a:spcAft>
                <a:spcPts val="0"/>
              </a:spcAft>
              <a:buNone/>
            </a:pPr>
            <a:r>
              <a:rPr lang="es-419">
                <a:solidFill>
                  <a:schemeClr val="accent1"/>
                </a:solidFill>
                <a:highlight>
                  <a:schemeClr val="lt1"/>
                </a:highlight>
                <a:latin typeface="Georgia"/>
                <a:ea typeface="Georgia"/>
                <a:cs typeface="Georgia"/>
                <a:sym typeface="Georgia"/>
              </a:rPr>
              <a:t>{ } - Son los signos para decir que los parámetros recibirán un “parámetro nombrado” </a:t>
            </a:r>
            <a:endParaRPr>
              <a:solidFill>
                <a:schemeClr val="accent1"/>
              </a:solidFill>
              <a:highlight>
                <a:schemeClr val="lt1"/>
              </a:highlight>
              <a:latin typeface="Georgia"/>
              <a:ea typeface="Georgia"/>
              <a:cs typeface="Georgia"/>
              <a:sym typeface="Georgia"/>
            </a:endParaRPr>
          </a:p>
          <a:p>
            <a:pPr indent="0" lvl="0" marL="0" rtl="0" algn="l">
              <a:spcBef>
                <a:spcPts val="1200"/>
              </a:spcBef>
              <a:spcAft>
                <a:spcPts val="0"/>
              </a:spcAft>
              <a:buNone/>
            </a:pPr>
            <a:r>
              <a:t/>
            </a:r>
            <a:endParaRPr>
              <a:solidFill>
                <a:schemeClr val="accent1"/>
              </a:solidFill>
              <a:highlight>
                <a:schemeClr val="lt1"/>
              </a:highlight>
              <a:latin typeface="Georgia"/>
              <a:ea typeface="Georgia"/>
              <a:cs typeface="Georgia"/>
              <a:sym typeface="Georgia"/>
            </a:endParaRPr>
          </a:p>
          <a:p>
            <a:pPr indent="0" lvl="0" marL="0" rtl="0" algn="l">
              <a:spcBef>
                <a:spcPts val="1200"/>
              </a:spcBef>
              <a:spcAft>
                <a:spcPts val="1200"/>
              </a:spcAft>
              <a:buNone/>
            </a:pPr>
            <a:r>
              <a:t/>
            </a:r>
            <a:endParaRPr>
              <a:solidFill>
                <a:schemeClr val="accent1"/>
              </a:solidFill>
              <a:highlight>
                <a:schemeClr val="lt1"/>
              </a:highlight>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lnSpc>
                <a:spcPct val="160000"/>
              </a:lnSpc>
              <a:spcBef>
                <a:spcPts val="1400"/>
              </a:spcBef>
              <a:spcAft>
                <a:spcPts val="400"/>
              </a:spcAft>
              <a:buNone/>
            </a:pPr>
            <a:r>
              <a:rPr lang="es-419" sz="1650">
                <a:highlight>
                  <a:schemeClr val="lt1"/>
                </a:highlight>
                <a:latin typeface="Roboto"/>
                <a:ea typeface="Roboto"/>
                <a:cs typeface="Roboto"/>
                <a:sym typeface="Roboto"/>
              </a:rPr>
              <a:t>Operador </a:t>
            </a:r>
            <a:r>
              <a:rPr lang="es-419" sz="1500">
                <a:highlight>
                  <a:schemeClr val="lt1"/>
                </a:highlight>
                <a:latin typeface="Courier New"/>
                <a:ea typeface="Courier New"/>
                <a:cs typeface="Courier New"/>
                <a:sym typeface="Courier New"/>
              </a:rPr>
              <a:t>??</a:t>
            </a:r>
            <a:r>
              <a:rPr lang="es-419" sz="1650">
                <a:highlight>
                  <a:schemeClr val="lt1"/>
                </a:highlight>
                <a:latin typeface="Roboto"/>
                <a:ea typeface="Roboto"/>
                <a:cs typeface="Roboto"/>
                <a:sym typeface="Roboto"/>
              </a:rPr>
              <a:t> (Operador de Coalescencia Nula)</a:t>
            </a:r>
            <a:endParaRPr/>
          </a:p>
        </p:txBody>
      </p:sp>
      <p:sp>
        <p:nvSpPr>
          <p:cNvPr id="82" name="Google Shape;82;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lang="es-419" sz="3269">
                <a:solidFill>
                  <a:schemeClr val="accent1"/>
                </a:solidFill>
                <a:highlight>
                  <a:schemeClr val="lt1"/>
                </a:highlight>
                <a:latin typeface="Roboto"/>
                <a:ea typeface="Roboto"/>
                <a:cs typeface="Roboto"/>
                <a:sym typeface="Roboto"/>
              </a:rPr>
              <a:t>El operador </a:t>
            </a:r>
            <a:r>
              <a:rPr lang="es-419" sz="3119">
                <a:solidFill>
                  <a:schemeClr val="accent1"/>
                </a:solidFill>
                <a:highlight>
                  <a:schemeClr val="lt1"/>
                </a:highlight>
                <a:latin typeface="Courier New"/>
                <a:ea typeface="Courier New"/>
                <a:cs typeface="Courier New"/>
                <a:sym typeface="Courier New"/>
              </a:rPr>
              <a:t>??</a:t>
            </a:r>
            <a:r>
              <a:rPr lang="es-419" sz="3269">
                <a:solidFill>
                  <a:schemeClr val="accent1"/>
                </a:solidFill>
                <a:highlight>
                  <a:schemeClr val="lt1"/>
                </a:highlight>
                <a:latin typeface="Roboto"/>
                <a:ea typeface="Roboto"/>
                <a:cs typeface="Roboto"/>
                <a:sym typeface="Roboto"/>
              </a:rPr>
              <a:t> se utiliza para proporcionar un valor predeterminado en caso de que una variable sea </a:t>
            </a:r>
            <a:r>
              <a:rPr lang="es-419" sz="3119">
                <a:solidFill>
                  <a:schemeClr val="accent1"/>
                </a:solidFill>
                <a:highlight>
                  <a:schemeClr val="lt1"/>
                </a:highlight>
                <a:latin typeface="Courier New"/>
                <a:ea typeface="Courier New"/>
                <a:cs typeface="Courier New"/>
                <a:sym typeface="Courier New"/>
              </a:rPr>
              <a:t>null</a:t>
            </a:r>
            <a:r>
              <a:rPr lang="es-419" sz="3269">
                <a:solidFill>
                  <a:schemeClr val="accent1"/>
                </a:solidFill>
                <a:highlight>
                  <a:schemeClr val="lt1"/>
                </a:highlight>
                <a:latin typeface="Roboto"/>
                <a:ea typeface="Roboto"/>
                <a:cs typeface="Roboto"/>
                <a:sym typeface="Roboto"/>
              </a:rPr>
              <a:t>. Si la variable a la izquierda del operador </a:t>
            </a:r>
            <a:r>
              <a:rPr lang="es-419" sz="3119">
                <a:solidFill>
                  <a:schemeClr val="accent1"/>
                </a:solidFill>
                <a:highlight>
                  <a:schemeClr val="lt1"/>
                </a:highlight>
                <a:latin typeface="Courier New"/>
                <a:ea typeface="Courier New"/>
                <a:cs typeface="Courier New"/>
                <a:sym typeface="Courier New"/>
              </a:rPr>
              <a:t>??</a:t>
            </a:r>
            <a:r>
              <a:rPr lang="es-419" sz="3269">
                <a:solidFill>
                  <a:schemeClr val="accent1"/>
                </a:solidFill>
                <a:highlight>
                  <a:schemeClr val="lt1"/>
                </a:highlight>
                <a:latin typeface="Roboto"/>
                <a:ea typeface="Roboto"/>
                <a:cs typeface="Roboto"/>
                <a:sym typeface="Roboto"/>
              </a:rPr>
              <a:t> es </a:t>
            </a:r>
            <a:r>
              <a:rPr lang="es-419" sz="3119">
                <a:solidFill>
                  <a:schemeClr val="accent1"/>
                </a:solidFill>
                <a:highlight>
                  <a:schemeClr val="lt1"/>
                </a:highlight>
                <a:latin typeface="Courier New"/>
                <a:ea typeface="Courier New"/>
                <a:cs typeface="Courier New"/>
                <a:sym typeface="Courier New"/>
              </a:rPr>
              <a:t>null</a:t>
            </a:r>
            <a:r>
              <a:rPr lang="es-419" sz="3269">
                <a:solidFill>
                  <a:schemeClr val="accent1"/>
                </a:solidFill>
                <a:highlight>
                  <a:schemeClr val="lt1"/>
                </a:highlight>
                <a:latin typeface="Roboto"/>
                <a:ea typeface="Roboto"/>
                <a:cs typeface="Roboto"/>
                <a:sym typeface="Roboto"/>
              </a:rPr>
              <a:t>, se devuelve el valor a la derecha del operador. Es útil para manejar valores opcionales y asegurar que siempre tengamos un valor válido.</a:t>
            </a:r>
            <a:endParaRPr sz="3269">
              <a:solidFill>
                <a:schemeClr val="accent1"/>
              </a:solidFill>
              <a:highlight>
                <a:schemeClr val="lt1"/>
              </a:highlight>
              <a:latin typeface="Roboto"/>
              <a:ea typeface="Roboto"/>
              <a:cs typeface="Roboto"/>
              <a:sym typeface="Roboto"/>
            </a:endParaRPr>
          </a:p>
          <a:p>
            <a:pPr indent="0" lvl="0" marL="0" rtl="0" algn="l">
              <a:spcBef>
                <a:spcPts val="1500"/>
              </a:spcBef>
              <a:spcAft>
                <a:spcPts val="0"/>
              </a:spcAft>
              <a:buNone/>
            </a:pPr>
            <a:r>
              <a:rPr lang="es-419" sz="3269">
                <a:solidFill>
                  <a:schemeClr val="accent1"/>
                </a:solidFill>
                <a:highlight>
                  <a:schemeClr val="lt1"/>
                </a:highlight>
                <a:latin typeface="Roboto"/>
                <a:ea typeface="Roboto"/>
                <a:cs typeface="Roboto"/>
                <a:sym typeface="Roboto"/>
              </a:rPr>
              <a:t>Ejemplo práctico:</a:t>
            </a:r>
            <a:endParaRPr sz="3269">
              <a:solidFill>
                <a:schemeClr val="accent1"/>
              </a:solidFill>
              <a:highlight>
                <a:schemeClr val="lt1"/>
              </a:highlight>
              <a:latin typeface="Roboto"/>
              <a:ea typeface="Roboto"/>
              <a:cs typeface="Roboto"/>
              <a:sym typeface="Roboto"/>
            </a:endParaRPr>
          </a:p>
          <a:p>
            <a:pPr indent="0" lvl="0" marL="0" rtl="0" algn="l">
              <a:lnSpc>
                <a:spcPct val="130434"/>
              </a:lnSpc>
              <a:spcBef>
                <a:spcPts val="1500"/>
              </a:spcBef>
              <a:spcAft>
                <a:spcPts val="0"/>
              </a:spcAft>
              <a:buNone/>
            </a:pPr>
            <a:r>
              <a:rPr lang="es-419" sz="1870">
                <a:solidFill>
                  <a:srgbClr val="569CD6"/>
                </a:solidFill>
                <a:highlight>
                  <a:srgbClr val="1F1F1F"/>
                </a:highlight>
                <a:latin typeface="Courier New"/>
                <a:ea typeface="Courier New"/>
                <a:cs typeface="Courier New"/>
                <a:sym typeface="Courier New"/>
              </a:rPr>
              <a:t>void</a:t>
            </a:r>
            <a:r>
              <a:rPr lang="es-419" sz="1870">
                <a:solidFill>
                  <a:srgbClr val="CCCCCC"/>
                </a:solidFill>
                <a:highlight>
                  <a:srgbClr val="1F1F1F"/>
                </a:highlight>
                <a:latin typeface="Courier New"/>
                <a:ea typeface="Courier New"/>
                <a:cs typeface="Courier New"/>
                <a:sym typeface="Courier New"/>
              </a:rPr>
              <a:t> </a:t>
            </a:r>
            <a:r>
              <a:rPr lang="es-419" sz="1870">
                <a:solidFill>
                  <a:srgbClr val="DCDCAA"/>
                </a:solidFill>
                <a:highlight>
                  <a:srgbClr val="1F1F1F"/>
                </a:highlight>
                <a:latin typeface="Courier New"/>
                <a:ea typeface="Courier New"/>
                <a:cs typeface="Courier New"/>
                <a:sym typeface="Courier New"/>
              </a:rPr>
              <a:t>main</a:t>
            </a:r>
            <a:r>
              <a:rPr lang="es-419" sz="1870">
                <a:solidFill>
                  <a:srgbClr val="CCCCCC"/>
                </a:solidFill>
                <a:highlight>
                  <a:srgbClr val="1F1F1F"/>
                </a:highlight>
                <a:latin typeface="Courier New"/>
                <a:ea typeface="Courier New"/>
                <a:cs typeface="Courier New"/>
                <a:sym typeface="Courier New"/>
              </a:rPr>
              <a:t>() {</a:t>
            </a:r>
            <a:endParaRPr sz="187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1870">
                <a:solidFill>
                  <a:srgbClr val="CCCCCC"/>
                </a:solidFill>
                <a:highlight>
                  <a:srgbClr val="1F1F1F"/>
                </a:highlight>
                <a:latin typeface="Courier New"/>
                <a:ea typeface="Courier New"/>
                <a:cs typeface="Courier New"/>
                <a:sym typeface="Courier New"/>
              </a:rPr>
              <a:t>  </a:t>
            </a:r>
            <a:r>
              <a:rPr lang="es-419" sz="1870">
                <a:solidFill>
                  <a:srgbClr val="4EC9B0"/>
                </a:solidFill>
                <a:highlight>
                  <a:srgbClr val="1F1F1F"/>
                </a:highlight>
                <a:latin typeface="Courier New"/>
                <a:ea typeface="Courier New"/>
                <a:cs typeface="Courier New"/>
                <a:sym typeface="Courier New"/>
              </a:rPr>
              <a:t>String</a:t>
            </a:r>
            <a:r>
              <a:rPr lang="es-419" sz="1870">
                <a:solidFill>
                  <a:srgbClr val="D4D4D4"/>
                </a:solidFill>
                <a:highlight>
                  <a:srgbClr val="1F1F1F"/>
                </a:highlight>
                <a:latin typeface="Courier New"/>
                <a:ea typeface="Courier New"/>
                <a:cs typeface="Courier New"/>
                <a:sym typeface="Courier New"/>
              </a:rPr>
              <a:t>?</a:t>
            </a:r>
            <a:r>
              <a:rPr lang="es-419" sz="1870">
                <a:solidFill>
                  <a:srgbClr val="CCCCCC"/>
                </a:solidFill>
                <a:highlight>
                  <a:srgbClr val="1F1F1F"/>
                </a:highlight>
                <a:latin typeface="Courier New"/>
                <a:ea typeface="Courier New"/>
                <a:cs typeface="Courier New"/>
                <a:sym typeface="Courier New"/>
              </a:rPr>
              <a:t> nombre;</a:t>
            </a:r>
            <a:endParaRPr sz="187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1870">
                <a:solidFill>
                  <a:srgbClr val="CCCCCC"/>
                </a:solidFill>
                <a:highlight>
                  <a:srgbClr val="1F1F1F"/>
                </a:highlight>
                <a:latin typeface="Courier New"/>
                <a:ea typeface="Courier New"/>
                <a:cs typeface="Courier New"/>
                <a:sym typeface="Courier New"/>
              </a:rPr>
              <a:t>  </a:t>
            </a:r>
            <a:r>
              <a:rPr lang="es-419" sz="1870">
                <a:solidFill>
                  <a:srgbClr val="4EC9B0"/>
                </a:solidFill>
                <a:highlight>
                  <a:srgbClr val="1F1F1F"/>
                </a:highlight>
                <a:latin typeface="Courier New"/>
                <a:ea typeface="Courier New"/>
                <a:cs typeface="Courier New"/>
                <a:sym typeface="Courier New"/>
              </a:rPr>
              <a:t>String</a:t>
            </a:r>
            <a:r>
              <a:rPr lang="es-419" sz="1870">
                <a:solidFill>
                  <a:srgbClr val="CCCCCC"/>
                </a:solidFill>
                <a:highlight>
                  <a:srgbClr val="1F1F1F"/>
                </a:highlight>
                <a:latin typeface="Courier New"/>
                <a:ea typeface="Courier New"/>
                <a:cs typeface="Courier New"/>
                <a:sym typeface="Courier New"/>
              </a:rPr>
              <a:t> saludo </a:t>
            </a:r>
            <a:r>
              <a:rPr lang="es-419" sz="1870">
                <a:solidFill>
                  <a:srgbClr val="D4D4D4"/>
                </a:solidFill>
                <a:highlight>
                  <a:srgbClr val="1F1F1F"/>
                </a:highlight>
                <a:latin typeface="Courier New"/>
                <a:ea typeface="Courier New"/>
                <a:cs typeface="Courier New"/>
                <a:sym typeface="Courier New"/>
              </a:rPr>
              <a:t>=</a:t>
            </a:r>
            <a:r>
              <a:rPr lang="es-419" sz="1870">
                <a:solidFill>
                  <a:srgbClr val="CCCCCC"/>
                </a:solidFill>
                <a:highlight>
                  <a:srgbClr val="1F1F1F"/>
                </a:highlight>
                <a:latin typeface="Courier New"/>
                <a:ea typeface="Courier New"/>
                <a:cs typeface="Courier New"/>
                <a:sym typeface="Courier New"/>
              </a:rPr>
              <a:t> </a:t>
            </a:r>
            <a:r>
              <a:rPr lang="es-419" sz="1870">
                <a:solidFill>
                  <a:srgbClr val="CE9178"/>
                </a:solidFill>
                <a:highlight>
                  <a:srgbClr val="1F1F1F"/>
                </a:highlight>
                <a:latin typeface="Courier New"/>
                <a:ea typeface="Courier New"/>
                <a:cs typeface="Courier New"/>
                <a:sym typeface="Courier New"/>
              </a:rPr>
              <a:t>"¡Hola, </a:t>
            </a:r>
            <a:r>
              <a:rPr lang="es-419" sz="1870">
                <a:solidFill>
                  <a:srgbClr val="D4D4D4"/>
                </a:solidFill>
                <a:highlight>
                  <a:srgbClr val="1F1F1F"/>
                </a:highlight>
                <a:latin typeface="Courier New"/>
                <a:ea typeface="Courier New"/>
                <a:cs typeface="Courier New"/>
                <a:sym typeface="Courier New"/>
              </a:rPr>
              <a:t>${</a:t>
            </a:r>
            <a:r>
              <a:rPr lang="es-419" sz="1870">
                <a:solidFill>
                  <a:srgbClr val="9CDCFE"/>
                </a:solidFill>
                <a:highlight>
                  <a:srgbClr val="1F1F1F"/>
                </a:highlight>
                <a:latin typeface="Courier New"/>
                <a:ea typeface="Courier New"/>
                <a:cs typeface="Courier New"/>
                <a:sym typeface="Courier New"/>
              </a:rPr>
              <a:t>nombre</a:t>
            </a:r>
            <a:r>
              <a:rPr lang="es-419" sz="1870">
                <a:solidFill>
                  <a:srgbClr val="D4D4D4"/>
                </a:solidFill>
                <a:highlight>
                  <a:srgbClr val="1F1F1F"/>
                </a:highlight>
                <a:latin typeface="Courier New"/>
                <a:ea typeface="Courier New"/>
                <a:cs typeface="Courier New"/>
                <a:sym typeface="Courier New"/>
              </a:rPr>
              <a:t> ?? </a:t>
            </a:r>
            <a:r>
              <a:rPr lang="es-419" sz="1870">
                <a:solidFill>
                  <a:srgbClr val="CE9178"/>
                </a:solidFill>
                <a:highlight>
                  <a:srgbClr val="1F1F1F"/>
                </a:highlight>
                <a:latin typeface="Courier New"/>
                <a:ea typeface="Courier New"/>
                <a:cs typeface="Courier New"/>
                <a:sym typeface="Courier New"/>
              </a:rPr>
              <a:t>'Invitado'</a:t>
            </a:r>
            <a:r>
              <a:rPr lang="es-419" sz="1870">
                <a:solidFill>
                  <a:srgbClr val="D4D4D4"/>
                </a:solidFill>
                <a:highlight>
                  <a:srgbClr val="1F1F1F"/>
                </a:highlight>
                <a:latin typeface="Courier New"/>
                <a:ea typeface="Courier New"/>
                <a:cs typeface="Courier New"/>
                <a:sym typeface="Courier New"/>
              </a:rPr>
              <a:t>}</a:t>
            </a:r>
            <a:r>
              <a:rPr lang="es-419" sz="1870">
                <a:solidFill>
                  <a:srgbClr val="CE9178"/>
                </a:solidFill>
                <a:highlight>
                  <a:srgbClr val="1F1F1F"/>
                </a:highlight>
                <a:latin typeface="Courier New"/>
                <a:ea typeface="Courier New"/>
                <a:cs typeface="Courier New"/>
                <a:sym typeface="Courier New"/>
              </a:rPr>
              <a:t>!"</a:t>
            </a:r>
            <a:r>
              <a:rPr lang="es-419" sz="1870">
                <a:solidFill>
                  <a:srgbClr val="CCCCCC"/>
                </a:solidFill>
                <a:highlight>
                  <a:srgbClr val="1F1F1F"/>
                </a:highlight>
                <a:latin typeface="Courier New"/>
                <a:ea typeface="Courier New"/>
                <a:cs typeface="Courier New"/>
                <a:sym typeface="Courier New"/>
              </a:rPr>
              <a:t>;</a:t>
            </a:r>
            <a:endParaRPr sz="187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1870">
                <a:solidFill>
                  <a:srgbClr val="CCCCCC"/>
                </a:solidFill>
                <a:highlight>
                  <a:srgbClr val="1F1F1F"/>
                </a:highlight>
                <a:latin typeface="Courier New"/>
                <a:ea typeface="Courier New"/>
                <a:cs typeface="Courier New"/>
                <a:sym typeface="Courier New"/>
              </a:rPr>
              <a:t>  </a:t>
            </a:r>
            <a:r>
              <a:rPr lang="es-419" sz="1870">
                <a:solidFill>
                  <a:srgbClr val="DCDCAA"/>
                </a:solidFill>
                <a:highlight>
                  <a:srgbClr val="1F1F1F"/>
                </a:highlight>
                <a:latin typeface="Courier New"/>
                <a:ea typeface="Courier New"/>
                <a:cs typeface="Courier New"/>
                <a:sym typeface="Courier New"/>
              </a:rPr>
              <a:t>print</a:t>
            </a:r>
            <a:r>
              <a:rPr lang="es-419" sz="1870">
                <a:solidFill>
                  <a:srgbClr val="CCCCCC"/>
                </a:solidFill>
                <a:highlight>
                  <a:srgbClr val="1F1F1F"/>
                </a:highlight>
                <a:latin typeface="Courier New"/>
                <a:ea typeface="Courier New"/>
                <a:cs typeface="Courier New"/>
                <a:sym typeface="Courier New"/>
              </a:rPr>
              <a:t>(saludo);  </a:t>
            </a:r>
            <a:r>
              <a:rPr lang="es-419" sz="1870">
                <a:solidFill>
                  <a:srgbClr val="6A9955"/>
                </a:solidFill>
                <a:highlight>
                  <a:srgbClr val="1F1F1F"/>
                </a:highlight>
                <a:latin typeface="Courier New"/>
                <a:ea typeface="Courier New"/>
                <a:cs typeface="Courier New"/>
                <a:sym typeface="Courier New"/>
              </a:rPr>
              <a:t>// Imprime: ¡Hola, Invitado!</a:t>
            </a:r>
            <a:endParaRPr sz="1870">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87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1870">
                <a:solidFill>
                  <a:srgbClr val="CCCCCC"/>
                </a:solidFill>
                <a:highlight>
                  <a:srgbClr val="1F1F1F"/>
                </a:highlight>
                <a:latin typeface="Courier New"/>
                <a:ea typeface="Courier New"/>
                <a:cs typeface="Courier New"/>
                <a:sym typeface="Courier New"/>
              </a:rPr>
              <a:t>  nombre </a:t>
            </a:r>
            <a:r>
              <a:rPr lang="es-419" sz="1870">
                <a:solidFill>
                  <a:srgbClr val="D4D4D4"/>
                </a:solidFill>
                <a:highlight>
                  <a:srgbClr val="1F1F1F"/>
                </a:highlight>
                <a:latin typeface="Courier New"/>
                <a:ea typeface="Courier New"/>
                <a:cs typeface="Courier New"/>
                <a:sym typeface="Courier New"/>
              </a:rPr>
              <a:t>=</a:t>
            </a:r>
            <a:r>
              <a:rPr lang="es-419" sz="1870">
                <a:solidFill>
                  <a:srgbClr val="CCCCCC"/>
                </a:solidFill>
                <a:highlight>
                  <a:srgbClr val="1F1F1F"/>
                </a:highlight>
                <a:latin typeface="Courier New"/>
                <a:ea typeface="Courier New"/>
                <a:cs typeface="Courier New"/>
                <a:sym typeface="Courier New"/>
              </a:rPr>
              <a:t> </a:t>
            </a:r>
            <a:r>
              <a:rPr lang="es-419" sz="1870">
                <a:solidFill>
                  <a:srgbClr val="CE9178"/>
                </a:solidFill>
                <a:highlight>
                  <a:srgbClr val="1F1F1F"/>
                </a:highlight>
                <a:latin typeface="Courier New"/>
                <a:ea typeface="Courier New"/>
                <a:cs typeface="Courier New"/>
                <a:sym typeface="Courier New"/>
              </a:rPr>
              <a:t>"Juan"</a:t>
            </a:r>
            <a:r>
              <a:rPr lang="es-419" sz="1870">
                <a:solidFill>
                  <a:srgbClr val="CCCCCC"/>
                </a:solidFill>
                <a:highlight>
                  <a:srgbClr val="1F1F1F"/>
                </a:highlight>
                <a:latin typeface="Courier New"/>
                <a:ea typeface="Courier New"/>
                <a:cs typeface="Courier New"/>
                <a:sym typeface="Courier New"/>
              </a:rPr>
              <a:t>;</a:t>
            </a:r>
            <a:endParaRPr sz="187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1870">
                <a:solidFill>
                  <a:srgbClr val="CCCCCC"/>
                </a:solidFill>
                <a:highlight>
                  <a:srgbClr val="1F1F1F"/>
                </a:highlight>
                <a:latin typeface="Courier New"/>
                <a:ea typeface="Courier New"/>
                <a:cs typeface="Courier New"/>
                <a:sym typeface="Courier New"/>
              </a:rPr>
              <a:t>  saludo </a:t>
            </a:r>
            <a:r>
              <a:rPr lang="es-419" sz="1870">
                <a:solidFill>
                  <a:srgbClr val="D4D4D4"/>
                </a:solidFill>
                <a:highlight>
                  <a:srgbClr val="1F1F1F"/>
                </a:highlight>
                <a:latin typeface="Courier New"/>
                <a:ea typeface="Courier New"/>
                <a:cs typeface="Courier New"/>
                <a:sym typeface="Courier New"/>
              </a:rPr>
              <a:t>=</a:t>
            </a:r>
            <a:r>
              <a:rPr lang="es-419" sz="1870">
                <a:solidFill>
                  <a:srgbClr val="CCCCCC"/>
                </a:solidFill>
                <a:highlight>
                  <a:srgbClr val="1F1F1F"/>
                </a:highlight>
                <a:latin typeface="Courier New"/>
                <a:ea typeface="Courier New"/>
                <a:cs typeface="Courier New"/>
                <a:sym typeface="Courier New"/>
              </a:rPr>
              <a:t> </a:t>
            </a:r>
            <a:r>
              <a:rPr lang="es-419" sz="1870">
                <a:solidFill>
                  <a:srgbClr val="CE9178"/>
                </a:solidFill>
                <a:highlight>
                  <a:srgbClr val="1F1F1F"/>
                </a:highlight>
                <a:latin typeface="Courier New"/>
                <a:ea typeface="Courier New"/>
                <a:cs typeface="Courier New"/>
                <a:sym typeface="Courier New"/>
              </a:rPr>
              <a:t>"¡Hola, </a:t>
            </a:r>
            <a:r>
              <a:rPr lang="es-419" sz="1870">
                <a:solidFill>
                  <a:srgbClr val="D4D4D4"/>
                </a:solidFill>
                <a:highlight>
                  <a:srgbClr val="1F1F1F"/>
                </a:highlight>
                <a:latin typeface="Courier New"/>
                <a:ea typeface="Courier New"/>
                <a:cs typeface="Courier New"/>
                <a:sym typeface="Courier New"/>
              </a:rPr>
              <a:t>${</a:t>
            </a:r>
            <a:r>
              <a:rPr lang="es-419" sz="1870">
                <a:solidFill>
                  <a:srgbClr val="9CDCFE"/>
                </a:solidFill>
                <a:highlight>
                  <a:srgbClr val="1F1F1F"/>
                </a:highlight>
                <a:latin typeface="Courier New"/>
                <a:ea typeface="Courier New"/>
                <a:cs typeface="Courier New"/>
                <a:sym typeface="Courier New"/>
              </a:rPr>
              <a:t>nombre</a:t>
            </a:r>
            <a:r>
              <a:rPr lang="es-419" sz="1870">
                <a:solidFill>
                  <a:srgbClr val="D4D4D4"/>
                </a:solidFill>
                <a:highlight>
                  <a:srgbClr val="1F1F1F"/>
                </a:highlight>
                <a:latin typeface="Courier New"/>
                <a:ea typeface="Courier New"/>
                <a:cs typeface="Courier New"/>
                <a:sym typeface="Courier New"/>
              </a:rPr>
              <a:t> ?? </a:t>
            </a:r>
            <a:r>
              <a:rPr lang="es-419" sz="1870">
                <a:solidFill>
                  <a:srgbClr val="CE9178"/>
                </a:solidFill>
                <a:highlight>
                  <a:srgbClr val="1F1F1F"/>
                </a:highlight>
                <a:latin typeface="Courier New"/>
                <a:ea typeface="Courier New"/>
                <a:cs typeface="Courier New"/>
                <a:sym typeface="Courier New"/>
              </a:rPr>
              <a:t>'Juan'</a:t>
            </a:r>
            <a:r>
              <a:rPr lang="es-419" sz="1870">
                <a:solidFill>
                  <a:srgbClr val="D4D4D4"/>
                </a:solidFill>
                <a:highlight>
                  <a:srgbClr val="1F1F1F"/>
                </a:highlight>
                <a:latin typeface="Courier New"/>
                <a:ea typeface="Courier New"/>
                <a:cs typeface="Courier New"/>
                <a:sym typeface="Courier New"/>
              </a:rPr>
              <a:t>}</a:t>
            </a:r>
            <a:r>
              <a:rPr lang="es-419" sz="1870">
                <a:solidFill>
                  <a:srgbClr val="CE9178"/>
                </a:solidFill>
                <a:highlight>
                  <a:srgbClr val="1F1F1F"/>
                </a:highlight>
                <a:latin typeface="Courier New"/>
                <a:ea typeface="Courier New"/>
                <a:cs typeface="Courier New"/>
                <a:sym typeface="Courier New"/>
              </a:rPr>
              <a:t>!"</a:t>
            </a:r>
            <a:r>
              <a:rPr lang="es-419" sz="1870">
                <a:solidFill>
                  <a:srgbClr val="CCCCCC"/>
                </a:solidFill>
                <a:highlight>
                  <a:srgbClr val="1F1F1F"/>
                </a:highlight>
                <a:latin typeface="Courier New"/>
                <a:ea typeface="Courier New"/>
                <a:cs typeface="Courier New"/>
                <a:sym typeface="Courier New"/>
              </a:rPr>
              <a:t>;</a:t>
            </a:r>
            <a:endParaRPr sz="187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1870">
                <a:solidFill>
                  <a:srgbClr val="CCCCCC"/>
                </a:solidFill>
                <a:highlight>
                  <a:srgbClr val="1F1F1F"/>
                </a:highlight>
                <a:latin typeface="Courier New"/>
                <a:ea typeface="Courier New"/>
                <a:cs typeface="Courier New"/>
                <a:sym typeface="Courier New"/>
              </a:rPr>
              <a:t>  </a:t>
            </a:r>
            <a:r>
              <a:rPr lang="es-419" sz="1870">
                <a:solidFill>
                  <a:srgbClr val="DCDCAA"/>
                </a:solidFill>
                <a:highlight>
                  <a:srgbClr val="1F1F1F"/>
                </a:highlight>
                <a:latin typeface="Courier New"/>
                <a:ea typeface="Courier New"/>
                <a:cs typeface="Courier New"/>
                <a:sym typeface="Courier New"/>
              </a:rPr>
              <a:t>print</a:t>
            </a:r>
            <a:r>
              <a:rPr lang="es-419" sz="1870">
                <a:solidFill>
                  <a:srgbClr val="CCCCCC"/>
                </a:solidFill>
                <a:highlight>
                  <a:srgbClr val="1F1F1F"/>
                </a:highlight>
                <a:latin typeface="Courier New"/>
                <a:ea typeface="Courier New"/>
                <a:cs typeface="Courier New"/>
                <a:sym typeface="Courier New"/>
              </a:rPr>
              <a:t>(saludo);  </a:t>
            </a:r>
            <a:r>
              <a:rPr lang="es-419" sz="1870">
                <a:solidFill>
                  <a:srgbClr val="6A9955"/>
                </a:solidFill>
                <a:highlight>
                  <a:srgbClr val="1F1F1F"/>
                </a:highlight>
                <a:latin typeface="Courier New"/>
                <a:ea typeface="Courier New"/>
                <a:cs typeface="Courier New"/>
                <a:sym typeface="Courier New"/>
              </a:rPr>
              <a:t>// Imprime: ¡Hola, Juan!</a:t>
            </a:r>
            <a:endParaRPr sz="1870">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1870">
                <a:solidFill>
                  <a:srgbClr val="CCCCCC"/>
                </a:solidFill>
                <a:highlight>
                  <a:srgbClr val="1F1F1F"/>
                </a:highlight>
                <a:latin typeface="Courier New"/>
                <a:ea typeface="Courier New"/>
                <a:cs typeface="Courier New"/>
                <a:sym typeface="Courier New"/>
              </a:rPr>
              <a:t>}</a:t>
            </a:r>
            <a:endParaRPr sz="187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CCCCCC"/>
              </a:solidFill>
              <a:highlight>
                <a:srgbClr val="1F1F1F"/>
              </a:highlight>
              <a:latin typeface="Courier New"/>
              <a:ea typeface="Courier New"/>
              <a:cs typeface="Courier New"/>
              <a:sym typeface="Courier New"/>
            </a:endParaRPr>
          </a:p>
          <a:p>
            <a:pPr indent="0" lvl="0" marL="0" rtl="0" algn="l">
              <a:spcBef>
                <a:spcPts val="1500"/>
              </a:spcBef>
              <a:spcAft>
                <a:spcPts val="0"/>
              </a:spcAft>
              <a:buNone/>
            </a:pPr>
            <a:r>
              <a:t/>
            </a:r>
            <a:endParaRPr sz="1200">
              <a:solidFill>
                <a:schemeClr val="accent1"/>
              </a:solidFill>
              <a:highlight>
                <a:schemeClr val="lt1"/>
              </a:highlight>
              <a:latin typeface="Roboto"/>
              <a:ea typeface="Roboto"/>
              <a:cs typeface="Roboto"/>
              <a:sym typeface="Roboto"/>
            </a:endParaRPr>
          </a:p>
          <a:p>
            <a:pPr indent="0" lvl="0" marL="0" rtl="0" algn="l">
              <a:spcBef>
                <a:spcPts val="1500"/>
              </a:spcBef>
              <a:spcAft>
                <a:spcPts val="1200"/>
              </a:spcAft>
              <a:buNone/>
            </a:pPr>
            <a:r>
              <a:t/>
            </a:r>
            <a:endParaRPr>
              <a:solidFill>
                <a:schemeClr val="accent1"/>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lnSpc>
                <a:spcPct val="160000"/>
              </a:lnSpc>
              <a:spcBef>
                <a:spcPts val="1400"/>
              </a:spcBef>
              <a:spcAft>
                <a:spcPts val="400"/>
              </a:spcAft>
              <a:buNone/>
            </a:pPr>
            <a:r>
              <a:rPr lang="es-419" sz="1650">
                <a:highlight>
                  <a:schemeClr val="lt1"/>
                </a:highlight>
                <a:latin typeface="Roboto"/>
                <a:ea typeface="Roboto"/>
                <a:cs typeface="Roboto"/>
                <a:sym typeface="Roboto"/>
              </a:rPr>
              <a:t>Operador </a:t>
            </a:r>
            <a:r>
              <a:rPr lang="es-419" sz="1500">
                <a:highlight>
                  <a:schemeClr val="lt1"/>
                </a:highlight>
                <a:latin typeface="Courier New"/>
                <a:ea typeface="Courier New"/>
                <a:cs typeface="Courier New"/>
                <a:sym typeface="Courier New"/>
              </a:rPr>
              <a:t>!</a:t>
            </a:r>
            <a:r>
              <a:rPr lang="es-419" sz="1650">
                <a:highlight>
                  <a:schemeClr val="lt1"/>
                </a:highlight>
                <a:latin typeface="Roboto"/>
                <a:ea typeface="Roboto"/>
                <a:cs typeface="Roboto"/>
                <a:sym typeface="Roboto"/>
              </a:rPr>
              <a:t> (Non-null Assertion)</a:t>
            </a:r>
            <a:endParaRPr/>
          </a:p>
        </p:txBody>
      </p:sp>
      <p:sp>
        <p:nvSpPr>
          <p:cNvPr id="88" name="Google Shape;88;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419" sz="5600">
                <a:solidFill>
                  <a:schemeClr val="accent1"/>
                </a:solidFill>
                <a:highlight>
                  <a:schemeClr val="lt1"/>
                </a:highlight>
                <a:latin typeface="Roboto"/>
                <a:ea typeface="Roboto"/>
                <a:cs typeface="Roboto"/>
                <a:sym typeface="Roboto"/>
              </a:rPr>
              <a:t>El operador </a:t>
            </a:r>
            <a:r>
              <a:rPr lang="es-419" sz="5450">
                <a:solidFill>
                  <a:schemeClr val="accent1"/>
                </a:solidFill>
                <a:highlight>
                  <a:schemeClr val="lt1"/>
                </a:highlight>
                <a:latin typeface="Courier New"/>
                <a:ea typeface="Courier New"/>
                <a:cs typeface="Courier New"/>
                <a:sym typeface="Courier New"/>
              </a:rPr>
              <a:t>!</a:t>
            </a:r>
            <a:r>
              <a:rPr lang="es-419" sz="5600">
                <a:solidFill>
                  <a:schemeClr val="accent1"/>
                </a:solidFill>
                <a:highlight>
                  <a:schemeClr val="lt1"/>
                </a:highlight>
                <a:latin typeface="Roboto"/>
                <a:ea typeface="Roboto"/>
                <a:cs typeface="Roboto"/>
                <a:sym typeface="Roboto"/>
              </a:rPr>
              <a:t> se utiliza para afirmar que una variable no es </a:t>
            </a:r>
            <a:r>
              <a:rPr lang="es-419" sz="5450">
                <a:solidFill>
                  <a:schemeClr val="accent1"/>
                </a:solidFill>
                <a:highlight>
                  <a:schemeClr val="lt1"/>
                </a:highlight>
                <a:latin typeface="Courier New"/>
                <a:ea typeface="Courier New"/>
                <a:cs typeface="Courier New"/>
                <a:sym typeface="Courier New"/>
              </a:rPr>
              <a:t>null</a:t>
            </a:r>
            <a:r>
              <a:rPr lang="es-419" sz="5600">
                <a:solidFill>
                  <a:schemeClr val="accent1"/>
                </a:solidFill>
                <a:highlight>
                  <a:schemeClr val="lt1"/>
                </a:highlight>
                <a:latin typeface="Roboto"/>
                <a:ea typeface="Roboto"/>
                <a:cs typeface="Roboto"/>
                <a:sym typeface="Roboto"/>
              </a:rPr>
              <a:t>. Si la variable resulta ser </a:t>
            </a:r>
            <a:r>
              <a:rPr lang="es-419" sz="5450">
                <a:solidFill>
                  <a:schemeClr val="accent1"/>
                </a:solidFill>
                <a:highlight>
                  <a:schemeClr val="lt1"/>
                </a:highlight>
                <a:latin typeface="Courier New"/>
                <a:ea typeface="Courier New"/>
                <a:cs typeface="Courier New"/>
                <a:sym typeface="Courier New"/>
              </a:rPr>
              <a:t>null</a:t>
            </a:r>
            <a:r>
              <a:rPr lang="es-419" sz="5600">
                <a:solidFill>
                  <a:schemeClr val="accent1"/>
                </a:solidFill>
                <a:highlight>
                  <a:schemeClr val="lt1"/>
                </a:highlight>
                <a:latin typeface="Roboto"/>
                <a:ea typeface="Roboto"/>
                <a:cs typeface="Roboto"/>
                <a:sym typeface="Roboto"/>
              </a:rPr>
              <a:t>, el programa lanzará una excepción en tiempo de ejecución. Esto es útil cuando sabemos que una variable no debería ser </a:t>
            </a:r>
            <a:r>
              <a:rPr lang="es-419" sz="5450">
                <a:solidFill>
                  <a:schemeClr val="accent1"/>
                </a:solidFill>
                <a:highlight>
                  <a:schemeClr val="lt1"/>
                </a:highlight>
                <a:latin typeface="Courier New"/>
                <a:ea typeface="Courier New"/>
                <a:cs typeface="Courier New"/>
                <a:sym typeface="Courier New"/>
              </a:rPr>
              <a:t>null</a:t>
            </a:r>
            <a:r>
              <a:rPr lang="es-419" sz="5600">
                <a:solidFill>
                  <a:schemeClr val="accent1"/>
                </a:solidFill>
                <a:highlight>
                  <a:schemeClr val="lt1"/>
                </a:highlight>
                <a:latin typeface="Roboto"/>
                <a:ea typeface="Roboto"/>
                <a:cs typeface="Roboto"/>
                <a:sym typeface="Roboto"/>
              </a:rPr>
              <a:t> en un cierto contexto.</a:t>
            </a:r>
            <a:endParaRPr sz="5600">
              <a:solidFill>
                <a:schemeClr val="accent1"/>
              </a:solidFill>
              <a:highlight>
                <a:schemeClr val="lt1"/>
              </a:highlight>
              <a:latin typeface="Roboto"/>
              <a:ea typeface="Roboto"/>
              <a:cs typeface="Roboto"/>
              <a:sym typeface="Roboto"/>
            </a:endParaRPr>
          </a:p>
          <a:p>
            <a:pPr indent="0" lvl="0" marL="0" rtl="0" algn="l">
              <a:spcBef>
                <a:spcPts val="1500"/>
              </a:spcBef>
              <a:spcAft>
                <a:spcPts val="0"/>
              </a:spcAft>
              <a:buNone/>
            </a:pPr>
            <a:r>
              <a:rPr lang="es-419" sz="5600">
                <a:solidFill>
                  <a:schemeClr val="accent1"/>
                </a:solidFill>
                <a:highlight>
                  <a:schemeClr val="lt1"/>
                </a:highlight>
                <a:latin typeface="Roboto"/>
                <a:ea typeface="Roboto"/>
                <a:cs typeface="Roboto"/>
                <a:sym typeface="Roboto"/>
              </a:rPr>
              <a:t>Ejemplo práctico:</a:t>
            </a:r>
            <a:endParaRPr sz="5600">
              <a:solidFill>
                <a:schemeClr val="accent1"/>
              </a:solidFill>
              <a:highlight>
                <a:schemeClr val="lt1"/>
              </a:highlight>
              <a:latin typeface="Roboto"/>
              <a:ea typeface="Roboto"/>
              <a:cs typeface="Roboto"/>
              <a:sym typeface="Roboto"/>
            </a:endParaRPr>
          </a:p>
          <a:p>
            <a:pPr indent="0" lvl="0" marL="0" rtl="0" algn="l">
              <a:lnSpc>
                <a:spcPct val="130434"/>
              </a:lnSpc>
              <a:spcBef>
                <a:spcPts val="1500"/>
              </a:spcBef>
              <a:spcAft>
                <a:spcPts val="0"/>
              </a:spcAft>
              <a:buNone/>
            </a:pPr>
            <a:r>
              <a:rPr lang="es-419" sz="3988">
                <a:solidFill>
                  <a:srgbClr val="569CD6"/>
                </a:solidFill>
                <a:highlight>
                  <a:srgbClr val="1F1F1F"/>
                </a:highlight>
                <a:latin typeface="Courier New"/>
                <a:ea typeface="Courier New"/>
                <a:cs typeface="Courier New"/>
                <a:sym typeface="Courier New"/>
              </a:rPr>
              <a:t>void</a:t>
            </a:r>
            <a:r>
              <a:rPr lang="es-419" sz="3988">
                <a:solidFill>
                  <a:srgbClr val="CCCCCC"/>
                </a:solidFill>
                <a:highlight>
                  <a:srgbClr val="1F1F1F"/>
                </a:highlight>
                <a:latin typeface="Courier New"/>
                <a:ea typeface="Courier New"/>
                <a:cs typeface="Courier New"/>
                <a:sym typeface="Courier New"/>
              </a:rPr>
              <a:t> </a:t>
            </a:r>
            <a:r>
              <a:rPr lang="es-419" sz="3988">
                <a:solidFill>
                  <a:srgbClr val="DCDCAA"/>
                </a:solidFill>
                <a:highlight>
                  <a:srgbClr val="1F1F1F"/>
                </a:highlight>
                <a:latin typeface="Courier New"/>
                <a:ea typeface="Courier New"/>
                <a:cs typeface="Courier New"/>
                <a:sym typeface="Courier New"/>
              </a:rPr>
              <a:t>imprimirEnMayusculas</a:t>
            </a:r>
            <a:r>
              <a:rPr lang="es-419" sz="3988">
                <a:solidFill>
                  <a:srgbClr val="CCCCCC"/>
                </a:solidFill>
                <a:highlight>
                  <a:srgbClr val="1F1F1F"/>
                </a:highlight>
                <a:latin typeface="Courier New"/>
                <a:ea typeface="Courier New"/>
                <a:cs typeface="Courier New"/>
                <a:sym typeface="Courier New"/>
              </a:rPr>
              <a:t>(</a:t>
            </a:r>
            <a:r>
              <a:rPr lang="es-419" sz="3988">
                <a:solidFill>
                  <a:srgbClr val="4EC9B0"/>
                </a:solidFill>
                <a:highlight>
                  <a:srgbClr val="1F1F1F"/>
                </a:highlight>
                <a:latin typeface="Courier New"/>
                <a:ea typeface="Courier New"/>
                <a:cs typeface="Courier New"/>
                <a:sym typeface="Courier New"/>
              </a:rPr>
              <a:t>String</a:t>
            </a:r>
            <a:r>
              <a:rPr lang="es-419" sz="3988">
                <a:solidFill>
                  <a:srgbClr val="D4D4D4"/>
                </a:solidFill>
                <a:highlight>
                  <a:srgbClr val="1F1F1F"/>
                </a:highlight>
                <a:latin typeface="Courier New"/>
                <a:ea typeface="Courier New"/>
                <a:cs typeface="Courier New"/>
                <a:sym typeface="Courier New"/>
              </a:rPr>
              <a:t>?</a:t>
            </a:r>
            <a:r>
              <a:rPr lang="es-419" sz="3988">
                <a:solidFill>
                  <a:srgbClr val="CCCCCC"/>
                </a:solidFill>
                <a:highlight>
                  <a:srgbClr val="1F1F1F"/>
                </a:highlight>
                <a:latin typeface="Courier New"/>
                <a:ea typeface="Courier New"/>
                <a:cs typeface="Courier New"/>
                <a:sym typeface="Courier New"/>
              </a:rPr>
              <a:t> texto) {</a:t>
            </a:r>
            <a:endParaRPr sz="3988">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988">
                <a:solidFill>
                  <a:srgbClr val="CCCCCC"/>
                </a:solidFill>
                <a:highlight>
                  <a:srgbClr val="1F1F1F"/>
                </a:highlight>
                <a:latin typeface="Courier New"/>
                <a:ea typeface="Courier New"/>
                <a:cs typeface="Courier New"/>
                <a:sym typeface="Courier New"/>
              </a:rPr>
              <a:t>  </a:t>
            </a:r>
            <a:r>
              <a:rPr lang="es-419" sz="3988">
                <a:solidFill>
                  <a:srgbClr val="6A9955"/>
                </a:solidFill>
                <a:highlight>
                  <a:srgbClr val="1F1F1F"/>
                </a:highlight>
                <a:latin typeface="Courier New"/>
                <a:ea typeface="Courier New"/>
                <a:cs typeface="Courier New"/>
                <a:sym typeface="Courier New"/>
              </a:rPr>
              <a:t>// Afirmamos que texto no es null</a:t>
            </a:r>
            <a:endParaRPr sz="3988">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988">
                <a:solidFill>
                  <a:srgbClr val="CCCCCC"/>
                </a:solidFill>
                <a:highlight>
                  <a:srgbClr val="1F1F1F"/>
                </a:highlight>
                <a:latin typeface="Courier New"/>
                <a:ea typeface="Courier New"/>
                <a:cs typeface="Courier New"/>
                <a:sym typeface="Courier New"/>
              </a:rPr>
              <a:t>  </a:t>
            </a:r>
            <a:r>
              <a:rPr lang="es-419" sz="3988">
                <a:solidFill>
                  <a:srgbClr val="DCDCAA"/>
                </a:solidFill>
                <a:highlight>
                  <a:srgbClr val="1F1F1F"/>
                </a:highlight>
                <a:latin typeface="Courier New"/>
                <a:ea typeface="Courier New"/>
                <a:cs typeface="Courier New"/>
                <a:sym typeface="Courier New"/>
              </a:rPr>
              <a:t>print</a:t>
            </a:r>
            <a:r>
              <a:rPr lang="es-419" sz="3988">
                <a:solidFill>
                  <a:srgbClr val="CCCCCC"/>
                </a:solidFill>
                <a:highlight>
                  <a:srgbClr val="1F1F1F"/>
                </a:highlight>
                <a:latin typeface="Courier New"/>
                <a:ea typeface="Courier New"/>
                <a:cs typeface="Courier New"/>
                <a:sym typeface="Courier New"/>
              </a:rPr>
              <a:t>(texto</a:t>
            </a:r>
            <a:r>
              <a:rPr lang="es-419" sz="3988">
                <a:solidFill>
                  <a:srgbClr val="D4D4D4"/>
                </a:solidFill>
                <a:highlight>
                  <a:srgbClr val="1F1F1F"/>
                </a:highlight>
                <a:latin typeface="Courier New"/>
                <a:ea typeface="Courier New"/>
                <a:cs typeface="Courier New"/>
                <a:sym typeface="Courier New"/>
              </a:rPr>
              <a:t>!</a:t>
            </a:r>
            <a:r>
              <a:rPr lang="es-419" sz="3988">
                <a:solidFill>
                  <a:srgbClr val="CCCCCC"/>
                </a:solidFill>
                <a:highlight>
                  <a:srgbClr val="1F1F1F"/>
                </a:highlight>
                <a:latin typeface="Courier New"/>
                <a:ea typeface="Courier New"/>
                <a:cs typeface="Courier New"/>
                <a:sym typeface="Courier New"/>
              </a:rPr>
              <a:t>.</a:t>
            </a:r>
            <a:r>
              <a:rPr lang="es-419" sz="3988">
                <a:solidFill>
                  <a:srgbClr val="DCDCAA"/>
                </a:solidFill>
                <a:highlight>
                  <a:srgbClr val="1F1F1F"/>
                </a:highlight>
                <a:latin typeface="Courier New"/>
                <a:ea typeface="Courier New"/>
                <a:cs typeface="Courier New"/>
                <a:sym typeface="Courier New"/>
              </a:rPr>
              <a:t>toUpperCase</a:t>
            </a:r>
            <a:r>
              <a:rPr lang="es-419" sz="3988">
                <a:solidFill>
                  <a:srgbClr val="CCCCCC"/>
                </a:solidFill>
                <a:highlight>
                  <a:srgbClr val="1F1F1F"/>
                </a:highlight>
                <a:latin typeface="Courier New"/>
                <a:ea typeface="Courier New"/>
                <a:cs typeface="Courier New"/>
                <a:sym typeface="Courier New"/>
              </a:rPr>
              <a:t>());</a:t>
            </a:r>
            <a:endParaRPr sz="3988">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988">
                <a:solidFill>
                  <a:srgbClr val="CCCCCC"/>
                </a:solidFill>
                <a:highlight>
                  <a:srgbClr val="1F1F1F"/>
                </a:highlight>
                <a:latin typeface="Courier New"/>
                <a:ea typeface="Courier New"/>
                <a:cs typeface="Courier New"/>
                <a:sym typeface="Courier New"/>
              </a:rPr>
              <a:t>}</a:t>
            </a:r>
            <a:endParaRPr sz="3988">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3988">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988">
                <a:solidFill>
                  <a:srgbClr val="569CD6"/>
                </a:solidFill>
                <a:highlight>
                  <a:srgbClr val="1F1F1F"/>
                </a:highlight>
                <a:latin typeface="Courier New"/>
                <a:ea typeface="Courier New"/>
                <a:cs typeface="Courier New"/>
                <a:sym typeface="Courier New"/>
              </a:rPr>
              <a:t>void</a:t>
            </a:r>
            <a:r>
              <a:rPr lang="es-419" sz="3988">
                <a:solidFill>
                  <a:srgbClr val="CCCCCC"/>
                </a:solidFill>
                <a:highlight>
                  <a:srgbClr val="1F1F1F"/>
                </a:highlight>
                <a:latin typeface="Courier New"/>
                <a:ea typeface="Courier New"/>
                <a:cs typeface="Courier New"/>
                <a:sym typeface="Courier New"/>
              </a:rPr>
              <a:t> </a:t>
            </a:r>
            <a:r>
              <a:rPr lang="es-419" sz="3988">
                <a:solidFill>
                  <a:srgbClr val="DCDCAA"/>
                </a:solidFill>
                <a:highlight>
                  <a:srgbClr val="1F1F1F"/>
                </a:highlight>
                <a:latin typeface="Courier New"/>
                <a:ea typeface="Courier New"/>
                <a:cs typeface="Courier New"/>
                <a:sym typeface="Courier New"/>
              </a:rPr>
              <a:t>main</a:t>
            </a:r>
            <a:r>
              <a:rPr lang="es-419" sz="3988">
                <a:solidFill>
                  <a:srgbClr val="CCCCCC"/>
                </a:solidFill>
                <a:highlight>
                  <a:srgbClr val="1F1F1F"/>
                </a:highlight>
                <a:latin typeface="Courier New"/>
                <a:ea typeface="Courier New"/>
                <a:cs typeface="Courier New"/>
                <a:sym typeface="Courier New"/>
              </a:rPr>
              <a:t>() {</a:t>
            </a:r>
            <a:endParaRPr sz="3988">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988">
                <a:solidFill>
                  <a:srgbClr val="CCCCCC"/>
                </a:solidFill>
                <a:highlight>
                  <a:srgbClr val="1F1F1F"/>
                </a:highlight>
                <a:latin typeface="Courier New"/>
                <a:ea typeface="Courier New"/>
                <a:cs typeface="Courier New"/>
                <a:sym typeface="Courier New"/>
              </a:rPr>
              <a:t>  </a:t>
            </a:r>
            <a:r>
              <a:rPr lang="es-419" sz="3988">
                <a:solidFill>
                  <a:srgbClr val="4EC9B0"/>
                </a:solidFill>
                <a:highlight>
                  <a:srgbClr val="1F1F1F"/>
                </a:highlight>
                <a:latin typeface="Courier New"/>
                <a:ea typeface="Courier New"/>
                <a:cs typeface="Courier New"/>
                <a:sym typeface="Courier New"/>
              </a:rPr>
              <a:t>String</a:t>
            </a:r>
            <a:r>
              <a:rPr lang="es-419" sz="3988">
                <a:solidFill>
                  <a:srgbClr val="D4D4D4"/>
                </a:solidFill>
                <a:highlight>
                  <a:srgbClr val="1F1F1F"/>
                </a:highlight>
                <a:latin typeface="Courier New"/>
                <a:ea typeface="Courier New"/>
                <a:cs typeface="Courier New"/>
                <a:sym typeface="Courier New"/>
              </a:rPr>
              <a:t>?</a:t>
            </a:r>
            <a:r>
              <a:rPr lang="es-419" sz="3988">
                <a:solidFill>
                  <a:srgbClr val="CCCCCC"/>
                </a:solidFill>
                <a:highlight>
                  <a:srgbClr val="1F1F1F"/>
                </a:highlight>
                <a:latin typeface="Courier New"/>
                <a:ea typeface="Courier New"/>
                <a:cs typeface="Courier New"/>
                <a:sym typeface="Courier New"/>
              </a:rPr>
              <a:t> mensaje </a:t>
            </a:r>
            <a:r>
              <a:rPr lang="es-419" sz="3988">
                <a:solidFill>
                  <a:srgbClr val="D4D4D4"/>
                </a:solidFill>
                <a:highlight>
                  <a:srgbClr val="1F1F1F"/>
                </a:highlight>
                <a:latin typeface="Courier New"/>
                <a:ea typeface="Courier New"/>
                <a:cs typeface="Courier New"/>
                <a:sym typeface="Courier New"/>
              </a:rPr>
              <a:t>=</a:t>
            </a:r>
            <a:r>
              <a:rPr lang="es-419" sz="3988">
                <a:solidFill>
                  <a:srgbClr val="CCCCCC"/>
                </a:solidFill>
                <a:highlight>
                  <a:srgbClr val="1F1F1F"/>
                </a:highlight>
                <a:latin typeface="Courier New"/>
                <a:ea typeface="Courier New"/>
                <a:cs typeface="Courier New"/>
                <a:sym typeface="Courier New"/>
              </a:rPr>
              <a:t> </a:t>
            </a:r>
            <a:r>
              <a:rPr lang="es-419" sz="3988">
                <a:solidFill>
                  <a:srgbClr val="CE9178"/>
                </a:solidFill>
                <a:highlight>
                  <a:srgbClr val="1F1F1F"/>
                </a:highlight>
                <a:latin typeface="Courier New"/>
                <a:ea typeface="Courier New"/>
                <a:cs typeface="Courier New"/>
                <a:sym typeface="Courier New"/>
              </a:rPr>
              <a:t>"Hola, mundo"</a:t>
            </a:r>
            <a:r>
              <a:rPr lang="es-419" sz="3988">
                <a:solidFill>
                  <a:srgbClr val="CCCCCC"/>
                </a:solidFill>
                <a:highlight>
                  <a:srgbClr val="1F1F1F"/>
                </a:highlight>
                <a:latin typeface="Courier New"/>
                <a:ea typeface="Courier New"/>
                <a:cs typeface="Courier New"/>
                <a:sym typeface="Courier New"/>
              </a:rPr>
              <a:t>;</a:t>
            </a:r>
            <a:endParaRPr sz="3988">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988">
                <a:solidFill>
                  <a:srgbClr val="CCCCCC"/>
                </a:solidFill>
                <a:highlight>
                  <a:srgbClr val="1F1F1F"/>
                </a:highlight>
                <a:latin typeface="Courier New"/>
                <a:ea typeface="Courier New"/>
                <a:cs typeface="Courier New"/>
                <a:sym typeface="Courier New"/>
              </a:rPr>
              <a:t>  </a:t>
            </a:r>
            <a:r>
              <a:rPr lang="es-419" sz="3988">
                <a:solidFill>
                  <a:srgbClr val="DCDCAA"/>
                </a:solidFill>
                <a:highlight>
                  <a:srgbClr val="1F1F1F"/>
                </a:highlight>
                <a:latin typeface="Courier New"/>
                <a:ea typeface="Courier New"/>
                <a:cs typeface="Courier New"/>
                <a:sym typeface="Courier New"/>
              </a:rPr>
              <a:t>imprimirEnMayusculas</a:t>
            </a:r>
            <a:r>
              <a:rPr lang="es-419" sz="3988">
                <a:solidFill>
                  <a:srgbClr val="CCCCCC"/>
                </a:solidFill>
                <a:highlight>
                  <a:srgbClr val="1F1F1F"/>
                </a:highlight>
                <a:latin typeface="Courier New"/>
                <a:ea typeface="Courier New"/>
                <a:cs typeface="Courier New"/>
                <a:sym typeface="Courier New"/>
              </a:rPr>
              <a:t>(mensaje);  </a:t>
            </a:r>
            <a:r>
              <a:rPr lang="es-419" sz="3988">
                <a:solidFill>
                  <a:srgbClr val="6A9955"/>
                </a:solidFill>
                <a:highlight>
                  <a:srgbClr val="1F1F1F"/>
                </a:highlight>
                <a:latin typeface="Courier New"/>
                <a:ea typeface="Courier New"/>
                <a:cs typeface="Courier New"/>
                <a:sym typeface="Courier New"/>
              </a:rPr>
              <a:t>// Imprime: HOLA, MUNDO</a:t>
            </a:r>
            <a:endParaRPr sz="3988">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3988">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988">
                <a:solidFill>
                  <a:srgbClr val="CCCCCC"/>
                </a:solidFill>
                <a:highlight>
                  <a:srgbClr val="1F1F1F"/>
                </a:highlight>
                <a:latin typeface="Courier New"/>
                <a:ea typeface="Courier New"/>
                <a:cs typeface="Courier New"/>
                <a:sym typeface="Courier New"/>
              </a:rPr>
              <a:t>  mensaje </a:t>
            </a:r>
            <a:r>
              <a:rPr lang="es-419" sz="3988">
                <a:solidFill>
                  <a:srgbClr val="D4D4D4"/>
                </a:solidFill>
                <a:highlight>
                  <a:srgbClr val="1F1F1F"/>
                </a:highlight>
                <a:latin typeface="Courier New"/>
                <a:ea typeface="Courier New"/>
                <a:cs typeface="Courier New"/>
                <a:sym typeface="Courier New"/>
              </a:rPr>
              <a:t>=</a:t>
            </a:r>
            <a:r>
              <a:rPr lang="es-419" sz="3988">
                <a:solidFill>
                  <a:srgbClr val="CCCCCC"/>
                </a:solidFill>
                <a:highlight>
                  <a:srgbClr val="1F1F1F"/>
                </a:highlight>
                <a:latin typeface="Courier New"/>
                <a:ea typeface="Courier New"/>
                <a:cs typeface="Courier New"/>
                <a:sym typeface="Courier New"/>
              </a:rPr>
              <a:t> </a:t>
            </a:r>
            <a:r>
              <a:rPr lang="es-419" sz="3988">
                <a:solidFill>
                  <a:srgbClr val="569CD6"/>
                </a:solidFill>
                <a:highlight>
                  <a:srgbClr val="1F1F1F"/>
                </a:highlight>
                <a:latin typeface="Courier New"/>
                <a:ea typeface="Courier New"/>
                <a:cs typeface="Courier New"/>
                <a:sym typeface="Courier New"/>
              </a:rPr>
              <a:t>null</a:t>
            </a:r>
            <a:r>
              <a:rPr lang="es-419" sz="3988">
                <a:solidFill>
                  <a:srgbClr val="CCCCCC"/>
                </a:solidFill>
                <a:highlight>
                  <a:srgbClr val="1F1F1F"/>
                </a:highlight>
                <a:latin typeface="Courier New"/>
                <a:ea typeface="Courier New"/>
                <a:cs typeface="Courier New"/>
                <a:sym typeface="Courier New"/>
              </a:rPr>
              <a:t>;</a:t>
            </a:r>
            <a:endParaRPr sz="3988">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988">
                <a:solidFill>
                  <a:srgbClr val="CCCCCC"/>
                </a:solidFill>
                <a:highlight>
                  <a:srgbClr val="1F1F1F"/>
                </a:highlight>
                <a:latin typeface="Courier New"/>
                <a:ea typeface="Courier New"/>
                <a:cs typeface="Courier New"/>
                <a:sym typeface="Courier New"/>
              </a:rPr>
              <a:t>  </a:t>
            </a:r>
            <a:r>
              <a:rPr lang="es-419" sz="3988">
                <a:solidFill>
                  <a:srgbClr val="DCDCAA"/>
                </a:solidFill>
                <a:highlight>
                  <a:srgbClr val="1F1F1F"/>
                </a:highlight>
                <a:latin typeface="Courier New"/>
                <a:ea typeface="Courier New"/>
                <a:cs typeface="Courier New"/>
                <a:sym typeface="Courier New"/>
              </a:rPr>
              <a:t>imprimirEnMayusculas</a:t>
            </a:r>
            <a:r>
              <a:rPr lang="es-419" sz="3988">
                <a:solidFill>
                  <a:srgbClr val="CCCCCC"/>
                </a:solidFill>
                <a:highlight>
                  <a:srgbClr val="1F1F1F"/>
                </a:highlight>
                <a:latin typeface="Courier New"/>
                <a:ea typeface="Courier New"/>
                <a:cs typeface="Courier New"/>
                <a:sym typeface="Courier New"/>
              </a:rPr>
              <a:t>(mensaje);  </a:t>
            </a:r>
            <a:r>
              <a:rPr lang="es-419" sz="3988">
                <a:solidFill>
                  <a:srgbClr val="6A9955"/>
                </a:solidFill>
                <a:highlight>
                  <a:srgbClr val="1F1F1F"/>
                </a:highlight>
                <a:latin typeface="Courier New"/>
                <a:ea typeface="Courier New"/>
                <a:cs typeface="Courier New"/>
                <a:sym typeface="Courier New"/>
              </a:rPr>
              <a:t>// Lanza una excepción</a:t>
            </a:r>
            <a:endParaRPr sz="3988">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988">
                <a:solidFill>
                  <a:srgbClr val="CCCCCC"/>
                </a:solidFill>
                <a:highlight>
                  <a:srgbClr val="1F1F1F"/>
                </a:highlight>
                <a:latin typeface="Courier New"/>
                <a:ea typeface="Courier New"/>
                <a:cs typeface="Courier New"/>
                <a:sym typeface="Courier New"/>
              </a:rPr>
              <a:t>}</a:t>
            </a:r>
            <a:endParaRPr sz="3988">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CCCCCC"/>
              </a:solidFill>
              <a:highlight>
                <a:srgbClr val="1F1F1F"/>
              </a:highlight>
              <a:latin typeface="Courier New"/>
              <a:ea typeface="Courier New"/>
              <a:cs typeface="Courier New"/>
              <a:sym typeface="Courier New"/>
            </a:endParaRPr>
          </a:p>
          <a:p>
            <a:pPr indent="0" lvl="0" marL="0" rtl="0" algn="l">
              <a:spcBef>
                <a:spcPts val="1500"/>
              </a:spcBef>
              <a:spcAft>
                <a:spcPts val="0"/>
              </a:spcAft>
              <a:buNone/>
            </a:pPr>
            <a:r>
              <a:t/>
            </a:r>
            <a:endParaRPr sz="1200">
              <a:solidFill>
                <a:schemeClr val="accent1"/>
              </a:solidFill>
              <a:highlight>
                <a:schemeClr val="lt1"/>
              </a:highlight>
              <a:latin typeface="Roboto"/>
              <a:ea typeface="Roboto"/>
              <a:cs typeface="Roboto"/>
              <a:sym typeface="Roboto"/>
            </a:endParaRPr>
          </a:p>
          <a:p>
            <a:pPr indent="0" lvl="0" marL="0" rtl="0" algn="l">
              <a:spcBef>
                <a:spcPts val="1500"/>
              </a:spcBef>
              <a:spcAft>
                <a:spcPts val="1200"/>
              </a:spcAft>
              <a:buNone/>
            </a:pPr>
            <a:r>
              <a:t/>
            </a:r>
            <a:endParaRPr>
              <a:solidFill>
                <a:schemeClr val="accent1"/>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lnSpc>
                <a:spcPct val="160000"/>
              </a:lnSpc>
              <a:spcBef>
                <a:spcPts val="1400"/>
              </a:spcBef>
              <a:spcAft>
                <a:spcPts val="400"/>
              </a:spcAft>
              <a:buNone/>
            </a:pPr>
            <a:r>
              <a:rPr lang="es-419" sz="1650">
                <a:highlight>
                  <a:schemeClr val="lt1"/>
                </a:highlight>
                <a:latin typeface="Roboto"/>
                <a:ea typeface="Roboto"/>
                <a:cs typeface="Roboto"/>
                <a:sym typeface="Roboto"/>
              </a:rPr>
              <a:t>Parámetros Opcionales Posicionales </a:t>
            </a:r>
            <a:r>
              <a:rPr lang="es-419" sz="1500">
                <a:highlight>
                  <a:schemeClr val="lt1"/>
                </a:highlight>
                <a:latin typeface="Courier New"/>
                <a:ea typeface="Courier New"/>
                <a:cs typeface="Courier New"/>
                <a:sym typeface="Courier New"/>
              </a:rPr>
              <a:t>[ ]</a:t>
            </a:r>
            <a:endParaRPr/>
          </a:p>
        </p:txBody>
      </p:sp>
      <p:sp>
        <p:nvSpPr>
          <p:cNvPr id="94" name="Google Shape;94;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419" sz="5600">
                <a:solidFill>
                  <a:schemeClr val="accent1"/>
                </a:solidFill>
                <a:highlight>
                  <a:schemeClr val="lt1"/>
                </a:highlight>
                <a:latin typeface="Roboto"/>
                <a:ea typeface="Roboto"/>
                <a:cs typeface="Roboto"/>
                <a:sym typeface="Roboto"/>
              </a:rPr>
              <a:t>Los parámetros opcionales posicionales se especifican con corchetes </a:t>
            </a:r>
            <a:r>
              <a:rPr lang="es-419" sz="5450">
                <a:solidFill>
                  <a:schemeClr val="accent1"/>
                </a:solidFill>
                <a:highlight>
                  <a:schemeClr val="lt1"/>
                </a:highlight>
                <a:latin typeface="Courier New"/>
                <a:ea typeface="Courier New"/>
                <a:cs typeface="Courier New"/>
                <a:sym typeface="Courier New"/>
              </a:rPr>
              <a:t>[]</a:t>
            </a:r>
            <a:r>
              <a:rPr lang="es-419" sz="5600">
                <a:solidFill>
                  <a:schemeClr val="accent1"/>
                </a:solidFill>
                <a:highlight>
                  <a:schemeClr val="lt1"/>
                </a:highlight>
                <a:latin typeface="Roboto"/>
                <a:ea typeface="Roboto"/>
                <a:cs typeface="Roboto"/>
                <a:sym typeface="Roboto"/>
              </a:rPr>
              <a:t> y permiten definir métodos que pueden ser llamados con diferentes números de argumentos. Si los argumentos opcionales no se proporcionan, toman valores predeterminados.</a:t>
            </a:r>
            <a:endParaRPr sz="5600">
              <a:solidFill>
                <a:schemeClr val="accent1"/>
              </a:solidFill>
              <a:highlight>
                <a:schemeClr val="lt1"/>
              </a:highlight>
              <a:latin typeface="Roboto"/>
              <a:ea typeface="Roboto"/>
              <a:cs typeface="Roboto"/>
              <a:sym typeface="Roboto"/>
            </a:endParaRPr>
          </a:p>
          <a:p>
            <a:pPr indent="0" lvl="0" marL="0" rtl="0" algn="l">
              <a:spcBef>
                <a:spcPts val="1500"/>
              </a:spcBef>
              <a:spcAft>
                <a:spcPts val="0"/>
              </a:spcAft>
              <a:buNone/>
            </a:pPr>
            <a:r>
              <a:rPr lang="es-419" sz="5600">
                <a:solidFill>
                  <a:schemeClr val="accent1"/>
                </a:solidFill>
                <a:highlight>
                  <a:schemeClr val="lt1"/>
                </a:highlight>
                <a:latin typeface="Roboto"/>
                <a:ea typeface="Roboto"/>
                <a:cs typeface="Roboto"/>
                <a:sym typeface="Roboto"/>
              </a:rPr>
              <a:t>Ejemplo práctico:</a:t>
            </a:r>
            <a:endParaRPr sz="5600">
              <a:solidFill>
                <a:schemeClr val="accent1"/>
              </a:solidFill>
              <a:highlight>
                <a:schemeClr val="lt1"/>
              </a:highlight>
              <a:latin typeface="Roboto"/>
              <a:ea typeface="Roboto"/>
              <a:cs typeface="Roboto"/>
              <a:sym typeface="Roboto"/>
            </a:endParaRPr>
          </a:p>
          <a:p>
            <a:pPr indent="0" lvl="0" marL="0" rtl="0" algn="l">
              <a:lnSpc>
                <a:spcPct val="130434"/>
              </a:lnSpc>
              <a:spcBef>
                <a:spcPts val="1500"/>
              </a:spcBef>
              <a:spcAft>
                <a:spcPts val="0"/>
              </a:spcAft>
              <a:buNone/>
            </a:pPr>
            <a:r>
              <a:rPr lang="es-419" sz="3850">
                <a:solidFill>
                  <a:srgbClr val="569CD6"/>
                </a:solidFill>
                <a:highlight>
                  <a:srgbClr val="1F1F1F"/>
                </a:highlight>
                <a:latin typeface="Courier New"/>
                <a:ea typeface="Courier New"/>
                <a:cs typeface="Courier New"/>
                <a:sym typeface="Courier New"/>
              </a:rPr>
              <a:t>class</a:t>
            </a:r>
            <a:r>
              <a:rPr lang="es-419" sz="3850">
                <a:solidFill>
                  <a:srgbClr val="CCCCCC"/>
                </a:solidFill>
                <a:highlight>
                  <a:srgbClr val="1F1F1F"/>
                </a:highlight>
                <a:latin typeface="Courier New"/>
                <a:ea typeface="Courier New"/>
                <a:cs typeface="Courier New"/>
                <a:sym typeface="Courier New"/>
              </a:rPr>
              <a:t> </a:t>
            </a:r>
            <a:r>
              <a:rPr lang="es-419" sz="3850">
                <a:solidFill>
                  <a:srgbClr val="4EC9B0"/>
                </a:solidFill>
                <a:highlight>
                  <a:srgbClr val="1F1F1F"/>
                </a:highlight>
                <a:latin typeface="Courier New"/>
                <a:ea typeface="Courier New"/>
                <a:cs typeface="Courier New"/>
                <a:sym typeface="Courier New"/>
              </a:rPr>
              <a:t>Restaurante</a:t>
            </a:r>
            <a:r>
              <a:rPr lang="es-419" sz="3850">
                <a:solidFill>
                  <a:srgbClr val="CCCCCC"/>
                </a:solidFill>
                <a:highlight>
                  <a:srgbClr val="1F1F1F"/>
                </a:highlight>
                <a:latin typeface="Courier New"/>
                <a:ea typeface="Courier New"/>
                <a:cs typeface="Courier New"/>
                <a:sym typeface="Courier New"/>
              </a:rPr>
              <a:t> {</a:t>
            </a:r>
            <a:endParaRPr sz="38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850">
                <a:solidFill>
                  <a:srgbClr val="CCCCCC"/>
                </a:solidFill>
                <a:highlight>
                  <a:srgbClr val="1F1F1F"/>
                </a:highlight>
                <a:latin typeface="Courier New"/>
                <a:ea typeface="Courier New"/>
                <a:cs typeface="Courier New"/>
                <a:sym typeface="Courier New"/>
              </a:rPr>
              <a:t>  </a:t>
            </a:r>
            <a:r>
              <a:rPr lang="es-419" sz="3850">
                <a:solidFill>
                  <a:srgbClr val="4EC9B0"/>
                </a:solidFill>
                <a:highlight>
                  <a:srgbClr val="1F1F1F"/>
                </a:highlight>
                <a:latin typeface="Courier New"/>
                <a:ea typeface="Courier New"/>
                <a:cs typeface="Courier New"/>
                <a:sym typeface="Courier New"/>
              </a:rPr>
              <a:t>double</a:t>
            </a:r>
            <a:r>
              <a:rPr lang="es-419" sz="3850">
                <a:solidFill>
                  <a:srgbClr val="CCCCCC"/>
                </a:solidFill>
                <a:highlight>
                  <a:srgbClr val="1F1F1F"/>
                </a:highlight>
                <a:latin typeface="Courier New"/>
                <a:ea typeface="Courier New"/>
                <a:cs typeface="Courier New"/>
                <a:sym typeface="Courier New"/>
              </a:rPr>
              <a:t> </a:t>
            </a:r>
            <a:r>
              <a:rPr lang="es-419" sz="3850">
                <a:solidFill>
                  <a:srgbClr val="DCDCAA"/>
                </a:solidFill>
                <a:highlight>
                  <a:srgbClr val="1F1F1F"/>
                </a:highlight>
                <a:latin typeface="Courier New"/>
                <a:ea typeface="Courier New"/>
                <a:cs typeface="Courier New"/>
                <a:sym typeface="Courier New"/>
              </a:rPr>
              <a:t>calcularPrecio</a:t>
            </a:r>
            <a:r>
              <a:rPr lang="es-419" sz="3850">
                <a:solidFill>
                  <a:srgbClr val="CCCCCC"/>
                </a:solidFill>
                <a:highlight>
                  <a:srgbClr val="1F1F1F"/>
                </a:highlight>
                <a:latin typeface="Courier New"/>
                <a:ea typeface="Courier New"/>
                <a:cs typeface="Courier New"/>
                <a:sym typeface="Courier New"/>
              </a:rPr>
              <a:t>(</a:t>
            </a:r>
            <a:r>
              <a:rPr lang="es-419" sz="3850">
                <a:solidFill>
                  <a:srgbClr val="4EC9B0"/>
                </a:solidFill>
                <a:highlight>
                  <a:srgbClr val="1F1F1F"/>
                </a:highlight>
                <a:latin typeface="Courier New"/>
                <a:ea typeface="Courier New"/>
                <a:cs typeface="Courier New"/>
                <a:sym typeface="Courier New"/>
              </a:rPr>
              <a:t>double</a:t>
            </a:r>
            <a:r>
              <a:rPr lang="es-419" sz="3850">
                <a:solidFill>
                  <a:srgbClr val="CCCCCC"/>
                </a:solidFill>
                <a:highlight>
                  <a:srgbClr val="1F1F1F"/>
                </a:highlight>
                <a:latin typeface="Courier New"/>
                <a:ea typeface="Courier New"/>
                <a:cs typeface="Courier New"/>
                <a:sym typeface="Courier New"/>
              </a:rPr>
              <a:t> precioBase, [</a:t>
            </a:r>
            <a:r>
              <a:rPr lang="es-419" sz="3850">
                <a:solidFill>
                  <a:srgbClr val="4EC9B0"/>
                </a:solidFill>
                <a:highlight>
                  <a:srgbClr val="1F1F1F"/>
                </a:highlight>
                <a:latin typeface="Courier New"/>
                <a:ea typeface="Courier New"/>
                <a:cs typeface="Courier New"/>
                <a:sym typeface="Courier New"/>
              </a:rPr>
              <a:t>double</a:t>
            </a:r>
            <a:r>
              <a:rPr lang="es-419" sz="3850">
                <a:solidFill>
                  <a:srgbClr val="CCCCCC"/>
                </a:solidFill>
                <a:highlight>
                  <a:srgbClr val="1F1F1F"/>
                </a:highlight>
                <a:latin typeface="Courier New"/>
                <a:ea typeface="Courier New"/>
                <a:cs typeface="Courier New"/>
                <a:sym typeface="Courier New"/>
              </a:rPr>
              <a:t> impuesto </a:t>
            </a:r>
            <a:r>
              <a:rPr lang="es-419" sz="3850">
                <a:solidFill>
                  <a:srgbClr val="D4D4D4"/>
                </a:solidFill>
                <a:highlight>
                  <a:srgbClr val="1F1F1F"/>
                </a:highlight>
                <a:latin typeface="Courier New"/>
                <a:ea typeface="Courier New"/>
                <a:cs typeface="Courier New"/>
                <a:sym typeface="Courier New"/>
              </a:rPr>
              <a:t>=</a:t>
            </a:r>
            <a:r>
              <a:rPr lang="es-419" sz="3850">
                <a:solidFill>
                  <a:srgbClr val="CCCCCC"/>
                </a:solidFill>
                <a:highlight>
                  <a:srgbClr val="1F1F1F"/>
                </a:highlight>
                <a:latin typeface="Courier New"/>
                <a:ea typeface="Courier New"/>
                <a:cs typeface="Courier New"/>
                <a:sym typeface="Courier New"/>
              </a:rPr>
              <a:t> </a:t>
            </a:r>
            <a:r>
              <a:rPr lang="es-419" sz="3850">
                <a:solidFill>
                  <a:srgbClr val="B5CEA8"/>
                </a:solidFill>
                <a:highlight>
                  <a:srgbClr val="1F1F1F"/>
                </a:highlight>
                <a:latin typeface="Courier New"/>
                <a:ea typeface="Courier New"/>
                <a:cs typeface="Courier New"/>
                <a:sym typeface="Courier New"/>
              </a:rPr>
              <a:t>0.10</a:t>
            </a:r>
            <a:r>
              <a:rPr lang="es-419" sz="3850">
                <a:solidFill>
                  <a:srgbClr val="CCCCCC"/>
                </a:solidFill>
                <a:highlight>
                  <a:srgbClr val="1F1F1F"/>
                </a:highlight>
                <a:latin typeface="Courier New"/>
                <a:ea typeface="Courier New"/>
                <a:cs typeface="Courier New"/>
                <a:sym typeface="Courier New"/>
              </a:rPr>
              <a:t>, </a:t>
            </a:r>
            <a:r>
              <a:rPr lang="es-419" sz="3850">
                <a:solidFill>
                  <a:srgbClr val="4EC9B0"/>
                </a:solidFill>
                <a:highlight>
                  <a:srgbClr val="1F1F1F"/>
                </a:highlight>
                <a:latin typeface="Courier New"/>
                <a:ea typeface="Courier New"/>
                <a:cs typeface="Courier New"/>
                <a:sym typeface="Courier New"/>
              </a:rPr>
              <a:t>double</a:t>
            </a:r>
            <a:r>
              <a:rPr lang="es-419" sz="3850">
                <a:solidFill>
                  <a:srgbClr val="CCCCCC"/>
                </a:solidFill>
                <a:highlight>
                  <a:srgbClr val="1F1F1F"/>
                </a:highlight>
                <a:latin typeface="Courier New"/>
                <a:ea typeface="Courier New"/>
                <a:cs typeface="Courier New"/>
                <a:sym typeface="Courier New"/>
              </a:rPr>
              <a:t> propina </a:t>
            </a:r>
            <a:r>
              <a:rPr lang="es-419" sz="3850">
                <a:solidFill>
                  <a:srgbClr val="D4D4D4"/>
                </a:solidFill>
                <a:highlight>
                  <a:srgbClr val="1F1F1F"/>
                </a:highlight>
                <a:latin typeface="Courier New"/>
                <a:ea typeface="Courier New"/>
                <a:cs typeface="Courier New"/>
                <a:sym typeface="Courier New"/>
              </a:rPr>
              <a:t>=</a:t>
            </a:r>
            <a:r>
              <a:rPr lang="es-419" sz="3850">
                <a:solidFill>
                  <a:srgbClr val="CCCCCC"/>
                </a:solidFill>
                <a:highlight>
                  <a:srgbClr val="1F1F1F"/>
                </a:highlight>
                <a:latin typeface="Courier New"/>
                <a:ea typeface="Courier New"/>
                <a:cs typeface="Courier New"/>
                <a:sym typeface="Courier New"/>
              </a:rPr>
              <a:t> </a:t>
            </a:r>
            <a:r>
              <a:rPr lang="es-419" sz="3850">
                <a:solidFill>
                  <a:srgbClr val="B5CEA8"/>
                </a:solidFill>
                <a:highlight>
                  <a:srgbClr val="1F1F1F"/>
                </a:highlight>
                <a:latin typeface="Courier New"/>
                <a:ea typeface="Courier New"/>
                <a:cs typeface="Courier New"/>
                <a:sym typeface="Courier New"/>
              </a:rPr>
              <a:t>0.05</a:t>
            </a:r>
            <a:r>
              <a:rPr lang="es-419" sz="3850">
                <a:solidFill>
                  <a:srgbClr val="CCCCCC"/>
                </a:solidFill>
                <a:highlight>
                  <a:srgbClr val="1F1F1F"/>
                </a:highlight>
                <a:latin typeface="Courier New"/>
                <a:ea typeface="Courier New"/>
                <a:cs typeface="Courier New"/>
                <a:sym typeface="Courier New"/>
              </a:rPr>
              <a:t>]) {</a:t>
            </a:r>
            <a:endParaRPr sz="38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850">
                <a:solidFill>
                  <a:srgbClr val="CCCCCC"/>
                </a:solidFill>
                <a:highlight>
                  <a:srgbClr val="1F1F1F"/>
                </a:highlight>
                <a:latin typeface="Courier New"/>
                <a:ea typeface="Courier New"/>
                <a:cs typeface="Courier New"/>
                <a:sym typeface="Courier New"/>
              </a:rPr>
              <a:t>    </a:t>
            </a:r>
            <a:r>
              <a:rPr lang="es-419" sz="3850">
                <a:solidFill>
                  <a:srgbClr val="C586C0"/>
                </a:solidFill>
                <a:highlight>
                  <a:srgbClr val="1F1F1F"/>
                </a:highlight>
                <a:latin typeface="Courier New"/>
                <a:ea typeface="Courier New"/>
                <a:cs typeface="Courier New"/>
                <a:sym typeface="Courier New"/>
              </a:rPr>
              <a:t>return</a:t>
            </a:r>
            <a:r>
              <a:rPr lang="es-419" sz="3850">
                <a:solidFill>
                  <a:srgbClr val="CCCCCC"/>
                </a:solidFill>
                <a:highlight>
                  <a:srgbClr val="1F1F1F"/>
                </a:highlight>
                <a:latin typeface="Courier New"/>
                <a:ea typeface="Courier New"/>
                <a:cs typeface="Courier New"/>
                <a:sym typeface="Courier New"/>
              </a:rPr>
              <a:t> precioBase </a:t>
            </a:r>
            <a:r>
              <a:rPr lang="es-419" sz="3850">
                <a:solidFill>
                  <a:srgbClr val="D4D4D4"/>
                </a:solidFill>
                <a:highlight>
                  <a:srgbClr val="1F1F1F"/>
                </a:highlight>
                <a:latin typeface="Courier New"/>
                <a:ea typeface="Courier New"/>
                <a:cs typeface="Courier New"/>
                <a:sym typeface="Courier New"/>
              </a:rPr>
              <a:t>+</a:t>
            </a:r>
            <a:r>
              <a:rPr lang="es-419" sz="3850">
                <a:solidFill>
                  <a:srgbClr val="CCCCCC"/>
                </a:solidFill>
                <a:highlight>
                  <a:srgbClr val="1F1F1F"/>
                </a:highlight>
                <a:latin typeface="Courier New"/>
                <a:ea typeface="Courier New"/>
                <a:cs typeface="Courier New"/>
                <a:sym typeface="Courier New"/>
              </a:rPr>
              <a:t> (precioBase </a:t>
            </a:r>
            <a:r>
              <a:rPr lang="es-419" sz="3850">
                <a:solidFill>
                  <a:srgbClr val="D4D4D4"/>
                </a:solidFill>
                <a:highlight>
                  <a:srgbClr val="1F1F1F"/>
                </a:highlight>
                <a:latin typeface="Courier New"/>
                <a:ea typeface="Courier New"/>
                <a:cs typeface="Courier New"/>
                <a:sym typeface="Courier New"/>
              </a:rPr>
              <a:t>*</a:t>
            </a:r>
            <a:r>
              <a:rPr lang="es-419" sz="3850">
                <a:solidFill>
                  <a:srgbClr val="CCCCCC"/>
                </a:solidFill>
                <a:highlight>
                  <a:srgbClr val="1F1F1F"/>
                </a:highlight>
                <a:latin typeface="Courier New"/>
                <a:ea typeface="Courier New"/>
                <a:cs typeface="Courier New"/>
                <a:sym typeface="Courier New"/>
              </a:rPr>
              <a:t> impuesto) </a:t>
            </a:r>
            <a:r>
              <a:rPr lang="es-419" sz="3850">
                <a:solidFill>
                  <a:srgbClr val="D4D4D4"/>
                </a:solidFill>
                <a:highlight>
                  <a:srgbClr val="1F1F1F"/>
                </a:highlight>
                <a:latin typeface="Courier New"/>
                <a:ea typeface="Courier New"/>
                <a:cs typeface="Courier New"/>
                <a:sym typeface="Courier New"/>
              </a:rPr>
              <a:t>+</a:t>
            </a:r>
            <a:r>
              <a:rPr lang="es-419" sz="3850">
                <a:solidFill>
                  <a:srgbClr val="CCCCCC"/>
                </a:solidFill>
                <a:highlight>
                  <a:srgbClr val="1F1F1F"/>
                </a:highlight>
                <a:latin typeface="Courier New"/>
                <a:ea typeface="Courier New"/>
                <a:cs typeface="Courier New"/>
                <a:sym typeface="Courier New"/>
              </a:rPr>
              <a:t> (precioBase </a:t>
            </a:r>
            <a:r>
              <a:rPr lang="es-419" sz="3850">
                <a:solidFill>
                  <a:srgbClr val="D4D4D4"/>
                </a:solidFill>
                <a:highlight>
                  <a:srgbClr val="1F1F1F"/>
                </a:highlight>
                <a:latin typeface="Courier New"/>
                <a:ea typeface="Courier New"/>
                <a:cs typeface="Courier New"/>
                <a:sym typeface="Courier New"/>
              </a:rPr>
              <a:t>*</a:t>
            </a:r>
            <a:r>
              <a:rPr lang="es-419" sz="3850">
                <a:solidFill>
                  <a:srgbClr val="CCCCCC"/>
                </a:solidFill>
                <a:highlight>
                  <a:srgbClr val="1F1F1F"/>
                </a:highlight>
                <a:latin typeface="Courier New"/>
                <a:ea typeface="Courier New"/>
                <a:cs typeface="Courier New"/>
                <a:sym typeface="Courier New"/>
              </a:rPr>
              <a:t> propina);</a:t>
            </a:r>
            <a:endParaRPr sz="38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850">
                <a:solidFill>
                  <a:srgbClr val="CCCCCC"/>
                </a:solidFill>
                <a:highlight>
                  <a:srgbClr val="1F1F1F"/>
                </a:highlight>
                <a:latin typeface="Courier New"/>
                <a:ea typeface="Courier New"/>
                <a:cs typeface="Courier New"/>
                <a:sym typeface="Courier New"/>
              </a:rPr>
              <a:t>  }</a:t>
            </a:r>
            <a:endParaRPr sz="38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850">
                <a:solidFill>
                  <a:srgbClr val="CCCCCC"/>
                </a:solidFill>
                <a:highlight>
                  <a:srgbClr val="1F1F1F"/>
                </a:highlight>
                <a:latin typeface="Courier New"/>
                <a:ea typeface="Courier New"/>
                <a:cs typeface="Courier New"/>
                <a:sym typeface="Courier New"/>
              </a:rPr>
              <a:t>}</a:t>
            </a:r>
            <a:endParaRPr sz="38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38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850">
                <a:solidFill>
                  <a:srgbClr val="569CD6"/>
                </a:solidFill>
                <a:highlight>
                  <a:srgbClr val="1F1F1F"/>
                </a:highlight>
                <a:latin typeface="Courier New"/>
                <a:ea typeface="Courier New"/>
                <a:cs typeface="Courier New"/>
                <a:sym typeface="Courier New"/>
              </a:rPr>
              <a:t>void</a:t>
            </a:r>
            <a:r>
              <a:rPr lang="es-419" sz="3850">
                <a:solidFill>
                  <a:srgbClr val="CCCCCC"/>
                </a:solidFill>
                <a:highlight>
                  <a:srgbClr val="1F1F1F"/>
                </a:highlight>
                <a:latin typeface="Courier New"/>
                <a:ea typeface="Courier New"/>
                <a:cs typeface="Courier New"/>
                <a:sym typeface="Courier New"/>
              </a:rPr>
              <a:t> </a:t>
            </a:r>
            <a:r>
              <a:rPr lang="es-419" sz="3850">
                <a:solidFill>
                  <a:srgbClr val="DCDCAA"/>
                </a:solidFill>
                <a:highlight>
                  <a:srgbClr val="1F1F1F"/>
                </a:highlight>
                <a:latin typeface="Courier New"/>
                <a:ea typeface="Courier New"/>
                <a:cs typeface="Courier New"/>
                <a:sym typeface="Courier New"/>
              </a:rPr>
              <a:t>main</a:t>
            </a:r>
            <a:r>
              <a:rPr lang="es-419" sz="3850">
                <a:solidFill>
                  <a:srgbClr val="CCCCCC"/>
                </a:solidFill>
                <a:highlight>
                  <a:srgbClr val="1F1F1F"/>
                </a:highlight>
                <a:latin typeface="Courier New"/>
                <a:ea typeface="Courier New"/>
                <a:cs typeface="Courier New"/>
                <a:sym typeface="Courier New"/>
              </a:rPr>
              <a:t>() {</a:t>
            </a:r>
            <a:endParaRPr sz="38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850">
                <a:solidFill>
                  <a:srgbClr val="CCCCCC"/>
                </a:solidFill>
                <a:highlight>
                  <a:srgbClr val="1F1F1F"/>
                </a:highlight>
                <a:latin typeface="Courier New"/>
                <a:ea typeface="Courier New"/>
                <a:cs typeface="Courier New"/>
                <a:sym typeface="Courier New"/>
              </a:rPr>
              <a:t>  </a:t>
            </a:r>
            <a:r>
              <a:rPr lang="es-419" sz="3850">
                <a:solidFill>
                  <a:srgbClr val="569CD6"/>
                </a:solidFill>
                <a:highlight>
                  <a:srgbClr val="1F1F1F"/>
                </a:highlight>
                <a:latin typeface="Courier New"/>
                <a:ea typeface="Courier New"/>
                <a:cs typeface="Courier New"/>
                <a:sym typeface="Courier New"/>
              </a:rPr>
              <a:t>var</a:t>
            </a:r>
            <a:r>
              <a:rPr lang="es-419" sz="3850">
                <a:solidFill>
                  <a:srgbClr val="CCCCCC"/>
                </a:solidFill>
                <a:highlight>
                  <a:srgbClr val="1F1F1F"/>
                </a:highlight>
                <a:latin typeface="Courier New"/>
                <a:ea typeface="Courier New"/>
                <a:cs typeface="Courier New"/>
                <a:sym typeface="Courier New"/>
              </a:rPr>
              <a:t> restaurante </a:t>
            </a:r>
            <a:r>
              <a:rPr lang="es-419" sz="3850">
                <a:solidFill>
                  <a:srgbClr val="D4D4D4"/>
                </a:solidFill>
                <a:highlight>
                  <a:srgbClr val="1F1F1F"/>
                </a:highlight>
                <a:latin typeface="Courier New"/>
                <a:ea typeface="Courier New"/>
                <a:cs typeface="Courier New"/>
                <a:sym typeface="Courier New"/>
              </a:rPr>
              <a:t>=</a:t>
            </a:r>
            <a:r>
              <a:rPr lang="es-419" sz="3850">
                <a:solidFill>
                  <a:srgbClr val="CCCCCC"/>
                </a:solidFill>
                <a:highlight>
                  <a:srgbClr val="1F1F1F"/>
                </a:highlight>
                <a:latin typeface="Courier New"/>
                <a:ea typeface="Courier New"/>
                <a:cs typeface="Courier New"/>
                <a:sym typeface="Courier New"/>
              </a:rPr>
              <a:t> </a:t>
            </a:r>
            <a:r>
              <a:rPr lang="es-419" sz="3850">
                <a:solidFill>
                  <a:srgbClr val="4EC9B0"/>
                </a:solidFill>
                <a:highlight>
                  <a:srgbClr val="1F1F1F"/>
                </a:highlight>
                <a:latin typeface="Courier New"/>
                <a:ea typeface="Courier New"/>
                <a:cs typeface="Courier New"/>
                <a:sym typeface="Courier New"/>
              </a:rPr>
              <a:t>Restaurante</a:t>
            </a:r>
            <a:r>
              <a:rPr lang="es-419" sz="3850">
                <a:solidFill>
                  <a:srgbClr val="CCCCCC"/>
                </a:solidFill>
                <a:highlight>
                  <a:srgbClr val="1F1F1F"/>
                </a:highlight>
                <a:latin typeface="Courier New"/>
                <a:ea typeface="Courier New"/>
                <a:cs typeface="Courier New"/>
                <a:sym typeface="Courier New"/>
              </a:rPr>
              <a:t>();</a:t>
            </a:r>
            <a:endParaRPr sz="38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850">
                <a:solidFill>
                  <a:srgbClr val="CCCCCC"/>
                </a:solidFill>
                <a:highlight>
                  <a:srgbClr val="1F1F1F"/>
                </a:highlight>
                <a:latin typeface="Courier New"/>
                <a:ea typeface="Courier New"/>
                <a:cs typeface="Courier New"/>
                <a:sym typeface="Courier New"/>
              </a:rPr>
              <a:t>  </a:t>
            </a:r>
            <a:r>
              <a:rPr lang="es-419" sz="3850">
                <a:solidFill>
                  <a:srgbClr val="DCDCAA"/>
                </a:solidFill>
                <a:highlight>
                  <a:srgbClr val="1F1F1F"/>
                </a:highlight>
                <a:latin typeface="Courier New"/>
                <a:ea typeface="Courier New"/>
                <a:cs typeface="Courier New"/>
                <a:sym typeface="Courier New"/>
              </a:rPr>
              <a:t>print</a:t>
            </a:r>
            <a:r>
              <a:rPr lang="es-419" sz="3850">
                <a:solidFill>
                  <a:srgbClr val="CCCCCC"/>
                </a:solidFill>
                <a:highlight>
                  <a:srgbClr val="1F1F1F"/>
                </a:highlight>
                <a:latin typeface="Courier New"/>
                <a:ea typeface="Courier New"/>
                <a:cs typeface="Courier New"/>
                <a:sym typeface="Courier New"/>
              </a:rPr>
              <a:t>(restaurante.</a:t>
            </a:r>
            <a:r>
              <a:rPr lang="es-419" sz="3850">
                <a:solidFill>
                  <a:srgbClr val="DCDCAA"/>
                </a:solidFill>
                <a:highlight>
                  <a:srgbClr val="1F1F1F"/>
                </a:highlight>
                <a:latin typeface="Courier New"/>
                <a:ea typeface="Courier New"/>
                <a:cs typeface="Courier New"/>
                <a:sym typeface="Courier New"/>
              </a:rPr>
              <a:t>calcularPrecio</a:t>
            </a:r>
            <a:r>
              <a:rPr lang="es-419" sz="3850">
                <a:solidFill>
                  <a:srgbClr val="CCCCCC"/>
                </a:solidFill>
                <a:highlight>
                  <a:srgbClr val="1F1F1F"/>
                </a:highlight>
                <a:latin typeface="Courier New"/>
                <a:ea typeface="Courier New"/>
                <a:cs typeface="Courier New"/>
                <a:sym typeface="Courier New"/>
              </a:rPr>
              <a:t>(</a:t>
            </a:r>
            <a:r>
              <a:rPr lang="es-419" sz="3850">
                <a:solidFill>
                  <a:srgbClr val="B5CEA8"/>
                </a:solidFill>
                <a:highlight>
                  <a:srgbClr val="1F1F1F"/>
                </a:highlight>
                <a:latin typeface="Courier New"/>
                <a:ea typeface="Courier New"/>
                <a:cs typeface="Courier New"/>
                <a:sym typeface="Courier New"/>
              </a:rPr>
              <a:t>100</a:t>
            </a:r>
            <a:r>
              <a:rPr lang="es-419" sz="3850">
                <a:solidFill>
                  <a:srgbClr val="CCCCCC"/>
                </a:solidFill>
                <a:highlight>
                  <a:srgbClr val="1F1F1F"/>
                </a:highlight>
                <a:latin typeface="Courier New"/>
                <a:ea typeface="Courier New"/>
                <a:cs typeface="Courier New"/>
                <a:sym typeface="Courier New"/>
              </a:rPr>
              <a:t>));  </a:t>
            </a:r>
            <a:r>
              <a:rPr lang="es-419" sz="3850">
                <a:solidFill>
                  <a:srgbClr val="6A9955"/>
                </a:solidFill>
                <a:highlight>
                  <a:srgbClr val="1F1F1F"/>
                </a:highlight>
                <a:latin typeface="Courier New"/>
                <a:ea typeface="Courier New"/>
                <a:cs typeface="Courier New"/>
                <a:sym typeface="Courier New"/>
              </a:rPr>
              <a:t>// Imprime: 115.0</a:t>
            </a:r>
            <a:endParaRPr sz="3850">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850">
                <a:solidFill>
                  <a:srgbClr val="CCCCCC"/>
                </a:solidFill>
                <a:highlight>
                  <a:srgbClr val="1F1F1F"/>
                </a:highlight>
                <a:latin typeface="Courier New"/>
                <a:ea typeface="Courier New"/>
                <a:cs typeface="Courier New"/>
                <a:sym typeface="Courier New"/>
              </a:rPr>
              <a:t>  </a:t>
            </a:r>
            <a:r>
              <a:rPr lang="es-419" sz="3850">
                <a:solidFill>
                  <a:srgbClr val="DCDCAA"/>
                </a:solidFill>
                <a:highlight>
                  <a:srgbClr val="1F1F1F"/>
                </a:highlight>
                <a:latin typeface="Courier New"/>
                <a:ea typeface="Courier New"/>
                <a:cs typeface="Courier New"/>
                <a:sym typeface="Courier New"/>
              </a:rPr>
              <a:t>print</a:t>
            </a:r>
            <a:r>
              <a:rPr lang="es-419" sz="3850">
                <a:solidFill>
                  <a:srgbClr val="CCCCCC"/>
                </a:solidFill>
                <a:highlight>
                  <a:srgbClr val="1F1F1F"/>
                </a:highlight>
                <a:latin typeface="Courier New"/>
                <a:ea typeface="Courier New"/>
                <a:cs typeface="Courier New"/>
                <a:sym typeface="Courier New"/>
              </a:rPr>
              <a:t>(restaurante.</a:t>
            </a:r>
            <a:r>
              <a:rPr lang="es-419" sz="3850">
                <a:solidFill>
                  <a:srgbClr val="DCDCAA"/>
                </a:solidFill>
                <a:highlight>
                  <a:srgbClr val="1F1F1F"/>
                </a:highlight>
                <a:latin typeface="Courier New"/>
                <a:ea typeface="Courier New"/>
                <a:cs typeface="Courier New"/>
                <a:sym typeface="Courier New"/>
              </a:rPr>
              <a:t>calcularPrecio</a:t>
            </a:r>
            <a:r>
              <a:rPr lang="es-419" sz="3850">
                <a:solidFill>
                  <a:srgbClr val="CCCCCC"/>
                </a:solidFill>
                <a:highlight>
                  <a:srgbClr val="1F1F1F"/>
                </a:highlight>
                <a:latin typeface="Courier New"/>
                <a:ea typeface="Courier New"/>
                <a:cs typeface="Courier New"/>
                <a:sym typeface="Courier New"/>
              </a:rPr>
              <a:t>(</a:t>
            </a:r>
            <a:r>
              <a:rPr lang="es-419" sz="3850">
                <a:solidFill>
                  <a:srgbClr val="B5CEA8"/>
                </a:solidFill>
                <a:highlight>
                  <a:srgbClr val="1F1F1F"/>
                </a:highlight>
                <a:latin typeface="Courier New"/>
                <a:ea typeface="Courier New"/>
                <a:cs typeface="Courier New"/>
                <a:sym typeface="Courier New"/>
              </a:rPr>
              <a:t>100</a:t>
            </a:r>
            <a:r>
              <a:rPr lang="es-419" sz="3850">
                <a:solidFill>
                  <a:srgbClr val="CCCCCC"/>
                </a:solidFill>
                <a:highlight>
                  <a:srgbClr val="1F1F1F"/>
                </a:highlight>
                <a:latin typeface="Courier New"/>
                <a:ea typeface="Courier New"/>
                <a:cs typeface="Courier New"/>
                <a:sym typeface="Courier New"/>
              </a:rPr>
              <a:t>, </a:t>
            </a:r>
            <a:r>
              <a:rPr lang="es-419" sz="3850">
                <a:solidFill>
                  <a:srgbClr val="B5CEA8"/>
                </a:solidFill>
                <a:highlight>
                  <a:srgbClr val="1F1F1F"/>
                </a:highlight>
                <a:latin typeface="Courier New"/>
                <a:ea typeface="Courier New"/>
                <a:cs typeface="Courier New"/>
                <a:sym typeface="Courier New"/>
              </a:rPr>
              <a:t>0.08</a:t>
            </a:r>
            <a:r>
              <a:rPr lang="es-419" sz="3850">
                <a:solidFill>
                  <a:srgbClr val="CCCCCC"/>
                </a:solidFill>
                <a:highlight>
                  <a:srgbClr val="1F1F1F"/>
                </a:highlight>
                <a:latin typeface="Courier New"/>
                <a:ea typeface="Courier New"/>
                <a:cs typeface="Courier New"/>
                <a:sym typeface="Courier New"/>
              </a:rPr>
              <a:t>));  </a:t>
            </a:r>
            <a:r>
              <a:rPr lang="es-419" sz="3850">
                <a:solidFill>
                  <a:srgbClr val="6A9955"/>
                </a:solidFill>
                <a:highlight>
                  <a:srgbClr val="1F1F1F"/>
                </a:highlight>
                <a:latin typeface="Courier New"/>
                <a:ea typeface="Courier New"/>
                <a:cs typeface="Courier New"/>
                <a:sym typeface="Courier New"/>
              </a:rPr>
              <a:t>// Imprime: 113.0</a:t>
            </a:r>
            <a:endParaRPr sz="3850">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850">
                <a:solidFill>
                  <a:srgbClr val="CCCCCC"/>
                </a:solidFill>
                <a:highlight>
                  <a:srgbClr val="1F1F1F"/>
                </a:highlight>
                <a:latin typeface="Courier New"/>
                <a:ea typeface="Courier New"/>
                <a:cs typeface="Courier New"/>
                <a:sym typeface="Courier New"/>
              </a:rPr>
              <a:t>  </a:t>
            </a:r>
            <a:r>
              <a:rPr lang="es-419" sz="3850">
                <a:solidFill>
                  <a:srgbClr val="DCDCAA"/>
                </a:solidFill>
                <a:highlight>
                  <a:srgbClr val="1F1F1F"/>
                </a:highlight>
                <a:latin typeface="Courier New"/>
                <a:ea typeface="Courier New"/>
                <a:cs typeface="Courier New"/>
                <a:sym typeface="Courier New"/>
              </a:rPr>
              <a:t>print</a:t>
            </a:r>
            <a:r>
              <a:rPr lang="es-419" sz="3850">
                <a:solidFill>
                  <a:srgbClr val="CCCCCC"/>
                </a:solidFill>
                <a:highlight>
                  <a:srgbClr val="1F1F1F"/>
                </a:highlight>
                <a:latin typeface="Courier New"/>
                <a:ea typeface="Courier New"/>
                <a:cs typeface="Courier New"/>
                <a:sym typeface="Courier New"/>
              </a:rPr>
              <a:t>(restaurante.</a:t>
            </a:r>
            <a:r>
              <a:rPr lang="es-419" sz="3850">
                <a:solidFill>
                  <a:srgbClr val="DCDCAA"/>
                </a:solidFill>
                <a:highlight>
                  <a:srgbClr val="1F1F1F"/>
                </a:highlight>
                <a:latin typeface="Courier New"/>
                <a:ea typeface="Courier New"/>
                <a:cs typeface="Courier New"/>
                <a:sym typeface="Courier New"/>
              </a:rPr>
              <a:t>calcularPrecio</a:t>
            </a:r>
            <a:r>
              <a:rPr lang="es-419" sz="3850">
                <a:solidFill>
                  <a:srgbClr val="CCCCCC"/>
                </a:solidFill>
                <a:highlight>
                  <a:srgbClr val="1F1F1F"/>
                </a:highlight>
                <a:latin typeface="Courier New"/>
                <a:ea typeface="Courier New"/>
                <a:cs typeface="Courier New"/>
                <a:sym typeface="Courier New"/>
              </a:rPr>
              <a:t>(</a:t>
            </a:r>
            <a:r>
              <a:rPr lang="es-419" sz="3850">
                <a:solidFill>
                  <a:srgbClr val="B5CEA8"/>
                </a:solidFill>
                <a:highlight>
                  <a:srgbClr val="1F1F1F"/>
                </a:highlight>
                <a:latin typeface="Courier New"/>
                <a:ea typeface="Courier New"/>
                <a:cs typeface="Courier New"/>
                <a:sym typeface="Courier New"/>
              </a:rPr>
              <a:t>100</a:t>
            </a:r>
            <a:r>
              <a:rPr lang="es-419" sz="3850">
                <a:solidFill>
                  <a:srgbClr val="CCCCCC"/>
                </a:solidFill>
                <a:highlight>
                  <a:srgbClr val="1F1F1F"/>
                </a:highlight>
                <a:latin typeface="Courier New"/>
                <a:ea typeface="Courier New"/>
                <a:cs typeface="Courier New"/>
                <a:sym typeface="Courier New"/>
              </a:rPr>
              <a:t>, </a:t>
            </a:r>
            <a:r>
              <a:rPr lang="es-419" sz="3850">
                <a:solidFill>
                  <a:srgbClr val="B5CEA8"/>
                </a:solidFill>
                <a:highlight>
                  <a:srgbClr val="1F1F1F"/>
                </a:highlight>
                <a:latin typeface="Courier New"/>
                <a:ea typeface="Courier New"/>
                <a:cs typeface="Courier New"/>
                <a:sym typeface="Courier New"/>
              </a:rPr>
              <a:t>0.08</a:t>
            </a:r>
            <a:r>
              <a:rPr lang="es-419" sz="3850">
                <a:solidFill>
                  <a:srgbClr val="CCCCCC"/>
                </a:solidFill>
                <a:highlight>
                  <a:srgbClr val="1F1F1F"/>
                </a:highlight>
                <a:latin typeface="Courier New"/>
                <a:ea typeface="Courier New"/>
                <a:cs typeface="Courier New"/>
                <a:sym typeface="Courier New"/>
              </a:rPr>
              <a:t>, </a:t>
            </a:r>
            <a:r>
              <a:rPr lang="es-419" sz="3850">
                <a:solidFill>
                  <a:srgbClr val="B5CEA8"/>
                </a:solidFill>
                <a:highlight>
                  <a:srgbClr val="1F1F1F"/>
                </a:highlight>
                <a:latin typeface="Courier New"/>
                <a:ea typeface="Courier New"/>
                <a:cs typeface="Courier New"/>
                <a:sym typeface="Courier New"/>
              </a:rPr>
              <a:t>0.10</a:t>
            </a:r>
            <a:r>
              <a:rPr lang="es-419" sz="3850">
                <a:solidFill>
                  <a:srgbClr val="CCCCCC"/>
                </a:solidFill>
                <a:highlight>
                  <a:srgbClr val="1F1F1F"/>
                </a:highlight>
                <a:latin typeface="Courier New"/>
                <a:ea typeface="Courier New"/>
                <a:cs typeface="Courier New"/>
                <a:sym typeface="Courier New"/>
              </a:rPr>
              <a:t>));  </a:t>
            </a:r>
            <a:r>
              <a:rPr lang="es-419" sz="3850">
                <a:solidFill>
                  <a:srgbClr val="6A9955"/>
                </a:solidFill>
                <a:highlight>
                  <a:srgbClr val="1F1F1F"/>
                </a:highlight>
                <a:latin typeface="Courier New"/>
                <a:ea typeface="Courier New"/>
                <a:cs typeface="Courier New"/>
                <a:sym typeface="Courier New"/>
              </a:rPr>
              <a:t>// Imprime: 118.0</a:t>
            </a:r>
            <a:endParaRPr sz="3850">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850">
                <a:solidFill>
                  <a:srgbClr val="CCCCCC"/>
                </a:solidFill>
                <a:highlight>
                  <a:srgbClr val="1F1F1F"/>
                </a:highlight>
                <a:latin typeface="Courier New"/>
                <a:ea typeface="Courier New"/>
                <a:cs typeface="Courier New"/>
                <a:sym typeface="Courier New"/>
              </a:rPr>
              <a:t>}</a:t>
            </a:r>
            <a:endParaRPr sz="38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CCCCCC"/>
              </a:solidFill>
              <a:highlight>
                <a:srgbClr val="1F1F1F"/>
              </a:highlight>
              <a:latin typeface="Courier New"/>
              <a:ea typeface="Courier New"/>
              <a:cs typeface="Courier New"/>
              <a:sym typeface="Courier New"/>
            </a:endParaRPr>
          </a:p>
          <a:p>
            <a:pPr indent="0" lvl="0" marL="0" rtl="0" algn="l">
              <a:spcBef>
                <a:spcPts val="1500"/>
              </a:spcBef>
              <a:spcAft>
                <a:spcPts val="0"/>
              </a:spcAft>
              <a:buNone/>
            </a:pPr>
            <a:r>
              <a:t/>
            </a:r>
            <a:endParaRPr sz="1200">
              <a:solidFill>
                <a:schemeClr val="accent1"/>
              </a:solidFill>
              <a:highlight>
                <a:schemeClr val="lt1"/>
              </a:highlight>
              <a:latin typeface="Roboto"/>
              <a:ea typeface="Roboto"/>
              <a:cs typeface="Roboto"/>
              <a:sym typeface="Roboto"/>
            </a:endParaRPr>
          </a:p>
          <a:p>
            <a:pPr indent="0" lvl="0" marL="0" rtl="0" algn="l">
              <a:spcBef>
                <a:spcPts val="1500"/>
              </a:spcBef>
              <a:spcAft>
                <a:spcPts val="1200"/>
              </a:spcAft>
              <a:buNone/>
            </a:pPr>
            <a:r>
              <a:t/>
            </a:r>
            <a:endParaRPr>
              <a:solidFill>
                <a:schemeClr val="accent1"/>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lnSpc>
                <a:spcPct val="160000"/>
              </a:lnSpc>
              <a:spcBef>
                <a:spcPts val="1400"/>
              </a:spcBef>
              <a:spcAft>
                <a:spcPts val="400"/>
              </a:spcAft>
              <a:buNone/>
            </a:pPr>
            <a:r>
              <a:rPr lang="es-419" sz="1650">
                <a:highlight>
                  <a:schemeClr val="lt1"/>
                </a:highlight>
                <a:latin typeface="Roboto"/>
                <a:ea typeface="Roboto"/>
                <a:cs typeface="Roboto"/>
                <a:sym typeface="Roboto"/>
              </a:rPr>
              <a:t>Parámetros Nombrados </a:t>
            </a:r>
            <a:r>
              <a:rPr lang="es-419" sz="1500">
                <a:highlight>
                  <a:schemeClr val="lt1"/>
                </a:highlight>
                <a:latin typeface="Courier New"/>
                <a:ea typeface="Courier New"/>
                <a:cs typeface="Courier New"/>
                <a:sym typeface="Courier New"/>
              </a:rPr>
              <a:t>{ }</a:t>
            </a:r>
            <a:endParaRPr/>
          </a:p>
        </p:txBody>
      </p:sp>
      <p:sp>
        <p:nvSpPr>
          <p:cNvPr id="100" name="Google Shape;100;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25000" lnSpcReduction="20000"/>
          </a:bodyPr>
          <a:lstStyle/>
          <a:p>
            <a:pPr indent="0" lvl="0" marL="0" rtl="0" algn="l">
              <a:lnSpc>
                <a:spcPct val="160000"/>
              </a:lnSpc>
              <a:spcBef>
                <a:spcPts val="1400"/>
              </a:spcBef>
              <a:spcAft>
                <a:spcPts val="0"/>
              </a:spcAft>
              <a:buNone/>
            </a:pPr>
            <a:r>
              <a:t/>
            </a:r>
            <a:endParaRPr b="1" sz="1500">
              <a:solidFill>
                <a:schemeClr val="accent1"/>
              </a:solidFill>
              <a:highlight>
                <a:schemeClr val="lt1"/>
              </a:highlight>
              <a:latin typeface="Courier New"/>
              <a:ea typeface="Courier New"/>
              <a:cs typeface="Courier New"/>
              <a:sym typeface="Courier New"/>
            </a:endParaRPr>
          </a:p>
          <a:p>
            <a:pPr indent="0" lvl="0" marL="0" rtl="0" algn="l">
              <a:spcBef>
                <a:spcPts val="400"/>
              </a:spcBef>
              <a:spcAft>
                <a:spcPts val="0"/>
              </a:spcAft>
              <a:buNone/>
            </a:pPr>
            <a:r>
              <a:rPr lang="es-419" sz="5800">
                <a:solidFill>
                  <a:schemeClr val="accent1"/>
                </a:solidFill>
                <a:highlight>
                  <a:schemeClr val="lt1"/>
                </a:highlight>
                <a:latin typeface="Roboto"/>
                <a:ea typeface="Roboto"/>
                <a:cs typeface="Roboto"/>
                <a:sym typeface="Roboto"/>
              </a:rPr>
              <a:t>Los parámetros nombrados se especifican con llaves </a:t>
            </a:r>
            <a:r>
              <a:rPr lang="es-419" sz="5800">
                <a:solidFill>
                  <a:schemeClr val="accent1"/>
                </a:solidFill>
                <a:highlight>
                  <a:schemeClr val="lt1"/>
                </a:highlight>
                <a:latin typeface="Courier New"/>
                <a:ea typeface="Courier New"/>
                <a:cs typeface="Courier New"/>
                <a:sym typeface="Courier New"/>
              </a:rPr>
              <a:t>{}</a:t>
            </a:r>
            <a:r>
              <a:rPr lang="es-419" sz="5800">
                <a:solidFill>
                  <a:schemeClr val="accent1"/>
                </a:solidFill>
                <a:highlight>
                  <a:schemeClr val="lt1"/>
                </a:highlight>
                <a:latin typeface="Roboto"/>
                <a:ea typeface="Roboto"/>
                <a:cs typeface="Roboto"/>
                <a:sym typeface="Roboto"/>
              </a:rPr>
              <a:t> y permiten nombrar explícitamente cada argumento al llamar a un método. Los parámetros nombrados pueden ser opcionales o requeridos.</a:t>
            </a:r>
            <a:endParaRPr sz="5800">
              <a:solidFill>
                <a:schemeClr val="accent1"/>
              </a:solidFill>
              <a:highlight>
                <a:schemeClr val="lt1"/>
              </a:highlight>
              <a:latin typeface="Roboto"/>
              <a:ea typeface="Roboto"/>
              <a:cs typeface="Roboto"/>
              <a:sym typeface="Roboto"/>
            </a:endParaRPr>
          </a:p>
          <a:p>
            <a:pPr indent="0" lvl="0" marL="0" rtl="0" algn="l">
              <a:spcBef>
                <a:spcPts val="1500"/>
              </a:spcBef>
              <a:spcAft>
                <a:spcPts val="0"/>
              </a:spcAft>
              <a:buNone/>
            </a:pPr>
            <a:r>
              <a:rPr lang="es-419" sz="5800">
                <a:solidFill>
                  <a:schemeClr val="accent1"/>
                </a:solidFill>
                <a:highlight>
                  <a:schemeClr val="lt1"/>
                </a:highlight>
                <a:latin typeface="Roboto"/>
                <a:ea typeface="Roboto"/>
                <a:cs typeface="Roboto"/>
                <a:sym typeface="Roboto"/>
              </a:rPr>
              <a:t>Ejemplo práctico:</a:t>
            </a:r>
            <a:endParaRPr sz="5800">
              <a:solidFill>
                <a:schemeClr val="accent1"/>
              </a:solidFill>
              <a:highlight>
                <a:schemeClr val="lt1"/>
              </a:highlight>
              <a:latin typeface="Roboto"/>
              <a:ea typeface="Roboto"/>
              <a:cs typeface="Roboto"/>
              <a:sym typeface="Roboto"/>
            </a:endParaRPr>
          </a:p>
          <a:p>
            <a:pPr indent="0" lvl="0" marL="0" rtl="0" algn="l">
              <a:lnSpc>
                <a:spcPct val="130434"/>
              </a:lnSpc>
              <a:spcBef>
                <a:spcPts val="1500"/>
              </a:spcBef>
              <a:spcAft>
                <a:spcPts val="0"/>
              </a:spcAft>
              <a:buNone/>
            </a:pPr>
            <a:r>
              <a:rPr lang="es-419" sz="3457">
                <a:solidFill>
                  <a:srgbClr val="569CD6"/>
                </a:solidFill>
                <a:highlight>
                  <a:srgbClr val="1F1F1F"/>
                </a:highlight>
                <a:latin typeface="Courier New"/>
                <a:ea typeface="Courier New"/>
                <a:cs typeface="Courier New"/>
                <a:sym typeface="Courier New"/>
              </a:rPr>
              <a:t>class</a:t>
            </a:r>
            <a:r>
              <a:rPr lang="es-419" sz="3457">
                <a:solidFill>
                  <a:srgbClr val="CCCCCC"/>
                </a:solidFill>
                <a:highlight>
                  <a:srgbClr val="1F1F1F"/>
                </a:highlight>
                <a:latin typeface="Courier New"/>
                <a:ea typeface="Courier New"/>
                <a:cs typeface="Courier New"/>
                <a:sym typeface="Courier New"/>
              </a:rPr>
              <a:t> </a:t>
            </a:r>
            <a:r>
              <a:rPr lang="es-419" sz="3457">
                <a:solidFill>
                  <a:srgbClr val="4EC9B0"/>
                </a:solidFill>
                <a:highlight>
                  <a:srgbClr val="1F1F1F"/>
                </a:highlight>
                <a:latin typeface="Courier New"/>
                <a:ea typeface="Courier New"/>
                <a:cs typeface="Courier New"/>
                <a:sym typeface="Courier New"/>
              </a:rPr>
              <a:t>PerfilUsuario</a:t>
            </a:r>
            <a:r>
              <a:rPr lang="es-419" sz="3457">
                <a:solidFill>
                  <a:srgbClr val="CCCCCC"/>
                </a:solidFill>
                <a:highlight>
                  <a:srgbClr val="1F1F1F"/>
                </a:highlight>
                <a:latin typeface="Courier New"/>
                <a:ea typeface="Courier New"/>
                <a:cs typeface="Courier New"/>
                <a:sym typeface="Courier New"/>
              </a:rPr>
              <a:t> {</a:t>
            </a:r>
            <a:endParaRPr sz="3457">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457">
                <a:solidFill>
                  <a:srgbClr val="CCCCCC"/>
                </a:solidFill>
                <a:highlight>
                  <a:srgbClr val="1F1F1F"/>
                </a:highlight>
                <a:latin typeface="Courier New"/>
                <a:ea typeface="Courier New"/>
                <a:cs typeface="Courier New"/>
                <a:sym typeface="Courier New"/>
              </a:rPr>
              <a:t>  </a:t>
            </a:r>
            <a:r>
              <a:rPr lang="es-419" sz="3457">
                <a:solidFill>
                  <a:srgbClr val="569CD6"/>
                </a:solidFill>
                <a:highlight>
                  <a:srgbClr val="1F1F1F"/>
                </a:highlight>
                <a:latin typeface="Courier New"/>
                <a:ea typeface="Courier New"/>
                <a:cs typeface="Courier New"/>
                <a:sym typeface="Courier New"/>
              </a:rPr>
              <a:t>void</a:t>
            </a:r>
            <a:r>
              <a:rPr lang="es-419" sz="3457">
                <a:solidFill>
                  <a:srgbClr val="CCCCCC"/>
                </a:solidFill>
                <a:highlight>
                  <a:srgbClr val="1F1F1F"/>
                </a:highlight>
                <a:latin typeface="Courier New"/>
                <a:ea typeface="Courier New"/>
                <a:cs typeface="Courier New"/>
                <a:sym typeface="Courier New"/>
              </a:rPr>
              <a:t> </a:t>
            </a:r>
            <a:r>
              <a:rPr lang="es-419" sz="3457">
                <a:solidFill>
                  <a:srgbClr val="DCDCAA"/>
                </a:solidFill>
                <a:highlight>
                  <a:srgbClr val="1F1F1F"/>
                </a:highlight>
                <a:latin typeface="Courier New"/>
                <a:ea typeface="Courier New"/>
                <a:cs typeface="Courier New"/>
                <a:sym typeface="Courier New"/>
              </a:rPr>
              <a:t>actualizarPerfil</a:t>
            </a:r>
            <a:r>
              <a:rPr lang="es-419" sz="3457">
                <a:solidFill>
                  <a:srgbClr val="CCCCCC"/>
                </a:solidFill>
                <a:highlight>
                  <a:srgbClr val="1F1F1F"/>
                </a:highlight>
                <a:latin typeface="Courier New"/>
                <a:ea typeface="Courier New"/>
                <a:cs typeface="Courier New"/>
                <a:sym typeface="Courier New"/>
              </a:rPr>
              <a:t>({</a:t>
            </a:r>
            <a:r>
              <a:rPr lang="es-419" sz="3457">
                <a:solidFill>
                  <a:srgbClr val="569CD6"/>
                </a:solidFill>
                <a:highlight>
                  <a:srgbClr val="1F1F1F"/>
                </a:highlight>
                <a:latin typeface="Courier New"/>
                <a:ea typeface="Courier New"/>
                <a:cs typeface="Courier New"/>
                <a:sym typeface="Courier New"/>
              </a:rPr>
              <a:t>required</a:t>
            </a:r>
            <a:r>
              <a:rPr lang="es-419" sz="3457">
                <a:solidFill>
                  <a:srgbClr val="CCCCCC"/>
                </a:solidFill>
                <a:highlight>
                  <a:srgbClr val="1F1F1F"/>
                </a:highlight>
                <a:latin typeface="Courier New"/>
                <a:ea typeface="Courier New"/>
                <a:cs typeface="Courier New"/>
                <a:sym typeface="Courier New"/>
              </a:rPr>
              <a:t> </a:t>
            </a:r>
            <a:r>
              <a:rPr lang="es-419" sz="3457">
                <a:solidFill>
                  <a:srgbClr val="4EC9B0"/>
                </a:solidFill>
                <a:highlight>
                  <a:srgbClr val="1F1F1F"/>
                </a:highlight>
                <a:latin typeface="Courier New"/>
                <a:ea typeface="Courier New"/>
                <a:cs typeface="Courier New"/>
                <a:sym typeface="Courier New"/>
              </a:rPr>
              <a:t>String</a:t>
            </a:r>
            <a:r>
              <a:rPr lang="es-419" sz="3457">
                <a:solidFill>
                  <a:srgbClr val="CCCCCC"/>
                </a:solidFill>
                <a:highlight>
                  <a:srgbClr val="1F1F1F"/>
                </a:highlight>
                <a:latin typeface="Courier New"/>
                <a:ea typeface="Courier New"/>
                <a:cs typeface="Courier New"/>
                <a:sym typeface="Courier New"/>
              </a:rPr>
              <a:t> nombre, </a:t>
            </a:r>
            <a:r>
              <a:rPr lang="es-419" sz="3457">
                <a:solidFill>
                  <a:srgbClr val="4EC9B0"/>
                </a:solidFill>
                <a:highlight>
                  <a:srgbClr val="1F1F1F"/>
                </a:highlight>
                <a:latin typeface="Courier New"/>
                <a:ea typeface="Courier New"/>
                <a:cs typeface="Courier New"/>
                <a:sym typeface="Courier New"/>
              </a:rPr>
              <a:t>int</a:t>
            </a:r>
            <a:r>
              <a:rPr lang="es-419" sz="3457">
                <a:solidFill>
                  <a:srgbClr val="D4D4D4"/>
                </a:solidFill>
                <a:highlight>
                  <a:srgbClr val="1F1F1F"/>
                </a:highlight>
                <a:latin typeface="Courier New"/>
                <a:ea typeface="Courier New"/>
                <a:cs typeface="Courier New"/>
                <a:sym typeface="Courier New"/>
              </a:rPr>
              <a:t>?</a:t>
            </a:r>
            <a:r>
              <a:rPr lang="es-419" sz="3457">
                <a:solidFill>
                  <a:srgbClr val="CCCCCC"/>
                </a:solidFill>
                <a:highlight>
                  <a:srgbClr val="1F1F1F"/>
                </a:highlight>
                <a:latin typeface="Courier New"/>
                <a:ea typeface="Courier New"/>
                <a:cs typeface="Courier New"/>
                <a:sym typeface="Courier New"/>
              </a:rPr>
              <a:t> edad, </a:t>
            </a:r>
            <a:r>
              <a:rPr lang="es-419" sz="3457">
                <a:solidFill>
                  <a:srgbClr val="4EC9B0"/>
                </a:solidFill>
                <a:highlight>
                  <a:srgbClr val="1F1F1F"/>
                </a:highlight>
                <a:latin typeface="Courier New"/>
                <a:ea typeface="Courier New"/>
                <a:cs typeface="Courier New"/>
                <a:sym typeface="Courier New"/>
              </a:rPr>
              <a:t>String</a:t>
            </a:r>
            <a:r>
              <a:rPr lang="es-419" sz="3457">
                <a:solidFill>
                  <a:srgbClr val="D4D4D4"/>
                </a:solidFill>
                <a:highlight>
                  <a:srgbClr val="1F1F1F"/>
                </a:highlight>
                <a:latin typeface="Courier New"/>
                <a:ea typeface="Courier New"/>
                <a:cs typeface="Courier New"/>
                <a:sym typeface="Courier New"/>
              </a:rPr>
              <a:t>?</a:t>
            </a:r>
            <a:r>
              <a:rPr lang="es-419" sz="3457">
                <a:solidFill>
                  <a:srgbClr val="CCCCCC"/>
                </a:solidFill>
                <a:highlight>
                  <a:srgbClr val="1F1F1F"/>
                </a:highlight>
                <a:latin typeface="Courier New"/>
                <a:ea typeface="Courier New"/>
                <a:cs typeface="Courier New"/>
                <a:sym typeface="Courier New"/>
              </a:rPr>
              <a:t> ciudad}) {</a:t>
            </a:r>
            <a:endParaRPr sz="3457">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457">
                <a:solidFill>
                  <a:srgbClr val="CCCCCC"/>
                </a:solidFill>
                <a:highlight>
                  <a:srgbClr val="1F1F1F"/>
                </a:highlight>
                <a:latin typeface="Courier New"/>
                <a:ea typeface="Courier New"/>
                <a:cs typeface="Courier New"/>
                <a:sym typeface="Courier New"/>
              </a:rPr>
              <a:t>    </a:t>
            </a:r>
            <a:r>
              <a:rPr lang="es-419" sz="3457">
                <a:solidFill>
                  <a:srgbClr val="DCDCAA"/>
                </a:solidFill>
                <a:highlight>
                  <a:srgbClr val="1F1F1F"/>
                </a:highlight>
                <a:latin typeface="Courier New"/>
                <a:ea typeface="Courier New"/>
                <a:cs typeface="Courier New"/>
                <a:sym typeface="Courier New"/>
              </a:rPr>
              <a:t>print</a:t>
            </a:r>
            <a:r>
              <a:rPr lang="es-419" sz="3457">
                <a:solidFill>
                  <a:srgbClr val="CCCCCC"/>
                </a:solidFill>
                <a:highlight>
                  <a:srgbClr val="1F1F1F"/>
                </a:highlight>
                <a:latin typeface="Courier New"/>
                <a:ea typeface="Courier New"/>
                <a:cs typeface="Courier New"/>
                <a:sym typeface="Courier New"/>
              </a:rPr>
              <a:t>(</a:t>
            </a:r>
            <a:r>
              <a:rPr lang="es-419" sz="3457">
                <a:solidFill>
                  <a:srgbClr val="CE9178"/>
                </a:solidFill>
                <a:highlight>
                  <a:srgbClr val="1F1F1F"/>
                </a:highlight>
                <a:latin typeface="Courier New"/>
                <a:ea typeface="Courier New"/>
                <a:cs typeface="Courier New"/>
                <a:sym typeface="Courier New"/>
              </a:rPr>
              <a:t>'Nombre: </a:t>
            </a:r>
            <a:r>
              <a:rPr lang="es-419" sz="3457">
                <a:solidFill>
                  <a:srgbClr val="D4D4D4"/>
                </a:solidFill>
                <a:highlight>
                  <a:srgbClr val="1F1F1F"/>
                </a:highlight>
                <a:latin typeface="Courier New"/>
                <a:ea typeface="Courier New"/>
                <a:cs typeface="Courier New"/>
                <a:sym typeface="Courier New"/>
              </a:rPr>
              <a:t>$</a:t>
            </a:r>
            <a:r>
              <a:rPr lang="es-419" sz="3457">
                <a:solidFill>
                  <a:srgbClr val="9CDCFE"/>
                </a:solidFill>
                <a:highlight>
                  <a:srgbClr val="1F1F1F"/>
                </a:highlight>
                <a:latin typeface="Courier New"/>
                <a:ea typeface="Courier New"/>
                <a:cs typeface="Courier New"/>
                <a:sym typeface="Courier New"/>
              </a:rPr>
              <a:t>nombre</a:t>
            </a:r>
            <a:r>
              <a:rPr lang="es-419" sz="3457">
                <a:solidFill>
                  <a:srgbClr val="CE9178"/>
                </a:solidFill>
                <a:highlight>
                  <a:srgbClr val="1F1F1F"/>
                </a:highlight>
                <a:latin typeface="Courier New"/>
                <a:ea typeface="Courier New"/>
                <a:cs typeface="Courier New"/>
                <a:sym typeface="Courier New"/>
              </a:rPr>
              <a:t>'</a:t>
            </a:r>
            <a:r>
              <a:rPr lang="es-419" sz="3457">
                <a:solidFill>
                  <a:srgbClr val="CCCCCC"/>
                </a:solidFill>
                <a:highlight>
                  <a:srgbClr val="1F1F1F"/>
                </a:highlight>
                <a:latin typeface="Courier New"/>
                <a:ea typeface="Courier New"/>
                <a:cs typeface="Courier New"/>
                <a:sym typeface="Courier New"/>
              </a:rPr>
              <a:t>);</a:t>
            </a:r>
            <a:endParaRPr sz="3457">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457">
                <a:solidFill>
                  <a:srgbClr val="CCCCCC"/>
                </a:solidFill>
                <a:highlight>
                  <a:srgbClr val="1F1F1F"/>
                </a:highlight>
                <a:latin typeface="Courier New"/>
                <a:ea typeface="Courier New"/>
                <a:cs typeface="Courier New"/>
                <a:sym typeface="Courier New"/>
              </a:rPr>
              <a:t>    </a:t>
            </a:r>
            <a:r>
              <a:rPr lang="es-419" sz="3457">
                <a:solidFill>
                  <a:srgbClr val="C586C0"/>
                </a:solidFill>
                <a:highlight>
                  <a:srgbClr val="1F1F1F"/>
                </a:highlight>
                <a:latin typeface="Courier New"/>
                <a:ea typeface="Courier New"/>
                <a:cs typeface="Courier New"/>
                <a:sym typeface="Courier New"/>
              </a:rPr>
              <a:t>if</a:t>
            </a:r>
            <a:r>
              <a:rPr lang="es-419" sz="3457">
                <a:solidFill>
                  <a:srgbClr val="CCCCCC"/>
                </a:solidFill>
                <a:highlight>
                  <a:srgbClr val="1F1F1F"/>
                </a:highlight>
                <a:latin typeface="Courier New"/>
                <a:ea typeface="Courier New"/>
                <a:cs typeface="Courier New"/>
                <a:sym typeface="Courier New"/>
              </a:rPr>
              <a:t> (edad </a:t>
            </a:r>
            <a:r>
              <a:rPr lang="es-419" sz="3457">
                <a:solidFill>
                  <a:srgbClr val="D4D4D4"/>
                </a:solidFill>
                <a:highlight>
                  <a:srgbClr val="1F1F1F"/>
                </a:highlight>
                <a:latin typeface="Courier New"/>
                <a:ea typeface="Courier New"/>
                <a:cs typeface="Courier New"/>
                <a:sym typeface="Courier New"/>
              </a:rPr>
              <a:t>!=</a:t>
            </a:r>
            <a:r>
              <a:rPr lang="es-419" sz="3457">
                <a:solidFill>
                  <a:srgbClr val="CCCCCC"/>
                </a:solidFill>
                <a:highlight>
                  <a:srgbClr val="1F1F1F"/>
                </a:highlight>
                <a:latin typeface="Courier New"/>
                <a:ea typeface="Courier New"/>
                <a:cs typeface="Courier New"/>
                <a:sym typeface="Courier New"/>
              </a:rPr>
              <a:t> </a:t>
            </a:r>
            <a:r>
              <a:rPr lang="es-419" sz="3457">
                <a:solidFill>
                  <a:srgbClr val="569CD6"/>
                </a:solidFill>
                <a:highlight>
                  <a:srgbClr val="1F1F1F"/>
                </a:highlight>
                <a:latin typeface="Courier New"/>
                <a:ea typeface="Courier New"/>
                <a:cs typeface="Courier New"/>
                <a:sym typeface="Courier New"/>
              </a:rPr>
              <a:t>null</a:t>
            </a:r>
            <a:r>
              <a:rPr lang="es-419" sz="3457">
                <a:solidFill>
                  <a:srgbClr val="CCCCCC"/>
                </a:solidFill>
                <a:highlight>
                  <a:srgbClr val="1F1F1F"/>
                </a:highlight>
                <a:latin typeface="Courier New"/>
                <a:ea typeface="Courier New"/>
                <a:cs typeface="Courier New"/>
                <a:sym typeface="Courier New"/>
              </a:rPr>
              <a:t>) </a:t>
            </a:r>
            <a:r>
              <a:rPr lang="es-419" sz="3457">
                <a:solidFill>
                  <a:srgbClr val="DCDCAA"/>
                </a:solidFill>
                <a:highlight>
                  <a:srgbClr val="1F1F1F"/>
                </a:highlight>
                <a:latin typeface="Courier New"/>
                <a:ea typeface="Courier New"/>
                <a:cs typeface="Courier New"/>
                <a:sym typeface="Courier New"/>
              </a:rPr>
              <a:t>print</a:t>
            </a:r>
            <a:r>
              <a:rPr lang="es-419" sz="3457">
                <a:solidFill>
                  <a:srgbClr val="CCCCCC"/>
                </a:solidFill>
                <a:highlight>
                  <a:srgbClr val="1F1F1F"/>
                </a:highlight>
                <a:latin typeface="Courier New"/>
                <a:ea typeface="Courier New"/>
                <a:cs typeface="Courier New"/>
                <a:sym typeface="Courier New"/>
              </a:rPr>
              <a:t>(</a:t>
            </a:r>
            <a:r>
              <a:rPr lang="es-419" sz="3457">
                <a:solidFill>
                  <a:srgbClr val="CE9178"/>
                </a:solidFill>
                <a:highlight>
                  <a:srgbClr val="1F1F1F"/>
                </a:highlight>
                <a:latin typeface="Courier New"/>
                <a:ea typeface="Courier New"/>
                <a:cs typeface="Courier New"/>
                <a:sym typeface="Courier New"/>
              </a:rPr>
              <a:t>'Edad: </a:t>
            </a:r>
            <a:r>
              <a:rPr lang="es-419" sz="3457">
                <a:solidFill>
                  <a:srgbClr val="D4D4D4"/>
                </a:solidFill>
                <a:highlight>
                  <a:srgbClr val="1F1F1F"/>
                </a:highlight>
                <a:latin typeface="Courier New"/>
                <a:ea typeface="Courier New"/>
                <a:cs typeface="Courier New"/>
                <a:sym typeface="Courier New"/>
              </a:rPr>
              <a:t>$</a:t>
            </a:r>
            <a:r>
              <a:rPr lang="es-419" sz="3457">
                <a:solidFill>
                  <a:srgbClr val="9CDCFE"/>
                </a:solidFill>
                <a:highlight>
                  <a:srgbClr val="1F1F1F"/>
                </a:highlight>
                <a:latin typeface="Courier New"/>
                <a:ea typeface="Courier New"/>
                <a:cs typeface="Courier New"/>
                <a:sym typeface="Courier New"/>
              </a:rPr>
              <a:t>edad</a:t>
            </a:r>
            <a:r>
              <a:rPr lang="es-419" sz="3457">
                <a:solidFill>
                  <a:srgbClr val="CE9178"/>
                </a:solidFill>
                <a:highlight>
                  <a:srgbClr val="1F1F1F"/>
                </a:highlight>
                <a:latin typeface="Courier New"/>
                <a:ea typeface="Courier New"/>
                <a:cs typeface="Courier New"/>
                <a:sym typeface="Courier New"/>
              </a:rPr>
              <a:t>'</a:t>
            </a:r>
            <a:r>
              <a:rPr lang="es-419" sz="3457">
                <a:solidFill>
                  <a:srgbClr val="CCCCCC"/>
                </a:solidFill>
                <a:highlight>
                  <a:srgbClr val="1F1F1F"/>
                </a:highlight>
                <a:latin typeface="Courier New"/>
                <a:ea typeface="Courier New"/>
                <a:cs typeface="Courier New"/>
                <a:sym typeface="Courier New"/>
              </a:rPr>
              <a:t>);</a:t>
            </a:r>
            <a:endParaRPr sz="3457">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457">
                <a:solidFill>
                  <a:srgbClr val="CCCCCC"/>
                </a:solidFill>
                <a:highlight>
                  <a:srgbClr val="1F1F1F"/>
                </a:highlight>
                <a:latin typeface="Courier New"/>
                <a:ea typeface="Courier New"/>
                <a:cs typeface="Courier New"/>
                <a:sym typeface="Courier New"/>
              </a:rPr>
              <a:t>    </a:t>
            </a:r>
            <a:r>
              <a:rPr lang="es-419" sz="3457">
                <a:solidFill>
                  <a:srgbClr val="C586C0"/>
                </a:solidFill>
                <a:highlight>
                  <a:srgbClr val="1F1F1F"/>
                </a:highlight>
                <a:latin typeface="Courier New"/>
                <a:ea typeface="Courier New"/>
                <a:cs typeface="Courier New"/>
                <a:sym typeface="Courier New"/>
              </a:rPr>
              <a:t>if</a:t>
            </a:r>
            <a:r>
              <a:rPr lang="es-419" sz="3457">
                <a:solidFill>
                  <a:srgbClr val="CCCCCC"/>
                </a:solidFill>
                <a:highlight>
                  <a:srgbClr val="1F1F1F"/>
                </a:highlight>
                <a:latin typeface="Courier New"/>
                <a:ea typeface="Courier New"/>
                <a:cs typeface="Courier New"/>
                <a:sym typeface="Courier New"/>
              </a:rPr>
              <a:t> (ciudad </a:t>
            </a:r>
            <a:r>
              <a:rPr lang="es-419" sz="3457">
                <a:solidFill>
                  <a:srgbClr val="D4D4D4"/>
                </a:solidFill>
                <a:highlight>
                  <a:srgbClr val="1F1F1F"/>
                </a:highlight>
                <a:latin typeface="Courier New"/>
                <a:ea typeface="Courier New"/>
                <a:cs typeface="Courier New"/>
                <a:sym typeface="Courier New"/>
              </a:rPr>
              <a:t>!=</a:t>
            </a:r>
            <a:r>
              <a:rPr lang="es-419" sz="3457">
                <a:solidFill>
                  <a:srgbClr val="CCCCCC"/>
                </a:solidFill>
                <a:highlight>
                  <a:srgbClr val="1F1F1F"/>
                </a:highlight>
                <a:latin typeface="Courier New"/>
                <a:ea typeface="Courier New"/>
                <a:cs typeface="Courier New"/>
                <a:sym typeface="Courier New"/>
              </a:rPr>
              <a:t> </a:t>
            </a:r>
            <a:r>
              <a:rPr lang="es-419" sz="3457">
                <a:solidFill>
                  <a:srgbClr val="569CD6"/>
                </a:solidFill>
                <a:highlight>
                  <a:srgbClr val="1F1F1F"/>
                </a:highlight>
                <a:latin typeface="Courier New"/>
                <a:ea typeface="Courier New"/>
                <a:cs typeface="Courier New"/>
                <a:sym typeface="Courier New"/>
              </a:rPr>
              <a:t>null</a:t>
            </a:r>
            <a:r>
              <a:rPr lang="es-419" sz="3457">
                <a:solidFill>
                  <a:srgbClr val="CCCCCC"/>
                </a:solidFill>
                <a:highlight>
                  <a:srgbClr val="1F1F1F"/>
                </a:highlight>
                <a:latin typeface="Courier New"/>
                <a:ea typeface="Courier New"/>
                <a:cs typeface="Courier New"/>
                <a:sym typeface="Courier New"/>
              </a:rPr>
              <a:t>) </a:t>
            </a:r>
            <a:r>
              <a:rPr lang="es-419" sz="3457">
                <a:solidFill>
                  <a:srgbClr val="DCDCAA"/>
                </a:solidFill>
                <a:highlight>
                  <a:srgbClr val="1F1F1F"/>
                </a:highlight>
                <a:latin typeface="Courier New"/>
                <a:ea typeface="Courier New"/>
                <a:cs typeface="Courier New"/>
                <a:sym typeface="Courier New"/>
              </a:rPr>
              <a:t>print</a:t>
            </a:r>
            <a:r>
              <a:rPr lang="es-419" sz="3457">
                <a:solidFill>
                  <a:srgbClr val="CCCCCC"/>
                </a:solidFill>
                <a:highlight>
                  <a:srgbClr val="1F1F1F"/>
                </a:highlight>
                <a:latin typeface="Courier New"/>
                <a:ea typeface="Courier New"/>
                <a:cs typeface="Courier New"/>
                <a:sym typeface="Courier New"/>
              </a:rPr>
              <a:t>(</a:t>
            </a:r>
            <a:r>
              <a:rPr lang="es-419" sz="3457">
                <a:solidFill>
                  <a:srgbClr val="CE9178"/>
                </a:solidFill>
                <a:highlight>
                  <a:srgbClr val="1F1F1F"/>
                </a:highlight>
                <a:latin typeface="Courier New"/>
                <a:ea typeface="Courier New"/>
                <a:cs typeface="Courier New"/>
                <a:sym typeface="Courier New"/>
              </a:rPr>
              <a:t>'Ciudad: </a:t>
            </a:r>
            <a:r>
              <a:rPr lang="es-419" sz="3457">
                <a:solidFill>
                  <a:srgbClr val="D4D4D4"/>
                </a:solidFill>
                <a:highlight>
                  <a:srgbClr val="1F1F1F"/>
                </a:highlight>
                <a:latin typeface="Courier New"/>
                <a:ea typeface="Courier New"/>
                <a:cs typeface="Courier New"/>
                <a:sym typeface="Courier New"/>
              </a:rPr>
              <a:t>$</a:t>
            </a:r>
            <a:r>
              <a:rPr lang="es-419" sz="3457">
                <a:solidFill>
                  <a:srgbClr val="9CDCFE"/>
                </a:solidFill>
                <a:highlight>
                  <a:srgbClr val="1F1F1F"/>
                </a:highlight>
                <a:latin typeface="Courier New"/>
                <a:ea typeface="Courier New"/>
                <a:cs typeface="Courier New"/>
                <a:sym typeface="Courier New"/>
              </a:rPr>
              <a:t>ciudad</a:t>
            </a:r>
            <a:r>
              <a:rPr lang="es-419" sz="3457">
                <a:solidFill>
                  <a:srgbClr val="CE9178"/>
                </a:solidFill>
                <a:highlight>
                  <a:srgbClr val="1F1F1F"/>
                </a:highlight>
                <a:latin typeface="Courier New"/>
                <a:ea typeface="Courier New"/>
                <a:cs typeface="Courier New"/>
                <a:sym typeface="Courier New"/>
              </a:rPr>
              <a:t>'</a:t>
            </a:r>
            <a:r>
              <a:rPr lang="es-419" sz="3457">
                <a:solidFill>
                  <a:srgbClr val="CCCCCC"/>
                </a:solidFill>
                <a:highlight>
                  <a:srgbClr val="1F1F1F"/>
                </a:highlight>
                <a:latin typeface="Courier New"/>
                <a:ea typeface="Courier New"/>
                <a:cs typeface="Courier New"/>
                <a:sym typeface="Courier New"/>
              </a:rPr>
              <a:t>);</a:t>
            </a:r>
            <a:endParaRPr sz="3457">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457">
                <a:solidFill>
                  <a:srgbClr val="CCCCCC"/>
                </a:solidFill>
                <a:highlight>
                  <a:srgbClr val="1F1F1F"/>
                </a:highlight>
                <a:latin typeface="Courier New"/>
                <a:ea typeface="Courier New"/>
                <a:cs typeface="Courier New"/>
                <a:sym typeface="Courier New"/>
              </a:rPr>
              <a:t>  }</a:t>
            </a:r>
            <a:endParaRPr sz="3457">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457">
                <a:solidFill>
                  <a:srgbClr val="CCCCCC"/>
                </a:solidFill>
                <a:highlight>
                  <a:srgbClr val="1F1F1F"/>
                </a:highlight>
                <a:latin typeface="Courier New"/>
                <a:ea typeface="Courier New"/>
                <a:cs typeface="Courier New"/>
                <a:sym typeface="Courier New"/>
              </a:rPr>
              <a:t>}</a:t>
            </a:r>
            <a:endParaRPr sz="3457">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3457">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457">
                <a:solidFill>
                  <a:srgbClr val="569CD6"/>
                </a:solidFill>
                <a:highlight>
                  <a:srgbClr val="1F1F1F"/>
                </a:highlight>
                <a:latin typeface="Courier New"/>
                <a:ea typeface="Courier New"/>
                <a:cs typeface="Courier New"/>
                <a:sym typeface="Courier New"/>
              </a:rPr>
              <a:t>void</a:t>
            </a:r>
            <a:r>
              <a:rPr lang="es-419" sz="3457">
                <a:solidFill>
                  <a:srgbClr val="CCCCCC"/>
                </a:solidFill>
                <a:highlight>
                  <a:srgbClr val="1F1F1F"/>
                </a:highlight>
                <a:latin typeface="Courier New"/>
                <a:ea typeface="Courier New"/>
                <a:cs typeface="Courier New"/>
                <a:sym typeface="Courier New"/>
              </a:rPr>
              <a:t> </a:t>
            </a:r>
            <a:r>
              <a:rPr lang="es-419" sz="3457">
                <a:solidFill>
                  <a:srgbClr val="DCDCAA"/>
                </a:solidFill>
                <a:highlight>
                  <a:srgbClr val="1F1F1F"/>
                </a:highlight>
                <a:latin typeface="Courier New"/>
                <a:ea typeface="Courier New"/>
                <a:cs typeface="Courier New"/>
                <a:sym typeface="Courier New"/>
              </a:rPr>
              <a:t>main</a:t>
            </a:r>
            <a:r>
              <a:rPr lang="es-419" sz="3457">
                <a:solidFill>
                  <a:srgbClr val="CCCCCC"/>
                </a:solidFill>
                <a:highlight>
                  <a:srgbClr val="1F1F1F"/>
                </a:highlight>
                <a:latin typeface="Courier New"/>
                <a:ea typeface="Courier New"/>
                <a:cs typeface="Courier New"/>
                <a:sym typeface="Courier New"/>
              </a:rPr>
              <a:t>() {</a:t>
            </a:r>
            <a:endParaRPr sz="3457">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457">
                <a:solidFill>
                  <a:srgbClr val="CCCCCC"/>
                </a:solidFill>
                <a:highlight>
                  <a:srgbClr val="1F1F1F"/>
                </a:highlight>
                <a:latin typeface="Courier New"/>
                <a:ea typeface="Courier New"/>
                <a:cs typeface="Courier New"/>
                <a:sym typeface="Courier New"/>
              </a:rPr>
              <a:t>  </a:t>
            </a:r>
            <a:r>
              <a:rPr lang="es-419" sz="3457">
                <a:solidFill>
                  <a:srgbClr val="569CD6"/>
                </a:solidFill>
                <a:highlight>
                  <a:srgbClr val="1F1F1F"/>
                </a:highlight>
                <a:latin typeface="Courier New"/>
                <a:ea typeface="Courier New"/>
                <a:cs typeface="Courier New"/>
                <a:sym typeface="Courier New"/>
              </a:rPr>
              <a:t>var</a:t>
            </a:r>
            <a:r>
              <a:rPr lang="es-419" sz="3457">
                <a:solidFill>
                  <a:srgbClr val="CCCCCC"/>
                </a:solidFill>
                <a:highlight>
                  <a:srgbClr val="1F1F1F"/>
                </a:highlight>
                <a:latin typeface="Courier New"/>
                <a:ea typeface="Courier New"/>
                <a:cs typeface="Courier New"/>
                <a:sym typeface="Courier New"/>
              </a:rPr>
              <a:t> perfil </a:t>
            </a:r>
            <a:r>
              <a:rPr lang="es-419" sz="3457">
                <a:solidFill>
                  <a:srgbClr val="D4D4D4"/>
                </a:solidFill>
                <a:highlight>
                  <a:srgbClr val="1F1F1F"/>
                </a:highlight>
                <a:latin typeface="Courier New"/>
                <a:ea typeface="Courier New"/>
                <a:cs typeface="Courier New"/>
                <a:sym typeface="Courier New"/>
              </a:rPr>
              <a:t>=</a:t>
            </a:r>
            <a:r>
              <a:rPr lang="es-419" sz="3457">
                <a:solidFill>
                  <a:srgbClr val="CCCCCC"/>
                </a:solidFill>
                <a:highlight>
                  <a:srgbClr val="1F1F1F"/>
                </a:highlight>
                <a:latin typeface="Courier New"/>
                <a:ea typeface="Courier New"/>
                <a:cs typeface="Courier New"/>
                <a:sym typeface="Courier New"/>
              </a:rPr>
              <a:t> </a:t>
            </a:r>
            <a:r>
              <a:rPr lang="es-419" sz="3457">
                <a:solidFill>
                  <a:srgbClr val="4EC9B0"/>
                </a:solidFill>
                <a:highlight>
                  <a:srgbClr val="1F1F1F"/>
                </a:highlight>
                <a:latin typeface="Courier New"/>
                <a:ea typeface="Courier New"/>
                <a:cs typeface="Courier New"/>
                <a:sym typeface="Courier New"/>
              </a:rPr>
              <a:t>PerfilUsuario</a:t>
            </a:r>
            <a:r>
              <a:rPr lang="es-419" sz="3457">
                <a:solidFill>
                  <a:srgbClr val="CCCCCC"/>
                </a:solidFill>
                <a:highlight>
                  <a:srgbClr val="1F1F1F"/>
                </a:highlight>
                <a:latin typeface="Courier New"/>
                <a:ea typeface="Courier New"/>
                <a:cs typeface="Courier New"/>
                <a:sym typeface="Courier New"/>
              </a:rPr>
              <a:t>();</a:t>
            </a:r>
            <a:endParaRPr sz="3457">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457">
                <a:solidFill>
                  <a:srgbClr val="CCCCCC"/>
                </a:solidFill>
                <a:highlight>
                  <a:srgbClr val="1F1F1F"/>
                </a:highlight>
                <a:latin typeface="Courier New"/>
                <a:ea typeface="Courier New"/>
                <a:cs typeface="Courier New"/>
                <a:sym typeface="Courier New"/>
              </a:rPr>
              <a:t>  perfil.</a:t>
            </a:r>
            <a:r>
              <a:rPr lang="es-419" sz="3457">
                <a:solidFill>
                  <a:srgbClr val="DCDCAA"/>
                </a:solidFill>
                <a:highlight>
                  <a:srgbClr val="1F1F1F"/>
                </a:highlight>
                <a:latin typeface="Courier New"/>
                <a:ea typeface="Courier New"/>
                <a:cs typeface="Courier New"/>
                <a:sym typeface="Courier New"/>
              </a:rPr>
              <a:t>actualizarPerfil</a:t>
            </a:r>
            <a:r>
              <a:rPr lang="es-419" sz="3457">
                <a:solidFill>
                  <a:srgbClr val="CCCCCC"/>
                </a:solidFill>
                <a:highlight>
                  <a:srgbClr val="1F1F1F"/>
                </a:highlight>
                <a:latin typeface="Courier New"/>
                <a:ea typeface="Courier New"/>
                <a:cs typeface="Courier New"/>
                <a:sym typeface="Courier New"/>
              </a:rPr>
              <a:t>(nombre</a:t>
            </a:r>
            <a:r>
              <a:rPr lang="es-419" sz="3457">
                <a:solidFill>
                  <a:srgbClr val="D4D4D4"/>
                </a:solidFill>
                <a:highlight>
                  <a:srgbClr val="1F1F1F"/>
                </a:highlight>
                <a:latin typeface="Courier New"/>
                <a:ea typeface="Courier New"/>
                <a:cs typeface="Courier New"/>
                <a:sym typeface="Courier New"/>
              </a:rPr>
              <a:t>:</a:t>
            </a:r>
            <a:r>
              <a:rPr lang="es-419" sz="3457">
                <a:solidFill>
                  <a:srgbClr val="CCCCCC"/>
                </a:solidFill>
                <a:highlight>
                  <a:srgbClr val="1F1F1F"/>
                </a:highlight>
                <a:latin typeface="Courier New"/>
                <a:ea typeface="Courier New"/>
                <a:cs typeface="Courier New"/>
                <a:sym typeface="Courier New"/>
              </a:rPr>
              <a:t> </a:t>
            </a:r>
            <a:r>
              <a:rPr lang="es-419" sz="3457">
                <a:solidFill>
                  <a:srgbClr val="CE9178"/>
                </a:solidFill>
                <a:highlight>
                  <a:srgbClr val="1F1F1F"/>
                </a:highlight>
                <a:latin typeface="Courier New"/>
                <a:ea typeface="Courier New"/>
                <a:cs typeface="Courier New"/>
                <a:sym typeface="Courier New"/>
              </a:rPr>
              <a:t>"Ana"</a:t>
            </a:r>
            <a:r>
              <a:rPr lang="es-419" sz="3457">
                <a:solidFill>
                  <a:srgbClr val="CCCCCC"/>
                </a:solidFill>
                <a:highlight>
                  <a:srgbClr val="1F1F1F"/>
                </a:highlight>
                <a:latin typeface="Courier New"/>
                <a:ea typeface="Courier New"/>
                <a:cs typeface="Courier New"/>
                <a:sym typeface="Courier New"/>
              </a:rPr>
              <a:t>);  </a:t>
            </a:r>
            <a:r>
              <a:rPr lang="es-419" sz="3457">
                <a:solidFill>
                  <a:srgbClr val="6A9955"/>
                </a:solidFill>
                <a:highlight>
                  <a:srgbClr val="1F1F1F"/>
                </a:highlight>
                <a:latin typeface="Courier New"/>
                <a:ea typeface="Courier New"/>
                <a:cs typeface="Courier New"/>
                <a:sym typeface="Courier New"/>
              </a:rPr>
              <a:t>// Imprime: Nombre: Ana</a:t>
            </a:r>
            <a:endParaRPr sz="3457">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457">
                <a:solidFill>
                  <a:srgbClr val="CCCCCC"/>
                </a:solidFill>
                <a:highlight>
                  <a:srgbClr val="1F1F1F"/>
                </a:highlight>
                <a:latin typeface="Courier New"/>
                <a:ea typeface="Courier New"/>
                <a:cs typeface="Courier New"/>
                <a:sym typeface="Courier New"/>
              </a:rPr>
              <a:t>  perfil.</a:t>
            </a:r>
            <a:r>
              <a:rPr lang="es-419" sz="3457">
                <a:solidFill>
                  <a:srgbClr val="DCDCAA"/>
                </a:solidFill>
                <a:highlight>
                  <a:srgbClr val="1F1F1F"/>
                </a:highlight>
                <a:latin typeface="Courier New"/>
                <a:ea typeface="Courier New"/>
                <a:cs typeface="Courier New"/>
                <a:sym typeface="Courier New"/>
              </a:rPr>
              <a:t>actualizarPerfil</a:t>
            </a:r>
            <a:r>
              <a:rPr lang="es-419" sz="3457">
                <a:solidFill>
                  <a:srgbClr val="CCCCCC"/>
                </a:solidFill>
                <a:highlight>
                  <a:srgbClr val="1F1F1F"/>
                </a:highlight>
                <a:latin typeface="Courier New"/>
                <a:ea typeface="Courier New"/>
                <a:cs typeface="Courier New"/>
                <a:sym typeface="Courier New"/>
              </a:rPr>
              <a:t>(nombre</a:t>
            </a:r>
            <a:r>
              <a:rPr lang="es-419" sz="3457">
                <a:solidFill>
                  <a:srgbClr val="D4D4D4"/>
                </a:solidFill>
                <a:highlight>
                  <a:srgbClr val="1F1F1F"/>
                </a:highlight>
                <a:latin typeface="Courier New"/>
                <a:ea typeface="Courier New"/>
                <a:cs typeface="Courier New"/>
                <a:sym typeface="Courier New"/>
              </a:rPr>
              <a:t>:</a:t>
            </a:r>
            <a:r>
              <a:rPr lang="es-419" sz="3457">
                <a:solidFill>
                  <a:srgbClr val="CCCCCC"/>
                </a:solidFill>
                <a:highlight>
                  <a:srgbClr val="1F1F1F"/>
                </a:highlight>
                <a:latin typeface="Courier New"/>
                <a:ea typeface="Courier New"/>
                <a:cs typeface="Courier New"/>
                <a:sym typeface="Courier New"/>
              </a:rPr>
              <a:t> </a:t>
            </a:r>
            <a:r>
              <a:rPr lang="es-419" sz="3457">
                <a:solidFill>
                  <a:srgbClr val="CE9178"/>
                </a:solidFill>
                <a:highlight>
                  <a:srgbClr val="1F1F1F"/>
                </a:highlight>
                <a:latin typeface="Courier New"/>
                <a:ea typeface="Courier New"/>
                <a:cs typeface="Courier New"/>
                <a:sym typeface="Courier New"/>
              </a:rPr>
              <a:t>"Ana"</a:t>
            </a:r>
            <a:r>
              <a:rPr lang="es-419" sz="3457">
                <a:solidFill>
                  <a:srgbClr val="CCCCCC"/>
                </a:solidFill>
                <a:highlight>
                  <a:srgbClr val="1F1F1F"/>
                </a:highlight>
                <a:latin typeface="Courier New"/>
                <a:ea typeface="Courier New"/>
                <a:cs typeface="Courier New"/>
                <a:sym typeface="Courier New"/>
              </a:rPr>
              <a:t>, edad</a:t>
            </a:r>
            <a:r>
              <a:rPr lang="es-419" sz="3457">
                <a:solidFill>
                  <a:srgbClr val="D4D4D4"/>
                </a:solidFill>
                <a:highlight>
                  <a:srgbClr val="1F1F1F"/>
                </a:highlight>
                <a:latin typeface="Courier New"/>
                <a:ea typeface="Courier New"/>
                <a:cs typeface="Courier New"/>
                <a:sym typeface="Courier New"/>
              </a:rPr>
              <a:t>:</a:t>
            </a:r>
            <a:r>
              <a:rPr lang="es-419" sz="3457">
                <a:solidFill>
                  <a:srgbClr val="CCCCCC"/>
                </a:solidFill>
                <a:highlight>
                  <a:srgbClr val="1F1F1F"/>
                </a:highlight>
                <a:latin typeface="Courier New"/>
                <a:ea typeface="Courier New"/>
                <a:cs typeface="Courier New"/>
                <a:sym typeface="Courier New"/>
              </a:rPr>
              <a:t> </a:t>
            </a:r>
            <a:r>
              <a:rPr lang="es-419" sz="3457">
                <a:solidFill>
                  <a:srgbClr val="B5CEA8"/>
                </a:solidFill>
                <a:highlight>
                  <a:srgbClr val="1F1F1F"/>
                </a:highlight>
                <a:latin typeface="Courier New"/>
                <a:ea typeface="Courier New"/>
                <a:cs typeface="Courier New"/>
                <a:sym typeface="Courier New"/>
              </a:rPr>
              <a:t>30</a:t>
            </a:r>
            <a:r>
              <a:rPr lang="es-419" sz="3457">
                <a:solidFill>
                  <a:srgbClr val="CCCCCC"/>
                </a:solidFill>
                <a:highlight>
                  <a:srgbClr val="1F1F1F"/>
                </a:highlight>
                <a:latin typeface="Courier New"/>
                <a:ea typeface="Courier New"/>
                <a:cs typeface="Courier New"/>
                <a:sym typeface="Courier New"/>
              </a:rPr>
              <a:t>);  </a:t>
            </a:r>
            <a:r>
              <a:rPr lang="es-419" sz="3457">
                <a:solidFill>
                  <a:srgbClr val="6A9955"/>
                </a:solidFill>
                <a:highlight>
                  <a:srgbClr val="1F1F1F"/>
                </a:highlight>
                <a:latin typeface="Courier New"/>
                <a:ea typeface="Courier New"/>
                <a:cs typeface="Courier New"/>
                <a:sym typeface="Courier New"/>
              </a:rPr>
              <a:t>// Imprime: Nombre: Ana, Edad: 30</a:t>
            </a:r>
            <a:endParaRPr sz="3457">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457">
                <a:solidFill>
                  <a:srgbClr val="CCCCCC"/>
                </a:solidFill>
                <a:highlight>
                  <a:srgbClr val="1F1F1F"/>
                </a:highlight>
                <a:latin typeface="Courier New"/>
                <a:ea typeface="Courier New"/>
                <a:cs typeface="Courier New"/>
                <a:sym typeface="Courier New"/>
              </a:rPr>
              <a:t>  perfil.</a:t>
            </a:r>
            <a:r>
              <a:rPr lang="es-419" sz="3457">
                <a:solidFill>
                  <a:srgbClr val="DCDCAA"/>
                </a:solidFill>
                <a:highlight>
                  <a:srgbClr val="1F1F1F"/>
                </a:highlight>
                <a:latin typeface="Courier New"/>
                <a:ea typeface="Courier New"/>
                <a:cs typeface="Courier New"/>
                <a:sym typeface="Courier New"/>
              </a:rPr>
              <a:t>actualizarPerfil</a:t>
            </a:r>
            <a:r>
              <a:rPr lang="es-419" sz="3457">
                <a:solidFill>
                  <a:srgbClr val="CCCCCC"/>
                </a:solidFill>
                <a:highlight>
                  <a:srgbClr val="1F1F1F"/>
                </a:highlight>
                <a:latin typeface="Courier New"/>
                <a:ea typeface="Courier New"/>
                <a:cs typeface="Courier New"/>
                <a:sym typeface="Courier New"/>
              </a:rPr>
              <a:t>(nombre</a:t>
            </a:r>
            <a:r>
              <a:rPr lang="es-419" sz="3457">
                <a:solidFill>
                  <a:srgbClr val="D4D4D4"/>
                </a:solidFill>
                <a:highlight>
                  <a:srgbClr val="1F1F1F"/>
                </a:highlight>
                <a:latin typeface="Courier New"/>
                <a:ea typeface="Courier New"/>
                <a:cs typeface="Courier New"/>
                <a:sym typeface="Courier New"/>
              </a:rPr>
              <a:t>:</a:t>
            </a:r>
            <a:r>
              <a:rPr lang="es-419" sz="3457">
                <a:solidFill>
                  <a:srgbClr val="CCCCCC"/>
                </a:solidFill>
                <a:highlight>
                  <a:srgbClr val="1F1F1F"/>
                </a:highlight>
                <a:latin typeface="Courier New"/>
                <a:ea typeface="Courier New"/>
                <a:cs typeface="Courier New"/>
                <a:sym typeface="Courier New"/>
              </a:rPr>
              <a:t> </a:t>
            </a:r>
            <a:r>
              <a:rPr lang="es-419" sz="3457">
                <a:solidFill>
                  <a:srgbClr val="CE9178"/>
                </a:solidFill>
                <a:highlight>
                  <a:srgbClr val="1F1F1F"/>
                </a:highlight>
                <a:latin typeface="Courier New"/>
                <a:ea typeface="Courier New"/>
                <a:cs typeface="Courier New"/>
                <a:sym typeface="Courier New"/>
              </a:rPr>
              <a:t>"Ana"</a:t>
            </a:r>
            <a:r>
              <a:rPr lang="es-419" sz="3457">
                <a:solidFill>
                  <a:srgbClr val="CCCCCC"/>
                </a:solidFill>
                <a:highlight>
                  <a:srgbClr val="1F1F1F"/>
                </a:highlight>
                <a:latin typeface="Courier New"/>
                <a:ea typeface="Courier New"/>
                <a:cs typeface="Courier New"/>
                <a:sym typeface="Courier New"/>
              </a:rPr>
              <a:t>, ciudad</a:t>
            </a:r>
            <a:r>
              <a:rPr lang="es-419" sz="3457">
                <a:solidFill>
                  <a:srgbClr val="D4D4D4"/>
                </a:solidFill>
                <a:highlight>
                  <a:srgbClr val="1F1F1F"/>
                </a:highlight>
                <a:latin typeface="Courier New"/>
                <a:ea typeface="Courier New"/>
                <a:cs typeface="Courier New"/>
                <a:sym typeface="Courier New"/>
              </a:rPr>
              <a:t>:</a:t>
            </a:r>
            <a:r>
              <a:rPr lang="es-419" sz="3457">
                <a:solidFill>
                  <a:srgbClr val="CCCCCC"/>
                </a:solidFill>
                <a:highlight>
                  <a:srgbClr val="1F1F1F"/>
                </a:highlight>
                <a:latin typeface="Courier New"/>
                <a:ea typeface="Courier New"/>
                <a:cs typeface="Courier New"/>
                <a:sym typeface="Courier New"/>
              </a:rPr>
              <a:t> </a:t>
            </a:r>
            <a:r>
              <a:rPr lang="es-419" sz="3457">
                <a:solidFill>
                  <a:srgbClr val="CE9178"/>
                </a:solidFill>
                <a:highlight>
                  <a:srgbClr val="1F1F1F"/>
                </a:highlight>
                <a:latin typeface="Courier New"/>
                <a:ea typeface="Courier New"/>
                <a:cs typeface="Courier New"/>
                <a:sym typeface="Courier New"/>
              </a:rPr>
              <a:t>"Madrid"</a:t>
            </a:r>
            <a:r>
              <a:rPr lang="es-419" sz="3457">
                <a:solidFill>
                  <a:srgbClr val="CCCCCC"/>
                </a:solidFill>
                <a:highlight>
                  <a:srgbClr val="1F1F1F"/>
                </a:highlight>
                <a:latin typeface="Courier New"/>
                <a:ea typeface="Courier New"/>
                <a:cs typeface="Courier New"/>
                <a:sym typeface="Courier New"/>
              </a:rPr>
              <a:t>);  </a:t>
            </a:r>
            <a:r>
              <a:rPr lang="es-419" sz="3457">
                <a:solidFill>
                  <a:srgbClr val="6A9955"/>
                </a:solidFill>
                <a:highlight>
                  <a:srgbClr val="1F1F1F"/>
                </a:highlight>
                <a:latin typeface="Courier New"/>
                <a:ea typeface="Courier New"/>
                <a:cs typeface="Courier New"/>
                <a:sym typeface="Courier New"/>
              </a:rPr>
              <a:t>// Imprime: Nombre: Ana, Ciudad: Madrid</a:t>
            </a:r>
            <a:endParaRPr sz="3457">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457">
                <a:solidFill>
                  <a:srgbClr val="CCCCCC"/>
                </a:solidFill>
                <a:highlight>
                  <a:srgbClr val="1F1F1F"/>
                </a:highlight>
                <a:latin typeface="Courier New"/>
                <a:ea typeface="Courier New"/>
                <a:cs typeface="Courier New"/>
                <a:sym typeface="Courier New"/>
              </a:rPr>
              <a:t>  perfil.</a:t>
            </a:r>
            <a:r>
              <a:rPr lang="es-419" sz="3457">
                <a:solidFill>
                  <a:srgbClr val="DCDCAA"/>
                </a:solidFill>
                <a:highlight>
                  <a:srgbClr val="1F1F1F"/>
                </a:highlight>
                <a:latin typeface="Courier New"/>
                <a:ea typeface="Courier New"/>
                <a:cs typeface="Courier New"/>
                <a:sym typeface="Courier New"/>
              </a:rPr>
              <a:t>actualizarPerfil</a:t>
            </a:r>
            <a:r>
              <a:rPr lang="es-419" sz="3457">
                <a:solidFill>
                  <a:srgbClr val="CCCCCC"/>
                </a:solidFill>
                <a:highlight>
                  <a:srgbClr val="1F1F1F"/>
                </a:highlight>
                <a:latin typeface="Courier New"/>
                <a:ea typeface="Courier New"/>
                <a:cs typeface="Courier New"/>
                <a:sym typeface="Courier New"/>
              </a:rPr>
              <a:t>(nombre</a:t>
            </a:r>
            <a:r>
              <a:rPr lang="es-419" sz="3457">
                <a:solidFill>
                  <a:srgbClr val="D4D4D4"/>
                </a:solidFill>
                <a:highlight>
                  <a:srgbClr val="1F1F1F"/>
                </a:highlight>
                <a:latin typeface="Courier New"/>
                <a:ea typeface="Courier New"/>
                <a:cs typeface="Courier New"/>
                <a:sym typeface="Courier New"/>
              </a:rPr>
              <a:t>:</a:t>
            </a:r>
            <a:r>
              <a:rPr lang="es-419" sz="3457">
                <a:solidFill>
                  <a:srgbClr val="CCCCCC"/>
                </a:solidFill>
                <a:highlight>
                  <a:srgbClr val="1F1F1F"/>
                </a:highlight>
                <a:latin typeface="Courier New"/>
                <a:ea typeface="Courier New"/>
                <a:cs typeface="Courier New"/>
                <a:sym typeface="Courier New"/>
              </a:rPr>
              <a:t> </a:t>
            </a:r>
            <a:r>
              <a:rPr lang="es-419" sz="3457">
                <a:solidFill>
                  <a:srgbClr val="CE9178"/>
                </a:solidFill>
                <a:highlight>
                  <a:srgbClr val="1F1F1F"/>
                </a:highlight>
                <a:latin typeface="Courier New"/>
                <a:ea typeface="Courier New"/>
                <a:cs typeface="Courier New"/>
                <a:sym typeface="Courier New"/>
              </a:rPr>
              <a:t>"Ana"</a:t>
            </a:r>
            <a:r>
              <a:rPr lang="es-419" sz="3457">
                <a:solidFill>
                  <a:srgbClr val="CCCCCC"/>
                </a:solidFill>
                <a:highlight>
                  <a:srgbClr val="1F1F1F"/>
                </a:highlight>
                <a:latin typeface="Courier New"/>
                <a:ea typeface="Courier New"/>
                <a:cs typeface="Courier New"/>
                <a:sym typeface="Courier New"/>
              </a:rPr>
              <a:t>, edad</a:t>
            </a:r>
            <a:r>
              <a:rPr lang="es-419" sz="3457">
                <a:solidFill>
                  <a:srgbClr val="D4D4D4"/>
                </a:solidFill>
                <a:highlight>
                  <a:srgbClr val="1F1F1F"/>
                </a:highlight>
                <a:latin typeface="Courier New"/>
                <a:ea typeface="Courier New"/>
                <a:cs typeface="Courier New"/>
                <a:sym typeface="Courier New"/>
              </a:rPr>
              <a:t>:</a:t>
            </a:r>
            <a:r>
              <a:rPr lang="es-419" sz="3457">
                <a:solidFill>
                  <a:srgbClr val="CCCCCC"/>
                </a:solidFill>
                <a:highlight>
                  <a:srgbClr val="1F1F1F"/>
                </a:highlight>
                <a:latin typeface="Courier New"/>
                <a:ea typeface="Courier New"/>
                <a:cs typeface="Courier New"/>
                <a:sym typeface="Courier New"/>
              </a:rPr>
              <a:t> </a:t>
            </a:r>
            <a:r>
              <a:rPr lang="es-419" sz="3457">
                <a:solidFill>
                  <a:srgbClr val="B5CEA8"/>
                </a:solidFill>
                <a:highlight>
                  <a:srgbClr val="1F1F1F"/>
                </a:highlight>
                <a:latin typeface="Courier New"/>
                <a:ea typeface="Courier New"/>
                <a:cs typeface="Courier New"/>
                <a:sym typeface="Courier New"/>
              </a:rPr>
              <a:t>30</a:t>
            </a:r>
            <a:r>
              <a:rPr lang="es-419" sz="3457">
                <a:solidFill>
                  <a:srgbClr val="CCCCCC"/>
                </a:solidFill>
                <a:highlight>
                  <a:srgbClr val="1F1F1F"/>
                </a:highlight>
                <a:latin typeface="Courier New"/>
                <a:ea typeface="Courier New"/>
                <a:cs typeface="Courier New"/>
                <a:sym typeface="Courier New"/>
              </a:rPr>
              <a:t>, ciudad</a:t>
            </a:r>
            <a:r>
              <a:rPr lang="es-419" sz="3457">
                <a:solidFill>
                  <a:srgbClr val="D4D4D4"/>
                </a:solidFill>
                <a:highlight>
                  <a:srgbClr val="1F1F1F"/>
                </a:highlight>
                <a:latin typeface="Courier New"/>
                <a:ea typeface="Courier New"/>
                <a:cs typeface="Courier New"/>
                <a:sym typeface="Courier New"/>
              </a:rPr>
              <a:t>:</a:t>
            </a:r>
            <a:r>
              <a:rPr lang="es-419" sz="3457">
                <a:solidFill>
                  <a:srgbClr val="CCCCCC"/>
                </a:solidFill>
                <a:highlight>
                  <a:srgbClr val="1F1F1F"/>
                </a:highlight>
                <a:latin typeface="Courier New"/>
                <a:ea typeface="Courier New"/>
                <a:cs typeface="Courier New"/>
                <a:sym typeface="Courier New"/>
              </a:rPr>
              <a:t> </a:t>
            </a:r>
            <a:r>
              <a:rPr lang="es-419" sz="3457">
                <a:solidFill>
                  <a:srgbClr val="CE9178"/>
                </a:solidFill>
                <a:highlight>
                  <a:srgbClr val="1F1F1F"/>
                </a:highlight>
                <a:latin typeface="Courier New"/>
                <a:ea typeface="Courier New"/>
                <a:cs typeface="Courier New"/>
                <a:sym typeface="Courier New"/>
              </a:rPr>
              <a:t>"Madrid"</a:t>
            </a:r>
            <a:r>
              <a:rPr lang="es-419" sz="3457">
                <a:solidFill>
                  <a:srgbClr val="CCCCCC"/>
                </a:solidFill>
                <a:highlight>
                  <a:srgbClr val="1F1F1F"/>
                </a:highlight>
                <a:latin typeface="Courier New"/>
                <a:ea typeface="Courier New"/>
                <a:cs typeface="Courier New"/>
                <a:sym typeface="Courier New"/>
              </a:rPr>
              <a:t>);  </a:t>
            </a:r>
            <a:r>
              <a:rPr lang="es-419" sz="3457">
                <a:solidFill>
                  <a:srgbClr val="6A9955"/>
                </a:solidFill>
                <a:highlight>
                  <a:srgbClr val="1F1F1F"/>
                </a:highlight>
                <a:latin typeface="Courier New"/>
                <a:ea typeface="Courier New"/>
                <a:cs typeface="Courier New"/>
                <a:sym typeface="Courier New"/>
              </a:rPr>
              <a:t>// Imprime: Nombre: Ana, Edad: 30, Ciudad: Madrid</a:t>
            </a:r>
            <a:endParaRPr sz="3457">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457">
                <a:solidFill>
                  <a:srgbClr val="CCCCCC"/>
                </a:solidFill>
                <a:highlight>
                  <a:srgbClr val="1F1F1F"/>
                </a:highlight>
                <a:latin typeface="Courier New"/>
                <a:ea typeface="Courier New"/>
                <a:cs typeface="Courier New"/>
                <a:sym typeface="Courier New"/>
              </a:rPr>
              <a:t>}</a:t>
            </a:r>
            <a:endParaRPr sz="3457">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CCCCCC"/>
              </a:solidFill>
              <a:highlight>
                <a:srgbClr val="1F1F1F"/>
              </a:highlight>
              <a:latin typeface="Courier New"/>
              <a:ea typeface="Courier New"/>
              <a:cs typeface="Courier New"/>
              <a:sym typeface="Courier New"/>
            </a:endParaRPr>
          </a:p>
          <a:p>
            <a:pPr indent="0" lvl="0" marL="0" rtl="0" algn="l">
              <a:spcBef>
                <a:spcPts val="1500"/>
              </a:spcBef>
              <a:spcAft>
                <a:spcPts val="0"/>
              </a:spcAft>
              <a:buNone/>
            </a:pPr>
            <a:r>
              <a:t/>
            </a:r>
            <a:endParaRPr sz="1200">
              <a:solidFill>
                <a:schemeClr val="accent1"/>
              </a:solidFill>
              <a:highlight>
                <a:schemeClr val="lt1"/>
              </a:highlight>
              <a:latin typeface="Roboto"/>
              <a:ea typeface="Roboto"/>
              <a:cs typeface="Roboto"/>
              <a:sym typeface="Roboto"/>
            </a:endParaRPr>
          </a:p>
          <a:p>
            <a:pPr indent="0" lvl="0" marL="0" rtl="0" algn="l">
              <a:spcBef>
                <a:spcPts val="1500"/>
              </a:spcBef>
              <a:spcAft>
                <a:spcPts val="0"/>
              </a:spcAft>
              <a:buNone/>
            </a:pPr>
            <a:r>
              <a:t/>
            </a:r>
            <a:endParaRPr sz="1200">
              <a:solidFill>
                <a:schemeClr val="accent1"/>
              </a:solidFill>
              <a:highlight>
                <a:schemeClr val="lt1"/>
              </a:highlight>
              <a:latin typeface="Roboto"/>
              <a:ea typeface="Roboto"/>
              <a:cs typeface="Roboto"/>
              <a:sym typeface="Roboto"/>
            </a:endParaRPr>
          </a:p>
          <a:p>
            <a:pPr indent="0" lvl="0" marL="0" rtl="0" algn="l">
              <a:spcBef>
                <a:spcPts val="1500"/>
              </a:spcBef>
              <a:spcAft>
                <a:spcPts val="1200"/>
              </a:spcAft>
              <a:buNone/>
            </a:pPr>
            <a:r>
              <a:t/>
            </a:r>
            <a:endParaRPr>
              <a:solidFill>
                <a:schemeClr val="accent1"/>
              </a:solidFill>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200"/>
              </a:spcAft>
              <a:buNone/>
            </a:pPr>
            <a:r>
              <a:rPr lang="es-419" sz="1833">
                <a:solidFill>
                  <a:srgbClr val="ECECEC"/>
                </a:solidFill>
                <a:highlight>
                  <a:schemeClr val="accent1"/>
                </a:highlight>
                <a:latin typeface="Roboto"/>
                <a:ea typeface="Roboto"/>
                <a:cs typeface="Roboto"/>
                <a:sym typeface="Roboto"/>
              </a:rPr>
              <a:t> Sobrecarga de Constructores</a:t>
            </a:r>
            <a:endParaRPr/>
          </a:p>
        </p:txBody>
      </p:sp>
      <p:sp>
        <p:nvSpPr>
          <p:cNvPr id="106" name="Google Shape;106;p21"/>
          <p:cNvSpPr txBox="1"/>
          <p:nvPr>
            <p:ph idx="1" type="body"/>
          </p:nvPr>
        </p:nvSpPr>
        <p:spPr>
          <a:xfrm>
            <a:off x="311700" y="1228675"/>
            <a:ext cx="8520600" cy="3340200"/>
          </a:xfrm>
          <a:prstGeom prst="rect">
            <a:avLst/>
          </a:prstGeom>
          <a:solidFill>
            <a:schemeClr val="lt1"/>
          </a:solidFill>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419" sz="6000">
                <a:solidFill>
                  <a:srgbClr val="1F1F1F"/>
                </a:solidFill>
                <a:highlight>
                  <a:schemeClr val="lt1"/>
                </a:highlight>
                <a:latin typeface="Georgia"/>
                <a:ea typeface="Georgia"/>
                <a:cs typeface="Georgia"/>
                <a:sym typeface="Georgia"/>
              </a:rPr>
              <a:t>En Dart, la sobrecarga de constructores no se implementa de la misma manera que en algunos otros lenguajes de programación como Java o C#. En lugar de permitir múltiples constructores con diferentes parámetros, Dart permite la definición de constructores con nombre. Esto significa que puedes tener varios constructores en una clase, pero cada uno debe tener un nombre único. Esta característica permite inicializar objetos de una clase de diferentes maneras, dependiendo de los parámetros proporcionados.</a:t>
            </a:r>
            <a:endParaRPr sz="6000">
              <a:solidFill>
                <a:srgbClr val="1F1F1F"/>
              </a:solidFill>
              <a:highlight>
                <a:schemeClr val="lt1"/>
              </a:highlight>
              <a:latin typeface="Georgia"/>
              <a:ea typeface="Georgia"/>
              <a:cs typeface="Georgia"/>
              <a:sym typeface="Georgia"/>
            </a:endParaRPr>
          </a:p>
          <a:p>
            <a:pPr indent="0" lvl="0" marL="0" rtl="0" algn="l">
              <a:lnSpc>
                <a:spcPct val="130434"/>
              </a:lnSpc>
              <a:spcBef>
                <a:spcPts val="1200"/>
              </a:spcBef>
              <a:spcAft>
                <a:spcPts val="0"/>
              </a:spcAft>
              <a:buNone/>
            </a:pPr>
            <a:r>
              <a:t/>
            </a:r>
            <a:endParaRPr sz="1150">
              <a:solidFill>
                <a:srgbClr val="569CD6"/>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350">
                <a:solidFill>
                  <a:srgbClr val="569CD6"/>
                </a:solidFill>
                <a:highlight>
                  <a:srgbClr val="1F1F1F"/>
                </a:highlight>
                <a:latin typeface="Courier New"/>
                <a:ea typeface="Courier New"/>
                <a:cs typeface="Courier New"/>
                <a:sym typeface="Courier New"/>
              </a:rPr>
              <a:t>class</a:t>
            </a:r>
            <a:r>
              <a:rPr lang="es-419" sz="2350">
                <a:solidFill>
                  <a:srgbClr val="CCCCCC"/>
                </a:solidFill>
                <a:highlight>
                  <a:srgbClr val="1F1F1F"/>
                </a:highlight>
                <a:latin typeface="Courier New"/>
                <a:ea typeface="Courier New"/>
                <a:cs typeface="Courier New"/>
                <a:sym typeface="Courier New"/>
              </a:rPr>
              <a:t> </a:t>
            </a:r>
            <a:r>
              <a:rPr lang="es-419" sz="2350">
                <a:solidFill>
                  <a:srgbClr val="4EC9B0"/>
                </a:solidFill>
                <a:highlight>
                  <a:srgbClr val="1F1F1F"/>
                </a:highlight>
                <a:latin typeface="Courier New"/>
                <a:ea typeface="Courier New"/>
                <a:cs typeface="Courier New"/>
                <a:sym typeface="Courier New"/>
              </a:rPr>
              <a:t>Persona</a:t>
            </a:r>
            <a:r>
              <a:rPr lang="es-419" sz="2350">
                <a:solidFill>
                  <a:srgbClr val="CCCCCC"/>
                </a:solidFill>
                <a:highlight>
                  <a:srgbClr val="1F1F1F"/>
                </a:highlight>
                <a:latin typeface="Courier New"/>
                <a:ea typeface="Courier New"/>
                <a:cs typeface="Courier New"/>
                <a:sym typeface="Courier New"/>
              </a:rPr>
              <a:t> {</a:t>
            </a:r>
            <a:endParaRPr sz="23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350">
                <a:solidFill>
                  <a:srgbClr val="CCCCCC"/>
                </a:solidFill>
                <a:highlight>
                  <a:srgbClr val="1F1F1F"/>
                </a:highlight>
                <a:latin typeface="Courier New"/>
                <a:ea typeface="Courier New"/>
                <a:cs typeface="Courier New"/>
                <a:sym typeface="Courier New"/>
              </a:rPr>
              <a:t>  </a:t>
            </a:r>
            <a:r>
              <a:rPr lang="es-419" sz="2350">
                <a:solidFill>
                  <a:srgbClr val="4EC9B0"/>
                </a:solidFill>
                <a:highlight>
                  <a:srgbClr val="1F1F1F"/>
                </a:highlight>
                <a:latin typeface="Courier New"/>
                <a:ea typeface="Courier New"/>
                <a:cs typeface="Courier New"/>
                <a:sym typeface="Courier New"/>
              </a:rPr>
              <a:t>String</a:t>
            </a:r>
            <a:r>
              <a:rPr lang="es-419" sz="2350">
                <a:solidFill>
                  <a:srgbClr val="CCCCCC"/>
                </a:solidFill>
                <a:highlight>
                  <a:srgbClr val="1F1F1F"/>
                </a:highlight>
                <a:latin typeface="Courier New"/>
                <a:ea typeface="Courier New"/>
                <a:cs typeface="Courier New"/>
                <a:sym typeface="Courier New"/>
              </a:rPr>
              <a:t> nombre;</a:t>
            </a:r>
            <a:endParaRPr sz="23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350">
                <a:solidFill>
                  <a:srgbClr val="CCCCCC"/>
                </a:solidFill>
                <a:highlight>
                  <a:srgbClr val="1F1F1F"/>
                </a:highlight>
                <a:latin typeface="Courier New"/>
                <a:ea typeface="Courier New"/>
                <a:cs typeface="Courier New"/>
                <a:sym typeface="Courier New"/>
              </a:rPr>
              <a:t>  </a:t>
            </a:r>
            <a:r>
              <a:rPr lang="es-419" sz="2350">
                <a:solidFill>
                  <a:srgbClr val="4EC9B0"/>
                </a:solidFill>
                <a:highlight>
                  <a:srgbClr val="1F1F1F"/>
                </a:highlight>
                <a:latin typeface="Courier New"/>
                <a:ea typeface="Courier New"/>
                <a:cs typeface="Courier New"/>
                <a:sym typeface="Courier New"/>
              </a:rPr>
              <a:t>int</a:t>
            </a:r>
            <a:r>
              <a:rPr lang="es-419" sz="2350">
                <a:solidFill>
                  <a:srgbClr val="CCCCCC"/>
                </a:solidFill>
                <a:highlight>
                  <a:srgbClr val="1F1F1F"/>
                </a:highlight>
                <a:latin typeface="Courier New"/>
                <a:ea typeface="Courier New"/>
                <a:cs typeface="Courier New"/>
                <a:sym typeface="Courier New"/>
              </a:rPr>
              <a:t> edad;</a:t>
            </a:r>
            <a:endParaRPr sz="23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23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350">
                <a:solidFill>
                  <a:srgbClr val="CCCCCC"/>
                </a:solidFill>
                <a:highlight>
                  <a:srgbClr val="1F1F1F"/>
                </a:highlight>
                <a:latin typeface="Courier New"/>
                <a:ea typeface="Courier New"/>
                <a:cs typeface="Courier New"/>
                <a:sym typeface="Courier New"/>
              </a:rPr>
              <a:t>  </a:t>
            </a:r>
            <a:r>
              <a:rPr lang="es-419" sz="2350">
                <a:solidFill>
                  <a:srgbClr val="4EC9B0"/>
                </a:solidFill>
                <a:highlight>
                  <a:srgbClr val="1F1F1F"/>
                </a:highlight>
                <a:latin typeface="Courier New"/>
                <a:ea typeface="Courier New"/>
                <a:cs typeface="Courier New"/>
                <a:sym typeface="Courier New"/>
              </a:rPr>
              <a:t>Persona</a:t>
            </a:r>
            <a:r>
              <a:rPr lang="es-419" sz="2350">
                <a:solidFill>
                  <a:srgbClr val="CCCCCC"/>
                </a:solidFill>
                <a:highlight>
                  <a:srgbClr val="1F1F1F"/>
                </a:highlight>
                <a:latin typeface="Courier New"/>
                <a:ea typeface="Courier New"/>
                <a:cs typeface="Courier New"/>
                <a:sym typeface="Courier New"/>
              </a:rPr>
              <a:t>(</a:t>
            </a:r>
            <a:r>
              <a:rPr lang="es-419" sz="2350">
                <a:solidFill>
                  <a:srgbClr val="569CD6"/>
                </a:solidFill>
                <a:highlight>
                  <a:srgbClr val="1F1F1F"/>
                </a:highlight>
                <a:latin typeface="Courier New"/>
                <a:ea typeface="Courier New"/>
                <a:cs typeface="Courier New"/>
                <a:sym typeface="Courier New"/>
              </a:rPr>
              <a:t>this</a:t>
            </a:r>
            <a:r>
              <a:rPr lang="es-419" sz="2350">
                <a:solidFill>
                  <a:srgbClr val="CCCCCC"/>
                </a:solidFill>
                <a:highlight>
                  <a:srgbClr val="1F1F1F"/>
                </a:highlight>
                <a:latin typeface="Courier New"/>
                <a:ea typeface="Courier New"/>
                <a:cs typeface="Courier New"/>
                <a:sym typeface="Courier New"/>
              </a:rPr>
              <a:t>.nombre, </a:t>
            </a:r>
            <a:r>
              <a:rPr lang="es-419" sz="2350">
                <a:solidFill>
                  <a:srgbClr val="569CD6"/>
                </a:solidFill>
                <a:highlight>
                  <a:srgbClr val="1F1F1F"/>
                </a:highlight>
                <a:latin typeface="Courier New"/>
                <a:ea typeface="Courier New"/>
                <a:cs typeface="Courier New"/>
                <a:sym typeface="Courier New"/>
              </a:rPr>
              <a:t>this</a:t>
            </a:r>
            <a:r>
              <a:rPr lang="es-419" sz="2350">
                <a:solidFill>
                  <a:srgbClr val="CCCCCC"/>
                </a:solidFill>
                <a:highlight>
                  <a:srgbClr val="1F1F1F"/>
                </a:highlight>
                <a:latin typeface="Courier New"/>
                <a:ea typeface="Courier New"/>
                <a:cs typeface="Courier New"/>
                <a:sym typeface="Courier New"/>
              </a:rPr>
              <a:t>.edad);</a:t>
            </a:r>
            <a:endParaRPr sz="23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350">
                <a:solidFill>
                  <a:srgbClr val="CCCCCC"/>
                </a:solidFill>
                <a:highlight>
                  <a:srgbClr val="1F1F1F"/>
                </a:highlight>
                <a:latin typeface="Courier New"/>
                <a:ea typeface="Courier New"/>
                <a:cs typeface="Courier New"/>
                <a:sym typeface="Courier New"/>
              </a:rPr>
              <a:t>  </a:t>
            </a:r>
            <a:r>
              <a:rPr lang="es-419" sz="2350">
                <a:solidFill>
                  <a:srgbClr val="4EC9B0"/>
                </a:solidFill>
                <a:highlight>
                  <a:srgbClr val="1F1F1F"/>
                </a:highlight>
                <a:latin typeface="Courier New"/>
                <a:ea typeface="Courier New"/>
                <a:cs typeface="Courier New"/>
                <a:sym typeface="Courier New"/>
              </a:rPr>
              <a:t>Persona</a:t>
            </a:r>
            <a:r>
              <a:rPr lang="es-419" sz="2350">
                <a:solidFill>
                  <a:srgbClr val="CCCCCC"/>
                </a:solidFill>
                <a:highlight>
                  <a:srgbClr val="1F1F1F"/>
                </a:highlight>
                <a:latin typeface="Courier New"/>
                <a:ea typeface="Courier New"/>
                <a:cs typeface="Courier New"/>
                <a:sym typeface="Courier New"/>
              </a:rPr>
              <a:t>.</a:t>
            </a:r>
            <a:r>
              <a:rPr lang="es-419" sz="2350">
                <a:solidFill>
                  <a:srgbClr val="DCDCAA"/>
                </a:solidFill>
                <a:highlight>
                  <a:srgbClr val="1F1F1F"/>
                </a:highlight>
                <a:latin typeface="Courier New"/>
                <a:ea typeface="Courier New"/>
                <a:cs typeface="Courier New"/>
                <a:sym typeface="Courier New"/>
              </a:rPr>
              <a:t>soloNombre</a:t>
            </a:r>
            <a:r>
              <a:rPr lang="es-419" sz="2350">
                <a:solidFill>
                  <a:srgbClr val="CCCCCC"/>
                </a:solidFill>
                <a:highlight>
                  <a:srgbClr val="1F1F1F"/>
                </a:highlight>
                <a:latin typeface="Courier New"/>
                <a:ea typeface="Courier New"/>
                <a:cs typeface="Courier New"/>
                <a:sym typeface="Courier New"/>
              </a:rPr>
              <a:t>(</a:t>
            </a:r>
            <a:r>
              <a:rPr lang="es-419" sz="2350">
                <a:solidFill>
                  <a:srgbClr val="569CD6"/>
                </a:solidFill>
                <a:highlight>
                  <a:srgbClr val="1F1F1F"/>
                </a:highlight>
                <a:latin typeface="Courier New"/>
                <a:ea typeface="Courier New"/>
                <a:cs typeface="Courier New"/>
                <a:sym typeface="Courier New"/>
              </a:rPr>
              <a:t>this</a:t>
            </a:r>
            <a:r>
              <a:rPr lang="es-419" sz="2350">
                <a:solidFill>
                  <a:srgbClr val="CCCCCC"/>
                </a:solidFill>
                <a:highlight>
                  <a:srgbClr val="1F1F1F"/>
                </a:highlight>
                <a:latin typeface="Courier New"/>
                <a:ea typeface="Courier New"/>
                <a:cs typeface="Courier New"/>
                <a:sym typeface="Courier New"/>
              </a:rPr>
              <a:t>.nombre) </a:t>
            </a:r>
            <a:r>
              <a:rPr lang="es-419" sz="2350">
                <a:solidFill>
                  <a:srgbClr val="D4D4D4"/>
                </a:solidFill>
                <a:highlight>
                  <a:srgbClr val="1F1F1F"/>
                </a:highlight>
                <a:latin typeface="Courier New"/>
                <a:ea typeface="Courier New"/>
                <a:cs typeface="Courier New"/>
                <a:sym typeface="Courier New"/>
              </a:rPr>
              <a:t>:</a:t>
            </a:r>
            <a:r>
              <a:rPr lang="es-419" sz="2350">
                <a:solidFill>
                  <a:srgbClr val="CCCCCC"/>
                </a:solidFill>
                <a:highlight>
                  <a:srgbClr val="1F1F1F"/>
                </a:highlight>
                <a:latin typeface="Courier New"/>
                <a:ea typeface="Courier New"/>
                <a:cs typeface="Courier New"/>
                <a:sym typeface="Courier New"/>
              </a:rPr>
              <a:t> edad </a:t>
            </a:r>
            <a:r>
              <a:rPr lang="es-419" sz="2350">
                <a:solidFill>
                  <a:srgbClr val="D4D4D4"/>
                </a:solidFill>
                <a:highlight>
                  <a:srgbClr val="1F1F1F"/>
                </a:highlight>
                <a:latin typeface="Courier New"/>
                <a:ea typeface="Courier New"/>
                <a:cs typeface="Courier New"/>
                <a:sym typeface="Courier New"/>
              </a:rPr>
              <a:t>=</a:t>
            </a:r>
            <a:r>
              <a:rPr lang="es-419" sz="2350">
                <a:solidFill>
                  <a:srgbClr val="CCCCCC"/>
                </a:solidFill>
                <a:highlight>
                  <a:srgbClr val="1F1F1F"/>
                </a:highlight>
                <a:latin typeface="Courier New"/>
                <a:ea typeface="Courier New"/>
                <a:cs typeface="Courier New"/>
                <a:sym typeface="Courier New"/>
              </a:rPr>
              <a:t> </a:t>
            </a:r>
            <a:r>
              <a:rPr lang="es-419" sz="2350">
                <a:solidFill>
                  <a:srgbClr val="B5CEA8"/>
                </a:solidFill>
                <a:highlight>
                  <a:srgbClr val="1F1F1F"/>
                </a:highlight>
                <a:latin typeface="Courier New"/>
                <a:ea typeface="Courier New"/>
                <a:cs typeface="Courier New"/>
                <a:sym typeface="Courier New"/>
              </a:rPr>
              <a:t>0</a:t>
            </a:r>
            <a:r>
              <a:rPr lang="es-419" sz="2350">
                <a:solidFill>
                  <a:srgbClr val="CCCCCC"/>
                </a:solidFill>
                <a:highlight>
                  <a:srgbClr val="1F1F1F"/>
                </a:highlight>
                <a:latin typeface="Courier New"/>
                <a:ea typeface="Courier New"/>
                <a:cs typeface="Courier New"/>
                <a:sym typeface="Courier New"/>
              </a:rPr>
              <a:t>;</a:t>
            </a:r>
            <a:endParaRPr sz="23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350">
                <a:solidFill>
                  <a:srgbClr val="CCCCCC"/>
                </a:solidFill>
                <a:highlight>
                  <a:srgbClr val="1F1F1F"/>
                </a:highlight>
                <a:latin typeface="Courier New"/>
                <a:ea typeface="Courier New"/>
                <a:cs typeface="Courier New"/>
                <a:sym typeface="Courier New"/>
              </a:rPr>
              <a:t>  </a:t>
            </a:r>
            <a:r>
              <a:rPr lang="es-419" sz="2350">
                <a:solidFill>
                  <a:srgbClr val="4EC9B0"/>
                </a:solidFill>
                <a:highlight>
                  <a:srgbClr val="1F1F1F"/>
                </a:highlight>
                <a:latin typeface="Courier New"/>
                <a:ea typeface="Courier New"/>
                <a:cs typeface="Courier New"/>
                <a:sym typeface="Courier New"/>
              </a:rPr>
              <a:t>Persona</a:t>
            </a:r>
            <a:r>
              <a:rPr lang="es-419" sz="2350">
                <a:solidFill>
                  <a:srgbClr val="CCCCCC"/>
                </a:solidFill>
                <a:highlight>
                  <a:srgbClr val="1F1F1F"/>
                </a:highlight>
                <a:latin typeface="Courier New"/>
                <a:ea typeface="Courier New"/>
                <a:cs typeface="Courier New"/>
                <a:sym typeface="Courier New"/>
              </a:rPr>
              <a:t>.</a:t>
            </a:r>
            <a:r>
              <a:rPr lang="es-419" sz="2350">
                <a:solidFill>
                  <a:srgbClr val="DCDCAA"/>
                </a:solidFill>
                <a:highlight>
                  <a:srgbClr val="1F1F1F"/>
                </a:highlight>
                <a:latin typeface="Courier New"/>
                <a:ea typeface="Courier New"/>
                <a:cs typeface="Courier New"/>
                <a:sym typeface="Courier New"/>
              </a:rPr>
              <a:t>soloEdad</a:t>
            </a:r>
            <a:r>
              <a:rPr lang="es-419" sz="2350">
                <a:solidFill>
                  <a:srgbClr val="CCCCCC"/>
                </a:solidFill>
                <a:highlight>
                  <a:srgbClr val="1F1F1F"/>
                </a:highlight>
                <a:latin typeface="Courier New"/>
                <a:ea typeface="Courier New"/>
                <a:cs typeface="Courier New"/>
                <a:sym typeface="Courier New"/>
              </a:rPr>
              <a:t>(</a:t>
            </a:r>
            <a:r>
              <a:rPr lang="es-419" sz="2350">
                <a:solidFill>
                  <a:srgbClr val="569CD6"/>
                </a:solidFill>
                <a:highlight>
                  <a:srgbClr val="1F1F1F"/>
                </a:highlight>
                <a:latin typeface="Courier New"/>
                <a:ea typeface="Courier New"/>
                <a:cs typeface="Courier New"/>
                <a:sym typeface="Courier New"/>
              </a:rPr>
              <a:t>this</a:t>
            </a:r>
            <a:r>
              <a:rPr lang="es-419" sz="2350">
                <a:solidFill>
                  <a:srgbClr val="CCCCCC"/>
                </a:solidFill>
                <a:highlight>
                  <a:srgbClr val="1F1F1F"/>
                </a:highlight>
                <a:latin typeface="Courier New"/>
                <a:ea typeface="Courier New"/>
                <a:cs typeface="Courier New"/>
                <a:sym typeface="Courier New"/>
              </a:rPr>
              <a:t>.edad) </a:t>
            </a:r>
            <a:r>
              <a:rPr lang="es-419" sz="2350">
                <a:solidFill>
                  <a:srgbClr val="D4D4D4"/>
                </a:solidFill>
                <a:highlight>
                  <a:srgbClr val="1F1F1F"/>
                </a:highlight>
                <a:latin typeface="Courier New"/>
                <a:ea typeface="Courier New"/>
                <a:cs typeface="Courier New"/>
                <a:sym typeface="Courier New"/>
              </a:rPr>
              <a:t>:</a:t>
            </a:r>
            <a:r>
              <a:rPr lang="es-419" sz="2350">
                <a:solidFill>
                  <a:srgbClr val="CCCCCC"/>
                </a:solidFill>
                <a:highlight>
                  <a:srgbClr val="1F1F1F"/>
                </a:highlight>
                <a:latin typeface="Courier New"/>
                <a:ea typeface="Courier New"/>
                <a:cs typeface="Courier New"/>
                <a:sym typeface="Courier New"/>
              </a:rPr>
              <a:t> nombre </a:t>
            </a:r>
            <a:r>
              <a:rPr lang="es-419" sz="2350">
                <a:solidFill>
                  <a:srgbClr val="D4D4D4"/>
                </a:solidFill>
                <a:highlight>
                  <a:srgbClr val="1F1F1F"/>
                </a:highlight>
                <a:latin typeface="Courier New"/>
                <a:ea typeface="Courier New"/>
                <a:cs typeface="Courier New"/>
                <a:sym typeface="Courier New"/>
              </a:rPr>
              <a:t>=</a:t>
            </a:r>
            <a:r>
              <a:rPr lang="es-419" sz="2350">
                <a:solidFill>
                  <a:srgbClr val="CCCCCC"/>
                </a:solidFill>
                <a:highlight>
                  <a:srgbClr val="1F1F1F"/>
                </a:highlight>
                <a:latin typeface="Courier New"/>
                <a:ea typeface="Courier New"/>
                <a:cs typeface="Courier New"/>
                <a:sym typeface="Courier New"/>
              </a:rPr>
              <a:t> </a:t>
            </a:r>
            <a:r>
              <a:rPr lang="es-419" sz="2350">
                <a:solidFill>
                  <a:srgbClr val="CE9178"/>
                </a:solidFill>
                <a:highlight>
                  <a:srgbClr val="1F1F1F"/>
                </a:highlight>
                <a:latin typeface="Courier New"/>
                <a:ea typeface="Courier New"/>
                <a:cs typeface="Courier New"/>
                <a:sym typeface="Courier New"/>
              </a:rPr>
              <a:t>'Desconocido'</a:t>
            </a:r>
            <a:r>
              <a:rPr lang="es-419" sz="2350">
                <a:solidFill>
                  <a:srgbClr val="CCCCCC"/>
                </a:solidFill>
                <a:highlight>
                  <a:srgbClr val="1F1F1F"/>
                </a:highlight>
                <a:latin typeface="Courier New"/>
                <a:ea typeface="Courier New"/>
                <a:cs typeface="Courier New"/>
                <a:sym typeface="Courier New"/>
              </a:rPr>
              <a:t>;</a:t>
            </a:r>
            <a:endParaRPr sz="23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23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350">
                <a:solidFill>
                  <a:srgbClr val="CCCCCC"/>
                </a:solidFill>
                <a:highlight>
                  <a:srgbClr val="1F1F1F"/>
                </a:highlight>
                <a:latin typeface="Courier New"/>
                <a:ea typeface="Courier New"/>
                <a:cs typeface="Courier New"/>
                <a:sym typeface="Courier New"/>
              </a:rPr>
              <a:t>  </a:t>
            </a:r>
            <a:r>
              <a:rPr lang="es-419" sz="2350">
                <a:solidFill>
                  <a:srgbClr val="569CD6"/>
                </a:solidFill>
                <a:highlight>
                  <a:srgbClr val="1F1F1F"/>
                </a:highlight>
                <a:latin typeface="Courier New"/>
                <a:ea typeface="Courier New"/>
                <a:cs typeface="Courier New"/>
                <a:sym typeface="Courier New"/>
              </a:rPr>
              <a:t>@override</a:t>
            </a:r>
            <a:endParaRPr sz="2350">
              <a:solidFill>
                <a:srgbClr val="569CD6"/>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350">
                <a:solidFill>
                  <a:srgbClr val="CCCCCC"/>
                </a:solidFill>
                <a:highlight>
                  <a:srgbClr val="1F1F1F"/>
                </a:highlight>
                <a:latin typeface="Courier New"/>
                <a:ea typeface="Courier New"/>
                <a:cs typeface="Courier New"/>
                <a:sym typeface="Courier New"/>
              </a:rPr>
              <a:t>  </a:t>
            </a:r>
            <a:r>
              <a:rPr lang="es-419" sz="2350">
                <a:solidFill>
                  <a:srgbClr val="4EC9B0"/>
                </a:solidFill>
                <a:highlight>
                  <a:srgbClr val="1F1F1F"/>
                </a:highlight>
                <a:latin typeface="Courier New"/>
                <a:ea typeface="Courier New"/>
                <a:cs typeface="Courier New"/>
                <a:sym typeface="Courier New"/>
              </a:rPr>
              <a:t>String</a:t>
            </a:r>
            <a:r>
              <a:rPr lang="es-419" sz="2350">
                <a:solidFill>
                  <a:srgbClr val="CCCCCC"/>
                </a:solidFill>
                <a:highlight>
                  <a:srgbClr val="1F1F1F"/>
                </a:highlight>
                <a:latin typeface="Courier New"/>
                <a:ea typeface="Courier New"/>
                <a:cs typeface="Courier New"/>
                <a:sym typeface="Courier New"/>
              </a:rPr>
              <a:t> </a:t>
            </a:r>
            <a:r>
              <a:rPr lang="es-419" sz="2350">
                <a:solidFill>
                  <a:srgbClr val="DCDCAA"/>
                </a:solidFill>
                <a:highlight>
                  <a:srgbClr val="1F1F1F"/>
                </a:highlight>
                <a:latin typeface="Courier New"/>
                <a:ea typeface="Courier New"/>
                <a:cs typeface="Courier New"/>
                <a:sym typeface="Courier New"/>
              </a:rPr>
              <a:t>toString</a:t>
            </a:r>
            <a:r>
              <a:rPr lang="es-419" sz="2350">
                <a:solidFill>
                  <a:srgbClr val="CCCCCC"/>
                </a:solidFill>
                <a:highlight>
                  <a:srgbClr val="1F1F1F"/>
                </a:highlight>
                <a:latin typeface="Courier New"/>
                <a:ea typeface="Courier New"/>
                <a:cs typeface="Courier New"/>
                <a:sym typeface="Courier New"/>
              </a:rPr>
              <a:t>() {</a:t>
            </a:r>
            <a:endParaRPr sz="23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350">
                <a:solidFill>
                  <a:srgbClr val="CCCCCC"/>
                </a:solidFill>
                <a:highlight>
                  <a:srgbClr val="1F1F1F"/>
                </a:highlight>
                <a:latin typeface="Courier New"/>
                <a:ea typeface="Courier New"/>
                <a:cs typeface="Courier New"/>
                <a:sym typeface="Courier New"/>
              </a:rPr>
              <a:t>    </a:t>
            </a:r>
            <a:r>
              <a:rPr lang="es-419" sz="2350">
                <a:solidFill>
                  <a:srgbClr val="C586C0"/>
                </a:solidFill>
                <a:highlight>
                  <a:srgbClr val="1F1F1F"/>
                </a:highlight>
                <a:latin typeface="Courier New"/>
                <a:ea typeface="Courier New"/>
                <a:cs typeface="Courier New"/>
                <a:sym typeface="Courier New"/>
              </a:rPr>
              <a:t>return</a:t>
            </a:r>
            <a:r>
              <a:rPr lang="es-419" sz="2350">
                <a:solidFill>
                  <a:srgbClr val="CCCCCC"/>
                </a:solidFill>
                <a:highlight>
                  <a:srgbClr val="1F1F1F"/>
                </a:highlight>
                <a:latin typeface="Courier New"/>
                <a:ea typeface="Courier New"/>
                <a:cs typeface="Courier New"/>
                <a:sym typeface="Courier New"/>
              </a:rPr>
              <a:t> </a:t>
            </a:r>
            <a:r>
              <a:rPr lang="es-419" sz="2350">
                <a:solidFill>
                  <a:srgbClr val="CE9178"/>
                </a:solidFill>
                <a:highlight>
                  <a:srgbClr val="1F1F1F"/>
                </a:highlight>
                <a:latin typeface="Courier New"/>
                <a:ea typeface="Courier New"/>
                <a:cs typeface="Courier New"/>
                <a:sym typeface="Courier New"/>
              </a:rPr>
              <a:t>'Nombre: </a:t>
            </a:r>
            <a:r>
              <a:rPr lang="es-419" sz="2350">
                <a:solidFill>
                  <a:srgbClr val="D4D4D4"/>
                </a:solidFill>
                <a:highlight>
                  <a:srgbClr val="1F1F1F"/>
                </a:highlight>
                <a:latin typeface="Courier New"/>
                <a:ea typeface="Courier New"/>
                <a:cs typeface="Courier New"/>
                <a:sym typeface="Courier New"/>
              </a:rPr>
              <a:t>$</a:t>
            </a:r>
            <a:r>
              <a:rPr lang="es-419" sz="2350">
                <a:solidFill>
                  <a:srgbClr val="9CDCFE"/>
                </a:solidFill>
                <a:highlight>
                  <a:srgbClr val="1F1F1F"/>
                </a:highlight>
                <a:latin typeface="Courier New"/>
                <a:ea typeface="Courier New"/>
                <a:cs typeface="Courier New"/>
                <a:sym typeface="Courier New"/>
              </a:rPr>
              <a:t>nombre</a:t>
            </a:r>
            <a:r>
              <a:rPr lang="es-419" sz="2350">
                <a:solidFill>
                  <a:srgbClr val="CE9178"/>
                </a:solidFill>
                <a:highlight>
                  <a:srgbClr val="1F1F1F"/>
                </a:highlight>
                <a:latin typeface="Courier New"/>
                <a:ea typeface="Courier New"/>
                <a:cs typeface="Courier New"/>
                <a:sym typeface="Courier New"/>
              </a:rPr>
              <a:t>, Edad: </a:t>
            </a:r>
            <a:r>
              <a:rPr lang="es-419" sz="2350">
                <a:solidFill>
                  <a:srgbClr val="D4D4D4"/>
                </a:solidFill>
                <a:highlight>
                  <a:srgbClr val="1F1F1F"/>
                </a:highlight>
                <a:latin typeface="Courier New"/>
                <a:ea typeface="Courier New"/>
                <a:cs typeface="Courier New"/>
                <a:sym typeface="Courier New"/>
              </a:rPr>
              <a:t>$</a:t>
            </a:r>
            <a:r>
              <a:rPr lang="es-419" sz="2350">
                <a:solidFill>
                  <a:srgbClr val="9CDCFE"/>
                </a:solidFill>
                <a:highlight>
                  <a:srgbClr val="1F1F1F"/>
                </a:highlight>
                <a:latin typeface="Courier New"/>
                <a:ea typeface="Courier New"/>
                <a:cs typeface="Courier New"/>
                <a:sym typeface="Courier New"/>
              </a:rPr>
              <a:t>edad</a:t>
            </a:r>
            <a:r>
              <a:rPr lang="es-419" sz="2350">
                <a:solidFill>
                  <a:srgbClr val="CE9178"/>
                </a:solidFill>
                <a:highlight>
                  <a:srgbClr val="1F1F1F"/>
                </a:highlight>
                <a:latin typeface="Courier New"/>
                <a:ea typeface="Courier New"/>
                <a:cs typeface="Courier New"/>
                <a:sym typeface="Courier New"/>
              </a:rPr>
              <a:t>'</a:t>
            </a:r>
            <a:r>
              <a:rPr lang="es-419" sz="2350">
                <a:solidFill>
                  <a:srgbClr val="CCCCCC"/>
                </a:solidFill>
                <a:highlight>
                  <a:srgbClr val="1F1F1F"/>
                </a:highlight>
                <a:latin typeface="Courier New"/>
                <a:ea typeface="Courier New"/>
                <a:cs typeface="Courier New"/>
                <a:sym typeface="Courier New"/>
              </a:rPr>
              <a:t>;</a:t>
            </a:r>
            <a:endParaRPr sz="23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350">
                <a:solidFill>
                  <a:srgbClr val="CCCCCC"/>
                </a:solidFill>
                <a:highlight>
                  <a:srgbClr val="1F1F1F"/>
                </a:highlight>
                <a:latin typeface="Courier New"/>
                <a:ea typeface="Courier New"/>
                <a:cs typeface="Courier New"/>
                <a:sym typeface="Courier New"/>
              </a:rPr>
              <a:t>  }</a:t>
            </a:r>
            <a:endParaRPr sz="23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350">
                <a:solidFill>
                  <a:srgbClr val="CCCCCC"/>
                </a:solidFill>
                <a:highlight>
                  <a:srgbClr val="1F1F1F"/>
                </a:highlight>
                <a:latin typeface="Courier New"/>
                <a:ea typeface="Courier New"/>
                <a:cs typeface="Courier New"/>
                <a:sym typeface="Courier New"/>
              </a:rPr>
              <a:t>}</a:t>
            </a:r>
            <a:endParaRPr sz="23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23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350">
                <a:solidFill>
                  <a:srgbClr val="569CD6"/>
                </a:solidFill>
                <a:highlight>
                  <a:srgbClr val="1F1F1F"/>
                </a:highlight>
                <a:latin typeface="Courier New"/>
                <a:ea typeface="Courier New"/>
                <a:cs typeface="Courier New"/>
                <a:sym typeface="Courier New"/>
              </a:rPr>
              <a:t>void</a:t>
            </a:r>
            <a:r>
              <a:rPr lang="es-419" sz="2350">
                <a:solidFill>
                  <a:srgbClr val="CCCCCC"/>
                </a:solidFill>
                <a:highlight>
                  <a:srgbClr val="1F1F1F"/>
                </a:highlight>
                <a:latin typeface="Courier New"/>
                <a:ea typeface="Courier New"/>
                <a:cs typeface="Courier New"/>
                <a:sym typeface="Courier New"/>
              </a:rPr>
              <a:t> </a:t>
            </a:r>
            <a:r>
              <a:rPr lang="es-419" sz="2350">
                <a:solidFill>
                  <a:srgbClr val="DCDCAA"/>
                </a:solidFill>
                <a:highlight>
                  <a:srgbClr val="1F1F1F"/>
                </a:highlight>
                <a:latin typeface="Courier New"/>
                <a:ea typeface="Courier New"/>
                <a:cs typeface="Courier New"/>
                <a:sym typeface="Courier New"/>
              </a:rPr>
              <a:t>main</a:t>
            </a:r>
            <a:r>
              <a:rPr lang="es-419" sz="2350">
                <a:solidFill>
                  <a:srgbClr val="CCCCCC"/>
                </a:solidFill>
                <a:highlight>
                  <a:srgbClr val="1F1F1F"/>
                </a:highlight>
                <a:latin typeface="Courier New"/>
                <a:ea typeface="Courier New"/>
                <a:cs typeface="Courier New"/>
                <a:sym typeface="Courier New"/>
              </a:rPr>
              <a:t>() {</a:t>
            </a:r>
            <a:endParaRPr sz="23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350">
                <a:solidFill>
                  <a:srgbClr val="CCCCCC"/>
                </a:solidFill>
                <a:highlight>
                  <a:srgbClr val="1F1F1F"/>
                </a:highlight>
                <a:latin typeface="Courier New"/>
                <a:ea typeface="Courier New"/>
                <a:cs typeface="Courier New"/>
                <a:sym typeface="Courier New"/>
              </a:rPr>
              <a:t>  </a:t>
            </a:r>
            <a:r>
              <a:rPr lang="es-419" sz="2350">
                <a:solidFill>
                  <a:srgbClr val="569CD6"/>
                </a:solidFill>
                <a:highlight>
                  <a:srgbClr val="1F1F1F"/>
                </a:highlight>
                <a:latin typeface="Courier New"/>
                <a:ea typeface="Courier New"/>
                <a:cs typeface="Courier New"/>
                <a:sym typeface="Courier New"/>
              </a:rPr>
              <a:t>var</a:t>
            </a:r>
            <a:r>
              <a:rPr lang="es-419" sz="2350">
                <a:solidFill>
                  <a:srgbClr val="CCCCCC"/>
                </a:solidFill>
                <a:highlight>
                  <a:srgbClr val="1F1F1F"/>
                </a:highlight>
                <a:latin typeface="Courier New"/>
                <a:ea typeface="Courier New"/>
                <a:cs typeface="Courier New"/>
                <a:sym typeface="Courier New"/>
              </a:rPr>
              <a:t> p1 </a:t>
            </a:r>
            <a:r>
              <a:rPr lang="es-419" sz="2350">
                <a:solidFill>
                  <a:srgbClr val="D4D4D4"/>
                </a:solidFill>
                <a:highlight>
                  <a:srgbClr val="1F1F1F"/>
                </a:highlight>
                <a:latin typeface="Courier New"/>
                <a:ea typeface="Courier New"/>
                <a:cs typeface="Courier New"/>
                <a:sym typeface="Courier New"/>
              </a:rPr>
              <a:t>=</a:t>
            </a:r>
            <a:r>
              <a:rPr lang="es-419" sz="2350">
                <a:solidFill>
                  <a:srgbClr val="CCCCCC"/>
                </a:solidFill>
                <a:highlight>
                  <a:srgbClr val="1F1F1F"/>
                </a:highlight>
                <a:latin typeface="Courier New"/>
                <a:ea typeface="Courier New"/>
                <a:cs typeface="Courier New"/>
                <a:sym typeface="Courier New"/>
              </a:rPr>
              <a:t> </a:t>
            </a:r>
            <a:r>
              <a:rPr lang="es-419" sz="2350">
                <a:solidFill>
                  <a:srgbClr val="4EC9B0"/>
                </a:solidFill>
                <a:highlight>
                  <a:srgbClr val="1F1F1F"/>
                </a:highlight>
                <a:latin typeface="Courier New"/>
                <a:ea typeface="Courier New"/>
                <a:cs typeface="Courier New"/>
                <a:sym typeface="Courier New"/>
              </a:rPr>
              <a:t>Persona</a:t>
            </a:r>
            <a:r>
              <a:rPr lang="es-419" sz="2350">
                <a:solidFill>
                  <a:srgbClr val="CCCCCC"/>
                </a:solidFill>
                <a:highlight>
                  <a:srgbClr val="1F1F1F"/>
                </a:highlight>
                <a:latin typeface="Courier New"/>
                <a:ea typeface="Courier New"/>
                <a:cs typeface="Courier New"/>
                <a:sym typeface="Courier New"/>
              </a:rPr>
              <a:t>(</a:t>
            </a:r>
            <a:r>
              <a:rPr lang="es-419" sz="2350">
                <a:solidFill>
                  <a:srgbClr val="CE9178"/>
                </a:solidFill>
                <a:highlight>
                  <a:srgbClr val="1F1F1F"/>
                </a:highlight>
                <a:latin typeface="Courier New"/>
                <a:ea typeface="Courier New"/>
                <a:cs typeface="Courier New"/>
                <a:sym typeface="Courier New"/>
              </a:rPr>
              <a:t>'Carlos'</a:t>
            </a:r>
            <a:r>
              <a:rPr lang="es-419" sz="2350">
                <a:solidFill>
                  <a:srgbClr val="CCCCCC"/>
                </a:solidFill>
                <a:highlight>
                  <a:srgbClr val="1F1F1F"/>
                </a:highlight>
                <a:latin typeface="Courier New"/>
                <a:ea typeface="Courier New"/>
                <a:cs typeface="Courier New"/>
                <a:sym typeface="Courier New"/>
              </a:rPr>
              <a:t>, </a:t>
            </a:r>
            <a:r>
              <a:rPr lang="es-419" sz="2350">
                <a:solidFill>
                  <a:srgbClr val="B5CEA8"/>
                </a:solidFill>
                <a:highlight>
                  <a:srgbClr val="1F1F1F"/>
                </a:highlight>
                <a:latin typeface="Courier New"/>
                <a:ea typeface="Courier New"/>
                <a:cs typeface="Courier New"/>
                <a:sym typeface="Courier New"/>
              </a:rPr>
              <a:t>25</a:t>
            </a:r>
            <a:r>
              <a:rPr lang="es-419" sz="2350">
                <a:solidFill>
                  <a:srgbClr val="CCCCCC"/>
                </a:solidFill>
                <a:highlight>
                  <a:srgbClr val="1F1F1F"/>
                </a:highlight>
                <a:latin typeface="Courier New"/>
                <a:ea typeface="Courier New"/>
                <a:cs typeface="Courier New"/>
                <a:sym typeface="Courier New"/>
              </a:rPr>
              <a:t>);</a:t>
            </a:r>
            <a:endParaRPr sz="23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350">
                <a:solidFill>
                  <a:srgbClr val="CCCCCC"/>
                </a:solidFill>
                <a:highlight>
                  <a:srgbClr val="1F1F1F"/>
                </a:highlight>
                <a:latin typeface="Courier New"/>
                <a:ea typeface="Courier New"/>
                <a:cs typeface="Courier New"/>
                <a:sym typeface="Courier New"/>
              </a:rPr>
              <a:t>  </a:t>
            </a:r>
            <a:r>
              <a:rPr lang="es-419" sz="2350">
                <a:solidFill>
                  <a:srgbClr val="569CD6"/>
                </a:solidFill>
                <a:highlight>
                  <a:srgbClr val="1F1F1F"/>
                </a:highlight>
                <a:latin typeface="Courier New"/>
                <a:ea typeface="Courier New"/>
                <a:cs typeface="Courier New"/>
                <a:sym typeface="Courier New"/>
              </a:rPr>
              <a:t>var</a:t>
            </a:r>
            <a:r>
              <a:rPr lang="es-419" sz="2350">
                <a:solidFill>
                  <a:srgbClr val="CCCCCC"/>
                </a:solidFill>
                <a:highlight>
                  <a:srgbClr val="1F1F1F"/>
                </a:highlight>
                <a:latin typeface="Courier New"/>
                <a:ea typeface="Courier New"/>
                <a:cs typeface="Courier New"/>
                <a:sym typeface="Courier New"/>
              </a:rPr>
              <a:t> p2 </a:t>
            </a:r>
            <a:r>
              <a:rPr lang="es-419" sz="2350">
                <a:solidFill>
                  <a:srgbClr val="D4D4D4"/>
                </a:solidFill>
                <a:highlight>
                  <a:srgbClr val="1F1F1F"/>
                </a:highlight>
                <a:latin typeface="Courier New"/>
                <a:ea typeface="Courier New"/>
                <a:cs typeface="Courier New"/>
                <a:sym typeface="Courier New"/>
              </a:rPr>
              <a:t>=</a:t>
            </a:r>
            <a:r>
              <a:rPr lang="es-419" sz="2350">
                <a:solidFill>
                  <a:srgbClr val="CCCCCC"/>
                </a:solidFill>
                <a:highlight>
                  <a:srgbClr val="1F1F1F"/>
                </a:highlight>
                <a:latin typeface="Courier New"/>
                <a:ea typeface="Courier New"/>
                <a:cs typeface="Courier New"/>
                <a:sym typeface="Courier New"/>
              </a:rPr>
              <a:t> </a:t>
            </a:r>
            <a:r>
              <a:rPr lang="es-419" sz="2350">
                <a:solidFill>
                  <a:srgbClr val="4EC9B0"/>
                </a:solidFill>
                <a:highlight>
                  <a:srgbClr val="1F1F1F"/>
                </a:highlight>
                <a:latin typeface="Courier New"/>
                <a:ea typeface="Courier New"/>
                <a:cs typeface="Courier New"/>
                <a:sym typeface="Courier New"/>
              </a:rPr>
              <a:t>Persona</a:t>
            </a:r>
            <a:r>
              <a:rPr lang="es-419" sz="2350">
                <a:solidFill>
                  <a:srgbClr val="CCCCCC"/>
                </a:solidFill>
                <a:highlight>
                  <a:srgbClr val="1F1F1F"/>
                </a:highlight>
                <a:latin typeface="Courier New"/>
                <a:ea typeface="Courier New"/>
                <a:cs typeface="Courier New"/>
                <a:sym typeface="Courier New"/>
              </a:rPr>
              <a:t>.</a:t>
            </a:r>
            <a:r>
              <a:rPr lang="es-419" sz="2350">
                <a:solidFill>
                  <a:srgbClr val="DCDCAA"/>
                </a:solidFill>
                <a:highlight>
                  <a:srgbClr val="1F1F1F"/>
                </a:highlight>
                <a:latin typeface="Courier New"/>
                <a:ea typeface="Courier New"/>
                <a:cs typeface="Courier New"/>
                <a:sym typeface="Courier New"/>
              </a:rPr>
              <a:t>soloNombre</a:t>
            </a:r>
            <a:r>
              <a:rPr lang="es-419" sz="2350">
                <a:solidFill>
                  <a:srgbClr val="CCCCCC"/>
                </a:solidFill>
                <a:highlight>
                  <a:srgbClr val="1F1F1F"/>
                </a:highlight>
                <a:latin typeface="Courier New"/>
                <a:ea typeface="Courier New"/>
                <a:cs typeface="Courier New"/>
                <a:sym typeface="Courier New"/>
              </a:rPr>
              <a:t>(</a:t>
            </a:r>
            <a:r>
              <a:rPr lang="es-419" sz="2350">
                <a:solidFill>
                  <a:srgbClr val="CE9178"/>
                </a:solidFill>
                <a:highlight>
                  <a:srgbClr val="1F1F1F"/>
                </a:highlight>
                <a:latin typeface="Courier New"/>
                <a:ea typeface="Courier New"/>
                <a:cs typeface="Courier New"/>
                <a:sym typeface="Courier New"/>
              </a:rPr>
              <a:t>'Ana'</a:t>
            </a:r>
            <a:r>
              <a:rPr lang="es-419" sz="2350">
                <a:solidFill>
                  <a:srgbClr val="CCCCCC"/>
                </a:solidFill>
                <a:highlight>
                  <a:srgbClr val="1F1F1F"/>
                </a:highlight>
                <a:latin typeface="Courier New"/>
                <a:ea typeface="Courier New"/>
                <a:cs typeface="Courier New"/>
                <a:sym typeface="Courier New"/>
              </a:rPr>
              <a:t>);</a:t>
            </a:r>
            <a:endParaRPr sz="23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350">
                <a:solidFill>
                  <a:srgbClr val="CCCCCC"/>
                </a:solidFill>
                <a:highlight>
                  <a:srgbClr val="1F1F1F"/>
                </a:highlight>
                <a:latin typeface="Courier New"/>
                <a:ea typeface="Courier New"/>
                <a:cs typeface="Courier New"/>
                <a:sym typeface="Courier New"/>
              </a:rPr>
              <a:t>  </a:t>
            </a:r>
            <a:r>
              <a:rPr lang="es-419" sz="2350">
                <a:solidFill>
                  <a:srgbClr val="569CD6"/>
                </a:solidFill>
                <a:highlight>
                  <a:srgbClr val="1F1F1F"/>
                </a:highlight>
                <a:latin typeface="Courier New"/>
                <a:ea typeface="Courier New"/>
                <a:cs typeface="Courier New"/>
                <a:sym typeface="Courier New"/>
              </a:rPr>
              <a:t>var</a:t>
            </a:r>
            <a:r>
              <a:rPr lang="es-419" sz="2350">
                <a:solidFill>
                  <a:srgbClr val="CCCCCC"/>
                </a:solidFill>
                <a:highlight>
                  <a:srgbClr val="1F1F1F"/>
                </a:highlight>
                <a:latin typeface="Courier New"/>
                <a:ea typeface="Courier New"/>
                <a:cs typeface="Courier New"/>
                <a:sym typeface="Courier New"/>
              </a:rPr>
              <a:t> p3 </a:t>
            </a:r>
            <a:r>
              <a:rPr lang="es-419" sz="2350">
                <a:solidFill>
                  <a:srgbClr val="D4D4D4"/>
                </a:solidFill>
                <a:highlight>
                  <a:srgbClr val="1F1F1F"/>
                </a:highlight>
                <a:latin typeface="Courier New"/>
                <a:ea typeface="Courier New"/>
                <a:cs typeface="Courier New"/>
                <a:sym typeface="Courier New"/>
              </a:rPr>
              <a:t>=</a:t>
            </a:r>
            <a:r>
              <a:rPr lang="es-419" sz="2350">
                <a:solidFill>
                  <a:srgbClr val="CCCCCC"/>
                </a:solidFill>
                <a:highlight>
                  <a:srgbClr val="1F1F1F"/>
                </a:highlight>
                <a:latin typeface="Courier New"/>
                <a:ea typeface="Courier New"/>
                <a:cs typeface="Courier New"/>
                <a:sym typeface="Courier New"/>
              </a:rPr>
              <a:t> </a:t>
            </a:r>
            <a:r>
              <a:rPr lang="es-419" sz="2350">
                <a:solidFill>
                  <a:srgbClr val="4EC9B0"/>
                </a:solidFill>
                <a:highlight>
                  <a:srgbClr val="1F1F1F"/>
                </a:highlight>
                <a:latin typeface="Courier New"/>
                <a:ea typeface="Courier New"/>
                <a:cs typeface="Courier New"/>
                <a:sym typeface="Courier New"/>
              </a:rPr>
              <a:t>Persona</a:t>
            </a:r>
            <a:r>
              <a:rPr lang="es-419" sz="2350">
                <a:solidFill>
                  <a:srgbClr val="CCCCCC"/>
                </a:solidFill>
                <a:highlight>
                  <a:srgbClr val="1F1F1F"/>
                </a:highlight>
                <a:latin typeface="Courier New"/>
                <a:ea typeface="Courier New"/>
                <a:cs typeface="Courier New"/>
                <a:sym typeface="Courier New"/>
              </a:rPr>
              <a:t>.</a:t>
            </a:r>
            <a:r>
              <a:rPr lang="es-419" sz="2350">
                <a:solidFill>
                  <a:srgbClr val="DCDCAA"/>
                </a:solidFill>
                <a:highlight>
                  <a:srgbClr val="1F1F1F"/>
                </a:highlight>
                <a:latin typeface="Courier New"/>
                <a:ea typeface="Courier New"/>
                <a:cs typeface="Courier New"/>
                <a:sym typeface="Courier New"/>
              </a:rPr>
              <a:t>soloEdad</a:t>
            </a:r>
            <a:r>
              <a:rPr lang="es-419" sz="2350">
                <a:solidFill>
                  <a:srgbClr val="CCCCCC"/>
                </a:solidFill>
                <a:highlight>
                  <a:srgbClr val="1F1F1F"/>
                </a:highlight>
                <a:latin typeface="Courier New"/>
                <a:ea typeface="Courier New"/>
                <a:cs typeface="Courier New"/>
                <a:sym typeface="Courier New"/>
              </a:rPr>
              <a:t>(</a:t>
            </a:r>
            <a:r>
              <a:rPr lang="es-419" sz="2350">
                <a:solidFill>
                  <a:srgbClr val="B5CEA8"/>
                </a:solidFill>
                <a:highlight>
                  <a:srgbClr val="1F1F1F"/>
                </a:highlight>
                <a:latin typeface="Courier New"/>
                <a:ea typeface="Courier New"/>
                <a:cs typeface="Courier New"/>
                <a:sym typeface="Courier New"/>
              </a:rPr>
              <a:t>30</a:t>
            </a:r>
            <a:r>
              <a:rPr lang="es-419" sz="2350">
                <a:solidFill>
                  <a:srgbClr val="CCCCCC"/>
                </a:solidFill>
                <a:highlight>
                  <a:srgbClr val="1F1F1F"/>
                </a:highlight>
                <a:latin typeface="Courier New"/>
                <a:ea typeface="Courier New"/>
                <a:cs typeface="Courier New"/>
                <a:sym typeface="Courier New"/>
              </a:rPr>
              <a:t>);</a:t>
            </a:r>
            <a:endParaRPr sz="23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350">
                <a:solidFill>
                  <a:srgbClr val="CCCCCC"/>
                </a:solidFill>
                <a:highlight>
                  <a:srgbClr val="1F1F1F"/>
                </a:highlight>
                <a:latin typeface="Courier New"/>
                <a:ea typeface="Courier New"/>
                <a:cs typeface="Courier New"/>
                <a:sym typeface="Courier New"/>
              </a:rPr>
              <a:t>  </a:t>
            </a:r>
            <a:r>
              <a:rPr lang="es-419" sz="2350">
                <a:solidFill>
                  <a:srgbClr val="DCDCAA"/>
                </a:solidFill>
                <a:highlight>
                  <a:srgbClr val="1F1F1F"/>
                </a:highlight>
                <a:latin typeface="Courier New"/>
                <a:ea typeface="Courier New"/>
                <a:cs typeface="Courier New"/>
                <a:sym typeface="Courier New"/>
              </a:rPr>
              <a:t>print</a:t>
            </a:r>
            <a:r>
              <a:rPr lang="es-419" sz="2350">
                <a:solidFill>
                  <a:srgbClr val="CCCCCC"/>
                </a:solidFill>
                <a:highlight>
                  <a:srgbClr val="1F1F1F"/>
                </a:highlight>
                <a:latin typeface="Courier New"/>
                <a:ea typeface="Courier New"/>
                <a:cs typeface="Courier New"/>
                <a:sym typeface="Courier New"/>
              </a:rPr>
              <a:t>(p1); </a:t>
            </a:r>
            <a:r>
              <a:rPr lang="es-419" sz="2350">
                <a:solidFill>
                  <a:srgbClr val="6A9955"/>
                </a:solidFill>
                <a:highlight>
                  <a:srgbClr val="1F1F1F"/>
                </a:highlight>
                <a:latin typeface="Courier New"/>
                <a:ea typeface="Courier New"/>
                <a:cs typeface="Courier New"/>
                <a:sym typeface="Courier New"/>
              </a:rPr>
              <a:t>// Nombre: Carlos, Edad: 25</a:t>
            </a:r>
            <a:endParaRPr sz="2350">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350">
                <a:solidFill>
                  <a:srgbClr val="CCCCCC"/>
                </a:solidFill>
                <a:highlight>
                  <a:srgbClr val="1F1F1F"/>
                </a:highlight>
                <a:latin typeface="Courier New"/>
                <a:ea typeface="Courier New"/>
                <a:cs typeface="Courier New"/>
                <a:sym typeface="Courier New"/>
              </a:rPr>
              <a:t>  </a:t>
            </a:r>
            <a:r>
              <a:rPr lang="es-419" sz="2350">
                <a:solidFill>
                  <a:srgbClr val="DCDCAA"/>
                </a:solidFill>
                <a:highlight>
                  <a:srgbClr val="1F1F1F"/>
                </a:highlight>
                <a:latin typeface="Courier New"/>
                <a:ea typeface="Courier New"/>
                <a:cs typeface="Courier New"/>
                <a:sym typeface="Courier New"/>
              </a:rPr>
              <a:t>print</a:t>
            </a:r>
            <a:r>
              <a:rPr lang="es-419" sz="2350">
                <a:solidFill>
                  <a:srgbClr val="CCCCCC"/>
                </a:solidFill>
                <a:highlight>
                  <a:srgbClr val="1F1F1F"/>
                </a:highlight>
                <a:latin typeface="Courier New"/>
                <a:ea typeface="Courier New"/>
                <a:cs typeface="Courier New"/>
                <a:sym typeface="Courier New"/>
              </a:rPr>
              <a:t>(p2); </a:t>
            </a:r>
            <a:r>
              <a:rPr lang="es-419" sz="2350">
                <a:solidFill>
                  <a:srgbClr val="6A9955"/>
                </a:solidFill>
                <a:highlight>
                  <a:srgbClr val="1F1F1F"/>
                </a:highlight>
                <a:latin typeface="Courier New"/>
                <a:ea typeface="Courier New"/>
                <a:cs typeface="Courier New"/>
                <a:sym typeface="Courier New"/>
              </a:rPr>
              <a:t>// Nombre: Ana, Edad: 0</a:t>
            </a:r>
            <a:endParaRPr sz="2350">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1150">
                <a:solidFill>
                  <a:srgbClr val="CCCCCC"/>
                </a:solidFill>
                <a:highlight>
                  <a:srgbClr val="1F1F1F"/>
                </a:highlight>
                <a:latin typeface="Courier New"/>
                <a:ea typeface="Courier New"/>
                <a:cs typeface="Courier New"/>
                <a:sym typeface="Courier New"/>
              </a:rPr>
              <a:t>  </a:t>
            </a:r>
            <a:r>
              <a:rPr lang="es-419" sz="1150">
                <a:solidFill>
                  <a:srgbClr val="DCDCAA"/>
                </a:solidFill>
                <a:highlight>
                  <a:srgbClr val="1F1F1F"/>
                </a:highlight>
                <a:latin typeface="Courier New"/>
                <a:ea typeface="Courier New"/>
                <a:cs typeface="Courier New"/>
                <a:sym typeface="Courier New"/>
              </a:rPr>
              <a:t>print</a:t>
            </a:r>
            <a:r>
              <a:rPr lang="es-419" sz="1150">
                <a:solidFill>
                  <a:srgbClr val="CCCCCC"/>
                </a:solidFill>
                <a:highlight>
                  <a:srgbClr val="1F1F1F"/>
                </a:highlight>
                <a:latin typeface="Courier New"/>
                <a:ea typeface="Courier New"/>
                <a:cs typeface="Courier New"/>
                <a:sym typeface="Courier New"/>
              </a:rPr>
              <a:t>(p3); </a:t>
            </a:r>
            <a:r>
              <a:rPr lang="es-419" sz="1150">
                <a:solidFill>
                  <a:srgbClr val="6A9955"/>
                </a:solidFill>
                <a:highlight>
                  <a:srgbClr val="1F1F1F"/>
                </a:highlight>
                <a:latin typeface="Courier New"/>
                <a:ea typeface="Courier New"/>
                <a:cs typeface="Courier New"/>
                <a:sym typeface="Courier New"/>
              </a:rPr>
              <a:t>// Nombre: Desconocido, Edad: 30</a:t>
            </a:r>
            <a:endParaRPr sz="1150">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1150">
                <a:solidFill>
                  <a:srgbClr val="CCCCCC"/>
                </a:solidFill>
                <a:highlight>
                  <a:srgbClr val="1F1F1F"/>
                </a:highlight>
                <a:latin typeface="Courier New"/>
                <a:ea typeface="Courier New"/>
                <a:cs typeface="Courier New"/>
                <a:sym typeface="Courier New"/>
              </a:rPr>
              <a:t>}</a:t>
            </a:r>
            <a:endParaRPr sz="1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0"/>
              </a:spcAft>
              <a:buNone/>
            </a:pPr>
            <a:r>
              <a:t/>
            </a:r>
            <a:endParaRPr sz="6000">
              <a:solidFill>
                <a:schemeClr val="lt1"/>
              </a:solidFill>
              <a:highlight>
                <a:schemeClr val="accent1"/>
              </a:highlight>
              <a:latin typeface="Georgia"/>
              <a:ea typeface="Georgia"/>
              <a:cs typeface="Georgia"/>
              <a:sym typeface="Georgia"/>
            </a:endParaRPr>
          </a:p>
          <a:p>
            <a:pPr indent="0" lvl="0" marL="0" rtl="0" algn="l">
              <a:spcBef>
                <a:spcPts val="1200"/>
              </a:spcBef>
              <a:spcAft>
                <a:spcPts val="1200"/>
              </a:spcAft>
              <a:buNone/>
            </a:pPr>
            <a:r>
              <a:t/>
            </a:r>
            <a:endParaRPr sz="6000">
              <a:solidFill>
                <a:schemeClr val="lt1"/>
              </a:solidFill>
              <a:highlight>
                <a:schemeClr val="accent1"/>
              </a:highlight>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