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ontserrat"/>
      <p:regular r:id="rId28"/>
      <p:bold r:id="rId29"/>
      <p:italic r:id="rId30"/>
      <p:boldItalic r:id="rId31"/>
    </p:embeddedFont>
    <p:embeddedFont>
      <p:font typeface="Lato"/>
      <p:regular r:id="rId32"/>
      <p:bold r:id="rId33"/>
      <p:italic r:id="rId34"/>
      <p:boldItalic r:id="rId35"/>
    </p:embeddedFon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RobotoMono-bold.fntdata"/><Relationship Id="rId14" Type="http://schemas.openxmlformats.org/officeDocument/2006/relationships/slide" Target="slides/slide9.xml"/><Relationship Id="rId36" Type="http://schemas.openxmlformats.org/officeDocument/2006/relationships/font" Target="fonts/RobotoMono-regular.fntdata"/><Relationship Id="rId17" Type="http://schemas.openxmlformats.org/officeDocument/2006/relationships/slide" Target="slides/slide12.xml"/><Relationship Id="rId39" Type="http://schemas.openxmlformats.org/officeDocument/2006/relationships/font" Target="fonts/RobotoMono-boldItalic.fntdata"/><Relationship Id="rId16" Type="http://schemas.openxmlformats.org/officeDocument/2006/relationships/slide" Target="slides/slide11.xml"/><Relationship Id="rId38" Type="http://schemas.openxmlformats.org/officeDocument/2006/relationships/font" Target="fonts/RobotoMon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00a1381a8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00a1381a8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0deab1516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0deab1516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e00a1381a8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e00a1381a8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0dcdcc754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0dcdcc754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0dcdcc754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0dcdcc754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0dcdcc754d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0dcdcc754d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0dcdcc754d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0dcdcc754d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0dcdcc754d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0dcdcc754d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dcdcc754d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0dcdcc754d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00a1381a8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00a1381a8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00a1381a8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00a1381a8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deab1516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0deab1516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00a1381a8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00a1381a8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dc57e18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dc57e18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deab1516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deab1516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00a1381a8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00a1381a8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00a1381a8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00a1381a8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SOBRECARGA DE </a:t>
            </a:r>
            <a:r>
              <a:rPr lang="es-419"/>
              <a:t>MÉTODOS</a:t>
            </a:r>
            <a:endParaRPr/>
          </a:p>
        </p:txBody>
      </p:sp>
      <p:sp>
        <p:nvSpPr>
          <p:cNvPr id="135" name="Google Shape;135;p13"/>
          <p:cNvSpPr txBox="1"/>
          <p:nvPr>
            <p:ph idx="1" type="subTitle"/>
          </p:nvPr>
        </p:nvSpPr>
        <p:spPr>
          <a:xfrm>
            <a:off x="5040175" y="3924925"/>
            <a:ext cx="3514500" cy="766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es-419" sz="1200"/>
              <a:t>Por: </a:t>
            </a:r>
            <a:r>
              <a:rPr lang="es-419" sz="1200">
                <a:latin typeface="Times New Roman"/>
                <a:ea typeface="Times New Roman"/>
                <a:cs typeface="Times New Roman"/>
                <a:sym typeface="Times New Roman"/>
              </a:rPr>
              <a:t>Jordy Sneider Arias Ramírez</a:t>
            </a:r>
            <a:endParaRPr sz="1200">
              <a:latin typeface="Times New Roman"/>
              <a:ea typeface="Times New Roman"/>
              <a:cs typeface="Times New Roman"/>
              <a:sym typeface="Times New Roman"/>
            </a:endParaRPr>
          </a:p>
          <a:p>
            <a:pPr indent="0" lvl="0" marL="0" rtl="0" algn="l">
              <a:lnSpc>
                <a:spcPct val="80000"/>
              </a:lnSpc>
              <a:spcBef>
                <a:spcPts val="0"/>
              </a:spcBef>
              <a:spcAft>
                <a:spcPts val="0"/>
              </a:spcAft>
              <a:buSzPts val="770"/>
              <a:buNone/>
            </a:pPr>
            <a:r>
              <a:rPr lang="es-419" sz="1200">
                <a:latin typeface="Times New Roman"/>
                <a:ea typeface="Times New Roman"/>
                <a:cs typeface="Times New Roman"/>
                <a:sym typeface="Times New Roman"/>
              </a:rPr>
              <a:t>        Daniela García León</a:t>
            </a:r>
            <a:endParaRPr sz="1200">
              <a:latin typeface="Times New Roman"/>
              <a:ea typeface="Times New Roman"/>
              <a:cs typeface="Times New Roman"/>
              <a:sym typeface="Times New Roman"/>
            </a:endParaRPr>
          </a:p>
          <a:p>
            <a:pPr indent="0" lvl="0" marL="0" rtl="0" algn="l">
              <a:lnSpc>
                <a:spcPct val="80000"/>
              </a:lnSpc>
              <a:spcBef>
                <a:spcPts val="0"/>
              </a:spcBef>
              <a:spcAft>
                <a:spcPts val="0"/>
              </a:spcAft>
              <a:buSzPts val="770"/>
              <a:buNone/>
            </a:pPr>
            <a:r>
              <a:rPr lang="es-419" sz="1200">
                <a:latin typeface="Times New Roman"/>
                <a:ea typeface="Times New Roman"/>
                <a:cs typeface="Times New Roman"/>
                <a:sym typeface="Times New Roman"/>
              </a:rPr>
              <a:t>        Camilo Guapacha y </a:t>
            </a:r>
            <a:endParaRPr sz="1200">
              <a:latin typeface="Times New Roman"/>
              <a:ea typeface="Times New Roman"/>
              <a:cs typeface="Times New Roman"/>
              <a:sym typeface="Times New Roman"/>
            </a:endParaRPr>
          </a:p>
          <a:p>
            <a:pPr indent="0" lvl="0" marL="0" rtl="0" algn="l">
              <a:lnSpc>
                <a:spcPct val="80000"/>
              </a:lnSpc>
              <a:spcBef>
                <a:spcPts val="0"/>
              </a:spcBef>
              <a:spcAft>
                <a:spcPts val="0"/>
              </a:spcAft>
              <a:buSzPts val="770"/>
              <a:buNone/>
            </a:pPr>
            <a:r>
              <a:rPr lang="es-419" sz="1200">
                <a:latin typeface="Times New Roman"/>
                <a:ea typeface="Times New Roman"/>
                <a:cs typeface="Times New Roman"/>
                <a:sym typeface="Times New Roman"/>
              </a:rPr>
              <a:t>        Jhoan Andres Hernandez posada.</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190125" y="1524800"/>
            <a:ext cx="7038900" cy="704700"/>
          </a:xfrm>
          <a:prstGeom prst="rect">
            <a:avLst/>
          </a:prstGeom>
        </p:spPr>
        <p:txBody>
          <a:bodyPr anchorCtr="0" anchor="t" bIns="91425" lIns="91425" spcFirstLastPara="1" rIns="91425" wrap="square" tIns="91425">
            <a:normAutofit fontScale="90000"/>
          </a:bodyPr>
          <a:lstStyle/>
          <a:p>
            <a:pPr indent="0" lvl="0" marL="0" rtl="0" algn="l">
              <a:lnSpc>
                <a:spcPct val="130434"/>
              </a:lnSpc>
              <a:spcBef>
                <a:spcPts val="0"/>
              </a:spcBef>
              <a:spcAft>
                <a:spcPts val="0"/>
              </a:spcAft>
              <a:buNone/>
            </a:pPr>
            <a:r>
              <a:rPr b="1" lang="es-419" sz="1872">
                <a:highlight>
                  <a:srgbClr val="1F1F1F"/>
                </a:highlight>
                <a:latin typeface="Courier New"/>
                <a:ea typeface="Courier New"/>
                <a:cs typeface="Courier New"/>
                <a:sym typeface="Courier New"/>
              </a:rPr>
              <a:t>3. Parámetros Con Valores Declarados:</a:t>
            </a:r>
            <a:endParaRPr b="1" sz="1872">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b="1" sz="1872">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b="1" lang="es-419" sz="1872">
                <a:highlight>
                  <a:srgbClr val="1F1F1F"/>
                </a:highlight>
                <a:latin typeface="Courier New"/>
                <a:ea typeface="Courier New"/>
                <a:cs typeface="Courier New"/>
                <a:sym typeface="Courier New"/>
              </a:rPr>
              <a:t>Los Parámetros Declarados pueden ser declarados con un valor predeterminado. Así que en caso de que ese parámetro no reciba un valor, tomará su predeterminado. Ejemplos a continuación:</a:t>
            </a:r>
            <a:endParaRPr b="1" sz="1872">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b="1" sz="1872">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b="1" sz="1872">
              <a:solidFill>
                <a:srgbClr val="6A9955"/>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3"/>
          <p:cNvPicPr preferRelativeResize="0"/>
          <p:nvPr/>
        </p:nvPicPr>
        <p:blipFill>
          <a:blip r:embed="rId3">
            <a:alphaModFix/>
          </a:blip>
          <a:stretch>
            <a:fillRect/>
          </a:stretch>
        </p:blipFill>
        <p:spPr>
          <a:xfrm>
            <a:off x="1297500" y="2774950"/>
            <a:ext cx="6896125" cy="2101000"/>
          </a:xfrm>
          <a:prstGeom prst="rect">
            <a:avLst/>
          </a:prstGeom>
          <a:noFill/>
          <a:ln>
            <a:noFill/>
          </a:ln>
        </p:spPr>
      </p:pic>
      <p:pic>
        <p:nvPicPr>
          <p:cNvPr id="197" name="Google Shape;197;p23"/>
          <p:cNvPicPr preferRelativeResize="0"/>
          <p:nvPr/>
        </p:nvPicPr>
        <p:blipFill>
          <a:blip r:embed="rId4">
            <a:alphaModFix/>
          </a:blip>
          <a:stretch>
            <a:fillRect/>
          </a:stretch>
        </p:blipFill>
        <p:spPr>
          <a:xfrm>
            <a:off x="1297500" y="298275"/>
            <a:ext cx="6896125" cy="2476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0" y="2197125"/>
            <a:ext cx="91440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sz="2900"/>
              <a:t>Sobrecarga de operadores</a:t>
            </a:r>
            <a:endParaRPr sz="2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5"/>
          <p:cNvPicPr preferRelativeResize="0"/>
          <p:nvPr/>
        </p:nvPicPr>
        <p:blipFill>
          <a:blip r:embed="rId3">
            <a:alphaModFix/>
          </a:blip>
          <a:stretch>
            <a:fillRect/>
          </a:stretch>
        </p:blipFill>
        <p:spPr>
          <a:xfrm>
            <a:off x="0" y="656450"/>
            <a:ext cx="9144001" cy="3420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6"/>
          <p:cNvPicPr preferRelativeResize="0"/>
          <p:nvPr/>
        </p:nvPicPr>
        <p:blipFill>
          <a:blip r:embed="rId3">
            <a:alphaModFix/>
          </a:blip>
          <a:stretch>
            <a:fillRect/>
          </a:stretch>
        </p:blipFill>
        <p:spPr>
          <a:xfrm>
            <a:off x="0" y="840163"/>
            <a:ext cx="9144001" cy="34631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7"/>
          <p:cNvPicPr preferRelativeResize="0"/>
          <p:nvPr/>
        </p:nvPicPr>
        <p:blipFill>
          <a:blip r:embed="rId3">
            <a:alphaModFix/>
          </a:blip>
          <a:stretch>
            <a:fillRect/>
          </a:stretch>
        </p:blipFill>
        <p:spPr>
          <a:xfrm>
            <a:off x="0" y="870538"/>
            <a:ext cx="9144001" cy="34024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8"/>
          <p:cNvPicPr preferRelativeResize="0"/>
          <p:nvPr/>
        </p:nvPicPr>
        <p:blipFill>
          <a:blip r:embed="rId3">
            <a:alphaModFix/>
          </a:blip>
          <a:stretch>
            <a:fillRect/>
          </a:stretch>
        </p:blipFill>
        <p:spPr>
          <a:xfrm>
            <a:off x="0" y="848213"/>
            <a:ext cx="9144001" cy="34470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29"/>
          <p:cNvPicPr preferRelativeResize="0"/>
          <p:nvPr/>
        </p:nvPicPr>
        <p:blipFill>
          <a:blip r:embed="rId3">
            <a:alphaModFix/>
          </a:blip>
          <a:stretch>
            <a:fillRect/>
          </a:stretch>
        </p:blipFill>
        <p:spPr>
          <a:xfrm>
            <a:off x="0" y="893325"/>
            <a:ext cx="9144001" cy="33568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0"/>
          <p:cNvPicPr preferRelativeResize="0"/>
          <p:nvPr/>
        </p:nvPicPr>
        <p:blipFill>
          <a:blip r:embed="rId3">
            <a:alphaModFix/>
          </a:blip>
          <a:stretch>
            <a:fillRect/>
          </a:stretch>
        </p:blipFill>
        <p:spPr>
          <a:xfrm>
            <a:off x="0" y="810513"/>
            <a:ext cx="9144001" cy="35224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200"/>
              </a:spcAft>
              <a:buNone/>
            </a:pPr>
            <a:r>
              <a:rPr b="1" lang="es-419" sz="1800">
                <a:highlight>
                  <a:srgbClr val="212121"/>
                </a:highlight>
                <a:latin typeface="Roboto"/>
                <a:ea typeface="Roboto"/>
                <a:cs typeface="Roboto"/>
                <a:sym typeface="Roboto"/>
              </a:rPr>
              <a:t>¿Qué es la Sobrecarga en Dart?</a:t>
            </a:r>
            <a:endParaRPr sz="30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800">
                <a:solidFill>
                  <a:srgbClr val="ECECEC"/>
                </a:solidFill>
                <a:highlight>
                  <a:srgbClr val="212121"/>
                </a:highlight>
                <a:latin typeface="Roboto"/>
                <a:ea typeface="Roboto"/>
                <a:cs typeface="Roboto"/>
                <a:sym typeface="Roboto"/>
              </a:rPr>
              <a:t>La sobrecarga en Dart se refiere a la capacidad de definir múltiples formas de un método, constructor u operador dentro de una clase para manejar diferentes tipos o números de argumentos. Esta característica permite que las clases sean más flexibles y adecuadas a las necesidades específicas de los desarrolladores.</a:t>
            </a:r>
            <a:endParaRPr sz="1800">
              <a:solidFill>
                <a:srgbClr val="ECECEC"/>
              </a:solidFill>
              <a:highlight>
                <a:srgbClr val="212121"/>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31125" y="42575"/>
            <a:ext cx="6991800" cy="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Diferentes tipos de </a:t>
            </a:r>
            <a:r>
              <a:rPr lang="es-419"/>
              <a:t>Sobrecargas</a:t>
            </a:r>
            <a:endParaRPr/>
          </a:p>
        </p:txBody>
      </p:sp>
      <p:sp>
        <p:nvSpPr>
          <p:cNvPr id="147" name="Google Shape;147;p15"/>
          <p:cNvSpPr txBox="1"/>
          <p:nvPr>
            <p:ph idx="1" type="body"/>
          </p:nvPr>
        </p:nvSpPr>
        <p:spPr>
          <a:xfrm>
            <a:off x="143400" y="820050"/>
            <a:ext cx="8857200" cy="38730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es-419" sz="1400">
                <a:solidFill>
                  <a:srgbClr val="ECECEC"/>
                </a:solidFill>
                <a:highlight>
                  <a:srgbClr val="212121"/>
                </a:highlight>
                <a:latin typeface="Roboto"/>
                <a:ea typeface="Roboto"/>
                <a:cs typeface="Roboto"/>
                <a:sym typeface="Roboto"/>
              </a:rPr>
              <a:t>1. </a:t>
            </a:r>
            <a:r>
              <a:rPr b="1" lang="es-419" sz="1400">
                <a:solidFill>
                  <a:srgbClr val="ECECEC"/>
                </a:solidFill>
                <a:highlight>
                  <a:srgbClr val="212121"/>
                </a:highlight>
                <a:latin typeface="Roboto"/>
                <a:ea typeface="Roboto"/>
                <a:cs typeface="Roboto"/>
                <a:sym typeface="Roboto"/>
              </a:rPr>
              <a:t>Sobrecarga de Constructores</a:t>
            </a:r>
            <a:endParaRPr b="1" sz="1400">
              <a:solidFill>
                <a:srgbClr val="ECECEC"/>
              </a:solidFill>
              <a:highlight>
                <a:srgbClr val="212121"/>
              </a:highlight>
              <a:latin typeface="Roboto"/>
              <a:ea typeface="Roboto"/>
              <a:cs typeface="Roboto"/>
              <a:sym typeface="Roboto"/>
            </a:endParaRPr>
          </a:p>
          <a:p>
            <a:pPr indent="0" lvl="0" marL="0" rtl="0" algn="l">
              <a:spcBef>
                <a:spcPts val="200"/>
              </a:spcBef>
              <a:spcAft>
                <a:spcPts val="0"/>
              </a:spcAft>
              <a:buNone/>
            </a:pPr>
            <a:r>
              <a:rPr lang="es-419" sz="1400">
                <a:solidFill>
                  <a:srgbClr val="ECECEC"/>
                </a:solidFill>
                <a:highlight>
                  <a:srgbClr val="212121"/>
                </a:highlight>
                <a:latin typeface="Roboto"/>
                <a:ea typeface="Roboto"/>
                <a:cs typeface="Roboto"/>
                <a:sym typeface="Roboto"/>
              </a:rPr>
              <a:t>Dart permite la definición de múltiples constructores en una clase utilizando constructores con nombre. Esto permite inicializar objetos de una clase de diferentes maneras, dependiendo de los parámetros proporcionados.</a:t>
            </a:r>
            <a:endParaRPr sz="1400">
              <a:solidFill>
                <a:srgbClr val="ECECEC"/>
              </a:solidFill>
              <a:highlight>
                <a:srgbClr val="212121"/>
              </a:highlight>
              <a:latin typeface="Roboto"/>
              <a:ea typeface="Roboto"/>
              <a:cs typeface="Roboto"/>
              <a:sym typeface="Roboto"/>
            </a:endParaRPr>
          </a:p>
          <a:p>
            <a:pPr indent="0" lvl="0" marL="0" rtl="0" algn="l">
              <a:lnSpc>
                <a:spcPct val="150000"/>
              </a:lnSpc>
              <a:spcBef>
                <a:spcPts val="1500"/>
              </a:spcBef>
              <a:spcAft>
                <a:spcPts val="0"/>
              </a:spcAft>
              <a:buNone/>
            </a:pPr>
            <a:r>
              <a:rPr b="1" lang="es-419" sz="1400">
                <a:solidFill>
                  <a:srgbClr val="ECECEC"/>
                </a:solidFill>
                <a:highlight>
                  <a:srgbClr val="212121"/>
                </a:highlight>
                <a:latin typeface="Roboto"/>
                <a:ea typeface="Roboto"/>
                <a:cs typeface="Roboto"/>
                <a:sym typeface="Roboto"/>
              </a:rPr>
              <a:t>2. Sobrecarga de Métodos</a:t>
            </a:r>
            <a:endParaRPr b="1" sz="1400">
              <a:solidFill>
                <a:srgbClr val="ECECEC"/>
              </a:solidFill>
              <a:highlight>
                <a:srgbClr val="212121"/>
              </a:highlight>
              <a:latin typeface="Roboto"/>
              <a:ea typeface="Roboto"/>
              <a:cs typeface="Roboto"/>
              <a:sym typeface="Roboto"/>
            </a:endParaRPr>
          </a:p>
          <a:p>
            <a:pPr indent="0" lvl="0" marL="0" rtl="0" algn="l">
              <a:spcBef>
                <a:spcPts val="200"/>
              </a:spcBef>
              <a:spcAft>
                <a:spcPts val="0"/>
              </a:spcAft>
              <a:buNone/>
            </a:pPr>
            <a:r>
              <a:rPr lang="es-419" sz="1400">
                <a:solidFill>
                  <a:srgbClr val="ECECEC"/>
                </a:solidFill>
                <a:highlight>
                  <a:srgbClr val="212121"/>
                </a:highlight>
                <a:latin typeface="Roboto"/>
                <a:ea typeface="Roboto"/>
                <a:cs typeface="Roboto"/>
                <a:sym typeface="Roboto"/>
              </a:rPr>
              <a:t>Aunque Dart no soporta la sobrecarga de métodos de la misma manera que otros lenguajes, se puede lograr un comportamiento similar utilizando parámetros opcionales o nombrados.</a:t>
            </a:r>
            <a:endParaRPr sz="1400">
              <a:solidFill>
                <a:srgbClr val="ECECEC"/>
              </a:solidFill>
              <a:highlight>
                <a:srgbClr val="212121"/>
              </a:highlight>
              <a:latin typeface="Roboto"/>
              <a:ea typeface="Roboto"/>
              <a:cs typeface="Roboto"/>
              <a:sym typeface="Roboto"/>
            </a:endParaRPr>
          </a:p>
          <a:p>
            <a:pPr indent="0" lvl="0" marL="0" rtl="0" algn="l">
              <a:lnSpc>
                <a:spcPct val="150000"/>
              </a:lnSpc>
              <a:spcBef>
                <a:spcPts val="1500"/>
              </a:spcBef>
              <a:spcAft>
                <a:spcPts val="0"/>
              </a:spcAft>
              <a:buNone/>
            </a:pPr>
            <a:r>
              <a:rPr b="1" lang="es-419" sz="1400">
                <a:solidFill>
                  <a:srgbClr val="ECECEC"/>
                </a:solidFill>
                <a:highlight>
                  <a:srgbClr val="212121"/>
                </a:highlight>
                <a:latin typeface="Roboto"/>
                <a:ea typeface="Roboto"/>
                <a:cs typeface="Roboto"/>
                <a:sym typeface="Roboto"/>
              </a:rPr>
              <a:t>3.Sobrecarga de Operadores</a:t>
            </a:r>
            <a:endParaRPr b="1" sz="1400">
              <a:solidFill>
                <a:srgbClr val="ECECEC"/>
              </a:solidFill>
              <a:highlight>
                <a:srgbClr val="212121"/>
              </a:highlight>
              <a:latin typeface="Roboto"/>
              <a:ea typeface="Roboto"/>
              <a:cs typeface="Roboto"/>
              <a:sym typeface="Roboto"/>
            </a:endParaRPr>
          </a:p>
          <a:p>
            <a:pPr indent="0" lvl="0" marL="0" rtl="0" algn="l">
              <a:spcBef>
                <a:spcPts val="200"/>
              </a:spcBef>
              <a:spcAft>
                <a:spcPts val="1500"/>
              </a:spcAft>
              <a:buNone/>
            </a:pPr>
            <a:r>
              <a:rPr lang="es-419" sz="1400">
                <a:solidFill>
                  <a:srgbClr val="ECECEC"/>
                </a:solidFill>
                <a:highlight>
                  <a:srgbClr val="212121"/>
                </a:highlight>
                <a:latin typeface="Roboto"/>
                <a:ea typeface="Roboto"/>
                <a:cs typeface="Roboto"/>
                <a:sym typeface="Roboto"/>
              </a:rPr>
              <a:t>Dart permite la sobrecarga de operadores mediante la definición de métodos especiales que utilizan la palabra clave </a:t>
            </a:r>
            <a:r>
              <a:rPr lang="es-419" sz="1400">
                <a:solidFill>
                  <a:srgbClr val="ECECEC"/>
                </a:solidFill>
                <a:highlight>
                  <a:srgbClr val="212121"/>
                </a:highlight>
                <a:latin typeface="Courier New"/>
                <a:ea typeface="Courier New"/>
                <a:cs typeface="Courier New"/>
                <a:sym typeface="Courier New"/>
              </a:rPr>
              <a:t>operator</a:t>
            </a:r>
            <a:r>
              <a:rPr lang="es-419" sz="1400">
                <a:solidFill>
                  <a:srgbClr val="ECECEC"/>
                </a:solidFill>
                <a:highlight>
                  <a:srgbClr val="212121"/>
                </a:highlight>
                <a:latin typeface="Roboto"/>
                <a:ea typeface="Roboto"/>
                <a:cs typeface="Roboto"/>
                <a:sym typeface="Roboto"/>
              </a:rPr>
              <a:t> seguida del operador que deseas sobrecargar. Esto permite definir cómo se comportan los operadores estándar cuando se aplican a instancias de una clase personalizada.</a:t>
            </a:r>
            <a:endParaRPr sz="1400">
              <a:solidFill>
                <a:srgbClr val="ECECEC"/>
              </a:solidFill>
              <a:highlight>
                <a:srgbClr val="21212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1200"/>
              </a:spcBef>
              <a:spcAft>
                <a:spcPts val="0"/>
              </a:spcAft>
              <a:buNone/>
            </a:pPr>
            <a:r>
              <a:rPr b="1" lang="es-419" sz="1833">
                <a:solidFill>
                  <a:srgbClr val="ECECEC"/>
                </a:solidFill>
                <a:highlight>
                  <a:srgbClr val="212121"/>
                </a:highlight>
                <a:latin typeface="Roboto"/>
                <a:ea typeface="Roboto"/>
                <a:cs typeface="Roboto"/>
                <a:sym typeface="Roboto"/>
              </a:rPr>
              <a:t> Sobrecarga de Constructores</a:t>
            </a:r>
            <a:endParaRPr b="1" sz="1833">
              <a:solidFill>
                <a:srgbClr val="ECECEC"/>
              </a:solidFill>
              <a:highlight>
                <a:srgbClr val="212121"/>
              </a:highlight>
              <a:latin typeface="Roboto"/>
              <a:ea typeface="Roboto"/>
              <a:cs typeface="Roboto"/>
              <a:sym typeface="Roboto"/>
            </a:endParaRPr>
          </a:p>
          <a:p>
            <a:pPr indent="0" lvl="0" marL="0" rtl="0" algn="l">
              <a:spcBef>
                <a:spcPts val="200"/>
              </a:spcBef>
              <a:spcAft>
                <a:spcPts val="0"/>
              </a:spcAft>
              <a:buNone/>
            </a:pPr>
            <a:r>
              <a:t/>
            </a:r>
            <a:endParaRPr/>
          </a:p>
        </p:txBody>
      </p:sp>
      <p:sp>
        <p:nvSpPr>
          <p:cNvPr id="153" name="Google Shape;153;p16"/>
          <p:cNvSpPr txBox="1"/>
          <p:nvPr>
            <p:ph idx="1" type="body"/>
          </p:nvPr>
        </p:nvSpPr>
        <p:spPr>
          <a:xfrm>
            <a:off x="1111600" y="1116150"/>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419" sz="6000">
                <a:solidFill>
                  <a:srgbClr val="ECECEC"/>
                </a:solidFill>
                <a:highlight>
                  <a:srgbClr val="212121"/>
                </a:highlight>
                <a:latin typeface="Roboto"/>
                <a:ea typeface="Roboto"/>
                <a:cs typeface="Roboto"/>
                <a:sym typeface="Roboto"/>
              </a:rPr>
              <a:t>En Dart, la sobrecarga de constructores no se implementa de la misma manera que en algunos otros lenguajes de programación como Java o C#. En lugar de permitir múltiples constructores con diferentes parámetros, Dart permite la definición de constructores con nombre. Esto significa que puedes tener varios constructores en una clase, pero cada uno debe tener un nombre único. Esta característica permite inicializar objetos de una clase de diferentes maneras, dependiendo de los parámetros proporcionados.</a:t>
            </a:r>
            <a:endParaRPr sz="6000">
              <a:solidFill>
                <a:srgbClr val="ECECEC"/>
              </a:solidFill>
              <a:highlight>
                <a:srgbClr val="212121"/>
              </a:highlight>
              <a:latin typeface="Roboto"/>
              <a:ea typeface="Roboto"/>
              <a:cs typeface="Roboto"/>
              <a:sym typeface="Roboto"/>
            </a:endParaRPr>
          </a:p>
          <a:p>
            <a:pPr indent="0" lvl="0" marL="0" rtl="0" algn="l">
              <a:lnSpc>
                <a:spcPct val="130434"/>
              </a:lnSpc>
              <a:spcBef>
                <a:spcPts val="120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569CD6"/>
                </a:solidFill>
                <a:highlight>
                  <a:srgbClr val="1F1F1F"/>
                </a:highlight>
                <a:latin typeface="Courier New"/>
                <a:ea typeface="Courier New"/>
                <a:cs typeface="Courier New"/>
                <a:sym typeface="Courier New"/>
              </a:rPr>
              <a:t>class</a:t>
            </a:r>
            <a:r>
              <a:rPr lang="es-419" sz="2750">
                <a:solidFill>
                  <a:srgbClr val="CCCCCC"/>
                </a:solidFill>
                <a:highlight>
                  <a:srgbClr val="1F1F1F"/>
                </a:highlight>
                <a:latin typeface="Courier New"/>
                <a:ea typeface="Courier New"/>
                <a:cs typeface="Courier New"/>
                <a:sym typeface="Courier New"/>
              </a:rPr>
              <a:t> </a:t>
            </a:r>
            <a:r>
              <a:rPr lang="es-419" sz="2750">
                <a:solidFill>
                  <a:srgbClr val="4EC9B0"/>
                </a:solidFill>
                <a:highlight>
                  <a:srgbClr val="1F1F1F"/>
                </a:highlight>
                <a:latin typeface="Courier New"/>
                <a:ea typeface="Courier New"/>
                <a:cs typeface="Courier New"/>
                <a:sym typeface="Courier New"/>
              </a:rPr>
              <a:t>Persona</a:t>
            </a:r>
            <a:r>
              <a:rPr lang="es-419" sz="2750">
                <a:solidFill>
                  <a:srgbClr val="CCCCCC"/>
                </a:solidFill>
                <a:highlight>
                  <a:srgbClr val="1F1F1F"/>
                </a:highlight>
                <a:latin typeface="Courier New"/>
                <a:ea typeface="Courier New"/>
                <a:cs typeface="Courier New"/>
                <a:sym typeface="Courier New"/>
              </a:rPr>
              <a:t> {</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4EC9B0"/>
                </a:solidFill>
                <a:highlight>
                  <a:srgbClr val="1F1F1F"/>
                </a:highlight>
                <a:latin typeface="Courier New"/>
                <a:ea typeface="Courier New"/>
                <a:cs typeface="Courier New"/>
                <a:sym typeface="Courier New"/>
              </a:rPr>
              <a:t>String</a:t>
            </a:r>
            <a:r>
              <a:rPr lang="es-419" sz="2750">
                <a:solidFill>
                  <a:srgbClr val="CCCCCC"/>
                </a:solidFill>
                <a:highlight>
                  <a:srgbClr val="1F1F1F"/>
                </a:highlight>
                <a:latin typeface="Courier New"/>
                <a:ea typeface="Courier New"/>
                <a:cs typeface="Courier New"/>
                <a:sym typeface="Courier New"/>
              </a:rPr>
              <a:t> nombre;</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4EC9B0"/>
                </a:solidFill>
                <a:highlight>
                  <a:srgbClr val="1F1F1F"/>
                </a:highlight>
                <a:latin typeface="Courier New"/>
                <a:ea typeface="Courier New"/>
                <a:cs typeface="Courier New"/>
                <a:sym typeface="Courier New"/>
              </a:rPr>
              <a:t>int</a:t>
            </a:r>
            <a:r>
              <a:rPr lang="es-419" sz="2750">
                <a:solidFill>
                  <a:srgbClr val="CCCCCC"/>
                </a:solidFill>
                <a:highlight>
                  <a:srgbClr val="1F1F1F"/>
                </a:highlight>
                <a:latin typeface="Courier New"/>
                <a:ea typeface="Courier New"/>
                <a:cs typeface="Courier New"/>
                <a:sym typeface="Courier New"/>
              </a:rPr>
              <a:t> edad;</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6A9955"/>
                </a:solidFill>
                <a:highlight>
                  <a:srgbClr val="1F1F1F"/>
                </a:highlight>
                <a:latin typeface="Courier New"/>
                <a:ea typeface="Courier New"/>
                <a:cs typeface="Courier New"/>
                <a:sym typeface="Courier New"/>
              </a:rPr>
              <a:t>// Constructor principal</a:t>
            </a:r>
            <a:endParaRPr sz="27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4EC9B0"/>
                </a:solidFill>
                <a:highlight>
                  <a:srgbClr val="1F1F1F"/>
                </a:highlight>
                <a:latin typeface="Courier New"/>
                <a:ea typeface="Courier New"/>
                <a:cs typeface="Courier New"/>
                <a:sym typeface="Courier New"/>
              </a:rPr>
              <a:t>Persona</a:t>
            </a:r>
            <a:r>
              <a:rPr lang="es-419" sz="2750">
                <a:solidFill>
                  <a:srgbClr val="CCCCCC"/>
                </a:solidFill>
                <a:highlight>
                  <a:srgbClr val="1F1F1F"/>
                </a:highlight>
                <a:latin typeface="Courier New"/>
                <a:ea typeface="Courier New"/>
                <a:cs typeface="Courier New"/>
                <a:sym typeface="Courier New"/>
              </a:rPr>
              <a:t>(</a:t>
            </a:r>
            <a:r>
              <a:rPr lang="es-419" sz="2750">
                <a:solidFill>
                  <a:srgbClr val="569CD6"/>
                </a:solidFill>
                <a:highlight>
                  <a:srgbClr val="1F1F1F"/>
                </a:highlight>
                <a:latin typeface="Courier New"/>
                <a:ea typeface="Courier New"/>
                <a:cs typeface="Courier New"/>
                <a:sym typeface="Courier New"/>
              </a:rPr>
              <a:t>this</a:t>
            </a:r>
            <a:r>
              <a:rPr lang="es-419" sz="2750">
                <a:solidFill>
                  <a:srgbClr val="CCCCCC"/>
                </a:solidFill>
                <a:highlight>
                  <a:srgbClr val="1F1F1F"/>
                </a:highlight>
                <a:latin typeface="Courier New"/>
                <a:ea typeface="Courier New"/>
                <a:cs typeface="Courier New"/>
                <a:sym typeface="Courier New"/>
              </a:rPr>
              <a:t>.nombre, </a:t>
            </a:r>
            <a:r>
              <a:rPr lang="es-419" sz="2750">
                <a:solidFill>
                  <a:srgbClr val="569CD6"/>
                </a:solidFill>
                <a:highlight>
                  <a:srgbClr val="1F1F1F"/>
                </a:highlight>
                <a:latin typeface="Courier New"/>
                <a:ea typeface="Courier New"/>
                <a:cs typeface="Courier New"/>
                <a:sym typeface="Courier New"/>
              </a:rPr>
              <a:t>this</a:t>
            </a:r>
            <a:r>
              <a:rPr lang="es-419" sz="2750">
                <a:solidFill>
                  <a:srgbClr val="CCCCCC"/>
                </a:solidFill>
                <a:highlight>
                  <a:srgbClr val="1F1F1F"/>
                </a:highlight>
                <a:latin typeface="Courier New"/>
                <a:ea typeface="Courier New"/>
                <a:cs typeface="Courier New"/>
                <a:sym typeface="Courier New"/>
              </a:rPr>
              <a:t>.edad);</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6A9955"/>
                </a:solidFill>
                <a:highlight>
                  <a:srgbClr val="1F1F1F"/>
                </a:highlight>
                <a:latin typeface="Courier New"/>
                <a:ea typeface="Courier New"/>
                <a:cs typeface="Courier New"/>
                <a:sym typeface="Courier New"/>
              </a:rPr>
              <a:t>// Constructor con nombre para inicializar solo con el nombre</a:t>
            </a:r>
            <a:endParaRPr sz="27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4EC9B0"/>
                </a:solidFill>
                <a:highlight>
                  <a:srgbClr val="1F1F1F"/>
                </a:highlight>
                <a:latin typeface="Courier New"/>
                <a:ea typeface="Courier New"/>
                <a:cs typeface="Courier New"/>
                <a:sym typeface="Courier New"/>
              </a:rPr>
              <a:t>Persona</a:t>
            </a:r>
            <a:r>
              <a:rPr lang="es-419" sz="2750">
                <a:solidFill>
                  <a:srgbClr val="CCCCCC"/>
                </a:solidFill>
                <a:highlight>
                  <a:srgbClr val="1F1F1F"/>
                </a:highlight>
                <a:latin typeface="Courier New"/>
                <a:ea typeface="Courier New"/>
                <a:cs typeface="Courier New"/>
                <a:sym typeface="Courier New"/>
              </a:rPr>
              <a:t>.</a:t>
            </a:r>
            <a:r>
              <a:rPr lang="es-419" sz="2750">
                <a:solidFill>
                  <a:srgbClr val="DCDCAA"/>
                </a:solidFill>
                <a:highlight>
                  <a:srgbClr val="1F1F1F"/>
                </a:highlight>
                <a:latin typeface="Courier New"/>
                <a:ea typeface="Courier New"/>
                <a:cs typeface="Courier New"/>
                <a:sym typeface="Courier New"/>
              </a:rPr>
              <a:t>soloNombre</a:t>
            </a:r>
            <a:r>
              <a:rPr lang="es-419" sz="2750">
                <a:solidFill>
                  <a:srgbClr val="CCCCCC"/>
                </a:solidFill>
                <a:highlight>
                  <a:srgbClr val="1F1F1F"/>
                </a:highlight>
                <a:latin typeface="Courier New"/>
                <a:ea typeface="Courier New"/>
                <a:cs typeface="Courier New"/>
                <a:sym typeface="Courier New"/>
              </a:rPr>
              <a:t>(</a:t>
            </a:r>
            <a:r>
              <a:rPr lang="es-419" sz="2750">
                <a:solidFill>
                  <a:srgbClr val="4EC9B0"/>
                </a:solidFill>
                <a:highlight>
                  <a:srgbClr val="1F1F1F"/>
                </a:highlight>
                <a:latin typeface="Courier New"/>
                <a:ea typeface="Courier New"/>
                <a:cs typeface="Courier New"/>
                <a:sym typeface="Courier New"/>
              </a:rPr>
              <a:t>String</a:t>
            </a:r>
            <a:r>
              <a:rPr lang="es-419" sz="2750">
                <a:solidFill>
                  <a:srgbClr val="CCCCCC"/>
                </a:solidFill>
                <a:highlight>
                  <a:srgbClr val="1F1F1F"/>
                </a:highlight>
                <a:latin typeface="Courier New"/>
                <a:ea typeface="Courier New"/>
                <a:cs typeface="Courier New"/>
                <a:sym typeface="Courier New"/>
              </a:rPr>
              <a:t> nombre) </a:t>
            </a:r>
            <a:r>
              <a:rPr lang="es-419" sz="2750">
                <a:solidFill>
                  <a:srgbClr val="D4D4D4"/>
                </a:solidFill>
                <a:highlight>
                  <a:srgbClr val="1F1F1F"/>
                </a:highlight>
                <a:latin typeface="Courier New"/>
                <a:ea typeface="Courier New"/>
                <a:cs typeface="Courier New"/>
                <a:sym typeface="Courier New"/>
              </a:rPr>
              <a:t>:</a:t>
            </a:r>
            <a:r>
              <a:rPr lang="es-419" sz="2750">
                <a:solidFill>
                  <a:srgbClr val="CCCCCC"/>
                </a:solidFill>
                <a:highlight>
                  <a:srgbClr val="1F1F1F"/>
                </a:highlight>
                <a:latin typeface="Courier New"/>
                <a:ea typeface="Courier New"/>
                <a:cs typeface="Courier New"/>
                <a:sym typeface="Courier New"/>
              </a:rPr>
              <a:t> </a:t>
            </a:r>
            <a:r>
              <a:rPr lang="es-419" sz="2750">
                <a:solidFill>
                  <a:srgbClr val="569CD6"/>
                </a:solidFill>
                <a:highlight>
                  <a:srgbClr val="1F1F1F"/>
                </a:highlight>
                <a:latin typeface="Courier New"/>
                <a:ea typeface="Courier New"/>
                <a:cs typeface="Courier New"/>
                <a:sym typeface="Courier New"/>
              </a:rPr>
              <a:t>this</a:t>
            </a:r>
            <a:r>
              <a:rPr lang="es-419" sz="2750">
                <a:solidFill>
                  <a:srgbClr val="CCCCCC"/>
                </a:solidFill>
                <a:highlight>
                  <a:srgbClr val="1F1F1F"/>
                </a:highlight>
                <a:latin typeface="Courier New"/>
                <a:ea typeface="Courier New"/>
                <a:cs typeface="Courier New"/>
                <a:sym typeface="Courier New"/>
              </a:rPr>
              <a:t>(nombre, </a:t>
            </a:r>
            <a:r>
              <a:rPr lang="es-419" sz="2750">
                <a:solidFill>
                  <a:srgbClr val="B5CEA8"/>
                </a:solidFill>
                <a:highlight>
                  <a:srgbClr val="1F1F1F"/>
                </a:highlight>
                <a:latin typeface="Courier New"/>
                <a:ea typeface="Courier New"/>
                <a:cs typeface="Courier New"/>
                <a:sym typeface="Courier New"/>
              </a:rPr>
              <a:t>0</a:t>
            </a:r>
            <a:r>
              <a:rPr lang="es-419" sz="2750">
                <a:solidFill>
                  <a:srgbClr val="CCCCCC"/>
                </a:solidFill>
                <a:highlight>
                  <a:srgbClr val="1F1F1F"/>
                </a:highlight>
                <a:latin typeface="Courier New"/>
                <a:ea typeface="Courier New"/>
                <a:cs typeface="Courier New"/>
                <a:sym typeface="Courier New"/>
              </a:rPr>
              <a:t>);</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6A9955"/>
                </a:solidFill>
                <a:highlight>
                  <a:srgbClr val="1F1F1F"/>
                </a:highlight>
                <a:latin typeface="Courier New"/>
                <a:ea typeface="Courier New"/>
                <a:cs typeface="Courier New"/>
                <a:sym typeface="Courier New"/>
              </a:rPr>
              <a:t>// Constructor con nombre para inicializar solo con la edad</a:t>
            </a:r>
            <a:endParaRPr sz="27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4EC9B0"/>
                </a:solidFill>
                <a:highlight>
                  <a:srgbClr val="1F1F1F"/>
                </a:highlight>
                <a:latin typeface="Courier New"/>
                <a:ea typeface="Courier New"/>
                <a:cs typeface="Courier New"/>
                <a:sym typeface="Courier New"/>
              </a:rPr>
              <a:t>Persona</a:t>
            </a:r>
            <a:r>
              <a:rPr lang="es-419" sz="2750">
                <a:solidFill>
                  <a:srgbClr val="CCCCCC"/>
                </a:solidFill>
                <a:highlight>
                  <a:srgbClr val="1F1F1F"/>
                </a:highlight>
                <a:latin typeface="Courier New"/>
                <a:ea typeface="Courier New"/>
                <a:cs typeface="Courier New"/>
                <a:sym typeface="Courier New"/>
              </a:rPr>
              <a:t>.</a:t>
            </a:r>
            <a:r>
              <a:rPr lang="es-419" sz="2750">
                <a:solidFill>
                  <a:srgbClr val="DCDCAA"/>
                </a:solidFill>
                <a:highlight>
                  <a:srgbClr val="1F1F1F"/>
                </a:highlight>
                <a:latin typeface="Courier New"/>
                <a:ea typeface="Courier New"/>
                <a:cs typeface="Courier New"/>
                <a:sym typeface="Courier New"/>
              </a:rPr>
              <a:t>soloEdad</a:t>
            </a:r>
            <a:r>
              <a:rPr lang="es-419" sz="2750">
                <a:solidFill>
                  <a:srgbClr val="CCCCCC"/>
                </a:solidFill>
                <a:highlight>
                  <a:srgbClr val="1F1F1F"/>
                </a:highlight>
                <a:latin typeface="Courier New"/>
                <a:ea typeface="Courier New"/>
                <a:cs typeface="Courier New"/>
                <a:sym typeface="Courier New"/>
              </a:rPr>
              <a:t>(</a:t>
            </a:r>
            <a:r>
              <a:rPr lang="es-419" sz="2750">
                <a:solidFill>
                  <a:srgbClr val="4EC9B0"/>
                </a:solidFill>
                <a:highlight>
                  <a:srgbClr val="1F1F1F"/>
                </a:highlight>
                <a:latin typeface="Courier New"/>
                <a:ea typeface="Courier New"/>
                <a:cs typeface="Courier New"/>
                <a:sym typeface="Courier New"/>
              </a:rPr>
              <a:t>int</a:t>
            </a:r>
            <a:r>
              <a:rPr lang="es-419" sz="2750">
                <a:solidFill>
                  <a:srgbClr val="CCCCCC"/>
                </a:solidFill>
                <a:highlight>
                  <a:srgbClr val="1F1F1F"/>
                </a:highlight>
                <a:latin typeface="Courier New"/>
                <a:ea typeface="Courier New"/>
                <a:cs typeface="Courier New"/>
                <a:sym typeface="Courier New"/>
              </a:rPr>
              <a:t> edad) </a:t>
            </a:r>
            <a:r>
              <a:rPr lang="es-419" sz="2750">
                <a:solidFill>
                  <a:srgbClr val="D4D4D4"/>
                </a:solidFill>
                <a:highlight>
                  <a:srgbClr val="1F1F1F"/>
                </a:highlight>
                <a:latin typeface="Courier New"/>
                <a:ea typeface="Courier New"/>
                <a:cs typeface="Courier New"/>
                <a:sym typeface="Courier New"/>
              </a:rPr>
              <a:t>:</a:t>
            </a:r>
            <a:r>
              <a:rPr lang="es-419" sz="2750">
                <a:solidFill>
                  <a:srgbClr val="CCCCCC"/>
                </a:solidFill>
                <a:highlight>
                  <a:srgbClr val="1F1F1F"/>
                </a:highlight>
                <a:latin typeface="Courier New"/>
                <a:ea typeface="Courier New"/>
                <a:cs typeface="Courier New"/>
                <a:sym typeface="Courier New"/>
              </a:rPr>
              <a:t> </a:t>
            </a:r>
            <a:r>
              <a:rPr lang="es-419" sz="2750">
                <a:solidFill>
                  <a:srgbClr val="569CD6"/>
                </a:solidFill>
                <a:highlight>
                  <a:srgbClr val="1F1F1F"/>
                </a:highlight>
                <a:latin typeface="Courier New"/>
                <a:ea typeface="Courier New"/>
                <a:cs typeface="Courier New"/>
                <a:sym typeface="Courier New"/>
              </a:rPr>
              <a:t>this</a:t>
            </a:r>
            <a:r>
              <a:rPr lang="es-419" sz="2750">
                <a:solidFill>
                  <a:srgbClr val="CCCCCC"/>
                </a:solidFill>
                <a:highlight>
                  <a:srgbClr val="1F1F1F"/>
                </a:highlight>
                <a:latin typeface="Courier New"/>
                <a:ea typeface="Courier New"/>
                <a:cs typeface="Courier New"/>
                <a:sym typeface="Courier New"/>
              </a:rPr>
              <a:t>(</a:t>
            </a:r>
            <a:r>
              <a:rPr lang="es-419" sz="2750">
                <a:solidFill>
                  <a:srgbClr val="CE9178"/>
                </a:solidFill>
                <a:highlight>
                  <a:srgbClr val="1F1F1F"/>
                </a:highlight>
                <a:latin typeface="Courier New"/>
                <a:ea typeface="Courier New"/>
                <a:cs typeface="Courier New"/>
                <a:sym typeface="Courier New"/>
              </a:rPr>
              <a:t>'Desconocido'</a:t>
            </a:r>
            <a:r>
              <a:rPr lang="es-419" sz="2750">
                <a:solidFill>
                  <a:srgbClr val="CCCCCC"/>
                </a:solidFill>
                <a:highlight>
                  <a:srgbClr val="1F1F1F"/>
                </a:highlight>
                <a:latin typeface="Courier New"/>
                <a:ea typeface="Courier New"/>
                <a:cs typeface="Courier New"/>
                <a:sym typeface="Courier New"/>
              </a:rPr>
              <a:t>, edad);</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6A9955"/>
                </a:solidFill>
                <a:highlight>
                  <a:srgbClr val="1F1F1F"/>
                </a:highlight>
                <a:latin typeface="Courier New"/>
                <a:ea typeface="Courier New"/>
                <a:cs typeface="Courier New"/>
                <a:sym typeface="Courier New"/>
              </a:rPr>
              <a:t>// Constructor con nombre para crear una Persona mayor de edad</a:t>
            </a:r>
            <a:endParaRPr sz="27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4EC9B0"/>
                </a:solidFill>
                <a:highlight>
                  <a:srgbClr val="1F1F1F"/>
                </a:highlight>
                <a:latin typeface="Courier New"/>
                <a:ea typeface="Courier New"/>
                <a:cs typeface="Courier New"/>
                <a:sym typeface="Courier New"/>
              </a:rPr>
              <a:t>Persona</a:t>
            </a:r>
            <a:r>
              <a:rPr lang="es-419" sz="2750">
                <a:solidFill>
                  <a:srgbClr val="CCCCCC"/>
                </a:solidFill>
                <a:highlight>
                  <a:srgbClr val="1F1F1F"/>
                </a:highlight>
                <a:latin typeface="Courier New"/>
                <a:ea typeface="Courier New"/>
                <a:cs typeface="Courier New"/>
                <a:sym typeface="Courier New"/>
              </a:rPr>
              <a:t>.</a:t>
            </a:r>
            <a:r>
              <a:rPr lang="es-419" sz="2750">
                <a:solidFill>
                  <a:srgbClr val="DCDCAA"/>
                </a:solidFill>
                <a:highlight>
                  <a:srgbClr val="1F1F1F"/>
                </a:highlight>
                <a:latin typeface="Courier New"/>
                <a:ea typeface="Courier New"/>
                <a:cs typeface="Courier New"/>
                <a:sym typeface="Courier New"/>
              </a:rPr>
              <a:t>mayorEdad</a:t>
            </a:r>
            <a:r>
              <a:rPr lang="es-419" sz="2750">
                <a:solidFill>
                  <a:srgbClr val="CCCCCC"/>
                </a:solidFill>
                <a:highlight>
                  <a:srgbClr val="1F1F1F"/>
                </a:highlight>
                <a:latin typeface="Courier New"/>
                <a:ea typeface="Courier New"/>
                <a:cs typeface="Courier New"/>
                <a:sym typeface="Courier New"/>
              </a:rPr>
              <a:t>(</a:t>
            </a:r>
            <a:r>
              <a:rPr lang="es-419" sz="2750">
                <a:solidFill>
                  <a:srgbClr val="4EC9B0"/>
                </a:solidFill>
                <a:highlight>
                  <a:srgbClr val="1F1F1F"/>
                </a:highlight>
                <a:latin typeface="Courier New"/>
                <a:ea typeface="Courier New"/>
                <a:cs typeface="Courier New"/>
                <a:sym typeface="Courier New"/>
              </a:rPr>
              <a:t>String</a:t>
            </a:r>
            <a:r>
              <a:rPr lang="es-419" sz="2750">
                <a:solidFill>
                  <a:srgbClr val="CCCCCC"/>
                </a:solidFill>
                <a:highlight>
                  <a:srgbClr val="1F1F1F"/>
                </a:highlight>
                <a:latin typeface="Courier New"/>
                <a:ea typeface="Courier New"/>
                <a:cs typeface="Courier New"/>
                <a:sym typeface="Courier New"/>
              </a:rPr>
              <a:t> nombre) </a:t>
            </a:r>
            <a:r>
              <a:rPr lang="es-419" sz="2750">
                <a:solidFill>
                  <a:srgbClr val="D4D4D4"/>
                </a:solidFill>
                <a:highlight>
                  <a:srgbClr val="1F1F1F"/>
                </a:highlight>
                <a:latin typeface="Courier New"/>
                <a:ea typeface="Courier New"/>
                <a:cs typeface="Courier New"/>
                <a:sym typeface="Courier New"/>
              </a:rPr>
              <a:t>:</a:t>
            </a:r>
            <a:r>
              <a:rPr lang="es-419" sz="2750">
                <a:solidFill>
                  <a:srgbClr val="CCCCCC"/>
                </a:solidFill>
                <a:highlight>
                  <a:srgbClr val="1F1F1F"/>
                </a:highlight>
                <a:latin typeface="Courier New"/>
                <a:ea typeface="Courier New"/>
                <a:cs typeface="Courier New"/>
                <a:sym typeface="Courier New"/>
              </a:rPr>
              <a:t> </a:t>
            </a:r>
            <a:r>
              <a:rPr lang="es-419" sz="2750">
                <a:solidFill>
                  <a:srgbClr val="569CD6"/>
                </a:solidFill>
                <a:highlight>
                  <a:srgbClr val="1F1F1F"/>
                </a:highlight>
                <a:latin typeface="Courier New"/>
                <a:ea typeface="Courier New"/>
                <a:cs typeface="Courier New"/>
                <a:sym typeface="Courier New"/>
              </a:rPr>
              <a:t>this</a:t>
            </a:r>
            <a:r>
              <a:rPr lang="es-419" sz="2750">
                <a:solidFill>
                  <a:srgbClr val="CCCCCC"/>
                </a:solidFill>
                <a:highlight>
                  <a:srgbClr val="1F1F1F"/>
                </a:highlight>
                <a:latin typeface="Courier New"/>
                <a:ea typeface="Courier New"/>
                <a:cs typeface="Courier New"/>
                <a:sym typeface="Courier New"/>
              </a:rPr>
              <a:t>(nombre, </a:t>
            </a:r>
            <a:r>
              <a:rPr lang="es-419" sz="2750">
                <a:solidFill>
                  <a:srgbClr val="B5CEA8"/>
                </a:solidFill>
                <a:highlight>
                  <a:srgbClr val="1F1F1F"/>
                </a:highlight>
                <a:latin typeface="Courier New"/>
                <a:ea typeface="Courier New"/>
                <a:cs typeface="Courier New"/>
                <a:sym typeface="Courier New"/>
              </a:rPr>
              <a:t>18</a:t>
            </a:r>
            <a:r>
              <a:rPr lang="es-419" sz="2750">
                <a:solidFill>
                  <a:srgbClr val="CCCCCC"/>
                </a:solidFill>
                <a:highlight>
                  <a:srgbClr val="1F1F1F"/>
                </a:highlight>
                <a:latin typeface="Courier New"/>
                <a:ea typeface="Courier New"/>
                <a:cs typeface="Courier New"/>
                <a:sym typeface="Courier New"/>
              </a:rPr>
              <a:t>);</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569CD6"/>
                </a:solidFill>
                <a:highlight>
                  <a:srgbClr val="1F1F1F"/>
                </a:highlight>
                <a:latin typeface="Courier New"/>
                <a:ea typeface="Courier New"/>
                <a:cs typeface="Courier New"/>
                <a:sym typeface="Courier New"/>
              </a:rPr>
              <a:t>@override</a:t>
            </a:r>
            <a:endParaRPr sz="2750">
              <a:solidFill>
                <a:srgbClr val="569CD6"/>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4EC9B0"/>
                </a:solidFill>
                <a:highlight>
                  <a:srgbClr val="1F1F1F"/>
                </a:highlight>
                <a:latin typeface="Courier New"/>
                <a:ea typeface="Courier New"/>
                <a:cs typeface="Courier New"/>
                <a:sym typeface="Courier New"/>
              </a:rPr>
              <a:t>String</a:t>
            </a:r>
            <a:r>
              <a:rPr lang="es-419" sz="2750">
                <a:solidFill>
                  <a:srgbClr val="CCCCCC"/>
                </a:solidFill>
                <a:highlight>
                  <a:srgbClr val="1F1F1F"/>
                </a:highlight>
                <a:latin typeface="Courier New"/>
                <a:ea typeface="Courier New"/>
                <a:cs typeface="Courier New"/>
                <a:sym typeface="Courier New"/>
              </a:rPr>
              <a:t> </a:t>
            </a:r>
            <a:r>
              <a:rPr lang="es-419" sz="2750">
                <a:solidFill>
                  <a:srgbClr val="DCDCAA"/>
                </a:solidFill>
                <a:highlight>
                  <a:srgbClr val="1F1F1F"/>
                </a:highlight>
                <a:latin typeface="Courier New"/>
                <a:ea typeface="Courier New"/>
                <a:cs typeface="Courier New"/>
                <a:sym typeface="Courier New"/>
              </a:rPr>
              <a:t>toString</a:t>
            </a:r>
            <a:r>
              <a:rPr lang="es-419" sz="2750">
                <a:solidFill>
                  <a:srgbClr val="CCCCCC"/>
                </a:solidFill>
                <a:highlight>
                  <a:srgbClr val="1F1F1F"/>
                </a:highlight>
                <a:latin typeface="Courier New"/>
                <a:ea typeface="Courier New"/>
                <a:cs typeface="Courier New"/>
                <a:sym typeface="Courier New"/>
              </a:rPr>
              <a:t>() {</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C586C0"/>
                </a:solidFill>
                <a:highlight>
                  <a:srgbClr val="1F1F1F"/>
                </a:highlight>
                <a:latin typeface="Courier New"/>
                <a:ea typeface="Courier New"/>
                <a:cs typeface="Courier New"/>
                <a:sym typeface="Courier New"/>
              </a:rPr>
              <a:t>return</a:t>
            </a:r>
            <a:r>
              <a:rPr lang="es-419" sz="2750">
                <a:solidFill>
                  <a:srgbClr val="CCCCCC"/>
                </a:solidFill>
                <a:highlight>
                  <a:srgbClr val="1F1F1F"/>
                </a:highlight>
                <a:latin typeface="Courier New"/>
                <a:ea typeface="Courier New"/>
                <a:cs typeface="Courier New"/>
                <a:sym typeface="Courier New"/>
              </a:rPr>
              <a:t> </a:t>
            </a:r>
            <a:r>
              <a:rPr lang="es-419" sz="2750">
                <a:solidFill>
                  <a:srgbClr val="CE9178"/>
                </a:solidFill>
                <a:highlight>
                  <a:srgbClr val="1F1F1F"/>
                </a:highlight>
                <a:latin typeface="Courier New"/>
                <a:ea typeface="Courier New"/>
                <a:cs typeface="Courier New"/>
                <a:sym typeface="Courier New"/>
              </a:rPr>
              <a:t>'Nombre: </a:t>
            </a:r>
            <a:r>
              <a:rPr lang="es-419" sz="2750">
                <a:solidFill>
                  <a:srgbClr val="D4D4D4"/>
                </a:solidFill>
                <a:highlight>
                  <a:srgbClr val="1F1F1F"/>
                </a:highlight>
                <a:latin typeface="Courier New"/>
                <a:ea typeface="Courier New"/>
                <a:cs typeface="Courier New"/>
                <a:sym typeface="Courier New"/>
              </a:rPr>
              <a:t>$</a:t>
            </a:r>
            <a:r>
              <a:rPr lang="es-419" sz="2750">
                <a:solidFill>
                  <a:srgbClr val="9CDCFE"/>
                </a:solidFill>
                <a:highlight>
                  <a:srgbClr val="1F1F1F"/>
                </a:highlight>
                <a:latin typeface="Courier New"/>
                <a:ea typeface="Courier New"/>
                <a:cs typeface="Courier New"/>
                <a:sym typeface="Courier New"/>
              </a:rPr>
              <a:t>nombre</a:t>
            </a:r>
            <a:r>
              <a:rPr lang="es-419" sz="2750">
                <a:solidFill>
                  <a:srgbClr val="CE9178"/>
                </a:solidFill>
                <a:highlight>
                  <a:srgbClr val="1F1F1F"/>
                </a:highlight>
                <a:latin typeface="Courier New"/>
                <a:ea typeface="Courier New"/>
                <a:cs typeface="Courier New"/>
                <a:sym typeface="Courier New"/>
              </a:rPr>
              <a:t>, Edad: </a:t>
            </a:r>
            <a:r>
              <a:rPr lang="es-419" sz="2750">
                <a:solidFill>
                  <a:srgbClr val="D4D4D4"/>
                </a:solidFill>
                <a:highlight>
                  <a:srgbClr val="1F1F1F"/>
                </a:highlight>
                <a:latin typeface="Courier New"/>
                <a:ea typeface="Courier New"/>
                <a:cs typeface="Courier New"/>
                <a:sym typeface="Courier New"/>
              </a:rPr>
              <a:t>$</a:t>
            </a:r>
            <a:r>
              <a:rPr lang="es-419" sz="2750">
                <a:solidFill>
                  <a:srgbClr val="9CDCFE"/>
                </a:solidFill>
                <a:highlight>
                  <a:srgbClr val="1F1F1F"/>
                </a:highlight>
                <a:latin typeface="Courier New"/>
                <a:ea typeface="Courier New"/>
                <a:cs typeface="Courier New"/>
                <a:sym typeface="Courier New"/>
              </a:rPr>
              <a:t>edad</a:t>
            </a:r>
            <a:r>
              <a:rPr lang="es-419" sz="2750">
                <a:solidFill>
                  <a:srgbClr val="CE9178"/>
                </a:solidFill>
                <a:highlight>
                  <a:srgbClr val="1F1F1F"/>
                </a:highlight>
                <a:latin typeface="Courier New"/>
                <a:ea typeface="Courier New"/>
                <a:cs typeface="Courier New"/>
                <a:sym typeface="Courier New"/>
              </a:rPr>
              <a:t>'</a:t>
            </a:r>
            <a:r>
              <a:rPr lang="es-419" sz="2750">
                <a:solidFill>
                  <a:srgbClr val="CCCCCC"/>
                </a:solidFill>
                <a:highlight>
                  <a:srgbClr val="1F1F1F"/>
                </a:highlight>
                <a:latin typeface="Courier New"/>
                <a:ea typeface="Courier New"/>
                <a:cs typeface="Courier New"/>
                <a:sym typeface="Courier New"/>
              </a:rPr>
              <a:t>;</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569CD6"/>
                </a:solidFill>
                <a:highlight>
                  <a:srgbClr val="1F1F1F"/>
                </a:highlight>
                <a:latin typeface="Courier New"/>
                <a:ea typeface="Courier New"/>
                <a:cs typeface="Courier New"/>
                <a:sym typeface="Courier New"/>
              </a:rPr>
              <a:t>void</a:t>
            </a:r>
            <a:r>
              <a:rPr lang="es-419" sz="2750">
                <a:solidFill>
                  <a:srgbClr val="CCCCCC"/>
                </a:solidFill>
                <a:highlight>
                  <a:srgbClr val="1F1F1F"/>
                </a:highlight>
                <a:latin typeface="Courier New"/>
                <a:ea typeface="Courier New"/>
                <a:cs typeface="Courier New"/>
                <a:sym typeface="Courier New"/>
              </a:rPr>
              <a:t> </a:t>
            </a:r>
            <a:r>
              <a:rPr lang="es-419" sz="2750">
                <a:solidFill>
                  <a:srgbClr val="DCDCAA"/>
                </a:solidFill>
                <a:highlight>
                  <a:srgbClr val="1F1F1F"/>
                </a:highlight>
                <a:latin typeface="Courier New"/>
                <a:ea typeface="Courier New"/>
                <a:cs typeface="Courier New"/>
                <a:sym typeface="Courier New"/>
              </a:rPr>
              <a:t>main</a:t>
            </a:r>
            <a:r>
              <a:rPr lang="es-419" sz="2750">
                <a:solidFill>
                  <a:srgbClr val="CCCCCC"/>
                </a:solidFill>
                <a:highlight>
                  <a:srgbClr val="1F1F1F"/>
                </a:highlight>
                <a:latin typeface="Courier New"/>
                <a:ea typeface="Courier New"/>
                <a:cs typeface="Courier New"/>
                <a:sym typeface="Courier New"/>
              </a:rPr>
              <a:t>() {</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6A9955"/>
                </a:solidFill>
                <a:highlight>
                  <a:srgbClr val="1F1F1F"/>
                </a:highlight>
                <a:latin typeface="Courier New"/>
                <a:ea typeface="Courier New"/>
                <a:cs typeface="Courier New"/>
                <a:sym typeface="Courier New"/>
              </a:rPr>
              <a:t>// Usando el constructor principal</a:t>
            </a:r>
            <a:endParaRPr sz="27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569CD6"/>
                </a:solidFill>
                <a:highlight>
                  <a:srgbClr val="1F1F1F"/>
                </a:highlight>
                <a:latin typeface="Courier New"/>
                <a:ea typeface="Courier New"/>
                <a:cs typeface="Courier New"/>
                <a:sym typeface="Courier New"/>
              </a:rPr>
              <a:t>var</a:t>
            </a:r>
            <a:r>
              <a:rPr lang="es-419" sz="2750">
                <a:solidFill>
                  <a:srgbClr val="CCCCCC"/>
                </a:solidFill>
                <a:highlight>
                  <a:srgbClr val="1F1F1F"/>
                </a:highlight>
                <a:latin typeface="Courier New"/>
                <a:ea typeface="Courier New"/>
                <a:cs typeface="Courier New"/>
                <a:sym typeface="Courier New"/>
              </a:rPr>
              <a:t> persona1 </a:t>
            </a:r>
            <a:r>
              <a:rPr lang="es-419" sz="2750">
                <a:solidFill>
                  <a:srgbClr val="D4D4D4"/>
                </a:solidFill>
                <a:highlight>
                  <a:srgbClr val="1F1F1F"/>
                </a:highlight>
                <a:latin typeface="Courier New"/>
                <a:ea typeface="Courier New"/>
                <a:cs typeface="Courier New"/>
                <a:sym typeface="Courier New"/>
              </a:rPr>
              <a:t>=</a:t>
            </a:r>
            <a:r>
              <a:rPr lang="es-419" sz="2750">
                <a:solidFill>
                  <a:srgbClr val="CCCCCC"/>
                </a:solidFill>
                <a:highlight>
                  <a:srgbClr val="1F1F1F"/>
                </a:highlight>
                <a:latin typeface="Courier New"/>
                <a:ea typeface="Courier New"/>
                <a:cs typeface="Courier New"/>
                <a:sym typeface="Courier New"/>
              </a:rPr>
              <a:t> </a:t>
            </a:r>
            <a:r>
              <a:rPr lang="es-419" sz="2750">
                <a:solidFill>
                  <a:srgbClr val="4EC9B0"/>
                </a:solidFill>
                <a:highlight>
                  <a:srgbClr val="1F1F1F"/>
                </a:highlight>
                <a:latin typeface="Courier New"/>
                <a:ea typeface="Courier New"/>
                <a:cs typeface="Courier New"/>
                <a:sym typeface="Courier New"/>
              </a:rPr>
              <a:t>Persona</a:t>
            </a:r>
            <a:r>
              <a:rPr lang="es-419" sz="2750">
                <a:solidFill>
                  <a:srgbClr val="CCCCCC"/>
                </a:solidFill>
                <a:highlight>
                  <a:srgbClr val="1F1F1F"/>
                </a:highlight>
                <a:latin typeface="Courier New"/>
                <a:ea typeface="Courier New"/>
                <a:cs typeface="Courier New"/>
                <a:sym typeface="Courier New"/>
              </a:rPr>
              <a:t>(</a:t>
            </a:r>
            <a:r>
              <a:rPr lang="es-419" sz="2750">
                <a:solidFill>
                  <a:srgbClr val="CE9178"/>
                </a:solidFill>
                <a:highlight>
                  <a:srgbClr val="1F1F1F"/>
                </a:highlight>
                <a:latin typeface="Courier New"/>
                <a:ea typeface="Courier New"/>
                <a:cs typeface="Courier New"/>
                <a:sym typeface="Courier New"/>
              </a:rPr>
              <a:t>'Carlos'</a:t>
            </a:r>
            <a:r>
              <a:rPr lang="es-419" sz="2750">
                <a:solidFill>
                  <a:srgbClr val="CCCCCC"/>
                </a:solidFill>
                <a:highlight>
                  <a:srgbClr val="1F1F1F"/>
                </a:highlight>
                <a:latin typeface="Courier New"/>
                <a:ea typeface="Courier New"/>
                <a:cs typeface="Courier New"/>
                <a:sym typeface="Courier New"/>
              </a:rPr>
              <a:t>, </a:t>
            </a:r>
            <a:r>
              <a:rPr lang="es-419" sz="2750">
                <a:solidFill>
                  <a:srgbClr val="B5CEA8"/>
                </a:solidFill>
                <a:highlight>
                  <a:srgbClr val="1F1F1F"/>
                </a:highlight>
                <a:latin typeface="Courier New"/>
                <a:ea typeface="Courier New"/>
                <a:cs typeface="Courier New"/>
                <a:sym typeface="Courier New"/>
              </a:rPr>
              <a:t>25</a:t>
            </a:r>
            <a:r>
              <a:rPr lang="es-419" sz="2750">
                <a:solidFill>
                  <a:srgbClr val="CCCCCC"/>
                </a:solidFill>
                <a:highlight>
                  <a:srgbClr val="1F1F1F"/>
                </a:highlight>
                <a:latin typeface="Courier New"/>
                <a:ea typeface="Courier New"/>
                <a:cs typeface="Courier New"/>
                <a:sym typeface="Courier New"/>
              </a:rPr>
              <a:t>);</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DCDCAA"/>
                </a:solidFill>
                <a:highlight>
                  <a:srgbClr val="1F1F1F"/>
                </a:highlight>
                <a:latin typeface="Courier New"/>
                <a:ea typeface="Courier New"/>
                <a:cs typeface="Courier New"/>
                <a:sym typeface="Courier New"/>
              </a:rPr>
              <a:t>print</a:t>
            </a:r>
            <a:r>
              <a:rPr lang="es-419" sz="2750">
                <a:solidFill>
                  <a:srgbClr val="CCCCCC"/>
                </a:solidFill>
                <a:highlight>
                  <a:srgbClr val="1F1F1F"/>
                </a:highlight>
                <a:latin typeface="Courier New"/>
                <a:ea typeface="Courier New"/>
                <a:cs typeface="Courier New"/>
                <a:sym typeface="Courier New"/>
              </a:rPr>
              <a:t>(persona1); </a:t>
            </a:r>
            <a:r>
              <a:rPr lang="es-419" sz="2750">
                <a:solidFill>
                  <a:srgbClr val="6A9955"/>
                </a:solidFill>
                <a:highlight>
                  <a:srgbClr val="1F1F1F"/>
                </a:highlight>
                <a:latin typeface="Courier New"/>
                <a:ea typeface="Courier New"/>
                <a:cs typeface="Courier New"/>
                <a:sym typeface="Courier New"/>
              </a:rPr>
              <a:t>// Nombre: Carlos, Edad: 25</a:t>
            </a:r>
            <a:endParaRPr sz="27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6A9955"/>
                </a:solidFill>
                <a:highlight>
                  <a:srgbClr val="1F1F1F"/>
                </a:highlight>
                <a:latin typeface="Courier New"/>
                <a:ea typeface="Courier New"/>
                <a:cs typeface="Courier New"/>
                <a:sym typeface="Courier New"/>
              </a:rPr>
              <a:t>// Usando el constructor con nombre 'soloNombre'</a:t>
            </a:r>
            <a:endParaRPr sz="27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569CD6"/>
                </a:solidFill>
                <a:highlight>
                  <a:srgbClr val="1F1F1F"/>
                </a:highlight>
                <a:latin typeface="Courier New"/>
                <a:ea typeface="Courier New"/>
                <a:cs typeface="Courier New"/>
                <a:sym typeface="Courier New"/>
              </a:rPr>
              <a:t>var</a:t>
            </a:r>
            <a:r>
              <a:rPr lang="es-419" sz="2750">
                <a:solidFill>
                  <a:srgbClr val="CCCCCC"/>
                </a:solidFill>
                <a:highlight>
                  <a:srgbClr val="1F1F1F"/>
                </a:highlight>
                <a:latin typeface="Courier New"/>
                <a:ea typeface="Courier New"/>
                <a:cs typeface="Courier New"/>
                <a:sym typeface="Courier New"/>
              </a:rPr>
              <a:t> persona2 </a:t>
            </a:r>
            <a:r>
              <a:rPr lang="es-419" sz="2750">
                <a:solidFill>
                  <a:srgbClr val="D4D4D4"/>
                </a:solidFill>
                <a:highlight>
                  <a:srgbClr val="1F1F1F"/>
                </a:highlight>
                <a:latin typeface="Courier New"/>
                <a:ea typeface="Courier New"/>
                <a:cs typeface="Courier New"/>
                <a:sym typeface="Courier New"/>
              </a:rPr>
              <a:t>=</a:t>
            </a:r>
            <a:r>
              <a:rPr lang="es-419" sz="2750">
                <a:solidFill>
                  <a:srgbClr val="CCCCCC"/>
                </a:solidFill>
                <a:highlight>
                  <a:srgbClr val="1F1F1F"/>
                </a:highlight>
                <a:latin typeface="Courier New"/>
                <a:ea typeface="Courier New"/>
                <a:cs typeface="Courier New"/>
                <a:sym typeface="Courier New"/>
              </a:rPr>
              <a:t> </a:t>
            </a:r>
            <a:r>
              <a:rPr lang="es-419" sz="2750">
                <a:solidFill>
                  <a:srgbClr val="4EC9B0"/>
                </a:solidFill>
                <a:highlight>
                  <a:srgbClr val="1F1F1F"/>
                </a:highlight>
                <a:latin typeface="Courier New"/>
                <a:ea typeface="Courier New"/>
                <a:cs typeface="Courier New"/>
                <a:sym typeface="Courier New"/>
              </a:rPr>
              <a:t>Persona</a:t>
            </a:r>
            <a:r>
              <a:rPr lang="es-419" sz="2750">
                <a:solidFill>
                  <a:srgbClr val="CCCCCC"/>
                </a:solidFill>
                <a:highlight>
                  <a:srgbClr val="1F1F1F"/>
                </a:highlight>
                <a:latin typeface="Courier New"/>
                <a:ea typeface="Courier New"/>
                <a:cs typeface="Courier New"/>
                <a:sym typeface="Courier New"/>
              </a:rPr>
              <a:t>.</a:t>
            </a:r>
            <a:r>
              <a:rPr lang="es-419" sz="2750">
                <a:solidFill>
                  <a:srgbClr val="DCDCAA"/>
                </a:solidFill>
                <a:highlight>
                  <a:srgbClr val="1F1F1F"/>
                </a:highlight>
                <a:latin typeface="Courier New"/>
                <a:ea typeface="Courier New"/>
                <a:cs typeface="Courier New"/>
                <a:sym typeface="Courier New"/>
              </a:rPr>
              <a:t>soloNombre</a:t>
            </a:r>
            <a:r>
              <a:rPr lang="es-419" sz="2750">
                <a:solidFill>
                  <a:srgbClr val="CCCCCC"/>
                </a:solidFill>
                <a:highlight>
                  <a:srgbClr val="1F1F1F"/>
                </a:highlight>
                <a:latin typeface="Courier New"/>
                <a:ea typeface="Courier New"/>
                <a:cs typeface="Courier New"/>
                <a:sym typeface="Courier New"/>
              </a:rPr>
              <a:t>(</a:t>
            </a:r>
            <a:r>
              <a:rPr lang="es-419" sz="2750">
                <a:solidFill>
                  <a:srgbClr val="CE9178"/>
                </a:solidFill>
                <a:highlight>
                  <a:srgbClr val="1F1F1F"/>
                </a:highlight>
                <a:latin typeface="Courier New"/>
                <a:ea typeface="Courier New"/>
                <a:cs typeface="Courier New"/>
                <a:sym typeface="Courier New"/>
              </a:rPr>
              <a:t>'Ana'</a:t>
            </a:r>
            <a:r>
              <a:rPr lang="es-419" sz="2750">
                <a:solidFill>
                  <a:srgbClr val="CCCCCC"/>
                </a:solidFill>
                <a:highlight>
                  <a:srgbClr val="1F1F1F"/>
                </a:highlight>
                <a:latin typeface="Courier New"/>
                <a:ea typeface="Courier New"/>
                <a:cs typeface="Courier New"/>
                <a:sym typeface="Courier New"/>
              </a:rPr>
              <a:t>);</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DCDCAA"/>
                </a:solidFill>
                <a:highlight>
                  <a:srgbClr val="1F1F1F"/>
                </a:highlight>
                <a:latin typeface="Courier New"/>
                <a:ea typeface="Courier New"/>
                <a:cs typeface="Courier New"/>
                <a:sym typeface="Courier New"/>
              </a:rPr>
              <a:t>print</a:t>
            </a:r>
            <a:r>
              <a:rPr lang="es-419" sz="2750">
                <a:solidFill>
                  <a:srgbClr val="CCCCCC"/>
                </a:solidFill>
                <a:highlight>
                  <a:srgbClr val="1F1F1F"/>
                </a:highlight>
                <a:latin typeface="Courier New"/>
                <a:ea typeface="Courier New"/>
                <a:cs typeface="Courier New"/>
                <a:sym typeface="Courier New"/>
              </a:rPr>
              <a:t>(persona2); </a:t>
            </a:r>
            <a:r>
              <a:rPr lang="es-419" sz="2750">
                <a:solidFill>
                  <a:srgbClr val="6A9955"/>
                </a:solidFill>
                <a:highlight>
                  <a:srgbClr val="1F1F1F"/>
                </a:highlight>
                <a:latin typeface="Courier New"/>
                <a:ea typeface="Courier New"/>
                <a:cs typeface="Courier New"/>
                <a:sym typeface="Courier New"/>
              </a:rPr>
              <a:t>// Nombre: Ana, Edad: 0</a:t>
            </a:r>
            <a:endParaRPr sz="27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6A9955"/>
                </a:solidFill>
                <a:highlight>
                  <a:srgbClr val="1F1F1F"/>
                </a:highlight>
                <a:latin typeface="Courier New"/>
                <a:ea typeface="Courier New"/>
                <a:cs typeface="Courier New"/>
                <a:sym typeface="Courier New"/>
              </a:rPr>
              <a:t>// Usando el constructor con nombre 'soloEdad'</a:t>
            </a:r>
            <a:endParaRPr sz="27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569CD6"/>
                </a:solidFill>
                <a:highlight>
                  <a:srgbClr val="1F1F1F"/>
                </a:highlight>
                <a:latin typeface="Courier New"/>
                <a:ea typeface="Courier New"/>
                <a:cs typeface="Courier New"/>
                <a:sym typeface="Courier New"/>
              </a:rPr>
              <a:t>var</a:t>
            </a:r>
            <a:r>
              <a:rPr lang="es-419" sz="2750">
                <a:solidFill>
                  <a:srgbClr val="CCCCCC"/>
                </a:solidFill>
                <a:highlight>
                  <a:srgbClr val="1F1F1F"/>
                </a:highlight>
                <a:latin typeface="Courier New"/>
                <a:ea typeface="Courier New"/>
                <a:cs typeface="Courier New"/>
                <a:sym typeface="Courier New"/>
              </a:rPr>
              <a:t> persona3 </a:t>
            </a:r>
            <a:r>
              <a:rPr lang="es-419" sz="2750">
                <a:solidFill>
                  <a:srgbClr val="D4D4D4"/>
                </a:solidFill>
                <a:highlight>
                  <a:srgbClr val="1F1F1F"/>
                </a:highlight>
                <a:latin typeface="Courier New"/>
                <a:ea typeface="Courier New"/>
                <a:cs typeface="Courier New"/>
                <a:sym typeface="Courier New"/>
              </a:rPr>
              <a:t>=</a:t>
            </a:r>
            <a:r>
              <a:rPr lang="es-419" sz="2750">
                <a:solidFill>
                  <a:srgbClr val="CCCCCC"/>
                </a:solidFill>
                <a:highlight>
                  <a:srgbClr val="1F1F1F"/>
                </a:highlight>
                <a:latin typeface="Courier New"/>
                <a:ea typeface="Courier New"/>
                <a:cs typeface="Courier New"/>
                <a:sym typeface="Courier New"/>
              </a:rPr>
              <a:t> </a:t>
            </a:r>
            <a:r>
              <a:rPr lang="es-419" sz="2750">
                <a:solidFill>
                  <a:srgbClr val="4EC9B0"/>
                </a:solidFill>
                <a:highlight>
                  <a:srgbClr val="1F1F1F"/>
                </a:highlight>
                <a:latin typeface="Courier New"/>
                <a:ea typeface="Courier New"/>
                <a:cs typeface="Courier New"/>
                <a:sym typeface="Courier New"/>
              </a:rPr>
              <a:t>Persona</a:t>
            </a:r>
            <a:r>
              <a:rPr lang="es-419" sz="2750">
                <a:solidFill>
                  <a:srgbClr val="CCCCCC"/>
                </a:solidFill>
                <a:highlight>
                  <a:srgbClr val="1F1F1F"/>
                </a:highlight>
                <a:latin typeface="Courier New"/>
                <a:ea typeface="Courier New"/>
                <a:cs typeface="Courier New"/>
                <a:sym typeface="Courier New"/>
              </a:rPr>
              <a:t>.</a:t>
            </a:r>
            <a:r>
              <a:rPr lang="es-419" sz="2750">
                <a:solidFill>
                  <a:srgbClr val="DCDCAA"/>
                </a:solidFill>
                <a:highlight>
                  <a:srgbClr val="1F1F1F"/>
                </a:highlight>
                <a:latin typeface="Courier New"/>
                <a:ea typeface="Courier New"/>
                <a:cs typeface="Courier New"/>
                <a:sym typeface="Courier New"/>
              </a:rPr>
              <a:t>soloEdad</a:t>
            </a:r>
            <a:r>
              <a:rPr lang="es-419" sz="2750">
                <a:solidFill>
                  <a:srgbClr val="CCCCCC"/>
                </a:solidFill>
                <a:highlight>
                  <a:srgbClr val="1F1F1F"/>
                </a:highlight>
                <a:latin typeface="Courier New"/>
                <a:ea typeface="Courier New"/>
                <a:cs typeface="Courier New"/>
                <a:sym typeface="Courier New"/>
              </a:rPr>
              <a:t>(</a:t>
            </a:r>
            <a:r>
              <a:rPr lang="es-419" sz="2750">
                <a:solidFill>
                  <a:srgbClr val="B5CEA8"/>
                </a:solidFill>
                <a:highlight>
                  <a:srgbClr val="1F1F1F"/>
                </a:highlight>
                <a:latin typeface="Courier New"/>
                <a:ea typeface="Courier New"/>
                <a:cs typeface="Courier New"/>
                <a:sym typeface="Courier New"/>
              </a:rPr>
              <a:t>30</a:t>
            </a:r>
            <a:r>
              <a:rPr lang="es-419" sz="2750">
                <a:solidFill>
                  <a:srgbClr val="CCCCCC"/>
                </a:solidFill>
                <a:highlight>
                  <a:srgbClr val="1F1F1F"/>
                </a:highlight>
                <a:latin typeface="Courier New"/>
                <a:ea typeface="Courier New"/>
                <a:cs typeface="Courier New"/>
                <a:sym typeface="Courier New"/>
              </a:rPr>
              <a:t>);</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DCDCAA"/>
                </a:solidFill>
                <a:highlight>
                  <a:srgbClr val="1F1F1F"/>
                </a:highlight>
                <a:latin typeface="Courier New"/>
                <a:ea typeface="Courier New"/>
                <a:cs typeface="Courier New"/>
                <a:sym typeface="Courier New"/>
              </a:rPr>
              <a:t>print</a:t>
            </a:r>
            <a:r>
              <a:rPr lang="es-419" sz="2750">
                <a:solidFill>
                  <a:srgbClr val="CCCCCC"/>
                </a:solidFill>
                <a:highlight>
                  <a:srgbClr val="1F1F1F"/>
                </a:highlight>
                <a:latin typeface="Courier New"/>
                <a:ea typeface="Courier New"/>
                <a:cs typeface="Courier New"/>
                <a:sym typeface="Courier New"/>
              </a:rPr>
              <a:t>(persona3); </a:t>
            </a:r>
            <a:r>
              <a:rPr lang="es-419" sz="2750">
                <a:solidFill>
                  <a:srgbClr val="6A9955"/>
                </a:solidFill>
                <a:highlight>
                  <a:srgbClr val="1F1F1F"/>
                </a:highlight>
                <a:latin typeface="Courier New"/>
                <a:ea typeface="Courier New"/>
                <a:cs typeface="Courier New"/>
                <a:sym typeface="Courier New"/>
              </a:rPr>
              <a:t>// Nombre: Desconocido, Edad: 30</a:t>
            </a:r>
            <a:endParaRPr sz="27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6A9955"/>
                </a:solidFill>
                <a:highlight>
                  <a:srgbClr val="1F1F1F"/>
                </a:highlight>
                <a:latin typeface="Courier New"/>
                <a:ea typeface="Courier New"/>
                <a:cs typeface="Courier New"/>
                <a:sym typeface="Courier New"/>
              </a:rPr>
              <a:t>// Usando el constructor con nombre 'mayorEdad'</a:t>
            </a:r>
            <a:endParaRPr sz="27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569CD6"/>
                </a:solidFill>
                <a:highlight>
                  <a:srgbClr val="1F1F1F"/>
                </a:highlight>
                <a:latin typeface="Courier New"/>
                <a:ea typeface="Courier New"/>
                <a:cs typeface="Courier New"/>
                <a:sym typeface="Courier New"/>
              </a:rPr>
              <a:t>var</a:t>
            </a:r>
            <a:r>
              <a:rPr lang="es-419" sz="2750">
                <a:solidFill>
                  <a:srgbClr val="CCCCCC"/>
                </a:solidFill>
                <a:highlight>
                  <a:srgbClr val="1F1F1F"/>
                </a:highlight>
                <a:latin typeface="Courier New"/>
                <a:ea typeface="Courier New"/>
                <a:cs typeface="Courier New"/>
                <a:sym typeface="Courier New"/>
              </a:rPr>
              <a:t> persona4 </a:t>
            </a:r>
            <a:r>
              <a:rPr lang="es-419" sz="2750">
                <a:solidFill>
                  <a:srgbClr val="D4D4D4"/>
                </a:solidFill>
                <a:highlight>
                  <a:srgbClr val="1F1F1F"/>
                </a:highlight>
                <a:latin typeface="Courier New"/>
                <a:ea typeface="Courier New"/>
                <a:cs typeface="Courier New"/>
                <a:sym typeface="Courier New"/>
              </a:rPr>
              <a:t>=</a:t>
            </a:r>
            <a:r>
              <a:rPr lang="es-419" sz="2750">
                <a:solidFill>
                  <a:srgbClr val="CCCCCC"/>
                </a:solidFill>
                <a:highlight>
                  <a:srgbClr val="1F1F1F"/>
                </a:highlight>
                <a:latin typeface="Courier New"/>
                <a:ea typeface="Courier New"/>
                <a:cs typeface="Courier New"/>
                <a:sym typeface="Courier New"/>
              </a:rPr>
              <a:t> </a:t>
            </a:r>
            <a:r>
              <a:rPr lang="es-419" sz="2750">
                <a:solidFill>
                  <a:srgbClr val="4EC9B0"/>
                </a:solidFill>
                <a:highlight>
                  <a:srgbClr val="1F1F1F"/>
                </a:highlight>
                <a:latin typeface="Courier New"/>
                <a:ea typeface="Courier New"/>
                <a:cs typeface="Courier New"/>
                <a:sym typeface="Courier New"/>
              </a:rPr>
              <a:t>Persona</a:t>
            </a:r>
            <a:r>
              <a:rPr lang="es-419" sz="2750">
                <a:solidFill>
                  <a:srgbClr val="CCCCCC"/>
                </a:solidFill>
                <a:highlight>
                  <a:srgbClr val="1F1F1F"/>
                </a:highlight>
                <a:latin typeface="Courier New"/>
                <a:ea typeface="Courier New"/>
                <a:cs typeface="Courier New"/>
                <a:sym typeface="Courier New"/>
              </a:rPr>
              <a:t>.</a:t>
            </a:r>
            <a:r>
              <a:rPr lang="es-419" sz="2750">
                <a:solidFill>
                  <a:srgbClr val="DCDCAA"/>
                </a:solidFill>
                <a:highlight>
                  <a:srgbClr val="1F1F1F"/>
                </a:highlight>
                <a:latin typeface="Courier New"/>
                <a:ea typeface="Courier New"/>
                <a:cs typeface="Courier New"/>
                <a:sym typeface="Courier New"/>
              </a:rPr>
              <a:t>mayorEdad</a:t>
            </a:r>
            <a:r>
              <a:rPr lang="es-419" sz="2750">
                <a:solidFill>
                  <a:srgbClr val="CCCCCC"/>
                </a:solidFill>
                <a:highlight>
                  <a:srgbClr val="1F1F1F"/>
                </a:highlight>
                <a:latin typeface="Courier New"/>
                <a:ea typeface="Courier New"/>
                <a:cs typeface="Courier New"/>
                <a:sym typeface="Courier New"/>
              </a:rPr>
              <a:t>(</a:t>
            </a:r>
            <a:r>
              <a:rPr lang="es-419" sz="2750">
                <a:solidFill>
                  <a:srgbClr val="CE9178"/>
                </a:solidFill>
                <a:highlight>
                  <a:srgbClr val="1F1F1F"/>
                </a:highlight>
                <a:latin typeface="Courier New"/>
                <a:ea typeface="Courier New"/>
                <a:cs typeface="Courier New"/>
                <a:sym typeface="Courier New"/>
              </a:rPr>
              <a:t>'Luis'</a:t>
            </a:r>
            <a:r>
              <a:rPr lang="es-419" sz="2750">
                <a:solidFill>
                  <a:srgbClr val="CCCCCC"/>
                </a:solidFill>
                <a:highlight>
                  <a:srgbClr val="1F1F1F"/>
                </a:highlight>
                <a:latin typeface="Courier New"/>
                <a:ea typeface="Courier New"/>
                <a:cs typeface="Courier New"/>
                <a:sym typeface="Courier New"/>
              </a:rPr>
              <a:t>);</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r>
              <a:rPr lang="es-419" sz="2750">
                <a:solidFill>
                  <a:srgbClr val="DCDCAA"/>
                </a:solidFill>
                <a:highlight>
                  <a:srgbClr val="1F1F1F"/>
                </a:highlight>
                <a:latin typeface="Courier New"/>
                <a:ea typeface="Courier New"/>
                <a:cs typeface="Courier New"/>
                <a:sym typeface="Courier New"/>
              </a:rPr>
              <a:t>print</a:t>
            </a:r>
            <a:r>
              <a:rPr lang="es-419" sz="2750">
                <a:solidFill>
                  <a:srgbClr val="CCCCCC"/>
                </a:solidFill>
                <a:highlight>
                  <a:srgbClr val="1F1F1F"/>
                </a:highlight>
                <a:latin typeface="Courier New"/>
                <a:ea typeface="Courier New"/>
                <a:cs typeface="Courier New"/>
                <a:sym typeface="Courier New"/>
              </a:rPr>
              <a:t>(persona4); </a:t>
            </a:r>
            <a:r>
              <a:rPr lang="es-419" sz="2750">
                <a:solidFill>
                  <a:srgbClr val="6A9955"/>
                </a:solidFill>
                <a:highlight>
                  <a:srgbClr val="1F1F1F"/>
                </a:highlight>
                <a:latin typeface="Courier New"/>
                <a:ea typeface="Courier New"/>
                <a:cs typeface="Courier New"/>
                <a:sym typeface="Courier New"/>
              </a:rPr>
              <a:t>// Nombre: Luis, Edad: 18</a:t>
            </a:r>
            <a:endParaRPr sz="27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2750">
                <a:solidFill>
                  <a:srgbClr val="CCCCCC"/>
                </a:solidFill>
                <a:highlight>
                  <a:srgbClr val="1F1F1F"/>
                </a:highlight>
                <a:latin typeface="Courier New"/>
                <a:ea typeface="Courier New"/>
                <a:cs typeface="Courier New"/>
                <a:sym typeface="Courier New"/>
              </a:rPr>
              <a:t>  }</a:t>
            </a:r>
            <a:endParaRPr sz="27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sz="6000">
              <a:solidFill>
                <a:srgbClr val="ECECEC"/>
              </a:solidFill>
              <a:highlight>
                <a:srgbClr val="212121"/>
              </a:highlight>
              <a:latin typeface="Roboto"/>
              <a:ea typeface="Roboto"/>
              <a:cs typeface="Roboto"/>
              <a:sym typeface="Roboto"/>
            </a:endParaRPr>
          </a:p>
          <a:p>
            <a:pPr indent="0" lvl="0" marL="0" rtl="0" algn="l">
              <a:lnSpc>
                <a:spcPct val="130434"/>
              </a:lnSpc>
              <a:spcBef>
                <a:spcPts val="1200"/>
              </a:spcBef>
              <a:spcAft>
                <a:spcPts val="0"/>
              </a:spcAft>
              <a:buNone/>
            </a:pPr>
            <a:r>
              <a:rPr lang="es-419" sz="1150">
                <a:solidFill>
                  <a:srgbClr val="CCCCCC"/>
                </a:solidFill>
                <a:highlight>
                  <a:srgbClr val="1F1F1F"/>
                </a:highlight>
                <a:latin typeface="Courier New"/>
                <a:ea typeface="Courier New"/>
                <a:cs typeface="Courier New"/>
                <a:sym typeface="Courier New"/>
              </a:rPr>
              <a:t> </a:t>
            </a:r>
            <a:endParaRPr sz="1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1150">
              <a:solidFill>
                <a:srgbClr val="CCCCCC"/>
              </a:solidFill>
              <a:highlight>
                <a:srgbClr val="1F1F1F"/>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Operadores en Sobrecarga</a:t>
            </a:r>
            <a:endParaRPr/>
          </a:p>
        </p:txBody>
      </p:sp>
      <p:sp>
        <p:nvSpPr>
          <p:cNvPr id="159" name="Google Shape;159;p17"/>
          <p:cNvSpPr txBox="1"/>
          <p:nvPr>
            <p:ph idx="1" type="body"/>
          </p:nvPr>
        </p:nvSpPr>
        <p:spPr>
          <a:xfrm>
            <a:off x="1052550" y="1307850"/>
            <a:ext cx="7038900" cy="260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 - Es un controlador de nulos. En caso que la variable reciba un nulo, tomará el valor por defecto a la derecha del signo ??</a:t>
            </a:r>
            <a:endParaRPr/>
          </a:p>
          <a:p>
            <a:pPr indent="0" lvl="0" marL="0" rtl="0" algn="l">
              <a:spcBef>
                <a:spcPts val="1200"/>
              </a:spcBef>
              <a:spcAft>
                <a:spcPts val="0"/>
              </a:spcAft>
              <a:buNone/>
            </a:pPr>
            <a:r>
              <a:rPr lang="es-419"/>
              <a:t>! - Es un controlador de nulos que obliga a la variable a no ser un nulo ( En caso de ser un nulo, habrá una excepción).</a:t>
            </a:r>
            <a:endParaRPr/>
          </a:p>
          <a:p>
            <a:pPr indent="0" lvl="0" marL="0" rtl="0" algn="l">
              <a:spcBef>
                <a:spcPts val="1200"/>
              </a:spcBef>
              <a:spcAft>
                <a:spcPts val="0"/>
              </a:spcAft>
              <a:buNone/>
            </a:pPr>
            <a:r>
              <a:rPr lang="es-419"/>
              <a:t>[ ] - Son los signos para decir que los </a:t>
            </a:r>
            <a:r>
              <a:rPr lang="es-419"/>
              <a:t>parámetros</a:t>
            </a:r>
            <a:r>
              <a:rPr lang="es-419"/>
              <a:t> </a:t>
            </a:r>
            <a:r>
              <a:rPr lang="es-419"/>
              <a:t>recibirán</a:t>
            </a:r>
            <a:r>
              <a:rPr lang="es-419"/>
              <a:t> un “</a:t>
            </a:r>
            <a:r>
              <a:rPr lang="es-419"/>
              <a:t>parámetro</a:t>
            </a:r>
            <a:r>
              <a:rPr lang="es-419"/>
              <a:t> opcional posicional” y </a:t>
            </a:r>
            <a:r>
              <a:rPr lang="es-419"/>
              <a:t>también</a:t>
            </a:r>
            <a:r>
              <a:rPr lang="es-419"/>
              <a:t> para definir parámetros de función con nombre en Dart.</a:t>
            </a:r>
            <a:endParaRPr/>
          </a:p>
          <a:p>
            <a:pPr indent="0" lvl="0" marL="0" rtl="0" algn="l">
              <a:spcBef>
                <a:spcPts val="1200"/>
              </a:spcBef>
              <a:spcAft>
                <a:spcPts val="1200"/>
              </a:spcAft>
              <a:buNone/>
            </a:pPr>
            <a:r>
              <a:rPr lang="es-419"/>
              <a:t>{ } - Son los signos para decir que los parámetros recibirán un “parámetro nombrado”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076100" y="708300"/>
            <a:ext cx="7487400" cy="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t>Nulos</a:t>
            </a:r>
            <a:endParaRPr b="1"/>
          </a:p>
        </p:txBody>
      </p:sp>
      <p:sp>
        <p:nvSpPr>
          <p:cNvPr id="165" name="Google Shape;165;p18"/>
          <p:cNvSpPr txBox="1"/>
          <p:nvPr>
            <p:ph idx="1" type="body"/>
          </p:nvPr>
        </p:nvSpPr>
        <p:spPr>
          <a:xfrm>
            <a:off x="1076100" y="1403100"/>
            <a:ext cx="7487400" cy="32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sz="1400">
                <a:solidFill>
                  <a:srgbClr val="ECECEC"/>
                </a:solidFill>
                <a:latin typeface="Roboto"/>
                <a:ea typeface="Roboto"/>
                <a:cs typeface="Roboto"/>
                <a:sym typeface="Roboto"/>
              </a:rPr>
              <a:t>Declaración de un nulo: </a:t>
            </a:r>
            <a:r>
              <a:rPr lang="es-419" sz="1400">
                <a:solidFill>
                  <a:srgbClr val="ECECEC"/>
                </a:solidFill>
                <a:latin typeface="Roboto"/>
                <a:ea typeface="Roboto"/>
                <a:cs typeface="Roboto"/>
                <a:sym typeface="Roboto"/>
              </a:rPr>
              <a:t>  </a:t>
            </a:r>
            <a:r>
              <a:rPr lang="es-419" sz="1400">
                <a:solidFill>
                  <a:srgbClr val="4EC9B0"/>
                </a:solidFill>
                <a:latin typeface="Courier New"/>
                <a:ea typeface="Courier New"/>
                <a:cs typeface="Courier New"/>
                <a:sym typeface="Courier New"/>
              </a:rPr>
              <a:t>String</a:t>
            </a:r>
            <a:r>
              <a:rPr lang="es-419" sz="1400">
                <a:solidFill>
                  <a:srgbClr val="D4D4D4"/>
                </a:solidFill>
                <a:latin typeface="Courier New"/>
                <a:ea typeface="Courier New"/>
                <a:cs typeface="Courier New"/>
                <a:sym typeface="Courier New"/>
              </a:rPr>
              <a:t>?</a:t>
            </a:r>
            <a:r>
              <a:rPr lang="es-419" sz="1400">
                <a:solidFill>
                  <a:srgbClr val="CCCCCC"/>
                </a:solidFill>
                <a:latin typeface="Courier New"/>
                <a:ea typeface="Courier New"/>
                <a:cs typeface="Courier New"/>
                <a:sym typeface="Courier New"/>
              </a:rPr>
              <a:t> </a:t>
            </a:r>
            <a:r>
              <a:rPr lang="es-419" sz="1400">
                <a:solidFill>
                  <a:srgbClr val="9CDCFE"/>
                </a:solidFill>
                <a:latin typeface="Courier New"/>
                <a:ea typeface="Courier New"/>
                <a:cs typeface="Courier New"/>
                <a:sym typeface="Courier New"/>
              </a:rPr>
              <a:t>nulo</a:t>
            </a:r>
            <a:r>
              <a:rPr lang="es-419" sz="1400">
                <a:solidFill>
                  <a:srgbClr val="CCCCCC"/>
                </a:solidFill>
                <a:latin typeface="Courier New"/>
                <a:ea typeface="Courier New"/>
                <a:cs typeface="Courier New"/>
                <a:sym typeface="Courier New"/>
              </a:rPr>
              <a:t>;</a:t>
            </a:r>
            <a:endParaRPr sz="1400">
              <a:solidFill>
                <a:srgbClr val="CCCCCC"/>
              </a:solidFill>
              <a:latin typeface="Courier New"/>
              <a:ea typeface="Courier New"/>
              <a:cs typeface="Courier New"/>
              <a:sym typeface="Courier New"/>
            </a:endParaRPr>
          </a:p>
          <a:p>
            <a:pPr indent="0" lvl="0" marL="0" rtl="0" algn="l">
              <a:spcBef>
                <a:spcPts val="1500"/>
              </a:spcBef>
              <a:spcAft>
                <a:spcPts val="0"/>
              </a:spcAft>
              <a:buNone/>
            </a:pPr>
            <a:r>
              <a:rPr b="1" lang="es-419" sz="1400">
                <a:solidFill>
                  <a:srgbClr val="CCCCCC"/>
                </a:solidFill>
                <a:latin typeface="Roboto"/>
                <a:ea typeface="Roboto"/>
                <a:cs typeface="Roboto"/>
                <a:sym typeface="Roboto"/>
              </a:rPr>
              <a:t>Opciones para tratamiento de nulos: </a:t>
            </a:r>
            <a:r>
              <a:rPr lang="es-419" sz="1400">
                <a:solidFill>
                  <a:srgbClr val="CCCCCC"/>
                </a:solidFill>
                <a:latin typeface="Roboto"/>
                <a:ea typeface="Roboto"/>
                <a:cs typeface="Roboto"/>
                <a:sym typeface="Roboto"/>
              </a:rPr>
              <a:t> ??  !   if ( )</a:t>
            </a:r>
            <a:endParaRPr sz="1400">
              <a:solidFill>
                <a:srgbClr val="CCCCCC"/>
              </a:solidFill>
              <a:latin typeface="Roboto"/>
              <a:ea typeface="Roboto"/>
              <a:cs typeface="Roboto"/>
              <a:sym typeface="Roboto"/>
            </a:endParaRPr>
          </a:p>
          <a:p>
            <a:pPr indent="0" lvl="0" marL="0" rtl="0" algn="l">
              <a:spcBef>
                <a:spcPts val="1500"/>
              </a:spcBef>
              <a:spcAft>
                <a:spcPts val="0"/>
              </a:spcAft>
              <a:buNone/>
            </a:pPr>
            <a:r>
              <a:rPr lang="es-419" sz="1400">
                <a:solidFill>
                  <a:srgbClr val="CCCCCC"/>
                </a:solidFill>
                <a:latin typeface="Roboto"/>
                <a:ea typeface="Roboto"/>
                <a:cs typeface="Roboto"/>
                <a:sym typeface="Roboto"/>
              </a:rPr>
              <a:t>Ejemplos: </a:t>
            </a:r>
            <a:endParaRPr sz="1400">
              <a:solidFill>
                <a:srgbClr val="CCCCCC"/>
              </a:solidFill>
              <a:latin typeface="Roboto"/>
              <a:ea typeface="Roboto"/>
              <a:cs typeface="Roboto"/>
              <a:sym typeface="Roboto"/>
            </a:endParaRPr>
          </a:p>
          <a:p>
            <a:pPr indent="0" lvl="0" marL="0" rtl="0" algn="l">
              <a:spcBef>
                <a:spcPts val="1500"/>
              </a:spcBef>
              <a:spcAft>
                <a:spcPts val="1500"/>
              </a:spcAft>
              <a:buNone/>
            </a:pPr>
            <a:r>
              <a:t/>
            </a:r>
            <a:endParaRPr sz="1400">
              <a:solidFill>
                <a:srgbClr val="CCCCCC"/>
              </a:solidFill>
              <a:latin typeface="Roboto"/>
              <a:ea typeface="Roboto"/>
              <a:cs typeface="Roboto"/>
              <a:sym typeface="Roboto"/>
            </a:endParaRPr>
          </a:p>
        </p:txBody>
      </p:sp>
      <p:pic>
        <p:nvPicPr>
          <p:cNvPr id="166" name="Google Shape;166;p18"/>
          <p:cNvPicPr preferRelativeResize="0"/>
          <p:nvPr/>
        </p:nvPicPr>
        <p:blipFill>
          <a:blip r:embed="rId3">
            <a:alphaModFix/>
          </a:blip>
          <a:stretch>
            <a:fillRect/>
          </a:stretch>
        </p:blipFill>
        <p:spPr>
          <a:xfrm>
            <a:off x="1076100" y="2911325"/>
            <a:ext cx="3612225" cy="1878925"/>
          </a:xfrm>
          <a:prstGeom prst="rect">
            <a:avLst/>
          </a:prstGeom>
          <a:noFill/>
          <a:ln>
            <a:noFill/>
          </a:ln>
        </p:spPr>
      </p:pic>
      <p:pic>
        <p:nvPicPr>
          <p:cNvPr id="167" name="Google Shape;167;p18"/>
          <p:cNvPicPr preferRelativeResize="0"/>
          <p:nvPr/>
        </p:nvPicPr>
        <p:blipFill>
          <a:blip r:embed="rId4">
            <a:alphaModFix/>
          </a:blip>
          <a:stretch>
            <a:fillRect/>
          </a:stretch>
        </p:blipFill>
        <p:spPr>
          <a:xfrm>
            <a:off x="4830825" y="2911325"/>
            <a:ext cx="3814499" cy="1878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19"/>
          <p:cNvPicPr preferRelativeResize="0"/>
          <p:nvPr/>
        </p:nvPicPr>
        <p:blipFill>
          <a:blip r:embed="rId3">
            <a:alphaModFix/>
          </a:blip>
          <a:stretch>
            <a:fillRect/>
          </a:stretch>
        </p:blipFill>
        <p:spPr>
          <a:xfrm>
            <a:off x="2081213" y="2859500"/>
            <a:ext cx="4981575" cy="1981200"/>
          </a:xfrm>
          <a:prstGeom prst="rect">
            <a:avLst/>
          </a:prstGeom>
          <a:noFill/>
          <a:ln>
            <a:noFill/>
          </a:ln>
        </p:spPr>
      </p:pic>
      <p:pic>
        <p:nvPicPr>
          <p:cNvPr id="173" name="Google Shape;173;p19"/>
          <p:cNvPicPr preferRelativeResize="0"/>
          <p:nvPr/>
        </p:nvPicPr>
        <p:blipFill>
          <a:blip r:embed="rId4">
            <a:alphaModFix/>
          </a:blip>
          <a:stretch>
            <a:fillRect/>
          </a:stretch>
        </p:blipFill>
        <p:spPr>
          <a:xfrm>
            <a:off x="1604500" y="151975"/>
            <a:ext cx="6254450" cy="2575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30434"/>
              </a:lnSpc>
              <a:spcBef>
                <a:spcPts val="0"/>
              </a:spcBef>
              <a:spcAft>
                <a:spcPts val="0"/>
              </a:spcAft>
              <a:buNone/>
            </a:pPr>
            <a:r>
              <a:t/>
            </a:r>
            <a:endParaRPr sz="1150">
              <a:solidFill>
                <a:srgbClr val="6A9955"/>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rPr lang="es-419"/>
              <a:t>PARÁMETROS</a:t>
            </a:r>
            <a:r>
              <a:rPr lang="es-419"/>
              <a:t> NOMBRADOS</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419" sz="6400">
                <a:solidFill>
                  <a:srgbClr val="ECECEC"/>
                </a:solidFill>
                <a:highlight>
                  <a:srgbClr val="212121"/>
                </a:highlight>
                <a:latin typeface="Roboto"/>
                <a:ea typeface="Roboto"/>
                <a:cs typeface="Roboto"/>
                <a:sym typeface="Roboto"/>
              </a:rPr>
              <a:t>SobreCarga de </a:t>
            </a:r>
            <a:r>
              <a:rPr lang="es-419" sz="6400">
                <a:solidFill>
                  <a:srgbClr val="ECECEC"/>
                </a:solidFill>
                <a:highlight>
                  <a:srgbClr val="212121"/>
                </a:highlight>
                <a:latin typeface="Roboto"/>
                <a:ea typeface="Roboto"/>
                <a:cs typeface="Roboto"/>
                <a:sym typeface="Roboto"/>
              </a:rPr>
              <a:t>métodos</a:t>
            </a:r>
            <a:r>
              <a:rPr lang="es-419" sz="6400">
                <a:solidFill>
                  <a:srgbClr val="ECECEC"/>
                </a:solidFill>
                <a:highlight>
                  <a:srgbClr val="212121"/>
                </a:highlight>
                <a:latin typeface="Roboto"/>
                <a:ea typeface="Roboto"/>
                <a:cs typeface="Roboto"/>
                <a:sym typeface="Roboto"/>
              </a:rPr>
              <a:t> : </a:t>
            </a:r>
            <a:endParaRPr sz="6400">
              <a:solidFill>
                <a:srgbClr val="ECECEC"/>
              </a:solidFill>
              <a:highlight>
                <a:srgbClr val="212121"/>
              </a:highlight>
              <a:latin typeface="Roboto"/>
              <a:ea typeface="Roboto"/>
              <a:cs typeface="Roboto"/>
              <a:sym typeface="Roboto"/>
            </a:endParaRPr>
          </a:p>
          <a:p>
            <a:pPr indent="0" lvl="0" marL="0" rtl="0" algn="l">
              <a:spcBef>
                <a:spcPts val="1200"/>
              </a:spcBef>
              <a:spcAft>
                <a:spcPts val="0"/>
              </a:spcAft>
              <a:buNone/>
            </a:pPr>
            <a:r>
              <a:rPr lang="es-419" sz="6400">
                <a:solidFill>
                  <a:srgbClr val="ECECEC"/>
                </a:solidFill>
                <a:highlight>
                  <a:srgbClr val="212121"/>
                </a:highlight>
                <a:latin typeface="Roboto"/>
                <a:ea typeface="Roboto"/>
                <a:cs typeface="Roboto"/>
                <a:sym typeface="Roboto"/>
              </a:rPr>
              <a:t>Para definir un método con parámetros nombrados, utilizamos llaves (</a:t>
            </a:r>
            <a:r>
              <a:rPr lang="es-419" sz="6150">
                <a:solidFill>
                  <a:srgbClr val="ECECEC"/>
                </a:solidFill>
                <a:highlight>
                  <a:srgbClr val="212121"/>
                </a:highlight>
                <a:latin typeface="Courier New"/>
                <a:ea typeface="Courier New"/>
                <a:cs typeface="Courier New"/>
                <a:sym typeface="Courier New"/>
              </a:rPr>
              <a:t>{}</a:t>
            </a:r>
            <a:r>
              <a:rPr lang="es-419" sz="6400">
                <a:solidFill>
                  <a:srgbClr val="ECECEC"/>
                </a:solidFill>
                <a:highlight>
                  <a:srgbClr val="212121"/>
                </a:highlight>
                <a:latin typeface="Roboto"/>
                <a:ea typeface="Roboto"/>
                <a:cs typeface="Roboto"/>
                <a:sym typeface="Roboto"/>
              </a:rPr>
              <a:t>) en la declaración del método. Además, podemos usar la palabra clave </a:t>
            </a:r>
            <a:r>
              <a:rPr lang="es-419" sz="6150">
                <a:solidFill>
                  <a:srgbClr val="ECECEC"/>
                </a:solidFill>
                <a:highlight>
                  <a:srgbClr val="212121"/>
                </a:highlight>
                <a:latin typeface="Courier New"/>
                <a:ea typeface="Courier New"/>
                <a:cs typeface="Courier New"/>
                <a:sym typeface="Courier New"/>
              </a:rPr>
              <a:t>required</a:t>
            </a:r>
            <a:r>
              <a:rPr lang="es-419" sz="6400">
                <a:solidFill>
                  <a:srgbClr val="ECECEC"/>
                </a:solidFill>
                <a:highlight>
                  <a:srgbClr val="212121"/>
                </a:highlight>
                <a:latin typeface="Roboto"/>
                <a:ea typeface="Roboto"/>
                <a:cs typeface="Roboto"/>
                <a:sym typeface="Roboto"/>
              </a:rPr>
              <a:t> para marcar algunos parámetros como obligatorios.</a:t>
            </a:r>
            <a:endParaRPr sz="11600">
              <a:solidFill>
                <a:srgbClr val="ECECEC"/>
              </a:solidFill>
              <a:highlight>
                <a:srgbClr val="212121"/>
              </a:highlight>
              <a:latin typeface="Roboto"/>
              <a:ea typeface="Roboto"/>
              <a:cs typeface="Roboto"/>
              <a:sym typeface="Roboto"/>
            </a:endParaRPr>
          </a:p>
          <a:p>
            <a:pPr indent="0" lvl="0" marL="0" rtl="0" algn="l">
              <a:spcBef>
                <a:spcPts val="1200"/>
              </a:spcBef>
              <a:spcAft>
                <a:spcPts val="0"/>
              </a:spcAft>
              <a:buNone/>
            </a:pPr>
            <a:r>
              <a:rPr lang="es-419" sz="6400">
                <a:solidFill>
                  <a:srgbClr val="ECECEC"/>
                </a:solidFill>
                <a:highlight>
                  <a:srgbClr val="212121"/>
                </a:highlight>
                <a:latin typeface="Roboto"/>
                <a:ea typeface="Roboto"/>
                <a:cs typeface="Roboto"/>
                <a:sym typeface="Roboto"/>
              </a:rPr>
              <a:t>ej :</a:t>
            </a:r>
            <a:r>
              <a:rPr lang="es-419" sz="8400">
                <a:solidFill>
                  <a:srgbClr val="ECECEC"/>
                </a:solidFill>
                <a:highlight>
                  <a:srgbClr val="212121"/>
                </a:highlight>
                <a:latin typeface="Roboto"/>
                <a:ea typeface="Roboto"/>
                <a:cs typeface="Roboto"/>
                <a:sym typeface="Roboto"/>
              </a:rPr>
              <a:t> </a:t>
            </a:r>
            <a:r>
              <a:rPr lang="es-419" sz="3150">
                <a:solidFill>
                  <a:srgbClr val="569CD6"/>
                </a:solidFill>
                <a:highlight>
                  <a:srgbClr val="1F1F1F"/>
                </a:highlight>
                <a:latin typeface="Courier New"/>
                <a:ea typeface="Courier New"/>
                <a:cs typeface="Courier New"/>
                <a:sym typeface="Courier New"/>
              </a:rPr>
              <a:t>void</a:t>
            </a:r>
            <a:r>
              <a:rPr lang="es-419" sz="3150">
                <a:solidFill>
                  <a:srgbClr val="CCCCCC"/>
                </a:solidFill>
                <a:highlight>
                  <a:srgbClr val="1F1F1F"/>
                </a:highlight>
                <a:latin typeface="Courier New"/>
                <a:ea typeface="Courier New"/>
                <a:cs typeface="Courier New"/>
                <a:sym typeface="Courier New"/>
              </a:rPr>
              <a:t> </a:t>
            </a:r>
            <a:r>
              <a:rPr lang="es-419" sz="3150">
                <a:solidFill>
                  <a:srgbClr val="DCDCAA"/>
                </a:solidFill>
                <a:highlight>
                  <a:srgbClr val="1F1F1F"/>
                </a:highlight>
                <a:latin typeface="Courier New"/>
                <a:ea typeface="Courier New"/>
                <a:cs typeface="Courier New"/>
                <a:sym typeface="Courier New"/>
              </a:rPr>
              <a:t>saludar</a:t>
            </a:r>
            <a:r>
              <a:rPr lang="es-419" sz="3150">
                <a:solidFill>
                  <a:srgbClr val="CCCCCC"/>
                </a:solidFill>
                <a:highlight>
                  <a:srgbClr val="1F1F1F"/>
                </a:highlight>
                <a:latin typeface="Courier New"/>
                <a:ea typeface="Courier New"/>
                <a:cs typeface="Courier New"/>
                <a:sym typeface="Courier New"/>
              </a:rPr>
              <a:t>(</a:t>
            </a:r>
            <a:r>
              <a:rPr lang="es-419" sz="3150">
                <a:solidFill>
                  <a:srgbClr val="4EC9B0"/>
                </a:solidFill>
                <a:highlight>
                  <a:srgbClr val="1F1F1F"/>
                </a:highlight>
                <a:latin typeface="Courier New"/>
                <a:ea typeface="Courier New"/>
                <a:cs typeface="Courier New"/>
                <a:sym typeface="Courier New"/>
              </a:rPr>
              <a:t>String</a:t>
            </a:r>
            <a:r>
              <a:rPr lang="es-419" sz="3150">
                <a:solidFill>
                  <a:srgbClr val="CCCCCC"/>
                </a:solidFill>
                <a:highlight>
                  <a:srgbClr val="1F1F1F"/>
                </a:highlight>
                <a:latin typeface="Courier New"/>
                <a:ea typeface="Courier New"/>
                <a:cs typeface="Courier New"/>
                <a:sym typeface="Courier New"/>
              </a:rPr>
              <a:t> </a:t>
            </a:r>
            <a:r>
              <a:rPr lang="es-419" sz="3150">
                <a:solidFill>
                  <a:srgbClr val="9CDCFE"/>
                </a:solidFill>
                <a:highlight>
                  <a:srgbClr val="1F1F1F"/>
                </a:highlight>
                <a:latin typeface="Courier New"/>
                <a:ea typeface="Courier New"/>
                <a:cs typeface="Courier New"/>
                <a:sym typeface="Courier New"/>
              </a:rPr>
              <a:t>nombre</a:t>
            </a:r>
            <a:r>
              <a:rPr lang="es-419" sz="3150">
                <a:solidFill>
                  <a:srgbClr val="CCCCCC"/>
                </a:solidFill>
                <a:highlight>
                  <a:srgbClr val="1F1F1F"/>
                </a:highlight>
                <a:latin typeface="Courier New"/>
                <a:ea typeface="Courier New"/>
                <a:cs typeface="Courier New"/>
                <a:sym typeface="Courier New"/>
              </a:rPr>
              <a:t>, {</a:t>
            </a:r>
            <a:r>
              <a:rPr lang="es-419" sz="3150">
                <a:solidFill>
                  <a:srgbClr val="4EC9B0"/>
                </a:solidFill>
                <a:highlight>
                  <a:srgbClr val="1F1F1F"/>
                </a:highlight>
                <a:latin typeface="Courier New"/>
                <a:ea typeface="Courier New"/>
                <a:cs typeface="Courier New"/>
                <a:sym typeface="Courier New"/>
              </a:rPr>
              <a:t>String</a:t>
            </a:r>
            <a:r>
              <a:rPr lang="es-419" sz="3150">
                <a:solidFill>
                  <a:srgbClr val="CCCCCC"/>
                </a:solidFill>
                <a:highlight>
                  <a:srgbClr val="1F1F1F"/>
                </a:highlight>
                <a:latin typeface="Courier New"/>
                <a:ea typeface="Courier New"/>
                <a:cs typeface="Courier New"/>
                <a:sym typeface="Courier New"/>
              </a:rPr>
              <a:t> </a:t>
            </a:r>
            <a:r>
              <a:rPr lang="es-419" sz="3150">
                <a:solidFill>
                  <a:srgbClr val="9CDCFE"/>
                </a:solidFill>
                <a:highlight>
                  <a:srgbClr val="1F1F1F"/>
                </a:highlight>
                <a:latin typeface="Courier New"/>
                <a:ea typeface="Courier New"/>
                <a:cs typeface="Courier New"/>
                <a:sym typeface="Courier New"/>
              </a:rPr>
              <a:t>idioma</a:t>
            </a:r>
            <a:r>
              <a:rPr lang="es-419" sz="3150">
                <a:solidFill>
                  <a:srgbClr val="CCCCCC"/>
                </a:solidFill>
                <a:highlight>
                  <a:srgbClr val="1F1F1F"/>
                </a:highlight>
                <a:latin typeface="Courier New"/>
                <a:ea typeface="Courier New"/>
                <a:cs typeface="Courier New"/>
                <a:sym typeface="Courier New"/>
              </a:rPr>
              <a:t> </a:t>
            </a:r>
            <a:r>
              <a:rPr lang="es-419" sz="3150">
                <a:solidFill>
                  <a:srgbClr val="D4D4D4"/>
                </a:solidFill>
                <a:highlight>
                  <a:srgbClr val="1F1F1F"/>
                </a:highlight>
                <a:latin typeface="Courier New"/>
                <a:ea typeface="Courier New"/>
                <a:cs typeface="Courier New"/>
                <a:sym typeface="Courier New"/>
              </a:rPr>
              <a:t>=</a:t>
            </a:r>
            <a:r>
              <a:rPr lang="es-419" sz="3150">
                <a:solidFill>
                  <a:srgbClr val="CCCCCC"/>
                </a:solidFill>
                <a:highlight>
                  <a:srgbClr val="1F1F1F"/>
                </a:highlight>
                <a:latin typeface="Courier New"/>
                <a:ea typeface="Courier New"/>
                <a:cs typeface="Courier New"/>
                <a:sym typeface="Courier New"/>
              </a:rPr>
              <a:t> </a:t>
            </a:r>
            <a:r>
              <a:rPr lang="es-419" sz="3150">
                <a:solidFill>
                  <a:srgbClr val="CE9178"/>
                </a:solidFill>
                <a:highlight>
                  <a:srgbClr val="1F1F1F"/>
                </a:highlight>
                <a:latin typeface="Courier New"/>
                <a:ea typeface="Courier New"/>
                <a:cs typeface="Courier New"/>
                <a:sym typeface="Courier New"/>
              </a:rPr>
              <a:t>'inglés'</a:t>
            </a:r>
            <a:r>
              <a:rPr lang="es-419" sz="3150">
                <a:solidFill>
                  <a:srgbClr val="CCCCCC"/>
                </a:solidFill>
                <a:highlight>
                  <a:srgbClr val="1F1F1F"/>
                </a:highlight>
                <a:latin typeface="Courier New"/>
                <a:ea typeface="Courier New"/>
                <a:cs typeface="Courier New"/>
                <a:sym typeface="Courier New"/>
              </a:rPr>
              <a:t>}) {</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1200"/>
              </a:spcBef>
              <a:spcAft>
                <a:spcPts val="0"/>
              </a:spcAft>
              <a:buNone/>
            </a:pPr>
            <a:r>
              <a:rPr lang="es-419" sz="3150">
                <a:solidFill>
                  <a:srgbClr val="CCCCCC"/>
                </a:solidFill>
                <a:highlight>
                  <a:srgbClr val="1F1F1F"/>
                </a:highlight>
                <a:latin typeface="Courier New"/>
                <a:ea typeface="Courier New"/>
                <a:cs typeface="Courier New"/>
                <a:sym typeface="Courier New"/>
              </a:rPr>
              <a:t>  </a:t>
            </a:r>
            <a:r>
              <a:rPr lang="es-419" sz="3150">
                <a:solidFill>
                  <a:srgbClr val="C586C0"/>
                </a:solidFill>
                <a:highlight>
                  <a:srgbClr val="1F1F1F"/>
                </a:highlight>
                <a:latin typeface="Courier New"/>
                <a:ea typeface="Courier New"/>
                <a:cs typeface="Courier New"/>
                <a:sym typeface="Courier New"/>
              </a:rPr>
              <a:t>if</a:t>
            </a:r>
            <a:r>
              <a:rPr lang="es-419" sz="3150">
                <a:solidFill>
                  <a:srgbClr val="CCCCCC"/>
                </a:solidFill>
                <a:highlight>
                  <a:srgbClr val="1F1F1F"/>
                </a:highlight>
                <a:latin typeface="Courier New"/>
                <a:ea typeface="Courier New"/>
                <a:cs typeface="Courier New"/>
                <a:sym typeface="Courier New"/>
              </a:rPr>
              <a:t> (</a:t>
            </a:r>
            <a:r>
              <a:rPr lang="es-419" sz="3150">
                <a:solidFill>
                  <a:srgbClr val="9CDCFE"/>
                </a:solidFill>
                <a:highlight>
                  <a:srgbClr val="1F1F1F"/>
                </a:highlight>
                <a:latin typeface="Courier New"/>
                <a:ea typeface="Courier New"/>
                <a:cs typeface="Courier New"/>
                <a:sym typeface="Courier New"/>
              </a:rPr>
              <a:t>idioma</a:t>
            </a:r>
            <a:r>
              <a:rPr lang="es-419" sz="3150">
                <a:solidFill>
                  <a:srgbClr val="CCCCCC"/>
                </a:solidFill>
                <a:highlight>
                  <a:srgbClr val="1F1F1F"/>
                </a:highlight>
                <a:latin typeface="Courier New"/>
                <a:ea typeface="Courier New"/>
                <a:cs typeface="Courier New"/>
                <a:sym typeface="Courier New"/>
              </a:rPr>
              <a:t> </a:t>
            </a:r>
            <a:r>
              <a:rPr lang="es-419" sz="3150">
                <a:solidFill>
                  <a:srgbClr val="D4D4D4"/>
                </a:solidFill>
                <a:highlight>
                  <a:srgbClr val="1F1F1F"/>
                </a:highlight>
                <a:latin typeface="Courier New"/>
                <a:ea typeface="Courier New"/>
                <a:cs typeface="Courier New"/>
                <a:sym typeface="Courier New"/>
              </a:rPr>
              <a:t>==</a:t>
            </a:r>
            <a:r>
              <a:rPr lang="es-419" sz="3150">
                <a:solidFill>
                  <a:srgbClr val="CCCCCC"/>
                </a:solidFill>
                <a:highlight>
                  <a:srgbClr val="1F1F1F"/>
                </a:highlight>
                <a:latin typeface="Courier New"/>
                <a:ea typeface="Courier New"/>
                <a:cs typeface="Courier New"/>
                <a:sym typeface="Courier New"/>
              </a:rPr>
              <a:t> </a:t>
            </a:r>
            <a:r>
              <a:rPr lang="es-419" sz="3150">
                <a:solidFill>
                  <a:srgbClr val="CE9178"/>
                </a:solidFill>
                <a:highlight>
                  <a:srgbClr val="1F1F1F"/>
                </a:highlight>
                <a:latin typeface="Courier New"/>
                <a:ea typeface="Courier New"/>
                <a:cs typeface="Courier New"/>
                <a:sym typeface="Courier New"/>
              </a:rPr>
              <a:t>'inglés'</a:t>
            </a:r>
            <a:r>
              <a:rPr lang="es-419" sz="3150">
                <a:solidFill>
                  <a:srgbClr val="CCCCCC"/>
                </a:solidFill>
                <a:highlight>
                  <a:srgbClr val="1F1F1F"/>
                </a:highlight>
                <a:latin typeface="Courier New"/>
                <a:ea typeface="Courier New"/>
                <a:cs typeface="Courier New"/>
                <a:sym typeface="Courier New"/>
              </a:rPr>
              <a:t>) {</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r>
              <a:rPr lang="es-419" sz="3150">
                <a:solidFill>
                  <a:srgbClr val="DCDCAA"/>
                </a:solidFill>
                <a:highlight>
                  <a:srgbClr val="1F1F1F"/>
                </a:highlight>
                <a:latin typeface="Courier New"/>
                <a:ea typeface="Courier New"/>
                <a:cs typeface="Courier New"/>
                <a:sym typeface="Courier New"/>
              </a:rPr>
              <a:t>print</a:t>
            </a:r>
            <a:r>
              <a:rPr lang="es-419" sz="3150">
                <a:solidFill>
                  <a:srgbClr val="CCCCCC"/>
                </a:solidFill>
                <a:highlight>
                  <a:srgbClr val="1F1F1F"/>
                </a:highlight>
                <a:latin typeface="Courier New"/>
                <a:ea typeface="Courier New"/>
                <a:cs typeface="Courier New"/>
                <a:sym typeface="Courier New"/>
              </a:rPr>
              <a:t>(</a:t>
            </a:r>
            <a:r>
              <a:rPr lang="es-419" sz="3150">
                <a:solidFill>
                  <a:srgbClr val="CE9178"/>
                </a:solidFill>
                <a:highlight>
                  <a:srgbClr val="1F1F1F"/>
                </a:highlight>
                <a:latin typeface="Courier New"/>
                <a:ea typeface="Courier New"/>
                <a:cs typeface="Courier New"/>
                <a:sym typeface="Courier New"/>
              </a:rPr>
              <a:t>'Hello, </a:t>
            </a:r>
            <a:r>
              <a:rPr lang="es-419" sz="3150">
                <a:solidFill>
                  <a:srgbClr val="D4D4D4"/>
                </a:solidFill>
                <a:highlight>
                  <a:srgbClr val="1F1F1F"/>
                </a:highlight>
                <a:latin typeface="Courier New"/>
                <a:ea typeface="Courier New"/>
                <a:cs typeface="Courier New"/>
                <a:sym typeface="Courier New"/>
              </a:rPr>
              <a:t>$</a:t>
            </a:r>
            <a:r>
              <a:rPr lang="es-419" sz="3150">
                <a:solidFill>
                  <a:srgbClr val="9CDCFE"/>
                </a:solidFill>
                <a:highlight>
                  <a:srgbClr val="1F1F1F"/>
                </a:highlight>
                <a:latin typeface="Courier New"/>
                <a:ea typeface="Courier New"/>
                <a:cs typeface="Courier New"/>
                <a:sym typeface="Courier New"/>
              </a:rPr>
              <a:t>nombre</a:t>
            </a:r>
            <a:r>
              <a:rPr lang="es-419" sz="3150">
                <a:solidFill>
                  <a:srgbClr val="CE9178"/>
                </a:solidFill>
                <a:highlight>
                  <a:srgbClr val="1F1F1F"/>
                </a:highlight>
                <a:latin typeface="Courier New"/>
                <a:ea typeface="Courier New"/>
                <a:cs typeface="Courier New"/>
                <a:sym typeface="Courier New"/>
              </a:rPr>
              <a:t>!'</a:t>
            </a:r>
            <a:r>
              <a:rPr lang="es-419" sz="3150">
                <a:solidFill>
                  <a:srgbClr val="CCCCCC"/>
                </a:solidFill>
                <a:highlight>
                  <a:srgbClr val="1F1F1F"/>
                </a:highlight>
                <a:latin typeface="Courier New"/>
                <a:ea typeface="Courier New"/>
                <a:cs typeface="Courier New"/>
                <a:sym typeface="Courier New"/>
              </a:rPr>
              <a:t>);</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 </a:t>
            </a:r>
            <a:r>
              <a:rPr lang="es-419" sz="3150">
                <a:solidFill>
                  <a:srgbClr val="C586C0"/>
                </a:solidFill>
                <a:highlight>
                  <a:srgbClr val="1F1F1F"/>
                </a:highlight>
                <a:latin typeface="Courier New"/>
                <a:ea typeface="Courier New"/>
                <a:cs typeface="Courier New"/>
                <a:sym typeface="Courier New"/>
              </a:rPr>
              <a:t>else</a:t>
            </a:r>
            <a:r>
              <a:rPr lang="es-419" sz="3150">
                <a:solidFill>
                  <a:srgbClr val="CCCCCC"/>
                </a:solidFill>
                <a:highlight>
                  <a:srgbClr val="1F1F1F"/>
                </a:highlight>
                <a:latin typeface="Courier New"/>
                <a:ea typeface="Courier New"/>
                <a:cs typeface="Courier New"/>
                <a:sym typeface="Courier New"/>
              </a:rPr>
              <a:t> </a:t>
            </a:r>
            <a:r>
              <a:rPr lang="es-419" sz="3150">
                <a:solidFill>
                  <a:srgbClr val="C586C0"/>
                </a:solidFill>
                <a:highlight>
                  <a:srgbClr val="1F1F1F"/>
                </a:highlight>
                <a:latin typeface="Courier New"/>
                <a:ea typeface="Courier New"/>
                <a:cs typeface="Courier New"/>
                <a:sym typeface="Courier New"/>
              </a:rPr>
              <a:t>if</a:t>
            </a:r>
            <a:r>
              <a:rPr lang="es-419" sz="3150">
                <a:solidFill>
                  <a:srgbClr val="CCCCCC"/>
                </a:solidFill>
                <a:highlight>
                  <a:srgbClr val="1F1F1F"/>
                </a:highlight>
                <a:latin typeface="Courier New"/>
                <a:ea typeface="Courier New"/>
                <a:cs typeface="Courier New"/>
                <a:sym typeface="Courier New"/>
              </a:rPr>
              <a:t> (</a:t>
            </a:r>
            <a:r>
              <a:rPr lang="es-419" sz="3150">
                <a:solidFill>
                  <a:srgbClr val="9CDCFE"/>
                </a:solidFill>
                <a:highlight>
                  <a:srgbClr val="1F1F1F"/>
                </a:highlight>
                <a:latin typeface="Courier New"/>
                <a:ea typeface="Courier New"/>
                <a:cs typeface="Courier New"/>
                <a:sym typeface="Courier New"/>
              </a:rPr>
              <a:t>idioma</a:t>
            </a:r>
            <a:r>
              <a:rPr lang="es-419" sz="3150">
                <a:solidFill>
                  <a:srgbClr val="CCCCCC"/>
                </a:solidFill>
                <a:highlight>
                  <a:srgbClr val="1F1F1F"/>
                </a:highlight>
                <a:latin typeface="Courier New"/>
                <a:ea typeface="Courier New"/>
                <a:cs typeface="Courier New"/>
                <a:sym typeface="Courier New"/>
              </a:rPr>
              <a:t> </a:t>
            </a:r>
            <a:r>
              <a:rPr lang="es-419" sz="3150">
                <a:solidFill>
                  <a:srgbClr val="D4D4D4"/>
                </a:solidFill>
                <a:highlight>
                  <a:srgbClr val="1F1F1F"/>
                </a:highlight>
                <a:latin typeface="Courier New"/>
                <a:ea typeface="Courier New"/>
                <a:cs typeface="Courier New"/>
                <a:sym typeface="Courier New"/>
              </a:rPr>
              <a:t>==</a:t>
            </a:r>
            <a:r>
              <a:rPr lang="es-419" sz="3150">
                <a:solidFill>
                  <a:srgbClr val="CCCCCC"/>
                </a:solidFill>
                <a:highlight>
                  <a:srgbClr val="1F1F1F"/>
                </a:highlight>
                <a:latin typeface="Courier New"/>
                <a:ea typeface="Courier New"/>
                <a:cs typeface="Courier New"/>
                <a:sym typeface="Courier New"/>
              </a:rPr>
              <a:t> </a:t>
            </a:r>
            <a:r>
              <a:rPr lang="es-419" sz="3150">
                <a:solidFill>
                  <a:srgbClr val="CE9178"/>
                </a:solidFill>
                <a:highlight>
                  <a:srgbClr val="1F1F1F"/>
                </a:highlight>
                <a:latin typeface="Courier New"/>
                <a:ea typeface="Courier New"/>
                <a:cs typeface="Courier New"/>
                <a:sym typeface="Courier New"/>
              </a:rPr>
              <a:t>'español'</a:t>
            </a:r>
            <a:r>
              <a:rPr lang="es-419" sz="3150">
                <a:solidFill>
                  <a:srgbClr val="CCCCCC"/>
                </a:solidFill>
                <a:highlight>
                  <a:srgbClr val="1F1F1F"/>
                </a:highlight>
                <a:latin typeface="Courier New"/>
                <a:ea typeface="Courier New"/>
                <a:cs typeface="Courier New"/>
                <a:sym typeface="Courier New"/>
              </a:rPr>
              <a:t>) {</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r>
              <a:rPr lang="es-419" sz="3150">
                <a:solidFill>
                  <a:srgbClr val="DCDCAA"/>
                </a:solidFill>
                <a:highlight>
                  <a:srgbClr val="1F1F1F"/>
                </a:highlight>
                <a:latin typeface="Courier New"/>
                <a:ea typeface="Courier New"/>
                <a:cs typeface="Courier New"/>
                <a:sym typeface="Courier New"/>
              </a:rPr>
              <a:t>print</a:t>
            </a:r>
            <a:r>
              <a:rPr lang="es-419" sz="3150">
                <a:solidFill>
                  <a:srgbClr val="CCCCCC"/>
                </a:solidFill>
                <a:highlight>
                  <a:srgbClr val="1F1F1F"/>
                </a:highlight>
                <a:latin typeface="Courier New"/>
                <a:ea typeface="Courier New"/>
                <a:cs typeface="Courier New"/>
                <a:sym typeface="Courier New"/>
              </a:rPr>
              <a:t>(</a:t>
            </a:r>
            <a:r>
              <a:rPr lang="es-419" sz="3150">
                <a:solidFill>
                  <a:srgbClr val="CE9178"/>
                </a:solidFill>
                <a:highlight>
                  <a:srgbClr val="1F1F1F"/>
                </a:highlight>
                <a:latin typeface="Courier New"/>
                <a:ea typeface="Courier New"/>
                <a:cs typeface="Courier New"/>
                <a:sym typeface="Courier New"/>
              </a:rPr>
              <a:t>'¡Hola, </a:t>
            </a:r>
            <a:r>
              <a:rPr lang="es-419" sz="3150">
                <a:solidFill>
                  <a:srgbClr val="D4D4D4"/>
                </a:solidFill>
                <a:highlight>
                  <a:srgbClr val="1F1F1F"/>
                </a:highlight>
                <a:latin typeface="Courier New"/>
                <a:ea typeface="Courier New"/>
                <a:cs typeface="Courier New"/>
                <a:sym typeface="Courier New"/>
              </a:rPr>
              <a:t>$</a:t>
            </a:r>
            <a:r>
              <a:rPr lang="es-419" sz="3150">
                <a:solidFill>
                  <a:srgbClr val="9CDCFE"/>
                </a:solidFill>
                <a:highlight>
                  <a:srgbClr val="1F1F1F"/>
                </a:highlight>
                <a:latin typeface="Courier New"/>
                <a:ea typeface="Courier New"/>
                <a:cs typeface="Courier New"/>
                <a:sym typeface="Courier New"/>
              </a:rPr>
              <a:t>nombre</a:t>
            </a:r>
            <a:r>
              <a:rPr lang="es-419" sz="3150">
                <a:solidFill>
                  <a:srgbClr val="CE9178"/>
                </a:solidFill>
                <a:highlight>
                  <a:srgbClr val="1F1F1F"/>
                </a:highlight>
                <a:latin typeface="Courier New"/>
                <a:ea typeface="Courier New"/>
                <a:cs typeface="Courier New"/>
                <a:sym typeface="Courier New"/>
              </a:rPr>
              <a:t>!'</a:t>
            </a:r>
            <a:r>
              <a:rPr lang="es-419" sz="3150">
                <a:solidFill>
                  <a:srgbClr val="CCCCCC"/>
                </a:solidFill>
                <a:highlight>
                  <a:srgbClr val="1F1F1F"/>
                </a:highlight>
                <a:latin typeface="Courier New"/>
                <a:ea typeface="Courier New"/>
                <a:cs typeface="Courier New"/>
                <a:sym typeface="Courier New"/>
              </a:rPr>
              <a:t>);</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 </a:t>
            </a:r>
            <a:r>
              <a:rPr lang="es-419" sz="3150">
                <a:solidFill>
                  <a:srgbClr val="C586C0"/>
                </a:solidFill>
                <a:highlight>
                  <a:srgbClr val="1F1F1F"/>
                </a:highlight>
                <a:latin typeface="Courier New"/>
                <a:ea typeface="Courier New"/>
                <a:cs typeface="Courier New"/>
                <a:sym typeface="Courier New"/>
              </a:rPr>
              <a:t>else</a:t>
            </a:r>
            <a:r>
              <a:rPr lang="es-419" sz="3150">
                <a:solidFill>
                  <a:srgbClr val="CCCCCC"/>
                </a:solidFill>
                <a:highlight>
                  <a:srgbClr val="1F1F1F"/>
                </a:highlight>
                <a:latin typeface="Courier New"/>
                <a:ea typeface="Courier New"/>
                <a:cs typeface="Courier New"/>
                <a:sym typeface="Courier New"/>
              </a:rPr>
              <a:t> {</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r>
              <a:rPr lang="es-419" sz="3150">
                <a:solidFill>
                  <a:srgbClr val="DCDCAA"/>
                </a:solidFill>
                <a:highlight>
                  <a:srgbClr val="1F1F1F"/>
                </a:highlight>
                <a:latin typeface="Courier New"/>
                <a:ea typeface="Courier New"/>
                <a:cs typeface="Courier New"/>
                <a:sym typeface="Courier New"/>
              </a:rPr>
              <a:t>print</a:t>
            </a:r>
            <a:r>
              <a:rPr lang="es-419" sz="3150">
                <a:solidFill>
                  <a:srgbClr val="CCCCCC"/>
                </a:solidFill>
                <a:highlight>
                  <a:srgbClr val="1F1F1F"/>
                </a:highlight>
                <a:latin typeface="Courier New"/>
                <a:ea typeface="Courier New"/>
                <a:cs typeface="Courier New"/>
                <a:sym typeface="Courier New"/>
              </a:rPr>
              <a:t>(</a:t>
            </a:r>
            <a:r>
              <a:rPr lang="es-419" sz="3150">
                <a:solidFill>
                  <a:srgbClr val="CE9178"/>
                </a:solidFill>
                <a:highlight>
                  <a:srgbClr val="1F1F1F"/>
                </a:highlight>
                <a:latin typeface="Courier New"/>
                <a:ea typeface="Courier New"/>
                <a:cs typeface="Courier New"/>
                <a:sym typeface="Courier New"/>
              </a:rPr>
              <a:t>'Idioma no soportado'</a:t>
            </a:r>
            <a:r>
              <a:rPr lang="es-419" sz="3150">
                <a:solidFill>
                  <a:srgbClr val="CCCCCC"/>
                </a:solidFill>
                <a:highlight>
                  <a:srgbClr val="1F1F1F"/>
                </a:highlight>
                <a:latin typeface="Courier New"/>
                <a:ea typeface="Courier New"/>
                <a:cs typeface="Courier New"/>
                <a:sym typeface="Courier New"/>
              </a:rPr>
              <a:t>);</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569CD6"/>
                </a:solidFill>
                <a:highlight>
                  <a:srgbClr val="1F1F1F"/>
                </a:highlight>
                <a:latin typeface="Courier New"/>
                <a:ea typeface="Courier New"/>
                <a:cs typeface="Courier New"/>
                <a:sym typeface="Courier New"/>
              </a:rPr>
              <a:t>void</a:t>
            </a:r>
            <a:r>
              <a:rPr lang="es-419" sz="3150">
                <a:solidFill>
                  <a:srgbClr val="CCCCCC"/>
                </a:solidFill>
                <a:highlight>
                  <a:srgbClr val="1F1F1F"/>
                </a:highlight>
                <a:latin typeface="Courier New"/>
                <a:ea typeface="Courier New"/>
                <a:cs typeface="Courier New"/>
                <a:sym typeface="Courier New"/>
              </a:rPr>
              <a:t> </a:t>
            </a:r>
            <a:r>
              <a:rPr lang="es-419" sz="3150">
                <a:solidFill>
                  <a:srgbClr val="DCDCAA"/>
                </a:solidFill>
                <a:highlight>
                  <a:srgbClr val="1F1F1F"/>
                </a:highlight>
                <a:latin typeface="Courier New"/>
                <a:ea typeface="Courier New"/>
                <a:cs typeface="Courier New"/>
                <a:sym typeface="Courier New"/>
              </a:rPr>
              <a:t>main</a:t>
            </a:r>
            <a:r>
              <a:rPr lang="es-419" sz="3150">
                <a:solidFill>
                  <a:srgbClr val="CCCCCC"/>
                </a:solidFill>
                <a:highlight>
                  <a:srgbClr val="1F1F1F"/>
                </a:highlight>
                <a:latin typeface="Courier New"/>
                <a:ea typeface="Courier New"/>
                <a:cs typeface="Courier New"/>
                <a:sym typeface="Courier New"/>
              </a:rPr>
              <a:t>() {</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r>
              <a:rPr lang="es-419" sz="3150">
                <a:solidFill>
                  <a:srgbClr val="6A9955"/>
                </a:solidFill>
                <a:highlight>
                  <a:srgbClr val="1F1F1F"/>
                </a:highlight>
                <a:latin typeface="Courier New"/>
                <a:ea typeface="Courier New"/>
                <a:cs typeface="Courier New"/>
                <a:sym typeface="Courier New"/>
              </a:rPr>
              <a:t>// Saludar en inglés por defecto</a:t>
            </a:r>
            <a:endParaRPr sz="31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r>
              <a:rPr lang="es-419" sz="3150">
                <a:solidFill>
                  <a:srgbClr val="DCDCAA"/>
                </a:solidFill>
                <a:highlight>
                  <a:srgbClr val="1F1F1F"/>
                </a:highlight>
                <a:latin typeface="Courier New"/>
                <a:ea typeface="Courier New"/>
                <a:cs typeface="Courier New"/>
                <a:sym typeface="Courier New"/>
              </a:rPr>
              <a:t>saludar</a:t>
            </a:r>
            <a:r>
              <a:rPr lang="es-419" sz="3150">
                <a:solidFill>
                  <a:srgbClr val="CCCCCC"/>
                </a:solidFill>
                <a:highlight>
                  <a:srgbClr val="1F1F1F"/>
                </a:highlight>
                <a:latin typeface="Courier New"/>
                <a:ea typeface="Courier New"/>
                <a:cs typeface="Courier New"/>
                <a:sym typeface="Courier New"/>
              </a:rPr>
              <a:t>(</a:t>
            </a:r>
            <a:r>
              <a:rPr lang="es-419" sz="3150">
                <a:solidFill>
                  <a:srgbClr val="CE9178"/>
                </a:solidFill>
                <a:highlight>
                  <a:srgbClr val="1F1F1F"/>
                </a:highlight>
                <a:latin typeface="Courier New"/>
                <a:ea typeface="Courier New"/>
                <a:cs typeface="Courier New"/>
                <a:sym typeface="Courier New"/>
              </a:rPr>
              <a:t>'Juan'</a:t>
            </a:r>
            <a:r>
              <a:rPr lang="es-419" sz="3150">
                <a:solidFill>
                  <a:srgbClr val="CCCCCC"/>
                </a:solidFill>
                <a:highlight>
                  <a:srgbClr val="1F1F1F"/>
                </a:highlight>
                <a:latin typeface="Courier New"/>
                <a:ea typeface="Courier New"/>
                <a:cs typeface="Courier New"/>
                <a:sym typeface="Courier New"/>
              </a:rPr>
              <a:t>);</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r>
              <a:rPr lang="es-419" sz="3150">
                <a:solidFill>
                  <a:srgbClr val="6A9955"/>
                </a:solidFill>
                <a:highlight>
                  <a:srgbClr val="1F1F1F"/>
                </a:highlight>
                <a:latin typeface="Courier New"/>
                <a:ea typeface="Courier New"/>
                <a:cs typeface="Courier New"/>
                <a:sym typeface="Courier New"/>
              </a:rPr>
              <a:t>// Saludar en español</a:t>
            </a:r>
            <a:endParaRPr sz="3150">
              <a:solidFill>
                <a:srgbClr val="6A9955"/>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  </a:t>
            </a:r>
            <a:r>
              <a:rPr lang="es-419" sz="3150">
                <a:solidFill>
                  <a:srgbClr val="DCDCAA"/>
                </a:solidFill>
                <a:highlight>
                  <a:srgbClr val="1F1F1F"/>
                </a:highlight>
                <a:latin typeface="Courier New"/>
                <a:ea typeface="Courier New"/>
                <a:cs typeface="Courier New"/>
                <a:sym typeface="Courier New"/>
              </a:rPr>
              <a:t>saludar</a:t>
            </a:r>
            <a:r>
              <a:rPr lang="es-419" sz="3150">
                <a:solidFill>
                  <a:srgbClr val="CCCCCC"/>
                </a:solidFill>
                <a:highlight>
                  <a:srgbClr val="1F1F1F"/>
                </a:highlight>
                <a:latin typeface="Courier New"/>
                <a:ea typeface="Courier New"/>
                <a:cs typeface="Courier New"/>
                <a:sym typeface="Courier New"/>
              </a:rPr>
              <a:t>(</a:t>
            </a:r>
            <a:r>
              <a:rPr lang="es-419" sz="3150">
                <a:solidFill>
                  <a:srgbClr val="CE9178"/>
                </a:solidFill>
                <a:highlight>
                  <a:srgbClr val="1F1F1F"/>
                </a:highlight>
                <a:latin typeface="Courier New"/>
                <a:ea typeface="Courier New"/>
                <a:cs typeface="Courier New"/>
                <a:sym typeface="Courier New"/>
              </a:rPr>
              <a:t>'Ana'</a:t>
            </a:r>
            <a:r>
              <a:rPr lang="es-419" sz="3150">
                <a:solidFill>
                  <a:srgbClr val="CCCCCC"/>
                </a:solidFill>
                <a:highlight>
                  <a:srgbClr val="1F1F1F"/>
                </a:highlight>
                <a:latin typeface="Courier New"/>
                <a:ea typeface="Courier New"/>
                <a:cs typeface="Courier New"/>
                <a:sym typeface="Courier New"/>
              </a:rPr>
              <a:t>, </a:t>
            </a:r>
            <a:r>
              <a:rPr lang="es-419" sz="3150">
                <a:solidFill>
                  <a:srgbClr val="9CDCFE"/>
                </a:solidFill>
                <a:highlight>
                  <a:srgbClr val="1F1F1F"/>
                </a:highlight>
                <a:latin typeface="Courier New"/>
                <a:ea typeface="Courier New"/>
                <a:cs typeface="Courier New"/>
                <a:sym typeface="Courier New"/>
              </a:rPr>
              <a:t>idioma</a:t>
            </a:r>
            <a:r>
              <a:rPr lang="es-419" sz="3150">
                <a:solidFill>
                  <a:srgbClr val="D4D4D4"/>
                </a:solidFill>
                <a:highlight>
                  <a:srgbClr val="1F1F1F"/>
                </a:highlight>
                <a:latin typeface="Courier New"/>
                <a:ea typeface="Courier New"/>
                <a:cs typeface="Courier New"/>
                <a:sym typeface="Courier New"/>
              </a:rPr>
              <a:t>:</a:t>
            </a:r>
            <a:r>
              <a:rPr lang="es-419" sz="3150">
                <a:solidFill>
                  <a:srgbClr val="CCCCCC"/>
                </a:solidFill>
                <a:highlight>
                  <a:srgbClr val="1F1F1F"/>
                </a:highlight>
                <a:latin typeface="Courier New"/>
                <a:ea typeface="Courier New"/>
                <a:cs typeface="Courier New"/>
                <a:sym typeface="Courier New"/>
              </a:rPr>
              <a:t> </a:t>
            </a:r>
            <a:r>
              <a:rPr lang="es-419" sz="3150">
                <a:solidFill>
                  <a:srgbClr val="CE9178"/>
                </a:solidFill>
                <a:highlight>
                  <a:srgbClr val="1F1F1F"/>
                </a:highlight>
                <a:latin typeface="Courier New"/>
                <a:ea typeface="Courier New"/>
                <a:cs typeface="Courier New"/>
                <a:sym typeface="Courier New"/>
              </a:rPr>
              <a:t>'español'</a:t>
            </a:r>
            <a:r>
              <a:rPr lang="es-419" sz="3150">
                <a:solidFill>
                  <a:srgbClr val="CCCCCC"/>
                </a:solidFill>
                <a:highlight>
                  <a:srgbClr val="1F1F1F"/>
                </a:highlight>
                <a:latin typeface="Courier New"/>
                <a:ea typeface="Courier New"/>
                <a:cs typeface="Courier New"/>
                <a:sym typeface="Courier New"/>
              </a:rPr>
              <a:t>);</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rPr lang="es-419" sz="3150">
                <a:solidFill>
                  <a:srgbClr val="CCCCCC"/>
                </a:solidFill>
                <a:highlight>
                  <a:srgbClr val="1F1F1F"/>
                </a:highlight>
                <a:latin typeface="Courier New"/>
                <a:ea typeface="Courier New"/>
                <a:cs typeface="Courier New"/>
                <a:sym typeface="Courier New"/>
              </a:rPr>
              <a:t>}</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3150">
              <a:solidFill>
                <a:srgbClr val="CCCCCC"/>
              </a:solidFill>
              <a:highlight>
                <a:srgbClr val="1F1F1F"/>
              </a:highlight>
              <a:latin typeface="Courier New"/>
              <a:ea typeface="Courier New"/>
              <a:cs typeface="Courier New"/>
              <a:sym typeface="Courier New"/>
            </a:endParaRPr>
          </a:p>
          <a:p>
            <a:pPr indent="0" lvl="0" marL="0" rtl="0" algn="l">
              <a:lnSpc>
                <a:spcPct val="130434"/>
              </a:lnSpc>
              <a:spcBef>
                <a:spcPts val="0"/>
              </a:spcBef>
              <a:spcAft>
                <a:spcPts val="0"/>
              </a:spcAft>
              <a:buNone/>
            </a:pPr>
            <a:r>
              <a:t/>
            </a:r>
            <a:endParaRPr sz="3150">
              <a:solidFill>
                <a:srgbClr val="CCCCCC"/>
              </a:solidFill>
              <a:highlight>
                <a:srgbClr val="1F1F1F"/>
              </a:highlight>
              <a:latin typeface="Courier New"/>
              <a:ea typeface="Courier New"/>
              <a:cs typeface="Courier New"/>
              <a:sym typeface="Courier New"/>
            </a:endParaRPr>
          </a:p>
          <a:p>
            <a:pPr indent="0" lvl="0" marL="0" rtl="0" algn="l">
              <a:spcBef>
                <a:spcPts val="0"/>
              </a:spcBef>
              <a:spcAft>
                <a:spcPts val="1200"/>
              </a:spcAft>
              <a:buNone/>
            </a:pPr>
            <a:r>
              <a:t/>
            </a:r>
            <a:endParaRPr sz="6400">
              <a:solidFill>
                <a:srgbClr val="ECECEC"/>
              </a:solidFill>
              <a:highlight>
                <a:srgbClr val="212121"/>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17975"/>
            <a:ext cx="7038900" cy="541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419" sz="2900"/>
              <a:t>Parámetros</a:t>
            </a:r>
            <a:r>
              <a:rPr lang="es-419" sz="2900"/>
              <a:t> opcionales </a:t>
            </a:r>
            <a:r>
              <a:rPr lang="es-419" sz="2900"/>
              <a:t>posicionales</a:t>
            </a:r>
            <a:endParaRPr sz="2900"/>
          </a:p>
          <a:p>
            <a:pPr indent="0" lvl="0" marL="0" rtl="0" algn="l">
              <a:lnSpc>
                <a:spcPct val="130434"/>
              </a:lnSpc>
              <a:spcBef>
                <a:spcPts val="0"/>
              </a:spcBef>
              <a:spcAft>
                <a:spcPts val="0"/>
              </a:spcAft>
              <a:buNone/>
            </a:pPr>
            <a:r>
              <a:t/>
            </a:r>
            <a:endParaRPr sz="1150">
              <a:solidFill>
                <a:srgbClr val="6A9955"/>
              </a:solidFill>
              <a:highlight>
                <a:srgbClr val="1F1F1F"/>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85" name="Google Shape;185;p21"/>
          <p:cNvSpPr txBox="1"/>
          <p:nvPr>
            <p:ph idx="1" type="body"/>
          </p:nvPr>
        </p:nvSpPr>
        <p:spPr>
          <a:xfrm>
            <a:off x="1297500" y="1054175"/>
            <a:ext cx="7038900" cy="3424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100">
                <a:latin typeface="Arial"/>
                <a:ea typeface="Arial"/>
                <a:cs typeface="Arial"/>
                <a:sym typeface="Arial"/>
              </a:rPr>
              <a:t>Los parámetros opcionales posicionales en Dart son una forma de definir parámetros de función que son opcionales y se pasan por posición en lugar de por nombre. Esto significa que puedes omitirlos al llamar a la función, y se utilizará el valor predeterminado si no se proporciona ningún valor para ellos.</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En Dart, los parámetros opcionales posicionales se definen encerrando los parámetros opcionales en corchetes </a:t>
            </a:r>
            <a:r>
              <a:rPr lang="es-419" sz="1100">
                <a:latin typeface="Roboto Mono"/>
                <a:ea typeface="Roboto Mono"/>
                <a:cs typeface="Roboto Mono"/>
                <a:sym typeface="Roboto Mono"/>
              </a:rPr>
              <a:t>[]</a:t>
            </a:r>
            <a:r>
              <a:rPr lang="es-419" sz="1100">
                <a:latin typeface="Arial"/>
                <a:ea typeface="Arial"/>
                <a:cs typeface="Arial"/>
                <a:sym typeface="Arial"/>
              </a:rPr>
              <a:t> en la lista de parámetros de la función.</a:t>
            </a:r>
            <a:endParaRPr sz="1100">
              <a:latin typeface="Arial"/>
              <a:ea typeface="Arial"/>
              <a:cs typeface="Arial"/>
              <a:sym typeface="Arial"/>
            </a:endParaRPr>
          </a:p>
          <a:p>
            <a:pPr indent="0" lvl="0" marL="0" rtl="0" algn="l">
              <a:spcBef>
                <a:spcPts val="1200"/>
              </a:spcBef>
              <a:spcAft>
                <a:spcPts val="1200"/>
              </a:spcAft>
              <a:buNone/>
            </a:pPr>
            <a:r>
              <a:t/>
            </a:r>
            <a:endParaRPr/>
          </a:p>
        </p:txBody>
      </p:sp>
      <p:pic>
        <p:nvPicPr>
          <p:cNvPr id="186" name="Google Shape;186;p21"/>
          <p:cNvPicPr preferRelativeResize="0"/>
          <p:nvPr/>
        </p:nvPicPr>
        <p:blipFill rotWithShape="1">
          <a:blip r:embed="rId3">
            <a:alphaModFix/>
          </a:blip>
          <a:srcRect b="7014" l="3139" r="3139" t="7023"/>
          <a:stretch/>
        </p:blipFill>
        <p:spPr>
          <a:xfrm>
            <a:off x="1670950" y="2364400"/>
            <a:ext cx="5890676" cy="2577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