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2a05ea9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2a05ea9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2a05ea9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2a05ea9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02a05ea9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02a05ea9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2a05ea9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2a05ea9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2a05ea9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2a05ea9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2a05ea9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02a05ea9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2a05ea9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2a05ea9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02a05ea9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02a05ea9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0" Type="http://schemas.openxmlformats.org/officeDocument/2006/relationships/image" Target="../media/image21.png"/><Relationship Id="rId9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Y-Data-Services/zillow_regression_project" TargetMode="External"/><Relationship Id="rId4" Type="http://schemas.openxmlformats.org/officeDocument/2006/relationships/hyperlink" Target="https://www.investopedia.com/terms/h/housingunits.asp" TargetMode="External"/><Relationship Id="rId5" Type="http://schemas.openxmlformats.org/officeDocument/2006/relationships/hyperlink" Target="https://en.wikipedia.org/wiki/FIPS_county_code" TargetMode="External"/><Relationship Id="rId6" Type="http://schemas.openxmlformats.org/officeDocument/2006/relationships/hyperlink" Target="https://www.nrcs.usda.gov/wps/portal/nrcs/detail/national/home/?cid=nrcs143_0136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Tax Value Prediction Model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Zillow Regression Project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40850" y="4589850"/>
            <a:ext cx="4090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CY Data Services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 sz="1200">
                <a:solidFill>
                  <a:schemeClr val="dk2"/>
                </a:solidFill>
              </a:rPr>
              <a:t>Corey Solitaire, Ryvyn Young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287825"/>
            <a:ext cx="1626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10/8/2020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50" y="1878550"/>
            <a:ext cx="5035050" cy="295922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93550" y="500925"/>
            <a:ext cx="4538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Executive Summary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 Rate Additional Information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Pipeline Process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Exploration Key Insights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Modeling Results Summary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397150" y="98925"/>
            <a:ext cx="4640100" cy="4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Model:</a:t>
            </a:r>
            <a:endParaRPr/>
          </a:p>
          <a:p>
            <a:pPr indent="-295275" lvl="1" marL="91440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Second Iteration (5 Features, degree = 2)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/>
              <a:t>Features = Bedrooms, Bathrooms, Finished ft</a:t>
            </a:r>
            <a:r>
              <a:rPr baseline="30000" lang="en"/>
              <a:t>2</a:t>
            </a:r>
            <a:r>
              <a:rPr lang="en"/>
              <a:t>,  Garage, Zip-category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Model = Polynomial Feature Model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Avg. RMSE of $447039.41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b="1" lang="en" sz="1050">
                <a:latin typeface="Arial"/>
                <a:ea typeface="Arial"/>
                <a:cs typeface="Arial"/>
                <a:sym typeface="Arial"/>
              </a:rPr>
              <a:t>31% Improvement over baseline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Effect On Model - RFE Features Improve Performance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 for Modeling: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Bedroom count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Bathroom count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Finished square footage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Garage</a:t>
            </a:r>
            <a:endParaRPr b="1"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Categorical zip code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Results</a:t>
            </a:r>
            <a:r>
              <a:rPr lang="en"/>
              <a:t>: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 Squared Test for Independence: bedrooms and bathrooms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Rejected Null: 95% Confidence Variables show dependence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●"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Independent T-Test: Preformed on fireplace and total square feet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○"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Rejected Null: 95% Confidence that there is a difference (in square footage) between houses with or without a fireplace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 Rate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67950" y="3832400"/>
            <a:ext cx="41664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rate do most properties sit around?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quartile tax rate percentage: 1.16%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quartile tax rate percentage: 1.35%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of these (IQR) is: 0.19%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51" y="125425"/>
            <a:ext cx="4712375" cy="352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75" y="2489300"/>
            <a:ext cx="3893602" cy="228837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Process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475" y="954075"/>
            <a:ext cx="1357350" cy="10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25" y="53975"/>
            <a:ext cx="1357350" cy="90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750" y="1945563"/>
            <a:ext cx="1422799" cy="88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0575" y="2833925"/>
            <a:ext cx="1422800" cy="96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8750" y="3787900"/>
            <a:ext cx="1292650" cy="12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666475" y="143875"/>
            <a:ext cx="33438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 ML model to predict tax assessed value of single properties in LA, Orange, Ventura California counties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Determine tax rate by county and distribution of rates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666475" y="1128525"/>
            <a:ext cx="3278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Acquire and clean data obtained using mySQL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Determine features and resolve outliers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Prepare data for exploration and modeling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710575" y="1981225"/>
            <a:ext cx="3255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Visualize features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Hypothesis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Feature significance/validation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827000" y="2992650"/>
            <a:ext cx="31392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Create 4 ML regression models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Evaluate performance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Iterate through additional models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827000" y="4110530"/>
            <a:ext cx="3255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Main Notebook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Additional Information Notebook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Slide deck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Readme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GitHub repo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289425"/>
            <a:ext cx="25341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202425" y="2522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Hypothesize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Visualize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Test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403375" y="86650"/>
            <a:ext cx="4348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Hypothesize: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our variables have a statistically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relationship with our target 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474812" y="4078400"/>
            <a:ext cx="4348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Statistical Testing: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 Squared Test of Independence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Sample T-Test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RFE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8"/>
          <p:cNvGrpSpPr/>
          <p:nvPr/>
        </p:nvGrpSpPr>
        <p:grpSpPr>
          <a:xfrm>
            <a:off x="5172340" y="916351"/>
            <a:ext cx="3115250" cy="3046212"/>
            <a:chOff x="5188615" y="1111176"/>
            <a:chExt cx="3115250" cy="3046212"/>
          </a:xfrm>
        </p:grpSpPr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8615" y="1481504"/>
              <a:ext cx="3115250" cy="26758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5476650" y="1111176"/>
              <a:ext cx="25392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Tax Value by Square Footage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675" y="1103947"/>
            <a:ext cx="4604599" cy="27816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1224775" y="2088463"/>
            <a:ext cx="28719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Hypothesize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Visualize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Test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775" y="1170000"/>
            <a:ext cx="4348502" cy="2649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200" y="1130312"/>
            <a:ext cx="4517550" cy="27288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9" name="Google Shape;119;p18"/>
          <p:cNvGrpSpPr/>
          <p:nvPr/>
        </p:nvGrpSpPr>
        <p:grpSpPr>
          <a:xfrm>
            <a:off x="4363368" y="932819"/>
            <a:ext cx="4733203" cy="3013277"/>
            <a:chOff x="-412500" y="134737"/>
            <a:chExt cx="4818000" cy="3013277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-412500" y="134737"/>
              <a:ext cx="4818000" cy="30132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1" name="Google Shape;121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366550" y="504774"/>
              <a:ext cx="4726103" cy="19428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8"/>
          <p:cNvGrpSpPr/>
          <p:nvPr/>
        </p:nvGrpSpPr>
        <p:grpSpPr>
          <a:xfrm>
            <a:off x="4363369" y="1336725"/>
            <a:ext cx="4733202" cy="2508900"/>
            <a:chOff x="4341194" y="1427900"/>
            <a:chExt cx="4733202" cy="25089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41194" y="1427900"/>
              <a:ext cx="4733100" cy="250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4" name="Google Shape;124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74238" y="2331150"/>
              <a:ext cx="4667073" cy="117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407307" y="1756907"/>
              <a:ext cx="4667088" cy="574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1210" y="1266425"/>
            <a:ext cx="4517539" cy="2649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Summary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406150" y="121350"/>
            <a:ext cx="4666800" cy="4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</a:t>
            </a:r>
            <a:r>
              <a:rPr lang="en"/>
              <a:t>: (3 Iterations)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4 model types</a:t>
            </a:r>
            <a:r>
              <a:rPr lang="en"/>
              <a:t>: </a:t>
            </a:r>
            <a:r>
              <a:rPr lang="en" sz="1100"/>
              <a:t>Linear Regression, LassoLars, Polynomial Features, Tweedie Regressor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Target</a:t>
            </a:r>
            <a:r>
              <a:rPr lang="en"/>
              <a:t> = Tax Value Amount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First Iteration</a:t>
            </a:r>
            <a:r>
              <a:rPr lang="en" sz="1100"/>
              <a:t> (3 Features, degree = 2)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Features = Bedrooms, Bathrooms, Finished ft</a:t>
            </a:r>
            <a:r>
              <a:rPr baseline="30000" lang="en" sz="1100"/>
              <a:t>2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Best Model = Polynomial Feature Model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Avg. RMSE of $464997.75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28% Improvement over baseline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Second Iteration</a:t>
            </a:r>
            <a:r>
              <a:rPr lang="en" sz="1100"/>
              <a:t> (5 Features, degree = 2)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Features = Bedrooms, Bathrooms, Finished ft</a:t>
            </a:r>
            <a:r>
              <a:rPr baseline="30000" lang="en" sz="1100"/>
              <a:t>2</a:t>
            </a:r>
            <a:r>
              <a:rPr lang="en" sz="1100"/>
              <a:t>, </a:t>
            </a:r>
            <a:r>
              <a:rPr lang="en" sz="1100"/>
              <a:t> Garage, Zip-category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 = Polynomial Feature Model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Avg. RMSE of $447039.41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31% Improvement over baseline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Effect On Model - RFE Features Improve </a:t>
            </a:r>
            <a:r>
              <a:rPr b="1" lang="en" sz="1100"/>
              <a:t>Performance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Third Iteration</a:t>
            </a:r>
            <a:r>
              <a:rPr lang="en" sz="1100"/>
              <a:t> (5 Features, degree = 5)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Features = Bedrooms, Bathrooms, Finished ft</a:t>
            </a:r>
            <a:r>
              <a:rPr baseline="30000" lang="en" sz="1100"/>
              <a:t>2</a:t>
            </a:r>
            <a:r>
              <a:rPr lang="en" sz="1100"/>
              <a:t>,  Garage, Zip-category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 = Polynomial Features Model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Avg. RMSE of $442704.79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31% Improvement over baseline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Effect On Model - Overfit, loss of predictive power on unseen data</a:t>
            </a: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46" y="2121725"/>
            <a:ext cx="3852654" cy="2755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5654625" y="4095225"/>
            <a:ext cx="33558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reduce outliers in tax rate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engineering: combine features: bedroom/bathroom as single feature?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050" y="92850"/>
            <a:ext cx="1007925" cy="8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563" y="952500"/>
            <a:ext cx="948900" cy="9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300" y="2072438"/>
            <a:ext cx="1091425" cy="9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050" y="3242096"/>
            <a:ext cx="1225150" cy="68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468475" y="92850"/>
            <a:ext cx="35418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 Performing Model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31% improvement over baseline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degree Polynomial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468475" y="1093825"/>
            <a:ext cx="35418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Additional Information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Southern California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Bulk of properties tax rates between 1.16% and 1.35%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557375" y="2072450"/>
            <a:ext cx="35418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Iteration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Varied model type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Varied #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Varied hyperparameters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602200" y="3151850"/>
            <a:ext cx="35418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Hypothesis Testing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Chi</a:t>
            </a:r>
            <a:r>
              <a:rPr baseline="30000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Independent T-test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Rejected both null hypothesis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5300" y="4095225"/>
            <a:ext cx="1343570" cy="9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CY Data Services Repository for this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zillow_regression_project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Domain Knowledge website research</a:t>
            </a:r>
            <a:endParaRPr/>
          </a:p>
          <a:p>
            <a:pPr indent="0" lvl="0" marL="266700" marR="2667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https://www.investopedia.com/terms/h/housingunits.asp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https://en.wikipedia.org/wiki/FIPS_county_code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https://www.nrcs.usda.gov/wps/portal/nrcs/detail/national/home/?cid=nrcs143_013697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2667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