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9" r:id="rId4"/>
    <p:sldId id="264" r:id="rId5"/>
    <p:sldId id="269" r:id="rId6"/>
    <p:sldId id="268" r:id="rId7"/>
    <p:sldId id="270" r:id="rId8"/>
    <p:sldId id="273" r:id="rId9"/>
    <p:sldId id="274" r:id="rId10"/>
    <p:sldId id="260" r:id="rId11"/>
    <p:sldId id="263" r:id="rId12"/>
    <p:sldId id="275" r:id="rId13"/>
    <p:sldId id="276" r:id="rId14"/>
    <p:sldId id="261" r:id="rId15"/>
    <p:sldId id="26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407"/>
    <a:srgbClr val="AF2C78"/>
    <a:srgbClr val="974C8F"/>
    <a:srgbClr val="905F93"/>
    <a:srgbClr val="E1573C"/>
    <a:srgbClr val="F6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88262"/>
  </p:normalViewPr>
  <p:slideViewPr>
    <p:cSldViewPr snapToGrid="0" snapToObjects="1">
      <p:cViewPr>
        <p:scale>
          <a:sx n="55" d="100"/>
          <a:sy n="55" d="100"/>
        </p:scale>
        <p:origin x="136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6242E-5F77-8F49-80CE-2B9396EEEC95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F587-F578-4840-9A3D-EC8139454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09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6F587-F578-4840-9A3D-EC81394549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3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6F587-F578-4840-9A3D-EC813945492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39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79463B-D0F8-2243-839A-C5A1866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0F01-3A71-E64E-84BD-6D46DA5418E1}" type="datetime1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7C5F9-B58B-D242-9C7B-70AB25A8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28999-92FF-7C48-8CD0-DDB896DA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8146-81A6-F240-BE19-08E4E8082B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E3419-3D2F-B649-B918-3AA0179B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2C48C1-4B77-454E-A0D9-C77EA746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4E4-C4D9-C047-8659-2CCC73BB688D}" type="datetime1">
              <a:rPr lang="fr-FR" smtClean="0"/>
              <a:t>22/11/2020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36B7F5-A81B-1542-B4E5-07754A79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003132-EBE1-634A-9B3C-F694BDB7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8146-81A6-F240-BE19-08E4E8082B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96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16EC09-158E-E74E-BC2E-0D5DBA08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76F0-2B5C-EC46-94E7-C816728921FD}" type="datetime1">
              <a:rPr lang="fr-FR" smtClean="0"/>
              <a:t>22/11/2020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6ABE7E-E9AB-6949-BF4A-3BCA912D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E3F7C7-AF5C-674F-994F-743D00B1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8146-81A6-F240-BE19-08E4E8082B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42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BE9A2-7840-424F-B6B2-AB1C0397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CBFD8D-124D-0644-8425-542A5798F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F4C936-2052-3846-8BB1-6E95AE4EF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29C7C1-DF22-C748-88E1-20DB26F6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1583-04E5-304C-AC16-85E0D12DE147}" type="datetime1">
              <a:rPr lang="fr-FR" smtClean="0"/>
              <a:t>22/11/2020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CD6639-C1ED-7443-A514-7EC18059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BA4203-3D3D-054F-BB95-66B90011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8146-81A6-F240-BE19-08E4E8082B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71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3DC32-A493-F74F-AF37-BCAFD905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ECF91B-D42C-7946-A4EF-CA08A9B68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DCBFE2-B6C7-6D41-B73D-DF9F28885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F28396-55DC-CB48-8D31-F119F6B4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8FB-2187-D54C-A7FC-7298B7ABF05E}" type="datetime1">
              <a:rPr lang="fr-FR" smtClean="0"/>
              <a:t>22/11/2020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8F2D7D-F1D4-CB4B-9407-42150935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0DCA87-FFE8-A845-9E3C-815A233E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8146-81A6-F240-BE19-08E4E8082B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5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5A0B9-E4D4-F146-A57E-D5A739DD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C710BA-ED77-B348-AA7E-5B9AC805B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189B2B-CD52-8E49-846F-EC4A54BF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F4BB-AB54-9146-BA09-FC295EFB2267}" type="datetime1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E456E-FF99-9440-90E5-B864372C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467C24-1724-704C-9F56-40FF3D54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8146-81A6-F240-BE19-08E4E8082B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39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746B9C-731B-034E-8E5B-E8CD23BB0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A10334-4FE2-ED43-B100-8E7BAD02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FF7D66-73C5-9E43-AF47-C24C2291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F535-10DB-EB40-91C0-D649F7CE78AB}" type="datetime1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B5A70D-D305-994A-ACF3-B6C66A61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269A1-0A53-FE4F-8F3E-783E1CFC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8146-81A6-F240-BE19-08E4E8082B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78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onds d'écran iPhone du 02/01/2019 - AppSystem">
            <a:extLst>
              <a:ext uri="{FF2B5EF4-FFF2-40B4-BE49-F238E27FC236}">
                <a16:creationId xmlns:a16="http://schemas.microsoft.com/office/drawing/2014/main" id="{1B40CE1F-1619-0442-ADD3-0DA30EC6BB6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416"/>
          <a:stretch/>
        </p:blipFill>
        <p:spPr bwMode="auto">
          <a:xfrm rot="10800000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14A5043-0639-694A-9A15-75C19F4B8F36}"/>
              </a:ext>
            </a:extLst>
          </p:cNvPr>
          <p:cNvGrpSpPr/>
          <p:nvPr userDrawn="1"/>
        </p:nvGrpSpPr>
        <p:grpSpPr>
          <a:xfrm>
            <a:off x="683672" y="233378"/>
            <a:ext cx="2652694" cy="396000"/>
            <a:chOff x="4563086" y="362192"/>
            <a:chExt cx="2652694" cy="39600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43ED8083-560C-B34C-94E6-E18DD1823C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63086" y="362192"/>
              <a:ext cx="396000" cy="396000"/>
              <a:chOff x="4482513" y="343499"/>
              <a:chExt cx="2185943" cy="2185943"/>
            </a:xfrm>
          </p:grpSpPr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63474373-B354-6449-AC7B-95348FA76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2513" y="343499"/>
                <a:ext cx="2185943" cy="218594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" name="Graphique 11" descr="Smartphone">
                <a:extLst>
                  <a:ext uri="{FF2B5EF4-FFF2-40B4-BE49-F238E27FC236}">
                    <a16:creationId xmlns:a16="http://schemas.microsoft.com/office/drawing/2014/main" id="{657C4FD6-3C49-F64B-AD42-A1D1DFE7FC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51028" y="377756"/>
                <a:ext cx="2048919" cy="2048919"/>
              </a:xfrm>
              <a:prstGeom prst="rect">
                <a:avLst/>
              </a:prstGeom>
            </p:spPr>
          </p:pic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88904A3-8669-D34E-B9A5-C58C55123BC8}"/>
                </a:ext>
              </a:extLst>
            </p:cNvPr>
            <p:cNvSpPr txBox="1"/>
            <p:nvPr/>
          </p:nvSpPr>
          <p:spPr>
            <a:xfrm>
              <a:off x="4937300" y="369320"/>
              <a:ext cx="2278480" cy="368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u="sng" dirty="0">
                  <a:solidFill>
                    <a:schemeClr val="bg1"/>
                  </a:solidFill>
                </a:rPr>
                <a:t>NOTRE APPLICATION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05E2825-BAB6-B640-BCB4-3D2EA8264522}"/>
              </a:ext>
            </a:extLst>
          </p:cNvPr>
          <p:cNvGrpSpPr/>
          <p:nvPr userDrawn="1"/>
        </p:nvGrpSpPr>
        <p:grpSpPr>
          <a:xfrm>
            <a:off x="3705829" y="233378"/>
            <a:ext cx="2324618" cy="396000"/>
            <a:chOff x="2959343" y="880901"/>
            <a:chExt cx="2324618" cy="396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5CD2B22D-799D-D747-AC5A-5DBE2BD28AEA}"/>
                </a:ext>
              </a:extLst>
            </p:cNvPr>
            <p:cNvGrpSpPr/>
            <p:nvPr/>
          </p:nvGrpSpPr>
          <p:grpSpPr>
            <a:xfrm>
              <a:off x="2959343" y="880901"/>
              <a:ext cx="396000" cy="396000"/>
              <a:chOff x="2959343" y="880901"/>
              <a:chExt cx="396000" cy="396000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0C850304-4C31-144A-A04E-E2546B4B60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9343" y="880901"/>
                <a:ext cx="396000" cy="396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" name="Graphique 16" descr="Porte-bloc">
                <a:extLst>
                  <a:ext uri="{FF2B5EF4-FFF2-40B4-BE49-F238E27FC236}">
                    <a16:creationId xmlns:a16="http://schemas.microsoft.com/office/drawing/2014/main" id="{609B1AD0-349E-B545-BC8B-FEF3E7EE4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959343" y="880901"/>
                <a:ext cx="396000" cy="396000"/>
              </a:xfrm>
              <a:prstGeom prst="rect">
                <a:avLst/>
              </a:prstGeom>
            </p:spPr>
          </p:pic>
        </p:grp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E967D14-75D7-5149-96BE-34CA39E7CD58}"/>
                </a:ext>
              </a:extLst>
            </p:cNvPr>
            <p:cNvSpPr txBox="1"/>
            <p:nvPr/>
          </p:nvSpPr>
          <p:spPr>
            <a:xfrm>
              <a:off x="3321586" y="894235"/>
              <a:ext cx="1962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DÉVELOPPEMENT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B47E74A-8B0B-934B-AA8A-202E3258DF44}"/>
              </a:ext>
            </a:extLst>
          </p:cNvPr>
          <p:cNvGrpSpPr/>
          <p:nvPr userDrawn="1"/>
        </p:nvGrpSpPr>
        <p:grpSpPr>
          <a:xfrm>
            <a:off x="6399910" y="231570"/>
            <a:ext cx="2637009" cy="399617"/>
            <a:chOff x="5804368" y="193331"/>
            <a:chExt cx="2637009" cy="399617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D9E69CB9-514C-A14E-BA45-DEB905A654F9}"/>
                </a:ext>
              </a:extLst>
            </p:cNvPr>
            <p:cNvGrpSpPr/>
            <p:nvPr/>
          </p:nvGrpSpPr>
          <p:grpSpPr>
            <a:xfrm>
              <a:off x="5804368" y="196948"/>
              <a:ext cx="396000" cy="396000"/>
              <a:chOff x="5804368" y="196948"/>
              <a:chExt cx="396000" cy="396000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92D7C958-0C7D-C14E-B8C1-B6188359F0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4368" y="196948"/>
                <a:ext cx="396000" cy="396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2" name="Graphique 21" descr="Sac à dos">
                <a:extLst>
                  <a:ext uri="{FF2B5EF4-FFF2-40B4-BE49-F238E27FC236}">
                    <a16:creationId xmlns:a16="http://schemas.microsoft.com/office/drawing/2014/main" id="{7A408F11-D02C-D745-99FD-74B0B644D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817702" y="208473"/>
                <a:ext cx="369332" cy="382666"/>
              </a:xfrm>
              <a:prstGeom prst="rect">
                <a:avLst/>
              </a:prstGeom>
            </p:spPr>
          </p:pic>
        </p:grp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C539475-46E0-974F-BA6D-5F40C77F0D20}"/>
                </a:ext>
              </a:extLst>
            </p:cNvPr>
            <p:cNvSpPr txBox="1"/>
            <p:nvPr/>
          </p:nvSpPr>
          <p:spPr>
            <a:xfrm>
              <a:off x="6166611" y="193331"/>
              <a:ext cx="2274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QUESTIONS IMPOSÉES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AF1535E-8CC5-5844-94CF-727CA3590923}"/>
              </a:ext>
            </a:extLst>
          </p:cNvPr>
          <p:cNvGrpSpPr/>
          <p:nvPr userDrawn="1"/>
        </p:nvGrpSpPr>
        <p:grpSpPr>
          <a:xfrm>
            <a:off x="9406382" y="233378"/>
            <a:ext cx="1788692" cy="396000"/>
            <a:chOff x="2450964" y="1248545"/>
            <a:chExt cx="1788692" cy="396000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6A5621AB-FDE9-9F48-A3F6-A78F4F5DFDCC}"/>
                </a:ext>
              </a:extLst>
            </p:cNvPr>
            <p:cNvGrpSpPr/>
            <p:nvPr/>
          </p:nvGrpSpPr>
          <p:grpSpPr>
            <a:xfrm>
              <a:off x="2450964" y="1248545"/>
              <a:ext cx="396000" cy="396000"/>
              <a:chOff x="2546740" y="1500446"/>
              <a:chExt cx="396000" cy="396000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FB9561F-BE6F-0D4A-B15A-944820831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46740" y="1500446"/>
                <a:ext cx="396000" cy="396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7" name="Graphique 26" descr="Presse-papiers vérifié">
                <a:extLst>
                  <a:ext uri="{FF2B5EF4-FFF2-40B4-BE49-F238E27FC236}">
                    <a16:creationId xmlns:a16="http://schemas.microsoft.com/office/drawing/2014/main" id="{522F2545-2C6C-0C4B-A137-370AFAB48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46740" y="1500446"/>
                <a:ext cx="396000" cy="396000"/>
              </a:xfrm>
              <a:prstGeom prst="rect">
                <a:avLst/>
              </a:prstGeom>
            </p:spPr>
          </p:pic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92FBE930-5FF5-4244-8E5F-D606985B30B9}"/>
                </a:ext>
              </a:extLst>
            </p:cNvPr>
            <p:cNvSpPr txBox="1"/>
            <p:nvPr/>
          </p:nvSpPr>
          <p:spPr>
            <a:xfrm>
              <a:off x="2813207" y="1261879"/>
              <a:ext cx="1426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CONCLUSION</a:t>
              </a:r>
            </a:p>
          </p:txBody>
        </p:sp>
      </p:grpSp>
      <p:sp>
        <p:nvSpPr>
          <p:cNvPr id="28" name="Titre 27">
            <a:extLst>
              <a:ext uri="{FF2B5EF4-FFF2-40B4-BE49-F238E27FC236}">
                <a16:creationId xmlns:a16="http://schemas.microsoft.com/office/drawing/2014/main" id="{B4D8E817-A8C5-1E42-8B11-4E3CC00F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0652"/>
            <a:ext cx="12192000" cy="5564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3200" b="1">
                <a:solidFill>
                  <a:srgbClr val="F68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41844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onds d'écran iPhone du 02/01/2019 - AppSystem">
            <a:extLst>
              <a:ext uri="{FF2B5EF4-FFF2-40B4-BE49-F238E27FC236}">
                <a16:creationId xmlns:a16="http://schemas.microsoft.com/office/drawing/2014/main" id="{1B40CE1F-1619-0442-ADD3-0DA30EC6BB6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416"/>
          <a:stretch/>
        </p:blipFill>
        <p:spPr bwMode="auto">
          <a:xfrm rot="10800000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14A5043-0639-694A-9A15-75C19F4B8F36}"/>
              </a:ext>
            </a:extLst>
          </p:cNvPr>
          <p:cNvGrpSpPr/>
          <p:nvPr userDrawn="1"/>
        </p:nvGrpSpPr>
        <p:grpSpPr>
          <a:xfrm>
            <a:off x="683672" y="233378"/>
            <a:ext cx="2652694" cy="396000"/>
            <a:chOff x="4563086" y="362192"/>
            <a:chExt cx="2652694" cy="39600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43ED8083-560C-B34C-94E6-E18DD1823C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63086" y="362192"/>
              <a:ext cx="396000" cy="396000"/>
              <a:chOff x="4482513" y="343499"/>
              <a:chExt cx="2185943" cy="2185943"/>
            </a:xfrm>
          </p:grpSpPr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63474373-B354-6449-AC7B-95348FA76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2513" y="343499"/>
                <a:ext cx="2185943" cy="218594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" name="Graphique 11" descr="Smartphone">
                <a:extLst>
                  <a:ext uri="{FF2B5EF4-FFF2-40B4-BE49-F238E27FC236}">
                    <a16:creationId xmlns:a16="http://schemas.microsoft.com/office/drawing/2014/main" id="{657C4FD6-3C49-F64B-AD42-A1D1DFE7FC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51028" y="377756"/>
                <a:ext cx="2048919" cy="2048919"/>
              </a:xfrm>
              <a:prstGeom prst="rect">
                <a:avLst/>
              </a:prstGeom>
            </p:spPr>
          </p:pic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88904A3-8669-D34E-B9A5-C58C55123BC8}"/>
                </a:ext>
              </a:extLst>
            </p:cNvPr>
            <p:cNvSpPr txBox="1"/>
            <p:nvPr/>
          </p:nvSpPr>
          <p:spPr>
            <a:xfrm>
              <a:off x="4937300" y="369320"/>
              <a:ext cx="2278480" cy="368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NOTRE APPLICATION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05E2825-BAB6-B640-BCB4-3D2EA8264522}"/>
              </a:ext>
            </a:extLst>
          </p:cNvPr>
          <p:cNvGrpSpPr/>
          <p:nvPr userDrawn="1"/>
        </p:nvGrpSpPr>
        <p:grpSpPr>
          <a:xfrm>
            <a:off x="3705829" y="233378"/>
            <a:ext cx="2324618" cy="396000"/>
            <a:chOff x="2959343" y="880901"/>
            <a:chExt cx="2324618" cy="396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5CD2B22D-799D-D747-AC5A-5DBE2BD28AEA}"/>
                </a:ext>
              </a:extLst>
            </p:cNvPr>
            <p:cNvGrpSpPr/>
            <p:nvPr/>
          </p:nvGrpSpPr>
          <p:grpSpPr>
            <a:xfrm>
              <a:off x="2959343" y="880901"/>
              <a:ext cx="396000" cy="396000"/>
              <a:chOff x="2959343" y="880901"/>
              <a:chExt cx="396000" cy="396000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0C850304-4C31-144A-A04E-E2546B4B60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9343" y="880901"/>
                <a:ext cx="396000" cy="396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" name="Graphique 16" descr="Porte-bloc">
                <a:extLst>
                  <a:ext uri="{FF2B5EF4-FFF2-40B4-BE49-F238E27FC236}">
                    <a16:creationId xmlns:a16="http://schemas.microsoft.com/office/drawing/2014/main" id="{609B1AD0-349E-B545-BC8B-FEF3E7EE4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959343" y="880901"/>
                <a:ext cx="396000" cy="396000"/>
              </a:xfrm>
              <a:prstGeom prst="rect">
                <a:avLst/>
              </a:prstGeom>
            </p:spPr>
          </p:pic>
        </p:grp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E967D14-75D7-5149-96BE-34CA39E7CD58}"/>
                </a:ext>
              </a:extLst>
            </p:cNvPr>
            <p:cNvSpPr txBox="1"/>
            <p:nvPr/>
          </p:nvSpPr>
          <p:spPr>
            <a:xfrm>
              <a:off x="3321586" y="894235"/>
              <a:ext cx="1962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u="sng" dirty="0">
                  <a:solidFill>
                    <a:schemeClr val="bg1"/>
                  </a:solidFill>
                </a:rPr>
                <a:t>DÉVELOPPEMENT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B47E74A-8B0B-934B-AA8A-202E3258DF44}"/>
              </a:ext>
            </a:extLst>
          </p:cNvPr>
          <p:cNvGrpSpPr/>
          <p:nvPr userDrawn="1"/>
        </p:nvGrpSpPr>
        <p:grpSpPr>
          <a:xfrm>
            <a:off x="6399910" y="231570"/>
            <a:ext cx="2637009" cy="399617"/>
            <a:chOff x="5804368" y="193331"/>
            <a:chExt cx="2637009" cy="399617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D9E69CB9-514C-A14E-BA45-DEB905A654F9}"/>
                </a:ext>
              </a:extLst>
            </p:cNvPr>
            <p:cNvGrpSpPr/>
            <p:nvPr/>
          </p:nvGrpSpPr>
          <p:grpSpPr>
            <a:xfrm>
              <a:off x="5804368" y="196948"/>
              <a:ext cx="396000" cy="396000"/>
              <a:chOff x="5804368" y="196948"/>
              <a:chExt cx="396000" cy="396000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92D7C958-0C7D-C14E-B8C1-B6188359F0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4368" y="196948"/>
                <a:ext cx="396000" cy="396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2" name="Graphique 21" descr="Sac à dos">
                <a:extLst>
                  <a:ext uri="{FF2B5EF4-FFF2-40B4-BE49-F238E27FC236}">
                    <a16:creationId xmlns:a16="http://schemas.microsoft.com/office/drawing/2014/main" id="{7A408F11-D02C-D745-99FD-74B0B644D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817702" y="208473"/>
                <a:ext cx="369332" cy="382666"/>
              </a:xfrm>
              <a:prstGeom prst="rect">
                <a:avLst/>
              </a:prstGeom>
            </p:spPr>
          </p:pic>
        </p:grp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C539475-46E0-974F-BA6D-5F40C77F0D20}"/>
                </a:ext>
              </a:extLst>
            </p:cNvPr>
            <p:cNvSpPr txBox="1"/>
            <p:nvPr/>
          </p:nvSpPr>
          <p:spPr>
            <a:xfrm>
              <a:off x="6166611" y="193331"/>
              <a:ext cx="2274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QUESTIONS IMPOSÉES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AF1535E-8CC5-5844-94CF-727CA3590923}"/>
              </a:ext>
            </a:extLst>
          </p:cNvPr>
          <p:cNvGrpSpPr/>
          <p:nvPr userDrawn="1"/>
        </p:nvGrpSpPr>
        <p:grpSpPr>
          <a:xfrm>
            <a:off x="9406382" y="233378"/>
            <a:ext cx="1788692" cy="396000"/>
            <a:chOff x="2450964" y="1248545"/>
            <a:chExt cx="1788692" cy="396000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6A5621AB-FDE9-9F48-A3F6-A78F4F5DFDCC}"/>
                </a:ext>
              </a:extLst>
            </p:cNvPr>
            <p:cNvGrpSpPr/>
            <p:nvPr/>
          </p:nvGrpSpPr>
          <p:grpSpPr>
            <a:xfrm>
              <a:off x="2450964" y="1248545"/>
              <a:ext cx="396000" cy="396000"/>
              <a:chOff x="2546740" y="1500446"/>
              <a:chExt cx="396000" cy="396000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FB9561F-BE6F-0D4A-B15A-944820831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46740" y="1500446"/>
                <a:ext cx="396000" cy="396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7" name="Graphique 26" descr="Presse-papiers vérifié">
                <a:extLst>
                  <a:ext uri="{FF2B5EF4-FFF2-40B4-BE49-F238E27FC236}">
                    <a16:creationId xmlns:a16="http://schemas.microsoft.com/office/drawing/2014/main" id="{522F2545-2C6C-0C4B-A137-370AFAB48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46740" y="1500446"/>
                <a:ext cx="396000" cy="396000"/>
              </a:xfrm>
              <a:prstGeom prst="rect">
                <a:avLst/>
              </a:prstGeom>
            </p:spPr>
          </p:pic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92FBE930-5FF5-4244-8E5F-D606985B30B9}"/>
                </a:ext>
              </a:extLst>
            </p:cNvPr>
            <p:cNvSpPr txBox="1"/>
            <p:nvPr/>
          </p:nvSpPr>
          <p:spPr>
            <a:xfrm>
              <a:off x="2813207" y="1261879"/>
              <a:ext cx="1426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CONCLUSION</a:t>
              </a:r>
            </a:p>
          </p:txBody>
        </p:sp>
      </p:grpSp>
      <p:sp>
        <p:nvSpPr>
          <p:cNvPr id="28" name="Titre 27">
            <a:extLst>
              <a:ext uri="{FF2B5EF4-FFF2-40B4-BE49-F238E27FC236}">
                <a16:creationId xmlns:a16="http://schemas.microsoft.com/office/drawing/2014/main" id="{4B9446BF-B673-4447-AA14-F45E320E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0652"/>
            <a:ext cx="12192000" cy="5564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3200" b="1">
                <a:solidFill>
                  <a:srgbClr val="E157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732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onds d'écran iPhone du 02/01/2019 - AppSystem">
            <a:extLst>
              <a:ext uri="{FF2B5EF4-FFF2-40B4-BE49-F238E27FC236}">
                <a16:creationId xmlns:a16="http://schemas.microsoft.com/office/drawing/2014/main" id="{1B40CE1F-1619-0442-ADD3-0DA30EC6BB6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416"/>
          <a:stretch/>
        </p:blipFill>
        <p:spPr bwMode="auto">
          <a:xfrm rot="10800000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14A5043-0639-694A-9A15-75C19F4B8F36}"/>
              </a:ext>
            </a:extLst>
          </p:cNvPr>
          <p:cNvGrpSpPr/>
          <p:nvPr userDrawn="1"/>
        </p:nvGrpSpPr>
        <p:grpSpPr>
          <a:xfrm>
            <a:off x="683672" y="233378"/>
            <a:ext cx="2652694" cy="396000"/>
            <a:chOff x="4563086" y="362192"/>
            <a:chExt cx="2652694" cy="39600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43ED8083-560C-B34C-94E6-E18DD1823C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63086" y="362192"/>
              <a:ext cx="396000" cy="396000"/>
              <a:chOff x="4482513" y="343499"/>
              <a:chExt cx="2185943" cy="2185943"/>
            </a:xfrm>
          </p:grpSpPr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63474373-B354-6449-AC7B-95348FA76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2513" y="343499"/>
                <a:ext cx="2185943" cy="218594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" name="Graphique 11" descr="Smartphone">
                <a:extLst>
                  <a:ext uri="{FF2B5EF4-FFF2-40B4-BE49-F238E27FC236}">
                    <a16:creationId xmlns:a16="http://schemas.microsoft.com/office/drawing/2014/main" id="{657C4FD6-3C49-F64B-AD42-A1D1DFE7FC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51028" y="377756"/>
                <a:ext cx="2048919" cy="2048919"/>
              </a:xfrm>
              <a:prstGeom prst="rect">
                <a:avLst/>
              </a:prstGeom>
            </p:spPr>
          </p:pic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88904A3-8669-D34E-B9A5-C58C55123BC8}"/>
                </a:ext>
              </a:extLst>
            </p:cNvPr>
            <p:cNvSpPr txBox="1"/>
            <p:nvPr/>
          </p:nvSpPr>
          <p:spPr>
            <a:xfrm>
              <a:off x="4937300" y="369320"/>
              <a:ext cx="2278480" cy="368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NOTRE APPLICATION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05E2825-BAB6-B640-BCB4-3D2EA8264522}"/>
              </a:ext>
            </a:extLst>
          </p:cNvPr>
          <p:cNvGrpSpPr/>
          <p:nvPr userDrawn="1"/>
        </p:nvGrpSpPr>
        <p:grpSpPr>
          <a:xfrm>
            <a:off x="3705829" y="233378"/>
            <a:ext cx="2324618" cy="396000"/>
            <a:chOff x="2959343" y="880901"/>
            <a:chExt cx="2324618" cy="396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5CD2B22D-799D-D747-AC5A-5DBE2BD28AEA}"/>
                </a:ext>
              </a:extLst>
            </p:cNvPr>
            <p:cNvGrpSpPr/>
            <p:nvPr/>
          </p:nvGrpSpPr>
          <p:grpSpPr>
            <a:xfrm>
              <a:off x="2959343" y="880901"/>
              <a:ext cx="396000" cy="396000"/>
              <a:chOff x="2959343" y="880901"/>
              <a:chExt cx="396000" cy="396000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0C850304-4C31-144A-A04E-E2546B4B60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9343" y="880901"/>
                <a:ext cx="396000" cy="396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" name="Graphique 16" descr="Porte-bloc">
                <a:extLst>
                  <a:ext uri="{FF2B5EF4-FFF2-40B4-BE49-F238E27FC236}">
                    <a16:creationId xmlns:a16="http://schemas.microsoft.com/office/drawing/2014/main" id="{609B1AD0-349E-B545-BC8B-FEF3E7EE4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959343" y="880901"/>
                <a:ext cx="396000" cy="396000"/>
              </a:xfrm>
              <a:prstGeom prst="rect">
                <a:avLst/>
              </a:prstGeom>
            </p:spPr>
          </p:pic>
        </p:grp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E967D14-75D7-5149-96BE-34CA39E7CD58}"/>
                </a:ext>
              </a:extLst>
            </p:cNvPr>
            <p:cNvSpPr txBox="1"/>
            <p:nvPr/>
          </p:nvSpPr>
          <p:spPr>
            <a:xfrm>
              <a:off x="3321586" y="894235"/>
              <a:ext cx="1962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DÉVELOPPEMENT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B47E74A-8B0B-934B-AA8A-202E3258DF44}"/>
              </a:ext>
            </a:extLst>
          </p:cNvPr>
          <p:cNvGrpSpPr/>
          <p:nvPr userDrawn="1"/>
        </p:nvGrpSpPr>
        <p:grpSpPr>
          <a:xfrm>
            <a:off x="6399910" y="231570"/>
            <a:ext cx="2694081" cy="399617"/>
            <a:chOff x="5804368" y="193331"/>
            <a:chExt cx="2694081" cy="399617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D9E69CB9-514C-A14E-BA45-DEB905A654F9}"/>
                </a:ext>
              </a:extLst>
            </p:cNvPr>
            <p:cNvGrpSpPr/>
            <p:nvPr/>
          </p:nvGrpSpPr>
          <p:grpSpPr>
            <a:xfrm>
              <a:off x="5804368" y="196948"/>
              <a:ext cx="396000" cy="396000"/>
              <a:chOff x="5804368" y="196948"/>
              <a:chExt cx="396000" cy="396000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92D7C958-0C7D-C14E-B8C1-B6188359F0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4368" y="196948"/>
                <a:ext cx="396000" cy="396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2" name="Graphique 21" descr="Sac à dos">
                <a:extLst>
                  <a:ext uri="{FF2B5EF4-FFF2-40B4-BE49-F238E27FC236}">
                    <a16:creationId xmlns:a16="http://schemas.microsoft.com/office/drawing/2014/main" id="{7A408F11-D02C-D745-99FD-74B0B644D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817702" y="208473"/>
                <a:ext cx="369332" cy="382666"/>
              </a:xfrm>
              <a:prstGeom prst="rect">
                <a:avLst/>
              </a:prstGeom>
            </p:spPr>
          </p:pic>
        </p:grp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C539475-46E0-974F-BA6D-5F40C77F0D20}"/>
                </a:ext>
              </a:extLst>
            </p:cNvPr>
            <p:cNvSpPr txBox="1"/>
            <p:nvPr/>
          </p:nvSpPr>
          <p:spPr>
            <a:xfrm>
              <a:off x="6166611" y="193331"/>
              <a:ext cx="2331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u="sng" dirty="0">
                  <a:solidFill>
                    <a:schemeClr val="bg1"/>
                  </a:solidFill>
                </a:rPr>
                <a:t>QUESTIONS IMPOSÉES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AF1535E-8CC5-5844-94CF-727CA3590923}"/>
              </a:ext>
            </a:extLst>
          </p:cNvPr>
          <p:cNvGrpSpPr/>
          <p:nvPr userDrawn="1"/>
        </p:nvGrpSpPr>
        <p:grpSpPr>
          <a:xfrm>
            <a:off x="9406382" y="233378"/>
            <a:ext cx="1788692" cy="396000"/>
            <a:chOff x="2450964" y="1248545"/>
            <a:chExt cx="1788692" cy="396000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6A5621AB-FDE9-9F48-A3F6-A78F4F5DFDCC}"/>
                </a:ext>
              </a:extLst>
            </p:cNvPr>
            <p:cNvGrpSpPr/>
            <p:nvPr/>
          </p:nvGrpSpPr>
          <p:grpSpPr>
            <a:xfrm>
              <a:off x="2450964" y="1248545"/>
              <a:ext cx="396000" cy="396000"/>
              <a:chOff x="2546740" y="1500446"/>
              <a:chExt cx="396000" cy="396000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FB9561F-BE6F-0D4A-B15A-944820831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46740" y="1500446"/>
                <a:ext cx="396000" cy="396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7" name="Graphique 26" descr="Presse-papiers vérifié">
                <a:extLst>
                  <a:ext uri="{FF2B5EF4-FFF2-40B4-BE49-F238E27FC236}">
                    <a16:creationId xmlns:a16="http://schemas.microsoft.com/office/drawing/2014/main" id="{522F2545-2C6C-0C4B-A137-370AFAB48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46740" y="1500446"/>
                <a:ext cx="396000" cy="396000"/>
              </a:xfrm>
              <a:prstGeom prst="rect">
                <a:avLst/>
              </a:prstGeom>
            </p:spPr>
          </p:pic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92FBE930-5FF5-4244-8E5F-D606985B30B9}"/>
                </a:ext>
              </a:extLst>
            </p:cNvPr>
            <p:cNvSpPr txBox="1"/>
            <p:nvPr/>
          </p:nvSpPr>
          <p:spPr>
            <a:xfrm>
              <a:off x="2813207" y="1261879"/>
              <a:ext cx="1426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CONCLUSION</a:t>
              </a:r>
            </a:p>
          </p:txBody>
        </p:sp>
      </p:grpSp>
      <p:sp>
        <p:nvSpPr>
          <p:cNvPr id="28" name="Titre 27">
            <a:extLst>
              <a:ext uri="{FF2B5EF4-FFF2-40B4-BE49-F238E27FC236}">
                <a16:creationId xmlns:a16="http://schemas.microsoft.com/office/drawing/2014/main" id="{4B9446BF-B673-4447-AA14-F45E320E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0652"/>
            <a:ext cx="12192000" cy="5564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3200" b="1">
                <a:solidFill>
                  <a:srgbClr val="AF2C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9013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onds d'écran iPhone du 02/01/2019 - AppSystem">
            <a:extLst>
              <a:ext uri="{FF2B5EF4-FFF2-40B4-BE49-F238E27FC236}">
                <a16:creationId xmlns:a16="http://schemas.microsoft.com/office/drawing/2014/main" id="{1B40CE1F-1619-0442-ADD3-0DA30EC6BB6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416"/>
          <a:stretch/>
        </p:blipFill>
        <p:spPr bwMode="auto">
          <a:xfrm rot="10800000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14A5043-0639-694A-9A15-75C19F4B8F36}"/>
              </a:ext>
            </a:extLst>
          </p:cNvPr>
          <p:cNvGrpSpPr/>
          <p:nvPr userDrawn="1"/>
        </p:nvGrpSpPr>
        <p:grpSpPr>
          <a:xfrm>
            <a:off x="683672" y="233378"/>
            <a:ext cx="2652694" cy="396000"/>
            <a:chOff x="4563086" y="362192"/>
            <a:chExt cx="2652694" cy="39600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43ED8083-560C-B34C-94E6-E18DD1823C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63086" y="362192"/>
              <a:ext cx="396000" cy="396000"/>
              <a:chOff x="4482513" y="343499"/>
              <a:chExt cx="2185943" cy="2185943"/>
            </a:xfrm>
          </p:grpSpPr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63474373-B354-6449-AC7B-95348FA76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2513" y="343499"/>
                <a:ext cx="2185943" cy="218594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" name="Graphique 11" descr="Smartphone">
                <a:extLst>
                  <a:ext uri="{FF2B5EF4-FFF2-40B4-BE49-F238E27FC236}">
                    <a16:creationId xmlns:a16="http://schemas.microsoft.com/office/drawing/2014/main" id="{657C4FD6-3C49-F64B-AD42-A1D1DFE7FC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51028" y="377756"/>
                <a:ext cx="2048919" cy="2048919"/>
              </a:xfrm>
              <a:prstGeom prst="rect">
                <a:avLst/>
              </a:prstGeom>
            </p:spPr>
          </p:pic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88904A3-8669-D34E-B9A5-C58C55123BC8}"/>
                </a:ext>
              </a:extLst>
            </p:cNvPr>
            <p:cNvSpPr txBox="1"/>
            <p:nvPr/>
          </p:nvSpPr>
          <p:spPr>
            <a:xfrm>
              <a:off x="4937300" y="369320"/>
              <a:ext cx="2278480" cy="368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NOTRE APPLICATION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05E2825-BAB6-B640-BCB4-3D2EA8264522}"/>
              </a:ext>
            </a:extLst>
          </p:cNvPr>
          <p:cNvGrpSpPr/>
          <p:nvPr userDrawn="1"/>
        </p:nvGrpSpPr>
        <p:grpSpPr>
          <a:xfrm>
            <a:off x="3705829" y="233378"/>
            <a:ext cx="2324618" cy="396000"/>
            <a:chOff x="2959343" y="880901"/>
            <a:chExt cx="2324618" cy="396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5CD2B22D-799D-D747-AC5A-5DBE2BD28AEA}"/>
                </a:ext>
              </a:extLst>
            </p:cNvPr>
            <p:cNvGrpSpPr/>
            <p:nvPr/>
          </p:nvGrpSpPr>
          <p:grpSpPr>
            <a:xfrm>
              <a:off x="2959343" y="880901"/>
              <a:ext cx="396000" cy="396000"/>
              <a:chOff x="2959343" y="880901"/>
              <a:chExt cx="396000" cy="396000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0C850304-4C31-144A-A04E-E2546B4B60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9343" y="880901"/>
                <a:ext cx="396000" cy="396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" name="Graphique 16" descr="Porte-bloc">
                <a:extLst>
                  <a:ext uri="{FF2B5EF4-FFF2-40B4-BE49-F238E27FC236}">
                    <a16:creationId xmlns:a16="http://schemas.microsoft.com/office/drawing/2014/main" id="{609B1AD0-349E-B545-BC8B-FEF3E7EE4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959343" y="880901"/>
                <a:ext cx="396000" cy="396000"/>
              </a:xfrm>
              <a:prstGeom prst="rect">
                <a:avLst/>
              </a:prstGeom>
            </p:spPr>
          </p:pic>
        </p:grp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E967D14-75D7-5149-96BE-34CA39E7CD58}"/>
                </a:ext>
              </a:extLst>
            </p:cNvPr>
            <p:cNvSpPr txBox="1"/>
            <p:nvPr/>
          </p:nvSpPr>
          <p:spPr>
            <a:xfrm>
              <a:off x="3321586" y="894235"/>
              <a:ext cx="1962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DÉVELOPPEMENT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B47E74A-8B0B-934B-AA8A-202E3258DF44}"/>
              </a:ext>
            </a:extLst>
          </p:cNvPr>
          <p:cNvGrpSpPr/>
          <p:nvPr userDrawn="1"/>
        </p:nvGrpSpPr>
        <p:grpSpPr>
          <a:xfrm>
            <a:off x="6399910" y="231570"/>
            <a:ext cx="2637009" cy="399617"/>
            <a:chOff x="5804368" y="193331"/>
            <a:chExt cx="2637009" cy="399617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D9E69CB9-514C-A14E-BA45-DEB905A654F9}"/>
                </a:ext>
              </a:extLst>
            </p:cNvPr>
            <p:cNvGrpSpPr/>
            <p:nvPr/>
          </p:nvGrpSpPr>
          <p:grpSpPr>
            <a:xfrm>
              <a:off x="5804368" y="196948"/>
              <a:ext cx="396000" cy="396000"/>
              <a:chOff x="5804368" y="196948"/>
              <a:chExt cx="396000" cy="396000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92D7C958-0C7D-C14E-B8C1-B6188359F0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4368" y="196948"/>
                <a:ext cx="396000" cy="396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2" name="Graphique 21" descr="Sac à dos">
                <a:extLst>
                  <a:ext uri="{FF2B5EF4-FFF2-40B4-BE49-F238E27FC236}">
                    <a16:creationId xmlns:a16="http://schemas.microsoft.com/office/drawing/2014/main" id="{7A408F11-D02C-D745-99FD-74B0B644D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817702" y="208473"/>
                <a:ext cx="369332" cy="382666"/>
              </a:xfrm>
              <a:prstGeom prst="rect">
                <a:avLst/>
              </a:prstGeom>
            </p:spPr>
          </p:pic>
        </p:grp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C539475-46E0-974F-BA6D-5F40C77F0D20}"/>
                </a:ext>
              </a:extLst>
            </p:cNvPr>
            <p:cNvSpPr txBox="1"/>
            <p:nvPr/>
          </p:nvSpPr>
          <p:spPr>
            <a:xfrm>
              <a:off x="6166611" y="193331"/>
              <a:ext cx="2274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QUESTIONS IMPOSÉES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AF1535E-8CC5-5844-94CF-727CA3590923}"/>
              </a:ext>
            </a:extLst>
          </p:cNvPr>
          <p:cNvGrpSpPr/>
          <p:nvPr userDrawn="1"/>
        </p:nvGrpSpPr>
        <p:grpSpPr>
          <a:xfrm>
            <a:off x="9406382" y="233378"/>
            <a:ext cx="1944303" cy="396000"/>
            <a:chOff x="2450964" y="1248545"/>
            <a:chExt cx="1944303" cy="396000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6A5621AB-FDE9-9F48-A3F6-A78F4F5DFDCC}"/>
                </a:ext>
              </a:extLst>
            </p:cNvPr>
            <p:cNvGrpSpPr/>
            <p:nvPr/>
          </p:nvGrpSpPr>
          <p:grpSpPr>
            <a:xfrm>
              <a:off x="2450964" y="1248545"/>
              <a:ext cx="396000" cy="396000"/>
              <a:chOff x="2546740" y="1500446"/>
              <a:chExt cx="396000" cy="396000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FB9561F-BE6F-0D4A-B15A-944820831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46740" y="1500446"/>
                <a:ext cx="396000" cy="396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7" name="Graphique 26" descr="Presse-papiers vérifié">
                <a:extLst>
                  <a:ext uri="{FF2B5EF4-FFF2-40B4-BE49-F238E27FC236}">
                    <a16:creationId xmlns:a16="http://schemas.microsoft.com/office/drawing/2014/main" id="{522F2545-2C6C-0C4B-A137-370AFAB48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46740" y="1500446"/>
                <a:ext cx="396000" cy="396000"/>
              </a:xfrm>
              <a:prstGeom prst="rect">
                <a:avLst/>
              </a:prstGeom>
            </p:spPr>
          </p:pic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92FBE930-5FF5-4244-8E5F-D606985B30B9}"/>
                </a:ext>
              </a:extLst>
            </p:cNvPr>
            <p:cNvSpPr txBox="1"/>
            <p:nvPr/>
          </p:nvSpPr>
          <p:spPr>
            <a:xfrm>
              <a:off x="2813207" y="1261879"/>
              <a:ext cx="1582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u="sng" dirty="0">
                  <a:solidFill>
                    <a:schemeClr val="bg1"/>
                  </a:solidFill>
                  <a:effectLst/>
                </a:rPr>
                <a:t>CONCLUSION</a:t>
              </a:r>
            </a:p>
          </p:txBody>
        </p:sp>
      </p:grpSp>
      <p:sp>
        <p:nvSpPr>
          <p:cNvPr id="28" name="Titre 27">
            <a:extLst>
              <a:ext uri="{FF2B5EF4-FFF2-40B4-BE49-F238E27FC236}">
                <a16:creationId xmlns:a16="http://schemas.microsoft.com/office/drawing/2014/main" id="{4B9446BF-B673-4447-AA14-F45E320E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0652"/>
            <a:ext cx="12192000" cy="5564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3200" b="1">
                <a:solidFill>
                  <a:srgbClr val="974C8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0286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FFEAB-2F2C-9543-ADE5-96009970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68A1-3C91-5B4F-B2F8-ACC5AE9FE39F}" type="datetime1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EBA307-8136-9141-8327-6D2B0B7C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17F5D6-2212-D246-ACA6-DDC070BD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8146-81A6-F240-BE19-08E4E8082B0D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 descr="Fonds d'écran iPhone du 02/01/2019 - AppSystem">
            <a:extLst>
              <a:ext uri="{FF2B5EF4-FFF2-40B4-BE49-F238E27FC236}">
                <a16:creationId xmlns:a16="http://schemas.microsoft.com/office/drawing/2014/main" id="{1B40CE1F-1619-0442-ADD3-0DA30EC6BB6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416"/>
          <a:stretch/>
        </p:blipFill>
        <p:spPr bwMode="auto">
          <a:xfrm rot="10800000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14A5043-0639-694A-9A15-75C19F4B8F36}"/>
              </a:ext>
            </a:extLst>
          </p:cNvPr>
          <p:cNvGrpSpPr/>
          <p:nvPr userDrawn="1"/>
        </p:nvGrpSpPr>
        <p:grpSpPr>
          <a:xfrm>
            <a:off x="683672" y="233378"/>
            <a:ext cx="2652694" cy="396000"/>
            <a:chOff x="4563086" y="362192"/>
            <a:chExt cx="2652694" cy="39600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43ED8083-560C-B34C-94E6-E18DD1823C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63086" y="362192"/>
              <a:ext cx="396000" cy="396000"/>
              <a:chOff x="4482513" y="343499"/>
              <a:chExt cx="2185943" cy="2185943"/>
            </a:xfrm>
          </p:grpSpPr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63474373-B354-6449-AC7B-95348FA76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2513" y="343499"/>
                <a:ext cx="2185943" cy="218594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" name="Graphique 11" descr="Smartphone">
                <a:extLst>
                  <a:ext uri="{FF2B5EF4-FFF2-40B4-BE49-F238E27FC236}">
                    <a16:creationId xmlns:a16="http://schemas.microsoft.com/office/drawing/2014/main" id="{657C4FD6-3C49-F64B-AD42-A1D1DFE7FC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51028" y="377756"/>
                <a:ext cx="2048919" cy="2048919"/>
              </a:xfrm>
              <a:prstGeom prst="rect">
                <a:avLst/>
              </a:prstGeom>
            </p:spPr>
          </p:pic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88904A3-8669-D34E-B9A5-C58C55123BC8}"/>
                </a:ext>
              </a:extLst>
            </p:cNvPr>
            <p:cNvSpPr txBox="1"/>
            <p:nvPr/>
          </p:nvSpPr>
          <p:spPr>
            <a:xfrm>
              <a:off x="4937300" y="369320"/>
              <a:ext cx="2278480" cy="368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NOTRE APPLICATION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05E2825-BAB6-B640-BCB4-3D2EA8264522}"/>
              </a:ext>
            </a:extLst>
          </p:cNvPr>
          <p:cNvGrpSpPr/>
          <p:nvPr userDrawn="1"/>
        </p:nvGrpSpPr>
        <p:grpSpPr>
          <a:xfrm>
            <a:off x="3705829" y="233378"/>
            <a:ext cx="2324618" cy="396000"/>
            <a:chOff x="2959343" y="880901"/>
            <a:chExt cx="2324618" cy="396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5CD2B22D-799D-D747-AC5A-5DBE2BD28AEA}"/>
                </a:ext>
              </a:extLst>
            </p:cNvPr>
            <p:cNvGrpSpPr/>
            <p:nvPr/>
          </p:nvGrpSpPr>
          <p:grpSpPr>
            <a:xfrm>
              <a:off x="2959343" y="880901"/>
              <a:ext cx="396000" cy="396000"/>
              <a:chOff x="2959343" y="880901"/>
              <a:chExt cx="396000" cy="396000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0C850304-4C31-144A-A04E-E2546B4B60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9343" y="880901"/>
                <a:ext cx="396000" cy="396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" name="Graphique 16" descr="Porte-bloc">
                <a:extLst>
                  <a:ext uri="{FF2B5EF4-FFF2-40B4-BE49-F238E27FC236}">
                    <a16:creationId xmlns:a16="http://schemas.microsoft.com/office/drawing/2014/main" id="{609B1AD0-349E-B545-BC8B-FEF3E7EE4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959343" y="880901"/>
                <a:ext cx="396000" cy="396000"/>
              </a:xfrm>
              <a:prstGeom prst="rect">
                <a:avLst/>
              </a:prstGeom>
            </p:spPr>
          </p:pic>
        </p:grp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E967D14-75D7-5149-96BE-34CA39E7CD58}"/>
                </a:ext>
              </a:extLst>
            </p:cNvPr>
            <p:cNvSpPr txBox="1"/>
            <p:nvPr/>
          </p:nvSpPr>
          <p:spPr>
            <a:xfrm>
              <a:off x="3321586" y="894235"/>
              <a:ext cx="1962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DÉVELOPPEMENT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B47E74A-8B0B-934B-AA8A-202E3258DF44}"/>
              </a:ext>
            </a:extLst>
          </p:cNvPr>
          <p:cNvGrpSpPr/>
          <p:nvPr userDrawn="1"/>
        </p:nvGrpSpPr>
        <p:grpSpPr>
          <a:xfrm>
            <a:off x="6399910" y="231570"/>
            <a:ext cx="2637009" cy="399617"/>
            <a:chOff x="5804368" y="193331"/>
            <a:chExt cx="2637009" cy="399617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D9E69CB9-514C-A14E-BA45-DEB905A654F9}"/>
                </a:ext>
              </a:extLst>
            </p:cNvPr>
            <p:cNvGrpSpPr/>
            <p:nvPr/>
          </p:nvGrpSpPr>
          <p:grpSpPr>
            <a:xfrm>
              <a:off x="5804368" y="196948"/>
              <a:ext cx="396000" cy="396000"/>
              <a:chOff x="5804368" y="196948"/>
              <a:chExt cx="396000" cy="396000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92D7C958-0C7D-C14E-B8C1-B6188359F0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4368" y="196948"/>
                <a:ext cx="396000" cy="396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2" name="Graphique 21" descr="Sac à dos">
                <a:extLst>
                  <a:ext uri="{FF2B5EF4-FFF2-40B4-BE49-F238E27FC236}">
                    <a16:creationId xmlns:a16="http://schemas.microsoft.com/office/drawing/2014/main" id="{7A408F11-D02C-D745-99FD-74B0B644D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817702" y="208473"/>
                <a:ext cx="369332" cy="382666"/>
              </a:xfrm>
              <a:prstGeom prst="rect">
                <a:avLst/>
              </a:prstGeom>
            </p:spPr>
          </p:pic>
        </p:grp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C539475-46E0-974F-BA6D-5F40C77F0D20}"/>
                </a:ext>
              </a:extLst>
            </p:cNvPr>
            <p:cNvSpPr txBox="1"/>
            <p:nvPr/>
          </p:nvSpPr>
          <p:spPr>
            <a:xfrm>
              <a:off x="6166611" y="193331"/>
              <a:ext cx="2274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QUESTIONS IMPOSÉES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AF1535E-8CC5-5844-94CF-727CA3590923}"/>
              </a:ext>
            </a:extLst>
          </p:cNvPr>
          <p:cNvGrpSpPr/>
          <p:nvPr userDrawn="1"/>
        </p:nvGrpSpPr>
        <p:grpSpPr>
          <a:xfrm>
            <a:off x="9406382" y="233378"/>
            <a:ext cx="1788692" cy="396000"/>
            <a:chOff x="2450964" y="1248545"/>
            <a:chExt cx="1788692" cy="396000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6A5621AB-FDE9-9F48-A3F6-A78F4F5DFDCC}"/>
                </a:ext>
              </a:extLst>
            </p:cNvPr>
            <p:cNvGrpSpPr/>
            <p:nvPr/>
          </p:nvGrpSpPr>
          <p:grpSpPr>
            <a:xfrm>
              <a:off x="2450964" y="1248545"/>
              <a:ext cx="396000" cy="396000"/>
              <a:chOff x="2546740" y="1500446"/>
              <a:chExt cx="396000" cy="396000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FB9561F-BE6F-0D4A-B15A-944820831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46740" y="1500446"/>
                <a:ext cx="396000" cy="396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7" name="Graphique 26" descr="Presse-papiers vérifié">
                <a:extLst>
                  <a:ext uri="{FF2B5EF4-FFF2-40B4-BE49-F238E27FC236}">
                    <a16:creationId xmlns:a16="http://schemas.microsoft.com/office/drawing/2014/main" id="{522F2545-2C6C-0C4B-A137-370AFAB48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46740" y="1500446"/>
                <a:ext cx="396000" cy="396000"/>
              </a:xfrm>
              <a:prstGeom prst="rect">
                <a:avLst/>
              </a:prstGeom>
            </p:spPr>
          </p:pic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92FBE930-5FF5-4244-8E5F-D606985B30B9}"/>
                </a:ext>
              </a:extLst>
            </p:cNvPr>
            <p:cNvSpPr txBox="1"/>
            <p:nvPr/>
          </p:nvSpPr>
          <p:spPr>
            <a:xfrm>
              <a:off x="2813207" y="1261879"/>
              <a:ext cx="1426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CONCLUSION</a:t>
              </a:r>
            </a:p>
          </p:txBody>
        </p:sp>
      </p:grpSp>
      <p:sp>
        <p:nvSpPr>
          <p:cNvPr id="28" name="Titre 27">
            <a:extLst>
              <a:ext uri="{FF2B5EF4-FFF2-40B4-BE49-F238E27FC236}">
                <a16:creationId xmlns:a16="http://schemas.microsoft.com/office/drawing/2014/main" id="{4B9446BF-B673-4447-AA14-F45E320E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0652"/>
            <a:ext cx="12192000" cy="556431"/>
          </a:xfrm>
          <a:solidFill>
            <a:srgbClr val="E1573C"/>
          </a:solidFill>
          <a:ln>
            <a:noFill/>
          </a:ln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9" name="Espace réservé du numéro de diapositive 31">
            <a:extLst>
              <a:ext uri="{FF2B5EF4-FFF2-40B4-BE49-F238E27FC236}">
                <a16:creationId xmlns:a16="http://schemas.microsoft.com/office/drawing/2014/main" id="{2744D7B6-E832-8B4B-910C-F7875C4EDB5C}"/>
              </a:ext>
            </a:extLst>
          </p:cNvPr>
          <p:cNvSpPr txBox="1">
            <a:spLocks/>
          </p:cNvSpPr>
          <p:nvPr userDrawn="1"/>
        </p:nvSpPr>
        <p:spPr>
          <a:xfrm>
            <a:off x="9036919" y="906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DE8146-81A6-F240-BE19-08E4E8082B0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E272B82-45E3-674E-B407-B5E53F6A004F}"/>
              </a:ext>
            </a:extLst>
          </p:cNvPr>
          <p:cNvSpPr txBox="1"/>
          <p:nvPr userDrawn="1"/>
        </p:nvSpPr>
        <p:spPr>
          <a:xfrm>
            <a:off x="11621850" y="965864"/>
            <a:ext cx="635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</a:rPr>
              <a:t>/30</a:t>
            </a:r>
          </a:p>
        </p:txBody>
      </p:sp>
      <p:sp>
        <p:nvSpPr>
          <p:cNvPr id="31" name="Espace réservé de la date 29">
            <a:extLst>
              <a:ext uri="{FF2B5EF4-FFF2-40B4-BE49-F238E27FC236}">
                <a16:creationId xmlns:a16="http://schemas.microsoft.com/office/drawing/2014/main" id="{54AE7094-ACAD-D842-8E69-752E56E0A3E1}"/>
              </a:ext>
            </a:extLst>
          </p:cNvPr>
          <p:cNvSpPr txBox="1">
            <a:spLocks/>
          </p:cNvSpPr>
          <p:nvPr userDrawn="1"/>
        </p:nvSpPr>
        <p:spPr>
          <a:xfrm>
            <a:off x="-68652" y="-64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073A3E-A784-7947-92C7-CCCD6DD2BE6D}" type="datetime1">
              <a:rPr lang="fr-FR" smtClean="0"/>
              <a:pPr/>
              <a:t>22/11/2020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362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0DC15-E6FA-C547-AB5E-26C35E02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BCF28C-9D66-1348-B1BD-A98F3AC0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AF051-7257-6A4D-924D-195D9ED2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98E6-A333-8941-940C-8E125528BD32}" type="datetime1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61040E-FFCC-F44B-9854-5BCE9A13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066EB8-F30F-8D4E-8EE9-F8827D73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8146-81A6-F240-BE19-08E4E8082B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113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80800-B4D7-5E47-888C-8E8FFD62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708D69-7916-444B-9B5A-A5D0D0112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2DB9AC-42DF-394D-994C-E22F79FCA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7F3CBA-D5DC-A24F-B9A8-A6197E84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6512-8BB0-074E-A357-F83522834861}" type="datetime1">
              <a:rPr lang="fr-FR" smtClean="0"/>
              <a:t>22/11/2020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78D387-B16E-934C-B54B-576E7DD6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69763A-25B2-0B47-AB89-4C810898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8146-81A6-F240-BE19-08E4E8082B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96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47C49-C9C6-F044-B874-32A2945D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D086AB-C7B2-6146-B700-7993CF46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81F252-7AB9-0A48-A467-A3C640813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EB4AF1-4E08-3F41-8B7F-876097A0C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B078B0-CA9B-6942-8776-4B5E3E0AF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FF2678-7AFF-6A46-8CA6-5AF86905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BDB-69B7-AF40-BC96-4FAFABFF359D}" type="datetime1">
              <a:rPr lang="fr-FR" smtClean="0"/>
              <a:t>22/11/2020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52673E-5D1E-7240-8948-9037E6C1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AB7B03-9ABE-664E-A73F-13B224CA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8146-81A6-F240-BE19-08E4E8082B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C37FAC-0A3D-1749-B3E6-B6359049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76A889-D7CA-724F-A3C5-B7EE66921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BE750D-D703-1746-8F65-648EB37E6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8154-E9F8-594A-9C76-7B2BF306FA64}" type="datetime1">
              <a:rPr lang="fr-FR" smtClean="0"/>
              <a:t>22/11/2020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93F165-EA7C-F740-A08A-2B5755183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8146-81A6-F240-BE19-08E4E8082B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0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svg"/><Relationship Id="rId7" Type="http://schemas.openxmlformats.org/officeDocument/2006/relationships/image" Target="../media/image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svg"/><Relationship Id="rId7" Type="http://schemas.openxmlformats.org/officeDocument/2006/relationships/image" Target="../media/image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3F74F-3B97-4940-BAD9-DAA6A46D936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5040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462" name="Picture 6" descr="Nouvelles aides à l'achat d'une voiture : pas avant la rentrée">
            <a:extLst>
              <a:ext uri="{FF2B5EF4-FFF2-40B4-BE49-F238E27FC236}">
                <a16:creationId xmlns:a16="http://schemas.microsoft.com/office/drawing/2014/main" id="{B83630AA-5CA6-DB4A-9DD8-DFB964712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478" y="46867"/>
            <a:ext cx="6919522" cy="406146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Lettre de motivation manuscrite : quand et comment l'écrire ?">
            <a:extLst>
              <a:ext uri="{FF2B5EF4-FFF2-40B4-BE49-F238E27FC236}">
                <a16:creationId xmlns:a16="http://schemas.microsoft.com/office/drawing/2014/main" id="{9B120099-A2F0-0845-AF0B-A8F77F4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6541"/>
            <a:ext cx="6096000" cy="406146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A7BD31-0B9F-164D-9048-F87169F4C6C5}"/>
              </a:ext>
            </a:extLst>
          </p:cNvPr>
          <p:cNvSpPr/>
          <p:nvPr/>
        </p:nvSpPr>
        <p:spPr>
          <a:xfrm>
            <a:off x="5272477" y="2775275"/>
            <a:ext cx="823523" cy="1333051"/>
          </a:xfrm>
          <a:prstGeom prst="rect">
            <a:avLst/>
          </a:prstGeom>
          <a:solidFill>
            <a:srgbClr val="05040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240B671-9B6E-494D-B248-547B6FCCB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924" y="2745912"/>
            <a:ext cx="1376855" cy="137386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2656A10-1B86-FE45-BD4D-B92174D83D0F}"/>
              </a:ext>
            </a:extLst>
          </p:cNvPr>
          <p:cNvSpPr txBox="1"/>
          <p:nvPr/>
        </p:nvSpPr>
        <p:spPr>
          <a:xfrm>
            <a:off x="4862945" y="1974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041B9ED-A594-EC43-8C4F-730F621CDCD5}"/>
              </a:ext>
            </a:extLst>
          </p:cNvPr>
          <p:cNvSpPr txBox="1"/>
          <p:nvPr/>
        </p:nvSpPr>
        <p:spPr>
          <a:xfrm>
            <a:off x="-1" y="566759"/>
            <a:ext cx="52724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</a:rPr>
              <a:t>USE CASE </a:t>
            </a:r>
          </a:p>
          <a:p>
            <a:pPr algn="ctr"/>
            <a:r>
              <a:rPr lang="fr-FR" sz="4000" b="1" dirty="0">
                <a:solidFill>
                  <a:schemeClr val="bg1"/>
                </a:solidFill>
              </a:rPr>
              <a:t>« GIMME YOUR PLATE »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FC7081F-4579-9B4C-8237-C69B08727DBE}"/>
              </a:ext>
            </a:extLst>
          </p:cNvPr>
          <p:cNvSpPr txBox="1"/>
          <p:nvPr/>
        </p:nvSpPr>
        <p:spPr>
          <a:xfrm>
            <a:off x="6379780" y="4318000"/>
            <a:ext cx="5541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PRÉSENTATION GROUPE 1 </a:t>
            </a:r>
          </a:p>
          <a:p>
            <a:r>
              <a:rPr lang="fr-FR" dirty="0">
                <a:solidFill>
                  <a:schemeClr val="bg1"/>
                </a:solidFill>
              </a:rPr>
              <a:t>COLIN DAVIDSON – ADRIEN LAFAGE – GABRIELLE REMBUSCH – JÉRÉMY CHRÉTIEN – AURORE WILBRINK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1600" i="1" dirty="0">
                <a:solidFill>
                  <a:schemeClr val="bg1"/>
                </a:solidFill>
              </a:rPr>
              <a:t>1</a:t>
            </a:r>
            <a:r>
              <a:rPr lang="fr-FR" sz="1600" i="1" baseline="30000" dirty="0">
                <a:solidFill>
                  <a:schemeClr val="bg1"/>
                </a:solidFill>
              </a:rPr>
              <a:t>ER</a:t>
            </a:r>
            <a:r>
              <a:rPr lang="fr-FR" sz="1600" i="1" dirty="0">
                <a:solidFill>
                  <a:schemeClr val="bg1"/>
                </a:solidFill>
              </a:rPr>
              <a:t> DÉCEMBRE 2020</a:t>
            </a:r>
          </a:p>
          <a:p>
            <a:r>
              <a:rPr lang="fr-FR" sz="1600" i="1" dirty="0">
                <a:solidFill>
                  <a:schemeClr val="bg1"/>
                </a:solidFill>
              </a:rPr>
              <a:t>SPÉCIALISATION – INTELLIGENCE ARTIFICIELLE</a:t>
            </a:r>
          </a:p>
        </p:txBody>
      </p:sp>
    </p:spTree>
    <p:extLst>
      <p:ext uri="{BB962C8B-B14F-4D97-AF65-F5344CB8AC3E}">
        <p14:creationId xmlns:p14="http://schemas.microsoft.com/office/powerpoint/2010/main" val="49670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C78B77C-25D9-7D4C-89B6-044DB6CB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PARTIE 1.1 : IDENTIFIER LA PLAQUE D’IMMATRICULATION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0C57DE-55BD-B245-982E-10E88C03180B}"/>
              </a:ext>
            </a:extLst>
          </p:cNvPr>
          <p:cNvSpPr/>
          <p:nvPr/>
        </p:nvSpPr>
        <p:spPr>
          <a:xfrm>
            <a:off x="2110154" y="2157046"/>
            <a:ext cx="8393723" cy="276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a </a:t>
            </a:r>
            <a:r>
              <a:rPr lang="fr-FR" dirty="0" err="1"/>
              <a:t>consturit</a:t>
            </a:r>
            <a:r>
              <a:rPr lang="fr-FR" dirty="0"/>
              <a:t> un </a:t>
            </a:r>
            <a:r>
              <a:rPr lang="fr-FR" dirty="0" err="1"/>
              <a:t>dataset</a:t>
            </a:r>
            <a:r>
              <a:rPr lang="fr-FR" dirty="0"/>
              <a:t> à partir d’image de </a:t>
            </a:r>
            <a:r>
              <a:rPr lang="fr-FR" dirty="0" err="1"/>
              <a:t>supervisely</a:t>
            </a:r>
            <a:r>
              <a:rPr lang="fr-FR" dirty="0"/>
              <a:t> et de </a:t>
            </a:r>
            <a:r>
              <a:rPr lang="fr-FR" dirty="0" err="1"/>
              <a:t>kaggle</a:t>
            </a:r>
            <a:r>
              <a:rPr lang="fr-FR" dirty="0"/>
              <a:t>. </a:t>
            </a:r>
          </a:p>
          <a:p>
            <a:pPr algn="ctr"/>
            <a:r>
              <a:rPr lang="fr-FR" dirty="0"/>
              <a:t>Traitement d’images -&gt; </a:t>
            </a:r>
            <a:r>
              <a:rPr lang="fr-FR" dirty="0" err="1"/>
              <a:t>resize</a:t>
            </a:r>
            <a:r>
              <a:rPr lang="fr-FR" dirty="0"/>
              <a:t>, récupérer les </a:t>
            </a:r>
            <a:r>
              <a:rPr lang="fr-FR" dirty="0" err="1"/>
              <a:t>coorodnnées</a:t>
            </a:r>
            <a:r>
              <a:rPr lang="fr-FR" dirty="0"/>
              <a:t> (</a:t>
            </a:r>
            <a:r>
              <a:rPr lang="fr-FR" dirty="0" err="1"/>
              <a:t>xml</a:t>
            </a:r>
            <a:r>
              <a:rPr lang="fr-FR" dirty="0"/>
              <a:t> + </a:t>
            </a:r>
            <a:r>
              <a:rPr lang="fr-FR" dirty="0" err="1"/>
              <a:t>json</a:t>
            </a:r>
            <a:r>
              <a:rPr lang="fr-FR" dirty="0"/>
              <a:t>) … </a:t>
            </a:r>
          </a:p>
          <a:p>
            <a:pPr algn="ctr"/>
            <a:r>
              <a:rPr lang="fr-FR" dirty="0" err="1"/>
              <a:t>Run</a:t>
            </a:r>
            <a:r>
              <a:rPr lang="fr-FR" dirty="0"/>
              <a:t> le modèle en se basant sur les infos fourni sur le site du prof </a:t>
            </a:r>
          </a:p>
          <a:p>
            <a:pPr algn="ctr"/>
            <a:r>
              <a:rPr lang="fr-FR" dirty="0"/>
              <a:t>Résultats :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Au vu des résultats peu concluants, nous avons utilisé un modèle </a:t>
            </a:r>
            <a:r>
              <a:rPr lang="fr-FR" dirty="0" err="1"/>
              <a:t>prétrained</a:t>
            </a:r>
            <a:r>
              <a:rPr lang="fr-FR" dirty="0"/>
              <a:t>, avec des résultats bien plus précis pour permettre de mettre en avant la partie de Colin </a:t>
            </a:r>
          </a:p>
        </p:txBody>
      </p:sp>
    </p:spTree>
    <p:extLst>
      <p:ext uri="{BB962C8B-B14F-4D97-AF65-F5344CB8AC3E}">
        <p14:creationId xmlns:p14="http://schemas.microsoft.com/office/powerpoint/2010/main" val="22784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C78B77C-25D9-7D4C-89B6-044DB6CB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PARTIE 1.2 : LIRE LA PLAQUE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631652-1B9A-9445-95E5-DA60D9C4470B}"/>
              </a:ext>
            </a:extLst>
          </p:cNvPr>
          <p:cNvSpPr/>
          <p:nvPr/>
        </p:nvSpPr>
        <p:spPr>
          <a:xfrm>
            <a:off x="3235569" y="2438400"/>
            <a:ext cx="5861539" cy="250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COLIN</a:t>
            </a:r>
          </a:p>
        </p:txBody>
      </p:sp>
    </p:spTree>
    <p:extLst>
      <p:ext uri="{BB962C8B-B14F-4D97-AF65-F5344CB8AC3E}">
        <p14:creationId xmlns:p14="http://schemas.microsoft.com/office/powerpoint/2010/main" val="250026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9DDF0-3669-064A-864E-6D6CD2A1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2.1 : LECTURE D’UN MOT MANUSCRIT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C34B02-F8DD-924E-8F27-B61B28F36025}"/>
              </a:ext>
            </a:extLst>
          </p:cNvPr>
          <p:cNvSpPr/>
          <p:nvPr/>
        </p:nvSpPr>
        <p:spPr>
          <a:xfrm>
            <a:off x="3235569" y="2438400"/>
            <a:ext cx="5861539" cy="250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GABRIELLE</a:t>
            </a:r>
          </a:p>
        </p:txBody>
      </p:sp>
    </p:spTree>
    <p:extLst>
      <p:ext uri="{BB962C8B-B14F-4D97-AF65-F5344CB8AC3E}">
        <p14:creationId xmlns:p14="http://schemas.microsoft.com/office/powerpoint/2010/main" val="382554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50068-33DF-6045-9D79-C43C6C60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2.2 : DÉCOUPAGE D’UN TEXTE EN MOTS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FDEBCE-974F-3847-9512-021F12F32B7A}"/>
              </a:ext>
            </a:extLst>
          </p:cNvPr>
          <p:cNvSpPr/>
          <p:nvPr/>
        </p:nvSpPr>
        <p:spPr>
          <a:xfrm>
            <a:off x="3235569" y="2438400"/>
            <a:ext cx="5861539" cy="250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JÉRÉMY</a:t>
            </a:r>
          </a:p>
        </p:txBody>
      </p:sp>
    </p:spTree>
    <p:extLst>
      <p:ext uri="{BB962C8B-B14F-4D97-AF65-F5344CB8AC3E}">
        <p14:creationId xmlns:p14="http://schemas.microsoft.com/office/powerpoint/2010/main" val="63579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95716-BFC9-9147-B386-8BCB27E3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QUESTION 1 : </a:t>
            </a:r>
          </a:p>
        </p:txBody>
      </p:sp>
    </p:spTree>
    <p:extLst>
      <p:ext uri="{BB962C8B-B14F-4D97-AF65-F5344CB8AC3E}">
        <p14:creationId xmlns:p14="http://schemas.microsoft.com/office/powerpoint/2010/main" val="398645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6BD6E-1FF7-3645-9A21-9007533D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96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935B8-8742-3140-84EB-80C96032AB56}"/>
              </a:ext>
            </a:extLst>
          </p:cNvPr>
          <p:cNvSpPr/>
          <p:nvPr/>
        </p:nvSpPr>
        <p:spPr>
          <a:xfrm>
            <a:off x="0" y="0"/>
            <a:ext cx="12192000" cy="6895798"/>
          </a:xfrm>
          <a:prstGeom prst="rect">
            <a:avLst/>
          </a:prstGeom>
          <a:solidFill>
            <a:srgbClr val="05040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61DD24-E807-3042-85FA-9D6C3F8DA2AE}"/>
              </a:ext>
            </a:extLst>
          </p:cNvPr>
          <p:cNvSpPr/>
          <p:nvPr/>
        </p:nvSpPr>
        <p:spPr>
          <a:xfrm>
            <a:off x="0" y="344042"/>
            <a:ext cx="12192000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7D70EB-E9A0-E649-9A56-176C9587484B}"/>
              </a:ext>
            </a:extLst>
          </p:cNvPr>
          <p:cNvSpPr/>
          <p:nvPr/>
        </p:nvSpPr>
        <p:spPr>
          <a:xfrm>
            <a:off x="137003" y="367488"/>
            <a:ext cx="2441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F689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SOMMAIRE</a:t>
            </a:r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CB5C269-DFC5-4A44-9BC6-CE80EAF05A4B}"/>
              </a:ext>
            </a:extLst>
          </p:cNvPr>
          <p:cNvGrpSpPr/>
          <p:nvPr/>
        </p:nvGrpSpPr>
        <p:grpSpPr>
          <a:xfrm>
            <a:off x="2615013" y="719631"/>
            <a:ext cx="6961974" cy="6377685"/>
            <a:chOff x="3570560" y="259056"/>
            <a:chExt cx="6961974" cy="637768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5CD7098F-DF8D-C046-AFA6-257F59411C60}"/>
                </a:ext>
              </a:extLst>
            </p:cNvPr>
            <p:cNvGrpSpPr/>
            <p:nvPr/>
          </p:nvGrpSpPr>
          <p:grpSpPr>
            <a:xfrm>
              <a:off x="3570560" y="259056"/>
              <a:ext cx="6961974" cy="6377685"/>
              <a:chOff x="3181093" y="1208272"/>
              <a:chExt cx="5829813" cy="5829813"/>
            </a:xfrm>
          </p:grpSpPr>
          <p:pic>
            <p:nvPicPr>
              <p:cNvPr id="6" name="Graphique 5" descr="Smartphone">
                <a:extLst>
                  <a:ext uri="{FF2B5EF4-FFF2-40B4-BE49-F238E27FC236}">
                    <a16:creationId xmlns:a16="http://schemas.microsoft.com/office/drawing/2014/main" id="{D2C80EA4-E9A9-BD47-8131-12413843B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81093" y="1208272"/>
                <a:ext cx="5829813" cy="5829813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DF93EC-EA1D-2448-8CAC-B77F61EF141C}"/>
                  </a:ext>
                </a:extLst>
              </p:cNvPr>
              <p:cNvSpPr/>
              <p:nvPr/>
            </p:nvSpPr>
            <p:spPr>
              <a:xfrm>
                <a:off x="5005953" y="2185261"/>
                <a:ext cx="2185261" cy="38775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F4AAC40-4AAB-B345-8674-94D0F3623C5A}"/>
                </a:ext>
              </a:extLst>
            </p:cNvPr>
            <p:cNvGrpSpPr/>
            <p:nvPr/>
          </p:nvGrpSpPr>
          <p:grpSpPr>
            <a:xfrm>
              <a:off x="5831374" y="1896495"/>
              <a:ext cx="2652694" cy="396000"/>
              <a:chOff x="4563086" y="362192"/>
              <a:chExt cx="2652694" cy="396000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4004D1D4-36AC-3948-80F8-5439A6BDF66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563086" y="362192"/>
                <a:ext cx="396000" cy="396000"/>
                <a:chOff x="4482513" y="343499"/>
                <a:chExt cx="2185943" cy="2185943"/>
              </a:xfrm>
            </p:grpSpPr>
            <p:sp>
              <p:nvSpPr>
                <p:cNvPr id="12" name="Rectangle : coins arrondis 11">
                  <a:extLst>
                    <a:ext uri="{FF2B5EF4-FFF2-40B4-BE49-F238E27FC236}">
                      <a16:creationId xmlns:a16="http://schemas.microsoft.com/office/drawing/2014/main" id="{C8A0F8EF-AF2D-CF4F-A368-48B14B9AAB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82513" y="343499"/>
                  <a:ext cx="2185943" cy="2185943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3" name="Graphique 12" descr="Smartphone">
                  <a:extLst>
                    <a:ext uri="{FF2B5EF4-FFF2-40B4-BE49-F238E27FC236}">
                      <a16:creationId xmlns:a16="http://schemas.microsoft.com/office/drawing/2014/main" id="{C69CD813-879D-7740-8884-25FC821C36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028" y="377756"/>
                  <a:ext cx="2048919" cy="2048919"/>
                </a:xfrm>
                <a:prstGeom prst="rect">
                  <a:avLst/>
                </a:prstGeom>
              </p:spPr>
            </p:pic>
          </p:grp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0C8C324-3D16-914D-BBEF-F0B12730C1DA}"/>
                  </a:ext>
                </a:extLst>
              </p:cNvPr>
              <p:cNvSpPr txBox="1"/>
              <p:nvPr/>
            </p:nvSpPr>
            <p:spPr>
              <a:xfrm>
                <a:off x="4937300" y="369320"/>
                <a:ext cx="2278480" cy="368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NOTRE APPLICATION</a:t>
                </a: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0AE7643D-7EF7-4843-8334-33EB2DEAFAA5}"/>
                </a:ext>
              </a:extLst>
            </p:cNvPr>
            <p:cNvGrpSpPr/>
            <p:nvPr/>
          </p:nvGrpSpPr>
          <p:grpSpPr>
            <a:xfrm>
              <a:off x="5843786" y="2604611"/>
              <a:ext cx="2324618" cy="396000"/>
              <a:chOff x="2959343" y="880901"/>
              <a:chExt cx="2324618" cy="396000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9241A31C-AA42-2D40-B70D-5DCB86A5C9EA}"/>
                  </a:ext>
                </a:extLst>
              </p:cNvPr>
              <p:cNvGrpSpPr/>
              <p:nvPr/>
            </p:nvGrpSpPr>
            <p:grpSpPr>
              <a:xfrm>
                <a:off x="2959343" y="880901"/>
                <a:ext cx="396000" cy="396000"/>
                <a:chOff x="2959343" y="880901"/>
                <a:chExt cx="396000" cy="396000"/>
              </a:xfrm>
            </p:grpSpPr>
            <p:sp>
              <p:nvSpPr>
                <p:cNvPr id="17" name="Rectangle : coins arrondis 16">
                  <a:extLst>
                    <a:ext uri="{FF2B5EF4-FFF2-40B4-BE49-F238E27FC236}">
                      <a16:creationId xmlns:a16="http://schemas.microsoft.com/office/drawing/2014/main" id="{A1549663-79A3-0146-8F9C-2CDBD6BFB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9343" y="880901"/>
                  <a:ext cx="396000" cy="396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8" name="Graphique 17" descr="Porte-bloc">
                  <a:extLst>
                    <a:ext uri="{FF2B5EF4-FFF2-40B4-BE49-F238E27FC236}">
                      <a16:creationId xmlns:a16="http://schemas.microsoft.com/office/drawing/2014/main" id="{33107F64-7CBE-9B48-93DA-52D7526CDB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9343" y="880901"/>
                  <a:ext cx="396000" cy="396000"/>
                </a:xfrm>
                <a:prstGeom prst="rect">
                  <a:avLst/>
                </a:prstGeom>
              </p:spPr>
            </p:pic>
          </p:grp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A54BB15-73BA-4F4B-A4F4-8823246CFBD7}"/>
                  </a:ext>
                </a:extLst>
              </p:cNvPr>
              <p:cNvSpPr txBox="1"/>
              <p:nvPr/>
            </p:nvSpPr>
            <p:spPr>
              <a:xfrm>
                <a:off x="3321586" y="894235"/>
                <a:ext cx="1962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DÉVELOPPEMENT</a:t>
                </a:r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844FDBE0-7F04-5D47-87F8-B2C5C55A8CF1}"/>
                </a:ext>
              </a:extLst>
            </p:cNvPr>
            <p:cNvGrpSpPr/>
            <p:nvPr/>
          </p:nvGrpSpPr>
          <p:grpSpPr>
            <a:xfrm>
              <a:off x="5843786" y="3312727"/>
              <a:ext cx="2624597" cy="646331"/>
              <a:chOff x="5816780" y="193331"/>
              <a:chExt cx="2624597" cy="646331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DEAA02E4-2460-3841-8A06-875AFFDB58E5}"/>
                  </a:ext>
                </a:extLst>
              </p:cNvPr>
              <p:cNvGrpSpPr/>
              <p:nvPr/>
            </p:nvGrpSpPr>
            <p:grpSpPr>
              <a:xfrm>
                <a:off x="5816780" y="307273"/>
                <a:ext cx="396000" cy="396000"/>
                <a:chOff x="5816780" y="307273"/>
                <a:chExt cx="396000" cy="396000"/>
              </a:xfrm>
            </p:grpSpPr>
            <p:sp>
              <p:nvSpPr>
                <p:cNvPr id="22" name="Rectangle : coins arrondis 21">
                  <a:extLst>
                    <a:ext uri="{FF2B5EF4-FFF2-40B4-BE49-F238E27FC236}">
                      <a16:creationId xmlns:a16="http://schemas.microsoft.com/office/drawing/2014/main" id="{826490D4-6D04-5E44-8930-2461394C66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16780" y="307273"/>
                  <a:ext cx="396000" cy="396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pic>
              <p:nvPicPr>
                <p:cNvPr id="23" name="Graphique 22" descr="Sac à dos">
                  <a:extLst>
                    <a:ext uri="{FF2B5EF4-FFF2-40B4-BE49-F238E27FC236}">
                      <a16:creationId xmlns:a16="http://schemas.microsoft.com/office/drawing/2014/main" id="{466F7225-C756-F242-8B46-05153F5E4B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7702" y="320607"/>
                  <a:ext cx="369332" cy="382666"/>
                </a:xfrm>
                <a:prstGeom prst="rect">
                  <a:avLst/>
                </a:prstGeom>
              </p:spPr>
            </p:pic>
          </p:grp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C12267D-8A1A-8042-AFAA-B99F0C1F8C2E}"/>
                  </a:ext>
                </a:extLst>
              </p:cNvPr>
              <p:cNvSpPr txBox="1"/>
              <p:nvPr/>
            </p:nvSpPr>
            <p:spPr>
              <a:xfrm>
                <a:off x="6166611" y="193331"/>
                <a:ext cx="22747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QUESTIONS </a:t>
                </a:r>
              </a:p>
              <a:p>
                <a:r>
                  <a:rPr lang="fr-FR" dirty="0"/>
                  <a:t>IMPOSÉES</a:t>
                </a:r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CADEBBE-5B7B-794D-AFF9-07DA6D8A3C2E}"/>
                </a:ext>
              </a:extLst>
            </p:cNvPr>
            <p:cNvGrpSpPr/>
            <p:nvPr/>
          </p:nvGrpSpPr>
          <p:grpSpPr>
            <a:xfrm>
              <a:off x="5854169" y="4271173"/>
              <a:ext cx="1788692" cy="396000"/>
              <a:chOff x="2450964" y="1248545"/>
              <a:chExt cx="1788692" cy="396000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70A023B7-CBDB-4048-A32D-4BDE3E351141}"/>
                  </a:ext>
                </a:extLst>
              </p:cNvPr>
              <p:cNvGrpSpPr/>
              <p:nvPr/>
            </p:nvGrpSpPr>
            <p:grpSpPr>
              <a:xfrm>
                <a:off x="2450964" y="1248545"/>
                <a:ext cx="396000" cy="396000"/>
                <a:chOff x="2546740" y="1500446"/>
                <a:chExt cx="396000" cy="396000"/>
              </a:xfrm>
            </p:grpSpPr>
            <p:sp>
              <p:nvSpPr>
                <p:cNvPr id="27" name="Rectangle : coins arrondis 26">
                  <a:extLst>
                    <a:ext uri="{FF2B5EF4-FFF2-40B4-BE49-F238E27FC236}">
                      <a16:creationId xmlns:a16="http://schemas.microsoft.com/office/drawing/2014/main" id="{F5F783C0-6032-2543-919A-A4F7C6F26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46740" y="1500446"/>
                  <a:ext cx="396000" cy="396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8" name="Graphique 27" descr="Presse-papiers vérifié">
                  <a:extLst>
                    <a:ext uri="{FF2B5EF4-FFF2-40B4-BE49-F238E27FC236}">
                      <a16:creationId xmlns:a16="http://schemas.microsoft.com/office/drawing/2014/main" id="{11E09592-440B-4C43-BE9F-A7AB59603C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6740" y="1500446"/>
                  <a:ext cx="396000" cy="396000"/>
                </a:xfrm>
                <a:prstGeom prst="rect">
                  <a:avLst/>
                </a:prstGeom>
              </p:spPr>
            </p:pic>
          </p:grp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2C35E76-C698-414A-A038-AEE10C719DCF}"/>
                  </a:ext>
                </a:extLst>
              </p:cNvPr>
              <p:cNvSpPr txBox="1"/>
              <p:nvPr/>
            </p:nvSpPr>
            <p:spPr>
              <a:xfrm>
                <a:off x="2813207" y="1261879"/>
                <a:ext cx="1426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CONCLUSION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025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2D977-59D1-D64A-8EEB-DD038C17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FONCTIONNEMENT GÉNÉRAL DE L’APP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A7C15E9-0636-9A44-B99D-FEABAE9DC37C}"/>
              </a:ext>
            </a:extLst>
          </p:cNvPr>
          <p:cNvGrpSpPr/>
          <p:nvPr/>
        </p:nvGrpSpPr>
        <p:grpSpPr>
          <a:xfrm>
            <a:off x="3181093" y="1208272"/>
            <a:ext cx="5829813" cy="5829813"/>
            <a:chOff x="3181093" y="1208272"/>
            <a:chExt cx="5829813" cy="582981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63D6667A-C21A-D54B-B3AC-4FCC64497568}"/>
                </a:ext>
              </a:extLst>
            </p:cNvPr>
            <p:cNvGrpSpPr/>
            <p:nvPr/>
          </p:nvGrpSpPr>
          <p:grpSpPr>
            <a:xfrm>
              <a:off x="3181093" y="1208272"/>
              <a:ext cx="5829813" cy="5829813"/>
              <a:chOff x="3181093" y="1208272"/>
              <a:chExt cx="5829813" cy="5829813"/>
            </a:xfrm>
          </p:grpSpPr>
          <p:pic>
            <p:nvPicPr>
              <p:cNvPr id="5" name="Graphique 4" descr="Smartphone">
                <a:extLst>
                  <a:ext uri="{FF2B5EF4-FFF2-40B4-BE49-F238E27FC236}">
                    <a16:creationId xmlns:a16="http://schemas.microsoft.com/office/drawing/2014/main" id="{703F47CF-209A-C84E-ABDE-A233D1A8A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81093" y="1208272"/>
                <a:ext cx="5829813" cy="5829813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3BB4A8-6EFA-954C-B320-E7ECBF87C51C}"/>
                  </a:ext>
                </a:extLst>
              </p:cNvPr>
              <p:cNvSpPr/>
              <p:nvPr/>
            </p:nvSpPr>
            <p:spPr>
              <a:xfrm>
                <a:off x="5005953" y="2185261"/>
                <a:ext cx="2185261" cy="38775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9218" name="Picture 2" descr="phone layout, | Phone apps iphone, Homescreen iphone, Iphone organization">
              <a:extLst>
                <a:ext uri="{FF2B5EF4-FFF2-40B4-BE49-F238E27FC236}">
                  <a16:creationId xmlns:a16="http://schemas.microsoft.com/office/drawing/2014/main" id="{B587D327-1B0C-EF47-A89D-67D4270AB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1187" y="2185646"/>
              <a:ext cx="2180027" cy="387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19A4B2-2505-FF4F-BD6B-24460EC96937}"/>
              </a:ext>
            </a:extLst>
          </p:cNvPr>
          <p:cNvGrpSpPr/>
          <p:nvPr/>
        </p:nvGrpSpPr>
        <p:grpSpPr>
          <a:xfrm>
            <a:off x="6123304" y="4927598"/>
            <a:ext cx="822040" cy="484849"/>
            <a:chOff x="6123304" y="4927598"/>
            <a:chExt cx="822040" cy="484849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7D9BE88-338B-7C40-8BD8-BC5146571963}"/>
                </a:ext>
              </a:extLst>
            </p:cNvPr>
            <p:cNvGrpSpPr/>
            <p:nvPr/>
          </p:nvGrpSpPr>
          <p:grpSpPr>
            <a:xfrm>
              <a:off x="6169887" y="4927598"/>
              <a:ext cx="341747" cy="323273"/>
              <a:chOff x="6169887" y="4899890"/>
              <a:chExt cx="341747" cy="323273"/>
            </a:xfrm>
          </p:grpSpPr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E63313F7-C6A5-2544-BBFE-1B95000BAD73}"/>
                  </a:ext>
                </a:extLst>
              </p:cNvPr>
              <p:cNvSpPr/>
              <p:nvPr/>
            </p:nvSpPr>
            <p:spPr>
              <a:xfrm>
                <a:off x="6169887" y="4899890"/>
                <a:ext cx="341746" cy="32327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" name="Graphique 9" descr="Lunettes">
                <a:extLst>
                  <a:ext uri="{FF2B5EF4-FFF2-40B4-BE49-F238E27FC236}">
                    <a16:creationId xmlns:a16="http://schemas.microsoft.com/office/drawing/2014/main" id="{1F1F669B-CC68-824A-9E15-9049FF3FB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69887" y="4904508"/>
                <a:ext cx="341747" cy="314037"/>
              </a:xfrm>
              <a:prstGeom prst="rect">
                <a:avLst/>
              </a:prstGeom>
            </p:spPr>
          </p:pic>
        </p:grp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7914382-0BE1-F14F-92AB-5AB5EF0BBF49}"/>
                </a:ext>
              </a:extLst>
            </p:cNvPr>
            <p:cNvSpPr txBox="1"/>
            <p:nvPr/>
          </p:nvSpPr>
          <p:spPr>
            <a:xfrm>
              <a:off x="6123304" y="5227781"/>
              <a:ext cx="822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/>
                  </a:solidFill>
                </a:rPr>
                <a:t>The App </a:t>
              </a:r>
            </a:p>
          </p:txBody>
        </p:sp>
      </p:grpSp>
      <p:pic>
        <p:nvPicPr>
          <p:cNvPr id="9220" name="Picture 4" descr="Doigt Point Pointage - Images vectorielles gratuites sur Pixabay">
            <a:extLst>
              <a:ext uri="{FF2B5EF4-FFF2-40B4-BE49-F238E27FC236}">
                <a16:creationId xmlns:a16="http://schemas.microsoft.com/office/drawing/2014/main" id="{80C98D0F-E520-1F4A-B069-79A4B7F3C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34" y="5172836"/>
            <a:ext cx="2430690" cy="166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68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1E8A7-8BEE-224A-83E3-90B9E954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GÉNÉRAL DE L’APP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9F09395-984F-9943-B06C-4932E7A618E0}"/>
              </a:ext>
            </a:extLst>
          </p:cNvPr>
          <p:cNvGrpSpPr/>
          <p:nvPr/>
        </p:nvGrpSpPr>
        <p:grpSpPr>
          <a:xfrm>
            <a:off x="3181093" y="1208272"/>
            <a:ext cx="5829813" cy="5829813"/>
            <a:chOff x="3181093" y="1208272"/>
            <a:chExt cx="5829813" cy="5829813"/>
          </a:xfrm>
        </p:grpSpPr>
        <p:pic>
          <p:nvPicPr>
            <p:cNvPr id="6" name="Graphique 5" descr="Smartphone">
              <a:extLst>
                <a:ext uri="{FF2B5EF4-FFF2-40B4-BE49-F238E27FC236}">
                  <a16:creationId xmlns:a16="http://schemas.microsoft.com/office/drawing/2014/main" id="{8B6615F7-CC42-BC4E-B80E-1C73EA7C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81093" y="1208272"/>
              <a:ext cx="5829813" cy="582981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E15D55-B862-DF48-BF83-28A2757C7206}"/>
                </a:ext>
              </a:extLst>
            </p:cNvPr>
            <p:cNvSpPr/>
            <p:nvPr/>
          </p:nvSpPr>
          <p:spPr>
            <a:xfrm>
              <a:off x="5005953" y="2185261"/>
              <a:ext cx="2185261" cy="38775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Graphique 7" descr="Lunettes">
            <a:extLst>
              <a:ext uri="{FF2B5EF4-FFF2-40B4-BE49-F238E27FC236}">
                <a16:creationId xmlns:a16="http://schemas.microsoft.com/office/drawing/2014/main" id="{9FC906F5-F963-0147-980F-6D6C5EA7D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8472" y="2406807"/>
            <a:ext cx="1215055" cy="111653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1AA755D-FF9C-8E44-BC1B-029C6F5D5699}"/>
              </a:ext>
            </a:extLst>
          </p:cNvPr>
          <p:cNvSpPr txBox="1"/>
          <p:nvPr/>
        </p:nvSpPr>
        <p:spPr>
          <a:xfrm>
            <a:off x="5181600" y="2164855"/>
            <a:ext cx="182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Vladimir Script" panose="020F0502020204030204" pitchFamily="34" charset="0"/>
                <a:cs typeface="Vladimir Script" panose="020F0502020204030204" pitchFamily="34" charset="0"/>
              </a:rPr>
              <a:t>The App</a:t>
            </a:r>
          </a:p>
          <a:p>
            <a:pPr algn="ctr"/>
            <a:endParaRPr lang="fr-FR" sz="1000" dirty="0">
              <a:latin typeface="Vladimir Script" panose="020F0502020204030204" pitchFamily="34" charset="0"/>
              <a:cs typeface="Vladimir Script" panose="020F050202020403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5B86912-2833-1843-83F1-ADD8AEF791F3}"/>
              </a:ext>
            </a:extLst>
          </p:cNvPr>
          <p:cNvSpPr/>
          <p:nvPr/>
        </p:nvSpPr>
        <p:spPr>
          <a:xfrm>
            <a:off x="5181600" y="3521546"/>
            <a:ext cx="1828800" cy="482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 Plate reader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B6A0F29-5728-7C4F-8805-A6C3D26308FD}"/>
              </a:ext>
            </a:extLst>
          </p:cNvPr>
          <p:cNvSpPr/>
          <p:nvPr/>
        </p:nvSpPr>
        <p:spPr>
          <a:xfrm>
            <a:off x="5181599" y="4183033"/>
            <a:ext cx="1828800" cy="482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reader</a:t>
            </a:r>
          </a:p>
        </p:txBody>
      </p:sp>
      <p:pic>
        <p:nvPicPr>
          <p:cNvPr id="13" name="Picture 4" descr="Doigt Point Pointage - Images vectorielles gratuites sur Pixabay">
            <a:extLst>
              <a:ext uri="{FF2B5EF4-FFF2-40B4-BE49-F238E27FC236}">
                <a16:creationId xmlns:a16="http://schemas.microsoft.com/office/drawing/2014/main" id="{8FEB0BB6-DB8A-6F4B-A623-89CDFBB96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74" y="3832914"/>
            <a:ext cx="2430690" cy="166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63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9BF85BEC-9D44-2043-A7E4-4DC40BA3D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313" y="1377719"/>
            <a:ext cx="9783371" cy="54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EB1E8A7-8BEE-224A-83E3-90B9E954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GÉNÉRAL DE L’APP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9DB2B42-E05E-B143-908C-EA813CD56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399" y="2744224"/>
            <a:ext cx="3517900" cy="3670300"/>
          </a:xfrm>
          <a:prstGeom prst="rect">
            <a:avLst/>
          </a:prstGeom>
        </p:spPr>
      </p:pic>
      <p:sp>
        <p:nvSpPr>
          <p:cNvPr id="26" name="Explosion 2 25">
            <a:extLst>
              <a:ext uri="{FF2B5EF4-FFF2-40B4-BE49-F238E27FC236}">
                <a16:creationId xmlns:a16="http://schemas.microsoft.com/office/drawing/2014/main" id="{8F9A879C-3146-2044-B18B-37B3C6B1CDE0}"/>
              </a:ext>
            </a:extLst>
          </p:cNvPr>
          <p:cNvSpPr/>
          <p:nvPr/>
        </p:nvSpPr>
        <p:spPr>
          <a:xfrm>
            <a:off x="8009399" y="2625214"/>
            <a:ext cx="1758950" cy="845794"/>
          </a:xfrm>
          <a:prstGeom prst="irregularSeal2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CLIC ! 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9E674BF7-F843-F145-8C8A-B8E45A75E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173" y="4411962"/>
            <a:ext cx="1092351" cy="61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La vitesse de téléchargement est cruciale pour l'efficacité d'un site Web.">
            <a:extLst>
              <a:ext uri="{FF2B5EF4-FFF2-40B4-BE49-F238E27FC236}">
                <a16:creationId xmlns:a16="http://schemas.microsoft.com/office/drawing/2014/main" id="{FF73F808-8DD8-5849-B979-C82806A2F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440" y="5093328"/>
            <a:ext cx="1081084" cy="6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1A2F45F-35AB-D64D-AB6B-CE558E2470A1}"/>
              </a:ext>
            </a:extLst>
          </p:cNvPr>
          <p:cNvSpPr txBox="1"/>
          <p:nvPr/>
        </p:nvSpPr>
        <p:spPr>
          <a:xfrm>
            <a:off x="9222172" y="5093328"/>
            <a:ext cx="109235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600" dirty="0"/>
          </a:p>
          <a:p>
            <a:pPr algn="ctr"/>
            <a:r>
              <a:rPr lang="fr-FR" sz="1600" dirty="0"/>
              <a:t>FJ-885-MS</a:t>
            </a:r>
          </a:p>
          <a:p>
            <a:pPr algn="ctr"/>
            <a:endParaRPr lang="fr-FR" sz="800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9293F30-1D2A-D642-9470-BBA6E2CE8150}"/>
              </a:ext>
            </a:extLst>
          </p:cNvPr>
          <p:cNvSpPr/>
          <p:nvPr/>
        </p:nvSpPr>
        <p:spPr>
          <a:xfrm>
            <a:off x="9495259" y="5614549"/>
            <a:ext cx="546176" cy="14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accent6">
                    <a:lumMod val="50000"/>
                  </a:schemeClr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98161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1E8A7-8BEE-224A-83E3-90B9E954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GÉNÉRAL DE L’APP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9F09395-984F-9943-B06C-4932E7A618E0}"/>
              </a:ext>
            </a:extLst>
          </p:cNvPr>
          <p:cNvGrpSpPr/>
          <p:nvPr/>
        </p:nvGrpSpPr>
        <p:grpSpPr>
          <a:xfrm>
            <a:off x="3181093" y="1208272"/>
            <a:ext cx="5829813" cy="5829813"/>
            <a:chOff x="3181093" y="1208272"/>
            <a:chExt cx="5829813" cy="5829813"/>
          </a:xfrm>
        </p:grpSpPr>
        <p:pic>
          <p:nvPicPr>
            <p:cNvPr id="6" name="Graphique 5" descr="Smartphone">
              <a:extLst>
                <a:ext uri="{FF2B5EF4-FFF2-40B4-BE49-F238E27FC236}">
                  <a16:creationId xmlns:a16="http://schemas.microsoft.com/office/drawing/2014/main" id="{8B6615F7-CC42-BC4E-B80E-1C73EA7C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81093" y="1208272"/>
              <a:ext cx="5829813" cy="582981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E15D55-B862-DF48-BF83-28A2757C7206}"/>
                </a:ext>
              </a:extLst>
            </p:cNvPr>
            <p:cNvSpPr/>
            <p:nvPr/>
          </p:nvSpPr>
          <p:spPr>
            <a:xfrm>
              <a:off x="5005953" y="2185261"/>
              <a:ext cx="2185261" cy="38775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Graphique 7" descr="Lunettes">
            <a:extLst>
              <a:ext uri="{FF2B5EF4-FFF2-40B4-BE49-F238E27FC236}">
                <a16:creationId xmlns:a16="http://schemas.microsoft.com/office/drawing/2014/main" id="{9FC906F5-F963-0147-980F-6D6C5EA7D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8472" y="2406807"/>
            <a:ext cx="1215055" cy="111653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1AA755D-FF9C-8E44-BC1B-029C6F5D5699}"/>
              </a:ext>
            </a:extLst>
          </p:cNvPr>
          <p:cNvSpPr txBox="1"/>
          <p:nvPr/>
        </p:nvSpPr>
        <p:spPr>
          <a:xfrm>
            <a:off x="5181600" y="2164855"/>
            <a:ext cx="182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Vladimir Script" panose="020F0502020204030204" pitchFamily="34" charset="0"/>
                <a:cs typeface="Vladimir Script" panose="020F0502020204030204" pitchFamily="34" charset="0"/>
              </a:rPr>
              <a:t>The App</a:t>
            </a:r>
          </a:p>
          <a:p>
            <a:pPr algn="ctr"/>
            <a:endParaRPr lang="fr-FR" sz="1000" dirty="0">
              <a:latin typeface="Vladimir Script" panose="020F0502020204030204" pitchFamily="34" charset="0"/>
              <a:cs typeface="Vladimir Script" panose="020F050202020403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5B86912-2833-1843-83F1-ADD8AEF791F3}"/>
              </a:ext>
            </a:extLst>
          </p:cNvPr>
          <p:cNvSpPr/>
          <p:nvPr/>
        </p:nvSpPr>
        <p:spPr>
          <a:xfrm>
            <a:off x="5181600" y="3521546"/>
            <a:ext cx="1828800" cy="482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 Plate reader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B6A0F29-5728-7C4F-8805-A6C3D26308FD}"/>
              </a:ext>
            </a:extLst>
          </p:cNvPr>
          <p:cNvSpPr/>
          <p:nvPr/>
        </p:nvSpPr>
        <p:spPr>
          <a:xfrm>
            <a:off x="5181599" y="4183033"/>
            <a:ext cx="1828800" cy="482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reader</a:t>
            </a:r>
          </a:p>
        </p:txBody>
      </p:sp>
      <p:pic>
        <p:nvPicPr>
          <p:cNvPr id="13" name="Picture 4" descr="Doigt Point Pointage - Images vectorielles gratuites sur Pixabay">
            <a:extLst>
              <a:ext uri="{FF2B5EF4-FFF2-40B4-BE49-F238E27FC236}">
                <a16:creationId xmlns:a16="http://schemas.microsoft.com/office/drawing/2014/main" id="{8FEB0BB6-DB8A-6F4B-A623-89CDFBB96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862" y="4401766"/>
            <a:ext cx="2430690" cy="166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74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0D1A960-3EEE-024D-BED9-8ACFE10C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9406" y="2345546"/>
            <a:ext cx="4106288" cy="4106288"/>
          </a:xfrm>
          <a:prstGeom prst="rect">
            <a:avLst/>
          </a:prstGeom>
        </p:spPr>
      </p:pic>
      <p:pic>
        <p:nvPicPr>
          <p:cNvPr id="17410" name="Picture 2" descr="Lettre de motivation manuscrite : quand et comment l'écrire ?">
            <a:extLst>
              <a:ext uri="{FF2B5EF4-FFF2-40B4-BE49-F238E27FC236}">
                <a16:creationId xmlns:a16="http://schemas.microsoft.com/office/drawing/2014/main" id="{6DE08455-8DF9-F445-8AD5-E791E4953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05" y="1367083"/>
            <a:ext cx="7947895" cy="547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EB1E8A7-8BEE-224A-83E3-90B9E954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GÉNÉRAL DE L’APP</a:t>
            </a:r>
          </a:p>
        </p:txBody>
      </p:sp>
      <p:pic>
        <p:nvPicPr>
          <p:cNvPr id="24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2B8DDE-4E87-134D-A832-A6F6A57DC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248" y="4033521"/>
            <a:ext cx="999369" cy="1378077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66069E4-306E-EF47-A1B2-1319E2601264}"/>
              </a:ext>
            </a:extLst>
          </p:cNvPr>
          <p:cNvSpPr/>
          <p:nvPr/>
        </p:nvSpPr>
        <p:spPr>
          <a:xfrm>
            <a:off x="1557253" y="5469963"/>
            <a:ext cx="624822" cy="1886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accent6">
                    <a:lumMod val="50000"/>
                  </a:schemeClr>
                </a:solidFill>
              </a:rPr>
              <a:t>Read !</a:t>
            </a:r>
          </a:p>
        </p:txBody>
      </p:sp>
      <p:sp>
        <p:nvSpPr>
          <p:cNvPr id="26" name="Explosion 2 25">
            <a:extLst>
              <a:ext uri="{FF2B5EF4-FFF2-40B4-BE49-F238E27FC236}">
                <a16:creationId xmlns:a16="http://schemas.microsoft.com/office/drawing/2014/main" id="{8F9A879C-3146-2044-B18B-37B3C6B1CDE0}"/>
              </a:ext>
            </a:extLst>
          </p:cNvPr>
          <p:cNvSpPr/>
          <p:nvPr/>
        </p:nvSpPr>
        <p:spPr>
          <a:xfrm>
            <a:off x="2147932" y="2156909"/>
            <a:ext cx="1758950" cy="845794"/>
          </a:xfrm>
          <a:prstGeom prst="irregularSeal2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CLIC !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D44A5-BF5C-4742-B939-496B6E5AB38B}"/>
              </a:ext>
            </a:extLst>
          </p:cNvPr>
          <p:cNvSpPr/>
          <p:nvPr/>
        </p:nvSpPr>
        <p:spPr>
          <a:xfrm>
            <a:off x="0" y="1923514"/>
            <a:ext cx="4244105" cy="4923126"/>
          </a:xfrm>
          <a:prstGeom prst="rect">
            <a:avLst/>
          </a:prstGeom>
          <a:solidFill>
            <a:srgbClr val="0504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EB9895-DD04-5C4D-B4BB-D79C42500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94510" y="1782128"/>
            <a:ext cx="5233123" cy="52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1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A3ED6-7919-C243-9918-F8C615AE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DE L’IMPLÉMENTATION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525F8-9370-D448-A6C8-634AD0B890E8}"/>
              </a:ext>
            </a:extLst>
          </p:cNvPr>
          <p:cNvSpPr/>
          <p:nvPr/>
        </p:nvSpPr>
        <p:spPr>
          <a:xfrm>
            <a:off x="3141785" y="2368062"/>
            <a:ext cx="6025661" cy="248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ADRIEN PENSES-TU POUVOIR LE FAIRE ??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FAIRE UNE VIDÉO D’ÉCRAN QUAND ON FAIT RUN L’APP</a:t>
            </a:r>
          </a:p>
        </p:txBody>
      </p:sp>
    </p:spTree>
    <p:extLst>
      <p:ext uri="{BB962C8B-B14F-4D97-AF65-F5344CB8AC3E}">
        <p14:creationId xmlns:p14="http://schemas.microsoft.com/office/powerpoint/2010/main" val="3173592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935B8-8742-3140-84EB-80C96032AB56}"/>
              </a:ext>
            </a:extLst>
          </p:cNvPr>
          <p:cNvSpPr/>
          <p:nvPr/>
        </p:nvSpPr>
        <p:spPr>
          <a:xfrm>
            <a:off x="0" y="0"/>
            <a:ext cx="12192000" cy="6895798"/>
          </a:xfrm>
          <a:prstGeom prst="rect">
            <a:avLst/>
          </a:prstGeom>
          <a:solidFill>
            <a:srgbClr val="05040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61DD24-E807-3042-85FA-9D6C3F8DA2AE}"/>
              </a:ext>
            </a:extLst>
          </p:cNvPr>
          <p:cNvSpPr/>
          <p:nvPr/>
        </p:nvSpPr>
        <p:spPr>
          <a:xfrm>
            <a:off x="0" y="344042"/>
            <a:ext cx="12192000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7D70EB-E9A0-E649-9A56-176C9587484B}"/>
              </a:ext>
            </a:extLst>
          </p:cNvPr>
          <p:cNvSpPr/>
          <p:nvPr/>
        </p:nvSpPr>
        <p:spPr>
          <a:xfrm>
            <a:off x="126427" y="367488"/>
            <a:ext cx="2441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F689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SOMMAIRE</a:t>
            </a:r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CB5C269-DFC5-4A44-9BC6-CE80EAF05A4B}"/>
              </a:ext>
            </a:extLst>
          </p:cNvPr>
          <p:cNvGrpSpPr/>
          <p:nvPr/>
        </p:nvGrpSpPr>
        <p:grpSpPr>
          <a:xfrm>
            <a:off x="2615013" y="719631"/>
            <a:ext cx="6961974" cy="6377685"/>
            <a:chOff x="3570560" y="259056"/>
            <a:chExt cx="6961974" cy="637768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5CD7098F-DF8D-C046-AFA6-257F59411C60}"/>
                </a:ext>
              </a:extLst>
            </p:cNvPr>
            <p:cNvGrpSpPr/>
            <p:nvPr/>
          </p:nvGrpSpPr>
          <p:grpSpPr>
            <a:xfrm>
              <a:off x="3570560" y="259056"/>
              <a:ext cx="6961974" cy="6377685"/>
              <a:chOff x="3181093" y="1208272"/>
              <a:chExt cx="5829813" cy="5829813"/>
            </a:xfrm>
          </p:grpSpPr>
          <p:pic>
            <p:nvPicPr>
              <p:cNvPr id="6" name="Graphique 5" descr="Smartphone">
                <a:extLst>
                  <a:ext uri="{FF2B5EF4-FFF2-40B4-BE49-F238E27FC236}">
                    <a16:creationId xmlns:a16="http://schemas.microsoft.com/office/drawing/2014/main" id="{D2C80EA4-E9A9-BD47-8131-12413843B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81093" y="1208272"/>
                <a:ext cx="5829813" cy="5829813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DF93EC-EA1D-2448-8CAC-B77F61EF141C}"/>
                  </a:ext>
                </a:extLst>
              </p:cNvPr>
              <p:cNvSpPr/>
              <p:nvPr/>
            </p:nvSpPr>
            <p:spPr>
              <a:xfrm>
                <a:off x="5005953" y="2185261"/>
                <a:ext cx="2185261" cy="38775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F4AAC40-4AAB-B345-8674-94D0F3623C5A}"/>
                </a:ext>
              </a:extLst>
            </p:cNvPr>
            <p:cNvGrpSpPr/>
            <p:nvPr/>
          </p:nvGrpSpPr>
          <p:grpSpPr>
            <a:xfrm>
              <a:off x="5831374" y="1896495"/>
              <a:ext cx="2652694" cy="396000"/>
              <a:chOff x="4563086" y="362192"/>
              <a:chExt cx="2652694" cy="396000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4004D1D4-36AC-3948-80F8-5439A6BDF66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563086" y="362192"/>
                <a:ext cx="396000" cy="396000"/>
                <a:chOff x="4482513" y="343499"/>
                <a:chExt cx="2185943" cy="2185943"/>
              </a:xfrm>
            </p:grpSpPr>
            <p:sp>
              <p:nvSpPr>
                <p:cNvPr id="12" name="Rectangle : coins arrondis 11">
                  <a:extLst>
                    <a:ext uri="{FF2B5EF4-FFF2-40B4-BE49-F238E27FC236}">
                      <a16:creationId xmlns:a16="http://schemas.microsoft.com/office/drawing/2014/main" id="{C8A0F8EF-AF2D-CF4F-A368-48B14B9AAB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82513" y="343499"/>
                  <a:ext cx="2185943" cy="2185943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3" name="Graphique 12" descr="Smartphone">
                  <a:extLst>
                    <a:ext uri="{FF2B5EF4-FFF2-40B4-BE49-F238E27FC236}">
                      <a16:creationId xmlns:a16="http://schemas.microsoft.com/office/drawing/2014/main" id="{C69CD813-879D-7740-8884-25FC821C36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028" y="377756"/>
                  <a:ext cx="2048919" cy="2048919"/>
                </a:xfrm>
                <a:prstGeom prst="rect">
                  <a:avLst/>
                </a:prstGeom>
              </p:spPr>
            </p:pic>
          </p:grp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0C8C324-3D16-914D-BBEF-F0B12730C1DA}"/>
                  </a:ext>
                </a:extLst>
              </p:cNvPr>
              <p:cNvSpPr txBox="1"/>
              <p:nvPr/>
            </p:nvSpPr>
            <p:spPr>
              <a:xfrm>
                <a:off x="4937300" y="369320"/>
                <a:ext cx="2278480" cy="368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NOTRE APPLICATION</a:t>
                </a: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0AE7643D-7EF7-4843-8334-33EB2DEAFAA5}"/>
                </a:ext>
              </a:extLst>
            </p:cNvPr>
            <p:cNvGrpSpPr/>
            <p:nvPr/>
          </p:nvGrpSpPr>
          <p:grpSpPr>
            <a:xfrm>
              <a:off x="5843786" y="2604611"/>
              <a:ext cx="2324618" cy="396000"/>
              <a:chOff x="2959343" y="880901"/>
              <a:chExt cx="2324618" cy="396000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9241A31C-AA42-2D40-B70D-5DCB86A5C9EA}"/>
                  </a:ext>
                </a:extLst>
              </p:cNvPr>
              <p:cNvGrpSpPr/>
              <p:nvPr/>
            </p:nvGrpSpPr>
            <p:grpSpPr>
              <a:xfrm>
                <a:off x="2959343" y="880901"/>
                <a:ext cx="396000" cy="396000"/>
                <a:chOff x="2959343" y="880901"/>
                <a:chExt cx="396000" cy="396000"/>
              </a:xfrm>
            </p:grpSpPr>
            <p:sp>
              <p:nvSpPr>
                <p:cNvPr id="17" name="Rectangle : coins arrondis 16">
                  <a:extLst>
                    <a:ext uri="{FF2B5EF4-FFF2-40B4-BE49-F238E27FC236}">
                      <a16:creationId xmlns:a16="http://schemas.microsoft.com/office/drawing/2014/main" id="{A1549663-79A3-0146-8F9C-2CDBD6BFB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9343" y="880901"/>
                  <a:ext cx="396000" cy="396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8" name="Graphique 17" descr="Porte-bloc">
                  <a:extLst>
                    <a:ext uri="{FF2B5EF4-FFF2-40B4-BE49-F238E27FC236}">
                      <a16:creationId xmlns:a16="http://schemas.microsoft.com/office/drawing/2014/main" id="{33107F64-7CBE-9B48-93DA-52D7526CDB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9343" y="880901"/>
                  <a:ext cx="396000" cy="396000"/>
                </a:xfrm>
                <a:prstGeom prst="rect">
                  <a:avLst/>
                </a:prstGeom>
              </p:spPr>
            </p:pic>
          </p:grp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A54BB15-73BA-4F4B-A4F4-8823246CFBD7}"/>
                  </a:ext>
                </a:extLst>
              </p:cNvPr>
              <p:cNvSpPr txBox="1"/>
              <p:nvPr/>
            </p:nvSpPr>
            <p:spPr>
              <a:xfrm>
                <a:off x="3321586" y="894235"/>
                <a:ext cx="1962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DÉVELOPPEMENT</a:t>
                </a:r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844FDBE0-7F04-5D47-87F8-B2C5C55A8CF1}"/>
                </a:ext>
              </a:extLst>
            </p:cNvPr>
            <p:cNvGrpSpPr/>
            <p:nvPr/>
          </p:nvGrpSpPr>
          <p:grpSpPr>
            <a:xfrm>
              <a:off x="5843786" y="3312727"/>
              <a:ext cx="2624597" cy="646331"/>
              <a:chOff x="5816780" y="193331"/>
              <a:chExt cx="2624597" cy="646331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DEAA02E4-2460-3841-8A06-875AFFDB58E5}"/>
                  </a:ext>
                </a:extLst>
              </p:cNvPr>
              <p:cNvGrpSpPr/>
              <p:nvPr/>
            </p:nvGrpSpPr>
            <p:grpSpPr>
              <a:xfrm>
                <a:off x="5816780" y="307273"/>
                <a:ext cx="396000" cy="396000"/>
                <a:chOff x="5816780" y="307273"/>
                <a:chExt cx="396000" cy="396000"/>
              </a:xfrm>
            </p:grpSpPr>
            <p:sp>
              <p:nvSpPr>
                <p:cNvPr id="22" name="Rectangle : coins arrondis 21">
                  <a:extLst>
                    <a:ext uri="{FF2B5EF4-FFF2-40B4-BE49-F238E27FC236}">
                      <a16:creationId xmlns:a16="http://schemas.microsoft.com/office/drawing/2014/main" id="{826490D4-6D04-5E44-8930-2461394C66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16780" y="307273"/>
                  <a:ext cx="396000" cy="396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pic>
              <p:nvPicPr>
                <p:cNvPr id="23" name="Graphique 22" descr="Sac à dos">
                  <a:extLst>
                    <a:ext uri="{FF2B5EF4-FFF2-40B4-BE49-F238E27FC236}">
                      <a16:creationId xmlns:a16="http://schemas.microsoft.com/office/drawing/2014/main" id="{466F7225-C756-F242-8B46-05153F5E4B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7702" y="320607"/>
                  <a:ext cx="369332" cy="382666"/>
                </a:xfrm>
                <a:prstGeom prst="rect">
                  <a:avLst/>
                </a:prstGeom>
              </p:spPr>
            </p:pic>
          </p:grp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C12267D-8A1A-8042-AFAA-B99F0C1F8C2E}"/>
                  </a:ext>
                </a:extLst>
              </p:cNvPr>
              <p:cNvSpPr txBox="1"/>
              <p:nvPr/>
            </p:nvSpPr>
            <p:spPr>
              <a:xfrm>
                <a:off x="6166611" y="193331"/>
                <a:ext cx="22747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QUESTIONS </a:t>
                </a:r>
              </a:p>
              <a:p>
                <a:r>
                  <a:rPr lang="fr-FR" dirty="0"/>
                  <a:t>IMPOSÉES</a:t>
                </a:r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CADEBBE-5B7B-794D-AFF9-07DA6D8A3C2E}"/>
                </a:ext>
              </a:extLst>
            </p:cNvPr>
            <p:cNvGrpSpPr/>
            <p:nvPr/>
          </p:nvGrpSpPr>
          <p:grpSpPr>
            <a:xfrm>
              <a:off x="5854169" y="4271173"/>
              <a:ext cx="1788692" cy="396000"/>
              <a:chOff x="2450964" y="1248545"/>
              <a:chExt cx="1788692" cy="396000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70A023B7-CBDB-4048-A32D-4BDE3E351141}"/>
                  </a:ext>
                </a:extLst>
              </p:cNvPr>
              <p:cNvGrpSpPr/>
              <p:nvPr/>
            </p:nvGrpSpPr>
            <p:grpSpPr>
              <a:xfrm>
                <a:off x="2450964" y="1248545"/>
                <a:ext cx="396000" cy="396000"/>
                <a:chOff x="2546740" y="1500446"/>
                <a:chExt cx="396000" cy="396000"/>
              </a:xfrm>
            </p:grpSpPr>
            <p:sp>
              <p:nvSpPr>
                <p:cNvPr id="27" name="Rectangle : coins arrondis 26">
                  <a:extLst>
                    <a:ext uri="{FF2B5EF4-FFF2-40B4-BE49-F238E27FC236}">
                      <a16:creationId xmlns:a16="http://schemas.microsoft.com/office/drawing/2014/main" id="{F5F783C0-6032-2543-919A-A4F7C6F26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46740" y="1500446"/>
                  <a:ext cx="396000" cy="396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8" name="Graphique 27" descr="Presse-papiers vérifié">
                  <a:extLst>
                    <a:ext uri="{FF2B5EF4-FFF2-40B4-BE49-F238E27FC236}">
                      <a16:creationId xmlns:a16="http://schemas.microsoft.com/office/drawing/2014/main" id="{11E09592-440B-4C43-BE9F-A7AB59603C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6740" y="1500446"/>
                  <a:ext cx="396000" cy="396000"/>
                </a:xfrm>
                <a:prstGeom prst="rect">
                  <a:avLst/>
                </a:prstGeom>
              </p:spPr>
            </p:pic>
          </p:grp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2C35E76-C698-414A-A038-AEE10C719DCF}"/>
                  </a:ext>
                </a:extLst>
              </p:cNvPr>
              <p:cNvSpPr txBox="1"/>
              <p:nvPr/>
            </p:nvSpPr>
            <p:spPr>
              <a:xfrm>
                <a:off x="2813207" y="1261879"/>
                <a:ext cx="1426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CONCLUSION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894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</TotalTime>
  <Words>218</Words>
  <Application>Microsoft Macintosh PowerPoint</Application>
  <PresentationFormat>Grand écran</PresentationFormat>
  <Paragraphs>60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Vladimir Script</vt:lpstr>
      <vt:lpstr>Thème Office</vt:lpstr>
      <vt:lpstr>Présentation PowerPoint</vt:lpstr>
      <vt:lpstr>Présentation PowerPoint</vt:lpstr>
      <vt:lpstr>FONCTIONNEMENT GÉNÉRAL DE L’APP</vt:lpstr>
      <vt:lpstr>FONCTIONNEMENT GÉNÉRAL DE L’APP</vt:lpstr>
      <vt:lpstr>FONCTIONNEMENT GÉNÉRAL DE L’APP</vt:lpstr>
      <vt:lpstr>FONCTIONNEMENT GÉNÉRAL DE L’APP</vt:lpstr>
      <vt:lpstr>FONCTIONNEMENT GÉNÉRAL DE L’APP</vt:lpstr>
      <vt:lpstr>RÉSULTAT DE L’IMPLÉMENTATION</vt:lpstr>
      <vt:lpstr>Présentation PowerPoint</vt:lpstr>
      <vt:lpstr>PARTIE 1.1 : IDENTIFIER LA PLAQUE D’IMMATRICULATION</vt:lpstr>
      <vt:lpstr>PARTIE 1.2 : LIRE LA PLAQUE</vt:lpstr>
      <vt:lpstr>PARTIE 2.1 : LECTURE D’UN MOT MANUSCRIT</vt:lpstr>
      <vt:lpstr>PARTIE 2.2 : DÉCOUPAGE D’UN TEXTE EN MOTS</vt:lpstr>
      <vt:lpstr>QUESTION 1 :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WILBRINK Aurore</dc:creator>
  <cp:lastModifiedBy>WILBRINK Aurore</cp:lastModifiedBy>
  <cp:revision>22</cp:revision>
  <dcterms:created xsi:type="dcterms:W3CDTF">2020-11-22T10:03:58Z</dcterms:created>
  <dcterms:modified xsi:type="dcterms:W3CDTF">2020-11-26T20:39:02Z</dcterms:modified>
</cp:coreProperties>
</file>