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78" r:id="rId3"/>
    <p:sldId id="258" r:id="rId4"/>
    <p:sldId id="276" r:id="rId5"/>
    <p:sldId id="279" r:id="rId6"/>
    <p:sldId id="260" r:id="rId7"/>
    <p:sldId id="288" r:id="rId8"/>
    <p:sldId id="291" r:id="rId9"/>
    <p:sldId id="292" r:id="rId10"/>
    <p:sldId id="280" r:id="rId11"/>
    <p:sldId id="262" r:id="rId12"/>
    <p:sldId id="293" r:id="rId13"/>
    <p:sldId id="268" r:id="rId14"/>
    <p:sldId id="285" r:id="rId15"/>
    <p:sldId id="297" r:id="rId16"/>
    <p:sldId id="289" r:id="rId17"/>
    <p:sldId id="266" r:id="rId18"/>
    <p:sldId id="281" r:id="rId19"/>
    <p:sldId id="298" r:id="rId20"/>
    <p:sldId id="265" r:id="rId21"/>
    <p:sldId id="29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C22"/>
    <a:srgbClr val="2760AA"/>
    <a:srgbClr val="D40000"/>
    <a:srgbClr val="368ED0"/>
    <a:srgbClr val="A5BDD7"/>
    <a:srgbClr val="578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77994" autoAdjust="0"/>
  </p:normalViewPr>
  <p:slideViewPr>
    <p:cSldViewPr snapToGrid="0" snapToObjects="1">
      <p:cViewPr varScale="1">
        <p:scale>
          <a:sx n="86" d="100"/>
          <a:sy n="86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865E3-9372-4DD4-9E78-AE1905BEDDA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8DC181-CCFD-41DA-BA2B-98196D94A431}">
      <dgm:prSet phldrT="[Text]"/>
      <dgm:spPr/>
      <dgm:t>
        <a:bodyPr/>
        <a:lstStyle/>
        <a:p>
          <a:r>
            <a:rPr lang="en-US" dirty="0"/>
            <a:t>Choose a public </a:t>
          </a:r>
          <a:r>
            <a:rPr lang="en-US" b="1" dirty="0"/>
            <a:t>DATASET</a:t>
          </a:r>
        </a:p>
      </dgm:t>
    </dgm:pt>
    <dgm:pt modelId="{ABF50D60-E1CC-48C8-BC82-E88D56E1C310}" type="parTrans" cxnId="{E6DBD641-5834-4D01-9138-52B2DE23AB44}">
      <dgm:prSet/>
      <dgm:spPr/>
      <dgm:t>
        <a:bodyPr/>
        <a:lstStyle/>
        <a:p>
          <a:endParaRPr lang="en-US"/>
        </a:p>
      </dgm:t>
    </dgm:pt>
    <dgm:pt modelId="{1D91DB76-39C9-49DD-AA07-8B139B52DB1C}" type="sibTrans" cxnId="{E6DBD641-5834-4D01-9138-52B2DE23AB44}">
      <dgm:prSet/>
      <dgm:spPr/>
      <dgm:t>
        <a:bodyPr/>
        <a:lstStyle/>
        <a:p>
          <a:endParaRPr lang="en-US"/>
        </a:p>
      </dgm:t>
    </dgm:pt>
    <dgm:pt modelId="{6B83F66E-BF98-421A-AAB5-BF7B47A94F78}">
      <dgm:prSet phldrT="[Text]"/>
      <dgm:spPr/>
      <dgm:t>
        <a:bodyPr/>
        <a:lstStyle/>
        <a:p>
          <a:pPr algn="ctr"/>
          <a:r>
            <a:rPr lang="en-US" dirty="0"/>
            <a:t>Run 2 different </a:t>
          </a:r>
          <a:r>
            <a:rPr lang="en-US" b="1" dirty="0"/>
            <a:t>PREPROCESSING</a:t>
          </a:r>
        </a:p>
      </dgm:t>
    </dgm:pt>
    <dgm:pt modelId="{76AD4A6C-37F8-4F39-8AA9-F0F397CD93E1}" type="parTrans" cxnId="{60872464-7502-4E14-864D-C9539FCD7086}">
      <dgm:prSet/>
      <dgm:spPr/>
      <dgm:t>
        <a:bodyPr/>
        <a:lstStyle/>
        <a:p>
          <a:endParaRPr lang="en-US"/>
        </a:p>
      </dgm:t>
    </dgm:pt>
    <dgm:pt modelId="{AD73C2DD-4D62-40BD-90F6-5752E8000D0D}" type="sibTrans" cxnId="{60872464-7502-4E14-864D-C9539FCD7086}">
      <dgm:prSet/>
      <dgm:spPr/>
      <dgm:t>
        <a:bodyPr/>
        <a:lstStyle/>
        <a:p>
          <a:endParaRPr lang="en-US"/>
        </a:p>
      </dgm:t>
    </dgm:pt>
    <dgm:pt modelId="{BE0BAF44-589B-4007-937B-AD3D035589CF}">
      <dgm:prSet phldrT="[Text]"/>
      <dgm:spPr/>
      <dgm:t>
        <a:bodyPr/>
        <a:lstStyle/>
        <a:p>
          <a:pPr algn="ctr"/>
          <a:r>
            <a:rPr lang="en-US" dirty="0"/>
            <a:t>Use 4 different </a:t>
          </a:r>
          <a:r>
            <a:rPr lang="en-US" b="1" dirty="0"/>
            <a:t>MACHINE LEARNING ALGORITHMS </a:t>
          </a:r>
          <a:r>
            <a:rPr lang="en-US" dirty="0"/>
            <a:t>to predict</a:t>
          </a:r>
        </a:p>
      </dgm:t>
    </dgm:pt>
    <dgm:pt modelId="{5BC2DD4C-5490-40E7-B27D-38239AEF3D56}" type="parTrans" cxnId="{9308B3BA-36A8-418B-8484-34CEE5665C38}">
      <dgm:prSet/>
      <dgm:spPr/>
      <dgm:t>
        <a:bodyPr/>
        <a:lstStyle/>
        <a:p>
          <a:endParaRPr lang="en-US"/>
        </a:p>
      </dgm:t>
    </dgm:pt>
    <dgm:pt modelId="{E06173EC-FEA7-40D9-AE8C-FCA8F05421D7}" type="sibTrans" cxnId="{9308B3BA-36A8-418B-8484-34CEE5665C38}">
      <dgm:prSet/>
      <dgm:spPr/>
      <dgm:t>
        <a:bodyPr/>
        <a:lstStyle/>
        <a:p>
          <a:endParaRPr lang="en-US"/>
        </a:p>
      </dgm:t>
    </dgm:pt>
    <dgm:pt modelId="{97BC5810-B2AA-4C77-A44B-450A47504F8D}">
      <dgm:prSet phldrT="[Text]"/>
      <dgm:spPr/>
      <dgm:t>
        <a:bodyPr/>
        <a:lstStyle/>
        <a:p>
          <a:pPr algn="ctr"/>
          <a:r>
            <a:rPr lang="en-US" dirty="0"/>
            <a:t>Display the </a:t>
          </a:r>
          <a:r>
            <a:rPr lang="en-US" b="1" dirty="0"/>
            <a:t>CONFUSION MATRIX</a:t>
          </a:r>
        </a:p>
      </dgm:t>
    </dgm:pt>
    <dgm:pt modelId="{36619A38-BD63-4AA2-B9F7-CD0B8E5B03AC}" type="parTrans" cxnId="{4DAAE541-AB2E-48DC-A324-FB61DB512B62}">
      <dgm:prSet/>
      <dgm:spPr/>
      <dgm:t>
        <a:bodyPr/>
        <a:lstStyle/>
        <a:p>
          <a:endParaRPr lang="en-US"/>
        </a:p>
      </dgm:t>
    </dgm:pt>
    <dgm:pt modelId="{4EE1EC86-3BB5-44FD-A54A-8EF021312045}" type="sibTrans" cxnId="{4DAAE541-AB2E-48DC-A324-FB61DB512B62}">
      <dgm:prSet/>
      <dgm:spPr/>
      <dgm:t>
        <a:bodyPr/>
        <a:lstStyle/>
        <a:p>
          <a:endParaRPr lang="en-US"/>
        </a:p>
      </dgm:t>
    </dgm:pt>
    <dgm:pt modelId="{E8D1DB1C-DD1E-4325-BAD0-79A1A0840FC4}">
      <dgm:prSet phldrT="[Text]"/>
      <dgm:spPr/>
      <dgm:t>
        <a:bodyPr/>
        <a:lstStyle/>
        <a:p>
          <a:r>
            <a:rPr lang="en-US" dirty="0"/>
            <a:t>Display and compare </a:t>
          </a:r>
        </a:p>
        <a:p>
          <a:r>
            <a:rPr lang="en-US" dirty="0"/>
            <a:t>the </a:t>
          </a:r>
          <a:r>
            <a:rPr lang="en-US" b="1" dirty="0"/>
            <a:t>RESULTS</a:t>
          </a:r>
          <a:r>
            <a:rPr lang="en-US" dirty="0"/>
            <a:t> </a:t>
          </a:r>
        </a:p>
        <a:p>
          <a:r>
            <a:rPr lang="en-US" dirty="0"/>
            <a:t>(accuracy, recall and F1 score)</a:t>
          </a:r>
        </a:p>
      </dgm:t>
    </dgm:pt>
    <dgm:pt modelId="{D5981B31-A7EF-4B25-AA42-39876048D667}" type="parTrans" cxnId="{9F47898D-BF0C-4607-91E8-6053B7E491FF}">
      <dgm:prSet/>
      <dgm:spPr/>
      <dgm:t>
        <a:bodyPr/>
        <a:lstStyle/>
        <a:p>
          <a:endParaRPr lang="en-US"/>
        </a:p>
      </dgm:t>
    </dgm:pt>
    <dgm:pt modelId="{AE7EAB6B-EF09-493B-BD43-5469AA60EBED}" type="sibTrans" cxnId="{9F47898D-BF0C-4607-91E8-6053B7E491FF}">
      <dgm:prSet/>
      <dgm:spPr/>
      <dgm:t>
        <a:bodyPr/>
        <a:lstStyle/>
        <a:p>
          <a:endParaRPr lang="en-US"/>
        </a:p>
      </dgm:t>
    </dgm:pt>
    <dgm:pt modelId="{CC5B670B-EAAE-4574-A798-A7AB717AABFC}" type="pres">
      <dgm:prSet presAssocID="{215865E3-9372-4DD4-9E78-AE1905BEDDA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9B27F13-EF96-4ED2-8AE5-27F5DD0FDF3B}" type="pres">
      <dgm:prSet presAssocID="{215865E3-9372-4DD4-9E78-AE1905BEDDA6}" presName="arrowNode" presStyleLbl="node1" presStyleIdx="0" presStyleCnt="1"/>
      <dgm:spPr>
        <a:solidFill>
          <a:schemeClr val="accent6">
            <a:lumMod val="75000"/>
          </a:schemeClr>
        </a:solidFill>
      </dgm:spPr>
    </dgm:pt>
    <dgm:pt modelId="{990C66B4-68AD-4C88-B18E-B65EF6BA83CF}" type="pres">
      <dgm:prSet presAssocID="{5D8DC181-CCFD-41DA-BA2B-98196D94A431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ED6F2-F3BF-47E4-92B5-F5F45F1F3B93}" type="pres">
      <dgm:prSet presAssocID="{6B83F66E-BF98-421A-AAB5-BF7B47A94F78}" presName="txNode2" presStyleLbl="revTx" presStyleIdx="1" presStyleCnt="5" custScaleX="75340" custLinFactNeighborX="-30241" custLinFactNeighborY="-38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9781D-8B84-473E-A06B-5B08D2591DFF}" type="pres">
      <dgm:prSet presAssocID="{AD73C2DD-4D62-40BD-90F6-5752E8000D0D}" presName="dotNode2" presStyleCnt="0"/>
      <dgm:spPr/>
    </dgm:pt>
    <dgm:pt modelId="{75CC7B78-6196-4C56-ABF6-9A5868727E93}" type="pres">
      <dgm:prSet presAssocID="{AD73C2DD-4D62-40BD-90F6-5752E8000D0D}" presName="dotRepeatNode" presStyleLbl="fgShp" presStyleIdx="0" presStyleCnt="3"/>
      <dgm:spPr/>
      <dgm:t>
        <a:bodyPr/>
        <a:lstStyle/>
        <a:p>
          <a:endParaRPr lang="en-US"/>
        </a:p>
      </dgm:t>
    </dgm:pt>
    <dgm:pt modelId="{DFE48BBA-B876-4107-AB45-B8553CE30A5B}" type="pres">
      <dgm:prSet presAssocID="{BE0BAF44-589B-4007-937B-AD3D035589CF}" presName="txNode3" presStyleLbl="revTx" presStyleIdx="2" presStyleCnt="5" custLinFactNeighborX="4220" custLinFactNeighborY="54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4E8FB-2152-47A7-BAA7-EB4524A3A531}" type="pres">
      <dgm:prSet presAssocID="{E06173EC-FEA7-40D9-AE8C-FCA8F05421D7}" presName="dotNode3" presStyleCnt="0"/>
      <dgm:spPr/>
    </dgm:pt>
    <dgm:pt modelId="{7012F586-F903-41D6-AB42-9865BDAE0CA7}" type="pres">
      <dgm:prSet presAssocID="{E06173EC-FEA7-40D9-AE8C-FCA8F05421D7}" presName="dotRepeatNode" presStyleLbl="fgShp" presStyleIdx="1" presStyleCnt="3"/>
      <dgm:spPr/>
      <dgm:t>
        <a:bodyPr/>
        <a:lstStyle/>
        <a:p>
          <a:endParaRPr lang="en-US"/>
        </a:p>
      </dgm:t>
    </dgm:pt>
    <dgm:pt modelId="{5FC4149F-56AD-4828-89E4-29B888479D28}" type="pres">
      <dgm:prSet presAssocID="{97BC5810-B2AA-4C77-A44B-450A47504F8D}" presName="txNode4" presStyleLbl="revTx" presStyleIdx="3" presStyleCnt="5" custScaleX="118738" custLinFactNeighborX="16495" custLinFactNeighborY="8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996F1-7459-4581-85D7-0B6B9156832F}" type="pres">
      <dgm:prSet presAssocID="{4EE1EC86-3BB5-44FD-A54A-8EF021312045}" presName="dotNode4" presStyleCnt="0"/>
      <dgm:spPr/>
    </dgm:pt>
    <dgm:pt modelId="{A142A7F2-6A0C-4921-BF74-50D3DC14E9F5}" type="pres">
      <dgm:prSet presAssocID="{4EE1EC86-3BB5-44FD-A54A-8EF021312045}" presName="dotRepeatNode" presStyleLbl="fgShp" presStyleIdx="2" presStyleCnt="3"/>
      <dgm:spPr/>
      <dgm:t>
        <a:bodyPr/>
        <a:lstStyle/>
        <a:p>
          <a:endParaRPr lang="en-US"/>
        </a:p>
      </dgm:t>
    </dgm:pt>
    <dgm:pt modelId="{6F2C2173-E2B1-4839-9550-3E3D54AE8AF3}" type="pres">
      <dgm:prSet presAssocID="{E8D1DB1C-DD1E-4325-BAD0-79A1A0840FC4}" presName="txNode5" presStyleLbl="revTx" presStyleIdx="4" presStyleCnt="5" custLinFactNeighborX="-49836" custLinFactNeighborY="-20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598DBE-29BC-454C-96CB-17A880D53CDE}" type="presOf" srcId="{6B83F66E-BF98-421A-AAB5-BF7B47A94F78}" destId="{040ED6F2-F3BF-47E4-92B5-F5F45F1F3B93}" srcOrd="0" destOrd="0" presId="urn:microsoft.com/office/officeart/2009/3/layout/DescendingProcess"/>
    <dgm:cxn modelId="{E6DBD641-5834-4D01-9138-52B2DE23AB44}" srcId="{215865E3-9372-4DD4-9E78-AE1905BEDDA6}" destId="{5D8DC181-CCFD-41DA-BA2B-98196D94A431}" srcOrd="0" destOrd="0" parTransId="{ABF50D60-E1CC-48C8-BC82-E88D56E1C310}" sibTransId="{1D91DB76-39C9-49DD-AA07-8B139B52DB1C}"/>
    <dgm:cxn modelId="{E4DE11A0-105D-4880-91C9-C3179E36554B}" type="presOf" srcId="{4EE1EC86-3BB5-44FD-A54A-8EF021312045}" destId="{A142A7F2-6A0C-4921-BF74-50D3DC14E9F5}" srcOrd="0" destOrd="0" presId="urn:microsoft.com/office/officeart/2009/3/layout/DescendingProcess"/>
    <dgm:cxn modelId="{2BE68706-A9DB-44BD-9C86-F05EAAA5D599}" type="presOf" srcId="{E06173EC-FEA7-40D9-AE8C-FCA8F05421D7}" destId="{7012F586-F903-41D6-AB42-9865BDAE0CA7}" srcOrd="0" destOrd="0" presId="urn:microsoft.com/office/officeart/2009/3/layout/DescendingProcess"/>
    <dgm:cxn modelId="{35594025-E123-4888-86A9-EF504BD6C740}" type="presOf" srcId="{97BC5810-B2AA-4C77-A44B-450A47504F8D}" destId="{5FC4149F-56AD-4828-89E4-29B888479D28}" srcOrd="0" destOrd="0" presId="urn:microsoft.com/office/officeart/2009/3/layout/DescendingProcess"/>
    <dgm:cxn modelId="{4DAAE541-AB2E-48DC-A324-FB61DB512B62}" srcId="{215865E3-9372-4DD4-9E78-AE1905BEDDA6}" destId="{97BC5810-B2AA-4C77-A44B-450A47504F8D}" srcOrd="3" destOrd="0" parTransId="{36619A38-BD63-4AA2-B9F7-CD0B8E5B03AC}" sibTransId="{4EE1EC86-3BB5-44FD-A54A-8EF021312045}"/>
    <dgm:cxn modelId="{60872464-7502-4E14-864D-C9539FCD7086}" srcId="{215865E3-9372-4DD4-9E78-AE1905BEDDA6}" destId="{6B83F66E-BF98-421A-AAB5-BF7B47A94F78}" srcOrd="1" destOrd="0" parTransId="{76AD4A6C-37F8-4F39-8AA9-F0F397CD93E1}" sibTransId="{AD73C2DD-4D62-40BD-90F6-5752E8000D0D}"/>
    <dgm:cxn modelId="{9308B3BA-36A8-418B-8484-34CEE5665C38}" srcId="{215865E3-9372-4DD4-9E78-AE1905BEDDA6}" destId="{BE0BAF44-589B-4007-937B-AD3D035589CF}" srcOrd="2" destOrd="0" parTransId="{5BC2DD4C-5490-40E7-B27D-38239AEF3D56}" sibTransId="{E06173EC-FEA7-40D9-AE8C-FCA8F05421D7}"/>
    <dgm:cxn modelId="{D7C6107F-E27F-4AD4-A069-B2DB2A07E1F0}" type="presOf" srcId="{AD73C2DD-4D62-40BD-90F6-5752E8000D0D}" destId="{75CC7B78-6196-4C56-ABF6-9A5868727E93}" srcOrd="0" destOrd="0" presId="urn:microsoft.com/office/officeart/2009/3/layout/DescendingProcess"/>
    <dgm:cxn modelId="{EC392178-6D9B-47CE-B4FE-6441E852C573}" type="presOf" srcId="{BE0BAF44-589B-4007-937B-AD3D035589CF}" destId="{DFE48BBA-B876-4107-AB45-B8553CE30A5B}" srcOrd="0" destOrd="0" presId="urn:microsoft.com/office/officeart/2009/3/layout/DescendingProcess"/>
    <dgm:cxn modelId="{CAC82A1F-A567-4980-8323-C8072CEFD335}" type="presOf" srcId="{5D8DC181-CCFD-41DA-BA2B-98196D94A431}" destId="{990C66B4-68AD-4C88-B18E-B65EF6BA83CF}" srcOrd="0" destOrd="0" presId="urn:microsoft.com/office/officeart/2009/3/layout/DescendingProcess"/>
    <dgm:cxn modelId="{23B0B63C-F63C-4C82-A3F8-1F06E3DFBFF4}" type="presOf" srcId="{215865E3-9372-4DD4-9E78-AE1905BEDDA6}" destId="{CC5B670B-EAAE-4574-A798-A7AB717AABFC}" srcOrd="0" destOrd="0" presId="urn:microsoft.com/office/officeart/2009/3/layout/DescendingProcess"/>
    <dgm:cxn modelId="{9F47898D-BF0C-4607-91E8-6053B7E491FF}" srcId="{215865E3-9372-4DD4-9E78-AE1905BEDDA6}" destId="{E8D1DB1C-DD1E-4325-BAD0-79A1A0840FC4}" srcOrd="4" destOrd="0" parTransId="{D5981B31-A7EF-4B25-AA42-39876048D667}" sibTransId="{AE7EAB6B-EF09-493B-BD43-5469AA60EBED}"/>
    <dgm:cxn modelId="{D44DB777-CC8C-4135-83DD-510B351D9B7F}" type="presOf" srcId="{E8D1DB1C-DD1E-4325-BAD0-79A1A0840FC4}" destId="{6F2C2173-E2B1-4839-9550-3E3D54AE8AF3}" srcOrd="0" destOrd="0" presId="urn:microsoft.com/office/officeart/2009/3/layout/DescendingProcess"/>
    <dgm:cxn modelId="{C6CC6871-769C-4B60-9156-2018AC65C088}" type="presParOf" srcId="{CC5B670B-EAAE-4574-A798-A7AB717AABFC}" destId="{09B27F13-EF96-4ED2-8AE5-27F5DD0FDF3B}" srcOrd="0" destOrd="0" presId="urn:microsoft.com/office/officeart/2009/3/layout/DescendingProcess"/>
    <dgm:cxn modelId="{B1A22EF5-5574-4F73-BC27-321910D857AE}" type="presParOf" srcId="{CC5B670B-EAAE-4574-A798-A7AB717AABFC}" destId="{990C66B4-68AD-4C88-B18E-B65EF6BA83CF}" srcOrd="1" destOrd="0" presId="urn:microsoft.com/office/officeart/2009/3/layout/DescendingProcess"/>
    <dgm:cxn modelId="{7D02453D-794D-4C91-AA96-8DD4E4D0D5DF}" type="presParOf" srcId="{CC5B670B-EAAE-4574-A798-A7AB717AABFC}" destId="{040ED6F2-F3BF-47E4-92B5-F5F45F1F3B93}" srcOrd="2" destOrd="0" presId="urn:microsoft.com/office/officeart/2009/3/layout/DescendingProcess"/>
    <dgm:cxn modelId="{387E63B6-BCB4-405D-98D9-E0B9F75631D3}" type="presParOf" srcId="{CC5B670B-EAAE-4574-A798-A7AB717AABFC}" destId="{E989781D-8B84-473E-A06B-5B08D2591DFF}" srcOrd="3" destOrd="0" presId="urn:microsoft.com/office/officeart/2009/3/layout/DescendingProcess"/>
    <dgm:cxn modelId="{D1EF193B-E22C-4B42-B52D-648063930A5D}" type="presParOf" srcId="{E989781D-8B84-473E-A06B-5B08D2591DFF}" destId="{75CC7B78-6196-4C56-ABF6-9A5868727E93}" srcOrd="0" destOrd="0" presId="urn:microsoft.com/office/officeart/2009/3/layout/DescendingProcess"/>
    <dgm:cxn modelId="{D53F140E-78D6-4890-94B3-E8D30F0F36DC}" type="presParOf" srcId="{CC5B670B-EAAE-4574-A798-A7AB717AABFC}" destId="{DFE48BBA-B876-4107-AB45-B8553CE30A5B}" srcOrd="4" destOrd="0" presId="urn:microsoft.com/office/officeart/2009/3/layout/DescendingProcess"/>
    <dgm:cxn modelId="{A52BD55E-479F-4F3B-9D14-F0E37F08BF59}" type="presParOf" srcId="{CC5B670B-EAAE-4574-A798-A7AB717AABFC}" destId="{63D4E8FB-2152-47A7-BAA7-EB4524A3A531}" srcOrd="5" destOrd="0" presId="urn:microsoft.com/office/officeart/2009/3/layout/DescendingProcess"/>
    <dgm:cxn modelId="{AE54F8C0-4978-461E-8045-DF24DFA5B124}" type="presParOf" srcId="{63D4E8FB-2152-47A7-BAA7-EB4524A3A531}" destId="{7012F586-F903-41D6-AB42-9865BDAE0CA7}" srcOrd="0" destOrd="0" presId="urn:microsoft.com/office/officeart/2009/3/layout/DescendingProcess"/>
    <dgm:cxn modelId="{BD944D52-24DB-4EC1-8498-9D9118B6C502}" type="presParOf" srcId="{CC5B670B-EAAE-4574-A798-A7AB717AABFC}" destId="{5FC4149F-56AD-4828-89E4-29B888479D28}" srcOrd="6" destOrd="0" presId="urn:microsoft.com/office/officeart/2009/3/layout/DescendingProcess"/>
    <dgm:cxn modelId="{5A3B03C2-7B45-4692-A894-3635CA1814FD}" type="presParOf" srcId="{CC5B670B-EAAE-4574-A798-A7AB717AABFC}" destId="{2A4996F1-7459-4581-85D7-0B6B9156832F}" srcOrd="7" destOrd="0" presId="urn:microsoft.com/office/officeart/2009/3/layout/DescendingProcess"/>
    <dgm:cxn modelId="{26E615F0-A48B-44DE-B15A-F58029914593}" type="presParOf" srcId="{2A4996F1-7459-4581-85D7-0B6B9156832F}" destId="{A142A7F2-6A0C-4921-BF74-50D3DC14E9F5}" srcOrd="0" destOrd="0" presId="urn:microsoft.com/office/officeart/2009/3/layout/DescendingProcess"/>
    <dgm:cxn modelId="{B94368F2-1039-4502-B442-2228B5A91780}" type="presParOf" srcId="{CC5B670B-EAAE-4574-A798-A7AB717AABFC}" destId="{6F2C2173-E2B1-4839-9550-3E3D54AE8AF3}" srcOrd="8" destOrd="0" presId="urn:microsoft.com/office/officeart/2009/3/layout/Descending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27F13-EF96-4ED2-8AE5-27F5DD0FDF3B}">
      <dsp:nvSpPr>
        <dsp:cNvPr id="0" name=""/>
        <dsp:cNvSpPr/>
      </dsp:nvSpPr>
      <dsp:spPr>
        <a:xfrm rot="4396374">
          <a:off x="1844627" y="1116311"/>
          <a:ext cx="4842736" cy="337720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C7B78-6196-4C56-ABF6-9A5868727E93}">
      <dsp:nvSpPr>
        <dsp:cNvPr id="0" name=""/>
        <dsp:cNvSpPr/>
      </dsp:nvSpPr>
      <dsp:spPr>
        <a:xfrm>
          <a:off x="3658731" y="1557288"/>
          <a:ext cx="122294" cy="12229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2F586-F903-41D6-AB42-9865BDAE0CA7}">
      <dsp:nvSpPr>
        <dsp:cNvPr id="0" name=""/>
        <dsp:cNvSpPr/>
      </dsp:nvSpPr>
      <dsp:spPr>
        <a:xfrm>
          <a:off x="4496110" y="2232711"/>
          <a:ext cx="122294" cy="12229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2A7F2-6A0C-4921-BF74-50D3DC14E9F5}">
      <dsp:nvSpPr>
        <dsp:cNvPr id="0" name=""/>
        <dsp:cNvSpPr/>
      </dsp:nvSpPr>
      <dsp:spPr>
        <a:xfrm>
          <a:off x="5123682" y="3022575"/>
          <a:ext cx="122294" cy="12229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C66B4-68AD-4C88-B18E-B65EF6BA83CF}">
      <dsp:nvSpPr>
        <dsp:cNvPr id="0" name=""/>
        <dsp:cNvSpPr/>
      </dsp:nvSpPr>
      <dsp:spPr>
        <a:xfrm>
          <a:off x="1519984" y="0"/>
          <a:ext cx="2283199" cy="89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Choose a public </a:t>
          </a:r>
          <a:r>
            <a:rPr lang="en-US" sz="1600" b="1" kern="1200" dirty="0"/>
            <a:t>DATASET</a:t>
          </a:r>
        </a:p>
      </dsp:txBody>
      <dsp:txXfrm>
        <a:off x="1519984" y="0"/>
        <a:ext cx="2283199" cy="897572"/>
      </dsp:txXfrm>
    </dsp:sp>
    <dsp:sp modelId="{040ED6F2-F3BF-47E4-92B5-F5F45F1F3B93}">
      <dsp:nvSpPr>
        <dsp:cNvPr id="0" name=""/>
        <dsp:cNvSpPr/>
      </dsp:nvSpPr>
      <dsp:spPr>
        <a:xfrm>
          <a:off x="3761720" y="824200"/>
          <a:ext cx="2510507" cy="89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Run 2 different </a:t>
          </a:r>
          <a:r>
            <a:rPr lang="en-US" sz="1600" b="1" kern="1200" dirty="0"/>
            <a:t>PREPROCESSING</a:t>
          </a:r>
        </a:p>
      </dsp:txBody>
      <dsp:txXfrm>
        <a:off x="3761720" y="824200"/>
        <a:ext cx="2510507" cy="897572"/>
      </dsp:txXfrm>
    </dsp:sp>
    <dsp:sp modelId="{DFE48BBA-B876-4107-AB45-B8553CE30A5B}">
      <dsp:nvSpPr>
        <dsp:cNvPr id="0" name=""/>
        <dsp:cNvSpPr/>
      </dsp:nvSpPr>
      <dsp:spPr>
        <a:xfrm>
          <a:off x="1631960" y="2334725"/>
          <a:ext cx="2653448" cy="89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Use 4 different </a:t>
          </a:r>
          <a:r>
            <a:rPr lang="en-US" sz="1600" b="1" kern="1200" dirty="0"/>
            <a:t>MACHINE LEARNING ALGORITHMS </a:t>
          </a:r>
          <a:r>
            <a:rPr lang="en-US" sz="1600" kern="1200" dirty="0"/>
            <a:t>to predict</a:t>
          </a:r>
        </a:p>
      </dsp:txBody>
      <dsp:txXfrm>
        <a:off x="1631960" y="2334725"/>
        <a:ext cx="2653448" cy="897572"/>
      </dsp:txXfrm>
    </dsp:sp>
    <dsp:sp modelId="{5FC4149F-56AD-4828-89E4-29B888479D28}">
      <dsp:nvSpPr>
        <dsp:cNvPr id="0" name=""/>
        <dsp:cNvSpPr/>
      </dsp:nvSpPr>
      <dsp:spPr>
        <a:xfrm>
          <a:off x="5799539" y="2709578"/>
          <a:ext cx="2417942" cy="89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Display the </a:t>
          </a:r>
          <a:r>
            <a:rPr lang="en-US" sz="1600" b="1" kern="1200" dirty="0"/>
            <a:t>CONFUSION MATRIX</a:t>
          </a:r>
        </a:p>
      </dsp:txBody>
      <dsp:txXfrm>
        <a:off x="5799539" y="2709578"/>
        <a:ext cx="2417942" cy="897572"/>
      </dsp:txXfrm>
    </dsp:sp>
    <dsp:sp modelId="{6F2C2173-E2B1-4839-9550-3E3D54AE8AF3}">
      <dsp:nvSpPr>
        <dsp:cNvPr id="0" name=""/>
        <dsp:cNvSpPr/>
      </dsp:nvSpPr>
      <dsp:spPr>
        <a:xfrm>
          <a:off x="3067747" y="4527256"/>
          <a:ext cx="3085405" cy="897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Display and compare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 </a:t>
          </a:r>
          <a:r>
            <a:rPr lang="en-US" sz="1600" b="1" kern="1200" dirty="0"/>
            <a:t>RESULTS</a:t>
          </a:r>
          <a:r>
            <a:rPr lang="en-US" sz="1600" kern="1200" dirty="0"/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(accuracy, recall and F1 score)</a:t>
          </a:r>
        </a:p>
      </dsp:txBody>
      <dsp:txXfrm>
        <a:off x="3067747" y="4527256"/>
        <a:ext cx="3085405" cy="897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39645-B657-414F-9EB8-6DE2DF5CB5CE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C480-7A33-0C40-9637-C069BFE858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18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7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Adrien – Jérémy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455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Jérémy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45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Gabrielle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62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63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Adrien</a:t>
            </a:r>
          </a:p>
          <a:p>
            <a:r>
              <a:rPr lang="en-US" dirty="0"/>
              <a:t>Find the</a:t>
            </a:r>
            <a:r>
              <a:rPr lang="en-US" baseline="0" dirty="0"/>
              <a:t> best line to split the training set.</a:t>
            </a:r>
          </a:p>
          <a:p>
            <a:r>
              <a:rPr lang="en-US" baseline="0" dirty="0"/>
              <a:t>Maximize the margins = better accuracy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6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6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898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63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Colin - </a:t>
            </a:r>
            <a:r>
              <a:rPr lang="fr-FR" dirty="0" err="1"/>
              <a:t>jerem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757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Jerem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5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98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Jerem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05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Aurore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13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Aurore - Gabrielle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5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FC480-7A33-0C40-9637-C069BFE8585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50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Adrien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FC480-7A33-0C40-9637-C069BFE858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04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Adrien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FC480-7A33-0C40-9637-C069BFE8585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30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CD643-4923-BD41-9A77-09ECF604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658A9-520C-6341-A88E-DFD5ABDCA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A6F2D-CFD7-9846-9DD5-2FE8B32A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87A-9A92-FD4B-B4F5-1E263E86066A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55516-6408-AF40-A8D0-5FD9DBD8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00674-4B53-E44F-8EAB-06241ECE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7D371-8809-5F49-80D2-68A0F68B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983006-066A-D742-8FC6-5A64EED18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B5382-19CA-CC44-88B5-3BC36988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425-C919-4D40-A9A0-3AC185146BAC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7F5B63-101D-CB4B-B92F-BDFBBA02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F853A-D0F6-6F48-AC2A-31845CEB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49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63193B-7DE4-0C40-AB79-B9BC593E0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881880-68A8-6E46-9DA2-3E133EC43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8F837-3772-5F47-87FD-84B5B066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6F3C-3B2D-0545-9BD7-CC7A214A64ED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51F9C-3CB4-0C4F-B483-121B7F44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1C03B-35F1-6046-A861-FCFA585A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6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7103C-FC8D-9145-B288-EC26F8E1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56A5F-CD1D-554D-805B-4405DB82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BCCBF-ECDB-284B-8D1D-4DECA6B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C825-3B27-2E4F-9387-C33FD0FFDDAC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B6AFB-22D0-4B4A-A004-496E7A7C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5A8CE-F030-C344-970C-ECACF103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302DD-5D0D-D84C-9EBB-3FF9A843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7D4C5B-AE77-DE46-A353-81F73001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2D0EC-3ECB-E249-8C84-903FF396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B78A-C9DD-E24B-9154-5DD600B29272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54F12-2B90-024F-9CB7-C8AF4682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703EA-6C1C-5B4A-A13B-776B22EA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2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FAFD4-85A6-1148-9617-15110241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C47B3-35DA-4F43-85F6-079DE8C2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9D90AA-82D6-7C41-9FB9-C6CF2568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37635-B194-FF41-AD69-F4B5DDAC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5C21-54ED-9F42-9D4C-728C42129AE3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75D812-C0E4-D540-93CD-73F2D39B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D50798-4387-0A46-9DE9-075D1B24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155DE-4855-E049-AE36-E232EB27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66C9-3106-9644-B2DD-3B59FB1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A391CD-2EC9-A24B-9D8A-7A994F7E7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8DF393-F2BD-CB42-943B-56CBDEF92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4C5383-7A01-9442-9543-C99E2E7C9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54537-D005-8F49-A585-9B15999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09BC-3112-8043-BDA3-E87D4769E9DE}" type="datetime1">
              <a:rPr lang="fr-FR" smtClean="0"/>
              <a:t>06/10/2020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2695D4-6CF8-9849-905F-ED6F8FB2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1CA495-372B-F244-BCD1-034DD2CF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6A6D0-FAE6-CF47-9829-4E5A288C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96" y="125500"/>
            <a:ext cx="6975764" cy="5248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1765C-DCFD-BB49-A944-07B8778D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4FF-2213-CC46-A6AA-3A83545B7923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5A4DE4-4CE2-1B47-9F91-65D7394A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2536D2-53A1-F346-AC5F-84302313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8D3-CB19-6A42-A1A2-346B86C87F76}" type="datetime1">
              <a:rPr lang="fr-FR" smtClean="0"/>
              <a:t>06/10/2020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B4E695-2BDF-684C-9FE7-C7CA858C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67581-B065-CE4B-8A07-616F21D9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2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22739-649A-0944-9379-536DF80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A1FFC-3976-7345-9086-E237C9A1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20F3DC-5EA6-3C4E-BCAB-876F80A1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F01363-0C84-1A42-AC22-258138F8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03-53F7-0E47-929F-2A2711ABEFC0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79D19C-B97B-AA4D-AD10-2994F52C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15AA01-07B0-644C-9B50-68DABD31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2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03DB9-DD45-F441-A384-1166BA04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4AFA0C-9112-3D4C-9DCD-B4D3F261F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374812-5E71-E44E-9177-80503C5A5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874D6-41DD-C446-AFA5-8A4140A2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8036-3A32-4F4F-854A-49D6CDA75EA3}" type="datetime1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909EB-2317-914E-8A81-3A9141DB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5940543"/>
            <a:ext cx="2648197" cy="8917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TD4 - Groupe 2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FB6569-87AF-224B-BE92-32BCFD95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6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9D696C-EAF1-0345-A524-1E1A3C75D255}"/>
              </a:ext>
            </a:extLst>
          </p:cNvPr>
          <p:cNvSpPr/>
          <p:nvPr userDrawn="1"/>
        </p:nvSpPr>
        <p:spPr>
          <a:xfrm rot="20831900">
            <a:off x="9076227" y="5952489"/>
            <a:ext cx="1095465" cy="1016598"/>
          </a:xfrm>
          <a:prstGeom prst="rect">
            <a:avLst/>
          </a:prstGeom>
          <a:solidFill>
            <a:srgbClr val="A5BDD7"/>
          </a:solidFill>
          <a:ln>
            <a:solidFill>
              <a:srgbClr val="578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FD9BB-A175-CE40-AC29-92FCA1BE536F}"/>
              </a:ext>
            </a:extLst>
          </p:cNvPr>
          <p:cNvSpPr/>
          <p:nvPr userDrawn="1"/>
        </p:nvSpPr>
        <p:spPr>
          <a:xfrm rot="20831900">
            <a:off x="11193021" y="2062310"/>
            <a:ext cx="1406030" cy="1226157"/>
          </a:xfrm>
          <a:prstGeom prst="rect">
            <a:avLst/>
          </a:prstGeom>
          <a:solidFill>
            <a:srgbClr val="A5BDD7"/>
          </a:solidFill>
          <a:ln>
            <a:solidFill>
              <a:srgbClr val="578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F5CAE-32AB-944E-BA0C-06C7FA279A4E}"/>
              </a:ext>
            </a:extLst>
          </p:cNvPr>
          <p:cNvSpPr/>
          <p:nvPr userDrawn="1"/>
        </p:nvSpPr>
        <p:spPr>
          <a:xfrm rot="20831900">
            <a:off x="2252864" y="4070274"/>
            <a:ext cx="1095465" cy="1016598"/>
          </a:xfrm>
          <a:prstGeom prst="rect">
            <a:avLst/>
          </a:prstGeom>
          <a:solidFill>
            <a:srgbClr val="A5BDD7"/>
          </a:solidFill>
          <a:ln>
            <a:solidFill>
              <a:srgbClr val="578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202FF-FBE6-7F44-9237-FFFDBF7ECB98}"/>
              </a:ext>
            </a:extLst>
          </p:cNvPr>
          <p:cNvSpPr/>
          <p:nvPr userDrawn="1"/>
        </p:nvSpPr>
        <p:spPr>
          <a:xfrm rot="20831900">
            <a:off x="2100464" y="3917874"/>
            <a:ext cx="1095465" cy="1016598"/>
          </a:xfrm>
          <a:prstGeom prst="rect">
            <a:avLst/>
          </a:prstGeom>
          <a:solidFill>
            <a:srgbClr val="5785DB"/>
          </a:solidFill>
          <a:ln>
            <a:solidFill>
              <a:srgbClr val="578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B24698-03B8-B44B-B982-44847A25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654" y="125500"/>
            <a:ext cx="7019306" cy="52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9C282-3D85-CF49-BE25-7FF0A17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8197" y="1136856"/>
            <a:ext cx="9543803" cy="489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77F16-4A5D-2344-93E2-5E3756BC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8103" y="6386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106CC6B-14FD-7642-AE8F-BBC8D332466C}" type="slidenum">
              <a:rPr lang="fr-FR" smtClean="0"/>
              <a:pPr/>
              <a:t>‹#›</a:t>
            </a:fld>
            <a:r>
              <a:rPr lang="fr-FR"/>
              <a:t>/10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1104D-A99A-1240-9E21-B0B7C2C49D58}"/>
              </a:ext>
            </a:extLst>
          </p:cNvPr>
          <p:cNvSpPr/>
          <p:nvPr userDrawn="1"/>
        </p:nvSpPr>
        <p:spPr>
          <a:xfrm>
            <a:off x="0" y="0"/>
            <a:ext cx="2648197" cy="6858000"/>
          </a:xfrm>
          <a:prstGeom prst="rect">
            <a:avLst/>
          </a:prstGeom>
          <a:solidFill>
            <a:srgbClr val="A5BDD7"/>
          </a:solidFill>
          <a:ln>
            <a:solidFill>
              <a:srgbClr val="A5B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0BCD0-63F0-FB4D-A761-C88699C58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332177"/>
            <a:ext cx="2648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702F1CA-5406-A043-81E2-839242D61F21}" type="datetime1">
              <a:rPr lang="fr-FR" smtClean="0"/>
              <a:t>06/10/2020</a:t>
            </a:fld>
            <a:endParaRPr lang="fr-FR"/>
          </a:p>
        </p:txBody>
      </p:sp>
      <p:pic>
        <p:nvPicPr>
          <p:cNvPr id="1026" name="Picture 2" descr="CY TECH : Cy Tech Cergy et Cy Tech Pau : cursus, admissions, prix">
            <a:extLst>
              <a:ext uri="{FF2B5EF4-FFF2-40B4-BE49-F238E27FC236}">
                <a16:creationId xmlns:a16="http://schemas.microsoft.com/office/drawing/2014/main" id="{ECD17ECE-1C9F-B548-94F3-3E7AEEB58E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7" y="174624"/>
            <a:ext cx="1507996" cy="7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0AD5E8-C272-F246-805F-620213B45F8D}"/>
              </a:ext>
            </a:extLst>
          </p:cNvPr>
          <p:cNvSpPr/>
          <p:nvPr userDrawn="1"/>
        </p:nvSpPr>
        <p:spPr>
          <a:xfrm rot="3514232">
            <a:off x="11246257" y="2343957"/>
            <a:ext cx="1095465" cy="1016598"/>
          </a:xfrm>
          <a:prstGeom prst="rect">
            <a:avLst/>
          </a:prstGeom>
          <a:solidFill>
            <a:srgbClr val="5785DB"/>
          </a:solidFill>
          <a:ln>
            <a:solidFill>
              <a:srgbClr val="578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3D0FF-9867-4744-8C3D-120DDC767B11}"/>
              </a:ext>
            </a:extLst>
          </p:cNvPr>
          <p:cNvSpPr/>
          <p:nvPr userDrawn="1"/>
        </p:nvSpPr>
        <p:spPr>
          <a:xfrm rot="20831900">
            <a:off x="8840370" y="6243251"/>
            <a:ext cx="1095465" cy="1016598"/>
          </a:xfrm>
          <a:prstGeom prst="rect">
            <a:avLst/>
          </a:prstGeom>
          <a:solidFill>
            <a:srgbClr val="5785DB"/>
          </a:solidFill>
          <a:ln>
            <a:solidFill>
              <a:srgbClr val="578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4EB501-961F-9346-9C38-A784FACE3D4D}"/>
              </a:ext>
            </a:extLst>
          </p:cNvPr>
          <p:cNvSpPr/>
          <p:nvPr userDrawn="1"/>
        </p:nvSpPr>
        <p:spPr>
          <a:xfrm>
            <a:off x="0" y="5963059"/>
            <a:ext cx="2648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TD4 - Groupe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Jérémy Chrétien, Colin Davidson, Adrien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Lafage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Gabrielle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Rembusch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Aurore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Wilbrink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769E21-05B0-8745-895C-EF77CC99567F}"/>
              </a:ext>
            </a:extLst>
          </p:cNvPr>
          <p:cNvSpPr txBox="1"/>
          <p:nvPr userDrawn="1"/>
        </p:nvSpPr>
        <p:spPr>
          <a:xfrm>
            <a:off x="-13464" y="2329705"/>
            <a:ext cx="264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0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3DB31E-7F42-B04A-86F4-6A3A3E4B7CD9}"/>
              </a:ext>
            </a:extLst>
          </p:cNvPr>
          <p:cNvSpPr txBox="1"/>
          <p:nvPr userDrawn="1"/>
        </p:nvSpPr>
        <p:spPr>
          <a:xfrm>
            <a:off x="-25996" y="3325512"/>
            <a:ext cx="264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0" dirty="0">
                <a:solidFill>
                  <a:schemeClr val="tx1"/>
                </a:solidFill>
              </a:rPr>
              <a:t>ML ALGORITHMS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839601-155A-4A4B-8FD7-6C36D8F90A94}"/>
              </a:ext>
            </a:extLst>
          </p:cNvPr>
          <p:cNvSpPr txBox="1"/>
          <p:nvPr userDrawn="1"/>
        </p:nvSpPr>
        <p:spPr>
          <a:xfrm>
            <a:off x="0" y="2668259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FA3FDD-49D1-5F4F-9D18-FBCFDF442B35}"/>
              </a:ext>
            </a:extLst>
          </p:cNvPr>
          <p:cNvSpPr txBox="1"/>
          <p:nvPr userDrawn="1"/>
        </p:nvSpPr>
        <p:spPr>
          <a:xfrm>
            <a:off x="-6732" y="2917812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 of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words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177E07D-9E9E-3949-9B2A-C91C1D014C99}"/>
              </a:ext>
            </a:extLst>
          </p:cNvPr>
          <p:cNvSpPr txBox="1"/>
          <p:nvPr userDrawn="1"/>
        </p:nvSpPr>
        <p:spPr>
          <a:xfrm>
            <a:off x="-29361" y="3657503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BCEA58-8390-8B4B-AE40-835A058832EC}"/>
              </a:ext>
            </a:extLst>
          </p:cNvPr>
          <p:cNvSpPr txBox="1"/>
          <p:nvPr userDrawn="1"/>
        </p:nvSpPr>
        <p:spPr>
          <a:xfrm>
            <a:off x="-36093" y="3907056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K-cross validation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8A4F1E-DC08-7146-B52B-E86978AA19CD}"/>
              </a:ext>
            </a:extLst>
          </p:cNvPr>
          <p:cNvSpPr txBox="1"/>
          <p:nvPr userDrawn="1"/>
        </p:nvSpPr>
        <p:spPr>
          <a:xfrm>
            <a:off x="-33864" y="4168666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E14BF5F-F082-F344-87D5-4471E22B5C33}"/>
              </a:ext>
            </a:extLst>
          </p:cNvPr>
          <p:cNvSpPr txBox="1"/>
          <p:nvPr userDrawn="1"/>
        </p:nvSpPr>
        <p:spPr>
          <a:xfrm>
            <a:off x="-14357" y="4542090"/>
            <a:ext cx="264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AD2FE2-3FE6-E643-A887-2F1CEA901E74}"/>
              </a:ext>
            </a:extLst>
          </p:cNvPr>
          <p:cNvSpPr txBox="1"/>
          <p:nvPr userDrawn="1"/>
        </p:nvSpPr>
        <p:spPr>
          <a:xfrm>
            <a:off x="-1" y="1399902"/>
            <a:ext cx="264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CF58BD-6C17-BD46-81EA-F39DB36DB3B8}"/>
              </a:ext>
            </a:extLst>
          </p:cNvPr>
          <p:cNvSpPr txBox="1"/>
          <p:nvPr userDrawn="1"/>
        </p:nvSpPr>
        <p:spPr>
          <a:xfrm>
            <a:off x="-10544" y="1710014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Exercise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wording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A7401A-65A5-1349-A46D-12D058819623}"/>
              </a:ext>
            </a:extLst>
          </p:cNvPr>
          <p:cNvSpPr txBox="1"/>
          <p:nvPr userDrawn="1"/>
        </p:nvSpPr>
        <p:spPr>
          <a:xfrm>
            <a:off x="-17276" y="1959567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0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lab.com/aurorewilbrink/nlptd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bridge.ai/datasets/the-best-25-datasets-for-natural-language-processing/?fbclid=IwAR13t1i7E43fYBipTjYQwMOSBadjdONsGRZvzImaLHlgLA_Yeq6FsW0Vko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://ai.stanford.edu/~amaas/data/sentiment/?fbclid=IwAR0qUMQ8s4b-Jrjdv87zE5QQQpLllgwC_e8zyAM6ofgjbFan8rnqvkSXwe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maas/data/sentiment/?fbclid=IwAR0qUMQ8s4b-Jrjdv87zE5QQQpLllgwC_e8zyAM6ofgjbFan8rnqvkSXweI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52D9C-C749-4F41-A06C-85B30433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331" y="952288"/>
            <a:ext cx="9144000" cy="2387600"/>
          </a:xfrm>
        </p:spPr>
        <p:txBody>
          <a:bodyPr/>
          <a:lstStyle/>
          <a:p>
            <a:r>
              <a:rPr lang="fr-FR" dirty="0"/>
              <a:t>Page de 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1FD0E-BD5C-774F-B852-B9DA67317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3725-B174-8F4E-B71B-5EBBBDD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2AE1-26D1-5740-B9A1-250D76FD6C99}" type="datetime1">
              <a:rPr lang="fr-FR" smtClean="0"/>
              <a:t>06/10/2020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6AF9-3F30-504B-B6DF-72ADC43E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0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83752AC-47AB-354B-8DC4-AAF9EE3E1E15}"/>
              </a:ext>
            </a:extLst>
          </p:cNvPr>
          <p:cNvGrpSpPr/>
          <p:nvPr/>
        </p:nvGrpSpPr>
        <p:grpSpPr>
          <a:xfrm>
            <a:off x="-17929" y="-1548576"/>
            <a:ext cx="14331197" cy="9212882"/>
            <a:chOff x="0" y="-1548576"/>
            <a:chExt cx="14331197" cy="92128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87227-F6EE-E04D-BDA6-899DBDA4268C}"/>
                </a:ext>
              </a:extLst>
            </p:cNvPr>
            <p:cNvSpPr/>
            <p:nvPr/>
          </p:nvSpPr>
          <p:spPr>
            <a:xfrm>
              <a:off x="0" y="-196993"/>
              <a:ext cx="12192000" cy="7241893"/>
            </a:xfrm>
            <a:prstGeom prst="rect">
              <a:avLst/>
            </a:prstGeom>
            <a:solidFill>
              <a:srgbClr val="A5B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59B2CF-23BA-5D49-BAD2-6918227B76B0}"/>
                </a:ext>
              </a:extLst>
            </p:cNvPr>
            <p:cNvSpPr/>
            <p:nvPr/>
          </p:nvSpPr>
          <p:spPr>
            <a:xfrm rot="2627283">
              <a:off x="4445008" y="-1548576"/>
              <a:ext cx="9886189" cy="9212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5A5865A-2BE9-7B47-AC31-A33FFDCF1AA0}"/>
                </a:ext>
              </a:extLst>
            </p:cNvPr>
            <p:cNvSpPr/>
            <p:nvPr/>
          </p:nvSpPr>
          <p:spPr>
            <a:xfrm>
              <a:off x="2882999" y="-196993"/>
              <a:ext cx="3300761" cy="2998931"/>
            </a:xfrm>
            <a:custGeom>
              <a:avLst/>
              <a:gdLst>
                <a:gd name="connsiteX0" fmla="*/ 11152 w 3077737"/>
                <a:gd name="connsiteY0" fmla="*/ 2832409 h 2832409"/>
                <a:gd name="connsiteX1" fmla="*/ 3077737 w 3077737"/>
                <a:gd name="connsiteY1" fmla="*/ 0 h 2832409"/>
                <a:gd name="connsiteX2" fmla="*/ 2564781 w 3077737"/>
                <a:gd name="connsiteY2" fmla="*/ 22302 h 2832409"/>
                <a:gd name="connsiteX3" fmla="*/ 0 w 3077737"/>
                <a:gd name="connsiteY3" fmla="*/ 2687443 h 2832409"/>
                <a:gd name="connsiteX4" fmla="*/ 11152 w 3077737"/>
                <a:gd name="connsiteY4" fmla="*/ 2832409 h 28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737" h="2832409">
                  <a:moveTo>
                    <a:pt x="11152" y="2832409"/>
                  </a:moveTo>
                  <a:lnTo>
                    <a:pt x="3077737" y="0"/>
                  </a:lnTo>
                  <a:lnTo>
                    <a:pt x="2564781" y="22302"/>
                  </a:lnTo>
                  <a:lnTo>
                    <a:pt x="0" y="2687443"/>
                  </a:lnTo>
                  <a:lnTo>
                    <a:pt x="11152" y="2832409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0EB3EBF7-07A4-3F47-ADB3-74E8C14736B2}"/>
                </a:ext>
              </a:extLst>
            </p:cNvPr>
            <p:cNvSpPr/>
            <p:nvPr/>
          </p:nvSpPr>
          <p:spPr>
            <a:xfrm>
              <a:off x="2910468" y="3077737"/>
              <a:ext cx="4761571" cy="3914078"/>
            </a:xfrm>
            <a:custGeom>
              <a:avLst/>
              <a:gdLst>
                <a:gd name="connsiteX0" fmla="*/ 0 w 4761571"/>
                <a:gd name="connsiteY0" fmla="*/ 0 h 3914078"/>
                <a:gd name="connsiteX1" fmla="*/ 4761571 w 4761571"/>
                <a:gd name="connsiteY1" fmla="*/ 3880624 h 3914078"/>
                <a:gd name="connsiteX2" fmla="*/ 3914078 w 4761571"/>
                <a:gd name="connsiteY2" fmla="*/ 3914078 h 3914078"/>
                <a:gd name="connsiteX3" fmla="*/ 11152 w 4761571"/>
                <a:gd name="connsiteY3" fmla="*/ 200722 h 3914078"/>
                <a:gd name="connsiteX4" fmla="*/ 0 w 4761571"/>
                <a:gd name="connsiteY4" fmla="*/ 0 h 391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571" h="3914078">
                  <a:moveTo>
                    <a:pt x="0" y="0"/>
                  </a:moveTo>
                  <a:lnTo>
                    <a:pt x="4761571" y="3880624"/>
                  </a:lnTo>
                  <a:lnTo>
                    <a:pt x="3914078" y="3914078"/>
                  </a:lnTo>
                  <a:lnTo>
                    <a:pt x="11152" y="200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386" name="Picture 2" descr="Épinglé par Ferdakara sur Hece | Deco cinema, Modèles de boîte, Image cinema">
              <a:extLst>
                <a:ext uri="{FF2B5EF4-FFF2-40B4-BE49-F238E27FC236}">
                  <a16:creationId xmlns:a16="http://schemas.microsoft.com/office/drawing/2014/main" id="{897EEF62-68A2-0042-9FAF-943960D7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06" y="1600200"/>
              <a:ext cx="2818136" cy="544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27BA950E-7B7C-C649-8940-6F80E92A33D6}"/>
                </a:ext>
              </a:extLst>
            </p:cNvPr>
            <p:cNvSpPr/>
            <p:nvPr/>
          </p:nvSpPr>
          <p:spPr>
            <a:xfrm>
              <a:off x="2910468" y="-267629"/>
              <a:ext cx="3836020" cy="3055434"/>
            </a:xfrm>
            <a:custGeom>
              <a:avLst/>
              <a:gdLst>
                <a:gd name="connsiteX0" fmla="*/ 0 w 3836020"/>
                <a:gd name="connsiteY0" fmla="*/ 3055434 h 3055434"/>
                <a:gd name="connsiteX1" fmla="*/ 3334215 w 3836020"/>
                <a:gd name="connsiteY1" fmla="*/ 11151 h 3055434"/>
                <a:gd name="connsiteX2" fmla="*/ 3836020 w 3836020"/>
                <a:gd name="connsiteY2" fmla="*/ 0 h 3055434"/>
                <a:gd name="connsiteX3" fmla="*/ 0 w 3836020"/>
                <a:gd name="connsiteY3" fmla="*/ 3055434 h 30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020" h="3055434">
                  <a:moveTo>
                    <a:pt x="0" y="3055434"/>
                  </a:moveTo>
                  <a:lnTo>
                    <a:pt x="3334215" y="11151"/>
                  </a:lnTo>
                  <a:lnTo>
                    <a:pt x="3836020" y="0"/>
                  </a:lnTo>
                  <a:lnTo>
                    <a:pt x="0" y="3055434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FD0AB195-C887-2D45-922C-28C54E64BA10}"/>
                </a:ext>
              </a:extLst>
            </p:cNvPr>
            <p:cNvSpPr/>
            <p:nvPr/>
          </p:nvSpPr>
          <p:spPr>
            <a:xfrm>
              <a:off x="2877016" y="3055434"/>
              <a:ext cx="5720574" cy="3989466"/>
            </a:xfrm>
            <a:custGeom>
              <a:avLst/>
              <a:gdLst>
                <a:gd name="connsiteX0" fmla="*/ 0 w 5586760"/>
                <a:gd name="connsiteY0" fmla="*/ 0 h 3880625"/>
                <a:gd name="connsiteX1" fmla="*/ 5586760 w 5586760"/>
                <a:gd name="connsiteY1" fmla="*/ 3824868 h 3880625"/>
                <a:gd name="connsiteX2" fmla="*/ 4716965 w 5586760"/>
                <a:gd name="connsiteY2" fmla="*/ 3880625 h 3880625"/>
                <a:gd name="connsiteX3" fmla="*/ 0 w 5586760"/>
                <a:gd name="connsiteY3" fmla="*/ 0 h 388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760" h="3880625">
                  <a:moveTo>
                    <a:pt x="0" y="0"/>
                  </a:moveTo>
                  <a:lnTo>
                    <a:pt x="5586760" y="3824868"/>
                  </a:lnTo>
                  <a:lnTo>
                    <a:pt x="4716965" y="3880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0DD9860-EF9C-6548-88F7-8E290B23BF4C}"/>
              </a:ext>
            </a:extLst>
          </p:cNvPr>
          <p:cNvGrpSpPr/>
          <p:nvPr/>
        </p:nvGrpSpPr>
        <p:grpSpPr>
          <a:xfrm>
            <a:off x="4848921" y="1947934"/>
            <a:ext cx="6598024" cy="2000558"/>
            <a:chOff x="4848921" y="1947934"/>
            <a:chExt cx="6598024" cy="2000558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3B3F0F7-8136-064A-AF28-B0BEB4F82C76}"/>
                </a:ext>
              </a:extLst>
            </p:cNvPr>
            <p:cNvSpPr txBox="1"/>
            <p:nvPr/>
          </p:nvSpPr>
          <p:spPr>
            <a:xfrm>
              <a:off x="4848921" y="1947934"/>
              <a:ext cx="65980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latin typeface="Aharoni" panose="02010803020104030203" pitchFamily="2" charset="-79"/>
                  <a:cs typeface="Aharoni" panose="02010803020104030203" pitchFamily="2" charset="-79"/>
                </a:rPr>
                <a:t>NLP PRESENTATION – TD4</a:t>
              </a:r>
            </a:p>
            <a:p>
              <a:pPr algn="ctr"/>
              <a:endParaRPr lang="fr-FR" sz="4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920C31D-809D-0648-B244-4F26D1F7A76A}"/>
                </a:ext>
              </a:extLst>
            </p:cNvPr>
            <p:cNvSpPr txBox="1"/>
            <p:nvPr/>
          </p:nvSpPr>
          <p:spPr>
            <a:xfrm>
              <a:off x="5289299" y="2748163"/>
              <a:ext cx="57301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haroni" panose="02010803020104030203" pitchFamily="2" charset="-79"/>
                  <a:cs typeface="Aharoni" panose="02010803020104030203" pitchFamily="2" charset="-79"/>
                </a:rPr>
                <a:t>GROUP 2 : Jérémy, Colin, Adrien, Gabrielle and Aurore</a:t>
              </a:r>
            </a:p>
            <a:p>
              <a:pPr algn="ctr"/>
              <a:r>
                <a:rPr lang="fr-FR" dirty="0">
                  <a:latin typeface="Aharoni" panose="02010803020104030203" pitchFamily="2" charset="-79"/>
                  <a:cs typeface="Aharoni" panose="02010803020104030203" pitchFamily="2" charset="-79"/>
                </a:rPr>
                <a:t>TEACHER : Anne BRETONNIERE</a:t>
              </a:r>
            </a:p>
            <a:p>
              <a:pPr algn="ctr"/>
              <a:r>
                <a:rPr lang="fr-FR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October</a:t>
              </a:r>
              <a:r>
                <a:rPr lang="fr-FR" dirty="0">
                  <a:latin typeface="Aharoni" panose="02010803020104030203" pitchFamily="2" charset="-79"/>
                  <a:cs typeface="Aharoni" panose="02010803020104030203" pitchFamily="2" charset="-79"/>
                </a:rPr>
                <a:t> 2020 – IA option – Cergy (France)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52D9C-C749-4F41-A06C-85B30433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331" y="952288"/>
            <a:ext cx="9144000" cy="2387600"/>
          </a:xfrm>
        </p:spPr>
        <p:txBody>
          <a:bodyPr/>
          <a:lstStyle/>
          <a:p>
            <a:r>
              <a:rPr lang="fr-FR" dirty="0"/>
              <a:t>Page de 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1FD0E-BD5C-774F-B852-B9DA67317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3725-B174-8F4E-B71B-5EBBBDD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2AE1-26D1-5740-B9A1-250D76FD6C99}" type="datetime1">
              <a:rPr lang="fr-FR" smtClean="0"/>
              <a:t>06/10/2020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6AF9-3F30-504B-B6DF-72ADC43E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9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83752AC-47AB-354B-8DC4-AAF9EE3E1E15}"/>
              </a:ext>
            </a:extLst>
          </p:cNvPr>
          <p:cNvGrpSpPr/>
          <p:nvPr/>
        </p:nvGrpSpPr>
        <p:grpSpPr>
          <a:xfrm>
            <a:off x="-17929" y="-1528704"/>
            <a:ext cx="14331197" cy="9212882"/>
            <a:chOff x="0" y="-1548576"/>
            <a:chExt cx="14331197" cy="92128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87227-F6EE-E04D-BDA6-899DBDA4268C}"/>
                </a:ext>
              </a:extLst>
            </p:cNvPr>
            <p:cNvSpPr/>
            <p:nvPr/>
          </p:nvSpPr>
          <p:spPr>
            <a:xfrm>
              <a:off x="0" y="-196993"/>
              <a:ext cx="12192000" cy="7241893"/>
            </a:xfrm>
            <a:prstGeom prst="rect">
              <a:avLst/>
            </a:prstGeom>
            <a:solidFill>
              <a:srgbClr val="A5B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59B2CF-23BA-5D49-BAD2-6918227B76B0}"/>
                </a:ext>
              </a:extLst>
            </p:cNvPr>
            <p:cNvSpPr/>
            <p:nvPr/>
          </p:nvSpPr>
          <p:spPr>
            <a:xfrm rot="2627283">
              <a:off x="4445008" y="-1548576"/>
              <a:ext cx="9886189" cy="9212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5A5865A-2BE9-7B47-AC31-A33FFDCF1AA0}"/>
                </a:ext>
              </a:extLst>
            </p:cNvPr>
            <p:cNvSpPr/>
            <p:nvPr/>
          </p:nvSpPr>
          <p:spPr>
            <a:xfrm>
              <a:off x="2882999" y="-196993"/>
              <a:ext cx="3300761" cy="2998931"/>
            </a:xfrm>
            <a:custGeom>
              <a:avLst/>
              <a:gdLst>
                <a:gd name="connsiteX0" fmla="*/ 11152 w 3077737"/>
                <a:gd name="connsiteY0" fmla="*/ 2832409 h 2832409"/>
                <a:gd name="connsiteX1" fmla="*/ 3077737 w 3077737"/>
                <a:gd name="connsiteY1" fmla="*/ 0 h 2832409"/>
                <a:gd name="connsiteX2" fmla="*/ 2564781 w 3077737"/>
                <a:gd name="connsiteY2" fmla="*/ 22302 h 2832409"/>
                <a:gd name="connsiteX3" fmla="*/ 0 w 3077737"/>
                <a:gd name="connsiteY3" fmla="*/ 2687443 h 2832409"/>
                <a:gd name="connsiteX4" fmla="*/ 11152 w 3077737"/>
                <a:gd name="connsiteY4" fmla="*/ 2832409 h 28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737" h="2832409">
                  <a:moveTo>
                    <a:pt x="11152" y="2832409"/>
                  </a:moveTo>
                  <a:lnTo>
                    <a:pt x="3077737" y="0"/>
                  </a:lnTo>
                  <a:lnTo>
                    <a:pt x="2564781" y="22302"/>
                  </a:lnTo>
                  <a:lnTo>
                    <a:pt x="0" y="2687443"/>
                  </a:lnTo>
                  <a:lnTo>
                    <a:pt x="11152" y="2832409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0EB3EBF7-07A4-3F47-ADB3-74E8C14736B2}"/>
                </a:ext>
              </a:extLst>
            </p:cNvPr>
            <p:cNvSpPr/>
            <p:nvPr/>
          </p:nvSpPr>
          <p:spPr>
            <a:xfrm>
              <a:off x="2910468" y="3077737"/>
              <a:ext cx="4761571" cy="3914078"/>
            </a:xfrm>
            <a:custGeom>
              <a:avLst/>
              <a:gdLst>
                <a:gd name="connsiteX0" fmla="*/ 0 w 4761571"/>
                <a:gd name="connsiteY0" fmla="*/ 0 h 3914078"/>
                <a:gd name="connsiteX1" fmla="*/ 4761571 w 4761571"/>
                <a:gd name="connsiteY1" fmla="*/ 3880624 h 3914078"/>
                <a:gd name="connsiteX2" fmla="*/ 3914078 w 4761571"/>
                <a:gd name="connsiteY2" fmla="*/ 3914078 h 3914078"/>
                <a:gd name="connsiteX3" fmla="*/ 11152 w 4761571"/>
                <a:gd name="connsiteY3" fmla="*/ 200722 h 3914078"/>
                <a:gd name="connsiteX4" fmla="*/ 0 w 4761571"/>
                <a:gd name="connsiteY4" fmla="*/ 0 h 391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571" h="3914078">
                  <a:moveTo>
                    <a:pt x="0" y="0"/>
                  </a:moveTo>
                  <a:lnTo>
                    <a:pt x="4761571" y="3880624"/>
                  </a:lnTo>
                  <a:lnTo>
                    <a:pt x="3914078" y="3914078"/>
                  </a:lnTo>
                  <a:lnTo>
                    <a:pt x="11152" y="200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386" name="Picture 2" descr="Épinglé par Ferdakara sur Hece | Deco cinema, Modèles de boîte, Image cinema">
              <a:extLst>
                <a:ext uri="{FF2B5EF4-FFF2-40B4-BE49-F238E27FC236}">
                  <a16:creationId xmlns:a16="http://schemas.microsoft.com/office/drawing/2014/main" id="{897EEF62-68A2-0042-9FAF-943960D7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06" y="1600200"/>
              <a:ext cx="2818136" cy="544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27BA950E-7B7C-C649-8940-6F80E92A33D6}"/>
                </a:ext>
              </a:extLst>
            </p:cNvPr>
            <p:cNvSpPr/>
            <p:nvPr/>
          </p:nvSpPr>
          <p:spPr>
            <a:xfrm>
              <a:off x="2910468" y="-267629"/>
              <a:ext cx="3836020" cy="3055434"/>
            </a:xfrm>
            <a:custGeom>
              <a:avLst/>
              <a:gdLst>
                <a:gd name="connsiteX0" fmla="*/ 0 w 3836020"/>
                <a:gd name="connsiteY0" fmla="*/ 3055434 h 3055434"/>
                <a:gd name="connsiteX1" fmla="*/ 3334215 w 3836020"/>
                <a:gd name="connsiteY1" fmla="*/ 11151 h 3055434"/>
                <a:gd name="connsiteX2" fmla="*/ 3836020 w 3836020"/>
                <a:gd name="connsiteY2" fmla="*/ 0 h 3055434"/>
                <a:gd name="connsiteX3" fmla="*/ 0 w 3836020"/>
                <a:gd name="connsiteY3" fmla="*/ 3055434 h 30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020" h="3055434">
                  <a:moveTo>
                    <a:pt x="0" y="3055434"/>
                  </a:moveTo>
                  <a:lnTo>
                    <a:pt x="3334215" y="11151"/>
                  </a:lnTo>
                  <a:lnTo>
                    <a:pt x="3836020" y="0"/>
                  </a:lnTo>
                  <a:lnTo>
                    <a:pt x="0" y="3055434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FD0AB195-C887-2D45-922C-28C54E64BA10}"/>
                </a:ext>
              </a:extLst>
            </p:cNvPr>
            <p:cNvSpPr/>
            <p:nvPr/>
          </p:nvSpPr>
          <p:spPr>
            <a:xfrm>
              <a:off x="2877016" y="3055434"/>
              <a:ext cx="5720574" cy="3989466"/>
            </a:xfrm>
            <a:custGeom>
              <a:avLst/>
              <a:gdLst>
                <a:gd name="connsiteX0" fmla="*/ 0 w 5586760"/>
                <a:gd name="connsiteY0" fmla="*/ 0 h 3880625"/>
                <a:gd name="connsiteX1" fmla="*/ 5586760 w 5586760"/>
                <a:gd name="connsiteY1" fmla="*/ 3824868 h 3880625"/>
                <a:gd name="connsiteX2" fmla="*/ 4716965 w 5586760"/>
                <a:gd name="connsiteY2" fmla="*/ 3880625 h 3880625"/>
                <a:gd name="connsiteX3" fmla="*/ 0 w 5586760"/>
                <a:gd name="connsiteY3" fmla="*/ 0 h 388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760" h="3880625">
                  <a:moveTo>
                    <a:pt x="0" y="0"/>
                  </a:moveTo>
                  <a:lnTo>
                    <a:pt x="5586760" y="3824868"/>
                  </a:lnTo>
                  <a:lnTo>
                    <a:pt x="4716965" y="3880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23B3F0F7-8136-064A-AF28-B0BEB4F82C76}"/>
              </a:ext>
            </a:extLst>
          </p:cNvPr>
          <p:cNvSpPr txBox="1"/>
          <p:nvPr/>
        </p:nvSpPr>
        <p:spPr>
          <a:xfrm>
            <a:off x="4999791" y="1479519"/>
            <a:ext cx="6598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TABLE OF CONTENTS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20C31D-809D-0648-B244-4F26D1F7A76A}"/>
              </a:ext>
            </a:extLst>
          </p:cNvPr>
          <p:cNvSpPr txBox="1"/>
          <p:nvPr/>
        </p:nvSpPr>
        <p:spPr>
          <a:xfrm>
            <a:off x="5459833" y="2437188"/>
            <a:ext cx="573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9298F-0C3C-8246-B138-7F1EE4F559B5}"/>
              </a:ext>
            </a:extLst>
          </p:cNvPr>
          <p:cNvSpPr/>
          <p:nvPr/>
        </p:nvSpPr>
        <p:spPr>
          <a:xfrm flipV="1">
            <a:off x="7092103" y="3527661"/>
            <a:ext cx="2413399" cy="731559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273323" y="30638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DATA PREPARATION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4170" y="369003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ML ALGORITHMS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35141" y="4351156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DECFB-3328-F240-9297-A70B3421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KNN – global </a:t>
            </a:r>
            <a:r>
              <a:rPr lang="fr-FR" dirty="0" err="1"/>
              <a:t>overview</a:t>
            </a:r>
            <a:r>
              <a:rPr lang="fr-FR" dirty="0"/>
              <a:t>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B9B7E9-637A-D94A-9758-FFFCA3F8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F8E5-E876-4D4B-BA48-1CDF7F24AEB3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A5B37C-51D1-A34B-AF15-6A36882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4FE6E-29F3-474E-BE74-76DB8C46C6C5}"/>
              </a:ext>
            </a:extLst>
          </p:cNvPr>
          <p:cNvSpPr/>
          <p:nvPr/>
        </p:nvSpPr>
        <p:spPr>
          <a:xfrm flipV="1">
            <a:off x="-6733" y="3295458"/>
            <a:ext cx="2648197" cy="1220785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 30"/>
          <p:cNvGrpSpPr/>
          <p:nvPr/>
        </p:nvGrpSpPr>
        <p:grpSpPr>
          <a:xfrm>
            <a:off x="4798142" y="2075960"/>
            <a:ext cx="5142271" cy="2972905"/>
            <a:chOff x="4798142" y="2075960"/>
            <a:chExt cx="5142271" cy="2972905"/>
          </a:xfrm>
        </p:grpSpPr>
        <p:grpSp>
          <p:nvGrpSpPr>
            <p:cNvPr id="10" name="Group 9"/>
            <p:cNvGrpSpPr/>
            <p:nvPr/>
          </p:nvGrpSpPr>
          <p:grpSpPr>
            <a:xfrm>
              <a:off x="4798142" y="2168013"/>
              <a:ext cx="5142271" cy="2880852"/>
              <a:chOff x="4798142" y="727587"/>
              <a:chExt cx="5142271" cy="288085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4798142" y="727587"/>
                <a:ext cx="0" cy="2880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798142" y="3608439"/>
                <a:ext cx="51422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Isosceles Triangle 10"/>
            <p:cNvSpPr/>
            <p:nvPr/>
          </p:nvSpPr>
          <p:spPr>
            <a:xfrm>
              <a:off x="5365955" y="3340054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309114" y="3011016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919768" y="3454480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42039" y="3957669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366387" y="4431843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230761" y="4516243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363929" y="2148198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62196" y="3957669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511844" y="2075960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32824" y="2712460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99118" y="2285206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060424" y="2407001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52864" y="3484631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61122" y="3034458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435829" y="3719417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61958" y="2965506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25036" y="3546202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4358" y="2897298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915704" y="4141700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7649004" y="4611199"/>
              <a:ext cx="216310" cy="16880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65871" y="3247225"/>
            <a:ext cx="228600" cy="228600"/>
          </a:xfrm>
          <a:prstGeom prst="rect">
            <a:avLst/>
          </a:prstGeom>
          <a:solidFill>
            <a:srgbClr val="368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cones Point interrogation, images Point interrogation png et ico (page 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409" y="285697"/>
            <a:ext cx="1897321" cy="234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077497" y="894735"/>
            <a:ext cx="21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261122" y="3651216"/>
            <a:ext cx="216310" cy="168800"/>
          </a:xfrm>
          <a:prstGeom prst="triangl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411102" y="3553211"/>
            <a:ext cx="216310" cy="168800"/>
          </a:xfrm>
          <a:prstGeom prst="triangl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88253" y="94290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86094" y="2824835"/>
            <a:ext cx="1005840" cy="100584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74614" y="2434397"/>
            <a:ext cx="1828800" cy="182880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77497" y="1348938"/>
            <a:ext cx="21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7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endParaRPr lang="en-US" dirty="0"/>
          </a:p>
        </p:txBody>
      </p:sp>
      <p:sp>
        <p:nvSpPr>
          <p:cNvPr id="41" name="Isosceles Triangle 40"/>
          <p:cNvSpPr/>
          <p:nvPr/>
        </p:nvSpPr>
        <p:spPr>
          <a:xfrm>
            <a:off x="4045974" y="1376352"/>
            <a:ext cx="358878" cy="264150"/>
          </a:xfrm>
          <a:prstGeom prst="triangl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rning – Ludivine BIDART-DE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41" y="5326568"/>
            <a:ext cx="1252161" cy="11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24870" y="5515693"/>
            <a:ext cx="30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40000"/>
                </a:solidFill>
              </a:rPr>
              <a:t>Carefully choose K = the number of neighbors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741DAD2-4A20-FB4C-BF3D-A822178AB1F2}"/>
              </a:ext>
            </a:extLst>
          </p:cNvPr>
          <p:cNvSpPr txBox="1"/>
          <p:nvPr/>
        </p:nvSpPr>
        <p:spPr>
          <a:xfrm>
            <a:off x="-29361" y="3657503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 err="1"/>
              <a:t>Algorithms</a:t>
            </a:r>
            <a:r>
              <a:rPr lang="fr-FR" sz="1100" u="sng" dirty="0"/>
              <a:t> </a:t>
            </a:r>
            <a:r>
              <a:rPr lang="fr-FR" sz="1100" u="sng" dirty="0" err="1"/>
              <a:t>overview</a:t>
            </a:r>
            <a:endParaRPr lang="fr-FR" sz="1100" u="sng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3B5B577-473C-7E41-9E16-B5102B8E4E96}"/>
              </a:ext>
            </a:extLst>
          </p:cNvPr>
          <p:cNvSpPr txBox="1"/>
          <p:nvPr/>
        </p:nvSpPr>
        <p:spPr>
          <a:xfrm>
            <a:off x="-36093" y="3907056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K-cross validation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E8CC7C-824C-C741-9625-D7872FE8B3C5}"/>
              </a:ext>
            </a:extLst>
          </p:cNvPr>
          <p:cNvSpPr txBox="1"/>
          <p:nvPr/>
        </p:nvSpPr>
        <p:spPr>
          <a:xfrm>
            <a:off x="-33864" y="4168666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7" grpId="0" animBg="1"/>
      <p:bldP spid="34" grpId="0" animBg="1"/>
      <p:bldP spid="39" grpId="0" animBg="1"/>
      <p:bldP spid="40" grpId="0"/>
      <p:bldP spid="41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196" y="125500"/>
            <a:ext cx="9309732" cy="5248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Naives</a:t>
            </a:r>
            <a:r>
              <a:rPr lang="en-US" dirty="0"/>
              <a:t> Bayes </a:t>
            </a:r>
            <a:r>
              <a:rPr lang="fr-FR" dirty="0"/>
              <a:t>– global </a:t>
            </a:r>
            <a:r>
              <a:rPr lang="fr-FR" dirty="0" err="1"/>
              <a:t>overview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6F4FF-2213-CC46-A6AA-3A83545B7923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06/10/2020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36460" y="584455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06CC6B-14FD-7642-AE8F-BBC8D332466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0068" y="918990"/>
            <a:ext cx="29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Bayes theorem: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05" y="2613668"/>
            <a:ext cx="4610100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015" y="1593949"/>
            <a:ext cx="227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y: class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055" flipH="1">
            <a:off x="9938732" y="1971449"/>
            <a:ext cx="636205" cy="731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0969" flipV="1">
            <a:off x="8895679" y="3639049"/>
            <a:ext cx="767296" cy="863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27163" flipH="1">
            <a:off x="5563654" y="3660946"/>
            <a:ext cx="566258" cy="8544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2770" flipV="1">
            <a:off x="7498328" y="1677537"/>
            <a:ext cx="767296" cy="8635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1820" y="1640185"/>
            <a:ext cx="189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Likelihood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93315" y="932469"/>
            <a:ext cx="175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prior probability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4075" y="4619782"/>
            <a:ext cx="2073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Posterior probability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43560" y="3820078"/>
            <a:ext cx="229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 prior probability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3560" y="4611032"/>
            <a:ext cx="2014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(not calculated)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92800" y="31834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473936" y="5697302"/>
                <a:ext cx="35850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y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) &gt; 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en-US" sz="3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m:rPr>
                          <m:nor/>
                        </m:rP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36" y="5697302"/>
                <a:ext cx="3585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892865" y="6016978"/>
            <a:ext cx="812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6461" y="5767503"/>
            <a:ext cx="189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= y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43252D-54F7-EE4F-B335-7845A58BD73E}"/>
              </a:ext>
            </a:extLst>
          </p:cNvPr>
          <p:cNvSpPr txBox="1"/>
          <p:nvPr/>
        </p:nvSpPr>
        <p:spPr>
          <a:xfrm>
            <a:off x="-29361" y="3657503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 err="1"/>
              <a:t>Algorithms</a:t>
            </a:r>
            <a:r>
              <a:rPr lang="fr-FR" sz="1100" u="sng" dirty="0"/>
              <a:t> </a:t>
            </a:r>
            <a:r>
              <a:rPr lang="fr-FR" sz="1100" u="sng" dirty="0" err="1"/>
              <a:t>overview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7976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DECFB-3328-F240-9297-A70B3421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96" y="125500"/>
            <a:ext cx="9255046" cy="5248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Random</a:t>
            </a:r>
            <a:r>
              <a:rPr lang="fr-FR" dirty="0"/>
              <a:t> Forest– global </a:t>
            </a:r>
            <a:r>
              <a:rPr lang="fr-FR" dirty="0" err="1"/>
              <a:t>overview</a:t>
            </a:r>
            <a:r>
              <a:rPr lang="fr-FR" dirty="0"/>
              <a:t>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B9B7E9-637A-D94A-9758-FFFCA3F8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CC5-2C5F-2249-B3E1-45CEA12E4886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A5B37C-51D1-A34B-AF15-6A36882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90663-B04E-0042-A3CA-5AA519CFE55A}"/>
              </a:ext>
            </a:extLst>
          </p:cNvPr>
          <p:cNvSpPr/>
          <p:nvPr/>
        </p:nvSpPr>
        <p:spPr>
          <a:xfrm flipV="1">
            <a:off x="-6733" y="3295458"/>
            <a:ext cx="2648197" cy="1220785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Forest - Stay focused, be pres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64" y="3574687"/>
            <a:ext cx="4630994" cy="31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lbow Connector 9"/>
          <p:cNvCxnSpPr>
            <a:stCxn id="2050" idx="1"/>
            <a:endCxn id="2052" idx="1"/>
          </p:cNvCxnSpPr>
          <p:nvPr/>
        </p:nvCxnSpPr>
        <p:spPr>
          <a:xfrm rot="10800000">
            <a:off x="3981214" y="2294951"/>
            <a:ext cx="1052051" cy="2868168"/>
          </a:xfrm>
          <a:prstGeom prst="bentConnector3">
            <a:avLst>
              <a:gd name="adj1" fmla="val 148832"/>
            </a:avLst>
          </a:prstGeom>
          <a:ln w="38100">
            <a:solidFill>
              <a:srgbClr val="69AC2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2" name="Picture 4" descr="Arb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13" y="1011195"/>
            <a:ext cx="3973084" cy="25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55226" y="2747946"/>
            <a:ext cx="2015613" cy="646331"/>
          </a:xfrm>
          <a:prstGeom prst="rect">
            <a:avLst/>
          </a:prstGeom>
          <a:noFill/>
          <a:ln>
            <a:solidFill>
              <a:srgbClr val="69AC2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Each tree is a</a:t>
            </a:r>
          </a:p>
          <a:p>
            <a:pPr algn="ctr"/>
            <a:r>
              <a:rPr lang="en-US" b="1" dirty="0"/>
              <a:t>decision tree</a:t>
            </a:r>
          </a:p>
        </p:txBody>
      </p:sp>
      <p:cxnSp>
        <p:nvCxnSpPr>
          <p:cNvPr id="20" name="Straight Arrow Connector 19"/>
          <p:cNvCxnSpPr>
            <a:stCxn id="2052" idx="3"/>
            <a:endCxn id="23" idx="1"/>
          </p:cNvCxnSpPr>
          <p:nvPr/>
        </p:nvCxnSpPr>
        <p:spPr>
          <a:xfrm flipV="1">
            <a:off x="7954297" y="1472860"/>
            <a:ext cx="1065096" cy="82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52" idx="3"/>
            <a:endCxn id="26" idx="1"/>
          </p:cNvCxnSpPr>
          <p:nvPr/>
        </p:nvCxnSpPr>
        <p:spPr>
          <a:xfrm>
            <a:off x="7954297" y="2294951"/>
            <a:ext cx="1065096" cy="696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19393" y="1011195"/>
            <a:ext cx="174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% of the trees have predicted 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19393" y="2529611"/>
            <a:ext cx="174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% of the trees have predicted 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64058" y="3444035"/>
            <a:ext cx="84557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If Y &gt; 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19393" y="2351298"/>
            <a:ext cx="1796091" cy="120936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733935" y="4456054"/>
            <a:ext cx="904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9AC22"/>
                </a:solidFill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79200" y="4593151"/>
            <a:ext cx="123716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NO</a:t>
            </a:r>
          </a:p>
        </p:txBody>
      </p:sp>
      <p:cxnSp>
        <p:nvCxnSpPr>
          <p:cNvPr id="2048" name="Straight Arrow Connector 2047"/>
          <p:cNvCxnSpPr>
            <a:stCxn id="28" idx="2"/>
            <a:endCxn id="30" idx="0"/>
          </p:cNvCxnSpPr>
          <p:nvPr/>
        </p:nvCxnSpPr>
        <p:spPr>
          <a:xfrm>
            <a:off x="9917439" y="3560666"/>
            <a:ext cx="980342" cy="103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EB0D2E34-1735-DE4B-AC85-340E9CE23568}"/>
              </a:ext>
            </a:extLst>
          </p:cNvPr>
          <p:cNvSpPr txBox="1"/>
          <p:nvPr/>
        </p:nvSpPr>
        <p:spPr>
          <a:xfrm>
            <a:off x="-29361" y="3657503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 err="1"/>
              <a:t>Algorithms</a:t>
            </a:r>
            <a:r>
              <a:rPr lang="fr-FR" sz="1100" u="sng" dirty="0"/>
              <a:t> </a:t>
            </a:r>
            <a:r>
              <a:rPr lang="fr-FR" sz="1100" u="sng" dirty="0" err="1"/>
              <a:t>overview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13277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6" grpId="0"/>
      <p:bldP spid="27" grpId="0" animBg="1"/>
      <p:bldP spid="28" grpId="0" animBg="1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</a:t>
            </a:r>
            <a:r>
              <a:rPr lang="fr-FR" dirty="0"/>
              <a:t>– global </a:t>
            </a:r>
            <a:r>
              <a:rPr lang="fr-FR" dirty="0" err="1"/>
              <a:t>overview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4FF-2213-CC46-A6AA-3A83545B7923}" type="datetime1">
              <a:rPr lang="fr-FR" smtClean="0"/>
              <a:t>06/10/2020</a:t>
            </a:fld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SVM versus a monkey. Make your bets. | Quantd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0" r="35110"/>
          <a:stretch/>
        </p:blipFill>
        <p:spPr bwMode="auto">
          <a:xfrm>
            <a:off x="5237413" y="3971540"/>
            <a:ext cx="3474720" cy="259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VM versus a monkey. Make your bets. | Quantd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60"/>
          <a:stretch/>
        </p:blipFill>
        <p:spPr bwMode="auto">
          <a:xfrm>
            <a:off x="2991445" y="1153690"/>
            <a:ext cx="3144633" cy="25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VM versus a monkey. Make your bets. | Quantd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/>
          <a:stretch/>
        </p:blipFill>
        <p:spPr bwMode="auto">
          <a:xfrm>
            <a:off x="7528948" y="1136888"/>
            <a:ext cx="3512432" cy="25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5800" y="8890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579497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Find the best </a:t>
            </a:r>
            <a:r>
              <a:rPr lang="en-US" b="1" dirty="0" err="1"/>
              <a:t>hyperplan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12133" y="4579496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Find the largest separation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AEA467-0F65-F64A-B66A-B77BB1487C95}"/>
              </a:ext>
            </a:extLst>
          </p:cNvPr>
          <p:cNvSpPr txBox="1"/>
          <p:nvPr/>
        </p:nvSpPr>
        <p:spPr>
          <a:xfrm>
            <a:off x="-29361" y="3657503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 err="1"/>
              <a:t>Algorithms</a:t>
            </a:r>
            <a:r>
              <a:rPr lang="fr-FR" sz="1100" u="sng" dirty="0"/>
              <a:t> </a:t>
            </a:r>
            <a:r>
              <a:rPr lang="fr-FR" sz="1100" u="sng" dirty="0" err="1"/>
              <a:t>overview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26521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E1DD-4E86-D64B-9457-F0B6ED26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K-cross validation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9995D6-F547-D94F-A734-EA92BD8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4FF-2213-CC46-A6AA-3A83545B7923}" type="datetime1">
              <a:rPr lang="fr-FR" smtClean="0"/>
              <a:t>06/10/2020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492C7-7879-4842-997A-007BB92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E660B6-B524-4F4E-9A2A-541403E0356F}"/>
              </a:ext>
            </a:extLst>
          </p:cNvPr>
          <p:cNvSpPr txBox="1"/>
          <p:nvPr/>
        </p:nvSpPr>
        <p:spPr>
          <a:xfrm>
            <a:off x="-36093" y="3907056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/>
              <a:t>K-cross validation</a:t>
            </a:r>
          </a:p>
        </p:txBody>
      </p:sp>
      <p:pic>
        <p:nvPicPr>
          <p:cNvPr id="6" name="Google Shape;110;p14">
            <a:extLst>
              <a:ext uri="{FF2B5EF4-FFF2-40B4-BE49-F238E27FC236}">
                <a16:creationId xmlns:a16="http://schemas.microsoft.com/office/drawing/2014/main" id="{ABCA25E3-08EF-DC40-92E3-248E34896F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95" y="1304693"/>
            <a:ext cx="7593981" cy="4203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81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8195997" y="2852271"/>
            <a:ext cx="2011680" cy="12801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Preprocessing 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(upper nouns and verbs)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44806" y="88099"/>
            <a:ext cx="2273556" cy="1280160"/>
            <a:chOff x="3790413" y="4090219"/>
            <a:chExt cx="2644877" cy="1607083"/>
          </a:xfrm>
        </p:grpSpPr>
        <p:sp>
          <p:nvSpPr>
            <p:cNvPr id="16" name="Oval 15"/>
            <p:cNvSpPr/>
            <p:nvPr/>
          </p:nvSpPr>
          <p:spPr>
            <a:xfrm>
              <a:off x="3942736" y="4090219"/>
              <a:ext cx="2340231" cy="16070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0413" y="4510858"/>
              <a:ext cx="2644877" cy="656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Preprocessing 1 </a:t>
              </a:r>
              <a:r>
                <a:rPr lang="en-US" sz="1400" dirty="0"/>
                <a:t>(</a:t>
              </a:r>
              <a:r>
                <a:rPr lang="en-US" sz="1400" dirty="0" smtClean="0"/>
                <a:t>lemmatization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B1D9157-1528-BE48-9F8B-23CA9EDF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96" y="125500"/>
            <a:ext cx="8893316" cy="5248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AAB5E5-DE4D-3B4E-8385-060C485D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C2502-C03F-AA46-8685-2C1EF0B3DA05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06/10/2020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0B7560-1B8D-7C42-A9C6-B29A219F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06CC6B-14FD-7642-AE8F-BBC8D332466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19573-FCCF-F74D-9185-B58E009B601D}"/>
              </a:ext>
            </a:extLst>
          </p:cNvPr>
          <p:cNvSpPr/>
          <p:nvPr/>
        </p:nvSpPr>
        <p:spPr>
          <a:xfrm flipV="1">
            <a:off x="-6733" y="3295458"/>
            <a:ext cx="2648197" cy="1220785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18121"/>
              </p:ext>
            </p:extLst>
          </p:nvPr>
        </p:nvGraphicFramePr>
        <p:xfrm>
          <a:off x="2997461" y="1150495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352510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04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09159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6134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4488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078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4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Naive</a:t>
                      </a:r>
                      <a:r>
                        <a:rPr lang="fr-FR" dirty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2.794s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9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RF</a:t>
                      </a:r>
                      <a:r>
                        <a:rPr lang="fr-FR" baseline="0" dirty="0"/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60.440s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SV</a:t>
                      </a:r>
                      <a:r>
                        <a:rPr lang="fr-FR" baseline="0" dirty="0"/>
                        <a:t>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32.652s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1689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88592"/>
              </p:ext>
            </p:extLst>
          </p:nvPr>
        </p:nvGraphicFramePr>
        <p:xfrm>
          <a:off x="3527042" y="3930268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352510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0440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09159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6134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4488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078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4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Naive</a:t>
                      </a:r>
                      <a:r>
                        <a:rPr lang="fr-FR" baseline="0" dirty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8.394s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9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RF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86.345s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SV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39.228s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1689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997461" y="5812663"/>
            <a:ext cx="7631813" cy="848629"/>
            <a:chOff x="3030853" y="5537796"/>
            <a:chExt cx="7631813" cy="848629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853" y="5537796"/>
              <a:ext cx="1048999" cy="848629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4079852" y="5777444"/>
              <a:ext cx="658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KNN Training time &gt; 30mn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798956" y="1483112"/>
            <a:ext cx="8564137" cy="409063"/>
          </a:xfrm>
          <a:prstGeom prst="rect">
            <a:avLst/>
          </a:prstGeom>
          <a:noFill/>
          <a:ln w="57150">
            <a:solidFill>
              <a:srgbClr val="69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08974" y="4281470"/>
            <a:ext cx="8564137" cy="409063"/>
          </a:xfrm>
          <a:prstGeom prst="rect">
            <a:avLst/>
          </a:prstGeom>
          <a:noFill/>
          <a:ln w="57150">
            <a:solidFill>
              <a:srgbClr val="69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79F81E-C67A-EF43-BC95-506325D7D575}"/>
              </a:ext>
            </a:extLst>
          </p:cNvPr>
          <p:cNvSpPr txBox="1"/>
          <p:nvPr/>
        </p:nvSpPr>
        <p:spPr>
          <a:xfrm>
            <a:off x="-33864" y="4168666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 err="1"/>
              <a:t>Results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23497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D9157-1528-BE48-9F8B-23CA9EDF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96" y="125500"/>
            <a:ext cx="8960224" cy="521271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AAB5E5-DE4D-3B4E-8385-060C485D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429-AC0B-684E-ABCC-F299658A82AE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0B7560-1B8D-7C42-A9C6-B29A219F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6B1AA-8665-714E-9E3B-D242BF5DFB9C}"/>
              </a:ext>
            </a:extLst>
          </p:cNvPr>
          <p:cNvSpPr/>
          <p:nvPr/>
        </p:nvSpPr>
        <p:spPr>
          <a:xfrm flipV="1">
            <a:off x="-6733" y="3295458"/>
            <a:ext cx="2648197" cy="1220785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La gestion de projet avec GitLab - TroisPointZéro - Agence digitale  ultra-réactive - Paris, Vichy, Veso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28" y="646771"/>
            <a:ext cx="3881167" cy="1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pyter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88" y="4019266"/>
            <a:ext cx="1921315" cy="222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478" y="2413118"/>
            <a:ext cx="3942175" cy="3287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216" y="323017"/>
            <a:ext cx="4293220" cy="34987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6179" y="5910512"/>
            <a:ext cx="29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52D9C-C749-4F41-A06C-85B30433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331" y="952288"/>
            <a:ext cx="9144000" cy="2387600"/>
          </a:xfrm>
        </p:spPr>
        <p:txBody>
          <a:bodyPr/>
          <a:lstStyle/>
          <a:p>
            <a:r>
              <a:rPr lang="fr-FR" dirty="0"/>
              <a:t>Page de 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1FD0E-BD5C-774F-B852-B9DA67317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3725-B174-8F4E-B71B-5EBBBDD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2AE1-26D1-5740-B9A1-250D76FD6C99}" type="datetime1">
              <a:rPr lang="fr-FR" smtClean="0"/>
              <a:t>06/10/2020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6AF9-3F30-504B-B6DF-72ADC43E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17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83752AC-47AB-354B-8DC4-AAF9EE3E1E15}"/>
              </a:ext>
            </a:extLst>
          </p:cNvPr>
          <p:cNvGrpSpPr/>
          <p:nvPr/>
        </p:nvGrpSpPr>
        <p:grpSpPr>
          <a:xfrm>
            <a:off x="-17929" y="-1528704"/>
            <a:ext cx="14331197" cy="9212882"/>
            <a:chOff x="0" y="-1548576"/>
            <a:chExt cx="14331197" cy="92128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87227-F6EE-E04D-BDA6-899DBDA4268C}"/>
                </a:ext>
              </a:extLst>
            </p:cNvPr>
            <p:cNvSpPr/>
            <p:nvPr/>
          </p:nvSpPr>
          <p:spPr>
            <a:xfrm>
              <a:off x="0" y="-196993"/>
              <a:ext cx="12192000" cy="7241893"/>
            </a:xfrm>
            <a:prstGeom prst="rect">
              <a:avLst/>
            </a:prstGeom>
            <a:solidFill>
              <a:srgbClr val="A5B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59B2CF-23BA-5D49-BAD2-6918227B76B0}"/>
                </a:ext>
              </a:extLst>
            </p:cNvPr>
            <p:cNvSpPr/>
            <p:nvPr/>
          </p:nvSpPr>
          <p:spPr>
            <a:xfrm rot="2627283">
              <a:off x="4445008" y="-1548576"/>
              <a:ext cx="9886189" cy="9212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5A5865A-2BE9-7B47-AC31-A33FFDCF1AA0}"/>
                </a:ext>
              </a:extLst>
            </p:cNvPr>
            <p:cNvSpPr/>
            <p:nvPr/>
          </p:nvSpPr>
          <p:spPr>
            <a:xfrm>
              <a:off x="2882999" y="-196993"/>
              <a:ext cx="3300761" cy="2998931"/>
            </a:xfrm>
            <a:custGeom>
              <a:avLst/>
              <a:gdLst>
                <a:gd name="connsiteX0" fmla="*/ 11152 w 3077737"/>
                <a:gd name="connsiteY0" fmla="*/ 2832409 h 2832409"/>
                <a:gd name="connsiteX1" fmla="*/ 3077737 w 3077737"/>
                <a:gd name="connsiteY1" fmla="*/ 0 h 2832409"/>
                <a:gd name="connsiteX2" fmla="*/ 2564781 w 3077737"/>
                <a:gd name="connsiteY2" fmla="*/ 22302 h 2832409"/>
                <a:gd name="connsiteX3" fmla="*/ 0 w 3077737"/>
                <a:gd name="connsiteY3" fmla="*/ 2687443 h 2832409"/>
                <a:gd name="connsiteX4" fmla="*/ 11152 w 3077737"/>
                <a:gd name="connsiteY4" fmla="*/ 2832409 h 28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737" h="2832409">
                  <a:moveTo>
                    <a:pt x="11152" y="2832409"/>
                  </a:moveTo>
                  <a:lnTo>
                    <a:pt x="3077737" y="0"/>
                  </a:lnTo>
                  <a:lnTo>
                    <a:pt x="2564781" y="22302"/>
                  </a:lnTo>
                  <a:lnTo>
                    <a:pt x="0" y="2687443"/>
                  </a:lnTo>
                  <a:lnTo>
                    <a:pt x="11152" y="2832409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0EB3EBF7-07A4-3F47-ADB3-74E8C14736B2}"/>
                </a:ext>
              </a:extLst>
            </p:cNvPr>
            <p:cNvSpPr/>
            <p:nvPr/>
          </p:nvSpPr>
          <p:spPr>
            <a:xfrm>
              <a:off x="2910468" y="3077737"/>
              <a:ext cx="4761571" cy="3914078"/>
            </a:xfrm>
            <a:custGeom>
              <a:avLst/>
              <a:gdLst>
                <a:gd name="connsiteX0" fmla="*/ 0 w 4761571"/>
                <a:gd name="connsiteY0" fmla="*/ 0 h 3914078"/>
                <a:gd name="connsiteX1" fmla="*/ 4761571 w 4761571"/>
                <a:gd name="connsiteY1" fmla="*/ 3880624 h 3914078"/>
                <a:gd name="connsiteX2" fmla="*/ 3914078 w 4761571"/>
                <a:gd name="connsiteY2" fmla="*/ 3914078 h 3914078"/>
                <a:gd name="connsiteX3" fmla="*/ 11152 w 4761571"/>
                <a:gd name="connsiteY3" fmla="*/ 200722 h 3914078"/>
                <a:gd name="connsiteX4" fmla="*/ 0 w 4761571"/>
                <a:gd name="connsiteY4" fmla="*/ 0 h 391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571" h="3914078">
                  <a:moveTo>
                    <a:pt x="0" y="0"/>
                  </a:moveTo>
                  <a:lnTo>
                    <a:pt x="4761571" y="3880624"/>
                  </a:lnTo>
                  <a:lnTo>
                    <a:pt x="3914078" y="3914078"/>
                  </a:lnTo>
                  <a:lnTo>
                    <a:pt x="11152" y="200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386" name="Picture 2" descr="Épinglé par Ferdakara sur Hece | Deco cinema, Modèles de boîte, Image cinema">
              <a:extLst>
                <a:ext uri="{FF2B5EF4-FFF2-40B4-BE49-F238E27FC236}">
                  <a16:creationId xmlns:a16="http://schemas.microsoft.com/office/drawing/2014/main" id="{897EEF62-68A2-0042-9FAF-943960D7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06" y="1600200"/>
              <a:ext cx="2818136" cy="544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27BA950E-7B7C-C649-8940-6F80E92A33D6}"/>
                </a:ext>
              </a:extLst>
            </p:cNvPr>
            <p:cNvSpPr/>
            <p:nvPr/>
          </p:nvSpPr>
          <p:spPr>
            <a:xfrm>
              <a:off x="2910468" y="-267629"/>
              <a:ext cx="3836020" cy="3055434"/>
            </a:xfrm>
            <a:custGeom>
              <a:avLst/>
              <a:gdLst>
                <a:gd name="connsiteX0" fmla="*/ 0 w 3836020"/>
                <a:gd name="connsiteY0" fmla="*/ 3055434 h 3055434"/>
                <a:gd name="connsiteX1" fmla="*/ 3334215 w 3836020"/>
                <a:gd name="connsiteY1" fmla="*/ 11151 h 3055434"/>
                <a:gd name="connsiteX2" fmla="*/ 3836020 w 3836020"/>
                <a:gd name="connsiteY2" fmla="*/ 0 h 3055434"/>
                <a:gd name="connsiteX3" fmla="*/ 0 w 3836020"/>
                <a:gd name="connsiteY3" fmla="*/ 3055434 h 30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020" h="3055434">
                  <a:moveTo>
                    <a:pt x="0" y="3055434"/>
                  </a:moveTo>
                  <a:lnTo>
                    <a:pt x="3334215" y="11151"/>
                  </a:lnTo>
                  <a:lnTo>
                    <a:pt x="3836020" y="0"/>
                  </a:lnTo>
                  <a:lnTo>
                    <a:pt x="0" y="3055434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FD0AB195-C887-2D45-922C-28C54E64BA10}"/>
                </a:ext>
              </a:extLst>
            </p:cNvPr>
            <p:cNvSpPr/>
            <p:nvPr/>
          </p:nvSpPr>
          <p:spPr>
            <a:xfrm>
              <a:off x="2877016" y="3055434"/>
              <a:ext cx="5720574" cy="3989466"/>
            </a:xfrm>
            <a:custGeom>
              <a:avLst/>
              <a:gdLst>
                <a:gd name="connsiteX0" fmla="*/ 0 w 5586760"/>
                <a:gd name="connsiteY0" fmla="*/ 0 h 3880625"/>
                <a:gd name="connsiteX1" fmla="*/ 5586760 w 5586760"/>
                <a:gd name="connsiteY1" fmla="*/ 3824868 h 3880625"/>
                <a:gd name="connsiteX2" fmla="*/ 4716965 w 5586760"/>
                <a:gd name="connsiteY2" fmla="*/ 3880625 h 3880625"/>
                <a:gd name="connsiteX3" fmla="*/ 0 w 5586760"/>
                <a:gd name="connsiteY3" fmla="*/ 0 h 388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760" h="3880625">
                  <a:moveTo>
                    <a:pt x="0" y="0"/>
                  </a:moveTo>
                  <a:lnTo>
                    <a:pt x="5586760" y="3824868"/>
                  </a:lnTo>
                  <a:lnTo>
                    <a:pt x="4716965" y="3880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23B3F0F7-8136-064A-AF28-B0BEB4F82C76}"/>
              </a:ext>
            </a:extLst>
          </p:cNvPr>
          <p:cNvSpPr txBox="1"/>
          <p:nvPr/>
        </p:nvSpPr>
        <p:spPr>
          <a:xfrm>
            <a:off x="4999791" y="1479519"/>
            <a:ext cx="6598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TABLE OF CONTENTS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20C31D-809D-0648-B244-4F26D1F7A76A}"/>
              </a:ext>
            </a:extLst>
          </p:cNvPr>
          <p:cNvSpPr txBox="1"/>
          <p:nvPr/>
        </p:nvSpPr>
        <p:spPr>
          <a:xfrm>
            <a:off x="5459833" y="2437188"/>
            <a:ext cx="573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9298F-0C3C-8246-B138-7F1EE4F559B5}"/>
              </a:ext>
            </a:extLst>
          </p:cNvPr>
          <p:cNvSpPr/>
          <p:nvPr/>
        </p:nvSpPr>
        <p:spPr>
          <a:xfrm flipV="1">
            <a:off x="7092103" y="4178223"/>
            <a:ext cx="2413399" cy="731559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273323" y="30638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DATA PREPARATION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4170" y="369003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ML ALGORITHMS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35141" y="4351156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8D3-CB19-6A42-A1A2-346B86C87F76}" type="datetime1">
              <a:rPr lang="fr-FR" smtClean="0"/>
              <a:t>06/10/2020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18</a:t>
            </a:fld>
            <a:endParaRPr lang="fr-FR"/>
          </a:p>
        </p:txBody>
      </p:sp>
      <p:sp>
        <p:nvSpPr>
          <p:cNvPr id="4" name="Google Shape;115;p19"/>
          <p:cNvSpPr txBox="1">
            <a:spLocks/>
          </p:cNvSpPr>
          <p:nvPr/>
        </p:nvSpPr>
        <p:spPr>
          <a:xfrm>
            <a:off x="2837204" y="182407"/>
            <a:ext cx="6975764" cy="52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959"/>
              <a:buFont typeface="Aharoni"/>
              <a:buNone/>
            </a:pPr>
            <a:r>
              <a:rPr lang="en-US" sz="3959" smtClean="0"/>
              <a:t>How to use our work ?</a:t>
            </a:r>
            <a:endParaRPr lang="en-US" sz="395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19BCA-4D00-1248-8DDA-582DBB52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68" y="1029352"/>
            <a:ext cx="7970374" cy="55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19"/>
          <p:cNvSpPr txBox="1">
            <a:spLocks/>
          </p:cNvSpPr>
          <p:nvPr/>
        </p:nvSpPr>
        <p:spPr>
          <a:xfrm>
            <a:off x="9388103" y="63864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fr-FR" kern="0" smtClean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pPr>
                <a:buClr>
                  <a:srgbClr val="000000"/>
                </a:buClr>
                <a:buFont typeface="Arial"/>
                <a:buNone/>
                <a:defRPr/>
              </a:pPr>
              <a:t>18</a:t>
            </a:fld>
            <a:endParaRPr lang="fr-FR" kern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" name="Google Shape;118;p19"/>
          <p:cNvSpPr/>
          <p:nvPr/>
        </p:nvSpPr>
        <p:spPr>
          <a:xfrm>
            <a:off x="-6733" y="4516242"/>
            <a:ext cx="2648197" cy="412597"/>
          </a:xfrm>
          <a:prstGeom prst="rect">
            <a:avLst/>
          </a:prstGeom>
          <a:noFill/>
          <a:ln w="38100" cap="flat" cmpd="sng">
            <a:solidFill>
              <a:srgbClr val="2760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Ellipse 1">
            <a:extLst>
              <a:ext uri="{FF2B5EF4-FFF2-40B4-BE49-F238E27FC236}">
                <a16:creationId xmlns:a16="http://schemas.microsoft.com/office/drawing/2014/main" id="{B18269AA-61AC-7C42-ACD1-E95E79540D0A}"/>
              </a:ext>
            </a:extLst>
          </p:cNvPr>
          <p:cNvSpPr/>
          <p:nvPr/>
        </p:nvSpPr>
        <p:spPr>
          <a:xfrm>
            <a:off x="6096000" y="3925541"/>
            <a:ext cx="4568509" cy="2896189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11">
            <a:extLst>
              <a:ext uri="{FF2B5EF4-FFF2-40B4-BE49-F238E27FC236}">
                <a16:creationId xmlns:a16="http://schemas.microsoft.com/office/drawing/2014/main" id="{45129EDA-0100-CB45-9AAA-734C05E1F77E}"/>
              </a:ext>
            </a:extLst>
          </p:cNvPr>
          <p:cNvSpPr/>
          <p:nvPr/>
        </p:nvSpPr>
        <p:spPr>
          <a:xfrm>
            <a:off x="7397337" y="650375"/>
            <a:ext cx="4568509" cy="2896189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1" name="Ellipse 12">
            <a:extLst>
              <a:ext uri="{FF2B5EF4-FFF2-40B4-BE49-F238E27FC236}">
                <a16:creationId xmlns:a16="http://schemas.microsoft.com/office/drawing/2014/main" id="{EF0E1788-62A7-C447-809A-244445C14EDA}"/>
              </a:ext>
            </a:extLst>
          </p:cNvPr>
          <p:cNvSpPr/>
          <p:nvPr/>
        </p:nvSpPr>
        <p:spPr>
          <a:xfrm>
            <a:off x="2828828" y="1484364"/>
            <a:ext cx="4568509" cy="28961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52D9C-C749-4F41-A06C-85B30433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331" y="952288"/>
            <a:ext cx="9144000" cy="2387600"/>
          </a:xfrm>
        </p:spPr>
        <p:txBody>
          <a:bodyPr/>
          <a:lstStyle/>
          <a:p>
            <a:r>
              <a:rPr lang="fr-FR" dirty="0"/>
              <a:t>Page de 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1FD0E-BD5C-774F-B852-B9DA67317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3725-B174-8F4E-B71B-5EBBBDD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2AE1-26D1-5740-B9A1-250D76FD6C99}" type="datetime1">
              <a:rPr lang="fr-FR" smtClean="0"/>
              <a:t>06/10/2020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6AF9-3F30-504B-B6DF-72ADC43E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83752AC-47AB-354B-8DC4-AAF9EE3E1E15}"/>
              </a:ext>
            </a:extLst>
          </p:cNvPr>
          <p:cNvGrpSpPr/>
          <p:nvPr/>
        </p:nvGrpSpPr>
        <p:grpSpPr>
          <a:xfrm>
            <a:off x="-17929" y="-1528704"/>
            <a:ext cx="14331197" cy="9212882"/>
            <a:chOff x="0" y="-1548576"/>
            <a:chExt cx="14331197" cy="92128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87227-F6EE-E04D-BDA6-899DBDA4268C}"/>
                </a:ext>
              </a:extLst>
            </p:cNvPr>
            <p:cNvSpPr/>
            <p:nvPr/>
          </p:nvSpPr>
          <p:spPr>
            <a:xfrm>
              <a:off x="0" y="-196993"/>
              <a:ext cx="12192000" cy="7241893"/>
            </a:xfrm>
            <a:prstGeom prst="rect">
              <a:avLst/>
            </a:prstGeom>
            <a:solidFill>
              <a:srgbClr val="A5B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59B2CF-23BA-5D49-BAD2-6918227B76B0}"/>
                </a:ext>
              </a:extLst>
            </p:cNvPr>
            <p:cNvSpPr/>
            <p:nvPr/>
          </p:nvSpPr>
          <p:spPr>
            <a:xfrm rot="2627283">
              <a:off x="4445008" y="-1548576"/>
              <a:ext cx="9886189" cy="9212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5A5865A-2BE9-7B47-AC31-A33FFDCF1AA0}"/>
                </a:ext>
              </a:extLst>
            </p:cNvPr>
            <p:cNvSpPr/>
            <p:nvPr/>
          </p:nvSpPr>
          <p:spPr>
            <a:xfrm>
              <a:off x="2882999" y="-196993"/>
              <a:ext cx="3300761" cy="2998931"/>
            </a:xfrm>
            <a:custGeom>
              <a:avLst/>
              <a:gdLst>
                <a:gd name="connsiteX0" fmla="*/ 11152 w 3077737"/>
                <a:gd name="connsiteY0" fmla="*/ 2832409 h 2832409"/>
                <a:gd name="connsiteX1" fmla="*/ 3077737 w 3077737"/>
                <a:gd name="connsiteY1" fmla="*/ 0 h 2832409"/>
                <a:gd name="connsiteX2" fmla="*/ 2564781 w 3077737"/>
                <a:gd name="connsiteY2" fmla="*/ 22302 h 2832409"/>
                <a:gd name="connsiteX3" fmla="*/ 0 w 3077737"/>
                <a:gd name="connsiteY3" fmla="*/ 2687443 h 2832409"/>
                <a:gd name="connsiteX4" fmla="*/ 11152 w 3077737"/>
                <a:gd name="connsiteY4" fmla="*/ 2832409 h 28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737" h="2832409">
                  <a:moveTo>
                    <a:pt x="11152" y="2832409"/>
                  </a:moveTo>
                  <a:lnTo>
                    <a:pt x="3077737" y="0"/>
                  </a:lnTo>
                  <a:lnTo>
                    <a:pt x="2564781" y="22302"/>
                  </a:lnTo>
                  <a:lnTo>
                    <a:pt x="0" y="2687443"/>
                  </a:lnTo>
                  <a:lnTo>
                    <a:pt x="11152" y="2832409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0EB3EBF7-07A4-3F47-ADB3-74E8C14736B2}"/>
                </a:ext>
              </a:extLst>
            </p:cNvPr>
            <p:cNvSpPr/>
            <p:nvPr/>
          </p:nvSpPr>
          <p:spPr>
            <a:xfrm>
              <a:off x="2910468" y="3077737"/>
              <a:ext cx="4761571" cy="3914078"/>
            </a:xfrm>
            <a:custGeom>
              <a:avLst/>
              <a:gdLst>
                <a:gd name="connsiteX0" fmla="*/ 0 w 4761571"/>
                <a:gd name="connsiteY0" fmla="*/ 0 h 3914078"/>
                <a:gd name="connsiteX1" fmla="*/ 4761571 w 4761571"/>
                <a:gd name="connsiteY1" fmla="*/ 3880624 h 3914078"/>
                <a:gd name="connsiteX2" fmla="*/ 3914078 w 4761571"/>
                <a:gd name="connsiteY2" fmla="*/ 3914078 h 3914078"/>
                <a:gd name="connsiteX3" fmla="*/ 11152 w 4761571"/>
                <a:gd name="connsiteY3" fmla="*/ 200722 h 3914078"/>
                <a:gd name="connsiteX4" fmla="*/ 0 w 4761571"/>
                <a:gd name="connsiteY4" fmla="*/ 0 h 391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571" h="3914078">
                  <a:moveTo>
                    <a:pt x="0" y="0"/>
                  </a:moveTo>
                  <a:lnTo>
                    <a:pt x="4761571" y="3880624"/>
                  </a:lnTo>
                  <a:lnTo>
                    <a:pt x="3914078" y="3914078"/>
                  </a:lnTo>
                  <a:lnTo>
                    <a:pt x="11152" y="200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386" name="Picture 2" descr="Épinglé par Ferdakara sur Hece | Deco cinema, Modèles de boîte, Image cinema">
              <a:extLst>
                <a:ext uri="{FF2B5EF4-FFF2-40B4-BE49-F238E27FC236}">
                  <a16:creationId xmlns:a16="http://schemas.microsoft.com/office/drawing/2014/main" id="{897EEF62-68A2-0042-9FAF-943960D7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06" y="1600200"/>
              <a:ext cx="2818136" cy="544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27BA950E-7B7C-C649-8940-6F80E92A33D6}"/>
                </a:ext>
              </a:extLst>
            </p:cNvPr>
            <p:cNvSpPr/>
            <p:nvPr/>
          </p:nvSpPr>
          <p:spPr>
            <a:xfrm>
              <a:off x="2910468" y="-267629"/>
              <a:ext cx="3836020" cy="3055434"/>
            </a:xfrm>
            <a:custGeom>
              <a:avLst/>
              <a:gdLst>
                <a:gd name="connsiteX0" fmla="*/ 0 w 3836020"/>
                <a:gd name="connsiteY0" fmla="*/ 3055434 h 3055434"/>
                <a:gd name="connsiteX1" fmla="*/ 3334215 w 3836020"/>
                <a:gd name="connsiteY1" fmla="*/ 11151 h 3055434"/>
                <a:gd name="connsiteX2" fmla="*/ 3836020 w 3836020"/>
                <a:gd name="connsiteY2" fmla="*/ 0 h 3055434"/>
                <a:gd name="connsiteX3" fmla="*/ 0 w 3836020"/>
                <a:gd name="connsiteY3" fmla="*/ 3055434 h 30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020" h="3055434">
                  <a:moveTo>
                    <a:pt x="0" y="3055434"/>
                  </a:moveTo>
                  <a:lnTo>
                    <a:pt x="3334215" y="11151"/>
                  </a:lnTo>
                  <a:lnTo>
                    <a:pt x="3836020" y="0"/>
                  </a:lnTo>
                  <a:lnTo>
                    <a:pt x="0" y="3055434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FD0AB195-C887-2D45-922C-28C54E64BA10}"/>
                </a:ext>
              </a:extLst>
            </p:cNvPr>
            <p:cNvSpPr/>
            <p:nvPr/>
          </p:nvSpPr>
          <p:spPr>
            <a:xfrm>
              <a:off x="2877016" y="3055434"/>
              <a:ext cx="5720574" cy="3989466"/>
            </a:xfrm>
            <a:custGeom>
              <a:avLst/>
              <a:gdLst>
                <a:gd name="connsiteX0" fmla="*/ 0 w 5586760"/>
                <a:gd name="connsiteY0" fmla="*/ 0 h 3880625"/>
                <a:gd name="connsiteX1" fmla="*/ 5586760 w 5586760"/>
                <a:gd name="connsiteY1" fmla="*/ 3824868 h 3880625"/>
                <a:gd name="connsiteX2" fmla="*/ 4716965 w 5586760"/>
                <a:gd name="connsiteY2" fmla="*/ 3880625 h 3880625"/>
                <a:gd name="connsiteX3" fmla="*/ 0 w 5586760"/>
                <a:gd name="connsiteY3" fmla="*/ 0 h 388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760" h="3880625">
                  <a:moveTo>
                    <a:pt x="0" y="0"/>
                  </a:moveTo>
                  <a:lnTo>
                    <a:pt x="5586760" y="3824868"/>
                  </a:lnTo>
                  <a:lnTo>
                    <a:pt x="4716965" y="3880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23B3F0F7-8136-064A-AF28-B0BEB4F82C76}"/>
              </a:ext>
            </a:extLst>
          </p:cNvPr>
          <p:cNvSpPr txBox="1"/>
          <p:nvPr/>
        </p:nvSpPr>
        <p:spPr>
          <a:xfrm>
            <a:off x="4999791" y="1479519"/>
            <a:ext cx="6598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TABLE OF CONTENTS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20C31D-809D-0648-B244-4F26D1F7A76A}"/>
              </a:ext>
            </a:extLst>
          </p:cNvPr>
          <p:cNvSpPr txBox="1"/>
          <p:nvPr/>
        </p:nvSpPr>
        <p:spPr>
          <a:xfrm>
            <a:off x="5459833" y="2437188"/>
            <a:ext cx="573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9298F-0C3C-8246-B138-7F1EE4F559B5}"/>
              </a:ext>
            </a:extLst>
          </p:cNvPr>
          <p:cNvSpPr/>
          <p:nvPr/>
        </p:nvSpPr>
        <p:spPr>
          <a:xfrm flipV="1">
            <a:off x="7118208" y="2269092"/>
            <a:ext cx="2413399" cy="731559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273323" y="30638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DATA PREPARATION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4170" y="369003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ML ALGORITHMS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35141" y="4351156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C644A-24F4-3D48-BCA7-8E1AF0DC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REFERENCES AND LINKS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1E198B-D967-0F4E-99CA-4C418411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4A6D-5C19-5E4A-B3A4-37678A81DDE0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37BD7-522D-B148-B13C-0D1CD2C9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AA103-0B0B-8D46-9CC6-FEDBD0C0D14C}"/>
              </a:ext>
            </a:extLst>
          </p:cNvPr>
          <p:cNvSpPr/>
          <p:nvPr/>
        </p:nvSpPr>
        <p:spPr>
          <a:xfrm>
            <a:off x="2648196" y="964341"/>
            <a:ext cx="95528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(1) 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https://lionbridge.ai/datasets/the-best-25-datasets-for-natural-language-processing/?fbclid=IwAR13t1i7E43fYBipTjYQwMOSBadjdONsGRZvzImaLHlgLA_Yeq6FsW0Vkok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(2) 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http://ai.stanford.edu/~amaas/data/sentiment/?fbclid=IwAR0qUMQ8s4b-Jrjdv87zE5QQQpLllgwC_e8zyAM6ofgjbFan8rnqvkSXweI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documentation 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https://scikit-learn.org/stable/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Teacher’s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lesson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52D9C-C749-4F41-A06C-85B30433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331" y="952288"/>
            <a:ext cx="9144000" cy="2387600"/>
          </a:xfrm>
        </p:spPr>
        <p:txBody>
          <a:bodyPr/>
          <a:lstStyle/>
          <a:p>
            <a:r>
              <a:rPr lang="fr-FR" dirty="0"/>
              <a:t>Page de 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1FD0E-BD5C-774F-B852-B9DA67317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3725-B174-8F4E-B71B-5EBBBDD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C2AE1-26D1-5740-B9A1-250D76FD6C99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06/10/2020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6AF9-3F30-504B-B6DF-72ADC43E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06CC6B-14FD-7642-AE8F-BBC8D332466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83752AC-47AB-354B-8DC4-AAF9EE3E1E15}"/>
              </a:ext>
            </a:extLst>
          </p:cNvPr>
          <p:cNvGrpSpPr/>
          <p:nvPr/>
        </p:nvGrpSpPr>
        <p:grpSpPr>
          <a:xfrm>
            <a:off x="-17929" y="-1548576"/>
            <a:ext cx="14331197" cy="9212882"/>
            <a:chOff x="0" y="-1548576"/>
            <a:chExt cx="14331197" cy="92128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87227-F6EE-E04D-BDA6-899DBDA4268C}"/>
                </a:ext>
              </a:extLst>
            </p:cNvPr>
            <p:cNvSpPr/>
            <p:nvPr/>
          </p:nvSpPr>
          <p:spPr>
            <a:xfrm>
              <a:off x="0" y="-196993"/>
              <a:ext cx="12192000" cy="7241893"/>
            </a:xfrm>
            <a:prstGeom prst="rect">
              <a:avLst/>
            </a:prstGeom>
            <a:solidFill>
              <a:srgbClr val="A5B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59B2CF-23BA-5D49-BAD2-6918227B76B0}"/>
                </a:ext>
              </a:extLst>
            </p:cNvPr>
            <p:cNvSpPr/>
            <p:nvPr/>
          </p:nvSpPr>
          <p:spPr>
            <a:xfrm rot="2627283">
              <a:off x="4445008" y="-1548576"/>
              <a:ext cx="9886189" cy="9212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5A5865A-2BE9-7B47-AC31-A33FFDCF1AA0}"/>
                </a:ext>
              </a:extLst>
            </p:cNvPr>
            <p:cNvSpPr/>
            <p:nvPr/>
          </p:nvSpPr>
          <p:spPr>
            <a:xfrm>
              <a:off x="2882999" y="-196993"/>
              <a:ext cx="3300761" cy="2998931"/>
            </a:xfrm>
            <a:custGeom>
              <a:avLst/>
              <a:gdLst>
                <a:gd name="connsiteX0" fmla="*/ 11152 w 3077737"/>
                <a:gd name="connsiteY0" fmla="*/ 2832409 h 2832409"/>
                <a:gd name="connsiteX1" fmla="*/ 3077737 w 3077737"/>
                <a:gd name="connsiteY1" fmla="*/ 0 h 2832409"/>
                <a:gd name="connsiteX2" fmla="*/ 2564781 w 3077737"/>
                <a:gd name="connsiteY2" fmla="*/ 22302 h 2832409"/>
                <a:gd name="connsiteX3" fmla="*/ 0 w 3077737"/>
                <a:gd name="connsiteY3" fmla="*/ 2687443 h 2832409"/>
                <a:gd name="connsiteX4" fmla="*/ 11152 w 3077737"/>
                <a:gd name="connsiteY4" fmla="*/ 2832409 h 28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737" h="2832409">
                  <a:moveTo>
                    <a:pt x="11152" y="2832409"/>
                  </a:moveTo>
                  <a:lnTo>
                    <a:pt x="3077737" y="0"/>
                  </a:lnTo>
                  <a:lnTo>
                    <a:pt x="2564781" y="22302"/>
                  </a:lnTo>
                  <a:lnTo>
                    <a:pt x="0" y="2687443"/>
                  </a:lnTo>
                  <a:lnTo>
                    <a:pt x="11152" y="2832409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0EB3EBF7-07A4-3F47-ADB3-74E8C14736B2}"/>
                </a:ext>
              </a:extLst>
            </p:cNvPr>
            <p:cNvSpPr/>
            <p:nvPr/>
          </p:nvSpPr>
          <p:spPr>
            <a:xfrm>
              <a:off x="2910468" y="3077737"/>
              <a:ext cx="4761571" cy="3914078"/>
            </a:xfrm>
            <a:custGeom>
              <a:avLst/>
              <a:gdLst>
                <a:gd name="connsiteX0" fmla="*/ 0 w 4761571"/>
                <a:gd name="connsiteY0" fmla="*/ 0 h 3914078"/>
                <a:gd name="connsiteX1" fmla="*/ 4761571 w 4761571"/>
                <a:gd name="connsiteY1" fmla="*/ 3880624 h 3914078"/>
                <a:gd name="connsiteX2" fmla="*/ 3914078 w 4761571"/>
                <a:gd name="connsiteY2" fmla="*/ 3914078 h 3914078"/>
                <a:gd name="connsiteX3" fmla="*/ 11152 w 4761571"/>
                <a:gd name="connsiteY3" fmla="*/ 200722 h 3914078"/>
                <a:gd name="connsiteX4" fmla="*/ 0 w 4761571"/>
                <a:gd name="connsiteY4" fmla="*/ 0 h 391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571" h="3914078">
                  <a:moveTo>
                    <a:pt x="0" y="0"/>
                  </a:moveTo>
                  <a:lnTo>
                    <a:pt x="4761571" y="3880624"/>
                  </a:lnTo>
                  <a:lnTo>
                    <a:pt x="3914078" y="3914078"/>
                  </a:lnTo>
                  <a:lnTo>
                    <a:pt x="11152" y="200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386" name="Picture 2" descr="Épinglé par Ferdakara sur Hece | Deco cinema, Modèles de boîte, Image cinema">
              <a:extLst>
                <a:ext uri="{FF2B5EF4-FFF2-40B4-BE49-F238E27FC236}">
                  <a16:creationId xmlns:a16="http://schemas.microsoft.com/office/drawing/2014/main" id="{897EEF62-68A2-0042-9FAF-943960D7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06" y="1600200"/>
              <a:ext cx="2818136" cy="544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27BA950E-7B7C-C649-8940-6F80E92A33D6}"/>
                </a:ext>
              </a:extLst>
            </p:cNvPr>
            <p:cNvSpPr/>
            <p:nvPr/>
          </p:nvSpPr>
          <p:spPr>
            <a:xfrm>
              <a:off x="2910468" y="-267629"/>
              <a:ext cx="3836020" cy="3055434"/>
            </a:xfrm>
            <a:custGeom>
              <a:avLst/>
              <a:gdLst>
                <a:gd name="connsiteX0" fmla="*/ 0 w 3836020"/>
                <a:gd name="connsiteY0" fmla="*/ 3055434 h 3055434"/>
                <a:gd name="connsiteX1" fmla="*/ 3334215 w 3836020"/>
                <a:gd name="connsiteY1" fmla="*/ 11151 h 3055434"/>
                <a:gd name="connsiteX2" fmla="*/ 3836020 w 3836020"/>
                <a:gd name="connsiteY2" fmla="*/ 0 h 3055434"/>
                <a:gd name="connsiteX3" fmla="*/ 0 w 3836020"/>
                <a:gd name="connsiteY3" fmla="*/ 3055434 h 30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020" h="3055434">
                  <a:moveTo>
                    <a:pt x="0" y="3055434"/>
                  </a:moveTo>
                  <a:lnTo>
                    <a:pt x="3334215" y="11151"/>
                  </a:lnTo>
                  <a:lnTo>
                    <a:pt x="3836020" y="0"/>
                  </a:lnTo>
                  <a:lnTo>
                    <a:pt x="0" y="3055434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FD0AB195-C887-2D45-922C-28C54E64BA10}"/>
                </a:ext>
              </a:extLst>
            </p:cNvPr>
            <p:cNvSpPr/>
            <p:nvPr/>
          </p:nvSpPr>
          <p:spPr>
            <a:xfrm>
              <a:off x="2877016" y="3055434"/>
              <a:ext cx="5720574" cy="3989466"/>
            </a:xfrm>
            <a:custGeom>
              <a:avLst/>
              <a:gdLst>
                <a:gd name="connsiteX0" fmla="*/ 0 w 5586760"/>
                <a:gd name="connsiteY0" fmla="*/ 0 h 3880625"/>
                <a:gd name="connsiteX1" fmla="*/ 5586760 w 5586760"/>
                <a:gd name="connsiteY1" fmla="*/ 3824868 h 3880625"/>
                <a:gd name="connsiteX2" fmla="*/ 4716965 w 5586760"/>
                <a:gd name="connsiteY2" fmla="*/ 3880625 h 3880625"/>
                <a:gd name="connsiteX3" fmla="*/ 0 w 5586760"/>
                <a:gd name="connsiteY3" fmla="*/ 0 h 388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760" h="3880625">
                  <a:moveTo>
                    <a:pt x="0" y="0"/>
                  </a:moveTo>
                  <a:lnTo>
                    <a:pt x="5586760" y="3824868"/>
                  </a:lnTo>
                  <a:lnTo>
                    <a:pt x="4716965" y="3880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0DD9860-EF9C-6548-88F7-8E290B23BF4C}"/>
              </a:ext>
            </a:extLst>
          </p:cNvPr>
          <p:cNvGrpSpPr/>
          <p:nvPr/>
        </p:nvGrpSpPr>
        <p:grpSpPr>
          <a:xfrm>
            <a:off x="3609474" y="2462725"/>
            <a:ext cx="9276935" cy="4126397"/>
            <a:chOff x="3609474" y="2462725"/>
            <a:chExt cx="9276935" cy="4126397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3B3F0F7-8136-064A-AF28-B0BEB4F82C76}"/>
                </a:ext>
              </a:extLst>
            </p:cNvPr>
            <p:cNvSpPr txBox="1"/>
            <p:nvPr/>
          </p:nvSpPr>
          <p:spPr>
            <a:xfrm>
              <a:off x="3609474" y="2462725"/>
              <a:ext cx="79282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5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cs typeface="Aharoni" panose="02010803020104030203" pitchFamily="2" charset="-79"/>
                </a:rPr>
                <a:t>Thank</a:t>
              </a:r>
              <a:r>
                <a:rPr kumimoji="0" lang="fr-F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kumimoji="0" lang="fr-FR" sz="5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cs typeface="Aharoni" panose="02010803020104030203" pitchFamily="2" charset="-79"/>
                </a:rPr>
                <a:t>you</a:t>
              </a:r>
              <a:r>
                <a:rPr kumimoji="0" lang="fr-F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cs typeface="Aharoni" panose="02010803020104030203" pitchFamily="2" charset="-79"/>
                </a:rPr>
                <a:t> ! </a:t>
              </a:r>
              <a:r>
                <a:rPr lang="fr-FR" sz="5400" dirty="0">
                  <a:solidFill>
                    <a:prstClr val="black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Questions ?</a:t>
              </a:r>
              <a:endPara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920C31D-809D-0648-B244-4F26D1F7A76A}"/>
                </a:ext>
              </a:extLst>
            </p:cNvPr>
            <p:cNvSpPr txBox="1"/>
            <p:nvPr/>
          </p:nvSpPr>
          <p:spPr>
            <a:xfrm>
              <a:off x="7156258" y="5942791"/>
              <a:ext cx="5730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GROUP 2 : Jérémy, Colin, Adrien, Gabrielle et Aurore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TEACHER : Anne BRETONNIERE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October</a:t>
              </a:r>
              <a:r>
                <a:rPr kumimoji="0" lang="fr-FR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 2020 – IA option – Cergy (France)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8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CBC-F284-284B-9605-4230CAFF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96" y="125500"/>
            <a:ext cx="9383970" cy="5248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wording</a:t>
            </a:r>
            <a:r>
              <a:rPr lang="fr-FR" dirty="0"/>
              <a:t> –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purpose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CEC660-6625-504F-8668-3CF1459A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508-9BBC-6349-A374-87F2030763C7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BC3D58-55B9-2942-A6E4-C2C748D1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2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298F-0C3C-8246-B138-7F1EE4F559B5}"/>
              </a:ext>
            </a:extLst>
          </p:cNvPr>
          <p:cNvSpPr/>
          <p:nvPr/>
        </p:nvSpPr>
        <p:spPr>
          <a:xfrm flipV="1">
            <a:off x="-13465" y="1326775"/>
            <a:ext cx="2648197" cy="1004048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9C6039-A2E9-0342-92FE-24C2DBAA2612}"/>
              </a:ext>
            </a:extLst>
          </p:cNvPr>
          <p:cNvSpPr txBox="1"/>
          <p:nvPr/>
        </p:nvSpPr>
        <p:spPr>
          <a:xfrm>
            <a:off x="-10544" y="1710014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 err="1"/>
              <a:t>Exercise</a:t>
            </a:r>
            <a:r>
              <a:rPr lang="fr-FR" sz="1100" u="sng" dirty="0"/>
              <a:t> </a:t>
            </a:r>
            <a:r>
              <a:rPr lang="fr-FR" sz="1100" u="sng" dirty="0" err="1"/>
              <a:t>wording</a:t>
            </a:r>
            <a:endParaRPr lang="fr-FR" sz="1100" u="sn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6162112"/>
              </p:ext>
            </p:extLst>
          </p:nvPr>
        </p:nvGraphicFramePr>
        <p:xfrm>
          <a:off x="2729735" y="804919"/>
          <a:ext cx="9401568" cy="560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39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27F13-EF96-4ED2-8AE5-27F5DD0FD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9B27F13-EF96-4ED2-8AE5-27F5DD0FD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0C66B4-68AD-4C88-B18E-B65EF6BA8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90C66B4-68AD-4C88-B18E-B65EF6BA83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ED6F2-F3BF-47E4-92B5-F5F45F1F3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040ED6F2-F3BF-47E4-92B5-F5F45F1F3B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CC7B78-6196-4C56-ABF6-9A5868727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75CC7B78-6196-4C56-ABF6-9A5868727E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E48BBA-B876-4107-AB45-B8553CE30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DFE48BBA-B876-4107-AB45-B8553CE30A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12F586-F903-41D6-AB42-9865BDAE0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012F586-F903-41D6-AB42-9865BDAE0C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C4149F-56AD-4828-89E4-29B888479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5FC4149F-56AD-4828-89E4-29B888479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42A7F2-6A0C-4921-BF74-50D3DC14E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A142A7F2-6A0C-4921-BF74-50D3DC14E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2C2173-E2B1-4839-9550-3E3D54AE8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6F2C2173-E2B1-4839-9550-3E3D54AE8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0ACBC-F284-284B-9605-4230CAFF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96" y="125500"/>
            <a:ext cx="9383970" cy="524875"/>
          </a:xfrm>
        </p:spPr>
        <p:txBody>
          <a:bodyPr>
            <a:normAutofit fontScale="90000"/>
          </a:bodyPr>
          <a:lstStyle/>
          <a:p>
            <a:r>
              <a:rPr lang="fr-FR" dirty="0"/>
              <a:t>Data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CEC660-6625-504F-8668-3CF1459A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508-9BBC-6349-A374-87F2030763C7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BC3D58-55B9-2942-A6E4-C2C748D1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9298F-0C3C-8246-B138-7F1EE4F559B5}"/>
              </a:ext>
            </a:extLst>
          </p:cNvPr>
          <p:cNvSpPr/>
          <p:nvPr/>
        </p:nvSpPr>
        <p:spPr>
          <a:xfrm flipV="1">
            <a:off x="-13465" y="1326775"/>
            <a:ext cx="2648197" cy="1004048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FCD8B5-F531-0E40-A578-34244DEC90DB}"/>
              </a:ext>
            </a:extLst>
          </p:cNvPr>
          <p:cNvSpPr txBox="1"/>
          <p:nvPr/>
        </p:nvSpPr>
        <p:spPr>
          <a:xfrm>
            <a:off x="2666126" y="6568987"/>
            <a:ext cx="846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 : http://ai.stanford.edu/~amaas/data/sentiment/?fbclid=IwAR0qUMQ8s4b-Jrjdv87zE5QQQpLllgwC_e8zyAM6ofgjbFan8rnqvkSXweI</a:t>
            </a:r>
            <a:endParaRPr lang="fr-FR" sz="1100" dirty="0"/>
          </a:p>
          <a:p>
            <a:endParaRPr lang="fr-FR" sz="110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77AC69A-CF86-AA42-9036-D70B196B3AA7}"/>
              </a:ext>
            </a:extLst>
          </p:cNvPr>
          <p:cNvGrpSpPr/>
          <p:nvPr/>
        </p:nvGrpSpPr>
        <p:grpSpPr>
          <a:xfrm>
            <a:off x="8399571" y="-391333"/>
            <a:ext cx="4330594" cy="1983583"/>
            <a:chOff x="8895043" y="-7900"/>
            <a:chExt cx="3296957" cy="1738533"/>
          </a:xfrm>
        </p:grpSpPr>
        <p:sp>
          <p:nvSpPr>
            <p:cNvPr id="14" name="Bulle ronde 13">
              <a:extLst>
                <a:ext uri="{FF2B5EF4-FFF2-40B4-BE49-F238E27FC236}">
                  <a16:creationId xmlns:a16="http://schemas.microsoft.com/office/drawing/2014/main" id="{37AB9469-0C1B-6948-88D0-545DF4DB8EC9}"/>
                </a:ext>
              </a:extLst>
            </p:cNvPr>
            <p:cNvSpPr/>
            <p:nvPr/>
          </p:nvSpPr>
          <p:spPr>
            <a:xfrm>
              <a:off x="8895043" y="-7900"/>
              <a:ext cx="3296957" cy="1738533"/>
            </a:xfrm>
            <a:prstGeom prst="wedgeEllipseCallout">
              <a:avLst>
                <a:gd name="adj1" fmla="val -38081"/>
                <a:gd name="adj2" fmla="val 53777"/>
              </a:avLst>
            </a:prstGeom>
            <a:gradFill flip="none" rotWithShape="1">
              <a:gsLst>
                <a:gs pos="0">
                  <a:srgbClr val="A5BDD7">
                    <a:tint val="66000"/>
                    <a:satMod val="160000"/>
                  </a:srgbClr>
                </a:gs>
                <a:gs pos="50000">
                  <a:srgbClr val="A5BDD7">
                    <a:tint val="44500"/>
                    <a:satMod val="160000"/>
                  </a:srgbClr>
                </a:gs>
                <a:gs pos="100000">
                  <a:srgbClr val="A5BDD7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Image 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F3D9AB0-A245-4C4C-9E15-75841C1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6899" y="593490"/>
              <a:ext cx="1999408" cy="669959"/>
            </a:xfrm>
            <a:prstGeom prst="rect">
              <a:avLst/>
            </a:prstGeom>
          </p:spPr>
        </p:pic>
      </p:grp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5B079BD5-1833-8D4F-A0DA-98C7CA30A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06" y="3605523"/>
            <a:ext cx="1861205" cy="2593139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BCB447-C6CD-7240-8DFB-843450CF178F}"/>
              </a:ext>
            </a:extLst>
          </p:cNvPr>
          <p:cNvGrpSpPr/>
          <p:nvPr/>
        </p:nvGrpSpPr>
        <p:grpSpPr>
          <a:xfrm>
            <a:off x="3876721" y="1607065"/>
            <a:ext cx="7716616" cy="1859541"/>
            <a:chOff x="3876721" y="2143167"/>
            <a:chExt cx="7716616" cy="1859541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6756225-44B9-E94F-8FDE-CDA713254271}"/>
                </a:ext>
              </a:extLst>
            </p:cNvPr>
            <p:cNvSpPr txBox="1"/>
            <p:nvPr/>
          </p:nvSpPr>
          <p:spPr>
            <a:xfrm>
              <a:off x="5681721" y="2143167"/>
              <a:ext cx="37224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/>
                <a:t>LARGE MOVIE REVIEW DATASET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B7676928-99DF-C445-956F-62EE60F8C778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4973941" y="3097274"/>
              <a:ext cx="2568985" cy="536102"/>
            </a:xfrm>
            <a:prstGeom prst="straightConnector1">
              <a:avLst/>
            </a:prstGeom>
            <a:ln>
              <a:solidFill>
                <a:srgbClr val="2760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AC57D16F-3E32-7C44-857F-0F6AA742E269}"/>
                </a:ext>
              </a:extLst>
            </p:cNvPr>
            <p:cNvCxnSpPr>
              <a:cxnSpLocks/>
              <a:stCxn id="13" idx="2"/>
              <a:endCxn id="22" idx="0"/>
            </p:cNvCxnSpPr>
            <p:nvPr/>
          </p:nvCxnSpPr>
          <p:spPr>
            <a:xfrm>
              <a:off x="7542926" y="3097274"/>
              <a:ext cx="2565796" cy="536102"/>
            </a:xfrm>
            <a:prstGeom prst="straightConnector1">
              <a:avLst/>
            </a:prstGeom>
            <a:ln>
              <a:solidFill>
                <a:srgbClr val="2760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662975C-CC4B-764B-87AC-75E847280F05}"/>
                </a:ext>
              </a:extLst>
            </p:cNvPr>
            <p:cNvSpPr txBox="1"/>
            <p:nvPr/>
          </p:nvSpPr>
          <p:spPr>
            <a:xfrm>
              <a:off x="3876721" y="3633376"/>
              <a:ext cx="219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POSITIVE REVIEWS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DD6D0E6-18AD-504A-940A-DAD97BE60185}"/>
                </a:ext>
              </a:extLst>
            </p:cNvPr>
            <p:cNvSpPr txBox="1"/>
            <p:nvPr/>
          </p:nvSpPr>
          <p:spPr>
            <a:xfrm>
              <a:off x="8624106" y="3633376"/>
              <a:ext cx="2969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NEGATIVE REVIEWS </a:t>
              </a:r>
            </a:p>
          </p:txBody>
        </p:sp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C5204984-B5C6-474D-B945-04D21F4373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17324" b="-1"/>
          <a:stretch/>
        </p:blipFill>
        <p:spPr>
          <a:xfrm>
            <a:off x="5928718" y="4329354"/>
            <a:ext cx="6037440" cy="3651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A355BB3-AABC-0A46-BE5D-8859B9DFF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8718" y="4927361"/>
            <a:ext cx="6037440" cy="363364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7830AD6-CFDE-484F-8E8A-FC29816182BD}"/>
              </a:ext>
            </a:extLst>
          </p:cNvPr>
          <p:cNvCxnSpPr>
            <a:endCxn id="30" idx="1"/>
          </p:cNvCxnSpPr>
          <p:nvPr/>
        </p:nvCxnSpPr>
        <p:spPr>
          <a:xfrm flipV="1">
            <a:off x="5401511" y="4511917"/>
            <a:ext cx="527207" cy="182562"/>
          </a:xfrm>
          <a:prstGeom prst="straightConnector1">
            <a:avLst/>
          </a:prstGeom>
          <a:ln>
            <a:solidFill>
              <a:srgbClr val="276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FCAA1C-5403-8F44-9269-699A5DEAE2ED}"/>
              </a:ext>
            </a:extLst>
          </p:cNvPr>
          <p:cNvCxnSpPr>
            <a:endCxn id="32" idx="1"/>
          </p:cNvCxnSpPr>
          <p:nvPr/>
        </p:nvCxnSpPr>
        <p:spPr>
          <a:xfrm flipV="1">
            <a:off x="5401511" y="5109043"/>
            <a:ext cx="527207" cy="407277"/>
          </a:xfrm>
          <a:prstGeom prst="straightConnector1">
            <a:avLst/>
          </a:prstGeom>
          <a:ln>
            <a:solidFill>
              <a:srgbClr val="276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97D24B7-9718-1846-8471-D0BA0DF7F36E}"/>
              </a:ext>
            </a:extLst>
          </p:cNvPr>
          <p:cNvSpPr txBox="1"/>
          <p:nvPr/>
        </p:nvSpPr>
        <p:spPr>
          <a:xfrm>
            <a:off x="-17276" y="1959567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/>
              <a:t>Data </a:t>
            </a:r>
            <a:r>
              <a:rPr lang="fr-FR" sz="1100" u="sng" dirty="0" err="1"/>
              <a:t>presentation</a:t>
            </a:r>
            <a:endParaRPr lang="fr-FR" sz="11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93621" y="3514659"/>
            <a:ext cx="2397671" cy="584775"/>
          </a:xfrm>
          <a:prstGeom prst="rect">
            <a:avLst/>
          </a:prstGeom>
          <a:noFill/>
          <a:ln w="38100" cap="sq" cmpd="thinThick">
            <a:solidFill>
              <a:schemeClr val="accent6">
                <a:lumMod val="75000"/>
              </a:schemeClr>
            </a:soli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50 000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069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52D9C-C749-4F41-A06C-85B30433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331" y="952288"/>
            <a:ext cx="9144000" cy="2387600"/>
          </a:xfrm>
        </p:spPr>
        <p:txBody>
          <a:bodyPr/>
          <a:lstStyle/>
          <a:p>
            <a:r>
              <a:rPr lang="fr-FR" dirty="0"/>
              <a:t>Page de 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1FD0E-BD5C-774F-B852-B9DA67317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3725-B174-8F4E-B71B-5EBBBDD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2AE1-26D1-5740-B9A1-250D76FD6C99}" type="datetime1">
              <a:rPr lang="fr-FR" smtClean="0"/>
              <a:t>06/10/2020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6AF9-3F30-504B-B6DF-72ADC43E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4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83752AC-47AB-354B-8DC4-AAF9EE3E1E15}"/>
              </a:ext>
            </a:extLst>
          </p:cNvPr>
          <p:cNvGrpSpPr/>
          <p:nvPr/>
        </p:nvGrpSpPr>
        <p:grpSpPr>
          <a:xfrm>
            <a:off x="-17929" y="-1528704"/>
            <a:ext cx="14331197" cy="9212882"/>
            <a:chOff x="0" y="-1548576"/>
            <a:chExt cx="14331197" cy="92128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87227-F6EE-E04D-BDA6-899DBDA4268C}"/>
                </a:ext>
              </a:extLst>
            </p:cNvPr>
            <p:cNvSpPr/>
            <p:nvPr/>
          </p:nvSpPr>
          <p:spPr>
            <a:xfrm>
              <a:off x="0" y="-196993"/>
              <a:ext cx="12192000" cy="7241893"/>
            </a:xfrm>
            <a:prstGeom prst="rect">
              <a:avLst/>
            </a:prstGeom>
            <a:solidFill>
              <a:srgbClr val="A5B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59B2CF-23BA-5D49-BAD2-6918227B76B0}"/>
                </a:ext>
              </a:extLst>
            </p:cNvPr>
            <p:cNvSpPr/>
            <p:nvPr/>
          </p:nvSpPr>
          <p:spPr>
            <a:xfrm rot="2627283">
              <a:off x="4445008" y="-1548576"/>
              <a:ext cx="9886189" cy="9212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5A5865A-2BE9-7B47-AC31-A33FFDCF1AA0}"/>
                </a:ext>
              </a:extLst>
            </p:cNvPr>
            <p:cNvSpPr/>
            <p:nvPr/>
          </p:nvSpPr>
          <p:spPr>
            <a:xfrm>
              <a:off x="2882999" y="-196993"/>
              <a:ext cx="3300761" cy="2998931"/>
            </a:xfrm>
            <a:custGeom>
              <a:avLst/>
              <a:gdLst>
                <a:gd name="connsiteX0" fmla="*/ 11152 w 3077737"/>
                <a:gd name="connsiteY0" fmla="*/ 2832409 h 2832409"/>
                <a:gd name="connsiteX1" fmla="*/ 3077737 w 3077737"/>
                <a:gd name="connsiteY1" fmla="*/ 0 h 2832409"/>
                <a:gd name="connsiteX2" fmla="*/ 2564781 w 3077737"/>
                <a:gd name="connsiteY2" fmla="*/ 22302 h 2832409"/>
                <a:gd name="connsiteX3" fmla="*/ 0 w 3077737"/>
                <a:gd name="connsiteY3" fmla="*/ 2687443 h 2832409"/>
                <a:gd name="connsiteX4" fmla="*/ 11152 w 3077737"/>
                <a:gd name="connsiteY4" fmla="*/ 2832409 h 28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7737" h="2832409">
                  <a:moveTo>
                    <a:pt x="11152" y="2832409"/>
                  </a:moveTo>
                  <a:lnTo>
                    <a:pt x="3077737" y="0"/>
                  </a:lnTo>
                  <a:lnTo>
                    <a:pt x="2564781" y="22302"/>
                  </a:lnTo>
                  <a:lnTo>
                    <a:pt x="0" y="2687443"/>
                  </a:lnTo>
                  <a:lnTo>
                    <a:pt x="11152" y="2832409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0EB3EBF7-07A4-3F47-ADB3-74E8C14736B2}"/>
                </a:ext>
              </a:extLst>
            </p:cNvPr>
            <p:cNvSpPr/>
            <p:nvPr/>
          </p:nvSpPr>
          <p:spPr>
            <a:xfrm>
              <a:off x="2910468" y="3077737"/>
              <a:ext cx="4761571" cy="3914078"/>
            </a:xfrm>
            <a:custGeom>
              <a:avLst/>
              <a:gdLst>
                <a:gd name="connsiteX0" fmla="*/ 0 w 4761571"/>
                <a:gd name="connsiteY0" fmla="*/ 0 h 3914078"/>
                <a:gd name="connsiteX1" fmla="*/ 4761571 w 4761571"/>
                <a:gd name="connsiteY1" fmla="*/ 3880624 h 3914078"/>
                <a:gd name="connsiteX2" fmla="*/ 3914078 w 4761571"/>
                <a:gd name="connsiteY2" fmla="*/ 3914078 h 3914078"/>
                <a:gd name="connsiteX3" fmla="*/ 11152 w 4761571"/>
                <a:gd name="connsiteY3" fmla="*/ 200722 h 3914078"/>
                <a:gd name="connsiteX4" fmla="*/ 0 w 4761571"/>
                <a:gd name="connsiteY4" fmla="*/ 0 h 391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1571" h="3914078">
                  <a:moveTo>
                    <a:pt x="0" y="0"/>
                  </a:moveTo>
                  <a:lnTo>
                    <a:pt x="4761571" y="3880624"/>
                  </a:lnTo>
                  <a:lnTo>
                    <a:pt x="3914078" y="3914078"/>
                  </a:lnTo>
                  <a:lnTo>
                    <a:pt x="11152" y="200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6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386" name="Picture 2" descr="Épinglé par Ferdakara sur Hece | Deco cinema, Modèles de boîte, Image cinema">
              <a:extLst>
                <a:ext uri="{FF2B5EF4-FFF2-40B4-BE49-F238E27FC236}">
                  <a16:creationId xmlns:a16="http://schemas.microsoft.com/office/drawing/2014/main" id="{897EEF62-68A2-0042-9FAF-943960D7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06" y="1600200"/>
              <a:ext cx="2818136" cy="544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27BA950E-7B7C-C649-8940-6F80E92A33D6}"/>
                </a:ext>
              </a:extLst>
            </p:cNvPr>
            <p:cNvSpPr/>
            <p:nvPr/>
          </p:nvSpPr>
          <p:spPr>
            <a:xfrm>
              <a:off x="2910468" y="-267629"/>
              <a:ext cx="3836020" cy="3055434"/>
            </a:xfrm>
            <a:custGeom>
              <a:avLst/>
              <a:gdLst>
                <a:gd name="connsiteX0" fmla="*/ 0 w 3836020"/>
                <a:gd name="connsiteY0" fmla="*/ 3055434 h 3055434"/>
                <a:gd name="connsiteX1" fmla="*/ 3334215 w 3836020"/>
                <a:gd name="connsiteY1" fmla="*/ 11151 h 3055434"/>
                <a:gd name="connsiteX2" fmla="*/ 3836020 w 3836020"/>
                <a:gd name="connsiteY2" fmla="*/ 0 h 3055434"/>
                <a:gd name="connsiteX3" fmla="*/ 0 w 3836020"/>
                <a:gd name="connsiteY3" fmla="*/ 3055434 h 305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020" h="3055434">
                  <a:moveTo>
                    <a:pt x="0" y="3055434"/>
                  </a:moveTo>
                  <a:lnTo>
                    <a:pt x="3334215" y="11151"/>
                  </a:lnTo>
                  <a:lnTo>
                    <a:pt x="3836020" y="0"/>
                  </a:lnTo>
                  <a:lnTo>
                    <a:pt x="0" y="3055434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FD0AB195-C887-2D45-922C-28C54E64BA10}"/>
                </a:ext>
              </a:extLst>
            </p:cNvPr>
            <p:cNvSpPr/>
            <p:nvPr/>
          </p:nvSpPr>
          <p:spPr>
            <a:xfrm>
              <a:off x="2877016" y="3055434"/>
              <a:ext cx="5720574" cy="3989466"/>
            </a:xfrm>
            <a:custGeom>
              <a:avLst/>
              <a:gdLst>
                <a:gd name="connsiteX0" fmla="*/ 0 w 5586760"/>
                <a:gd name="connsiteY0" fmla="*/ 0 h 3880625"/>
                <a:gd name="connsiteX1" fmla="*/ 5586760 w 5586760"/>
                <a:gd name="connsiteY1" fmla="*/ 3824868 h 3880625"/>
                <a:gd name="connsiteX2" fmla="*/ 4716965 w 5586760"/>
                <a:gd name="connsiteY2" fmla="*/ 3880625 h 3880625"/>
                <a:gd name="connsiteX3" fmla="*/ 0 w 5586760"/>
                <a:gd name="connsiteY3" fmla="*/ 0 h 388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760" h="3880625">
                  <a:moveTo>
                    <a:pt x="0" y="0"/>
                  </a:moveTo>
                  <a:lnTo>
                    <a:pt x="5586760" y="3824868"/>
                  </a:lnTo>
                  <a:lnTo>
                    <a:pt x="4716965" y="3880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23B3F0F7-8136-064A-AF28-B0BEB4F82C76}"/>
              </a:ext>
            </a:extLst>
          </p:cNvPr>
          <p:cNvSpPr txBox="1"/>
          <p:nvPr/>
        </p:nvSpPr>
        <p:spPr>
          <a:xfrm>
            <a:off x="4999791" y="1479519"/>
            <a:ext cx="6598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TABLE OF CONTENTS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20C31D-809D-0648-B244-4F26D1F7A76A}"/>
              </a:ext>
            </a:extLst>
          </p:cNvPr>
          <p:cNvSpPr txBox="1"/>
          <p:nvPr/>
        </p:nvSpPr>
        <p:spPr>
          <a:xfrm>
            <a:off x="5459833" y="2437188"/>
            <a:ext cx="573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 algn="ctr"/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79298F-0C3C-8246-B138-7F1EE4F559B5}"/>
              </a:ext>
            </a:extLst>
          </p:cNvPr>
          <p:cNvSpPr/>
          <p:nvPr/>
        </p:nvSpPr>
        <p:spPr>
          <a:xfrm flipV="1">
            <a:off x="7092103" y="2878991"/>
            <a:ext cx="2413399" cy="731559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273323" y="30638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DATA PREPARATION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4170" y="369003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ML ALGORITHMS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35141" y="4351156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8542" y="855406"/>
            <a:ext cx="6282813" cy="2802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E06038-4FC0-244C-B932-9596D1E3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05482-FA49-824D-8079-196814BB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869-1BED-494B-AE4E-25E90F46D4E6}" type="datetime1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8C303A-4952-D341-AE58-54EC5D11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CC6B-14FD-7642-AE8F-BBC8D332466C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52739E-E656-9F49-B84B-3080B29F3A8B}"/>
              </a:ext>
            </a:extLst>
          </p:cNvPr>
          <p:cNvSpPr txBox="1"/>
          <p:nvPr/>
        </p:nvSpPr>
        <p:spPr>
          <a:xfrm>
            <a:off x="0" y="2667624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 err="1"/>
              <a:t>Preprocessing</a:t>
            </a:r>
            <a:endParaRPr lang="fr-FR" sz="11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63D60-8F1F-0744-AEA2-F65D2CDA0318}"/>
              </a:ext>
            </a:extLst>
          </p:cNvPr>
          <p:cNvSpPr/>
          <p:nvPr/>
        </p:nvSpPr>
        <p:spPr>
          <a:xfrm>
            <a:off x="-13465" y="2269547"/>
            <a:ext cx="2648197" cy="1025912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4444179" y="976885"/>
            <a:ext cx="5742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the upper cases </a:t>
            </a:r>
          </a:p>
          <a:p>
            <a:pPr algn="ctr"/>
            <a:r>
              <a:rPr lang="en-US" dirty="0"/>
              <a:t>(ABC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Remove the punctuation and special characters</a:t>
            </a:r>
          </a:p>
          <a:p>
            <a:pPr algn="ctr"/>
            <a:r>
              <a:rPr lang="en-US" dirty="0"/>
              <a:t>(no !?.,”$£/)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Remove isolated letters and numbers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Remove “English stop words” + ‘movie’ + html </a:t>
            </a:r>
            <a:r>
              <a:rPr lang="en-US" dirty="0" err="1"/>
              <a:t>balises</a:t>
            </a:r>
            <a:r>
              <a:rPr lang="en-US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04156" y="4177377"/>
            <a:ext cx="3076747" cy="1607083"/>
            <a:chOff x="3491201" y="4090219"/>
            <a:chExt cx="2644877" cy="1607083"/>
          </a:xfrm>
        </p:grpSpPr>
        <p:sp>
          <p:nvSpPr>
            <p:cNvPr id="10" name="Oval 9"/>
            <p:cNvSpPr/>
            <p:nvPr/>
          </p:nvSpPr>
          <p:spPr>
            <a:xfrm>
              <a:off x="3942735" y="4090219"/>
              <a:ext cx="1710813" cy="16070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1201" y="4542503"/>
              <a:ext cx="2644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Lemmatization</a:t>
              </a:r>
            </a:p>
            <a:p>
              <a:pPr algn="ctr"/>
              <a:r>
                <a:rPr lang="en-US" dirty="0"/>
                <a:t>(feet </a:t>
              </a:r>
              <a:r>
                <a:rPr lang="en-US" dirty="0">
                  <a:sym typeface="Wingdings" panose="05000000000000000000" pitchFamily="2" charset="2"/>
                </a:rPr>
                <a:t> foot) 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8442118" y="4177377"/>
            <a:ext cx="2029237" cy="16070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upper nouns and verbs </a:t>
            </a:r>
          </a:p>
        </p:txBody>
      </p: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flipH="1">
            <a:off x="5424501" y="3657600"/>
            <a:ext cx="1905448" cy="51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>
            <a:off x="7329949" y="3657600"/>
            <a:ext cx="2126788" cy="51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919242" y="5171807"/>
            <a:ext cx="1048847" cy="369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1626" y="5171806"/>
            <a:ext cx="3444046" cy="369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04156" y="1976257"/>
            <a:ext cx="6752555" cy="369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E06038-4FC0-244C-B932-9596D1E3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Preprocessing</a:t>
            </a:r>
            <a:r>
              <a:rPr lang="fr-FR" dirty="0"/>
              <a:t> -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05482-FA49-824D-8079-196814BB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943869-1BED-494B-AE4E-25E90F46D4E6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06/10/2020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8C303A-4952-D341-AE58-54EC5D11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06CC6B-14FD-7642-AE8F-BBC8D332466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52739E-E656-9F49-B84B-3080B29F3A8B}"/>
              </a:ext>
            </a:extLst>
          </p:cNvPr>
          <p:cNvSpPr txBox="1"/>
          <p:nvPr/>
        </p:nvSpPr>
        <p:spPr>
          <a:xfrm>
            <a:off x="0" y="2667624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Preprocessing</a:t>
            </a:r>
            <a:endParaRPr kumimoji="0" lang="fr-FR" sz="11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63D60-8F1F-0744-AEA2-F65D2CDA0318}"/>
              </a:ext>
            </a:extLst>
          </p:cNvPr>
          <p:cNvSpPr/>
          <p:nvPr/>
        </p:nvSpPr>
        <p:spPr>
          <a:xfrm>
            <a:off x="-13465" y="2269547"/>
            <a:ext cx="2648197" cy="1025912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04156" y="2854058"/>
            <a:ext cx="3076747" cy="1607083"/>
            <a:chOff x="3491201" y="4090219"/>
            <a:chExt cx="2644877" cy="1607083"/>
          </a:xfrm>
        </p:grpSpPr>
        <p:sp>
          <p:nvSpPr>
            <p:cNvPr id="10" name="Oval 9"/>
            <p:cNvSpPr/>
            <p:nvPr/>
          </p:nvSpPr>
          <p:spPr>
            <a:xfrm>
              <a:off x="3942735" y="4090219"/>
              <a:ext cx="1710813" cy="16070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1201" y="4542503"/>
              <a:ext cx="2644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Lemmatization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(feet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 foot)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8484476" y="2854058"/>
            <a:ext cx="2029237" cy="16070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 upper nouns and verbs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66859" y="2334281"/>
            <a:ext cx="1905448" cy="51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72307" y="2334281"/>
            <a:ext cx="2126788" cy="51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975080" y="1964949"/>
            <a:ext cx="678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have to t2ell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I’ve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been a FAN of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S%tar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Trek TNG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kid.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3"/>
          <p:cNvCxnSpPr/>
          <p:nvPr/>
        </p:nvCxnSpPr>
        <p:spPr>
          <a:xfrm>
            <a:off x="5424501" y="4461141"/>
            <a:ext cx="0" cy="7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3"/>
          <p:cNvCxnSpPr/>
          <p:nvPr/>
        </p:nvCxnSpPr>
        <p:spPr>
          <a:xfrm>
            <a:off x="9504234" y="4461141"/>
            <a:ext cx="0" cy="7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630957" y="5171807"/>
            <a:ext cx="36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tell ive fan star trek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919242" y="5171806"/>
            <a:ext cx="115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6F4FF-2213-CC46-A6AA-3A83545B7923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06/10/2020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06CC6B-14FD-7642-AE8F-BBC8D332466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BOW function"/>
          <p:cNvCxnSpPr>
            <a:stCxn id="17" idx="2"/>
            <a:endCxn id="20" idx="0"/>
          </p:cNvCxnSpPr>
          <p:nvPr/>
        </p:nvCxnSpPr>
        <p:spPr>
          <a:xfrm>
            <a:off x="7337865" y="2967383"/>
            <a:ext cx="2" cy="7925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157249" y="5697302"/>
            <a:ext cx="7472025" cy="1098254"/>
            <a:chOff x="3190641" y="5422435"/>
            <a:chExt cx="7472025" cy="1098254"/>
          </a:xfrm>
        </p:grpSpPr>
        <p:pic>
          <p:nvPicPr>
            <p:cNvPr id="15" name="Imag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41" y="5422435"/>
              <a:ext cx="1357563" cy="1098254"/>
            </a:xfrm>
            <a:prstGeom prst="rect">
              <a:avLst/>
            </a:prstGeom>
          </p:spPr>
        </p:pic>
        <p:sp>
          <p:nvSpPr>
            <p:cNvPr id="16" name="ZoneTexte 14"/>
            <p:cNvSpPr txBox="1"/>
            <p:nvPr/>
          </p:nvSpPr>
          <p:spPr>
            <a:xfrm>
              <a:off x="4079852" y="5777444"/>
              <a:ext cx="658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Too many feature values to be applicable</a:t>
              </a:r>
            </a:p>
          </p:txBody>
        </p:sp>
      </p:grpSp>
      <p:graphicFrame>
        <p:nvGraphicFramePr>
          <p:cNvPr id="17" name="BOW inpu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57682"/>
              </p:ext>
            </p:extLst>
          </p:nvPr>
        </p:nvGraphicFramePr>
        <p:xfrm>
          <a:off x="4362159" y="1113183"/>
          <a:ext cx="5951413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51413">
                  <a:extLst>
                    <a:ext uri="{9D8B030D-6E8A-4147-A177-3AD203B41FA5}">
                      <a16:colId xmlns:a16="http://schemas.microsoft.com/office/drawing/2014/main" val="846373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“This is the first</a:t>
                      </a:r>
                      <a:r>
                        <a:rPr lang="en-US" baseline="0" dirty="0"/>
                        <a:t> movie review”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“This movie</a:t>
                      </a:r>
                      <a:r>
                        <a:rPr lang="en-US" baseline="0" dirty="0"/>
                        <a:t> review is the second movie review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2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“And this is the third one.”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3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“Is this the first movie review”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97233"/>
                  </a:ext>
                </a:extLst>
              </a:tr>
            </a:tbl>
          </a:graphicData>
        </a:graphic>
      </p:graphicFrame>
      <p:graphicFrame>
        <p:nvGraphicFramePr>
          <p:cNvPr id="20" name="BOW outpu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99370"/>
              </p:ext>
            </p:extLst>
          </p:nvPr>
        </p:nvGraphicFramePr>
        <p:xfrm>
          <a:off x="3660162" y="3759948"/>
          <a:ext cx="7355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773">
                  <a:extLst>
                    <a:ext uri="{9D8B030D-6E8A-4147-A177-3AD203B41FA5}">
                      <a16:colId xmlns:a16="http://schemas.microsoft.com/office/drawing/2014/main" val="4202708657"/>
                    </a:ext>
                  </a:extLst>
                </a:gridCol>
                <a:gridCol w="1050773">
                  <a:extLst>
                    <a:ext uri="{9D8B030D-6E8A-4147-A177-3AD203B41FA5}">
                      <a16:colId xmlns:a16="http://schemas.microsoft.com/office/drawing/2014/main" val="63438188"/>
                    </a:ext>
                  </a:extLst>
                </a:gridCol>
                <a:gridCol w="1050773">
                  <a:extLst>
                    <a:ext uri="{9D8B030D-6E8A-4147-A177-3AD203B41FA5}">
                      <a16:colId xmlns:a16="http://schemas.microsoft.com/office/drawing/2014/main" val="2344767643"/>
                    </a:ext>
                  </a:extLst>
                </a:gridCol>
                <a:gridCol w="1050773">
                  <a:extLst>
                    <a:ext uri="{9D8B030D-6E8A-4147-A177-3AD203B41FA5}">
                      <a16:colId xmlns:a16="http://schemas.microsoft.com/office/drawing/2014/main" val="80526485"/>
                    </a:ext>
                  </a:extLst>
                </a:gridCol>
                <a:gridCol w="1050773">
                  <a:extLst>
                    <a:ext uri="{9D8B030D-6E8A-4147-A177-3AD203B41FA5}">
                      <a16:colId xmlns:a16="http://schemas.microsoft.com/office/drawing/2014/main" val="546899662"/>
                    </a:ext>
                  </a:extLst>
                </a:gridCol>
                <a:gridCol w="1050773">
                  <a:extLst>
                    <a:ext uri="{9D8B030D-6E8A-4147-A177-3AD203B41FA5}">
                      <a16:colId xmlns:a16="http://schemas.microsoft.com/office/drawing/2014/main" val="1649285304"/>
                    </a:ext>
                  </a:extLst>
                </a:gridCol>
                <a:gridCol w="1050773">
                  <a:extLst>
                    <a:ext uri="{9D8B030D-6E8A-4147-A177-3AD203B41FA5}">
                      <a16:colId xmlns:a16="http://schemas.microsoft.com/office/drawing/2014/main" val="24704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9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0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5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88470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1E06038-4FC0-244C-B932-9596D1E39E1D}"/>
              </a:ext>
            </a:extLst>
          </p:cNvPr>
          <p:cNvSpPr txBox="1">
            <a:spLocks/>
          </p:cNvSpPr>
          <p:nvPr/>
        </p:nvSpPr>
        <p:spPr>
          <a:xfrm>
            <a:off x="2800596" y="277900"/>
            <a:ext cx="6975764" cy="52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fr-FR" sz="4000" dirty="0"/>
              <a:t>Bag Of </a:t>
            </a:r>
            <a:r>
              <a:rPr lang="fr-FR" sz="4000" dirty="0" err="1"/>
              <a:t>Words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6434254" y="3169880"/>
            <a:ext cx="1806497" cy="2970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4170559" y="2408663"/>
            <a:ext cx="1984915" cy="1351284"/>
          </a:xfrm>
          <a:prstGeom prst="bentConnector3">
            <a:avLst>
              <a:gd name="adj1" fmla="val 99438"/>
            </a:avLst>
          </a:prstGeom>
          <a:ln w="38100">
            <a:solidFill>
              <a:srgbClr val="69AC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55473" y="2263697"/>
            <a:ext cx="457200" cy="289931"/>
          </a:xfrm>
          <a:prstGeom prst="rect">
            <a:avLst/>
          </a:prstGeom>
          <a:noFill/>
          <a:ln w="28575">
            <a:solidFill>
              <a:srgbClr val="69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8361" y="1494263"/>
            <a:ext cx="457200" cy="323386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36059" y="2605864"/>
            <a:ext cx="457200" cy="323386"/>
          </a:xfrm>
          <a:prstGeom prst="rect">
            <a:avLst/>
          </a:prstGeom>
          <a:noFill/>
          <a:ln w="38100">
            <a:solidFill>
              <a:srgbClr val="276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1" idx="0"/>
          </p:cNvCxnSpPr>
          <p:nvPr/>
        </p:nvCxnSpPr>
        <p:spPr>
          <a:xfrm rot="16200000" flipH="1" flipV="1">
            <a:off x="5042147" y="1615133"/>
            <a:ext cx="2265685" cy="2023943"/>
          </a:xfrm>
          <a:prstGeom prst="bentConnector3">
            <a:avLst>
              <a:gd name="adj1" fmla="val -3692"/>
            </a:avLst>
          </a:prstGeom>
          <a:ln w="28575">
            <a:solidFill>
              <a:srgbClr val="276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74168" y="2630221"/>
            <a:ext cx="1773042" cy="0"/>
          </a:xfrm>
          <a:prstGeom prst="line">
            <a:avLst/>
          </a:prstGeom>
          <a:ln w="28575">
            <a:solidFill>
              <a:srgbClr val="27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CF9BC58-EE15-194A-8FDE-66AD4C2A9659}"/>
              </a:ext>
            </a:extLst>
          </p:cNvPr>
          <p:cNvSpPr txBox="1"/>
          <p:nvPr/>
        </p:nvSpPr>
        <p:spPr>
          <a:xfrm>
            <a:off x="-6732" y="2917812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/>
              <a:t>Bag of </a:t>
            </a:r>
            <a:r>
              <a:rPr lang="fr-FR" sz="1100" u="sng" dirty="0" err="1"/>
              <a:t>words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20765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196" y="125500"/>
            <a:ext cx="6975764" cy="802719"/>
          </a:xfrm>
        </p:spPr>
        <p:txBody>
          <a:bodyPr>
            <a:normAutofit/>
          </a:bodyPr>
          <a:lstStyle/>
          <a:p>
            <a:r>
              <a:rPr lang="en-US" sz="4000" dirty="0"/>
              <a:t>Bag Of Words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6F4FF-2213-CC46-A6AA-3A83545B7923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06/10/2020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06CC6B-14FD-7642-AE8F-BBC8D332466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85506"/>
              </p:ext>
            </p:extLst>
          </p:nvPr>
        </p:nvGraphicFramePr>
        <p:xfrm>
          <a:off x="8263740" y="1113183"/>
          <a:ext cx="2720440" cy="4079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0220">
                  <a:extLst>
                    <a:ext uri="{9D8B030D-6E8A-4147-A177-3AD203B41FA5}">
                      <a16:colId xmlns:a16="http://schemas.microsoft.com/office/drawing/2014/main" val="2126617681"/>
                    </a:ext>
                  </a:extLst>
                </a:gridCol>
                <a:gridCol w="1360220">
                  <a:extLst>
                    <a:ext uri="{9D8B030D-6E8A-4147-A177-3AD203B41FA5}">
                      <a16:colId xmlns:a16="http://schemas.microsoft.com/office/drawing/2014/main" val="302283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1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9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3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2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2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9614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239480" y="1483112"/>
            <a:ext cx="2789353" cy="1484271"/>
          </a:xfrm>
          <a:prstGeom prst="rect">
            <a:avLst/>
          </a:prstGeom>
          <a:noFill/>
          <a:ln w="57150">
            <a:solidFill>
              <a:srgbClr val="69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4622" y="558887"/>
            <a:ext cx="1979068" cy="369332"/>
          </a:xfrm>
          <a:prstGeom prst="rect">
            <a:avLst/>
          </a:prstGeom>
          <a:noFill/>
          <a:ln w="28575">
            <a:solidFill>
              <a:srgbClr val="69AC2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 subset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81106"/>
              </p:ext>
            </p:extLst>
          </p:nvPr>
        </p:nvGraphicFramePr>
        <p:xfrm>
          <a:off x="3878519" y="3955066"/>
          <a:ext cx="395252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88130">
                  <a:extLst>
                    <a:ext uri="{9D8B030D-6E8A-4147-A177-3AD203B41FA5}">
                      <a16:colId xmlns:a16="http://schemas.microsoft.com/office/drawing/2014/main" val="1112700875"/>
                    </a:ext>
                  </a:extLst>
                </a:gridCol>
                <a:gridCol w="988130">
                  <a:extLst>
                    <a:ext uri="{9D8B030D-6E8A-4147-A177-3AD203B41FA5}">
                      <a16:colId xmlns:a16="http://schemas.microsoft.com/office/drawing/2014/main" val="4056026649"/>
                    </a:ext>
                  </a:extLst>
                </a:gridCol>
                <a:gridCol w="988130">
                  <a:extLst>
                    <a:ext uri="{9D8B030D-6E8A-4147-A177-3AD203B41FA5}">
                      <a16:colId xmlns:a16="http://schemas.microsoft.com/office/drawing/2014/main" val="2098721648"/>
                    </a:ext>
                  </a:extLst>
                </a:gridCol>
                <a:gridCol w="988130">
                  <a:extLst>
                    <a:ext uri="{9D8B030D-6E8A-4147-A177-3AD203B41FA5}">
                      <a16:colId xmlns:a16="http://schemas.microsoft.com/office/drawing/2014/main" val="47540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0415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878519" y="3956897"/>
            <a:ext cx="3952520" cy="361103"/>
          </a:xfrm>
          <a:prstGeom prst="rect">
            <a:avLst/>
          </a:prstGeom>
          <a:noFill/>
          <a:ln w="57150">
            <a:solidFill>
              <a:srgbClr val="69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BOW inpu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81878"/>
              </p:ext>
            </p:extLst>
          </p:nvPr>
        </p:nvGraphicFramePr>
        <p:xfrm>
          <a:off x="3033132" y="1096269"/>
          <a:ext cx="4785778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5778">
                  <a:extLst>
                    <a:ext uri="{9D8B030D-6E8A-4147-A177-3AD203B41FA5}">
                      <a16:colId xmlns:a16="http://schemas.microsoft.com/office/drawing/2014/main" val="846373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“This is the first</a:t>
                      </a:r>
                      <a:r>
                        <a:rPr lang="en-US" baseline="0" dirty="0"/>
                        <a:t> movie review”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“This movie</a:t>
                      </a:r>
                      <a:r>
                        <a:rPr lang="en-US" baseline="0" dirty="0"/>
                        <a:t> review is the second movie review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2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“And this is the third one.”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3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“Is this the first movie review”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97233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545769" y="236040"/>
            <a:ext cx="1806497" cy="2970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8" name="Straight Connector 7"/>
          <p:cNvCxnSpPr>
            <a:endCxn id="18" idx="2"/>
          </p:cNvCxnSpPr>
          <p:nvPr/>
        </p:nvCxnSpPr>
        <p:spPr>
          <a:xfrm flipH="1" flipV="1">
            <a:off x="7449018" y="533066"/>
            <a:ext cx="0" cy="5324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  <a:endCxn id="13" idx="0"/>
          </p:cNvCxnSpPr>
          <p:nvPr/>
        </p:nvCxnSpPr>
        <p:spPr>
          <a:xfrm>
            <a:off x="8352266" y="384553"/>
            <a:ext cx="1281890" cy="17433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2" idx="0"/>
          </p:cNvCxnSpPr>
          <p:nvPr/>
        </p:nvCxnSpPr>
        <p:spPr>
          <a:xfrm>
            <a:off x="9634156" y="928219"/>
            <a:ext cx="1" cy="5548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2"/>
            <a:endCxn id="15" idx="0"/>
          </p:cNvCxnSpPr>
          <p:nvPr/>
        </p:nvCxnSpPr>
        <p:spPr>
          <a:xfrm rot="5400000">
            <a:off x="7249711" y="1572451"/>
            <a:ext cx="989514" cy="3779378"/>
          </a:xfrm>
          <a:prstGeom prst="bentConnector3">
            <a:avLst>
              <a:gd name="adj1" fmla="val 38731"/>
            </a:avLst>
          </a:prstGeom>
          <a:ln w="19050">
            <a:solidFill>
              <a:srgbClr val="69AC2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FF64074-0450-7546-B170-19DB2A212D05}"/>
              </a:ext>
            </a:extLst>
          </p:cNvPr>
          <p:cNvSpPr txBox="1"/>
          <p:nvPr/>
        </p:nvSpPr>
        <p:spPr>
          <a:xfrm>
            <a:off x="-6732" y="2917812"/>
            <a:ext cx="2648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u="sng" dirty="0"/>
              <a:t>Bag of </a:t>
            </a:r>
            <a:r>
              <a:rPr lang="fr-FR" sz="1100" u="sng" dirty="0" err="1"/>
              <a:t>words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3033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788</Words>
  <Application>Microsoft Office PowerPoint</Application>
  <PresentationFormat>Widescreen</PresentationFormat>
  <Paragraphs>352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Cambria Math</vt:lpstr>
      <vt:lpstr>Wingdings</vt:lpstr>
      <vt:lpstr>Thème Office</vt:lpstr>
      <vt:lpstr>Page de garde</vt:lpstr>
      <vt:lpstr>Page de garde</vt:lpstr>
      <vt:lpstr>Exercise wording – Exercise purpose</vt:lpstr>
      <vt:lpstr>Data presentation</vt:lpstr>
      <vt:lpstr>Page de garde</vt:lpstr>
      <vt:lpstr>Preprocessing</vt:lpstr>
      <vt:lpstr>Preprocessing - results</vt:lpstr>
      <vt:lpstr>PowerPoint Presentation</vt:lpstr>
      <vt:lpstr>Bag Of Words</vt:lpstr>
      <vt:lpstr>Page de garde</vt:lpstr>
      <vt:lpstr>KNN – global overview </vt:lpstr>
      <vt:lpstr>Naives Bayes – global overview </vt:lpstr>
      <vt:lpstr>Random Forest– global overview </vt:lpstr>
      <vt:lpstr>SVM – global overview </vt:lpstr>
      <vt:lpstr>K-cross validation</vt:lpstr>
      <vt:lpstr>Results</vt:lpstr>
      <vt:lpstr>Implementation</vt:lpstr>
      <vt:lpstr>Page de garde</vt:lpstr>
      <vt:lpstr>PowerPoint Presentation</vt:lpstr>
      <vt:lpstr>REFERENCES AND LINKS</vt:lpstr>
      <vt:lpstr>Page de garde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WILBRINK Aurore</dc:creator>
  <cp:lastModifiedBy>admin</cp:lastModifiedBy>
  <cp:revision>51</cp:revision>
  <dcterms:created xsi:type="dcterms:W3CDTF">2020-09-30T14:26:28Z</dcterms:created>
  <dcterms:modified xsi:type="dcterms:W3CDTF">2020-10-06T20:58:57Z</dcterms:modified>
</cp:coreProperties>
</file>