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4" r:id="rId2"/>
    <p:sldId id="268" r:id="rId3"/>
    <p:sldId id="271" r:id="rId4"/>
    <p:sldId id="272" r:id="rId5"/>
    <p:sldId id="270" r:id="rId6"/>
    <p:sldId id="261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88E46"/>
    <a:srgbClr val="5A4A57"/>
    <a:srgbClr val="68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3230" autoAdjust="0"/>
  </p:normalViewPr>
  <p:slideViewPr>
    <p:cSldViewPr snapToGrid="0" showGuides="1">
      <p:cViewPr varScale="1">
        <p:scale>
          <a:sx n="75" d="100"/>
          <a:sy n="75" d="100"/>
        </p:scale>
        <p:origin x="16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C534-A24D-4E4C-9B0A-23435E405B56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7AF0-C628-48EF-A5CB-2B4A975AE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7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3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2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4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8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4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3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PDO</a:t>
            </a:r>
            <a:r>
              <a:rPr lang="zh-CN" altLang="en-US" dirty="0"/>
              <a:t>与</a:t>
            </a:r>
            <a:r>
              <a:rPr lang="en-US" altLang="zh-CN" dirty="0"/>
              <a:t>AMO</a:t>
            </a:r>
            <a:r>
              <a:rPr lang="zh-CN" altLang="en-US" dirty="0"/>
              <a:t>对东亚夏季气候年代际变率影响的相互调制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0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1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2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8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2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8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7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6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6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603F-8D36-43F3-8B73-710569A81841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E83E-69C5-4472-80D8-F187F4D1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3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2.png"/><Relationship Id="rId15" Type="http://schemas.openxmlformats.org/officeDocument/2006/relationships/image" Target="../media/image7.wmf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344831"/>
            <a:ext cx="8115300" cy="2387600"/>
          </a:xfrm>
        </p:spPr>
        <p:txBody>
          <a:bodyPr>
            <a:noAutofit/>
          </a:bodyPr>
          <a:lstStyle/>
          <a:p>
            <a: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《</a:t>
            </a:r>
            <a:r>
              <a:rPr lang="zh-CN" altLang="en-US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数值天气预报</a:t>
            </a:r>
            <a: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》•</a:t>
            </a:r>
            <a:r>
              <a:rPr lang="zh-CN" altLang="en-US" sz="3600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上机实验</a:t>
            </a:r>
            <a:b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Numerical Weather Prediction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Laboratory</a:t>
            </a:r>
            <a:endParaRPr lang="zh-CN" altLang="en-US" sz="36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65831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吴佳根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谢卫宏</a:t>
            </a:r>
            <a:br>
              <a:rPr lang="zh-CN" altLang="zh-CN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endParaRPr lang="zh-CN" altLang="en-US" sz="2000" dirty="0">
              <a:solidFill>
                <a:schemeClr val="bg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3475" y="4966505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School of Atmospheric Sciences, Nanjing University</a:t>
            </a:r>
          </a:p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Nanjing, China, 210023</a:t>
            </a:r>
            <a:endParaRPr lang="zh-CN" alt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66" y="137270"/>
            <a:ext cx="1881723" cy="18817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8D72D0-FA24-8F63-BA1B-34439EBADFB1}"/>
              </a:ext>
            </a:extLst>
          </p:cNvPr>
          <p:cNvSpPr txBox="1"/>
          <p:nvPr/>
        </p:nvSpPr>
        <p:spPr>
          <a:xfrm>
            <a:off x="7434470" y="6385245"/>
            <a:ext cx="199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2023-04-17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97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4" y="1825624"/>
                <a:ext cx="7847462" cy="50323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/>
                  <a:t>一维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线性平流</a:t>
                </a:r>
                <a:r>
                  <a:rPr lang="zh-CN" altLang="en-US" sz="2400" b="1" dirty="0"/>
                  <a:t>方程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altLang="zh-CN" sz="1800" i="1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/>
                  <a:t>单个波解为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/>
                  <a:t>现在给定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初始条件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/>
                  <a:t>所以，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b="1" dirty="0"/>
                  <a:t>时，在一个闭合圈存在类似于大气锋面的要素分布。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4" y="1825624"/>
                <a:ext cx="7847462" cy="5032376"/>
              </a:xfrm>
              <a:blipFill rotWithShape="0">
                <a:blip r:embed="rId4"/>
                <a:stretch>
                  <a:fillRect l="-1009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742625" y="3665537"/>
            <a:ext cx="1874231" cy="1575858"/>
            <a:chOff x="6628325" y="3341687"/>
            <a:chExt cx="2287076" cy="1932054"/>
          </a:xfrm>
        </p:grpSpPr>
        <p:pic>
          <p:nvPicPr>
            <p:cNvPr id="9" name="Picture 13" descr="vf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24" y="3389313"/>
              <a:ext cx="2152092" cy="156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887602" y="4952998"/>
              <a:ext cx="1785937" cy="32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100" b="1" dirty="0">
                  <a:latin typeface="Verdana" panose="020B0604030504040204" pitchFamily="34" charset="0"/>
                </a:rPr>
                <a:t>大气锋面的要素分布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628325" y="3341687"/>
              <a:ext cx="2287076" cy="19288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591175" y="3262242"/>
                <a:ext cx="87100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𝑐𝑘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75" y="3262242"/>
                <a:ext cx="871008" cy="8842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9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825624"/>
                <a:ext cx="7861109" cy="50323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600" b="1" dirty="0"/>
                  <a:t>现在我们使用</a:t>
                </a:r>
                <a:r>
                  <a:rPr lang="zh-CN" altLang="en-US" sz="2600" b="1" dirty="0">
                    <a:solidFill>
                      <a:srgbClr val="FF0000"/>
                    </a:solidFill>
                  </a:rPr>
                  <a:t>空间</a:t>
                </a:r>
                <a:r>
                  <a:rPr lang="zh-CN" altLang="en-US" sz="2600" b="1" dirty="0"/>
                  <a:t>中央差</a:t>
                </a:r>
                <a:endParaRPr lang="en-US" altLang="zh-CN" sz="26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=0  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=0,±1,±2,…)</m:t>
                      </m:r>
                    </m:oMath>
                  </m:oMathPara>
                </a14:m>
                <a:endParaRPr lang="en-US" altLang="zh-CN" sz="2600" b="0" i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=400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b="1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b="1" dirty="0"/>
                  <a:t>，求解此微分</a:t>
                </a:r>
                <a:r>
                  <a:rPr lang="en-US" altLang="zh-CN" sz="2400" b="1" dirty="0"/>
                  <a:t>—</a:t>
                </a:r>
                <a:r>
                  <a:rPr lang="zh-CN" altLang="en-US" sz="2400" b="1" dirty="0"/>
                  <a:t>差分方程在锋面沿闭合圈传播一周的时间段内</a:t>
                </a:r>
                <a:r>
                  <a:rPr lang="zh-CN" altLang="zh-CN" sz="2400" b="1" dirty="0"/>
                  <a:t>（即为</a:t>
                </a:r>
                <a:r>
                  <a:rPr lang="en-US" altLang="zh-CN" sz="2400" dirty="0"/>
                  <a:t>360</a:t>
                </a:r>
                <a:r>
                  <a:rPr lang="zh-CN" altLang="zh-CN" sz="2400" b="1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b="1" dirty="0"/>
                  <a:t>的时间步长内），在每个时间点时，在这个闭合圈上</a:t>
                </a:r>
                <a:r>
                  <a:rPr lang="en-US" altLang="zh-CN" sz="2400" dirty="0"/>
                  <a:t>360</a:t>
                </a:r>
                <a:r>
                  <a:rPr lang="zh-CN" altLang="zh-CN" sz="2400" b="1" dirty="0"/>
                  <a:t>个格点的速度。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825624"/>
                <a:ext cx="7861109" cy="5032376"/>
              </a:xfrm>
              <a:blipFill rotWithShape="0">
                <a:blip r:embed="rId4"/>
                <a:stretch>
                  <a:fillRect l="-1163" t="-1453"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851764" y="5424441"/>
                <a:ext cx="1601849" cy="61215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zh-CN" sz="2400" b="1" dirty="0"/>
                  <a:t>定义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64" y="5424441"/>
                <a:ext cx="1601849" cy="612155"/>
              </a:xfrm>
              <a:prstGeom prst="rect">
                <a:avLst/>
              </a:prstGeom>
              <a:blipFill rotWithShape="0">
                <a:blip r:embed="rId5"/>
                <a:stretch>
                  <a:fillRect l="-5639" b="-291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24D11F30-A9A3-49FA-A28D-8AC55639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5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89736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568449"/>
                <a:ext cx="7861109" cy="50323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考虑锋面移动的情况，在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/>
                  <a:t>时刻，应该有</a:t>
                </a:r>
                <a:endParaRPr lang="en-US" altLang="zh-CN" sz="20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</m:d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即锋面整体按相速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/>
                  <a:t>移动</a:t>
                </a:r>
                <a:endParaRPr lang="en-US" altLang="zh-CN" sz="2000" b="1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然而，考虑到空间差分对相速度的影响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zh-CN" sz="1600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568449"/>
                <a:ext cx="7861109" cy="5032376"/>
              </a:xfrm>
              <a:blipFill rotWithShape="0">
                <a:blip r:embed="rId5"/>
                <a:stretch>
                  <a:fillRect l="-698" t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276663" y="2877142"/>
            <a:ext cx="2170567" cy="1618371"/>
            <a:chOff x="5276663" y="2877142"/>
            <a:chExt cx="2170567" cy="1618371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2399175"/>
                </p:ext>
              </p:extLst>
            </p:nvPr>
          </p:nvGraphicFramePr>
          <p:xfrm>
            <a:off x="6691649" y="4225556"/>
            <a:ext cx="287276" cy="269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公式" r:id="rId6" imgW="215713" imgH="203024" progId="Equation.3">
                    <p:embed/>
                  </p:oleObj>
                </mc:Choice>
                <mc:Fallback>
                  <p:oleObj name="公式" r:id="rId6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1649" y="4225556"/>
                          <a:ext cx="287276" cy="269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4" descr="vgh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663" y="2877142"/>
              <a:ext cx="2170567" cy="1365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6139307" y="4234062"/>
              <a:ext cx="623443" cy="26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100" b="1" dirty="0">
                  <a:latin typeface="Verdana" panose="020B0604030504040204" pitchFamily="34" charset="0"/>
                </a:rPr>
                <a:t>移动锋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703121" y="2874961"/>
            <a:ext cx="1886139" cy="1620711"/>
            <a:chOff x="1703121" y="2874961"/>
            <a:chExt cx="1886139" cy="1620711"/>
          </a:xfrm>
        </p:grpSpPr>
        <p:pic>
          <p:nvPicPr>
            <p:cNvPr id="13" name="Picture 13" descr="vf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121" y="2874961"/>
              <a:ext cx="1886139" cy="1370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901787" y="4234062"/>
              <a:ext cx="148880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100" b="1" dirty="0">
                  <a:latin typeface="Verdana" panose="020B0604030504040204" pitchFamily="34" charset="0"/>
                </a:rPr>
                <a:t>大气锋面的要素分布</a:t>
              </a:r>
            </a:p>
          </p:txBody>
        </p:sp>
      </p:grpSp>
      <p:sp>
        <p:nvSpPr>
          <p:cNvPr id="18" name="右箭头 17"/>
          <p:cNvSpPr/>
          <p:nvPr/>
        </p:nvSpPr>
        <p:spPr>
          <a:xfrm>
            <a:off x="3943757" y="3490109"/>
            <a:ext cx="978408" cy="484632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84641" y="5152821"/>
            <a:ext cx="1911884" cy="1310286"/>
            <a:chOff x="984641" y="5152821"/>
            <a:chExt cx="1911884" cy="1310286"/>
          </a:xfrm>
        </p:grpSpPr>
        <p:pic>
          <p:nvPicPr>
            <p:cNvPr id="20" name="Picture 8" descr="xcv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984641" y="5152821"/>
              <a:ext cx="1911884" cy="13102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graphicFrame>
          <p:nvGraphicFramePr>
            <p:cNvPr id="2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5664396"/>
                </p:ext>
              </p:extLst>
            </p:nvPr>
          </p:nvGraphicFramePr>
          <p:xfrm>
            <a:off x="2346815" y="5192510"/>
            <a:ext cx="386367" cy="207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公式" r:id="rId11" imgW="329914" imgH="177646" progId="Equation.3">
                    <p:embed/>
                  </p:oleObj>
                </mc:Choice>
                <mc:Fallback>
                  <p:oleObj name="公式" r:id="rId11" imgW="329914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815" y="5192510"/>
                          <a:ext cx="386367" cy="207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3653327" y="5152821"/>
            <a:ext cx="1911884" cy="1310286"/>
            <a:chOff x="3653327" y="5152821"/>
            <a:chExt cx="1911884" cy="1310286"/>
          </a:xfrm>
        </p:grpSpPr>
        <p:pic>
          <p:nvPicPr>
            <p:cNvPr id="21" name="Picture 10" descr="zxcv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3653327" y="5152821"/>
              <a:ext cx="1911884" cy="13102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graphicFrame>
          <p:nvGraphicFramePr>
            <p:cNvPr id="2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227625"/>
                </p:ext>
              </p:extLst>
            </p:nvPr>
          </p:nvGraphicFramePr>
          <p:xfrm>
            <a:off x="4867766" y="5198860"/>
            <a:ext cx="476659" cy="215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公式" r:id="rId14" imgW="393359" imgH="177646" progId="Equation.3">
                    <p:embed/>
                  </p:oleObj>
                </mc:Choice>
                <mc:Fallback>
                  <p:oleObj name="公式" r:id="rId14" imgW="39335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766" y="5198860"/>
                          <a:ext cx="476659" cy="215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271115" y="5152821"/>
            <a:ext cx="1952830" cy="1310286"/>
            <a:chOff x="6271115" y="5152821"/>
            <a:chExt cx="1952830" cy="1310286"/>
          </a:xfrm>
        </p:grpSpPr>
        <p:pic>
          <p:nvPicPr>
            <p:cNvPr id="22" name="Picture 12" descr="xcvb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6271115" y="5152821"/>
              <a:ext cx="1952830" cy="13102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graphicFrame>
          <p:nvGraphicFramePr>
            <p:cNvPr id="2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7293097"/>
                </p:ext>
              </p:extLst>
            </p:nvPr>
          </p:nvGraphicFramePr>
          <p:xfrm>
            <a:off x="7366490" y="5198860"/>
            <a:ext cx="595299" cy="253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公式" r:id="rId17" imgW="418918" imgH="177723" progId="Equation.3">
                    <p:embed/>
                  </p:oleObj>
                </mc:Choice>
                <mc:Fallback>
                  <p:oleObj name="公式" r:id="rId17" imgW="418918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6490" y="5198860"/>
                          <a:ext cx="595299" cy="253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右箭头 25"/>
          <p:cNvSpPr/>
          <p:nvPr/>
        </p:nvSpPr>
        <p:spPr>
          <a:xfrm>
            <a:off x="2898361" y="5663401"/>
            <a:ext cx="727214" cy="28912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543901" y="5663401"/>
            <a:ext cx="727214" cy="28912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381625" y="4476464"/>
            <a:ext cx="3667125" cy="64633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差分解：随时间锋消的“锋区”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逆向传播的寄生波（频散）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881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0"/>
          <a:stretch/>
        </p:blipFill>
        <p:spPr>
          <a:xfrm rot="5400000">
            <a:off x="2156546" y="946872"/>
            <a:ext cx="4830907" cy="68580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780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/>
                  <a:t>不同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/>
                  <a:t>时刻，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800" b="1" dirty="0"/>
                  <a:t>的解</a:t>
                </a:r>
              </a:p>
            </p:txBody>
          </p:sp>
        </mc:Choice>
        <mc:Fallback xmlns="">
          <p:sp>
            <p:nvSpPr>
              <p:cNvPr id="1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78000"/>
                <a:ext cx="7886700" cy="4351338"/>
              </a:xfrm>
              <a:blipFill rotWithShape="0">
                <a:blip r:embed="rId5"/>
                <a:stretch>
                  <a:fillRect l="-1005" t="-1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063700" y="4523848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00" y="4523848"/>
                <a:ext cx="202315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21725" y="4359539"/>
                <a:ext cx="1138645" cy="75950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𝑐𝑡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5" y="4359539"/>
                <a:ext cx="1138645" cy="7595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91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作业请在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两周内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后上交到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教学立方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夹命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_homework4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内应包括“源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上机报告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，结果和分析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，请勿抄袭</a:t>
            </a:r>
            <a:endParaRPr lang="zh-CN" altLang="zh-CN" sz="35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2CAB98-4B1F-9F1B-A468-C56E4921EE97}"/>
              </a:ext>
            </a:extLst>
          </p:cNvPr>
          <p:cNvSpPr txBox="1">
            <a:spLocks/>
          </p:cNvSpPr>
          <p:nvPr/>
        </p:nvSpPr>
        <p:spPr>
          <a:xfrm>
            <a:off x="1133475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43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4351" y="2583539"/>
            <a:ext cx="7981580" cy="1242736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760954"/>
            <a:ext cx="8115300" cy="873819"/>
          </a:xfrm>
        </p:spPr>
        <p:txBody>
          <a:bodyPr>
            <a:noAutofit/>
          </a:bodyPr>
          <a:lstStyle/>
          <a:p>
            <a:r>
              <a:rPr lang="en-US" altLang="zh-CN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Thank You</a:t>
            </a:r>
            <a:r>
              <a:rPr lang="zh-CN" altLang="en-US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！</a:t>
            </a:r>
            <a:endParaRPr lang="zh-CN" altLang="en-US" sz="48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1" y="258351"/>
            <a:ext cx="1722268" cy="1722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74" y="258351"/>
            <a:ext cx="1664570" cy="16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674</TotalTime>
  <Words>346</Words>
  <Application>Microsoft Office PowerPoint</Application>
  <PresentationFormat>全屏显示(4:3)</PresentationFormat>
  <Paragraphs>52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Cambria Math</vt:lpstr>
      <vt:lpstr>Comic Sans MS</vt:lpstr>
      <vt:lpstr>Verdana</vt:lpstr>
      <vt:lpstr>Wingdings</vt:lpstr>
      <vt:lpstr>Office 主题</vt:lpstr>
      <vt:lpstr>公式</vt:lpstr>
      <vt:lpstr>《数值天气预报》•上机实验 Numerical Weather Prediction Laboratory</vt:lpstr>
      <vt:lpstr>上机实习4</vt:lpstr>
      <vt:lpstr>上机实习4</vt:lpstr>
      <vt:lpstr>上机实习4</vt:lpstr>
      <vt:lpstr>上机实习4</vt:lpstr>
      <vt:lpstr>PowerPoint 演示文稿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数值天气预报 上机实验 Numerical Weather Prediction Laboratory</dc:title>
  <dc:creator>张志琦</dc:creator>
  <cp:lastModifiedBy>吴 佳根</cp:lastModifiedBy>
  <cp:revision>260</cp:revision>
  <dcterms:created xsi:type="dcterms:W3CDTF">2016-03-03T13:01:13Z</dcterms:created>
  <dcterms:modified xsi:type="dcterms:W3CDTF">2025-04-06T15:01:17Z</dcterms:modified>
</cp:coreProperties>
</file>