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3" r:id="rId3"/>
    <p:sldId id="268" r:id="rId5"/>
    <p:sldId id="274" r:id="rId6"/>
    <p:sldId id="275" r:id="rId7"/>
    <p:sldId id="276" r:id="rId8"/>
    <p:sldId id="281" r:id="rId9"/>
    <p:sldId id="277" r:id="rId10"/>
    <p:sldId id="278" r:id="rId11"/>
    <p:sldId id="279" r:id="rId12"/>
    <p:sldId id="280" r:id="rId13"/>
    <p:sldId id="270" r:id="rId14"/>
    <p:sldId id="261" r:id="rId15"/>
    <p:sldId id="265" r:id="rId1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588E46"/>
    <a:srgbClr val="5A4A57"/>
    <a:srgbClr val="680B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23" autoAdjust="0"/>
    <p:restoredTop sz="93230" autoAdjust="0"/>
  </p:normalViewPr>
  <p:slideViewPr>
    <p:cSldViewPr snapToGrid="0">
      <p:cViewPr varScale="1">
        <p:scale>
          <a:sx n="105" d="100"/>
          <a:sy n="105" d="100"/>
        </p:scale>
        <p:origin x="10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D2C534-A24D-4E4C-9B0A-23435E405B5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88397-8E2D-4332-A847-2A62999D50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C88397-8E2D-4332-A847-2A62999D508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857AF0-C628-48EF-A5CB-2B4A975AEF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2A603F-8D36-43F3-8B73-710569A8184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4E83E-69C5-4472-80D8-F187F4D17AD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7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0" Type="http://schemas.openxmlformats.org/officeDocument/2006/relationships/notesSlide" Target="../notesSlides/notesSlide1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GIF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7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7.png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emf"/><Relationship Id="rId2" Type="http://schemas.openxmlformats.org/officeDocument/2006/relationships/image" Target="../media/image1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1344831"/>
            <a:ext cx="8115300" cy="2387600"/>
          </a:xfrm>
        </p:spPr>
        <p:txBody>
          <a:bodyPr>
            <a:noAutofit/>
          </a:bodyPr>
          <a:lstStyle/>
          <a:p>
            <a:r>
              <a:rPr lang="en-US" altLang="zh-CN" sz="4000" b="1" i="1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《</a:t>
            </a:r>
            <a:r>
              <a:rPr lang="zh-CN" altLang="en-US" sz="4000" b="1" i="1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数值天气预报</a:t>
            </a:r>
            <a:r>
              <a:rPr lang="en-US" altLang="zh-CN" sz="4000" b="1" i="1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》•</a:t>
            </a:r>
            <a:r>
              <a:rPr lang="zh-CN" altLang="en-US" sz="3600" i="1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上机实验</a:t>
            </a:r>
            <a:br>
              <a:rPr lang="en-US" altLang="zh-CN" sz="4000" b="1" i="1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</a:br>
            <a:r>
              <a:rPr lang="en-US" altLang="zh-CN" sz="4000" b="1" i="1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Numerical Weather Prediction</a:t>
            </a:r>
            <a:br>
              <a:rPr lang="en-US" altLang="zh-CN" sz="2800" dirty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</a:br>
            <a:r>
              <a:rPr lang="en-US" altLang="zh-CN" sz="3600" b="1" dirty="0"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Laboratory</a:t>
            </a:r>
            <a:endParaRPr lang="zh-CN" altLang="en-US" sz="3600" b="1" dirty="0"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4265831"/>
            <a:ext cx="6858000" cy="165576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谢卫宏 </a:t>
            </a:r>
            <a:r>
              <a:rPr lang="en-US" altLang="zh-CN" dirty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吴佳根</a:t>
            </a:r>
            <a:br>
              <a:rPr lang="zh-CN" altLang="zh-CN" dirty="0">
                <a:solidFill>
                  <a:schemeClr val="bg2">
                    <a:lumMod val="50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</a:br>
            <a:endParaRPr lang="zh-CN" altLang="en-US" sz="2000" dirty="0">
              <a:solidFill>
                <a:schemeClr val="bg2">
                  <a:lumMod val="50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133475" y="4966505"/>
            <a:ext cx="6867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School of Atmospheric Sciences, Nanjing University</a:t>
            </a:r>
            <a:endParaRPr lang="en-US" altLang="zh-CN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  <a:p>
            <a:pPr algn="ctr"/>
            <a:r>
              <a:rPr lang="en-US" altLang="zh-CN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Nanjing, China, 210023</a:t>
            </a:r>
            <a:endParaRPr lang="zh-CN" altLang="en-US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9666" y="137270"/>
            <a:ext cx="1881723" cy="188172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434470" y="6385245"/>
            <a:ext cx="1992796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2025-04-20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3475" y="193697"/>
            <a:ext cx="78867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41445" y="1678744"/>
                <a:ext cx="7861109" cy="5032376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zh-CN" altLang="en-US" sz="2200" b="1" dirty="0"/>
                  <a:t>③</a:t>
                </a:r>
                <a:r>
                  <a:rPr lang="zh-CN" altLang="zh-CN" sz="2200" b="1" dirty="0"/>
                  <a:t>当初值为</a:t>
                </a:r>
                <a:endParaRPr lang="zh-CN" altLang="zh-CN" sz="22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1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200" b="1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zh-CN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zh-CN" sz="22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200" b="0" i="1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zh-CN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zh-CN" altLang="zh-CN" sz="2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2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zh-CN" sz="22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zh-CN" sz="2200" b="1" dirty="0"/>
                  <a:t>分别计算</a:t>
                </a:r>
                <a:r>
                  <a:rPr lang="zh-CN" altLang="en-US" sz="2200" b="1" dirty="0"/>
                  <a:t>在以下</a:t>
                </a:r>
                <a:r>
                  <a:rPr lang="zh-CN" altLang="zh-CN" sz="2200" b="1" dirty="0"/>
                  <a:t>差分格式下，</a:t>
                </a:r>
                <a14:m>
                  <m:oMath xmlns:m="http://schemas.openxmlformats.org/officeDocument/2006/math">
                    <m:r>
                      <a:rPr lang="en-US" altLang="zh-CN" sz="2200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zh-CN" altLang="zh-CN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zh-CN" sz="2200" b="1" dirty="0"/>
                  <a:t>的变化曲线</a:t>
                </a:r>
                <a:endParaRPr lang="zh-CN" altLang="zh-CN" sz="22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2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altLang="zh-CN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zh-CN" altLang="zh-CN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d>
                        <m:dPr>
                          <m:ctrlPr>
                            <a:rPr lang="zh-CN" altLang="zh-CN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CN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zh-CN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sz="2200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2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zh-CN" sz="2200" b="1" dirty="0"/>
                  <a:t>分析</a:t>
                </a:r>
                <a:endParaRPr lang="zh-CN" altLang="zh-CN" sz="2200" b="1" dirty="0"/>
              </a:p>
              <a:p>
                <a:pPr marL="0" indent="0">
                  <a:buNone/>
                </a:pPr>
                <a:r>
                  <a:rPr lang="en-US" altLang="zh-CN" sz="2200" dirty="0"/>
                  <a:t>1</a:t>
                </a:r>
                <a:r>
                  <a:rPr lang="en-US" altLang="zh-CN" sz="2200" b="1" dirty="0"/>
                  <a:t>.</a:t>
                </a:r>
                <a:r>
                  <a:rPr lang="zh-CN" altLang="zh-CN" sz="2200" b="1" dirty="0"/>
                  <a:t>不同的差分格式是否稳定，何时出现不稳定</a:t>
                </a:r>
                <a:r>
                  <a:rPr lang="en-US" altLang="zh-CN" sz="2200" b="1" dirty="0">
                    <a:latin typeface="+mn-ea"/>
                  </a:rPr>
                  <a:t>?</a:t>
                </a:r>
                <a:endParaRPr lang="zh-CN" altLang="zh-CN" sz="2200" b="1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zh-CN" sz="2200" dirty="0"/>
                  <a:t>2</a:t>
                </a:r>
                <a:r>
                  <a:rPr lang="en-US" altLang="zh-CN" sz="2200" b="1" dirty="0"/>
                  <a:t>.</a:t>
                </a:r>
                <a:r>
                  <a:rPr lang="zh-CN" altLang="zh-CN" sz="2200" b="1" dirty="0"/>
                  <a:t>同样的差分格式，初值不同的情况下有何变化</a:t>
                </a:r>
                <a:r>
                  <a:rPr lang="en-US" altLang="zh-CN" sz="2200" b="1" dirty="0">
                    <a:latin typeface="+mn-ea"/>
                  </a:rPr>
                  <a:t>?</a:t>
                </a:r>
                <a:endParaRPr lang="zh-CN" altLang="zh-CN" sz="2200" b="1" dirty="0">
                  <a:latin typeface="+mn-ea"/>
                </a:endParaRPr>
              </a:p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zh-CN" sz="2200" b="1" dirty="0"/>
                  <a:t>进一步讨论，改用</a:t>
                </a:r>
                <a:r>
                  <a:rPr lang="zh-CN" altLang="zh-CN" sz="2200" b="1" dirty="0">
                    <a:solidFill>
                      <a:srgbClr val="FF0000"/>
                    </a:solidFill>
                  </a:rPr>
                  <a:t>刚性</a:t>
                </a:r>
                <a:r>
                  <a:rPr lang="zh-CN" altLang="zh-CN" sz="2200" b="1" dirty="0"/>
                  <a:t>边界条件，情况如何？</a:t>
                </a:r>
                <a:endParaRPr lang="zh-CN" altLang="zh-CN" sz="22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zh-CN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445" y="1678744"/>
                <a:ext cx="7861109" cy="5032376"/>
              </a:xfrm>
              <a:blipFill rotWithShape="1">
                <a:blip r:embed="rId2"/>
                <a:stretch>
                  <a:fillRect l="-1" t="-9" r="7" b="-52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4" name="Rectangle 5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6" name="Rectangle 5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8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49" name="标题 1"/>
          <p:cNvSpPr>
            <a:spLocks noGrp="1"/>
          </p:cNvSpPr>
          <p:nvPr>
            <p:ph type="title"/>
          </p:nvPr>
        </p:nvSpPr>
        <p:spPr>
          <a:xfrm>
            <a:off x="1133475" y="193697"/>
            <a:ext cx="78867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78000"/>
                <a:ext cx="7886700" cy="43513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400" b="1" dirty="0"/>
                  <a:t>不同差分格式下两种初值的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zh-CN" sz="2400" b="1" dirty="0"/>
                  <a:t>的变化曲线</a:t>
                </a:r>
                <a:endParaRPr lang="zh-CN" altLang="zh-CN" sz="2400" b="1" dirty="0"/>
              </a:p>
            </p:txBody>
          </p:sp>
        </mc:Choice>
        <mc:Fallback>
          <p:sp>
            <p:nvSpPr>
              <p:cNvPr id="19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78000"/>
                <a:ext cx="7886700" cy="4351338"/>
              </a:xfrm>
              <a:blipFill rotWithShape="1">
                <a:blip r:embed="rId2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7"/>
          <p:cNvGrpSpPr/>
          <p:nvPr/>
        </p:nvGrpSpPr>
        <p:grpSpPr>
          <a:xfrm>
            <a:off x="-1" y="2626804"/>
            <a:ext cx="9160401" cy="3933422"/>
            <a:chOff x="-1" y="2626804"/>
            <a:chExt cx="9160401" cy="3933422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2626804"/>
              <a:ext cx="4581526" cy="3437098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81525" y="2626804"/>
              <a:ext cx="4578875" cy="3435109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/>
                <p:cNvSpPr txBox="1"/>
                <p:nvPr/>
              </p:nvSpPr>
              <p:spPr>
                <a:xfrm>
                  <a:off x="3560425" y="6129339"/>
                  <a:ext cx="2023150" cy="430887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𝐸𝑥𝑎𝑚𝑝𝑙𝑒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>
            <p:sp>
              <p:nvSpPr>
                <p:cNvPr id="17" name="文本框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0425" y="6129339"/>
                  <a:ext cx="2023150" cy="430887"/>
                </a:xfrm>
                <a:prstGeom prst="rect">
                  <a:avLst/>
                </a:prstGeom>
                <a:blipFill rotWithShape="1">
                  <a:blip r:embed="rId5"/>
                </a:blipFill>
                <a:ln w="19050"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矩形 15"/>
              <p:cNvSpPr/>
              <p:nvPr/>
            </p:nvSpPr>
            <p:spPr>
              <a:xfrm>
                <a:off x="1704127" y="6000035"/>
                <a:ext cx="1173270" cy="786241"/>
              </a:xfrm>
              <a:prstGeom prst="rect">
                <a:avLst/>
              </a:prstGeom>
              <a:ln w="19050">
                <a:noFill/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127" y="6000035"/>
                <a:ext cx="1173270" cy="786241"/>
              </a:xfrm>
              <a:prstGeom prst="rect">
                <a:avLst/>
              </a:prstGeom>
              <a:blipFill rotWithShape="1">
                <a:blip r:embed="rId6"/>
                <a:stretch>
                  <a:fillRect l="-36" t="-71" r="18" b="4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3903525" y="343048"/>
                <a:ext cx="5133976" cy="612732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525" y="343048"/>
                <a:ext cx="5133976" cy="612732"/>
              </a:xfrm>
              <a:prstGeom prst="rect">
                <a:avLst/>
              </a:prstGeom>
              <a:blipFill rotWithShape="1">
                <a:blip r:embed="rId7"/>
                <a:stretch>
                  <a:fillRect l="-288" t="-2408" r="-269" b="-2263"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3903525" y="1022989"/>
                <a:ext cx="5133977" cy="610936"/>
              </a:xfrm>
              <a:prstGeom prst="rect">
                <a:avLst/>
              </a:prstGeom>
              <a:ln w="28575"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525" y="1022989"/>
                <a:ext cx="5133977" cy="610936"/>
              </a:xfrm>
              <a:prstGeom prst="rect">
                <a:avLst/>
              </a:prstGeom>
              <a:blipFill rotWithShape="1">
                <a:blip r:embed="rId8"/>
                <a:stretch>
                  <a:fillRect l="-288" t="-2391" r="-269" b="-2275"/>
                </a:stretch>
              </a:blipFill>
              <a:ln w="28575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0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zh-CN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作业请在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两周内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号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00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之前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压缩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后上交到</a:t>
            </a: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教学立方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6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夹命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名为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学号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_homework5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文件夹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内应包括“源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上机报告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(word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，结果和分析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Ø"/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35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独立完成</a:t>
            </a:r>
            <a:r>
              <a:rPr lang="zh-CN" altLang="en-US" sz="3500" b="1" u="sng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，请勿抄袭</a:t>
            </a:r>
            <a:endParaRPr lang="zh-CN" altLang="zh-CN" sz="3500" b="1" u="sng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1133475" y="193697"/>
            <a:ext cx="78867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514351" y="2583539"/>
            <a:ext cx="7981580" cy="1242736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14350" y="2760954"/>
            <a:ext cx="8115300" cy="873819"/>
          </a:xfrm>
        </p:spPr>
        <p:txBody>
          <a:bodyPr>
            <a:noAutofit/>
          </a:bodyPr>
          <a:lstStyle/>
          <a:p>
            <a:r>
              <a:rPr lang="en-US" altLang="zh-CN" sz="5400" b="1" i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Thank You</a:t>
            </a:r>
            <a:r>
              <a:rPr lang="zh-CN" altLang="en-US" sz="5400" b="1" i="1" dirty="0">
                <a:solidFill>
                  <a:srgbClr val="C0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omic Sans MS" panose="030F0702030302020204" pitchFamily="66" charset="0"/>
              </a:rPr>
              <a:t>！</a:t>
            </a:r>
            <a:endParaRPr lang="zh-CN" altLang="en-US" sz="4800" b="1" dirty="0">
              <a:solidFill>
                <a:srgbClr val="C0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6431" y="258351"/>
            <a:ext cx="1722268" cy="172226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774" y="258351"/>
            <a:ext cx="1664570" cy="16645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3475" y="193697"/>
            <a:ext cx="78867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55094" y="1642744"/>
                <a:ext cx="7847462" cy="4849496"/>
              </a:xfrm>
            </p:spPr>
            <p:txBody>
              <a:bodyPr>
                <a:normAutofit fontScale="92500"/>
              </a:bodyPr>
              <a:lstStyle/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sz="2600" b="1" dirty="0"/>
                  <a:t>一维</a:t>
                </a:r>
                <a:r>
                  <a:rPr lang="zh-CN" altLang="en-US" sz="2600" b="1" dirty="0">
                    <a:solidFill>
                      <a:srgbClr val="FF0000"/>
                    </a:solidFill>
                  </a:rPr>
                  <a:t>非线性平流</a:t>
                </a:r>
                <a:r>
                  <a:rPr lang="zh-CN" altLang="en-US" sz="2600" b="1" dirty="0"/>
                  <a:t>方程</a:t>
                </a:r>
                <a:endParaRPr lang="en-US" altLang="zh-CN" sz="26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𝑢</m:t>
                      </m:r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altLang="zh-CN" sz="1800" i="1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zh-CN" sz="2600" b="1" dirty="0"/>
                  <a:t>为构造差分格式的方便，可把平流方程改写为</a:t>
                </a:r>
                <a:r>
                  <a:rPr lang="zh-CN" altLang="zh-CN" sz="2600" b="1" dirty="0">
                    <a:solidFill>
                      <a:srgbClr val="FF0000"/>
                    </a:solidFill>
                  </a:rPr>
                  <a:t>通量</a:t>
                </a:r>
                <a:r>
                  <a:rPr lang="zh-CN" altLang="zh-CN" sz="2600" b="1" dirty="0"/>
                  <a:t>形式</a:t>
                </a:r>
                <a:endParaRPr lang="zh-CN" altLang="zh-CN" sz="2600" b="1" dirty="0"/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zh-CN" sz="2400" i="1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zh-CN" sz="2600" b="1" dirty="0"/>
                  <a:t>也可以改写为</a:t>
                </a:r>
                <a:r>
                  <a:rPr lang="zh-CN" altLang="zh-CN" sz="2600" b="1" dirty="0">
                    <a:solidFill>
                      <a:srgbClr val="FF0000"/>
                    </a:solidFill>
                  </a:rPr>
                  <a:t>平流</a:t>
                </a:r>
                <a:r>
                  <a:rPr lang="zh-CN" altLang="zh-CN" sz="2600" b="1" dirty="0"/>
                  <a:t>和</a:t>
                </a:r>
                <a:r>
                  <a:rPr lang="zh-CN" altLang="zh-CN" sz="2600" b="1" dirty="0">
                    <a:solidFill>
                      <a:srgbClr val="FF0000"/>
                    </a:solidFill>
                  </a:rPr>
                  <a:t>通量</a:t>
                </a:r>
                <a:r>
                  <a:rPr lang="zh-CN" altLang="zh-CN" sz="2600" b="1" dirty="0"/>
                  <a:t>的组合形式</a:t>
                </a:r>
                <a:endParaRPr lang="zh-CN" altLang="zh-CN" sz="2600" b="1" dirty="0"/>
              </a:p>
              <a:p>
                <a:pPr marL="0" indent="0" algn="ctr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𝑢</m:t>
                          </m:r>
                          <m:f>
                            <m:f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p>
                                <m:sSup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den>
                          </m:f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1600" i="1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094" y="1642744"/>
                <a:ext cx="7847462" cy="4849496"/>
              </a:xfrm>
              <a:blipFill rotWithShape="1">
                <a:blip r:embed="rId2"/>
                <a:stretch>
                  <a:fillRect l="-5" t="-13" r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9187" y="193697"/>
            <a:ext cx="78867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53823" y="1359726"/>
                <a:ext cx="7861109" cy="503237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/>
                  <a:t>构造对应的差分方程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lvl="0">
                  <a:buFont typeface="Wingdings" panose="05000000000000000000" pitchFamily="2" charset="2"/>
                  <a:buChar char="Ø"/>
                </a:pPr>
                <a:r>
                  <a:rPr lang="en-US" altLang="zh-CN" sz="2400" dirty="0"/>
                  <a:t> 1</a:t>
                </a:r>
                <a:r>
                  <a:rPr lang="zh-CN" altLang="en-US" sz="2400" b="1" dirty="0"/>
                  <a:t>）</a:t>
                </a:r>
                <a:r>
                  <a:rPr lang="zh-CN" altLang="zh-CN" sz="2400" b="1" dirty="0"/>
                  <a:t>对于改写为</a:t>
                </a:r>
                <a:r>
                  <a:rPr lang="zh-CN" altLang="zh-CN" sz="2400" b="1" dirty="0">
                    <a:solidFill>
                      <a:srgbClr val="FF0000"/>
                    </a:solidFill>
                  </a:rPr>
                  <a:t>通量</a:t>
                </a:r>
                <a:r>
                  <a:rPr lang="zh-CN" altLang="zh-CN" sz="2400" b="1" dirty="0"/>
                  <a:t>形式的平流方程，可以构造如下差</a:t>
                </a:r>
                <a:r>
                  <a:rPr lang="en-US" altLang="zh-CN" sz="2400" b="1" dirty="0"/>
                  <a:t> </a:t>
                </a:r>
                <a:r>
                  <a:rPr lang="zh-CN" altLang="zh-CN" sz="2400" b="1" dirty="0"/>
                  <a:t>分格式</a:t>
                </a:r>
                <a:r>
                  <a:rPr lang="zh-CN" altLang="zh-CN" sz="2400" dirty="0"/>
                  <a:t>：</a:t>
                </a:r>
                <a:endParaRPr lang="zh-CN" altLang="zh-CN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f>
                                        <m:fPr>
                                          <m:ctrlPr>
                                            <a:rPr lang="zh-CN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zh-CN" altLang="zh-CN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4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sub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zh-CN" sz="2400" b="1" dirty="0"/>
                  <a:t>其中</a:t>
                </a:r>
                <a:endParaRPr lang="zh-CN" altLang="zh-CN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 </m:t>
                      </m:r>
                      <m:sSubSup>
                        <m:sSubSup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zh-CN" sz="2400" b="1" dirty="0"/>
                  <a:t>于是</a:t>
                </a:r>
                <a:endParaRPr lang="zh-CN" altLang="zh-CN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zh-CN" sz="2400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zh-CN" sz="2400" b="1" dirty="0"/>
                  <a:t>其中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endParaRPr lang="zh-CN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3823" y="1359726"/>
                <a:ext cx="7861109" cy="5032376"/>
              </a:xfrm>
              <a:blipFill rotWithShape="1">
                <a:blip r:embed="rId2"/>
                <a:stretch>
                  <a:fillRect l="-5" t="-4" r="3" b="-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3505679" y="5944071"/>
                <a:ext cx="5091059" cy="889731"/>
              </a:xfrm>
              <a:prstGeom prst="rect">
                <a:avLst/>
              </a:prstGeom>
              <a:ln w="190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zh-CN" b="1" dirty="0"/>
                  <a:t>前差起步格式</a:t>
                </a:r>
                <a:endParaRPr lang="zh-CN" altLang="zh-CN" b="1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679" y="5944071"/>
                <a:ext cx="5091059" cy="889731"/>
              </a:xfrm>
              <a:prstGeom prst="rect">
                <a:avLst/>
              </a:prstGeom>
              <a:blipFill rotWithShape="1">
                <a:blip r:embed="rId3"/>
                <a:stretch>
                  <a:fillRect l="-197" t="-1123" r="-185" b="-1007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192530" y="5147945"/>
            <a:ext cx="6831965" cy="761365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ldLvl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3475" y="193697"/>
            <a:ext cx="78867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55093" y="1599121"/>
                <a:ext cx="8269832" cy="5032376"/>
              </a:xfrm>
            </p:spPr>
            <p:txBody>
              <a:bodyPr>
                <a:normAutofit/>
              </a:bodyPr>
              <a:lstStyle/>
              <a:p>
                <a:pPr lvl="0">
                  <a:buFont typeface="Wingdings" panose="05000000000000000000" pitchFamily="2" charset="2"/>
                  <a:buChar char="Ø"/>
                </a:pPr>
                <a:r>
                  <a:rPr lang="en-US" altLang="zh-CN" sz="2400" dirty="0"/>
                  <a:t>2</a:t>
                </a:r>
                <a:r>
                  <a:rPr lang="zh-CN" altLang="en-US" sz="2400" b="1" dirty="0"/>
                  <a:t>）</a:t>
                </a:r>
                <a:r>
                  <a:rPr lang="zh-CN" altLang="zh-CN" sz="2400" b="1" dirty="0"/>
                  <a:t>对于改写为</a:t>
                </a:r>
                <a:r>
                  <a:rPr lang="zh-CN" altLang="zh-CN" sz="2400" b="1" dirty="0">
                    <a:solidFill>
                      <a:srgbClr val="FF0000"/>
                    </a:solidFill>
                  </a:rPr>
                  <a:t>平流</a:t>
                </a:r>
                <a:r>
                  <a:rPr lang="zh-CN" altLang="zh-CN" sz="2400" b="1" dirty="0"/>
                  <a:t>和</a:t>
                </a:r>
                <a:r>
                  <a:rPr lang="zh-CN" altLang="zh-CN" sz="2400" b="1" dirty="0">
                    <a:solidFill>
                      <a:srgbClr val="FF0000"/>
                    </a:solidFill>
                  </a:rPr>
                  <a:t>通量</a:t>
                </a:r>
                <a:r>
                  <a:rPr lang="zh-CN" altLang="zh-CN" sz="2400" b="1" dirty="0"/>
                  <a:t>结合形式的平流方程，也可以构造差分形式</a:t>
                </a:r>
                <a:endParaRPr lang="zh-CN" altLang="zh-CN" sz="2400" b="1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zh-CN" sz="2400" b="1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zh-CN" sz="2400" b="1" dirty="0"/>
                  <a:t>为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zh-CN" sz="2400" b="1" dirty="0"/>
                  <a:t>空间中任意一个函数，定义</a:t>
                </a:r>
                <a:endParaRPr lang="zh-CN" altLang="zh-CN" sz="2400" b="1" dirty="0"/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zh-CN" altLang="zh-CN" sz="2400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zh-CN" sz="2400" b="1" dirty="0"/>
                  <a:t>构造逼近平流方程的普遍性差分格式</a:t>
                </a:r>
                <a:endParaRPr lang="zh-CN" altLang="zh-CN" sz="24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bSup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zh-CN" sz="2400" b="1" dirty="0"/>
                  <a:t>其中</a:t>
                </a:r>
                <a:endParaRPr lang="zh-CN" altLang="zh-CN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sup>
                      </m:sSubSup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</m:d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sub>
                          </m:sSub>
                        </m:e>
                      </m:d>
                      <m:r>
                        <a:rPr lang="en-US" altLang="zh-CN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  <m:sSub>
                            <m:sSub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acc>
                                <m:accPr>
                                  <m:chr m:val="̅"/>
                                  <m:ctrlPr>
                                    <a:rPr lang="zh-CN" altLang="zh-CN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sub>
                          </m:sSub>
                        </m:e>
                      </m:d>
                    </m:oMath>
                  </m:oMathPara>
                </a14:m>
                <a:endParaRPr lang="zh-CN" altLang="zh-CN" sz="2400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zh-CN" sz="2400" b="1" dirty="0"/>
                  <a:t>且</a:t>
                </a:r>
                <a:endParaRPr lang="zh-CN" altLang="zh-CN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α</m:t>
                      </m:r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altLang="zh-CN" sz="2000">
                          <a:latin typeface="Cambria Math" panose="02040503050406030204" pitchFamily="18" charset="0"/>
                        </a:rPr>
                        <m:t>β</m:t>
                      </m:r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altLang="zh-CN" sz="200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zh-CN" sz="2000" dirty="0"/>
              </a:p>
              <a:p>
                <a:pPr marL="0" indent="0">
                  <a:buNone/>
                </a:pPr>
                <a:endParaRPr lang="zh-CN" altLang="zh-CN" sz="2400" dirty="0"/>
              </a:p>
              <a:p>
                <a:pPr>
                  <a:buFont typeface="Wingdings" panose="05000000000000000000" pitchFamily="2" charset="2"/>
                  <a:buChar char="Ø"/>
                </a:pPr>
                <a:endParaRPr lang="zh-CN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093" y="1599121"/>
                <a:ext cx="8269832" cy="5032376"/>
              </a:xfrm>
              <a:blipFill rotWithShape="1">
                <a:blip r:embed="rId2"/>
                <a:stretch>
                  <a:fillRect l="-5" t="-4" b="-105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387168" y="1129075"/>
            <a:ext cx="4633007" cy="370303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zh-CN" altLang="zh-CN" dirty="0"/>
              <a:t>参见：季仲贞，《非线性计算稳定性的比较》</a:t>
            </a:r>
            <a:endParaRPr lang="zh-CN" altLang="en-US" dirty="0"/>
          </a:p>
        </p:txBody>
      </p:sp>
      <p:sp>
        <p:nvSpPr>
          <p:cNvPr id="10" name="圆角矩形 9"/>
          <p:cNvSpPr/>
          <p:nvPr/>
        </p:nvSpPr>
        <p:spPr>
          <a:xfrm>
            <a:off x="438150" y="2324100"/>
            <a:ext cx="8486775" cy="4307397"/>
          </a:xfrm>
          <a:prstGeom prst="roundRect">
            <a:avLst>
              <a:gd name="adj" fmla="val 8043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8"/>
              <p:cNvSpPr/>
              <p:nvPr/>
            </p:nvSpPr>
            <p:spPr>
              <a:xfrm>
                <a:off x="6219825" y="2772646"/>
                <a:ext cx="2800350" cy="2366674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sz="14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acc>
                            <m:accPr>
                              <m:chr m:val="̅"/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altLang="zh-CN" sz="140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acc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zh-CN" altLang="zh-CN" sz="14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sub>
                          </m:sSub>
                        </m:sub>
                      </m:sSub>
                      <m:r>
                        <a:rPr lang="en-US" altLang="zh-CN" sz="14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sz="1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d>
                                <m:d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e>
                              <m:f>
                                <m:f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zh-CN" altLang="zh-CN" sz="1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p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den>
                              </m:f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d>
                                <m:dPr>
                                  <m:ctrlPr>
                                    <a:rPr lang="zh-CN" altLang="zh-CN" sz="1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1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825" y="2772646"/>
                <a:ext cx="2800350" cy="2366674"/>
              </a:xfrm>
              <a:prstGeom prst="rect">
                <a:avLst/>
              </a:prstGeom>
              <a:blipFill rotWithShape="1">
                <a:blip r:embed="rId3"/>
                <a:stretch>
                  <a:fillRect l="-340" t="-412" r="-340" b="-391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2450" y="1599121"/>
                <a:ext cx="8324850" cy="5135054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zh-CN" sz="2400" b="1" dirty="0"/>
                  <a:t>取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β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zh-CN" sz="2400" dirty="0"/>
                  <a:t>，</a:t>
                </a:r>
                <a:r>
                  <a:rPr lang="zh-CN" altLang="zh-CN" sz="2400" b="1" dirty="0"/>
                  <a:t>构造如下差分格式</a:t>
                </a:r>
                <a:endParaRPr lang="zh-CN" altLang="zh-CN" sz="24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sSub>
                            <m:sSub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f>
                            <m:f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sub>
                        <m:sup>
                          <m:f>
                            <m:f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bSup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zh-CN" altLang="zh-CN" sz="2400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zh-CN" sz="2400" b="1" dirty="0"/>
                  <a:t>即</a:t>
                </a:r>
                <a:endParaRPr lang="zh-CN" altLang="zh-CN" sz="24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zh-CN" sz="2400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n-US" altLang="zh-CN" sz="2400" b="1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zh-CN" sz="2400" b="1" dirty="0"/>
                  <a:t>可见该方程是写在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zh-CN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zh-CN" altLang="zh-CN" sz="2400" b="1" dirty="0"/>
                  <a:t>时间层上的</a:t>
                </a:r>
                <a:r>
                  <a:rPr lang="zh-CN" altLang="en-US" sz="2400" b="1" dirty="0"/>
                  <a:t>隐式差分格式</a:t>
                </a:r>
                <a:endParaRPr lang="zh-CN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450" y="1599121"/>
                <a:ext cx="8324850" cy="5135054"/>
              </a:xfrm>
              <a:blipFill rotWithShape="1">
                <a:blip r:embed="rId1"/>
                <a:stretch>
                  <a:fillRect t="-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1031846" y="3705103"/>
            <a:ext cx="7290033" cy="850847"/>
          </a:xfrm>
          <a:prstGeom prst="rect">
            <a:avLst/>
          </a:prstGeom>
          <a:noFill/>
          <a:ln w="28575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42974" y="176590"/>
            <a:ext cx="78867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438150" y="1524000"/>
            <a:ext cx="8486775" cy="1400683"/>
          </a:xfrm>
          <a:prstGeom prst="roundRect">
            <a:avLst>
              <a:gd name="adj" fmla="val 23684"/>
            </a:avLst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矩形 3"/>
              <p:cNvSpPr/>
              <p:nvPr/>
            </p:nvSpPr>
            <p:spPr>
              <a:xfrm>
                <a:off x="6605741" y="2998734"/>
                <a:ext cx="2423933" cy="668516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CN" altLang="zh-CN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CN" alt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741" y="2998734"/>
                <a:ext cx="2423933" cy="668516"/>
              </a:xfrm>
              <a:prstGeom prst="rect">
                <a:avLst/>
              </a:prstGeom>
              <a:blipFill rotWithShape="1">
                <a:blip r:embed="rId3"/>
                <a:stretch>
                  <a:fillRect l="-412" t="-1464" r="-368" b="-1406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bldLvl="0" animBg="1"/>
      <p:bldP spid="10" grpId="0" animBg="1"/>
      <p:bldP spid="4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3475" y="193697"/>
            <a:ext cx="78867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552450" y="1599121"/>
                <a:ext cx="8324850" cy="5135054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zh-CN" altLang="zh-CN" sz="2400" b="1" dirty="0"/>
                  <a:t>求解时使用</a:t>
                </a:r>
                <a:r>
                  <a:rPr lang="zh-CN" altLang="zh-CN" sz="2400" b="1" dirty="0">
                    <a:solidFill>
                      <a:srgbClr val="FF0000"/>
                    </a:solidFill>
                  </a:rPr>
                  <a:t>迭代法</a:t>
                </a:r>
                <a:endParaRPr lang="en-US" altLang="zh-CN" sz="2400" b="1" dirty="0"/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zh-CN" altLang="zh-CN" sz="2400" b="1" dirty="0"/>
                  <a:t>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zh-CN" altLang="zh-CN" sz="2400" b="1" dirty="0"/>
                  <a:t>代替上式</a:t>
                </a:r>
                <a:r>
                  <a:rPr lang="zh-CN" altLang="en-US" sz="2400" b="1" dirty="0"/>
                  <a:t>右侧</a:t>
                </a:r>
                <a:r>
                  <a:rPr lang="zh-CN" altLang="zh-CN" sz="2400" b="1" dirty="0"/>
                  <a:t>中的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zh-CN" sz="2400" dirty="0"/>
                  <a:t>，</a:t>
                </a:r>
                <a:r>
                  <a:rPr lang="zh-CN" altLang="zh-CN" sz="2400" b="1" dirty="0"/>
                  <a:t>求解出虚假解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altLang="zh-CN" sz="2400" dirty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en-US" altLang="zh-CN" sz="2400" dirty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400" dirty="0"/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zh-CN" altLang="zh-CN" sz="2400" b="1" dirty="0"/>
                  <a:t>之后改用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zh-CN" altLang="zh-CN" sz="2400" b="1" dirty="0"/>
                  <a:t>代替上式</a:t>
                </a:r>
                <a:r>
                  <a:rPr lang="zh-CN" altLang="en-US" sz="2400" b="1" dirty="0"/>
                  <a:t>右侧</a:t>
                </a:r>
                <a:r>
                  <a:rPr lang="zh-CN" altLang="zh-CN" sz="2400" b="1" dirty="0"/>
                  <a:t>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zh-CN" sz="2400" dirty="0"/>
                  <a:t> ，</a:t>
                </a:r>
                <a:r>
                  <a:rPr lang="zh-CN" altLang="zh-CN" sz="2400" b="1" dirty="0"/>
                  <a:t>求解出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zh-CN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400" b="1" dirty="0"/>
              </a:p>
              <a:p>
                <a:pPr>
                  <a:lnSpc>
                    <a:spcPct val="100000"/>
                  </a:lnSpc>
                  <a:spcAft>
                    <a:spcPts val="0"/>
                  </a:spcAft>
                  <a:buFont typeface="Wingdings" panose="05000000000000000000" pitchFamily="2" charset="2"/>
                  <a:buChar char="Ø"/>
                </a:pPr>
                <a:r>
                  <a:rPr lang="zh-CN" altLang="zh-CN" sz="2400" b="1" dirty="0"/>
                  <a:t>反复迭代</a:t>
                </a:r>
                <a:r>
                  <a:rPr lang="zh-CN" altLang="en-US" sz="2400" b="1" dirty="0"/>
                  <a:t>，</a:t>
                </a:r>
                <a:r>
                  <a:rPr lang="zh-CN" altLang="zh-CN" sz="2400" b="1" dirty="0"/>
                  <a:t>直到迭代前后的值相差很小，便可认为求得的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zh-CN" altLang="zh-CN" sz="2400" b="1" dirty="0"/>
                  <a:t>为真实解，如</a:t>
                </a:r>
                <a:endParaRPr lang="zh-CN" altLang="zh-CN" sz="2400" b="1" dirty="0"/>
              </a:p>
              <a:p>
                <a:pPr marL="0" indent="0">
                  <a:lnSpc>
                    <a:spcPct val="10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4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zh-CN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2450" y="1599121"/>
                <a:ext cx="8324850" cy="5135054"/>
              </a:xfrm>
              <a:blipFill rotWithShape="1">
                <a:blip r:embed="rId2"/>
                <a:stretch>
                  <a:fillRect t="-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矩形 4"/>
              <p:cNvSpPr/>
              <p:nvPr/>
            </p:nvSpPr>
            <p:spPr>
              <a:xfrm>
                <a:off x="3431097" y="1406590"/>
                <a:ext cx="5589078" cy="612732"/>
              </a:xfrm>
              <a:prstGeom prst="rect">
                <a:avLst/>
              </a:prstGeom>
              <a:ln w="28575"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097" y="1406590"/>
                <a:ext cx="5589078" cy="612732"/>
              </a:xfrm>
              <a:prstGeom prst="rect">
                <a:avLst/>
              </a:prstGeom>
              <a:blipFill rotWithShape="1">
                <a:blip r:embed="rId3"/>
                <a:stretch>
                  <a:fillRect l="-265" t="-2394" r="-250" b="-2276"/>
                </a:stretch>
              </a:blipFill>
              <a:ln w="28575"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3475" y="193697"/>
            <a:ext cx="78867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55093" y="1599121"/>
                <a:ext cx="7861109" cy="5032376"/>
              </a:xfrm>
            </p:spPr>
            <p:txBody>
              <a:bodyPr>
                <a:normAutofit/>
              </a:bodyPr>
              <a:lstStyle/>
              <a:p>
                <a:pPr lvl="0">
                  <a:buFont typeface="Wingdings" panose="05000000000000000000" pitchFamily="2" charset="2"/>
                  <a:buChar char="Ø"/>
                </a:pPr>
                <a:r>
                  <a:rPr lang="zh-CN" altLang="zh-CN" b="1" dirty="0"/>
                  <a:t>边界条件</a:t>
                </a:r>
                <a:endParaRPr lang="zh-CN" altLang="zh-CN" b="1" dirty="0"/>
              </a:p>
              <a:p>
                <a:pPr lvl="0">
                  <a:buFont typeface="Wingdings" panose="05000000000000000000" pitchFamily="2" charset="2"/>
                  <a:buChar char="Ø"/>
                </a:pPr>
                <a:r>
                  <a:rPr lang="en-US" altLang="zh-CN" sz="2400" dirty="0"/>
                  <a:t>1</a:t>
                </a:r>
                <a:r>
                  <a:rPr lang="zh-CN" altLang="en-US" sz="2400" b="1" dirty="0"/>
                  <a:t>）</a:t>
                </a:r>
                <a:r>
                  <a:rPr lang="zh-CN" altLang="zh-CN" sz="2400" b="1" dirty="0"/>
                  <a:t>周期边界条件</a:t>
                </a:r>
                <a:r>
                  <a:rPr lang="en-US" altLang="zh-CN" sz="2400" b="1" dirty="0"/>
                  <a:t> 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(cyclical)</a:t>
                </a:r>
                <a:endParaRPr lang="zh-CN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b="1" dirty="0"/>
                  <a:t>          </a:t>
                </a:r>
                <a:r>
                  <a:rPr lang="zh-CN" altLang="zh-CN" sz="2400" b="1" dirty="0"/>
                  <a:t>对于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zh-CN" sz="2400" b="1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zh-CN" altLang="zh-CN" sz="2400" b="1" dirty="0"/>
                  <a:t>的情况</a:t>
                </a:r>
                <a:endParaRPr lang="zh-CN" altLang="zh-CN" sz="24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CN" altLang="zh-CN" sz="240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11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</m:oMath>
                  </m:oMathPara>
                </a14:m>
                <a:endParaRPr lang="zh-CN" altLang="zh-CN" sz="2400" dirty="0">
                  <a:latin typeface="Cambria Math" panose="02040503050406030204" pitchFamily="18" charset="0"/>
                </a:endParaRPr>
              </a:p>
              <a:p>
                <a:pPr lvl="0">
                  <a:buFont typeface="Wingdings" panose="05000000000000000000" pitchFamily="2" charset="2"/>
                  <a:buChar char="Ø"/>
                </a:pPr>
                <a:r>
                  <a:rPr lang="en-US" altLang="zh-CN" sz="2400" dirty="0">
                    <a:solidFill>
                      <a:schemeClr val="bg2">
                        <a:lumMod val="50000"/>
                      </a:schemeClr>
                    </a:solidFill>
                  </a:rPr>
                  <a:t>2</a:t>
                </a:r>
                <a:r>
                  <a:rPr lang="zh-CN" altLang="en-US" sz="2400" b="1" dirty="0">
                    <a:solidFill>
                      <a:schemeClr val="bg2">
                        <a:lumMod val="50000"/>
                      </a:schemeClr>
                    </a:solidFill>
                  </a:rPr>
                  <a:t>）</a:t>
                </a:r>
                <a:r>
                  <a:rPr lang="zh-CN" altLang="zh-CN" sz="2400" b="1" dirty="0">
                    <a:solidFill>
                      <a:schemeClr val="bg2">
                        <a:lumMod val="50000"/>
                      </a:schemeClr>
                    </a:solidFill>
                  </a:rPr>
                  <a:t>刚性边界条件</a:t>
                </a:r>
                <a:r>
                  <a:rPr lang="en-US" altLang="zh-CN" sz="24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(rigid)</a:t>
                </a:r>
                <a:endParaRPr lang="zh-CN" altLang="zh-CN" sz="2400" b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2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zh-CN" sz="240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2400" i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altLang="zh-CN" sz="2400" dirty="0">
                  <a:solidFill>
                    <a:schemeClr val="bg2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lvl="0">
                  <a:buFont typeface="Wingdings" panose="05000000000000000000" pitchFamily="2" charset="2"/>
                  <a:buChar char="Ø"/>
                </a:pPr>
                <a:r>
                  <a:rPr lang="zh-CN" altLang="zh-CN" b="1" dirty="0"/>
                  <a:t>稳定性判断</a:t>
                </a:r>
                <a:endParaRPr lang="zh-CN" altLang="zh-CN" b="1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zh-CN" sz="2400" b="1" dirty="0"/>
                  <a:t>计算各时次上的</a:t>
                </a:r>
                <a:r>
                  <a:rPr lang="zh-CN" altLang="zh-CN" sz="2400" b="1" dirty="0">
                    <a:solidFill>
                      <a:srgbClr val="FF0000"/>
                    </a:solidFill>
                  </a:rPr>
                  <a:t>平均动能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Sup>
                              <m:sSubSup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bSup>
                          </m:e>
                          <m:sup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zh-CN" altLang="zh-CN" sz="2400" dirty="0"/>
                  <a:t>，</a:t>
                </a:r>
                <a:r>
                  <a:rPr lang="zh-CN" altLang="zh-CN" sz="2400" b="1" dirty="0"/>
                  <a:t>画出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zh-CN" sz="2400" b="1" dirty="0"/>
                  <a:t>随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zh-CN" sz="2400" b="1" dirty="0"/>
                  <a:t>的变化，判断该差分格式是否稳定</a:t>
                </a:r>
                <a:r>
                  <a:rPr lang="zh-CN" altLang="en-US" sz="2400" b="1" dirty="0"/>
                  <a:t>。</a:t>
                </a:r>
                <a:endParaRPr lang="zh-CN" altLang="zh-CN" sz="2400" b="1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093" y="1599121"/>
                <a:ext cx="7861109" cy="5032376"/>
              </a:xfrm>
              <a:blipFill rotWithShape="1">
                <a:blip r:embed="rId2"/>
                <a:stretch>
                  <a:fillRect l="-5" t="-4" r="3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14" name="组合 13"/>
          <p:cNvGrpSpPr/>
          <p:nvPr/>
        </p:nvGrpSpPr>
        <p:grpSpPr>
          <a:xfrm>
            <a:off x="4907504" y="1733993"/>
            <a:ext cx="4130156" cy="1114058"/>
            <a:chOff x="5202779" y="1819718"/>
            <a:chExt cx="4130156" cy="1114058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71571" y="1998323"/>
              <a:ext cx="3596229" cy="935453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矩形 10"/>
                <p:cNvSpPr/>
                <p:nvPr/>
              </p:nvSpPr>
              <p:spPr>
                <a:xfrm>
                  <a:off x="5202779" y="1964346"/>
                  <a:ext cx="92063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1" name="矩形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2779" y="1964346"/>
                  <a:ext cx="920637" cy="369332"/>
                </a:xfrm>
                <a:prstGeom prst="rect">
                  <a:avLst/>
                </a:prstGeom>
                <a:blipFill rotWithShape="1">
                  <a:blip r:embed="rId4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矩形 11"/>
                <p:cNvSpPr/>
                <p:nvPr/>
              </p:nvSpPr>
              <p:spPr>
                <a:xfrm>
                  <a:off x="8284058" y="1964346"/>
                  <a:ext cx="104887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12" name="矩形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4058" y="1964346"/>
                  <a:ext cx="1048877" cy="369332"/>
                </a:xfrm>
                <a:prstGeom prst="rect">
                  <a:avLst/>
                </a:prstGeom>
                <a:blipFill rotWithShape="1">
                  <a:blip r:embed="rId5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矩形 12"/>
                <p:cNvSpPr/>
                <p:nvPr/>
              </p:nvSpPr>
              <p:spPr>
                <a:xfrm>
                  <a:off x="6714084" y="1819718"/>
                  <a:ext cx="1111202" cy="64633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3600" b="1" i="1" smtClean="0">
                            <a:latin typeface="Cambria Math" panose="02040503050406030204" pitchFamily="18" charset="0"/>
                          </a:rPr>
                          <m:t>∙ ∙ ∙ ∙</m:t>
                        </m:r>
                      </m:oMath>
                    </m:oMathPara>
                  </a14:m>
                  <a:endParaRPr lang="zh-CN" altLang="en-US" sz="3600" b="1" dirty="0"/>
                </a:p>
              </p:txBody>
            </p:sp>
          </mc:Choice>
          <mc:Fallback>
            <p:sp>
              <p:nvSpPr>
                <p:cNvPr id="13" name="矩形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14084" y="1819718"/>
                  <a:ext cx="1111202" cy="646331"/>
                </a:xfrm>
                <a:prstGeom prst="rect">
                  <a:avLst/>
                </a:prstGeom>
                <a:blipFill rotWithShape="1">
                  <a:blip r:embed="rId6"/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矩形 14"/>
              <p:cNvSpPr/>
              <p:nvPr/>
            </p:nvSpPr>
            <p:spPr>
              <a:xfrm>
                <a:off x="6517041" y="868253"/>
                <a:ext cx="9147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7041" y="868253"/>
                <a:ext cx="914738" cy="461665"/>
              </a:xfrm>
              <a:prstGeom prst="rect">
                <a:avLst/>
              </a:prstGeom>
              <a:blipFill rotWithShape="1">
                <a:blip r:embed="rId7"/>
                <a:stretch>
                  <a:fillRect l="-4" t="-45" r="41" b="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上箭头 15"/>
          <p:cNvSpPr/>
          <p:nvPr/>
        </p:nvSpPr>
        <p:spPr>
          <a:xfrm>
            <a:off x="6745725" y="1387497"/>
            <a:ext cx="457369" cy="477476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3475" y="193697"/>
            <a:ext cx="78867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55093" y="1599121"/>
                <a:ext cx="7861109" cy="5032376"/>
              </a:xfrm>
            </p:spPr>
            <p:txBody>
              <a:bodyPr>
                <a:normAutofit/>
              </a:bodyPr>
              <a:lstStyle/>
              <a:p>
                <a:pPr lvl="0">
                  <a:buFont typeface="Wingdings" panose="05000000000000000000" pitchFamily="2" charset="2"/>
                  <a:buChar char="Ø"/>
                </a:pPr>
                <a:r>
                  <a:rPr lang="zh-CN" altLang="en-US" b="1" dirty="0"/>
                  <a:t>作业要求</a:t>
                </a:r>
                <a:endParaRPr lang="zh-CN" altLang="zh-CN" b="1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zh-CN" sz="2400" b="1" dirty="0"/>
                  <a:t>取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∆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004</m:t>
                    </m:r>
                  </m:oMath>
                </a14:m>
                <a:r>
                  <a:rPr lang="zh-CN" altLang="zh-CN" sz="2400" b="1" dirty="0"/>
                  <a:t>，使用</a:t>
                </a:r>
                <a:r>
                  <a:rPr lang="zh-CN" altLang="zh-CN" sz="2400" b="1" dirty="0">
                    <a:solidFill>
                      <a:srgbClr val="FF0000"/>
                    </a:solidFill>
                  </a:rPr>
                  <a:t>周期</a:t>
                </a:r>
                <a:r>
                  <a:rPr lang="zh-CN" altLang="zh-CN" sz="2400" b="1" dirty="0"/>
                  <a:t>边界条件</a:t>
                </a:r>
                <a:endParaRPr lang="zh-CN" altLang="zh-CN" sz="2400" b="1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zh-CN" sz="2400" b="1" dirty="0"/>
                  <a:t>给定两种初值</a:t>
                </a:r>
                <a:endParaRPr lang="zh-CN" altLang="zh-CN" sz="24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zh-CN" altLang="zh-CN" sz="2400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zh-CN" sz="2400" dirty="0">
                  <a:latin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zh-CN" sz="2400" b="1" dirty="0"/>
                  <a:t>可见两种初始情况都满足线性稳定性条件</a:t>
                </a:r>
                <a:endParaRPr lang="zh-CN" altLang="zh-CN" sz="24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004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zh-CN" sz="2400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5093" y="1599121"/>
                <a:ext cx="7861109" cy="5032376"/>
              </a:xfrm>
              <a:blipFill rotWithShape="1">
                <a:blip r:embed="rId2"/>
                <a:stretch>
                  <a:fillRect l="-5" t="-4" r="3" b="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49414"/>
            <a:ext cx="2991775" cy="379917"/>
          </a:xfrm>
          <a:prstGeom prst="rect">
            <a:avLst/>
          </a:prstGeom>
          <a:gradFill flip="none" rotWithShape="1">
            <a:gsLst>
              <a:gs pos="0">
                <a:srgbClr val="680B68">
                  <a:tint val="66000"/>
                  <a:satMod val="160000"/>
                </a:srgbClr>
              </a:gs>
              <a:gs pos="41000">
                <a:srgbClr val="D4B974"/>
              </a:gs>
              <a:gs pos="0">
                <a:schemeClr val="accent4">
                  <a:lumMod val="75000"/>
                </a:schemeClr>
              </a:gs>
              <a:gs pos="100000">
                <a:srgbClr val="680B68">
                  <a:tint val="23500"/>
                  <a:satMod val="160000"/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1725" y="400604"/>
            <a:ext cx="911750" cy="9117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33475" y="193697"/>
            <a:ext cx="7886700" cy="1325563"/>
          </a:xfrm>
        </p:spPr>
        <p:txBody>
          <a:bodyPr/>
          <a:lstStyle/>
          <a:p>
            <a:r>
              <a:rPr lang="zh-CN" altLang="en-US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上机实习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en-US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41445" y="1312354"/>
                <a:ext cx="7861109" cy="5125530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 algn="ctr">
                  <a:spcBef>
                    <a:spcPts val="1200"/>
                  </a:spcBef>
                  <a:buNone/>
                </a:pPr>
                <a:endParaRPr lang="en-US" altLang="zh-CN" sz="2400" b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r>
                  <a:rPr lang="zh-CN" altLang="en-US" sz="2400" b="1" dirty="0"/>
                  <a:t>①</a:t>
                </a:r>
                <a:r>
                  <a:rPr lang="zh-CN" altLang="zh-CN" sz="2400" b="1" dirty="0"/>
                  <a:t>当初值为</a:t>
                </a:r>
                <a:endParaRPr lang="en-US" altLang="zh-CN" sz="24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zh-CN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zh-CN" sz="2400" b="1" dirty="0"/>
                  <a:t>分别计算</a:t>
                </a:r>
                <a:r>
                  <a:rPr lang="zh-CN" altLang="en-US" sz="2400" b="1" dirty="0"/>
                  <a:t>在以下</a:t>
                </a:r>
                <a:r>
                  <a:rPr lang="zh-CN" altLang="zh-CN" sz="2400" b="1" dirty="0"/>
                  <a:t>差分格式下，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zh-CN" sz="2400" b="1" dirty="0"/>
                  <a:t>的变化曲线</a:t>
                </a:r>
                <a:endParaRPr lang="zh-CN" altLang="zh-CN" sz="2400" b="1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 marL="0" lvl="0" indent="0">
                  <a:buNone/>
                </a:pPr>
                <a:r>
                  <a:rPr lang="zh-CN" altLang="en-US" sz="2400" b="1" dirty="0"/>
                  <a:t>②</a:t>
                </a:r>
                <a:r>
                  <a:rPr lang="zh-CN" altLang="zh-CN" sz="2400" b="1" dirty="0"/>
                  <a:t>当初值为</a:t>
                </a:r>
                <a:endParaRPr lang="en-US" altLang="zh-CN" sz="2400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zh-CN" altLang="zh-CN" sz="2400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zh-CN" sz="2400" b="1" dirty="0"/>
                  <a:t>分别计算</a:t>
                </a:r>
                <a:r>
                  <a:rPr lang="zh-CN" altLang="en-US" sz="2400" b="1" dirty="0"/>
                  <a:t>在以下</a:t>
                </a:r>
                <a:r>
                  <a:rPr lang="zh-CN" altLang="zh-CN" sz="2400" b="1" dirty="0"/>
                  <a:t>差分格式下，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zh-CN" sz="2400" b="1" dirty="0"/>
                  <a:t>的变化曲线</a:t>
                </a:r>
                <a:endParaRPr lang="zh-CN" altLang="zh-CN" sz="2400" b="1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zh-CN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zh-CN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1445" y="1312354"/>
                <a:ext cx="7861109" cy="5125530"/>
              </a:xfrm>
              <a:blipFill rotWithShape="1">
                <a:blip r:embed="rId2"/>
                <a:stretch>
                  <a:fillRect l="-1" t="-9" r="7" b="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TM04033923[[fn=深度]]</Template>
  <TotalTime>0</TotalTime>
  <Words>3360</Words>
  <Application>WPS 演示</Application>
  <PresentationFormat>全屏显示(4:3)</PresentationFormat>
  <Paragraphs>158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Comic Sans MS</vt:lpstr>
      <vt:lpstr>微软雅黑</vt:lpstr>
      <vt:lpstr>Cambria Math</vt:lpstr>
      <vt:lpstr>Times New Roman</vt:lpstr>
      <vt:lpstr>Calibri</vt:lpstr>
      <vt:lpstr>Arial Unicode MS</vt:lpstr>
      <vt:lpstr>Calibri Light</vt:lpstr>
      <vt:lpstr>Office 主题</vt:lpstr>
      <vt:lpstr>《数值天气预报》•上机实验 Numerical Weather Prediction Laboratory</vt:lpstr>
      <vt:lpstr>上机实习5</vt:lpstr>
      <vt:lpstr>上机实习5</vt:lpstr>
      <vt:lpstr>上机实习5</vt:lpstr>
      <vt:lpstr>上机实习5</vt:lpstr>
      <vt:lpstr>上机实习5</vt:lpstr>
      <vt:lpstr>上机实习5</vt:lpstr>
      <vt:lpstr>上机实习5</vt:lpstr>
      <vt:lpstr>上机实习5</vt:lpstr>
      <vt:lpstr>上机实习5</vt:lpstr>
      <vt:lpstr>上机实习5</vt:lpstr>
      <vt:lpstr>上机实习5</vt:lpstr>
      <vt:lpstr>Thank You！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数值天气预报 上机实验 Numerical Weather Prediction Laboratory</dc:title>
  <dc:creator>张志琦</dc:creator>
  <cp:lastModifiedBy>12138</cp:lastModifiedBy>
  <cp:revision>407</cp:revision>
  <dcterms:created xsi:type="dcterms:W3CDTF">2016-03-03T13:01:00Z</dcterms:created>
  <dcterms:modified xsi:type="dcterms:W3CDTF">2025-04-20T13:59:47Z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39216D6A5E7049B0A69F9B5DD8E687D9_12</vt:lpwstr>
  </property>
  <property fmtid="{D5CDD505-2E9C-101B-9397-08002B2CF9AE}" pid="3" name="KSOProductBuildVer">
    <vt:lpwstr>2052-12.1.0.20784</vt:lpwstr>
  </property>
</Properties>
</file>