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268" r:id="rId5"/>
    <p:sldId id="283" r:id="rId6"/>
    <p:sldId id="293" r:id="rId7"/>
    <p:sldId id="292" r:id="rId8"/>
    <p:sldId id="284" r:id="rId9"/>
    <p:sldId id="285" r:id="rId10"/>
    <p:sldId id="286" r:id="rId11"/>
    <p:sldId id="277" r:id="rId12"/>
    <p:sldId id="287" r:id="rId13"/>
    <p:sldId id="288" r:id="rId14"/>
    <p:sldId id="289" r:id="rId15"/>
    <p:sldId id="290" r:id="rId16"/>
    <p:sldId id="291" r:id="rId17"/>
    <p:sldId id="297" r:id="rId18"/>
    <p:sldId id="294" r:id="rId19"/>
    <p:sldId id="295" r:id="rId20"/>
    <p:sldId id="296" r:id="rId21"/>
    <p:sldId id="261" r:id="rId22"/>
    <p:sldId id="26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2F5597"/>
    <a:srgbClr val="FF00FF"/>
    <a:srgbClr val="588E46"/>
    <a:srgbClr val="5A4A57"/>
    <a:srgbClr val="68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5996" autoAdjust="0"/>
  </p:normalViewPr>
  <p:slideViewPr>
    <p:cSldViewPr snapToGrid="0">
      <p:cViewPr varScale="1">
        <p:scale>
          <a:sx n="81" d="100"/>
          <a:sy n="81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534-A24D-4E4C-9B0A-23435E405B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通常在初始积分时把计算解控制在一定范围内，采用“三步法”时间积分方法，来减小初始积分时计算解的振幅，使起步时的误差减小，从而抑制计算解对最终计算结果的影响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344831"/>
            <a:ext cx="8115300" cy="2387600"/>
          </a:xfrm>
        </p:spPr>
        <p:txBody>
          <a:bodyPr>
            <a:noAutofit/>
          </a:bodyPr>
          <a:lstStyle/>
          <a:p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《</a:t>
            </a:r>
            <a:r>
              <a:rPr lang="zh-CN" altLang="en-US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数值天气预报</a:t>
            </a:r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》•</a:t>
            </a:r>
            <a:r>
              <a:rPr lang="zh-CN" altLang="en-US" sz="3600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上机实验</a:t>
            </a:r>
            <a:b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Numerical Weather Prediction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Laboratory</a:t>
            </a:r>
            <a:endParaRPr lang="zh-CN" altLang="en-US" sz="36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65831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吴佳根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谢卫宏</a:t>
            </a:r>
            <a:br>
              <a:rPr lang="zh-CN" altLang="zh-CN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zh-CN" altLang="en-US" sz="20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4966505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School of Atmospheric Sciences, Nanjing University</a:t>
            </a:r>
            <a:endParaRPr lang="en-US" altLang="zh-C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Nanjing, China, 210023</a:t>
            </a:r>
            <a:endParaRPr lang="zh-CN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66" y="137270"/>
            <a:ext cx="1881723" cy="18817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4470" y="6385245"/>
            <a:ext cx="199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2023-05-29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时间积分方案</a:t>
                </a:r>
                <a:endParaRPr lang="zh-CN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1" dirty="0"/>
                  <a:t>为一列向量函数，它的分量为模式大气的预报变量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b="1" dirty="0"/>
                  <a:t>，于是差分形式的正压原始方程组可简写为</a:t>
                </a:r>
                <a:endParaRPr lang="en-US" altLang="zh-CN" sz="22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式中</a:t>
                </a:r>
                <a:endParaRPr lang="en-US" altLang="zh-CN" sz="22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/>
                                        </m:d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/>
                                        </m:d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/>
                                        </m:d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/>
                                        </m:d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sz="22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3" b="-17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079498" y="2924684"/>
                <a:ext cx="2940677" cy="688650"/>
              </a:xfrm>
              <a:prstGeom prst="rect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≠−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𝑔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98" y="2924684"/>
                <a:ext cx="2940677" cy="688650"/>
              </a:xfrm>
              <a:prstGeom prst="rect">
                <a:avLst/>
              </a:prstGeom>
              <a:blipFill rotWithShape="1">
                <a:blip r:embed="rId3"/>
                <a:stretch>
                  <a:fillRect l="-648" t="-2840" r="-648" b="-2740"/>
                </a:stretch>
              </a:blipFill>
              <a:ln w="3810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 fontScale="92500"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sz="3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时间积分方案</a:t>
                </a:r>
                <a:endParaRPr lang="zh-CN" altLang="zh-CN" sz="3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400" b="1" dirty="0"/>
                  <a:t>起步时，为了抑制高频振荡，保证数值积分的稳定，先采用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欧拉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—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后差格式</a:t>
                </a:r>
                <a:r>
                  <a:rPr lang="zh-CN" altLang="en-US" sz="2400" b="1" dirty="0"/>
                  <a:t>积分</a:t>
                </a:r>
                <a:r>
                  <a:rPr lang="en-US" altLang="zh-CN" sz="2400" b="1" dirty="0"/>
                  <a:t>6</a:t>
                </a:r>
                <a:r>
                  <a:rPr lang="zh-CN" altLang="en-US" sz="2400" b="1" dirty="0"/>
                  <a:t>步（</a:t>
                </a:r>
                <a:r>
                  <a:rPr lang="en-US" altLang="zh-CN" sz="2400" b="1" dirty="0"/>
                  <a:t>NB=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sz="2400" b="1" dirty="0"/>
                  <a:t>,</a:t>
                </a:r>
                <a:r>
                  <a:rPr lang="zh-CN" altLang="en-US" sz="2400" b="1" dirty="0"/>
                  <a:t>即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小时）</a:t>
                </a:r>
                <a:endParaRPr lang="en-US" altLang="zh-CN" sz="24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dirty="0"/>
                  <a:t>其后，为了抑制计算解的计算结果的影响，先用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b="1" dirty="0"/>
                  <a:t>向前差，再用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b="1" dirty="0"/>
                  <a:t>中央差，以后一直用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b="1" dirty="0"/>
                  <a:t>做中央差，即采用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三步法起步的时间中央差格式</a:t>
                </a:r>
                <a:r>
                  <a:rPr lang="zh-CN" altLang="en-US" sz="2400" b="1" dirty="0"/>
                  <a:t>（三个时间层）积分至</a:t>
                </a:r>
                <a:r>
                  <a:rPr lang="en-US" altLang="zh-CN" sz="2400" b="1" dirty="0"/>
                  <a:t>NB=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72</a:t>
                </a:r>
                <a:r>
                  <a:rPr lang="en-US" altLang="zh-CN" sz="2400" b="1" dirty="0"/>
                  <a:t>(11</a:t>
                </a:r>
                <a:r>
                  <a:rPr lang="zh-CN" altLang="en-US" sz="2400" b="1" dirty="0"/>
                  <a:t>小时</a:t>
                </a:r>
                <a:r>
                  <a:rPr lang="en-US" altLang="zh-CN" sz="2400" b="1" dirty="0"/>
                  <a:t>)</a:t>
                </a:r>
                <a:endParaRPr lang="en-US" altLang="zh-CN" sz="24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2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-563" b="-9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30202" y="4895718"/>
            <a:ext cx="2789973" cy="1754326"/>
          </a:xfrm>
          <a:prstGeom prst="rect">
            <a:avLst/>
          </a:prstGeom>
          <a:ln w="19050">
            <a:solidFill>
              <a:srgbClr val="92D05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通常在初始积分时把计算解控制在一定范围内，来减小初始积分时计算解的振幅，使起步时的误差减小，从而抑制计算解对最终计算结果的影响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599121"/>
            <a:ext cx="7861109" cy="503237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时间积分方案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2000" dirty="0"/>
          </a:p>
          <a:p>
            <a:pPr marL="0" lvl="0" indent="0">
              <a:lnSpc>
                <a:spcPct val="100000"/>
              </a:lnSpc>
              <a:buNone/>
            </a:pPr>
            <a:endParaRPr lang="en-US" altLang="zh-CN" sz="2200" b="1" dirty="0"/>
          </a:p>
          <a:p>
            <a:pPr marL="0" lvl="0" indent="0">
              <a:lnSpc>
                <a:spcPct val="100000"/>
              </a:lnSpc>
              <a:buNone/>
            </a:pPr>
            <a:endParaRPr lang="en-US" altLang="zh-CN" sz="2400" b="0" dirty="0">
              <a:latin typeface="Cambria Math" panose="020405030504060302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zh-CN" sz="2400" b="0" dirty="0">
              <a:latin typeface="Cambria Math" panose="020405030504060302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698253" y="4322100"/>
                <a:ext cx="3147849" cy="165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53" y="4322100"/>
                <a:ext cx="3147849" cy="1658787"/>
              </a:xfrm>
              <a:prstGeom prst="rect">
                <a:avLst/>
              </a:prstGeom>
              <a:blipFill rotWithShape="1">
                <a:blip r:embed="rId2"/>
                <a:stretch>
                  <a:fillRect l="-17" t="-17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232627" y="4663187"/>
                <a:ext cx="318151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𝑭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627" y="4663187"/>
                <a:ext cx="3181512" cy="976614"/>
              </a:xfrm>
              <a:prstGeom prst="rect">
                <a:avLst/>
              </a:prstGeom>
              <a:blipFill rotWithShape="1">
                <a:blip r:embed="rId3"/>
                <a:stretch>
                  <a:fillRect l="-3" t="-39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64" y="2251390"/>
            <a:ext cx="6370872" cy="203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时间平滑方案</a:t>
                </a:r>
                <a:endParaRPr lang="zh-CN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在数值积分的过程中，为了阻尼高频振荡，抑制计算解的增长，可在积分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CN" sz="2200" b="1" dirty="0"/>
                  <a:t> </a:t>
                </a:r>
                <a:r>
                  <a:rPr lang="zh-CN" altLang="en-US" sz="2200" b="1" dirty="0"/>
                  <a:t>小时之后的两个连续时间层（</a:t>
                </a:r>
                <a:r>
                  <a:rPr lang="en-US" altLang="zh-CN" sz="2200" b="1" dirty="0"/>
                  <a:t>NB=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36,37</a:t>
                </a:r>
                <a:r>
                  <a:rPr lang="en-US" altLang="zh-CN" sz="2200" b="1" dirty="0"/>
                  <a:t> </a:t>
                </a:r>
                <a:r>
                  <a:rPr lang="zh-CN" altLang="en-US" sz="2200" b="1" dirty="0"/>
                  <a:t>）对要素进行时间的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三点平滑</a:t>
                </a:r>
                <a:r>
                  <a:rPr lang="zh-CN" altLang="en-US" sz="2200" b="1" dirty="0"/>
                  <a:t>，其对应公式为</a:t>
                </a:r>
                <a:endParaRPr lang="en-US" altLang="zh-CN" sz="22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式中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200" b="1" dirty="0"/>
                  <a:t>为时间平滑系数，如果取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 b="1" dirty="0"/>
                  <a:t> </a:t>
                </a:r>
                <a:r>
                  <a:rPr lang="zh-CN" altLang="en-US" sz="2200" b="1" dirty="0"/>
                  <a:t>，则可以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阻尼高频振荡</a:t>
                </a:r>
                <a:r>
                  <a:rPr lang="zh-CN" altLang="en-US" sz="2200" b="1" dirty="0"/>
                  <a:t>，可以完全滤去周期为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200" b="1" dirty="0"/>
                  <a:t>的计算解</a:t>
                </a:r>
                <a:endParaRPr lang="en-US" altLang="zh-CN" sz="2200" b="0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US" altLang="zh-CN" sz="24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-198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空间平滑方案</a:t>
                </a:r>
                <a:endParaRPr lang="zh-CN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边界九点平滑</a:t>
                </a:r>
                <a:r>
                  <a:rPr lang="en-US" altLang="zh-CN" sz="2200" b="1" dirty="0"/>
                  <a:t>:</a:t>
                </a:r>
                <a:r>
                  <a:rPr lang="zh-CN" altLang="en-US" sz="2200" b="1" dirty="0"/>
                  <a:t>为减小由固定边界条件引起的边界点与内点之间的要素梯度，在</a:t>
                </a:r>
                <a:r>
                  <a:rPr lang="en-US" altLang="zh-CN" sz="2200" b="1" dirty="0"/>
                  <a:t>1 </a:t>
                </a:r>
                <a:r>
                  <a:rPr lang="zh-CN" altLang="en-US" sz="2200" b="1" dirty="0"/>
                  <a:t>～</a:t>
                </a:r>
                <a:r>
                  <a:rPr lang="en-US" altLang="zh-CN" sz="2200" b="1" dirty="0"/>
                  <a:t>11 </a:t>
                </a:r>
                <a:r>
                  <a:rPr lang="zh-CN" altLang="en-US" sz="2200" b="1" dirty="0"/>
                  <a:t>小时期间每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200" b="1" dirty="0"/>
                  <a:t>小时应用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九点平滑</a:t>
                </a:r>
                <a:r>
                  <a:rPr lang="zh-CN" altLang="en-US" sz="2200" b="1" dirty="0"/>
                  <a:t>公式对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边界内第一圈格点</a:t>
                </a:r>
                <a:r>
                  <a:rPr lang="zh-CN" altLang="en-US" sz="2200" b="1" dirty="0"/>
                  <a:t>的要素进行一次“ 边界点” 的空间平滑，九点平滑公式如下</a:t>
                </a:r>
                <a:endParaRPr lang="en-US" altLang="zh-CN" sz="22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内点五点平滑</a:t>
                </a:r>
                <a:r>
                  <a:rPr lang="en-US" altLang="zh-CN" sz="2200" b="1" dirty="0"/>
                  <a:t>:</a:t>
                </a:r>
                <a:r>
                  <a:rPr lang="zh-CN" altLang="en-US" sz="2200" b="1" dirty="0"/>
                  <a:t>为滤除短波扰动、抑制非线性计算不稳定，在积分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12</a:t>
                </a:r>
                <a:r>
                  <a:rPr lang="zh-CN" altLang="en-US" sz="2200" b="1" dirty="0"/>
                  <a:t>小时（ </a:t>
                </a:r>
                <a:r>
                  <a:rPr lang="en-US" altLang="zh-CN" sz="2200" b="1" dirty="0"/>
                  <a:t>NB=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72</a:t>
                </a:r>
                <a:r>
                  <a:rPr lang="zh-CN" altLang="en-US" sz="2200" b="1" dirty="0"/>
                  <a:t>）时，对于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网格内点</a:t>
                </a:r>
                <a:r>
                  <a:rPr lang="zh-CN" altLang="en-US" sz="2200" b="1" dirty="0"/>
                  <a:t>要素进行一次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五点平滑</a:t>
                </a:r>
                <a:r>
                  <a:rPr lang="zh-CN" altLang="en-US" sz="2200" b="1" dirty="0"/>
                  <a:t>，五点平滑公式如下</a:t>
                </a:r>
                <a:endParaRPr lang="en-US" altLang="zh-CN" sz="2200" b="1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-206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1133475" y="17314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13798" y="638760"/>
            <a:ext cx="2544442" cy="537675"/>
            <a:chOff x="5610663" y="653547"/>
            <a:chExt cx="2544442" cy="537675"/>
          </a:xfrm>
        </p:grpSpPr>
        <p:sp>
          <p:nvSpPr>
            <p:cNvPr id="44" name="八边形 43"/>
            <p:cNvSpPr/>
            <p:nvPr/>
          </p:nvSpPr>
          <p:spPr>
            <a:xfrm>
              <a:off x="6100885" y="801709"/>
              <a:ext cx="2054220" cy="389513"/>
            </a:xfrm>
            <a:prstGeom prst="octagon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spc="100" dirty="0"/>
                <a:t>*注意经纬度方向要匹配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/>
            <p:cNvCxnSpPr>
              <a:stCxn id="104" idx="3"/>
              <a:endCxn id="44" idx="5"/>
            </p:cNvCxnSpPr>
            <p:nvPr/>
          </p:nvCxnSpPr>
          <p:spPr>
            <a:xfrm>
              <a:off x="5976861" y="653547"/>
              <a:ext cx="124024" cy="2622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18" idx="3"/>
              <a:endCxn id="44" idx="4"/>
            </p:cNvCxnSpPr>
            <p:nvPr/>
          </p:nvCxnSpPr>
          <p:spPr>
            <a:xfrm flipV="1">
              <a:off x="5610663" y="1077138"/>
              <a:ext cx="490222" cy="585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655853" y="481000"/>
            <a:ext cx="6639305" cy="6258865"/>
            <a:chOff x="1281006" y="526436"/>
            <a:chExt cx="6639305" cy="6258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矩形 103"/>
                <p:cNvSpPr/>
                <p:nvPr/>
              </p:nvSpPr>
              <p:spPr>
                <a:xfrm>
                  <a:off x="3560868" y="526436"/>
                  <a:ext cx="2041146" cy="345094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输入初始位势高度场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endParaRPr lang="en-US" altLang="zh-CN" sz="1400" i="1" dirty="0"/>
                </a:p>
              </p:txBody>
            </p:sp>
          </mc:Choice>
          <mc:Fallback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868" y="526436"/>
                  <a:ext cx="2041146" cy="345094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 cmpd="sng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箭头连接符 110"/>
            <p:cNvCxnSpPr>
              <a:stCxn id="154" idx="2"/>
              <a:endCxn id="183" idx="0"/>
            </p:cNvCxnSpPr>
            <p:nvPr/>
          </p:nvCxnSpPr>
          <p:spPr>
            <a:xfrm>
              <a:off x="4581440" y="6304385"/>
              <a:ext cx="0" cy="173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04" idx="2"/>
              <a:endCxn id="118" idx="0"/>
            </p:cNvCxnSpPr>
            <p:nvPr/>
          </p:nvCxnSpPr>
          <p:spPr>
            <a:xfrm>
              <a:off x="4581441" y="871530"/>
              <a:ext cx="0" cy="147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矩形 117"/>
                <p:cNvSpPr/>
                <p:nvPr/>
              </p:nvSpPr>
              <p:spPr>
                <a:xfrm>
                  <a:off x="3927066" y="1018607"/>
                  <a:ext cx="1308750" cy="325089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导入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/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altLang="zh-CN" sz="1400" dirty="0"/>
                </a:p>
              </p:txBody>
            </p:sp>
          </mc:Choice>
          <mc:Fallback>
            <p:sp>
              <p:nvSpPr>
                <p:cNvPr id="118" name="矩形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066" y="1018607"/>
                  <a:ext cx="1308750" cy="325089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 cmpd="sng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/>
            <p:cNvCxnSpPr>
              <a:stCxn id="118" idx="2"/>
              <a:endCxn id="123" idx="0"/>
            </p:cNvCxnSpPr>
            <p:nvPr/>
          </p:nvCxnSpPr>
          <p:spPr>
            <a:xfrm>
              <a:off x="4581441" y="1343696"/>
              <a:ext cx="0" cy="145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矩形 122"/>
                <p:cNvSpPr/>
                <p:nvPr/>
              </p:nvSpPr>
              <p:spPr>
                <a:xfrm>
                  <a:off x="3618335" y="1489174"/>
                  <a:ext cx="1926212" cy="345094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计算初始风场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lang="zh-CN" altLang="en-US" sz="1400" dirty="0"/>
                    <a:t>和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endParaRPr lang="en-US" altLang="zh-CN" sz="1400" i="1" dirty="0"/>
                </a:p>
              </p:txBody>
            </p:sp>
          </mc:Choice>
          <mc:Fallback>
            <p:sp>
              <p:nvSpPr>
                <p:cNvPr id="123" name="矩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335" y="1489174"/>
                  <a:ext cx="1926212" cy="345094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 cmpd="sng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/>
            <p:cNvCxnSpPr>
              <a:stCxn id="123" idx="2"/>
              <a:endCxn id="132" idx="0"/>
            </p:cNvCxnSpPr>
            <p:nvPr/>
          </p:nvCxnSpPr>
          <p:spPr>
            <a:xfrm flipH="1">
              <a:off x="4581440" y="1834268"/>
              <a:ext cx="1" cy="174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矩形 131"/>
                <p:cNvSpPr/>
                <p:nvPr/>
              </p:nvSpPr>
              <p:spPr>
                <a:xfrm>
                  <a:off x="2922996" y="2008442"/>
                  <a:ext cx="3316888" cy="325089"/>
                </a:xfrm>
                <a:prstGeom prst="rect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/>
                    <a:t>计算预报要素的变化倾向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/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400" dirty="0"/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altLang="zh-CN" sz="1400" i="1" dirty="0"/>
                </a:p>
              </p:txBody>
            </p:sp>
          </mc:Choice>
          <mc:Fallback>
            <p:sp>
              <p:nvSpPr>
                <p:cNvPr id="132" name="矩形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996" y="2008442"/>
                  <a:ext cx="3316888" cy="325089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 cmpd="sng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134"/>
            <p:cNvCxnSpPr>
              <a:stCxn id="132" idx="2"/>
              <a:endCxn id="144" idx="0"/>
            </p:cNvCxnSpPr>
            <p:nvPr/>
          </p:nvCxnSpPr>
          <p:spPr>
            <a:xfrm>
              <a:off x="4581440" y="2333531"/>
              <a:ext cx="1" cy="181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/>
            <p:cNvSpPr/>
            <p:nvPr/>
          </p:nvSpPr>
          <p:spPr>
            <a:xfrm>
              <a:off x="3429076" y="2515100"/>
              <a:ext cx="2304730" cy="307777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用欧拉后差格式积分</a:t>
              </a:r>
              <a:r>
                <a:rPr lang="en-US" altLang="zh-CN" sz="1400" dirty="0"/>
                <a:t>1</a:t>
              </a:r>
              <a:r>
                <a:rPr lang="zh-CN" altLang="en-US" sz="1400" dirty="0"/>
                <a:t>小时</a:t>
              </a:r>
              <a:endParaRPr lang="en-US" altLang="zh-CN" sz="1400" dirty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867993" y="3014719"/>
              <a:ext cx="3426891" cy="307777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用中央差格式积分</a:t>
              </a:r>
              <a:r>
                <a:rPr lang="en-US" altLang="zh-CN" sz="1400" dirty="0"/>
                <a:t>11</a:t>
              </a:r>
              <a:r>
                <a:rPr lang="zh-CN" altLang="en-US" sz="1400" dirty="0"/>
                <a:t>个小时</a:t>
              </a:r>
              <a:endParaRPr lang="en-US" altLang="zh-CN" sz="1400" dirty="0"/>
            </a:p>
          </p:txBody>
        </p:sp>
        <p:cxnSp>
          <p:nvCxnSpPr>
            <p:cNvPr id="147" name="直接箭头连接符 146"/>
            <p:cNvCxnSpPr>
              <a:stCxn id="144" idx="2"/>
              <a:endCxn id="146" idx="0"/>
            </p:cNvCxnSpPr>
            <p:nvPr/>
          </p:nvCxnSpPr>
          <p:spPr>
            <a:xfrm flipH="1">
              <a:off x="4581439" y="2822877"/>
              <a:ext cx="2" cy="1918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矩形 162"/>
            <p:cNvSpPr/>
            <p:nvPr/>
          </p:nvSpPr>
          <p:spPr>
            <a:xfrm>
              <a:off x="2132952" y="4560516"/>
              <a:ext cx="1470082" cy="307777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时间平滑</a:t>
              </a:r>
              <a:endParaRPr lang="en-US" altLang="zh-CN" sz="1400" dirty="0"/>
            </a:p>
          </p:txBody>
        </p:sp>
        <p:cxnSp>
          <p:nvCxnSpPr>
            <p:cNvPr id="94" name="肘形连接符 93"/>
            <p:cNvCxnSpPr>
              <a:stCxn id="146" idx="2"/>
              <a:endCxn id="115" idx="0"/>
            </p:cNvCxnSpPr>
            <p:nvPr/>
          </p:nvCxnSpPr>
          <p:spPr>
            <a:xfrm rot="5400000">
              <a:off x="3562353" y="2630394"/>
              <a:ext cx="326985" cy="17111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菱形 114"/>
            <p:cNvSpPr/>
            <p:nvPr/>
          </p:nvSpPr>
          <p:spPr>
            <a:xfrm>
              <a:off x="1518111" y="3649481"/>
              <a:ext cx="2704278" cy="611386"/>
            </a:xfrm>
            <a:prstGeom prst="diamond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是否算完</a:t>
              </a:r>
              <a:r>
                <a:rPr lang="en-US" altLang="zh-CN" sz="1400" dirty="0"/>
                <a:t>6</a:t>
              </a:r>
              <a:r>
                <a:rPr lang="zh-CN" altLang="en-US" sz="1400" dirty="0"/>
                <a:t>小时</a:t>
              </a:r>
              <a:endParaRPr lang="en-US" altLang="zh-CN" sz="1400" dirty="0"/>
            </a:p>
          </p:txBody>
        </p:sp>
        <p:cxnSp>
          <p:nvCxnSpPr>
            <p:cNvPr id="129" name="肘形连接符 128"/>
            <p:cNvCxnSpPr>
              <a:stCxn id="163" idx="2"/>
              <a:endCxn id="229" idx="1"/>
            </p:cNvCxnSpPr>
            <p:nvPr/>
          </p:nvCxnSpPr>
          <p:spPr>
            <a:xfrm rot="5400000" flipH="1" flipV="1">
              <a:off x="3371460" y="3437214"/>
              <a:ext cx="927612" cy="1934546"/>
            </a:xfrm>
            <a:prstGeom prst="bentConnector4">
              <a:avLst>
                <a:gd name="adj1" fmla="val -24644"/>
                <a:gd name="adj2" fmla="val 8754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/>
            <p:cNvSpPr/>
            <p:nvPr/>
          </p:nvSpPr>
          <p:spPr>
            <a:xfrm>
              <a:off x="5559843" y="4565858"/>
              <a:ext cx="1470082" cy="307777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空间平滑</a:t>
              </a:r>
              <a:endParaRPr lang="en-US" altLang="zh-CN" sz="1400" dirty="0"/>
            </a:p>
          </p:txBody>
        </p:sp>
        <p:sp>
          <p:nvSpPr>
            <p:cNvPr id="150" name="流程图: 决策 149"/>
            <p:cNvSpPr/>
            <p:nvPr/>
          </p:nvSpPr>
          <p:spPr>
            <a:xfrm>
              <a:off x="3138113" y="5128363"/>
              <a:ext cx="2886650" cy="611386"/>
            </a:xfrm>
            <a:prstGeom prst="flowChartDecision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是否算完</a:t>
              </a:r>
              <a:r>
                <a:rPr lang="en-US" altLang="zh-CN" sz="1400" dirty="0"/>
                <a:t>24</a:t>
              </a:r>
              <a:r>
                <a:rPr lang="zh-CN" altLang="en-US" sz="1400" dirty="0"/>
                <a:t>小时</a:t>
              </a:r>
              <a:endParaRPr lang="en-US" altLang="zh-CN" sz="1400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247213" y="5996608"/>
              <a:ext cx="668453" cy="307777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打印</a:t>
              </a:r>
              <a:endParaRPr lang="en-US" altLang="zh-CN" sz="1400" dirty="0"/>
            </a:p>
          </p:txBody>
        </p:sp>
        <p:cxnSp>
          <p:nvCxnSpPr>
            <p:cNvPr id="173" name="肘形连接符 172"/>
            <p:cNvCxnSpPr>
              <a:stCxn id="148" idx="2"/>
              <a:endCxn id="150" idx="3"/>
            </p:cNvCxnSpPr>
            <p:nvPr/>
          </p:nvCxnSpPr>
          <p:spPr>
            <a:xfrm rot="5400000">
              <a:off x="5879614" y="5018785"/>
              <a:ext cx="560421" cy="27012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矩形 182"/>
            <p:cNvSpPr/>
            <p:nvPr/>
          </p:nvSpPr>
          <p:spPr>
            <a:xfrm>
              <a:off x="4247213" y="6477524"/>
              <a:ext cx="668453" cy="307777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停机</a:t>
              </a:r>
              <a:endParaRPr lang="en-US" altLang="zh-CN" sz="1400" dirty="0"/>
            </a:p>
          </p:txBody>
        </p:sp>
        <p:sp>
          <p:nvSpPr>
            <p:cNvPr id="229" name="菱形 228"/>
            <p:cNvSpPr/>
            <p:nvPr/>
          </p:nvSpPr>
          <p:spPr>
            <a:xfrm>
              <a:off x="4802539" y="3625555"/>
              <a:ext cx="2984690" cy="630252"/>
            </a:xfrm>
            <a:prstGeom prst="diamond">
              <a:avLst/>
            </a:prstGeom>
            <a:ln w="19050" cmpd="sng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/>
                <a:t>是否算完</a:t>
              </a:r>
              <a:r>
                <a:rPr lang="en-US" altLang="zh-CN" sz="1400" dirty="0"/>
                <a:t>12</a:t>
              </a:r>
              <a:r>
                <a:rPr lang="zh-CN" altLang="en-US" sz="1400" dirty="0"/>
                <a:t>小时</a:t>
              </a:r>
              <a:endParaRPr lang="en-US" altLang="zh-CN" sz="1400" dirty="0"/>
            </a:p>
          </p:txBody>
        </p:sp>
        <p:grpSp>
          <p:nvGrpSpPr>
            <p:cNvPr id="268" name="组合 267"/>
            <p:cNvGrpSpPr/>
            <p:nvPr/>
          </p:nvGrpSpPr>
          <p:grpSpPr>
            <a:xfrm>
              <a:off x="2867991" y="4260867"/>
              <a:ext cx="364202" cy="315646"/>
              <a:chOff x="2867991" y="4260867"/>
              <a:chExt cx="364202" cy="315646"/>
            </a:xfrm>
          </p:grpSpPr>
          <p:cxnSp>
            <p:nvCxnSpPr>
              <p:cNvPr id="161" name="直接箭头连接符 160"/>
              <p:cNvCxnSpPr>
                <a:stCxn id="115" idx="2"/>
                <a:endCxn id="163" idx="0"/>
              </p:cNvCxnSpPr>
              <p:nvPr/>
            </p:nvCxnSpPr>
            <p:spPr>
              <a:xfrm flipH="1">
                <a:off x="2867993" y="4260867"/>
                <a:ext cx="2257" cy="299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矩形 260"/>
              <p:cNvSpPr/>
              <p:nvPr/>
            </p:nvSpPr>
            <p:spPr>
              <a:xfrm>
                <a:off x="2867991" y="4268736"/>
                <a:ext cx="364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是</a:t>
                </a:r>
                <a:endParaRPr lang="zh-CN" altLang="en-US" sz="1400" dirty="0"/>
              </a:p>
            </p:txBody>
          </p:sp>
        </p:grpSp>
        <p:grpSp>
          <p:nvGrpSpPr>
            <p:cNvPr id="269" name="组合 268"/>
            <p:cNvGrpSpPr/>
            <p:nvPr/>
          </p:nvGrpSpPr>
          <p:grpSpPr>
            <a:xfrm>
              <a:off x="6294884" y="4255807"/>
              <a:ext cx="410611" cy="317052"/>
              <a:chOff x="6294884" y="4255807"/>
              <a:chExt cx="410611" cy="317052"/>
            </a:xfrm>
          </p:grpSpPr>
          <p:cxnSp>
            <p:nvCxnSpPr>
              <p:cNvPr id="191" name="直接箭头连接符 190"/>
              <p:cNvCxnSpPr>
                <a:stCxn id="229" idx="2"/>
                <a:endCxn id="148" idx="0"/>
              </p:cNvCxnSpPr>
              <p:nvPr/>
            </p:nvCxnSpPr>
            <p:spPr>
              <a:xfrm>
                <a:off x="6294884" y="4255807"/>
                <a:ext cx="0" cy="310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矩形 270"/>
              <p:cNvSpPr/>
              <p:nvPr/>
            </p:nvSpPr>
            <p:spPr>
              <a:xfrm>
                <a:off x="6341293" y="4265082"/>
                <a:ext cx="364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是</a:t>
                </a:r>
                <a:endParaRPr lang="zh-CN" altLang="en-US" sz="1400" dirty="0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4581437" y="5735310"/>
              <a:ext cx="364202" cy="307777"/>
              <a:chOff x="4581437" y="5735310"/>
              <a:chExt cx="364202" cy="307777"/>
            </a:xfrm>
          </p:grpSpPr>
          <p:cxnSp>
            <p:nvCxnSpPr>
              <p:cNvPr id="234" name="直接箭头连接符 233"/>
              <p:cNvCxnSpPr>
                <a:stCxn id="150" idx="2"/>
                <a:endCxn id="154" idx="0"/>
              </p:cNvCxnSpPr>
              <p:nvPr/>
            </p:nvCxnSpPr>
            <p:spPr>
              <a:xfrm>
                <a:off x="4581438" y="5739749"/>
                <a:ext cx="2" cy="2568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/>
              <p:cNvSpPr/>
              <p:nvPr/>
            </p:nvSpPr>
            <p:spPr>
              <a:xfrm>
                <a:off x="4581437" y="5735310"/>
                <a:ext cx="364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是</a:t>
                </a:r>
                <a:endParaRPr lang="zh-CN" altLang="en-US" sz="1400" dirty="0"/>
              </a:p>
            </p:txBody>
          </p:sp>
        </p:grpSp>
        <p:grpSp>
          <p:nvGrpSpPr>
            <p:cNvPr id="275" name="组合 274"/>
            <p:cNvGrpSpPr/>
            <p:nvPr/>
          </p:nvGrpSpPr>
          <p:grpSpPr>
            <a:xfrm>
              <a:off x="1281006" y="3168608"/>
              <a:ext cx="1586987" cy="786566"/>
              <a:chOff x="1281006" y="3168608"/>
              <a:chExt cx="1586987" cy="786566"/>
            </a:xfrm>
          </p:grpSpPr>
          <p:cxnSp>
            <p:nvCxnSpPr>
              <p:cNvPr id="140" name="肘形连接符 139"/>
              <p:cNvCxnSpPr>
                <a:stCxn id="115" idx="1"/>
                <a:endCxn id="146" idx="1"/>
              </p:cNvCxnSpPr>
              <p:nvPr/>
            </p:nvCxnSpPr>
            <p:spPr>
              <a:xfrm rot="10800000" flipH="1">
                <a:off x="1518111" y="3168608"/>
                <a:ext cx="1349882" cy="786566"/>
              </a:xfrm>
              <a:prstGeom prst="bentConnector3">
                <a:avLst>
                  <a:gd name="adj1" fmla="val -16935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矩形 276"/>
              <p:cNvSpPr/>
              <p:nvPr/>
            </p:nvSpPr>
            <p:spPr>
              <a:xfrm>
                <a:off x="1281006" y="3641612"/>
                <a:ext cx="364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否</a:t>
                </a:r>
                <a:endParaRPr lang="zh-CN" altLang="en-US" sz="1400" dirty="0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>
              <a:off x="6294884" y="3168608"/>
              <a:ext cx="1625427" cy="780780"/>
              <a:chOff x="6294884" y="3168608"/>
              <a:chExt cx="1625427" cy="780780"/>
            </a:xfrm>
          </p:grpSpPr>
          <p:cxnSp>
            <p:nvCxnSpPr>
              <p:cNvPr id="143" name="肘形连接符 142"/>
              <p:cNvCxnSpPr>
                <a:stCxn id="229" idx="3"/>
                <a:endCxn id="146" idx="3"/>
              </p:cNvCxnSpPr>
              <p:nvPr/>
            </p:nvCxnSpPr>
            <p:spPr>
              <a:xfrm flipH="1" flipV="1">
                <a:off x="6294884" y="3168608"/>
                <a:ext cx="1492345" cy="772073"/>
              </a:xfrm>
              <a:prstGeom prst="bentConnector3">
                <a:avLst>
                  <a:gd name="adj1" fmla="val -1531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矩形 279"/>
              <p:cNvSpPr/>
              <p:nvPr/>
            </p:nvSpPr>
            <p:spPr>
              <a:xfrm>
                <a:off x="7556109" y="3641611"/>
                <a:ext cx="364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否</a:t>
                </a:r>
                <a:endParaRPr lang="zh-CN" altLang="en-US" sz="14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13394" y="2170988"/>
              <a:ext cx="424720" cy="3267064"/>
              <a:chOff x="2713394" y="2170988"/>
              <a:chExt cx="424720" cy="3267064"/>
            </a:xfrm>
          </p:grpSpPr>
          <p:cxnSp>
            <p:nvCxnSpPr>
              <p:cNvPr id="178" name="肘形连接符 177"/>
              <p:cNvCxnSpPr>
                <a:stCxn id="150" idx="1"/>
                <a:endCxn id="132" idx="1"/>
              </p:cNvCxnSpPr>
              <p:nvPr/>
            </p:nvCxnSpPr>
            <p:spPr>
              <a:xfrm rot="10800000">
                <a:off x="2922997" y="2170988"/>
                <a:ext cx="215117" cy="3263069"/>
              </a:xfrm>
              <a:prstGeom prst="bentConnector3">
                <a:avLst>
                  <a:gd name="adj1" fmla="val 978236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2713394" y="5130275"/>
                <a:ext cx="364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/>
                  <a:t>否</a:t>
                </a:r>
                <a:endParaRPr lang="zh-CN" altLang="en-US" sz="1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78490" y="1673789"/>
            <a:ext cx="4529617" cy="58618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393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599121"/>
            <a:ext cx="7861109" cy="503237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初始场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spc="100" dirty="0"/>
              <a:t>1973</a:t>
            </a:r>
            <a:r>
              <a:rPr lang="zh-CN" altLang="en-US" sz="2200" b="1" spc="100" dirty="0"/>
              <a:t>年</a:t>
            </a:r>
            <a:r>
              <a:rPr lang="en-US" altLang="zh-CN" sz="2200" spc="100" dirty="0"/>
              <a:t>4</a:t>
            </a:r>
            <a:r>
              <a:rPr lang="zh-CN" altLang="en-US" sz="2200" b="1" spc="100" dirty="0"/>
              <a:t>月</a:t>
            </a:r>
            <a:r>
              <a:rPr lang="en-US" altLang="zh-CN" sz="2200" spc="100" dirty="0"/>
              <a:t>29</a:t>
            </a:r>
            <a:r>
              <a:rPr lang="zh-CN" altLang="en-US" sz="2200" b="1" spc="100" dirty="0"/>
              <a:t>日</a:t>
            </a:r>
            <a:r>
              <a:rPr lang="en-US" altLang="zh-CN" sz="2200" spc="100" dirty="0"/>
              <a:t>08</a:t>
            </a:r>
            <a:r>
              <a:rPr lang="zh-CN" altLang="en-US" sz="2200" b="1" spc="100" dirty="0"/>
              <a:t>时</a:t>
            </a:r>
            <a:r>
              <a:rPr lang="en-US" altLang="zh-CN" sz="2200" spc="100" dirty="0"/>
              <a:t>500hPa</a:t>
            </a:r>
            <a:r>
              <a:rPr lang="zh-CN" altLang="en-US" sz="2200" b="1" spc="100" dirty="0"/>
              <a:t>等压面位势高度场</a:t>
            </a:r>
            <a:endParaRPr lang="en-US" altLang="zh-CN" sz="2200" b="1" spc="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95887" y="5938106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87" y="5938106"/>
                <a:ext cx="202315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94" t="-2262" r="-446" b="-207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242144" y="568869"/>
                <a:ext cx="4440959" cy="830997"/>
              </a:xfrm>
              <a:prstGeom prst="rect">
                <a:avLst/>
              </a:prstGeom>
              <a:ln w="19050">
                <a:solidFill>
                  <a:srgbClr val="92D05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spc="100" dirty="0"/>
                  <a:t>计算时的地图投影类型是</a:t>
                </a:r>
                <a:r>
                  <a:rPr lang="en-US" altLang="zh-CN" sz="1600" b="1" i="1" spc="100" dirty="0"/>
                  <a:t>Lambert</a:t>
                </a:r>
                <a:r>
                  <a:rPr lang="zh-CN" altLang="en-US" sz="1600" b="1" spc="100" dirty="0"/>
                  <a:t>，参考点</a:t>
                </a:r>
                <a:endParaRPr lang="en-US" altLang="zh-CN" sz="1600" b="1" spc="100" dirty="0"/>
              </a:p>
              <a:p>
                <a:r>
                  <a:rPr lang="zh-CN" altLang="en-US" sz="1600" b="1" spc="100" dirty="0"/>
                  <a:t>的网格坐标是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经纬度坐标是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919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7780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44" y="568869"/>
                <a:ext cx="4440959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22" t="-1212" r="-212" b="-1107"/>
                </a:stretch>
              </a:blipFill>
              <a:ln w="190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242143" y="1508912"/>
            <a:ext cx="4440960" cy="338554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spc="100" dirty="0"/>
              <a:t>绘图时的地图投影类型是</a:t>
            </a:r>
            <a:r>
              <a:rPr lang="en-US" altLang="zh-CN" sz="1600" b="1" i="1" spc="100" dirty="0"/>
              <a:t>N Polar Stereo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78490" y="1673656"/>
            <a:ext cx="4529617" cy="58618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393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599121"/>
            <a:ext cx="7861109" cy="503237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预报场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spc="100" dirty="0"/>
              <a:t>1973</a:t>
            </a:r>
            <a:r>
              <a:rPr lang="zh-CN" altLang="en-US" sz="2200" b="1" spc="100" dirty="0"/>
              <a:t>年</a:t>
            </a:r>
            <a:r>
              <a:rPr lang="en-US" altLang="zh-CN" sz="2200" spc="100" dirty="0"/>
              <a:t>4</a:t>
            </a:r>
            <a:r>
              <a:rPr lang="zh-CN" altLang="en-US" sz="2200" b="1" spc="100" dirty="0"/>
              <a:t>月</a:t>
            </a:r>
            <a:r>
              <a:rPr lang="en-US" altLang="zh-CN" sz="2200" spc="100" dirty="0"/>
              <a:t>30</a:t>
            </a:r>
            <a:r>
              <a:rPr lang="zh-CN" altLang="en-US" sz="2200" b="1" spc="100" dirty="0"/>
              <a:t>日</a:t>
            </a:r>
            <a:r>
              <a:rPr lang="en-US" altLang="zh-CN" sz="2200" spc="100" dirty="0"/>
              <a:t>08</a:t>
            </a:r>
            <a:r>
              <a:rPr lang="zh-CN" altLang="en-US" sz="2200" b="1" spc="100" dirty="0"/>
              <a:t>时</a:t>
            </a:r>
            <a:r>
              <a:rPr lang="en-US" altLang="zh-CN" sz="2200" spc="100" dirty="0"/>
              <a:t>500hPa</a:t>
            </a:r>
            <a:r>
              <a:rPr lang="zh-CN" altLang="en-US" sz="2200" b="1" spc="100" dirty="0"/>
              <a:t>等压面位势高度场预报图</a:t>
            </a:r>
            <a:endParaRPr lang="en-US" altLang="zh-CN" sz="2200" b="1" spc="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95887" y="5938106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87" y="5938106"/>
                <a:ext cx="202315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94" t="-2262" r="-446" b="-207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242144" y="568869"/>
                <a:ext cx="4440959" cy="830997"/>
              </a:xfrm>
              <a:prstGeom prst="rect">
                <a:avLst/>
              </a:prstGeom>
              <a:ln w="19050">
                <a:solidFill>
                  <a:srgbClr val="92D05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spc="100" dirty="0"/>
                  <a:t>计算时的地图投影类型是</a:t>
                </a:r>
                <a:r>
                  <a:rPr lang="en-US" altLang="zh-CN" sz="1600" b="1" i="1" spc="100" dirty="0"/>
                  <a:t>Lambert</a:t>
                </a:r>
                <a:r>
                  <a:rPr lang="zh-CN" altLang="en-US" sz="1600" b="1" spc="100" dirty="0"/>
                  <a:t>，参考点</a:t>
                </a:r>
                <a:endParaRPr lang="en-US" altLang="zh-CN" sz="1600" b="1" spc="100" dirty="0"/>
              </a:p>
              <a:p>
                <a:r>
                  <a:rPr lang="zh-CN" altLang="en-US" sz="1600" b="1" spc="100" dirty="0"/>
                  <a:t>的网格坐标是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经纬度坐标是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919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7780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44" y="568869"/>
                <a:ext cx="4440959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22" t="-1212" r="-212" b="-1107"/>
                </a:stretch>
              </a:blipFill>
              <a:ln w="190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42143" y="1508912"/>
            <a:ext cx="4440960" cy="338554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spc="100" dirty="0"/>
              <a:t>绘图时的地图投影类型是</a:t>
            </a:r>
            <a:r>
              <a:rPr lang="en-US" altLang="zh-CN" sz="1600" b="1" i="1" spc="100" dirty="0"/>
              <a:t>N Polar Stereo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79263" y="1788827"/>
            <a:ext cx="4534876" cy="58686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9256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3" y="1599121"/>
            <a:ext cx="7861109" cy="503237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预报场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200" spc="100" dirty="0"/>
              <a:t>1973</a:t>
            </a:r>
            <a:r>
              <a:rPr lang="zh-CN" altLang="en-US" sz="2200" b="1" spc="100" dirty="0"/>
              <a:t>年</a:t>
            </a:r>
            <a:r>
              <a:rPr lang="en-US" altLang="zh-CN" sz="2200" spc="100" dirty="0"/>
              <a:t>4</a:t>
            </a:r>
            <a:r>
              <a:rPr lang="zh-CN" altLang="en-US" sz="2200" b="1" spc="100" dirty="0"/>
              <a:t>月</a:t>
            </a:r>
            <a:r>
              <a:rPr lang="en-US" altLang="zh-CN" sz="2200" spc="100" dirty="0"/>
              <a:t>30</a:t>
            </a:r>
            <a:r>
              <a:rPr lang="zh-CN" altLang="en-US" sz="2200" b="1" spc="100" dirty="0"/>
              <a:t>日</a:t>
            </a:r>
            <a:r>
              <a:rPr lang="en-US" altLang="zh-CN" sz="2200" spc="100" dirty="0"/>
              <a:t>08</a:t>
            </a:r>
            <a:r>
              <a:rPr lang="zh-CN" altLang="en-US" sz="2200" b="1" spc="100" dirty="0"/>
              <a:t>时</a:t>
            </a:r>
            <a:r>
              <a:rPr lang="en-US" altLang="zh-CN" sz="2200" spc="100" dirty="0"/>
              <a:t>500hPa</a:t>
            </a:r>
            <a:r>
              <a:rPr lang="zh-CN" altLang="en-US" sz="2200" b="1" spc="100" dirty="0"/>
              <a:t>风场预报图</a:t>
            </a:r>
            <a:endParaRPr lang="en-US" altLang="zh-CN" sz="2200" b="1" spc="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95887" y="5938106"/>
                <a:ext cx="2023150" cy="4308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887" y="5938106"/>
                <a:ext cx="202315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94" t="-2262" r="-446" b="-207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242144" y="568869"/>
                <a:ext cx="4440959" cy="830997"/>
              </a:xfrm>
              <a:prstGeom prst="rect">
                <a:avLst/>
              </a:prstGeom>
              <a:ln w="19050">
                <a:solidFill>
                  <a:srgbClr val="92D05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spc="100" dirty="0"/>
                  <a:t>计算时的地图投影类型是</a:t>
                </a:r>
                <a:r>
                  <a:rPr lang="en-US" altLang="zh-CN" sz="1600" b="1" i="1" spc="100" dirty="0"/>
                  <a:t>Lambert</a:t>
                </a:r>
                <a:r>
                  <a:rPr lang="zh-CN" altLang="en-US" sz="1600" b="1" spc="100" dirty="0"/>
                  <a:t>，参考点</a:t>
                </a:r>
                <a:endParaRPr lang="en-US" altLang="zh-CN" sz="1600" b="1" spc="100" dirty="0"/>
              </a:p>
              <a:p>
                <a:r>
                  <a:rPr lang="zh-CN" altLang="en-US" sz="1600" b="1" spc="100" dirty="0"/>
                  <a:t>的网格坐标是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经纬度坐标是</a:t>
                </a:r>
                <a:endParaRPr lang="en-US" altLang="zh-CN" sz="16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919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7780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144" y="568869"/>
                <a:ext cx="4440959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22" t="-1212" r="-212" b="-1107"/>
                </a:stretch>
              </a:blipFill>
              <a:ln w="1905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42143" y="1508912"/>
            <a:ext cx="4440960" cy="338554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spc="100" dirty="0"/>
              <a:t>绘图时的地图投影类型是</a:t>
            </a:r>
            <a:r>
              <a:rPr lang="en-US" altLang="zh-CN" sz="1600" b="1" i="1" spc="100" dirty="0"/>
              <a:t>N Polar Stereo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作业请在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后上交到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教学立方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夹命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_homework6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内应包括“源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上机报告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，结果和分析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，请勿抄袭</a:t>
            </a:r>
            <a:endParaRPr lang="zh-CN" altLang="zh-CN" sz="35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33475" y="199256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4" y="1642744"/>
            <a:ext cx="7847462" cy="4849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Barotropic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Equation 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Prediction</a:t>
            </a:r>
            <a:endParaRPr lang="en-US" altLang="zh-C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1" i="1" dirty="0"/>
              <a:t>正压原始方程模式预报</a:t>
            </a:r>
            <a:endParaRPr lang="en-US" altLang="zh-CN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z="20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z="1400" i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56805" y="2939754"/>
            <a:ext cx="7445751" cy="919401"/>
          </a:xfrm>
          <a:prstGeom prst="round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一方面，模式描述的大气既有缓慢移动的</a:t>
            </a:r>
            <a:r>
              <a:rPr lang="zh-CN" altLang="en-US" sz="1600" b="1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大气长波</a:t>
            </a:r>
            <a:r>
              <a:rPr lang="zh-CN" altLang="en-US" sz="1600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，又包含了快速移动的</a:t>
            </a:r>
            <a:r>
              <a:rPr lang="zh-CN" altLang="en-US" sz="1600" b="1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惯性重力波</a:t>
            </a:r>
            <a:r>
              <a:rPr lang="zh-CN" altLang="en-US" sz="1600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，因此，模式既可以模拟出</a:t>
            </a:r>
            <a:r>
              <a:rPr lang="zh-CN" altLang="en-US" sz="1600" b="1" i="1" u="sng" spc="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准地转演变</a:t>
            </a:r>
            <a:r>
              <a:rPr lang="zh-CN" altLang="en-US" sz="1600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1600" b="1" i="1" u="sng" spc="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地转适应</a:t>
            </a:r>
            <a:r>
              <a:rPr lang="zh-CN" altLang="en-US" sz="1600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过程，比准地转模式更能够近似的描述实际大气中的物理过程。</a:t>
            </a:r>
            <a:endParaRPr lang="en-US" altLang="zh-CN" sz="1600" spc="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56805" y="4102162"/>
            <a:ext cx="7445751" cy="2375297"/>
          </a:xfrm>
          <a:prstGeom prst="roundRect">
            <a:avLst>
              <a:gd name="adj" fmla="val 5973"/>
            </a:avLst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另一方面，该模式存在以下问题：</a:t>
            </a:r>
            <a:endParaRPr lang="zh-CN" altLang="en-US" sz="1600" spc="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由于模式中包含快波，为保持计算的稳定性，时间步长必须取得很短，从而使得</a:t>
            </a:r>
            <a:r>
              <a:rPr lang="zh-CN" altLang="en-US" sz="1600" b="1" spc="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计算量过大</a:t>
            </a: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1600" spc="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由于原始方程模式的时间步长取得很短，</a:t>
            </a:r>
            <a:r>
              <a:rPr lang="zh-CN" altLang="en-US" sz="1600" b="1" spc="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非线性不稳定</a:t>
            </a: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问题比较突出；</a:t>
            </a:r>
            <a:endParaRPr lang="en-US" altLang="zh-CN" sz="1600" spc="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原始方程模式中含有几种波动解，需要初始条件，如果初始风压场之间不协调，在时间积分过程中就会产生虚假的重力外波，使预报遭到破坏，所以对资料的</a:t>
            </a:r>
            <a:r>
              <a:rPr lang="zh-CN" altLang="en-US" sz="1600" b="1" spc="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初始化要求较高</a:t>
            </a: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1600" spc="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sz="1600" b="1" spc="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边界条件很敏感</a:t>
            </a:r>
            <a:r>
              <a:rPr lang="zh-CN" altLang="en-US" sz="1600" spc="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spc="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4351" y="2583539"/>
            <a:ext cx="7981580" cy="1242736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760954"/>
            <a:ext cx="8115300" cy="873819"/>
          </a:xfrm>
        </p:spPr>
        <p:txBody>
          <a:bodyPr>
            <a:noAutofit/>
          </a:bodyPr>
          <a:lstStyle/>
          <a:p>
            <a:r>
              <a:rPr lang="en-US" altLang="zh-CN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Thank You</a:t>
            </a:r>
            <a:r>
              <a:rPr lang="zh-CN" altLang="en-US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！</a:t>
            </a:r>
            <a:endParaRPr lang="zh-CN" altLang="en-US" sz="4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" y="258351"/>
            <a:ext cx="1722268" cy="1722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74" y="258351"/>
            <a:ext cx="1664570" cy="1664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4" y="1642744"/>
            <a:ext cx="7847462" cy="4849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1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实习任务</a:t>
            </a:r>
            <a:endParaRPr lang="en-US" altLang="zh-CN" b="1" spc="1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1973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b="1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  <a:r>
              <a:rPr lang="en-US" altLang="zh-CN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北京时</a:t>
            </a:r>
            <a:r>
              <a:rPr lang="en-US" altLang="zh-CN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我国东北、华北地区</a:t>
            </a:r>
            <a:r>
              <a:rPr lang="en-US" altLang="zh-CN" sz="2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百帕等压面位势高度场以及地转风场作为初始场，采用固定的水平侧边界条件，应用正压原始方程二次守恒平流格式的模式，制作未来</a:t>
            </a:r>
            <a:r>
              <a:rPr lang="en-US" altLang="zh-CN" sz="2400" b="1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小时有限区域</a:t>
            </a:r>
            <a:r>
              <a:rPr lang="en-US" altLang="zh-CN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spc="1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百帕高度场的预报。</a:t>
            </a:r>
            <a:endParaRPr lang="en-US" altLang="zh-CN" sz="2400" spc="1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spc="100" dirty="0">
                <a:solidFill>
                  <a:srgbClr val="2F55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讨论正压原始方程模式的预报性能，并写一份实习报告</a:t>
            </a:r>
            <a:endParaRPr lang="zh-CN" altLang="en-US" sz="2400" spc="100" dirty="0">
              <a:solidFill>
                <a:srgbClr val="2F55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094" y="1642744"/>
            <a:ext cx="7847462" cy="4849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b="1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模式初值</a:t>
            </a:r>
            <a:endParaRPr lang="en-US" altLang="zh-CN" b="1" spc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spc="100" dirty="0"/>
              <a:t>1973</a:t>
            </a:r>
            <a:r>
              <a:rPr lang="zh-CN" altLang="en-US" sz="2200" b="1" spc="100" dirty="0"/>
              <a:t>年</a:t>
            </a:r>
            <a:r>
              <a:rPr lang="en-US" altLang="zh-CN" sz="2200" spc="100" dirty="0"/>
              <a:t>4</a:t>
            </a:r>
            <a:r>
              <a:rPr lang="zh-CN" altLang="en-US" sz="2200" b="1" spc="100" dirty="0"/>
              <a:t>月</a:t>
            </a:r>
            <a:r>
              <a:rPr lang="en-US" altLang="zh-CN" sz="2200" spc="100" dirty="0"/>
              <a:t>29</a:t>
            </a:r>
            <a:r>
              <a:rPr lang="zh-CN" altLang="en-US" sz="2200" b="1" spc="100" dirty="0"/>
              <a:t>日</a:t>
            </a:r>
            <a:r>
              <a:rPr lang="en-US" altLang="zh-CN" sz="2200" spc="100" dirty="0"/>
              <a:t>08</a:t>
            </a:r>
            <a:r>
              <a:rPr lang="zh-CN" altLang="en-US" sz="2200" b="1" spc="100" dirty="0"/>
              <a:t>时</a:t>
            </a:r>
            <a:r>
              <a:rPr lang="en-US" altLang="zh-CN" sz="2200" spc="100" dirty="0"/>
              <a:t>500hPa</a:t>
            </a:r>
            <a:r>
              <a:rPr lang="zh-CN" altLang="en-US" sz="2200" b="1" spc="100" dirty="0"/>
              <a:t>等压面位势高度场（单位：位势十米）</a:t>
            </a:r>
            <a:endParaRPr lang="en-US" altLang="zh-CN" sz="2200" b="1" spc="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1103" y="2968307"/>
          <a:ext cx="7560000" cy="3800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2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757920" y="2574491"/>
            <a:ext cx="4507965" cy="338554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b="1" spc="100" dirty="0"/>
              <a:t>模式初值数据见：</a:t>
            </a:r>
            <a:r>
              <a:rPr lang="en-US" altLang="zh-CN" sz="1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500_0800Z29APR1973.txt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88355" y="1400810"/>
            <a:ext cx="2377440" cy="337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 spc="100" dirty="0"/>
              <a:t>水平网格距</a:t>
            </a:r>
            <a:r>
              <a:rPr lang="en-US" altLang="zh-CN" sz="16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为300km</a:t>
            </a:r>
            <a:endParaRPr lang="en-US" altLang="zh-CN" sz="1600" b="1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spc="1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模式出发方程</a:t>
                </a:r>
                <a:endParaRPr lang="en-US" altLang="zh-CN" b="1" spc="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200" b="1" spc="100" dirty="0"/>
                  <a:t>正压原始方程模式出发方程是</a:t>
                </a:r>
                <a14:m>
                  <m:oMath xmlns:m="http://schemas.openxmlformats.org/officeDocument/2006/math">
                    <m:r>
                      <a:rPr lang="en-US" altLang="zh-CN" sz="2200" b="0" i="1" spc="10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200" b="1" spc="100" dirty="0"/>
                  <a:t>坐标系的方程组，将其转化为</a:t>
                </a:r>
                <a:r>
                  <a:rPr lang="zh-CN" altLang="en-US" sz="2200" b="1" spc="100" dirty="0">
                    <a:solidFill>
                      <a:srgbClr val="FF0000"/>
                    </a:solidFill>
                  </a:rPr>
                  <a:t>含变量</a:t>
                </a:r>
                <a14:m>
                  <m:oMath xmlns:m="http://schemas.openxmlformats.org/officeDocument/2006/math">
                    <m:r>
                      <a:rPr lang="en-US" altLang="zh-CN" sz="2200" i="1" spc="1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200" b="1" spc="100" dirty="0"/>
                  <a:t>（模式顶自由表面位势高度）的原始方程组</a:t>
                </a:r>
                <a:endParaRPr lang="en-US" altLang="zh-CN" sz="2200" b="1" spc="1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  <a:blipFill rotWithShape="1">
                <a:blip r:embed="rId2"/>
                <a:stretch>
                  <a:fillRect l="-5" t="-13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spc="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地图投影坐标</a:t>
                </a:r>
                <a:endParaRPr lang="en-US" altLang="zh-CN" b="1" spc="1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200" b="1" spc="100" dirty="0"/>
                  <a:t>写到</a:t>
                </a:r>
                <a:r>
                  <a:rPr lang="zh-CN" altLang="en-US" sz="2200" b="1" spc="100" dirty="0">
                    <a:solidFill>
                      <a:srgbClr val="FF0000"/>
                    </a:solidFill>
                  </a:rPr>
                  <a:t>正形投影</a:t>
                </a:r>
                <a:r>
                  <a:rPr lang="zh-CN" altLang="en-US" sz="2200" b="1" spc="1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200" b="1" spc="1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b="0" i="1" spc="1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spc="100" dirty="0"/>
                  <a:t>坐标系中，得到地图投影坐标系中的正压原始方程组</a:t>
                </a:r>
                <a:endParaRPr lang="en-US" altLang="zh-CN" sz="2200" b="1" spc="1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8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  <a:blipFill rotWithShape="1">
                <a:blip r:embed="rId2"/>
                <a:stretch>
                  <a:fillRect l="-5" t="-13" r="7" b="-6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221449" y="5739020"/>
                <a:ext cx="2705804" cy="73020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49" y="5739020"/>
                <a:ext cx="2705804" cy="730200"/>
              </a:xfrm>
              <a:prstGeom prst="rect">
                <a:avLst/>
              </a:prstGeom>
              <a:blipFill rotWithShape="1">
                <a:blip r:embed="rId3"/>
                <a:stretch>
                  <a:fillRect l="-543" t="-1985" r="-510" b="-193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</p:spPr>
            <p:txBody>
              <a:bodyPr>
                <a:normAutofit fontScale="92500"/>
              </a:bodyPr>
              <a:lstStyle/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3000" b="1" spc="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构造守恒差分格式</a:t>
                </a:r>
                <a:endParaRPr lang="en-US" altLang="zh-CN" sz="3000" b="1" spc="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400" b="1" spc="100" dirty="0"/>
                  <a:t>空间差分格式采用</a:t>
                </a:r>
                <a:r>
                  <a:rPr lang="zh-CN" altLang="en-US" sz="2400" b="1" spc="100" dirty="0">
                    <a:solidFill>
                      <a:srgbClr val="FF0000"/>
                    </a:solidFill>
                  </a:rPr>
                  <a:t>二次守恒平流格式</a:t>
                </a:r>
                <a:r>
                  <a:rPr lang="zh-CN" altLang="en-US" sz="2400" b="1" spc="100" dirty="0"/>
                  <a:t>，则可得到有限差分近似表达式</a:t>
                </a:r>
                <a:endParaRPr lang="en-US" altLang="zh-CN" sz="2400" b="1" spc="1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acc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acc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8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  <a:blipFill rotWithShape="1">
                <a:blip r:embed="rId2"/>
                <a:stretch>
                  <a:fillRect l="-5" t="-13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952844" y="5510419"/>
                <a:ext cx="3249992" cy="47295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844" y="5510419"/>
                <a:ext cx="3249992" cy="472950"/>
              </a:xfrm>
              <a:prstGeom prst="rect">
                <a:avLst/>
              </a:prstGeom>
              <a:blipFill rotWithShape="1">
                <a:blip r:embed="rId3"/>
                <a:stretch>
                  <a:fillRect l="-452" t="-3065" r="-425" b="-300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330188" y="5237260"/>
                <a:ext cx="2431178" cy="1592808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88" y="5237260"/>
                <a:ext cx="2431178" cy="1592808"/>
              </a:xfrm>
              <a:prstGeom prst="rect">
                <a:avLst/>
              </a:prstGeom>
              <a:blipFill rotWithShape="1">
                <a:blip r:embed="rId4"/>
                <a:stretch>
                  <a:fillRect l="-413" t="-624" r="-381" b="-597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68860" y="6322600"/>
            <a:ext cx="3589829" cy="338554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600" b="1" spc="100" dirty="0"/>
              <a:t>地图投影参数数据见：</a:t>
            </a:r>
            <a:r>
              <a:rPr lang="en-US" altLang="zh-CN" sz="1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PARAM.txt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913726" y="246077"/>
                <a:ext cx="5162544" cy="1322734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26" y="246077"/>
                <a:ext cx="5162544" cy="1322734"/>
              </a:xfrm>
              <a:prstGeom prst="rect">
                <a:avLst/>
              </a:prstGeom>
              <a:blipFill rotWithShape="1">
                <a:blip r:embed="rId5"/>
                <a:stretch>
                  <a:fillRect l="-189" t="-745" r="-180" b="-693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425690" y="1642745"/>
                <a:ext cx="1594485" cy="33718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=300000</m:t>
                      </m:r>
                    </m:oMath>
                  </m:oMathPara>
                </a14:m>
                <a:endParaRPr lang="en-US" altLang="zh-CN" sz="1600" i="1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90" y="1642745"/>
                <a:ext cx="1594485" cy="337185"/>
              </a:xfrm>
              <a:prstGeom prst="rect">
                <a:avLst/>
              </a:prstGeom>
              <a:blipFill rotWithShape="1">
                <a:blip r:embed="rId6"/>
                <a:stretch>
                  <a:fillRect l="-597" t="-2825" r="-597" b="-282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</p:spPr>
            <p:txBody>
              <a:bodyPr>
                <a:normAutofit/>
              </a:bodyPr>
              <a:lstStyle/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spc="100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静力初始条件</a:t>
                </a:r>
                <a:endParaRPr lang="en-US" altLang="zh-CN" b="1" spc="1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200" b="1" spc="100" dirty="0"/>
                  <a:t>假定风场、气压场（位势高度场）之间满足某种</a:t>
                </a:r>
                <a:r>
                  <a:rPr lang="zh-CN" altLang="en-US" sz="2200" b="1" spc="100" dirty="0">
                    <a:solidFill>
                      <a:srgbClr val="FF0000"/>
                    </a:solidFill>
                  </a:rPr>
                  <a:t>平衡关系</a:t>
                </a:r>
                <a:r>
                  <a:rPr lang="zh-CN" altLang="en-US" sz="2200" b="1" spc="100" dirty="0"/>
                  <a:t>，根据这种平衡关系由</a:t>
                </a:r>
                <a:r>
                  <a:rPr lang="en-US" altLang="zh-CN" sz="2200" b="1" spc="100" dirty="0"/>
                  <a:t>500hPa</a:t>
                </a:r>
                <a:r>
                  <a:rPr lang="zh-CN" altLang="en-US" sz="2200" b="1" spc="100" dirty="0"/>
                  <a:t>高度场观测资料场来确定初始风场。</a:t>
                </a:r>
                <a:endParaRPr lang="en-US" altLang="zh-CN" sz="2200" spc="100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i="1" dirty="0"/>
              </a:p>
              <a:p>
                <a:pPr lvl="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式中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zh-CN" altLang="en-US" sz="2200" b="1" dirty="0"/>
                  <a:t>是初始时刻预报区域网格点上的位势高度</a:t>
                </a:r>
                <a:endParaRPr lang="en-US" altLang="zh-CN" sz="22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18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  <a:blipFill rotWithShape="1">
                <a:blip r:embed="rId2"/>
                <a:stretch>
                  <a:fillRect l="-5" t="-13" r="-1320" b="-19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边界条件</a:t>
                </a:r>
                <a:endParaRPr lang="zh-CN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采用如下的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固定</a:t>
                </a:r>
                <a:r>
                  <a:rPr lang="zh-CN" altLang="zh-CN" sz="2200" b="1" dirty="0">
                    <a:solidFill>
                      <a:srgbClr val="FF0000"/>
                    </a:solidFill>
                  </a:rPr>
                  <a:t>边界条件</a:t>
                </a:r>
                <a:endParaRPr lang="en-US" altLang="zh-CN" sz="2200" b="1" dirty="0">
                  <a:solidFill>
                    <a:srgbClr val="FF0000"/>
                  </a:solidFill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ü"/>
                </a:pPr>
                <a:r>
                  <a:rPr lang="zh-CN" altLang="en-US" sz="2200" b="1" dirty="0">
                    <a:latin typeface="Cambria Math" panose="02040503050406030204" pitchFamily="18" charset="0"/>
                  </a:rPr>
                  <a:t>式中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200" b="1" dirty="0">
                    <a:latin typeface="Cambria Math" panose="02040503050406030204" pitchFamily="18" charset="0"/>
                  </a:rPr>
                  <a:t>表示预报区域的水平侧边界</a:t>
                </a:r>
                <a:endParaRPr lang="zh-CN" altLang="zh-CN" sz="2200" b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时间积分方案</a:t>
                </a:r>
                <a:endParaRPr lang="zh-CN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2200" b="1" dirty="0"/>
                  <a:t>本模式首先采用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欧拉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——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后差格式</a:t>
                </a:r>
                <a:r>
                  <a:rPr lang="zh-CN" altLang="en-US" sz="2200" b="1" dirty="0"/>
                  <a:t>数值积分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200" b="1" dirty="0"/>
                  <a:t>小时，来阻尼由于初值不平而引起的高频振荡</a:t>
                </a:r>
                <a:r>
                  <a:rPr lang="en-US" altLang="zh-CN" sz="2200" b="1" dirty="0"/>
                  <a:t>,</a:t>
                </a:r>
                <a:r>
                  <a:rPr lang="zh-CN" altLang="en-US" sz="2200" b="1" dirty="0"/>
                  <a:t>然后采用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三步法起步的时间中央差格式</a:t>
                </a:r>
                <a:r>
                  <a:rPr lang="zh-CN" altLang="en-US" sz="2200" b="1" dirty="0"/>
                  <a:t>数值积分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11</a:t>
                </a:r>
                <a:r>
                  <a:rPr lang="zh-CN" altLang="en-US" sz="2200" b="1" dirty="0"/>
                  <a:t>小时。</a:t>
                </a:r>
                <a:endParaRPr lang="zh-CN" altLang="zh-CN" sz="22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0</TotalTime>
  <Words>6482</Words>
  <Application>WPS 演示</Application>
  <PresentationFormat>全屏显示(4:3)</PresentationFormat>
  <Paragraphs>961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Comic Sans MS</vt:lpstr>
      <vt:lpstr>微软雅黑</vt:lpstr>
      <vt:lpstr>微软雅黑 Light</vt:lpstr>
      <vt:lpstr>Times New Roman</vt:lpstr>
      <vt:lpstr>Cambria Math</vt:lpstr>
      <vt:lpstr>Calibri</vt:lpstr>
      <vt:lpstr>Arial Unicode MS</vt:lpstr>
      <vt:lpstr>Calibri Light</vt:lpstr>
      <vt:lpstr>Office 主题</vt:lpstr>
      <vt:lpstr>《数值天气预报》•上机实验 Numerical Weather Prediction Laboratory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上机实习6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数值天气预报 上机实验 Numerical Weather Prediction Laboratory</dc:title>
  <dc:creator>张志琦</dc:creator>
  <cp:lastModifiedBy>12138</cp:lastModifiedBy>
  <cp:revision>664</cp:revision>
  <dcterms:created xsi:type="dcterms:W3CDTF">2016-03-03T13:01:00Z</dcterms:created>
  <dcterms:modified xsi:type="dcterms:W3CDTF">2025-05-01T07:46:18Z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A973649002104B5EBF8B8BB2D12FC9ED_12</vt:lpwstr>
  </property>
  <property fmtid="{D5CDD505-2E9C-101B-9397-08002B2CF9AE}" pid="3" name="KSOProductBuildVer">
    <vt:lpwstr>2052-12.1.0.20784</vt:lpwstr>
  </property>
</Properties>
</file>