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60" r:id="rId4"/>
    <p:sldId id="270" r:id="rId5"/>
    <p:sldId id="269" r:id="rId6"/>
    <p:sldId id="263" r:id="rId7"/>
    <p:sldId id="271" r:id="rId8"/>
    <p:sldId id="264" r:id="rId9"/>
    <p:sldId id="272" r:id="rId10"/>
    <p:sldId id="273" r:id="rId11"/>
    <p:sldId id="274" r:id="rId12"/>
    <p:sldId id="275" r:id="rId13"/>
    <p:sldId id="278" r:id="rId14"/>
    <p:sldId id="276" r:id="rId15"/>
    <p:sldId id="277" r:id="rId16"/>
    <p:sldId id="280" r:id="rId17"/>
    <p:sldId id="281" r:id="rId18"/>
    <p:sldId id="283" r:id="rId19"/>
    <p:sldId id="261" r:id="rId20"/>
    <p:sldId id="282" r:id="rId21"/>
    <p:sldId id="268" r:id="rId22"/>
    <p:sldId id="266"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10/27/2023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70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8028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882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2458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0765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5918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6363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6983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17327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10/27/2023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3483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8217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319892549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ière-plan vectoriel de couleurs vives qui éclaboussent">
            <a:extLst>
              <a:ext uri="{FF2B5EF4-FFF2-40B4-BE49-F238E27FC236}">
                <a16:creationId xmlns:a16="http://schemas.microsoft.com/office/drawing/2014/main" id="{A52C5217-E5EA-DC65-90DE-5E0E1F2F778C}"/>
              </a:ext>
            </a:extLst>
          </p:cNvPr>
          <p:cNvPicPr>
            <a:picLocks noChangeAspect="1"/>
          </p:cNvPicPr>
          <p:nvPr/>
        </p:nvPicPr>
        <p:blipFill rotWithShape="1">
          <a:blip r:embed="rId2"/>
          <a:srcRect t="17279"/>
          <a:stretch/>
        </p:blipFill>
        <p:spPr>
          <a:xfrm>
            <a:off x="-2" y="-1"/>
            <a:ext cx="12192001" cy="6858000"/>
          </a:xfrm>
          <a:prstGeom prst="rect">
            <a:avLst/>
          </a:prstGeom>
        </p:spPr>
      </p:pic>
      <p:sp>
        <p:nvSpPr>
          <p:cNvPr id="11"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BE39C6-C918-EC36-AA8D-8BE392EBAB02}"/>
              </a:ext>
            </a:extLst>
          </p:cNvPr>
          <p:cNvSpPr>
            <a:spLocks noGrp="1"/>
          </p:cNvSpPr>
          <p:nvPr>
            <p:ph type="ctrTitle"/>
          </p:nvPr>
        </p:nvSpPr>
        <p:spPr>
          <a:xfrm>
            <a:off x="856210" y="4909985"/>
            <a:ext cx="3212386" cy="1185353"/>
          </a:xfrm>
        </p:spPr>
        <p:txBody>
          <a:bodyPr anchor="ctr">
            <a:normAutofit/>
          </a:bodyPr>
          <a:lstStyle/>
          <a:p>
            <a:r>
              <a:rPr lang="fr-FR" sz="2600" dirty="0"/>
              <a:t>Projet 2 - Concours </a:t>
            </a:r>
            <a:r>
              <a:rPr lang="fr-FR" sz="2600" dirty="0" err="1"/>
              <a:t>Smar</a:t>
            </a:r>
            <a:r>
              <a:rPr lang="fr-FR" sz="2600" dirty="0"/>
              <a:t> City</a:t>
            </a:r>
          </a:p>
        </p:txBody>
      </p:sp>
      <p:sp>
        <p:nvSpPr>
          <p:cNvPr id="3" name="Sous-titre 2">
            <a:extLst>
              <a:ext uri="{FF2B5EF4-FFF2-40B4-BE49-F238E27FC236}">
                <a16:creationId xmlns:a16="http://schemas.microsoft.com/office/drawing/2014/main" id="{C6D2702C-9304-BECC-FFAA-973E0A834EE4}"/>
              </a:ext>
            </a:extLst>
          </p:cNvPr>
          <p:cNvSpPr>
            <a:spLocks noGrp="1"/>
          </p:cNvSpPr>
          <p:nvPr>
            <p:ph type="subTitle" idx="1"/>
          </p:nvPr>
        </p:nvSpPr>
        <p:spPr>
          <a:xfrm>
            <a:off x="4410734" y="4909984"/>
            <a:ext cx="2228641" cy="1185353"/>
          </a:xfrm>
        </p:spPr>
        <p:txBody>
          <a:bodyPr anchor="ctr">
            <a:normAutofit/>
          </a:bodyPr>
          <a:lstStyle/>
          <a:p>
            <a:r>
              <a:rPr lang="fr-FR" sz="1700" dirty="0"/>
              <a:t>Antoine Fusilier</a:t>
            </a:r>
          </a:p>
          <a:p>
            <a:r>
              <a:rPr lang="fr-FR" sz="1700" dirty="0" err="1"/>
              <a:t>OpenClassrooms</a:t>
            </a:r>
            <a:endParaRPr lang="fr-FR" sz="1700" dirty="0"/>
          </a:p>
        </p:txBody>
      </p:sp>
      <p:sp>
        <p:nvSpPr>
          <p:cNvPr id="13"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746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rmAutofit/>
          </a:bodyPr>
          <a:lstStyle/>
          <a:p>
            <a:r>
              <a:rPr lang="fr-FR" dirty="0"/>
              <a:t>Suppression des valeurs aberrantes</a:t>
            </a:r>
          </a:p>
        </p:txBody>
      </p:sp>
      <p:sp>
        <p:nvSpPr>
          <p:cNvPr id="4" name="Espace réservé du texte 3">
            <a:extLst>
              <a:ext uri="{FF2B5EF4-FFF2-40B4-BE49-F238E27FC236}">
                <a16:creationId xmlns:a16="http://schemas.microsoft.com/office/drawing/2014/main" id="{964D1CF5-818F-A21F-03E3-26B6069827E4}"/>
              </a:ext>
            </a:extLst>
          </p:cNvPr>
          <p:cNvSpPr>
            <a:spLocks noGrp="1"/>
          </p:cNvSpPr>
          <p:nvPr>
            <p:ph type="body" sz="half" idx="2"/>
          </p:nvPr>
        </p:nvSpPr>
        <p:spPr>
          <a:xfrm>
            <a:off x="868680" y="3429000"/>
            <a:ext cx="3246120" cy="2066544"/>
          </a:xfrm>
        </p:spPr>
        <p:txBody>
          <a:bodyPr>
            <a:normAutofit fontScale="92500" lnSpcReduction="20000"/>
          </a:bodyPr>
          <a:lstStyle/>
          <a:p>
            <a:r>
              <a:rPr lang="fr-FR" dirty="0"/>
              <a:t>Nous pouvons déjà supprimer les valeurs aberrantes de la hauteur ou largeur d’un arbre. Actuellement le plus grand arbre du monde mesure 115.55 mètres. Et l’arbre le plus large du monde fait 3500 centimètres de circonférence</a:t>
            </a:r>
          </a:p>
        </p:txBody>
      </p:sp>
      <p:pic>
        <p:nvPicPr>
          <p:cNvPr id="6" name="Image 5">
            <a:extLst>
              <a:ext uri="{FF2B5EF4-FFF2-40B4-BE49-F238E27FC236}">
                <a16:creationId xmlns:a16="http://schemas.microsoft.com/office/drawing/2014/main" id="{1FD8371A-D431-B959-2BF1-8C3B3F8E03F2}"/>
              </a:ext>
            </a:extLst>
          </p:cNvPr>
          <p:cNvPicPr>
            <a:picLocks noChangeAspect="1"/>
          </p:cNvPicPr>
          <p:nvPr/>
        </p:nvPicPr>
        <p:blipFill>
          <a:blip r:embed="rId2"/>
          <a:stretch>
            <a:fillRect/>
          </a:stretch>
        </p:blipFill>
        <p:spPr>
          <a:xfrm>
            <a:off x="4603501" y="1032747"/>
            <a:ext cx="7240010" cy="4810796"/>
          </a:xfrm>
          <a:prstGeom prst="rect">
            <a:avLst/>
          </a:prstGeom>
        </p:spPr>
      </p:pic>
    </p:spTree>
    <p:extLst>
      <p:ext uri="{BB962C8B-B14F-4D97-AF65-F5344CB8AC3E}">
        <p14:creationId xmlns:p14="http://schemas.microsoft.com/office/powerpoint/2010/main" val="371823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rmAutofit/>
          </a:bodyPr>
          <a:lstStyle/>
          <a:p>
            <a:r>
              <a:rPr lang="fr-FR" dirty="0"/>
              <a:t>Suppression des valeurs aberrantes</a:t>
            </a:r>
          </a:p>
        </p:txBody>
      </p:sp>
      <p:sp>
        <p:nvSpPr>
          <p:cNvPr id="4" name="Espace réservé du texte 3">
            <a:extLst>
              <a:ext uri="{FF2B5EF4-FFF2-40B4-BE49-F238E27FC236}">
                <a16:creationId xmlns:a16="http://schemas.microsoft.com/office/drawing/2014/main" id="{964D1CF5-818F-A21F-03E3-26B6069827E4}"/>
              </a:ext>
            </a:extLst>
          </p:cNvPr>
          <p:cNvSpPr>
            <a:spLocks noGrp="1"/>
          </p:cNvSpPr>
          <p:nvPr>
            <p:ph type="body" sz="half" idx="2"/>
          </p:nvPr>
        </p:nvSpPr>
        <p:spPr>
          <a:xfrm>
            <a:off x="868680" y="3429000"/>
            <a:ext cx="3246120" cy="2066544"/>
          </a:xfrm>
        </p:spPr>
        <p:txBody>
          <a:bodyPr>
            <a:normAutofit/>
          </a:bodyPr>
          <a:lstStyle/>
          <a:p>
            <a:r>
              <a:rPr lang="fr-FR" dirty="0"/>
              <a:t>Nous pouvons apercevoir plusieurs valeurs aberrantes</a:t>
            </a:r>
          </a:p>
        </p:txBody>
      </p:sp>
      <p:pic>
        <p:nvPicPr>
          <p:cNvPr id="5" name="Image 4">
            <a:extLst>
              <a:ext uri="{FF2B5EF4-FFF2-40B4-BE49-F238E27FC236}">
                <a16:creationId xmlns:a16="http://schemas.microsoft.com/office/drawing/2014/main" id="{6CBE2B38-1BA5-1D0A-4F53-FEE76FB0584E}"/>
              </a:ext>
            </a:extLst>
          </p:cNvPr>
          <p:cNvPicPr>
            <a:picLocks noChangeAspect="1"/>
          </p:cNvPicPr>
          <p:nvPr/>
        </p:nvPicPr>
        <p:blipFill>
          <a:blip r:embed="rId2"/>
          <a:stretch>
            <a:fillRect/>
          </a:stretch>
        </p:blipFill>
        <p:spPr>
          <a:xfrm>
            <a:off x="4457774" y="1107052"/>
            <a:ext cx="7734226" cy="4643895"/>
          </a:xfrm>
          <a:prstGeom prst="rect">
            <a:avLst/>
          </a:prstGeom>
        </p:spPr>
      </p:pic>
    </p:spTree>
    <p:extLst>
      <p:ext uri="{BB962C8B-B14F-4D97-AF65-F5344CB8AC3E}">
        <p14:creationId xmlns:p14="http://schemas.microsoft.com/office/powerpoint/2010/main" val="171776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rmAutofit/>
          </a:bodyPr>
          <a:lstStyle/>
          <a:p>
            <a:r>
              <a:rPr lang="fr-FR" dirty="0"/>
              <a:t>Suppression des valeurs aberrantes</a:t>
            </a:r>
          </a:p>
        </p:txBody>
      </p:sp>
      <p:sp>
        <p:nvSpPr>
          <p:cNvPr id="4" name="Espace réservé du texte 3">
            <a:extLst>
              <a:ext uri="{FF2B5EF4-FFF2-40B4-BE49-F238E27FC236}">
                <a16:creationId xmlns:a16="http://schemas.microsoft.com/office/drawing/2014/main" id="{964D1CF5-818F-A21F-03E3-26B6069827E4}"/>
              </a:ext>
            </a:extLst>
          </p:cNvPr>
          <p:cNvSpPr>
            <a:spLocks noGrp="1"/>
          </p:cNvSpPr>
          <p:nvPr>
            <p:ph type="body" sz="half" idx="2"/>
          </p:nvPr>
        </p:nvSpPr>
        <p:spPr>
          <a:xfrm>
            <a:off x="868680" y="3429000"/>
            <a:ext cx="3246120" cy="2066544"/>
          </a:xfrm>
        </p:spPr>
        <p:txBody>
          <a:bodyPr>
            <a:normAutofit/>
          </a:bodyPr>
          <a:lstStyle/>
          <a:p>
            <a:r>
              <a:rPr lang="fr-FR" dirty="0"/>
              <a:t>Voici le diagramme de dispersion après suppression de ces dernières valeurs</a:t>
            </a:r>
          </a:p>
        </p:txBody>
      </p:sp>
      <p:pic>
        <p:nvPicPr>
          <p:cNvPr id="6" name="Image 5">
            <a:extLst>
              <a:ext uri="{FF2B5EF4-FFF2-40B4-BE49-F238E27FC236}">
                <a16:creationId xmlns:a16="http://schemas.microsoft.com/office/drawing/2014/main" id="{C7D20FF1-1F96-A5A7-05FB-40526D36B281}"/>
              </a:ext>
            </a:extLst>
          </p:cNvPr>
          <p:cNvPicPr>
            <a:picLocks noChangeAspect="1"/>
          </p:cNvPicPr>
          <p:nvPr/>
        </p:nvPicPr>
        <p:blipFill>
          <a:blip r:embed="rId2"/>
          <a:stretch>
            <a:fillRect/>
          </a:stretch>
        </p:blipFill>
        <p:spPr>
          <a:xfrm>
            <a:off x="4550975" y="1003687"/>
            <a:ext cx="7641025" cy="4832338"/>
          </a:xfrm>
          <a:prstGeom prst="rect">
            <a:avLst/>
          </a:prstGeom>
        </p:spPr>
      </p:pic>
    </p:spTree>
    <p:extLst>
      <p:ext uri="{BB962C8B-B14F-4D97-AF65-F5344CB8AC3E}">
        <p14:creationId xmlns:p14="http://schemas.microsoft.com/office/powerpoint/2010/main" val="83192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457F8-C89C-F11A-BEC7-682EC3022359}"/>
              </a:ext>
            </a:extLst>
          </p:cNvPr>
          <p:cNvSpPr>
            <a:spLocks noGrp="1"/>
          </p:cNvSpPr>
          <p:nvPr>
            <p:ph type="title"/>
          </p:nvPr>
        </p:nvSpPr>
        <p:spPr/>
        <p:txBody>
          <a:bodyPr/>
          <a:lstStyle/>
          <a:p>
            <a:r>
              <a:rPr lang="fr-FR" dirty="0"/>
              <a:t>3 – Etude et interprétation</a:t>
            </a:r>
          </a:p>
        </p:txBody>
      </p:sp>
    </p:spTree>
    <p:extLst>
      <p:ext uri="{BB962C8B-B14F-4D97-AF65-F5344CB8AC3E}">
        <p14:creationId xmlns:p14="http://schemas.microsoft.com/office/powerpoint/2010/main" val="51793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93E3E-F977-D4FF-36E6-55602847330C}"/>
              </a:ext>
            </a:extLst>
          </p:cNvPr>
          <p:cNvSpPr>
            <a:spLocks noGrp="1"/>
          </p:cNvSpPr>
          <p:nvPr>
            <p:ph type="title"/>
          </p:nvPr>
        </p:nvSpPr>
        <p:spPr/>
        <p:txBody>
          <a:bodyPr/>
          <a:lstStyle/>
          <a:p>
            <a:r>
              <a:rPr lang="fr-FR" dirty="0"/>
              <a:t>Nombre d’</a:t>
            </a:r>
            <a:r>
              <a:rPr lang="fr-FR" dirty="0" err="1"/>
              <a:t>abre</a:t>
            </a:r>
            <a:r>
              <a:rPr lang="fr-FR" dirty="0"/>
              <a:t> par variété</a:t>
            </a:r>
          </a:p>
        </p:txBody>
      </p:sp>
      <p:pic>
        <p:nvPicPr>
          <p:cNvPr id="4" name="Image 3">
            <a:extLst>
              <a:ext uri="{FF2B5EF4-FFF2-40B4-BE49-F238E27FC236}">
                <a16:creationId xmlns:a16="http://schemas.microsoft.com/office/drawing/2014/main" id="{16F2DF24-660E-9CFF-EAEA-CA5D966D79E6}"/>
              </a:ext>
            </a:extLst>
          </p:cNvPr>
          <p:cNvPicPr>
            <a:picLocks noChangeAspect="1"/>
          </p:cNvPicPr>
          <p:nvPr/>
        </p:nvPicPr>
        <p:blipFill>
          <a:blip r:embed="rId2"/>
          <a:stretch>
            <a:fillRect/>
          </a:stretch>
        </p:blipFill>
        <p:spPr>
          <a:xfrm>
            <a:off x="2361777" y="2110581"/>
            <a:ext cx="9652846" cy="4530463"/>
          </a:xfrm>
          <a:prstGeom prst="rect">
            <a:avLst/>
          </a:prstGeom>
        </p:spPr>
      </p:pic>
      <p:sp>
        <p:nvSpPr>
          <p:cNvPr id="6" name="ZoneTexte 5">
            <a:extLst>
              <a:ext uri="{FF2B5EF4-FFF2-40B4-BE49-F238E27FC236}">
                <a16:creationId xmlns:a16="http://schemas.microsoft.com/office/drawing/2014/main" id="{2E4CB221-E8F6-0781-CB15-D0078E35B5D2}"/>
              </a:ext>
            </a:extLst>
          </p:cNvPr>
          <p:cNvSpPr txBox="1"/>
          <p:nvPr/>
        </p:nvSpPr>
        <p:spPr>
          <a:xfrm>
            <a:off x="177377" y="2151062"/>
            <a:ext cx="2184400" cy="4247317"/>
          </a:xfrm>
          <a:prstGeom prst="rect">
            <a:avLst/>
          </a:prstGeom>
          <a:noFill/>
        </p:spPr>
        <p:txBody>
          <a:bodyPr wrap="square" rtlCol="0">
            <a:spAutoFit/>
          </a:bodyPr>
          <a:lstStyle/>
          <a:p>
            <a:r>
              <a:rPr lang="fr-FR" dirty="0"/>
              <a:t>Voici un diagramme de barre affichant le nombre d’</a:t>
            </a:r>
            <a:r>
              <a:rPr lang="fr-FR" dirty="0" err="1"/>
              <a:t>abre</a:t>
            </a:r>
            <a:r>
              <a:rPr lang="fr-FR" dirty="0"/>
              <a:t> par variété. Nous constatons que la variété « </a:t>
            </a:r>
            <a:r>
              <a:rPr lang="fr-FR" dirty="0" err="1"/>
              <a:t>Baumannir</a:t>
            </a:r>
            <a:r>
              <a:rPr lang="fr-FR" dirty="0"/>
              <a:t> » est la plus présente avec plus de 4100 arbres. Et « </a:t>
            </a:r>
            <a:r>
              <a:rPr lang="fr-FR" dirty="0" err="1"/>
              <a:t>Greensptre</a:t>
            </a:r>
            <a:r>
              <a:rPr lang="fr-FR" dirty="0"/>
              <a:t> » est la moins présentes avec moins de 900 arbres.</a:t>
            </a:r>
          </a:p>
        </p:txBody>
      </p:sp>
    </p:spTree>
    <p:extLst>
      <p:ext uri="{BB962C8B-B14F-4D97-AF65-F5344CB8AC3E}">
        <p14:creationId xmlns:p14="http://schemas.microsoft.com/office/powerpoint/2010/main" val="400719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93E3E-F977-D4FF-36E6-55602847330C}"/>
              </a:ext>
            </a:extLst>
          </p:cNvPr>
          <p:cNvSpPr>
            <a:spLocks noGrp="1"/>
          </p:cNvSpPr>
          <p:nvPr>
            <p:ph type="title"/>
          </p:nvPr>
        </p:nvSpPr>
        <p:spPr/>
        <p:txBody>
          <a:bodyPr/>
          <a:lstStyle/>
          <a:p>
            <a:r>
              <a:rPr lang="fr-FR" dirty="0"/>
              <a:t>Hauteur des arbres par arrondissement</a:t>
            </a:r>
          </a:p>
        </p:txBody>
      </p:sp>
      <p:pic>
        <p:nvPicPr>
          <p:cNvPr id="5" name="Image 4">
            <a:extLst>
              <a:ext uri="{FF2B5EF4-FFF2-40B4-BE49-F238E27FC236}">
                <a16:creationId xmlns:a16="http://schemas.microsoft.com/office/drawing/2014/main" id="{6E014609-597A-CE73-A747-5F6E16F89770}"/>
              </a:ext>
            </a:extLst>
          </p:cNvPr>
          <p:cNvPicPr>
            <a:picLocks noChangeAspect="1"/>
          </p:cNvPicPr>
          <p:nvPr/>
        </p:nvPicPr>
        <p:blipFill>
          <a:blip r:embed="rId2"/>
          <a:stretch>
            <a:fillRect/>
          </a:stretch>
        </p:blipFill>
        <p:spPr>
          <a:xfrm>
            <a:off x="603505" y="2133600"/>
            <a:ext cx="6978396" cy="4369599"/>
          </a:xfrm>
          <a:prstGeom prst="rect">
            <a:avLst/>
          </a:prstGeom>
        </p:spPr>
      </p:pic>
      <p:sp>
        <p:nvSpPr>
          <p:cNvPr id="6" name="ZoneTexte 5">
            <a:extLst>
              <a:ext uri="{FF2B5EF4-FFF2-40B4-BE49-F238E27FC236}">
                <a16:creationId xmlns:a16="http://schemas.microsoft.com/office/drawing/2014/main" id="{1D864F21-12F9-F656-0BF5-0AD129CB12D7}"/>
              </a:ext>
            </a:extLst>
          </p:cNvPr>
          <p:cNvSpPr txBox="1"/>
          <p:nvPr/>
        </p:nvSpPr>
        <p:spPr>
          <a:xfrm>
            <a:off x="7898977" y="2255882"/>
            <a:ext cx="3689518" cy="1477328"/>
          </a:xfrm>
          <a:prstGeom prst="rect">
            <a:avLst/>
          </a:prstGeom>
          <a:noFill/>
        </p:spPr>
        <p:txBody>
          <a:bodyPr wrap="square" rtlCol="0">
            <a:spAutoFit/>
          </a:bodyPr>
          <a:lstStyle/>
          <a:p>
            <a:r>
              <a:rPr lang="fr-FR" dirty="0"/>
              <a:t>Voici un diagramme de barre avec interquartile, nous permettant de visualiser la hauteur des arbres par arrondissement</a:t>
            </a:r>
          </a:p>
        </p:txBody>
      </p:sp>
    </p:spTree>
    <p:extLst>
      <p:ext uri="{BB962C8B-B14F-4D97-AF65-F5344CB8AC3E}">
        <p14:creationId xmlns:p14="http://schemas.microsoft.com/office/powerpoint/2010/main" val="216039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5C2D8-4242-66D9-EF24-D0A3E9CD998B}"/>
              </a:ext>
            </a:extLst>
          </p:cNvPr>
          <p:cNvSpPr>
            <a:spLocks noGrp="1"/>
          </p:cNvSpPr>
          <p:nvPr>
            <p:ph type="title"/>
          </p:nvPr>
        </p:nvSpPr>
        <p:spPr/>
        <p:txBody>
          <a:bodyPr>
            <a:normAutofit fontScale="90000"/>
          </a:bodyPr>
          <a:lstStyle/>
          <a:p>
            <a:r>
              <a:rPr lang="fr-FR" dirty="0"/>
              <a:t>Nombre d’arbre par arrondissement </a:t>
            </a:r>
          </a:p>
        </p:txBody>
      </p:sp>
      <p:sp>
        <p:nvSpPr>
          <p:cNvPr id="4" name="Espace réservé du texte 3">
            <a:extLst>
              <a:ext uri="{FF2B5EF4-FFF2-40B4-BE49-F238E27FC236}">
                <a16:creationId xmlns:a16="http://schemas.microsoft.com/office/drawing/2014/main" id="{C1622EBC-942D-95C1-9404-437049E784E1}"/>
              </a:ext>
            </a:extLst>
          </p:cNvPr>
          <p:cNvSpPr>
            <a:spLocks noGrp="1"/>
          </p:cNvSpPr>
          <p:nvPr>
            <p:ph type="body" sz="half" idx="2"/>
          </p:nvPr>
        </p:nvSpPr>
        <p:spPr/>
        <p:txBody>
          <a:bodyPr/>
          <a:lstStyle/>
          <a:p>
            <a:r>
              <a:rPr lang="fr-FR" dirty="0"/>
              <a:t>Nous pouvons visualiser sur ce diagramme en barre, le nombre d’arbres par arrondissement et donc se faire un idée de leur répartition dans Paris</a:t>
            </a:r>
          </a:p>
        </p:txBody>
      </p:sp>
      <p:pic>
        <p:nvPicPr>
          <p:cNvPr id="6" name="Image 5">
            <a:extLst>
              <a:ext uri="{FF2B5EF4-FFF2-40B4-BE49-F238E27FC236}">
                <a16:creationId xmlns:a16="http://schemas.microsoft.com/office/drawing/2014/main" id="{60DBA3B0-5D54-F6AD-78CA-EED1AD3C8B5A}"/>
              </a:ext>
            </a:extLst>
          </p:cNvPr>
          <p:cNvPicPr>
            <a:picLocks noChangeAspect="1"/>
          </p:cNvPicPr>
          <p:nvPr/>
        </p:nvPicPr>
        <p:blipFill>
          <a:blip r:embed="rId2"/>
          <a:stretch>
            <a:fillRect/>
          </a:stretch>
        </p:blipFill>
        <p:spPr>
          <a:xfrm>
            <a:off x="5060522" y="628641"/>
            <a:ext cx="6134956" cy="5582429"/>
          </a:xfrm>
          <a:prstGeom prst="rect">
            <a:avLst/>
          </a:prstGeom>
        </p:spPr>
      </p:pic>
    </p:spTree>
    <p:extLst>
      <p:ext uri="{BB962C8B-B14F-4D97-AF65-F5344CB8AC3E}">
        <p14:creationId xmlns:p14="http://schemas.microsoft.com/office/powerpoint/2010/main" val="59900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5C2D8-4242-66D9-EF24-D0A3E9CD998B}"/>
              </a:ext>
            </a:extLst>
          </p:cNvPr>
          <p:cNvSpPr>
            <a:spLocks noGrp="1"/>
          </p:cNvSpPr>
          <p:nvPr>
            <p:ph type="title"/>
          </p:nvPr>
        </p:nvSpPr>
        <p:spPr/>
        <p:txBody>
          <a:bodyPr>
            <a:normAutofit fontScale="90000"/>
          </a:bodyPr>
          <a:lstStyle/>
          <a:p>
            <a:r>
              <a:rPr lang="fr-FR" dirty="0"/>
              <a:t>Nombre d’arbre par arrondissement </a:t>
            </a:r>
          </a:p>
        </p:txBody>
      </p:sp>
      <p:sp>
        <p:nvSpPr>
          <p:cNvPr id="4" name="Espace réservé du texte 3">
            <a:extLst>
              <a:ext uri="{FF2B5EF4-FFF2-40B4-BE49-F238E27FC236}">
                <a16:creationId xmlns:a16="http://schemas.microsoft.com/office/drawing/2014/main" id="{C1622EBC-942D-95C1-9404-437049E784E1}"/>
              </a:ext>
            </a:extLst>
          </p:cNvPr>
          <p:cNvSpPr>
            <a:spLocks noGrp="1"/>
          </p:cNvSpPr>
          <p:nvPr>
            <p:ph type="body" sz="half" idx="2"/>
          </p:nvPr>
        </p:nvSpPr>
        <p:spPr/>
        <p:txBody>
          <a:bodyPr>
            <a:normAutofit lnSpcReduction="10000"/>
          </a:bodyPr>
          <a:lstStyle/>
          <a:p>
            <a:r>
              <a:rPr lang="fr-FR" dirty="0"/>
              <a:t>Rapide étude statistique du nombre d’</a:t>
            </a:r>
            <a:r>
              <a:rPr lang="fr-FR" dirty="0" err="1"/>
              <a:t>abre</a:t>
            </a:r>
            <a:r>
              <a:rPr lang="fr-FR" dirty="0"/>
              <a:t> par arrondissement. Un arrondissement à en moyenne 7600 arbres, mais cela varie de 1000 à 175000 environ.</a:t>
            </a:r>
          </a:p>
        </p:txBody>
      </p:sp>
      <p:pic>
        <p:nvPicPr>
          <p:cNvPr id="5" name="Image 4">
            <a:extLst>
              <a:ext uri="{FF2B5EF4-FFF2-40B4-BE49-F238E27FC236}">
                <a16:creationId xmlns:a16="http://schemas.microsoft.com/office/drawing/2014/main" id="{29B17151-4118-62A4-F018-470C0CF03816}"/>
              </a:ext>
            </a:extLst>
          </p:cNvPr>
          <p:cNvPicPr>
            <a:picLocks noChangeAspect="1"/>
          </p:cNvPicPr>
          <p:nvPr/>
        </p:nvPicPr>
        <p:blipFill>
          <a:blip r:embed="rId2"/>
          <a:stretch>
            <a:fillRect/>
          </a:stretch>
        </p:blipFill>
        <p:spPr>
          <a:xfrm>
            <a:off x="5426522" y="1144254"/>
            <a:ext cx="5896798" cy="4772691"/>
          </a:xfrm>
          <a:prstGeom prst="rect">
            <a:avLst/>
          </a:prstGeom>
        </p:spPr>
      </p:pic>
    </p:spTree>
    <p:extLst>
      <p:ext uri="{BB962C8B-B14F-4D97-AF65-F5344CB8AC3E}">
        <p14:creationId xmlns:p14="http://schemas.microsoft.com/office/powerpoint/2010/main" val="307118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5C2D8-4242-66D9-EF24-D0A3E9CD998B}"/>
              </a:ext>
            </a:extLst>
          </p:cNvPr>
          <p:cNvSpPr>
            <a:spLocks noGrp="1"/>
          </p:cNvSpPr>
          <p:nvPr>
            <p:ph type="title"/>
          </p:nvPr>
        </p:nvSpPr>
        <p:spPr/>
        <p:txBody>
          <a:bodyPr>
            <a:noAutofit/>
          </a:bodyPr>
          <a:lstStyle/>
          <a:p>
            <a:r>
              <a:rPr lang="fr-FR" sz="2800" dirty="0"/>
              <a:t>Nombre d’arbre par leur stade de développement</a:t>
            </a:r>
          </a:p>
        </p:txBody>
      </p:sp>
      <p:sp>
        <p:nvSpPr>
          <p:cNvPr id="4" name="Espace réservé du texte 3">
            <a:extLst>
              <a:ext uri="{FF2B5EF4-FFF2-40B4-BE49-F238E27FC236}">
                <a16:creationId xmlns:a16="http://schemas.microsoft.com/office/drawing/2014/main" id="{C1622EBC-942D-95C1-9404-437049E784E1}"/>
              </a:ext>
            </a:extLst>
          </p:cNvPr>
          <p:cNvSpPr>
            <a:spLocks noGrp="1"/>
          </p:cNvSpPr>
          <p:nvPr>
            <p:ph type="body" sz="half" idx="2"/>
          </p:nvPr>
        </p:nvSpPr>
        <p:spPr/>
        <p:txBody>
          <a:bodyPr>
            <a:normAutofit lnSpcReduction="10000"/>
          </a:bodyPr>
          <a:lstStyle/>
          <a:p>
            <a:r>
              <a:rPr lang="fr-FR" dirty="0"/>
              <a:t>D’après ce diagramme en barre nous pouvons conclure que majoritairement les arbres parisiens sont dans leur stade de développement d’adulte.</a:t>
            </a:r>
          </a:p>
        </p:txBody>
      </p:sp>
      <p:pic>
        <p:nvPicPr>
          <p:cNvPr id="6" name="Image 5">
            <a:extLst>
              <a:ext uri="{FF2B5EF4-FFF2-40B4-BE49-F238E27FC236}">
                <a16:creationId xmlns:a16="http://schemas.microsoft.com/office/drawing/2014/main" id="{6B857E19-2810-0237-65A2-E336087988C9}"/>
              </a:ext>
            </a:extLst>
          </p:cNvPr>
          <p:cNvPicPr>
            <a:picLocks noChangeAspect="1"/>
          </p:cNvPicPr>
          <p:nvPr/>
        </p:nvPicPr>
        <p:blipFill>
          <a:blip r:embed="rId2"/>
          <a:stretch>
            <a:fillRect/>
          </a:stretch>
        </p:blipFill>
        <p:spPr>
          <a:xfrm>
            <a:off x="4988661" y="1209747"/>
            <a:ext cx="6001588" cy="4420217"/>
          </a:xfrm>
          <a:prstGeom prst="rect">
            <a:avLst/>
          </a:prstGeom>
        </p:spPr>
      </p:pic>
    </p:spTree>
    <p:extLst>
      <p:ext uri="{BB962C8B-B14F-4D97-AF65-F5344CB8AC3E}">
        <p14:creationId xmlns:p14="http://schemas.microsoft.com/office/powerpoint/2010/main" val="1345162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73E2ED-DAAF-C335-1C1B-DBF10E2BC0D1}"/>
              </a:ext>
            </a:extLst>
          </p:cNvPr>
          <p:cNvSpPr>
            <a:spLocks noGrp="1"/>
          </p:cNvSpPr>
          <p:nvPr>
            <p:ph type="title"/>
          </p:nvPr>
        </p:nvSpPr>
        <p:spPr/>
        <p:txBody>
          <a:bodyPr/>
          <a:lstStyle/>
          <a:p>
            <a:r>
              <a:rPr lang="en-US" dirty="0"/>
              <a:t>4 – Étude des positions </a:t>
            </a:r>
            <a:r>
              <a:rPr lang="en-US" dirty="0" err="1"/>
              <a:t>géographique</a:t>
            </a:r>
            <a:endParaRPr lang="fr-FR" dirty="0"/>
          </a:p>
        </p:txBody>
      </p:sp>
    </p:spTree>
    <p:extLst>
      <p:ext uri="{BB962C8B-B14F-4D97-AF65-F5344CB8AC3E}">
        <p14:creationId xmlns:p14="http://schemas.microsoft.com/office/powerpoint/2010/main" val="191349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D5CC1BE-CF19-E507-5067-EBC291161693}"/>
              </a:ext>
            </a:extLst>
          </p:cNvPr>
          <p:cNvSpPr>
            <a:spLocks noGrp="1"/>
          </p:cNvSpPr>
          <p:nvPr>
            <p:ph type="title"/>
          </p:nvPr>
        </p:nvSpPr>
        <p:spPr>
          <a:xfrm>
            <a:off x="1804988" y="1442171"/>
            <a:ext cx="8582025" cy="2387445"/>
          </a:xfrm>
        </p:spPr>
        <p:txBody>
          <a:bodyPr vert="horz" lIns="91440" tIns="45720" rIns="91440" bIns="45720" rtlCol="0" anchor="ctr">
            <a:normAutofit fontScale="90000"/>
          </a:bodyPr>
          <a:lstStyle/>
          <a:p>
            <a:r>
              <a:rPr lang="en-US" sz="2000" b="1" dirty="0" err="1"/>
              <a:t>Sommaire</a:t>
            </a:r>
            <a:br>
              <a:rPr lang="en-US" sz="2000" dirty="0"/>
            </a:br>
            <a:br>
              <a:rPr lang="en-US" sz="2000" dirty="0"/>
            </a:br>
            <a:r>
              <a:rPr lang="en-US" sz="2000" dirty="0"/>
              <a:t>1 – </a:t>
            </a:r>
            <a:r>
              <a:rPr lang="en-US" sz="2000" dirty="0" err="1"/>
              <a:t>Présentation</a:t>
            </a:r>
            <a:r>
              <a:rPr lang="en-US" sz="2000" dirty="0"/>
              <a:t> Générale du jeu de </a:t>
            </a:r>
            <a:r>
              <a:rPr lang="en-US" sz="2000" dirty="0" err="1"/>
              <a:t>donnée</a:t>
            </a:r>
            <a:br>
              <a:rPr lang="en-US" sz="2000" dirty="0"/>
            </a:br>
            <a:r>
              <a:rPr lang="en-US" sz="2000" dirty="0"/>
              <a:t>2 – </a:t>
            </a:r>
            <a:r>
              <a:rPr lang="en-US" sz="2000" dirty="0" err="1"/>
              <a:t>Filtre</a:t>
            </a:r>
            <a:r>
              <a:rPr lang="en-US" sz="2000" dirty="0"/>
              <a:t> et </a:t>
            </a:r>
            <a:r>
              <a:rPr lang="en-US" sz="2000" dirty="0" err="1"/>
              <a:t>nettoyage</a:t>
            </a:r>
            <a:br>
              <a:rPr lang="en-US" sz="2000" dirty="0"/>
            </a:br>
            <a:r>
              <a:rPr lang="en-US" sz="2000" dirty="0"/>
              <a:t>3 – Etude et interpretation</a:t>
            </a:r>
            <a:br>
              <a:rPr lang="en-US" sz="2000" dirty="0"/>
            </a:br>
            <a:r>
              <a:rPr lang="en-US" sz="2000" dirty="0"/>
              <a:t>4 - </a:t>
            </a:r>
            <a:r>
              <a:rPr lang="fr-FR" sz="2000" dirty="0"/>
              <a:t>Étude des positions géographique</a:t>
            </a:r>
            <a:br>
              <a:rPr lang="fr-FR" sz="2000" dirty="0"/>
            </a:br>
            <a:br>
              <a:rPr lang="en-US" sz="2000" dirty="0"/>
            </a:br>
            <a:r>
              <a:rPr lang="en-US" sz="2200" dirty="0"/>
              <a:t>A</a:t>
            </a:r>
            <a:r>
              <a:rPr lang="fr-FR" sz="2200" b="0" i="0" dirty="0" err="1">
                <a:solidFill>
                  <a:srgbClr val="271A38"/>
                </a:solidFill>
                <a:effectLst/>
                <a:latin typeface="Inter"/>
              </a:rPr>
              <a:t>nalyse</a:t>
            </a:r>
            <a:r>
              <a:rPr lang="fr-FR" sz="2200" b="0" i="0" dirty="0">
                <a:solidFill>
                  <a:srgbClr val="271A38"/>
                </a:solidFill>
                <a:effectLst/>
                <a:latin typeface="Inter"/>
              </a:rPr>
              <a:t> exploratoire avec un jeu de données portant sur les arbres de la ville de Paris, dans le cadre du programme “Végétalisons la ville”.</a:t>
            </a:r>
            <a:endParaRPr lang="en-US" sz="2200" dirty="0"/>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986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5C2D8-4242-66D9-EF24-D0A3E9CD998B}"/>
              </a:ext>
            </a:extLst>
          </p:cNvPr>
          <p:cNvSpPr>
            <a:spLocks noGrp="1"/>
          </p:cNvSpPr>
          <p:nvPr>
            <p:ph type="title"/>
          </p:nvPr>
        </p:nvSpPr>
        <p:spPr/>
        <p:txBody>
          <a:bodyPr>
            <a:normAutofit fontScale="90000"/>
          </a:bodyPr>
          <a:lstStyle/>
          <a:p>
            <a:r>
              <a:rPr lang="fr-FR" dirty="0"/>
              <a:t>Représentation des emplacements géographique des arbres à Paris</a:t>
            </a:r>
          </a:p>
        </p:txBody>
      </p:sp>
      <p:pic>
        <p:nvPicPr>
          <p:cNvPr id="8" name="Image 7">
            <a:extLst>
              <a:ext uri="{FF2B5EF4-FFF2-40B4-BE49-F238E27FC236}">
                <a16:creationId xmlns:a16="http://schemas.microsoft.com/office/drawing/2014/main" id="{722C2154-6F74-A8D5-C19A-E49D0E33743C}"/>
              </a:ext>
            </a:extLst>
          </p:cNvPr>
          <p:cNvPicPr>
            <a:picLocks noChangeAspect="1"/>
          </p:cNvPicPr>
          <p:nvPr/>
        </p:nvPicPr>
        <p:blipFill>
          <a:blip r:embed="rId2"/>
          <a:stretch>
            <a:fillRect/>
          </a:stretch>
        </p:blipFill>
        <p:spPr>
          <a:xfrm>
            <a:off x="5025835" y="623555"/>
            <a:ext cx="6297485" cy="5815345"/>
          </a:xfrm>
          <a:prstGeom prst="rect">
            <a:avLst/>
          </a:prstGeom>
        </p:spPr>
      </p:pic>
    </p:spTree>
    <p:extLst>
      <p:ext uri="{BB962C8B-B14F-4D97-AF65-F5344CB8AC3E}">
        <p14:creationId xmlns:p14="http://schemas.microsoft.com/office/powerpoint/2010/main" val="3205770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9CA8F4B6-A821-2E79-4700-816F1F0C452E}"/>
              </a:ext>
            </a:extLst>
          </p:cNvPr>
          <p:cNvPicPr>
            <a:picLocks noChangeAspect="1"/>
          </p:cNvPicPr>
          <p:nvPr/>
        </p:nvPicPr>
        <p:blipFill>
          <a:blip r:embed="rId2"/>
          <a:stretch>
            <a:fillRect/>
          </a:stretch>
        </p:blipFill>
        <p:spPr>
          <a:xfrm>
            <a:off x="108702" y="175758"/>
            <a:ext cx="11974596" cy="6506483"/>
          </a:xfrm>
          <a:prstGeom prst="rect">
            <a:avLst/>
          </a:prstGeom>
        </p:spPr>
      </p:pic>
    </p:spTree>
    <p:extLst>
      <p:ext uri="{BB962C8B-B14F-4D97-AF65-F5344CB8AC3E}">
        <p14:creationId xmlns:p14="http://schemas.microsoft.com/office/powerpoint/2010/main" val="52752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Autofit/>
          </a:bodyPr>
          <a:lstStyle/>
          <a:p>
            <a:r>
              <a:rPr lang="fr-FR" sz="2800" dirty="0"/>
              <a:t>Conclusion</a:t>
            </a:r>
          </a:p>
        </p:txBody>
      </p:sp>
      <p:sp>
        <p:nvSpPr>
          <p:cNvPr id="3" name="Espace réservé du contenu 2">
            <a:extLst>
              <a:ext uri="{FF2B5EF4-FFF2-40B4-BE49-F238E27FC236}">
                <a16:creationId xmlns:a16="http://schemas.microsoft.com/office/drawing/2014/main" id="{B967C339-DE06-0FD9-1B7F-80C31B736F6F}"/>
              </a:ext>
            </a:extLst>
          </p:cNvPr>
          <p:cNvSpPr>
            <a:spLocks noGrp="1"/>
          </p:cNvSpPr>
          <p:nvPr>
            <p:ph idx="1"/>
          </p:nvPr>
        </p:nvSpPr>
        <p:spPr/>
        <p:txBody>
          <a:bodyPr/>
          <a:lstStyle/>
          <a:p>
            <a:r>
              <a:rPr lang="fr-FR" dirty="0"/>
              <a:t>Nous avons plus de 200 000 arbres à Paris</a:t>
            </a:r>
          </a:p>
          <a:p>
            <a:r>
              <a:rPr lang="fr-FR" dirty="0"/>
              <a:t>Il y a de grands écart de nombre d’arbre par arrondissement.</a:t>
            </a:r>
          </a:p>
          <a:p>
            <a:r>
              <a:rPr lang="fr-FR" dirty="0"/>
              <a:t>La majorité des arbres sont en stade de développement Adulte</a:t>
            </a:r>
          </a:p>
          <a:p>
            <a:endParaRPr lang="fr-FR" dirty="0"/>
          </a:p>
        </p:txBody>
      </p:sp>
    </p:spTree>
    <p:extLst>
      <p:ext uri="{BB962C8B-B14F-4D97-AF65-F5344CB8AC3E}">
        <p14:creationId xmlns:p14="http://schemas.microsoft.com/office/powerpoint/2010/main" val="130266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457F8-C89C-F11A-BEC7-682EC3022359}"/>
              </a:ext>
            </a:extLst>
          </p:cNvPr>
          <p:cNvSpPr>
            <a:spLocks noGrp="1"/>
          </p:cNvSpPr>
          <p:nvPr>
            <p:ph type="title"/>
          </p:nvPr>
        </p:nvSpPr>
        <p:spPr/>
        <p:txBody>
          <a:bodyPr/>
          <a:lstStyle/>
          <a:p>
            <a:r>
              <a:rPr lang="fr-FR" dirty="0"/>
              <a:t>1- </a:t>
            </a:r>
            <a:r>
              <a:rPr lang="en-US" sz="5400" dirty="0" err="1"/>
              <a:t>Présentation</a:t>
            </a:r>
            <a:r>
              <a:rPr lang="en-US" sz="5400" dirty="0"/>
              <a:t> </a:t>
            </a:r>
            <a:r>
              <a:rPr lang="en-US" sz="5400" dirty="0" err="1"/>
              <a:t>generale</a:t>
            </a:r>
            <a:r>
              <a:rPr lang="en-US" sz="5400" dirty="0"/>
              <a:t> du jeu de </a:t>
            </a:r>
            <a:r>
              <a:rPr lang="en-US" sz="5400" dirty="0" err="1"/>
              <a:t>données</a:t>
            </a:r>
            <a:r>
              <a:rPr lang="en-US" sz="5400" dirty="0"/>
              <a:t>.</a:t>
            </a:r>
            <a:endParaRPr lang="fr-FR" dirty="0"/>
          </a:p>
        </p:txBody>
      </p:sp>
    </p:spTree>
    <p:extLst>
      <p:ext uri="{BB962C8B-B14F-4D97-AF65-F5344CB8AC3E}">
        <p14:creationId xmlns:p14="http://schemas.microsoft.com/office/powerpoint/2010/main" val="228912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64282-820B-CE84-8C52-F92BAD56BBAF}"/>
              </a:ext>
            </a:extLst>
          </p:cNvPr>
          <p:cNvSpPr>
            <a:spLocks noGrp="1"/>
          </p:cNvSpPr>
          <p:nvPr>
            <p:ph type="title"/>
          </p:nvPr>
        </p:nvSpPr>
        <p:spPr/>
        <p:txBody>
          <a:bodyPr/>
          <a:lstStyle/>
          <a:p>
            <a:r>
              <a:rPr lang="fr-FR" dirty="0"/>
              <a:t>Aperçu du jeu de donnée</a:t>
            </a:r>
          </a:p>
        </p:txBody>
      </p:sp>
      <p:pic>
        <p:nvPicPr>
          <p:cNvPr id="5" name="Image 4">
            <a:extLst>
              <a:ext uri="{FF2B5EF4-FFF2-40B4-BE49-F238E27FC236}">
                <a16:creationId xmlns:a16="http://schemas.microsoft.com/office/drawing/2014/main" id="{0A0D81D9-23B3-2A4F-90CE-957020D8C1C1}"/>
              </a:ext>
            </a:extLst>
          </p:cNvPr>
          <p:cNvPicPr>
            <a:picLocks noChangeAspect="1"/>
          </p:cNvPicPr>
          <p:nvPr/>
        </p:nvPicPr>
        <p:blipFill>
          <a:blip r:embed="rId2"/>
          <a:stretch>
            <a:fillRect/>
          </a:stretch>
        </p:blipFill>
        <p:spPr>
          <a:xfrm>
            <a:off x="547049" y="2076851"/>
            <a:ext cx="11192369" cy="1339868"/>
          </a:xfrm>
          <a:prstGeom prst="rect">
            <a:avLst/>
          </a:prstGeom>
        </p:spPr>
      </p:pic>
      <p:pic>
        <p:nvPicPr>
          <p:cNvPr id="7" name="Image 6">
            <a:extLst>
              <a:ext uri="{FF2B5EF4-FFF2-40B4-BE49-F238E27FC236}">
                <a16:creationId xmlns:a16="http://schemas.microsoft.com/office/drawing/2014/main" id="{5BCB7203-3BC5-42C9-23E9-33E2ADB4DF32}"/>
              </a:ext>
            </a:extLst>
          </p:cNvPr>
          <p:cNvPicPr>
            <a:picLocks noChangeAspect="1"/>
          </p:cNvPicPr>
          <p:nvPr/>
        </p:nvPicPr>
        <p:blipFill>
          <a:blip r:embed="rId3"/>
          <a:stretch>
            <a:fillRect/>
          </a:stretch>
        </p:blipFill>
        <p:spPr>
          <a:xfrm>
            <a:off x="547049" y="3416719"/>
            <a:ext cx="11192369" cy="1234330"/>
          </a:xfrm>
          <a:prstGeom prst="rect">
            <a:avLst/>
          </a:prstGeom>
        </p:spPr>
      </p:pic>
      <p:sp>
        <p:nvSpPr>
          <p:cNvPr id="8" name="ZoneTexte 7">
            <a:extLst>
              <a:ext uri="{FF2B5EF4-FFF2-40B4-BE49-F238E27FC236}">
                <a16:creationId xmlns:a16="http://schemas.microsoft.com/office/drawing/2014/main" id="{D6CE3C96-4C1A-BFAF-5C18-93FCA64A7B26}"/>
              </a:ext>
            </a:extLst>
          </p:cNvPr>
          <p:cNvSpPr txBox="1"/>
          <p:nvPr/>
        </p:nvSpPr>
        <p:spPr>
          <a:xfrm>
            <a:off x="547049" y="4756587"/>
            <a:ext cx="10300256" cy="369332"/>
          </a:xfrm>
          <a:prstGeom prst="rect">
            <a:avLst/>
          </a:prstGeom>
          <a:noFill/>
        </p:spPr>
        <p:txBody>
          <a:bodyPr wrap="none" rtlCol="0">
            <a:spAutoFit/>
          </a:bodyPr>
          <a:lstStyle/>
          <a:p>
            <a:r>
              <a:rPr lang="fr-FR" dirty="0"/>
              <a:t>Nous pouvons constater, 18 colonnes, avec différent type de données, </a:t>
            </a:r>
            <a:r>
              <a:rPr lang="fr-FR" dirty="0" err="1"/>
              <a:t>text</a:t>
            </a:r>
            <a:r>
              <a:rPr lang="fr-FR" dirty="0"/>
              <a:t>, nombres, décimaux. </a:t>
            </a:r>
          </a:p>
        </p:txBody>
      </p:sp>
      <p:sp>
        <p:nvSpPr>
          <p:cNvPr id="9" name="ZoneTexte 8">
            <a:extLst>
              <a:ext uri="{FF2B5EF4-FFF2-40B4-BE49-F238E27FC236}">
                <a16:creationId xmlns:a16="http://schemas.microsoft.com/office/drawing/2014/main" id="{ACB4B289-6E4D-8BDB-C851-7F8E228D9638}"/>
              </a:ext>
            </a:extLst>
          </p:cNvPr>
          <p:cNvSpPr txBox="1"/>
          <p:nvPr/>
        </p:nvSpPr>
        <p:spPr>
          <a:xfrm>
            <a:off x="547049" y="5231457"/>
            <a:ext cx="11192369" cy="923330"/>
          </a:xfrm>
          <a:prstGeom prst="rect">
            <a:avLst/>
          </a:prstGeom>
          <a:noFill/>
        </p:spPr>
        <p:txBody>
          <a:bodyPr wrap="square" rtlCol="0">
            <a:spAutoFit/>
          </a:bodyPr>
          <a:lstStyle/>
          <a:p>
            <a:r>
              <a:rPr lang="fr-FR" dirty="0"/>
              <a:t>Ces données sont bien botaniques et comporte plusieurs informations sur des arbres, type d’emplacement, domanialité, lieu, etc..</a:t>
            </a:r>
          </a:p>
          <a:p>
            <a:r>
              <a:rPr lang="fr-FR" dirty="0"/>
              <a:t>Mais nous pouvons également remarqué des information géographique (geo_point_2d_a) </a:t>
            </a:r>
          </a:p>
        </p:txBody>
      </p:sp>
    </p:spTree>
    <p:extLst>
      <p:ext uri="{BB962C8B-B14F-4D97-AF65-F5344CB8AC3E}">
        <p14:creationId xmlns:p14="http://schemas.microsoft.com/office/powerpoint/2010/main" val="179082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rmAutofit/>
          </a:bodyPr>
          <a:lstStyle/>
          <a:p>
            <a:r>
              <a:rPr lang="fr-FR" dirty="0"/>
              <a:t>Information sur les colonnes</a:t>
            </a:r>
          </a:p>
        </p:txBody>
      </p:sp>
      <p:sp>
        <p:nvSpPr>
          <p:cNvPr id="4" name="Espace réservé du texte 3">
            <a:extLst>
              <a:ext uri="{FF2B5EF4-FFF2-40B4-BE49-F238E27FC236}">
                <a16:creationId xmlns:a16="http://schemas.microsoft.com/office/drawing/2014/main" id="{964D1CF5-818F-A21F-03E3-26B6069827E4}"/>
              </a:ext>
            </a:extLst>
          </p:cNvPr>
          <p:cNvSpPr>
            <a:spLocks noGrp="1"/>
          </p:cNvSpPr>
          <p:nvPr>
            <p:ph type="body" sz="half" idx="2"/>
          </p:nvPr>
        </p:nvSpPr>
        <p:spPr/>
        <p:txBody>
          <a:bodyPr>
            <a:normAutofit fontScale="85000" lnSpcReduction="20000"/>
          </a:bodyPr>
          <a:lstStyle/>
          <a:p>
            <a:r>
              <a:rPr lang="fr-FR" dirty="0"/>
              <a:t>Nous avons approximativement environ: </a:t>
            </a:r>
          </a:p>
          <a:p>
            <a:r>
              <a:rPr lang="fr-FR" dirty="0"/>
              <a:t>- 200 000 lignes (200 136)</a:t>
            </a:r>
          </a:p>
          <a:p>
            <a:r>
              <a:rPr lang="fr-FR" dirty="0"/>
              <a:t>- 18 champs (colonnes)</a:t>
            </a:r>
          </a:p>
          <a:p>
            <a:r>
              <a:rPr lang="fr-FR" dirty="0"/>
              <a:t>- des type variant (</a:t>
            </a:r>
            <a:r>
              <a:rPr lang="fr-FR" dirty="0" err="1"/>
              <a:t>integer</a:t>
            </a:r>
            <a:r>
              <a:rPr lang="fr-FR" dirty="0"/>
              <a:t>, string(</a:t>
            </a:r>
            <a:r>
              <a:rPr lang="fr-FR" dirty="0" err="1"/>
              <a:t>object</a:t>
            </a:r>
            <a:r>
              <a:rPr lang="fr-FR" dirty="0"/>
              <a:t>), décimaux (float64)</a:t>
            </a:r>
          </a:p>
          <a:p>
            <a:r>
              <a:rPr lang="fr-FR" dirty="0"/>
              <a:t>- point mémoire d’environ 30 Mb</a:t>
            </a:r>
          </a:p>
        </p:txBody>
      </p:sp>
      <p:pic>
        <p:nvPicPr>
          <p:cNvPr id="6" name="Image 5">
            <a:extLst>
              <a:ext uri="{FF2B5EF4-FFF2-40B4-BE49-F238E27FC236}">
                <a16:creationId xmlns:a16="http://schemas.microsoft.com/office/drawing/2014/main" id="{F2523FEB-B325-6FCD-2BA0-F07D9B1432F8}"/>
              </a:ext>
            </a:extLst>
          </p:cNvPr>
          <p:cNvPicPr>
            <a:picLocks noChangeAspect="1"/>
          </p:cNvPicPr>
          <p:nvPr/>
        </p:nvPicPr>
        <p:blipFill>
          <a:blip r:embed="rId2"/>
          <a:stretch>
            <a:fillRect/>
          </a:stretch>
        </p:blipFill>
        <p:spPr>
          <a:xfrm>
            <a:off x="6875170" y="415735"/>
            <a:ext cx="4625257" cy="6026530"/>
          </a:xfrm>
          <a:prstGeom prst="rect">
            <a:avLst/>
          </a:prstGeom>
        </p:spPr>
      </p:pic>
    </p:spTree>
    <p:extLst>
      <p:ext uri="{BB962C8B-B14F-4D97-AF65-F5344CB8AC3E}">
        <p14:creationId xmlns:p14="http://schemas.microsoft.com/office/powerpoint/2010/main" val="233817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rmAutofit/>
          </a:bodyPr>
          <a:lstStyle/>
          <a:p>
            <a:r>
              <a:rPr lang="fr-FR" dirty="0"/>
              <a:t>Nombre d’arbres</a:t>
            </a:r>
          </a:p>
        </p:txBody>
      </p:sp>
      <p:sp>
        <p:nvSpPr>
          <p:cNvPr id="4" name="Espace réservé du texte 3">
            <a:extLst>
              <a:ext uri="{FF2B5EF4-FFF2-40B4-BE49-F238E27FC236}">
                <a16:creationId xmlns:a16="http://schemas.microsoft.com/office/drawing/2014/main" id="{964D1CF5-818F-A21F-03E3-26B6069827E4}"/>
              </a:ext>
            </a:extLst>
          </p:cNvPr>
          <p:cNvSpPr>
            <a:spLocks noGrp="1"/>
          </p:cNvSpPr>
          <p:nvPr>
            <p:ph type="body" sz="half" idx="2"/>
          </p:nvPr>
        </p:nvSpPr>
        <p:spPr/>
        <p:txBody>
          <a:bodyPr>
            <a:normAutofit fontScale="77500" lnSpcReduction="20000"/>
          </a:bodyPr>
          <a:lstStyle/>
          <a:p>
            <a:r>
              <a:rPr lang="fr-FR" dirty="0"/>
              <a:t>Combien d’arbre contient ce jeu de données ?</a:t>
            </a:r>
          </a:p>
          <a:p>
            <a:endParaRPr lang="fr-FR" dirty="0"/>
          </a:p>
          <a:p>
            <a:r>
              <a:rPr lang="fr-FR" dirty="0"/>
              <a:t>Ce jeu de donnée comportant 200 137 identifiant d’emplacements d’arbres, nous pouvons déduire que ce jeu de données comporte 200 137 arbres.</a:t>
            </a:r>
          </a:p>
        </p:txBody>
      </p:sp>
      <p:pic>
        <p:nvPicPr>
          <p:cNvPr id="6" name="Image 5">
            <a:extLst>
              <a:ext uri="{FF2B5EF4-FFF2-40B4-BE49-F238E27FC236}">
                <a16:creationId xmlns:a16="http://schemas.microsoft.com/office/drawing/2014/main" id="{CA5D67F1-98F1-B6CE-15D7-6A01FAA85CB9}"/>
              </a:ext>
            </a:extLst>
          </p:cNvPr>
          <p:cNvPicPr>
            <a:picLocks noChangeAspect="1"/>
          </p:cNvPicPr>
          <p:nvPr/>
        </p:nvPicPr>
        <p:blipFill>
          <a:blip r:embed="rId2"/>
          <a:stretch>
            <a:fillRect/>
          </a:stretch>
        </p:blipFill>
        <p:spPr>
          <a:xfrm>
            <a:off x="4957905" y="529045"/>
            <a:ext cx="6496464" cy="1909355"/>
          </a:xfrm>
          <a:prstGeom prst="rect">
            <a:avLst/>
          </a:prstGeom>
        </p:spPr>
      </p:pic>
    </p:spTree>
    <p:extLst>
      <p:ext uri="{BB962C8B-B14F-4D97-AF65-F5344CB8AC3E}">
        <p14:creationId xmlns:p14="http://schemas.microsoft.com/office/powerpoint/2010/main" val="90269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457F8-C89C-F11A-BEC7-682EC3022359}"/>
              </a:ext>
            </a:extLst>
          </p:cNvPr>
          <p:cNvSpPr>
            <a:spLocks noGrp="1"/>
          </p:cNvSpPr>
          <p:nvPr>
            <p:ph type="title"/>
          </p:nvPr>
        </p:nvSpPr>
        <p:spPr/>
        <p:txBody>
          <a:bodyPr/>
          <a:lstStyle/>
          <a:p>
            <a:r>
              <a:rPr lang="fr-FR" dirty="0"/>
              <a:t>2 – Filtre et nettoyage</a:t>
            </a:r>
          </a:p>
        </p:txBody>
      </p:sp>
    </p:spTree>
    <p:extLst>
      <p:ext uri="{BB962C8B-B14F-4D97-AF65-F5344CB8AC3E}">
        <p14:creationId xmlns:p14="http://schemas.microsoft.com/office/powerpoint/2010/main" val="105663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rmAutofit/>
          </a:bodyPr>
          <a:lstStyle/>
          <a:p>
            <a:r>
              <a:rPr lang="fr-FR" dirty="0"/>
              <a:t>Nombre de valeurs manquantes</a:t>
            </a:r>
          </a:p>
        </p:txBody>
      </p:sp>
      <p:sp>
        <p:nvSpPr>
          <p:cNvPr id="4" name="Espace réservé du texte 3">
            <a:extLst>
              <a:ext uri="{FF2B5EF4-FFF2-40B4-BE49-F238E27FC236}">
                <a16:creationId xmlns:a16="http://schemas.microsoft.com/office/drawing/2014/main" id="{964D1CF5-818F-A21F-03E3-26B6069827E4}"/>
              </a:ext>
            </a:extLst>
          </p:cNvPr>
          <p:cNvSpPr>
            <a:spLocks noGrp="1"/>
          </p:cNvSpPr>
          <p:nvPr>
            <p:ph type="body" sz="half" idx="2"/>
          </p:nvPr>
        </p:nvSpPr>
        <p:spPr/>
        <p:txBody>
          <a:bodyPr>
            <a:normAutofit fontScale="62500" lnSpcReduction="20000"/>
          </a:bodyPr>
          <a:lstStyle/>
          <a:p>
            <a:r>
              <a:rPr lang="fr-FR" dirty="0"/>
              <a:t>Quel sont les valeurs manquantes ?</a:t>
            </a:r>
          </a:p>
          <a:p>
            <a:r>
              <a:rPr lang="fr-FR" dirty="0"/>
              <a:t>Nous pouvons remarquer que les principaux champs comportant des valeurs manquantes, sont :</a:t>
            </a:r>
          </a:p>
          <a:p>
            <a:r>
              <a:rPr lang="fr-FR" dirty="0"/>
              <a:t>- le libellé français (nom de l’arbre)</a:t>
            </a:r>
          </a:p>
          <a:p>
            <a:r>
              <a:rPr lang="fr-FR" dirty="0"/>
              <a:t>- genre </a:t>
            </a:r>
          </a:p>
          <a:p>
            <a:r>
              <a:rPr lang="fr-FR" dirty="0"/>
              <a:t>- les espèces </a:t>
            </a:r>
          </a:p>
          <a:p>
            <a:r>
              <a:rPr lang="fr-FR" dirty="0"/>
              <a:t>- stade de développement </a:t>
            </a:r>
          </a:p>
          <a:p>
            <a:endParaRPr lang="fr-FR" dirty="0"/>
          </a:p>
        </p:txBody>
      </p:sp>
      <p:pic>
        <p:nvPicPr>
          <p:cNvPr id="6" name="Image 5">
            <a:extLst>
              <a:ext uri="{FF2B5EF4-FFF2-40B4-BE49-F238E27FC236}">
                <a16:creationId xmlns:a16="http://schemas.microsoft.com/office/drawing/2014/main" id="{A576EDD7-B734-69BC-3684-A821AB23CCF2}"/>
              </a:ext>
            </a:extLst>
          </p:cNvPr>
          <p:cNvPicPr>
            <a:picLocks noChangeAspect="1"/>
          </p:cNvPicPr>
          <p:nvPr/>
        </p:nvPicPr>
        <p:blipFill rotWithShape="1">
          <a:blip r:embed="rId2"/>
          <a:srcRect l="3161"/>
          <a:stretch/>
        </p:blipFill>
        <p:spPr>
          <a:xfrm>
            <a:off x="4850422" y="941926"/>
            <a:ext cx="3584427" cy="4974147"/>
          </a:xfrm>
          <a:prstGeom prst="rect">
            <a:avLst/>
          </a:prstGeom>
        </p:spPr>
      </p:pic>
      <p:sp>
        <p:nvSpPr>
          <p:cNvPr id="7" name="ZoneTexte 6">
            <a:extLst>
              <a:ext uri="{FF2B5EF4-FFF2-40B4-BE49-F238E27FC236}">
                <a16:creationId xmlns:a16="http://schemas.microsoft.com/office/drawing/2014/main" id="{79E999F8-45F4-73EA-ADC8-B2F2AF960C80}"/>
              </a:ext>
            </a:extLst>
          </p:cNvPr>
          <p:cNvSpPr txBox="1"/>
          <p:nvPr/>
        </p:nvSpPr>
        <p:spPr>
          <a:xfrm>
            <a:off x="8724901" y="1155700"/>
            <a:ext cx="3162300" cy="1754326"/>
          </a:xfrm>
          <a:prstGeom prst="rect">
            <a:avLst/>
          </a:prstGeom>
          <a:noFill/>
        </p:spPr>
        <p:txBody>
          <a:bodyPr wrap="square" rtlCol="0">
            <a:spAutoFit/>
          </a:bodyPr>
          <a:lstStyle/>
          <a:p>
            <a:r>
              <a:rPr lang="fr-FR" dirty="0"/>
              <a:t>Le champ manquant le plus problématique celui du libellé, car un emplacement sans nom… compliqué à identifier … nous allons donc les supprimer.</a:t>
            </a:r>
          </a:p>
        </p:txBody>
      </p:sp>
    </p:spTree>
    <p:extLst>
      <p:ext uri="{BB962C8B-B14F-4D97-AF65-F5344CB8AC3E}">
        <p14:creationId xmlns:p14="http://schemas.microsoft.com/office/powerpoint/2010/main" val="170886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77238-9AA6-1151-C353-419C0097A832}"/>
              </a:ext>
            </a:extLst>
          </p:cNvPr>
          <p:cNvSpPr>
            <a:spLocks noGrp="1"/>
          </p:cNvSpPr>
          <p:nvPr>
            <p:ph type="title"/>
          </p:nvPr>
        </p:nvSpPr>
        <p:spPr/>
        <p:txBody>
          <a:bodyPr>
            <a:normAutofit/>
          </a:bodyPr>
          <a:lstStyle/>
          <a:p>
            <a:r>
              <a:rPr lang="fr-FR" dirty="0"/>
              <a:t>Nombre de valeurs manquantes</a:t>
            </a:r>
          </a:p>
        </p:txBody>
      </p:sp>
      <p:sp>
        <p:nvSpPr>
          <p:cNvPr id="4" name="Espace réservé du texte 3">
            <a:extLst>
              <a:ext uri="{FF2B5EF4-FFF2-40B4-BE49-F238E27FC236}">
                <a16:creationId xmlns:a16="http://schemas.microsoft.com/office/drawing/2014/main" id="{964D1CF5-818F-A21F-03E3-26B6069827E4}"/>
              </a:ext>
            </a:extLst>
          </p:cNvPr>
          <p:cNvSpPr>
            <a:spLocks noGrp="1"/>
          </p:cNvSpPr>
          <p:nvPr>
            <p:ph type="body" sz="half" idx="2"/>
          </p:nvPr>
        </p:nvSpPr>
        <p:spPr>
          <a:xfrm>
            <a:off x="868680" y="3429000"/>
            <a:ext cx="3246120" cy="2066544"/>
          </a:xfrm>
        </p:spPr>
        <p:txBody>
          <a:bodyPr>
            <a:normAutofit fontScale="62500" lnSpcReduction="20000"/>
          </a:bodyPr>
          <a:lstStyle/>
          <a:p>
            <a:r>
              <a:rPr lang="fr-FR" dirty="0"/>
              <a:t>Quel sont les valeurs manquantes ?</a:t>
            </a:r>
          </a:p>
          <a:p>
            <a:r>
              <a:rPr lang="fr-FR" dirty="0"/>
              <a:t>Nous pouvons remarquer que les principaux champs comportant des valeurs manquantes, sont :</a:t>
            </a:r>
          </a:p>
          <a:p>
            <a:r>
              <a:rPr lang="fr-FR" dirty="0"/>
              <a:t>- le libellé français (nom de l’arbre)</a:t>
            </a:r>
          </a:p>
          <a:p>
            <a:r>
              <a:rPr lang="fr-FR" dirty="0"/>
              <a:t>- genre (faible importance)</a:t>
            </a:r>
          </a:p>
          <a:p>
            <a:r>
              <a:rPr lang="fr-FR" dirty="0"/>
              <a:t>- les espèces (faible importance)</a:t>
            </a:r>
          </a:p>
          <a:p>
            <a:r>
              <a:rPr lang="fr-FR" dirty="0"/>
              <a:t>- stade de développement (faible importance)</a:t>
            </a:r>
          </a:p>
          <a:p>
            <a:endParaRPr lang="fr-FR" dirty="0"/>
          </a:p>
        </p:txBody>
      </p:sp>
      <p:sp>
        <p:nvSpPr>
          <p:cNvPr id="7" name="ZoneTexte 6">
            <a:extLst>
              <a:ext uri="{FF2B5EF4-FFF2-40B4-BE49-F238E27FC236}">
                <a16:creationId xmlns:a16="http://schemas.microsoft.com/office/drawing/2014/main" id="{79E999F8-45F4-73EA-ADC8-B2F2AF960C80}"/>
              </a:ext>
            </a:extLst>
          </p:cNvPr>
          <p:cNvSpPr txBox="1"/>
          <p:nvPr/>
        </p:nvSpPr>
        <p:spPr>
          <a:xfrm>
            <a:off x="8724901" y="1155700"/>
            <a:ext cx="3162300" cy="923330"/>
          </a:xfrm>
          <a:prstGeom prst="rect">
            <a:avLst/>
          </a:prstGeom>
          <a:noFill/>
        </p:spPr>
        <p:txBody>
          <a:bodyPr wrap="square" rtlCol="0">
            <a:spAutoFit/>
          </a:bodyPr>
          <a:lstStyle/>
          <a:p>
            <a:r>
              <a:rPr lang="fr-FR" dirty="0"/>
              <a:t>Et voilà un premier filtre d’appliqué, nous venons de filtrer 1497 lignes.</a:t>
            </a:r>
          </a:p>
        </p:txBody>
      </p:sp>
      <p:pic>
        <p:nvPicPr>
          <p:cNvPr id="5" name="Image 4">
            <a:extLst>
              <a:ext uri="{FF2B5EF4-FFF2-40B4-BE49-F238E27FC236}">
                <a16:creationId xmlns:a16="http://schemas.microsoft.com/office/drawing/2014/main" id="{180323F4-A02E-487B-5FDA-78CB32A46882}"/>
              </a:ext>
            </a:extLst>
          </p:cNvPr>
          <p:cNvPicPr>
            <a:picLocks noChangeAspect="1"/>
          </p:cNvPicPr>
          <p:nvPr/>
        </p:nvPicPr>
        <p:blipFill>
          <a:blip r:embed="rId2"/>
          <a:stretch>
            <a:fillRect/>
          </a:stretch>
        </p:blipFill>
        <p:spPr>
          <a:xfrm>
            <a:off x="4621013" y="657880"/>
            <a:ext cx="3973933" cy="5542240"/>
          </a:xfrm>
          <a:prstGeom prst="rect">
            <a:avLst/>
          </a:prstGeom>
        </p:spPr>
      </p:pic>
    </p:spTree>
    <p:extLst>
      <p:ext uri="{BB962C8B-B14F-4D97-AF65-F5344CB8AC3E}">
        <p14:creationId xmlns:p14="http://schemas.microsoft.com/office/powerpoint/2010/main" val="4063377561"/>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294</TotalTime>
  <Words>635</Words>
  <Application>Microsoft Office PowerPoint</Application>
  <PresentationFormat>Grand écran</PresentationFormat>
  <Paragraphs>59</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Avenir Next LT Pro</vt:lpstr>
      <vt:lpstr>Calibri</vt:lpstr>
      <vt:lpstr>Inter</vt:lpstr>
      <vt:lpstr>AccentBoxVTI</vt:lpstr>
      <vt:lpstr>Projet 2 - Concours Smar City</vt:lpstr>
      <vt:lpstr>Sommaire  1 – Présentation Générale du jeu de donnée 2 – Filtre et nettoyage 3 – Etude et interpretation 4 - Étude des positions géographique  Analyse exploratoire avec un jeu de données portant sur les arbres de la ville de Paris, dans le cadre du programme “Végétalisons la ville”.</vt:lpstr>
      <vt:lpstr>1- Présentation generale du jeu de données.</vt:lpstr>
      <vt:lpstr>Aperçu du jeu de donnée</vt:lpstr>
      <vt:lpstr>Information sur les colonnes</vt:lpstr>
      <vt:lpstr>Nombre d’arbres</vt:lpstr>
      <vt:lpstr>2 – Filtre et nettoyage</vt:lpstr>
      <vt:lpstr>Nombre de valeurs manquantes</vt:lpstr>
      <vt:lpstr>Nombre de valeurs manquantes</vt:lpstr>
      <vt:lpstr>Suppression des valeurs aberrantes</vt:lpstr>
      <vt:lpstr>Suppression des valeurs aberrantes</vt:lpstr>
      <vt:lpstr>Suppression des valeurs aberrantes</vt:lpstr>
      <vt:lpstr>3 – Etude et interprétation</vt:lpstr>
      <vt:lpstr>Nombre d’abre par variété</vt:lpstr>
      <vt:lpstr>Hauteur des arbres par arrondissement</vt:lpstr>
      <vt:lpstr>Nombre d’arbre par arrondissement </vt:lpstr>
      <vt:lpstr>Nombre d’arbre par arrondissement </vt:lpstr>
      <vt:lpstr>Nombre d’arbre par leur stade de développement</vt:lpstr>
      <vt:lpstr>4 – Étude des positions géographique</vt:lpstr>
      <vt:lpstr>Représentation des emplacements géographique des arbres à Paris</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Fusilier</dc:creator>
  <cp:lastModifiedBy>Antoine Fusilier</cp:lastModifiedBy>
  <cp:revision>4</cp:revision>
  <dcterms:created xsi:type="dcterms:W3CDTF">2023-10-13T15:47:01Z</dcterms:created>
  <dcterms:modified xsi:type="dcterms:W3CDTF">2023-10-27T16:53:59Z</dcterms:modified>
</cp:coreProperties>
</file>