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88"/>
  </p:notesMasterIdLst>
  <p:sldIdLst>
    <p:sldId id="256" r:id="rId2"/>
    <p:sldId id="258" r:id="rId3"/>
    <p:sldId id="293" r:id="rId4"/>
    <p:sldId id="294" r:id="rId5"/>
    <p:sldId id="298" r:id="rId6"/>
    <p:sldId id="299" r:id="rId7"/>
    <p:sldId id="300" r:id="rId8"/>
    <p:sldId id="289" r:id="rId9"/>
    <p:sldId id="297" r:id="rId10"/>
    <p:sldId id="290" r:id="rId11"/>
    <p:sldId id="333" r:id="rId12"/>
    <p:sldId id="334" r:id="rId13"/>
    <p:sldId id="331" r:id="rId14"/>
    <p:sldId id="296" r:id="rId15"/>
    <p:sldId id="291" r:id="rId16"/>
    <p:sldId id="292" r:id="rId17"/>
    <p:sldId id="260" r:id="rId18"/>
    <p:sldId id="268" r:id="rId19"/>
    <p:sldId id="283" r:id="rId20"/>
    <p:sldId id="270" r:id="rId21"/>
    <p:sldId id="273" r:id="rId22"/>
    <p:sldId id="276" r:id="rId23"/>
    <p:sldId id="271" r:id="rId24"/>
    <p:sldId id="275" r:id="rId25"/>
    <p:sldId id="343" r:id="rId26"/>
    <p:sldId id="277" r:id="rId27"/>
    <p:sldId id="280" r:id="rId28"/>
    <p:sldId id="344" r:id="rId29"/>
    <p:sldId id="345" r:id="rId30"/>
    <p:sldId id="284" r:id="rId31"/>
    <p:sldId id="342" r:id="rId32"/>
    <p:sldId id="278" r:id="rId33"/>
    <p:sldId id="285" r:id="rId34"/>
    <p:sldId id="279" r:id="rId35"/>
    <p:sldId id="287" r:id="rId36"/>
    <p:sldId id="286" r:id="rId37"/>
    <p:sldId id="359" r:id="rId38"/>
    <p:sldId id="288" r:id="rId39"/>
    <p:sldId id="346" r:id="rId40"/>
    <p:sldId id="281" r:id="rId41"/>
    <p:sldId id="282" r:id="rId42"/>
    <p:sldId id="301" r:id="rId43"/>
    <p:sldId id="347" r:id="rId44"/>
    <p:sldId id="348" r:id="rId45"/>
    <p:sldId id="269" r:id="rId46"/>
    <p:sldId id="303" r:id="rId47"/>
    <p:sldId id="302" r:id="rId48"/>
    <p:sldId id="304" r:id="rId49"/>
    <p:sldId id="305" r:id="rId50"/>
    <p:sldId id="316" r:id="rId51"/>
    <p:sldId id="349" r:id="rId52"/>
    <p:sldId id="311" r:id="rId53"/>
    <p:sldId id="312" r:id="rId54"/>
    <p:sldId id="314" r:id="rId55"/>
    <p:sldId id="306" r:id="rId56"/>
    <p:sldId id="307" r:id="rId57"/>
    <p:sldId id="329" r:id="rId58"/>
    <p:sldId id="356" r:id="rId59"/>
    <p:sldId id="350" r:id="rId60"/>
    <p:sldId id="309" r:id="rId61"/>
    <p:sldId id="308" r:id="rId62"/>
    <p:sldId id="310" r:id="rId63"/>
    <p:sldId id="313" r:id="rId64"/>
    <p:sldId id="263" r:id="rId65"/>
    <p:sldId id="318" r:id="rId66"/>
    <p:sldId id="317" r:id="rId67"/>
    <p:sldId id="315" r:id="rId68"/>
    <p:sldId id="319" r:id="rId69"/>
    <p:sldId id="320" r:id="rId70"/>
    <p:sldId id="321" r:id="rId71"/>
    <p:sldId id="322" r:id="rId72"/>
    <p:sldId id="323" r:id="rId73"/>
    <p:sldId id="351" r:id="rId74"/>
    <p:sldId id="354" r:id="rId75"/>
    <p:sldId id="325" r:id="rId76"/>
    <p:sldId id="352" r:id="rId77"/>
    <p:sldId id="353" r:id="rId78"/>
    <p:sldId id="330" r:id="rId79"/>
    <p:sldId id="326" r:id="rId80"/>
    <p:sldId id="355" r:id="rId81"/>
    <p:sldId id="324" r:id="rId82"/>
    <p:sldId id="257" r:id="rId83"/>
    <p:sldId id="357" r:id="rId84"/>
    <p:sldId id="358" r:id="rId85"/>
    <p:sldId id="328" r:id="rId86"/>
    <p:sldId id="327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9C36-73C3-4224-8331-869135EB2B90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3862-3A8D-446D-A46A-88F59CC8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B6A-D7C0-49E8-A29E-E25F66EA05AA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44F-ED82-4773-80EB-580213FC0C6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71D577B-0525-4D8E-8598-8AA442ED03F3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EB-E507-4171-AD8D-19A001F30C74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38F93-75A2-413A-AF3F-C328AD2CAA21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8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FCD-F7B1-4610-9C38-AF43C5894724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7314-9BFE-440E-B359-D49E5F05B4A5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47C9-7FB4-4B25-8AFD-0CAF15024084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D1-4795-49D4-AC83-CBFB2F8805F7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28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8AB5-E837-43D5-B2E0-83C291658AD3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E417-0D9A-4749-930B-60672ED7AE35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5E3ACAB-5AA3-4B59-A51D-954AD544C7D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hantomderp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thephd.github.io/" TargetMode="External"/><Relationship Id="rId4" Type="http://schemas.openxmlformats.org/officeDocument/2006/relationships/hyperlink" Target="https://www.linkedin.com/in/theph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hephd.github.io/oh-dear-odr-tra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665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bseil.io/tips/99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ricniebler.com/2014/10/21/customization-point-design-in-c11-and-beyo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1292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1292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hyperlink" Target="https://thephd.github.io/vendor/future_cxx/papers/d113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hephd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hyperlink" Target="https://thephd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patreon.com/thephd" TargetMode="Externa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table, chessman, indoor&#10;&#10;Description automatically generated">
            <a:extLst>
              <a:ext uri="{FF2B5EF4-FFF2-40B4-BE49-F238E27FC236}">
                <a16:creationId xmlns:a16="http://schemas.microsoft.com/office/drawing/2014/main" id="{82C881BD-282C-4AFE-BE50-720ACE4E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1776"/>
            <a:ext cx="12192000" cy="10616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4EA0A-2E2F-4186-8803-814F69B32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Plan</a:t>
            </a:r>
            <a:r>
              <a:rPr lang="en-US" dirty="0"/>
              <a:t> for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Tomorrow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88F07-222E-4123-85C2-6BCA78D73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Compile-Time Extension Points for C++ Libraries and Applications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7FD34F-08A7-4F69-90F4-576D089377A3}"/>
              </a:ext>
            </a:extLst>
          </p:cNvPr>
          <p:cNvSpPr txBox="1">
            <a:spLocks/>
          </p:cNvSpPr>
          <p:nvPr/>
        </p:nvSpPr>
        <p:spPr>
          <a:xfrm>
            <a:off x="914598" y="5950742"/>
            <a:ext cx="7951989" cy="735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ThePhD</a:t>
            </a: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@</a:t>
            </a:r>
            <a:r>
              <a:rPr lang="en-US" sz="1400" dirty="0" err="1">
                <a:hlinkClick r:id="rId3"/>
              </a:rPr>
              <a:t>thephantomderp</a:t>
            </a:r>
            <a:r>
              <a:rPr lang="en-US" sz="1400" dirty="0">
                <a:hlinkClick r:id="rId3"/>
              </a:rPr>
              <a:t> </a:t>
            </a:r>
            <a:r>
              <a:rPr lang="en-US" sz="1400" dirty="0"/>
              <a:t>– </a:t>
            </a:r>
            <a:r>
              <a:rPr lang="en-US" sz="1400" dirty="0">
                <a:hlinkClick r:id="rId4"/>
              </a:rPr>
              <a:t>LinkedIn</a:t>
            </a: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https://thephd.github.io</a:t>
            </a:r>
            <a:r>
              <a:rPr lang="en-US" sz="1400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Columbia University Student, May 10</a:t>
            </a:r>
            <a:r>
              <a:rPr lang="en-US" sz="1400" baseline="30000" dirty="0"/>
              <a:t>th</a:t>
            </a:r>
            <a:r>
              <a:rPr lang="en-US" sz="1400" dirty="0"/>
              <a:t>, 2019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C++Now2019, Aspen, Colorado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0F442-28D9-460C-88CC-B589DEC34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184" y="5531834"/>
            <a:ext cx="2410816" cy="132616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09635A8-5ACC-41FF-A2CA-C2965DBDD83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0" y="5950742"/>
            <a:ext cx="740772" cy="6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 call, wrapped in C++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data,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Callback&gt;</a:t>
            </a: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&amp;&amp; callback,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 = &amp;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remove_reference_t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&gt;&gt;;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9DF2-D366-4C12-9C7E-515F5398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C++: No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interface to save on template duplication for every callable…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= std::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data,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callback,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bool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 = &amp;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4F0DA-B234-4D8A-ABBF-FC290149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C++: No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 is expensive</a:t>
            </a:r>
          </a:p>
          <a:p>
            <a:pPr lvl="1"/>
            <a:r>
              <a:rPr lang="en-US" dirty="0"/>
              <a:t>Higher efficiency, low cost for (maybe) C++20: std::</a:t>
            </a:r>
            <a:r>
              <a:rPr lang="en-US" dirty="0">
                <a:solidFill>
                  <a:srgbClr val="00B0F0"/>
                </a:solidFill>
              </a:rPr>
              <a:t>function_ref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= std::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function_ref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data,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callback,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bool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 = &amp;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3972F-2200-48AE-9D6E-07BFC006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D729-3BBE-49D4-BC38-9A2CB872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1DCC-9B94-4DC7-B42F-F846CBEA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and synchronous execution:</a:t>
            </a:r>
          </a:p>
          <a:p>
            <a:pPr lvl="1"/>
            <a:r>
              <a:rPr lang="en-US" dirty="0"/>
              <a:t>No need for storage</a:t>
            </a:r>
          </a:p>
          <a:p>
            <a:pPr lvl="1"/>
            <a:r>
              <a:rPr lang="en-US" dirty="0"/>
              <a:t>No need to manage lifetime</a:t>
            </a:r>
          </a:p>
          <a:p>
            <a:pPr lvl="1"/>
            <a:endParaRPr lang="en-US" dirty="0"/>
          </a:p>
          <a:p>
            <a:r>
              <a:rPr lang="en-US" dirty="0"/>
              <a:t>Non-inline execution:</a:t>
            </a:r>
          </a:p>
          <a:p>
            <a:pPr lvl="1"/>
            <a:r>
              <a:rPr lang="en-US" dirty="0" err="1"/>
              <a:t>Callling</a:t>
            </a:r>
            <a:r>
              <a:rPr lang="en-US" dirty="0"/>
              <a:t> it later (events in Qt, </a:t>
            </a:r>
            <a:r>
              <a:rPr lang="en-US" dirty="0" err="1"/>
              <a:t>libev</a:t>
            </a:r>
            <a:r>
              <a:rPr lang="en-US" dirty="0"/>
              <a:t>, etc.)? Need storage.</a:t>
            </a:r>
          </a:p>
          <a:p>
            <a:pPr lvl="1"/>
            <a:r>
              <a:rPr lang="en-US" dirty="0"/>
              <a:t>Multithreading? Need storage.</a:t>
            </a:r>
          </a:p>
          <a:p>
            <a:pPr lvl="1"/>
            <a:r>
              <a:rPr lang="en-US" dirty="0"/>
              <a:t>Storage means lifetime…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974D2-BF10-487E-820C-4ACEB5E9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ABB5-B39C-4F2A-A33E-3E37159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9CC9-C5E0-4C48-A5E1-F0895EB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 and time efficient</a:t>
            </a:r>
          </a:p>
          <a:p>
            <a:pPr lvl="1"/>
            <a:r>
              <a:rPr lang="en-US" dirty="0"/>
              <a:t>especially if callback never needs to be stored</a:t>
            </a:r>
          </a:p>
          <a:p>
            <a:pPr lvl="1"/>
            <a:r>
              <a:rPr lang="en-US" dirty="0"/>
              <a:t>function pointers are cheap</a:t>
            </a:r>
          </a:p>
          <a:p>
            <a:endParaRPr lang="en-US" dirty="0"/>
          </a:p>
          <a:p>
            <a:r>
              <a:rPr lang="en-US" dirty="0"/>
              <a:t>ABI-hardy</a:t>
            </a:r>
          </a:p>
          <a:p>
            <a:pPr lvl="1"/>
            <a:r>
              <a:rPr lang="en-US" dirty="0"/>
              <a:t>difficult to break ABI unless the actual callback interface changes</a:t>
            </a:r>
          </a:p>
          <a:p>
            <a:pPr lvl="1"/>
            <a:r>
              <a:rPr lang="en-US" dirty="0"/>
              <a:t>user can place extra data into void* for their needs at no cost to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CCC6D-A717-43BE-A7A1-A3B518C3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28E2-9980-4881-9A0C-FB7403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D79F-9D43-43A9-A856-F7A4E2BB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Exception/early exit issues</a:t>
            </a:r>
          </a:p>
          <a:p>
            <a:pPr lvl="1"/>
            <a:r>
              <a:rPr lang="en-US" dirty="0"/>
              <a:t>if stored, is the callback called when an exception is tossed/failure is reported?</a:t>
            </a:r>
          </a:p>
          <a:p>
            <a:pPr lvl="1"/>
            <a:endParaRPr lang="en-US" dirty="0"/>
          </a:p>
          <a:p>
            <a:r>
              <a:rPr lang="en-US" dirty="0"/>
              <a:t>In-lining optimizations for compiled code becomes restricted</a:t>
            </a:r>
          </a:p>
          <a:p>
            <a:pPr lvl="1"/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qsort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(…) </a:t>
            </a:r>
            <a:r>
              <a:rPr lang="en-US" dirty="0"/>
              <a:t>vs.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sort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</a:p>
          <a:p>
            <a:pPr lvl="1"/>
            <a:r>
              <a:rPr lang="en-US" dirty="0"/>
              <a:t>link time optimizations helps here</a:t>
            </a:r>
          </a:p>
          <a:p>
            <a:pPr lvl="1"/>
            <a:endParaRPr lang="en-US" dirty="0"/>
          </a:p>
          <a:p>
            <a:r>
              <a:rPr lang="en-US" dirty="0"/>
              <a:t>Lifetime issues, when</a:t>
            </a:r>
          </a:p>
          <a:p>
            <a:pPr lvl="1"/>
            <a:r>
              <a:rPr lang="en-US" dirty="0"/>
              <a:t>storing the callback to call “at a later date”</a:t>
            </a:r>
          </a:p>
          <a:p>
            <a:pPr lvl="1"/>
            <a:r>
              <a:rPr lang="en-US" dirty="0"/>
              <a:t>multithreading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A83A5-8634-4228-8C94-CCF1B857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3F7007-2DC4-4BD3-B061-536C01D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97F83-ED78-40F2-8DAA-06BBD1115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Picking and choosing work to execute using compile time choices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0B191-6634-4620-939C-0244CFFF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B3A-E3EC-40A4-93F7-B779D54B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Methodologies     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B426-E2F0-424C-BD0F-6ED496AC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Compiler-Assisted</a:t>
            </a:r>
          </a:p>
          <a:p>
            <a:pPr lvl="1"/>
            <a:r>
              <a:rPr lang="en-US" dirty="0"/>
              <a:t>(Partial) Class Template Specializations</a:t>
            </a:r>
          </a:p>
          <a:p>
            <a:pPr lvl="1"/>
            <a:r>
              <a:rPr lang="en-US" dirty="0"/>
              <a:t>“Koenig”/Argument-Dependent Lookup (ADL)</a:t>
            </a:r>
          </a:p>
          <a:p>
            <a:pPr lvl="2"/>
            <a:r>
              <a:rPr lang="en-US" dirty="0"/>
              <a:t>Static friend functions</a:t>
            </a:r>
          </a:p>
          <a:p>
            <a:pPr lvl="1"/>
            <a:r>
              <a:rPr lang="en-US" dirty="0"/>
              <a:t>Template functions + Overloading</a:t>
            </a:r>
          </a:p>
          <a:p>
            <a:pPr lvl="2"/>
            <a:endParaRPr lang="en-US" dirty="0"/>
          </a:p>
          <a:p>
            <a:r>
              <a:rPr lang="en-US" dirty="0"/>
              <a:t>Author Mandated</a:t>
            </a:r>
          </a:p>
          <a:p>
            <a:pPr lvl="1"/>
            <a:r>
              <a:rPr lang="en-US" dirty="0"/>
              <a:t>Traits/Policy/Agent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E31A-5D6D-4C1C-91E3-B19D477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5F6C-CD35-40B1-B73A-C7FD945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+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6B7F-632E-42AE-AC88-B5439AF1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class template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 then (partially) specializes a class for this template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Case studies: sol2, std::</a:t>
            </a:r>
            <a:r>
              <a:rPr lang="en-US" dirty="0">
                <a:solidFill>
                  <a:srgbClr val="00B0F0"/>
                </a:solidFill>
              </a:rPr>
              <a:t>hash</a:t>
            </a:r>
          </a:p>
          <a:p>
            <a:pPr lvl="1"/>
            <a:r>
              <a:rPr lang="en-US" dirty="0"/>
              <a:t>Base template, user specialized templates</a:t>
            </a:r>
          </a:p>
          <a:p>
            <a:pPr lvl="1"/>
            <a:r>
              <a:rPr lang="en-US" dirty="0"/>
              <a:t>Using this class: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E10713-03BF-48C8-8446-A3939ABE887A}"/>
              </a:ext>
            </a:extLst>
          </p:cNvPr>
          <p:cNvSpPr/>
          <p:nvPr/>
        </p:nvSpPr>
        <p:spPr>
          <a:xfrm>
            <a:off x="3870036" y="50175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B063-947C-403A-9246-E1CC5A19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B2C6E-9412-4C44-9DBE-69518DCA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sol2 and std::hash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AE21-9A58-4CBB-BEB5-2F8E1728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studies in class template specializations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00005-72D9-48C6-9698-65ADD990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4E12-44CF-4F9F-88FC-8FE37299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Goals: Adding Functionality…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E017-0C53-421F-B9A8-4D101FD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what was initially considered by application / library authors</a:t>
            </a:r>
          </a:p>
          <a:p>
            <a:pPr lvl="1"/>
            <a:r>
              <a:rPr lang="en-US" dirty="0"/>
              <a:t>Callback functions with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 in C libraries</a:t>
            </a:r>
          </a:p>
          <a:p>
            <a:endParaRPr lang="en-US" dirty="0"/>
          </a:p>
          <a:p>
            <a:r>
              <a:rPr lang="en-US" dirty="0"/>
              <a:t>to perform some semantically-expected task for types outside author’s purview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</a:p>
          <a:p>
            <a:endParaRPr lang="en-US" dirty="0"/>
          </a:p>
          <a:p>
            <a:r>
              <a:rPr lang="en-US" dirty="0"/>
              <a:t>to endow a class with a specific, compatible interface</a:t>
            </a:r>
          </a:p>
          <a:p>
            <a:pPr lvl="1"/>
            <a:r>
              <a:rPr lang="en-US" dirty="0"/>
              <a:t>virtual protected functions in iostreams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8985-BC6A-4118-B17B-7AD52BBE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4578-DC86-4B5D-A17E-E157EE01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sol::stack::getter&lt;T, C&gt;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5F36-84DA-49ED-9817-43ABDE8A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309"/>
            <a:ext cx="10515600" cy="367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sol.hpp, sol2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default implementation here */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4D12-66FE-436A-AB6F-5F1034DD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18F-8DF2-4436-AEFE-BB4A300A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4827-CD60-4823-9494-4DF8B6B3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636"/>
            <a:ext cx="10515600" cy="3786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user.cpp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user code here */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6309-F1D0-42C7-BBA3-5A4D479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5" y="2428961"/>
            <a:ext cx="10745240" cy="3947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std::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is_arithmetic_v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&gt;&gt;&gt;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implementation for all </a:t>
            </a:r>
            <a:r>
              <a:rPr lang="en-US" sz="2000" dirty="0" err="1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numerics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44085-5F8F-40AB-90EC-4776BDDE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AA-E936-4FCD-9333-2A2B76C1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BDE8-D8F5-42D5-AC83-3CE4E225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to separate base implementation versus user implementation</a:t>
            </a:r>
          </a:p>
          <a:p>
            <a:pPr lvl="1"/>
            <a:r>
              <a:rPr lang="en-US" dirty="0"/>
              <a:t>All user customization points must occupy the same finite code space</a:t>
            </a:r>
          </a:p>
          <a:p>
            <a:pPr lvl="1"/>
            <a:r>
              <a:rPr lang="en-US" dirty="0"/>
              <a:t>All full and partial specializations must not collide (mutual exclusion principle)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Bad design in sol2 led to a few annoying collisions/fighting with user specializations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B8C546-8E35-4E82-8205-2CF519CA2E2A}"/>
              </a:ext>
            </a:extLst>
          </p:cNvPr>
          <p:cNvSpPr/>
          <p:nvPr/>
        </p:nvSpPr>
        <p:spPr>
          <a:xfrm>
            <a:off x="2377014" y="3174905"/>
            <a:ext cx="1846153" cy="184615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6F4695-32E6-49EB-A405-EAF7383637F0}"/>
              </a:ext>
            </a:extLst>
          </p:cNvPr>
          <p:cNvSpPr/>
          <p:nvPr/>
        </p:nvSpPr>
        <p:spPr>
          <a:xfrm>
            <a:off x="3548919" y="3182268"/>
            <a:ext cx="1846153" cy="184615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BCC7CF-1446-437F-9714-0334A28140AE}"/>
              </a:ext>
            </a:extLst>
          </p:cNvPr>
          <p:cNvSpPr/>
          <p:nvPr/>
        </p:nvSpPr>
        <p:spPr>
          <a:xfrm>
            <a:off x="5545888" y="3182268"/>
            <a:ext cx="1846153" cy="184615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DC29F7-1DA7-4D07-98D8-C6D1F7F57154}"/>
              </a:ext>
            </a:extLst>
          </p:cNvPr>
          <p:cNvSpPr/>
          <p:nvPr/>
        </p:nvSpPr>
        <p:spPr>
          <a:xfrm>
            <a:off x="7548103" y="3189631"/>
            <a:ext cx="1846153" cy="184615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AAA01-E3EE-422B-8104-A91C22684AF3}"/>
              </a:ext>
            </a:extLst>
          </p:cNvPr>
          <p:cNvSpPr txBox="1"/>
          <p:nvPr/>
        </p:nvSpPr>
        <p:spPr>
          <a:xfrm>
            <a:off x="3473665" y="3920358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BE7C0-F38C-44EB-907B-13F21F141DD8}"/>
              </a:ext>
            </a:extLst>
          </p:cNvPr>
          <p:cNvSpPr txBox="1"/>
          <p:nvPr/>
        </p:nvSpPr>
        <p:spPr>
          <a:xfrm>
            <a:off x="8054899" y="3907432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✔️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F21F5-F64A-4413-979A-E4984C1A9C05}"/>
              </a:ext>
            </a:extLst>
          </p:cNvPr>
          <p:cNvSpPr txBox="1"/>
          <p:nvPr/>
        </p:nvSpPr>
        <p:spPr>
          <a:xfrm>
            <a:off x="6063186" y="3934442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✔️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18EA-A3C5-44D8-9509-7149B497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specialization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7"/>
            <a:ext cx="10515600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std::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is_integral_v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&gt;&gt;&gt; {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^ ERROR: ambiguous specialization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implementation for integers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B471-3EBD-4844-BD79-492F5AB6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specialization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7"/>
            <a:ext cx="10515600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^ ERROR: multiple matches (sol2 has one already)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implementation for std::string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A7CD-ACAC-457E-B42B-2A13FE51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1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4F47-4A5A-45BF-A719-40C39863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76645" cy="1508760"/>
          </a:xfrm>
        </p:spPr>
        <p:txBody>
          <a:bodyPr>
            <a:normAutofit/>
          </a:bodyPr>
          <a:lstStyle/>
          <a:p>
            <a:r>
              <a:rPr lang="en-US" dirty="0"/>
              <a:t>Drawback: specialization collisions 💥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4411C3-37AE-4CAE-98F8-151A7DF2FD06}"/>
              </a:ext>
            </a:extLst>
          </p:cNvPr>
          <p:cNvSpPr/>
          <p:nvPr/>
        </p:nvSpPr>
        <p:spPr>
          <a:xfrm>
            <a:off x="1055843" y="2035821"/>
            <a:ext cx="5196801" cy="4635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D55E6A-2263-44CF-A021-66C1A0988AF0}"/>
              </a:ext>
            </a:extLst>
          </p:cNvPr>
          <p:cNvSpPr/>
          <p:nvPr/>
        </p:nvSpPr>
        <p:spPr>
          <a:xfrm>
            <a:off x="5385469" y="2004291"/>
            <a:ext cx="5196801" cy="463558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2A013-D6C7-426A-8891-090CB62959D0}"/>
              </a:ext>
            </a:extLst>
          </p:cNvPr>
          <p:cNvSpPr txBox="1"/>
          <p:nvPr/>
        </p:nvSpPr>
        <p:spPr>
          <a:xfrm>
            <a:off x="1368949" y="3229418"/>
            <a:ext cx="3911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	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16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has_begin_end_v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{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/*… */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2CE01-C815-46F0-A57E-33571C9E484F}"/>
              </a:ext>
            </a:extLst>
          </p:cNvPr>
          <p:cNvSpPr txBox="1"/>
          <p:nvPr/>
        </p:nvSpPr>
        <p:spPr>
          <a:xfrm>
            <a:off x="6877481" y="3197083"/>
            <a:ext cx="3601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my_vector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{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/*… */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B0435-A2BA-4EE8-AD10-F0DE2F085478}"/>
              </a:ext>
            </a:extLst>
          </p:cNvPr>
          <p:cNvSpPr txBox="1"/>
          <p:nvPr/>
        </p:nvSpPr>
        <p:spPr>
          <a:xfrm>
            <a:off x="2589196" y="2375689"/>
            <a:ext cx="20598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lib.hpp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4760E-57C8-4642-B08B-7CD3EF5AE70B}"/>
              </a:ext>
            </a:extLst>
          </p:cNvPr>
          <p:cNvSpPr txBox="1"/>
          <p:nvPr/>
        </p:nvSpPr>
        <p:spPr>
          <a:xfrm>
            <a:off x="6953965" y="2227905"/>
            <a:ext cx="20598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user.hpp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B4453-0A38-4DBC-B62B-ECB4CBCAEE39}"/>
              </a:ext>
            </a:extLst>
          </p:cNvPr>
          <p:cNvSpPr txBox="1"/>
          <p:nvPr/>
        </p:nvSpPr>
        <p:spPr>
          <a:xfrm>
            <a:off x="5680360" y="3537527"/>
            <a:ext cx="42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R </a:t>
            </a:r>
            <a:r>
              <a:rPr lang="en-US" dirty="0" err="1"/>
              <a:t>R</a:t>
            </a:r>
            <a:r>
              <a:rPr lang="en-US" dirty="0"/>
              <a:t> O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EEF8-0C89-4BEF-8AC1-7B375F1C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Drawback: visibility and defaults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class template specialization…</a:t>
            </a:r>
          </a:p>
          <a:p>
            <a:pPr lvl="1"/>
            <a:r>
              <a:rPr lang="en-US" dirty="0"/>
              <a:t>visible in all possible translation units where it may be used?</a:t>
            </a:r>
          </a:p>
          <a:p>
            <a:pPr lvl="1"/>
            <a:r>
              <a:rPr lang="en-US" dirty="0"/>
              <a:t>body dependent on macros that are not defined for the entire build (and its dependencies?)</a:t>
            </a:r>
          </a:p>
          <a:p>
            <a:pPr lvl="1"/>
            <a:endParaRPr lang="en-US" dirty="0"/>
          </a:p>
          <a:p>
            <a:r>
              <a:rPr lang="en-US" dirty="0"/>
              <a:t>Silent ODR violation that compiles, links and runs on all known compilers.</a:t>
            </a:r>
          </a:p>
          <a:p>
            <a:pPr lvl="1"/>
            <a:r>
              <a:rPr lang="en-US" dirty="0"/>
              <a:t>Problematic with all compile-time extension points where default is not a noisy error</a:t>
            </a:r>
          </a:p>
          <a:p>
            <a:pPr lvl="1"/>
            <a:r>
              <a:rPr lang="en-US" dirty="0"/>
              <a:t>📦 Specialization must be tightly packaged with class when used!</a:t>
            </a:r>
          </a:p>
          <a:p>
            <a:pPr lvl="1"/>
            <a:r>
              <a:rPr lang="en-US" dirty="0">
                <a:hlinkClick r:id="rId2"/>
              </a:rPr>
              <a:t>https://thephd.github.io/oh-dear-odr-trap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3AF83-41D5-42DD-8F4F-1B4D4CA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Visibility and Defaults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Undefined base template instantiation</a:t>
            </a:r>
          </a:p>
          <a:p>
            <a:pPr lvl="1"/>
            <a:r>
              <a:rPr lang="en-US" dirty="0"/>
              <a:t>Errors users when nothing matches with (cryptic) “there is no defined class here”</a:t>
            </a:r>
          </a:p>
          <a:p>
            <a:pPr lvl="1"/>
            <a:r>
              <a:rPr lang="en-US" dirty="0"/>
              <a:t>Impossible when you have a default implementation!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BC474-1FDB-4C95-8E9D-958E8B76E107}"/>
              </a:ext>
            </a:extLst>
          </p:cNvPr>
          <p:cNvSpPr/>
          <p:nvPr/>
        </p:nvSpPr>
        <p:spPr>
          <a:xfrm>
            <a:off x="2004291" y="3691316"/>
            <a:ext cx="9107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my_customization_point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undefined 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15D5A-50FE-4815-B050-0CFF90B5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Fix: Slightly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base template, but static assert to give better error than compiler</a:t>
            </a:r>
          </a:p>
          <a:p>
            <a:pPr lvl="1"/>
            <a:r>
              <a:rPr lang="en-US" dirty="0"/>
              <a:t>Still impossible when you have a default implementation!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BC474-1FDB-4C95-8E9D-958E8B76E107}"/>
              </a:ext>
            </a:extLst>
          </p:cNvPr>
          <p:cNvSpPr/>
          <p:nvPr/>
        </p:nvSpPr>
        <p:spPr>
          <a:xfrm>
            <a:off x="2004291" y="3691316"/>
            <a:ext cx="9107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my_customization_point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static_assert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always_false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&gt;::</a:t>
            </a:r>
            <a:r>
              <a:rPr lang="en-US" sz="2000" dirty="0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value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“no customization point was picked up; ”</a:t>
            </a:r>
            <a:b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“please define one or check your code!”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CA179-C478-4776-884B-90A4C519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21B4F-CF1D-4EC2-9F65-D9D25CC3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Extension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438F4-2D9F-4BD0-A1B9-C74CF60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overview of compile-time and runtime hybrid extension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EDF4C-3C00-46D9-907A-47CEE31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3D9C-B6F1-49D6-91FD-56C55452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Extra Template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575E-A460-4B5C-94A9-660D8718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template argument is needed on every extension point for SFINAE traits to be applied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SFINAE is messy</a:t>
            </a:r>
          </a:p>
          <a:p>
            <a:pPr lvl="1"/>
            <a:r>
              <a:rPr lang="en-US" dirty="0" err="1"/>
              <a:t>decltype</a:t>
            </a:r>
            <a:r>
              <a:rPr lang="en-US" dirty="0"/>
              <a:t>() and </a:t>
            </a:r>
            <a:r>
              <a:rPr lang="en-US" dirty="0" err="1">
                <a:solidFill>
                  <a:srgbClr val="00B0F0"/>
                </a:solidFill>
              </a:rPr>
              <a:t>is_detected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SFINAE slightly less ugly than std::</a:t>
            </a:r>
            <a:r>
              <a:rPr lang="en-US" dirty="0" err="1">
                <a:solidFill>
                  <a:srgbClr val="00B0F0"/>
                </a:solidFill>
              </a:rPr>
              <a:t>enable_if_t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introduces mutual exclusion principle problems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ABABC-FDD5-47D1-B178-5714184F2894}"/>
              </a:ext>
            </a:extLst>
          </p:cNvPr>
          <p:cNvSpPr/>
          <p:nvPr/>
        </p:nvSpPr>
        <p:spPr>
          <a:xfrm>
            <a:off x="2004291" y="2908801"/>
            <a:ext cx="9107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SFINAE here */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F4D76-B396-4597-A433-36931A76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3D9C-B6F1-49D6-91FD-56C55452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C++20 Fix: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575E-A460-4B5C-94A9-660D8718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allow for simpler partial specialization and remove SFINAE parameter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ABABC-FDD5-47D1-B178-5714184F2894}"/>
              </a:ext>
            </a:extLst>
          </p:cNvPr>
          <p:cNvSpPr/>
          <p:nvPr/>
        </p:nvSpPr>
        <p:spPr>
          <a:xfrm>
            <a:off x="2004291" y="2908801"/>
            <a:ext cx="9107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sz="2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ContainerLike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// concept-constrained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B6A0-927A-472A-9A00-6DEDD08E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8F8-577F-4397-A213-8E784F9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“arcane” knowledge 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9FEE-A36E-48FF-B877-831DBEE9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code isn’t working”</a:t>
            </a:r>
          </a:p>
          <a:p>
            <a:pPr lvl="1"/>
            <a:r>
              <a:rPr lang="en-US" dirty="0"/>
              <a:t>navigating the syntax and rules of template instantiations means glazed over looks and general confusion </a:t>
            </a:r>
          </a:p>
          <a:p>
            <a:pPr lvl="1"/>
            <a:r>
              <a:rPr lang="en-US" dirty="0"/>
              <a:t>when providing support, usually teach user about partial template specialization (or just give them an example)</a:t>
            </a:r>
          </a:p>
          <a:p>
            <a:pPr lvl="1"/>
            <a:endParaRPr lang="en-US" dirty="0"/>
          </a:p>
          <a:p>
            <a:r>
              <a:rPr lang="en-US" dirty="0"/>
              <a:t>Typical C++ users just want to write simple code</a:t>
            </a:r>
          </a:p>
          <a:p>
            <a:pPr lvl="1"/>
            <a:r>
              <a:rPr lang="en-US" dirty="0"/>
              <a:t>Classes (with or without static functions): </a:t>
            </a:r>
            <a:r>
              <a:rPr lang="en-US" dirty="0">
                <a:solidFill>
                  <a:srgbClr val="00B0F0"/>
                </a:solidFill>
              </a:rPr>
              <a:t>✔️</a:t>
            </a:r>
          </a:p>
          <a:p>
            <a:pPr lvl="1"/>
            <a:r>
              <a:rPr lang="en-US" dirty="0"/>
              <a:t>Functions (exported, inline, etc.): </a:t>
            </a:r>
            <a:r>
              <a:rPr lang="en-US" dirty="0">
                <a:solidFill>
                  <a:srgbClr val="00B0F0"/>
                </a:solidFill>
              </a:rPr>
              <a:t>✔️</a:t>
            </a:r>
          </a:p>
          <a:p>
            <a:pPr lvl="1"/>
            <a:r>
              <a:rPr lang="en-US" dirty="0"/>
              <a:t>Templates (rules of ODR, visibility of specialization at time of use, etc.): </a:t>
            </a:r>
            <a:r>
              <a:rPr lang="en-US" dirty="0">
                <a:solidFill>
                  <a:srgbClr val="FF0000"/>
                </a:solidFill>
              </a:rPr>
              <a:t>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16CE-B209-440B-9CBF-C5E36248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1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header bloat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contamination becomes a real problem to avoid ODR issues</a:t>
            </a:r>
          </a:p>
          <a:p>
            <a:pPr lvl="1"/>
            <a:r>
              <a:rPr lang="en-US" dirty="0"/>
              <a:t>entirety of sol2 comes along for the ride</a:t>
            </a:r>
          </a:p>
          <a:p>
            <a:pPr lvl="1"/>
            <a:endParaRPr lang="en-US" dirty="0"/>
          </a:p>
          <a:p>
            <a:r>
              <a:rPr lang="en-US" dirty="0"/>
              <a:t>produces longer build times</a:t>
            </a:r>
          </a:p>
          <a:p>
            <a:pPr lvl="1"/>
            <a:r>
              <a:rPr lang="en-US" dirty="0"/>
              <a:t>avoided with careful forward declaration of every required template and class</a:t>
            </a:r>
          </a:p>
          <a:p>
            <a:pPr lvl="1"/>
            <a:r>
              <a:rPr lang="en-US" dirty="0"/>
              <a:t>unfortunately, the standard itself does not provide forward-declaring headers</a:t>
            </a:r>
          </a:p>
          <a:p>
            <a:pPr lvl="1"/>
            <a:r>
              <a:rPr lang="en-US" dirty="0"/>
              <a:t>“modules will solve it?” – unfortunately, little tangible evidence I can personally provide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A6A3-31AF-4AC5-AD2F-499D50BA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9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std::hash&lt;</a:t>
            </a:r>
            <a:r>
              <a:rPr lang="en-US" dirty="0">
                <a:solidFill>
                  <a:srgbClr val="00B0F0"/>
                </a:solidFill>
              </a:rPr>
              <a:t>T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Employs same struct specialization technique, but</a:t>
            </a:r>
          </a:p>
          <a:p>
            <a:pPr lvl="1"/>
            <a:r>
              <a:rPr lang="en-US" dirty="0"/>
              <a:t>is substantially simpler</a:t>
            </a:r>
          </a:p>
          <a:p>
            <a:pPr lvl="1"/>
            <a:r>
              <a:rPr lang="en-US" dirty="0"/>
              <a:t>has only one template argument</a:t>
            </a:r>
          </a:p>
          <a:p>
            <a:pPr lvl="1"/>
            <a:endParaRPr lang="en-US" dirty="0"/>
          </a:p>
          <a:p>
            <a:r>
              <a:rPr lang="en-US" dirty="0"/>
              <a:t>Well-used, so this simple case has become idiomatic</a:t>
            </a:r>
          </a:p>
          <a:p>
            <a:pPr lvl="1"/>
            <a:r>
              <a:rPr lang="en-US" dirty="0"/>
              <a:t>lack of pre-C++20 SFINAE makes it easier to teach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EA523-B290-4C98-91FE-FF4E214BDEC8}"/>
              </a:ext>
            </a:extLst>
          </p:cNvPr>
          <p:cNvSpPr/>
          <p:nvPr/>
        </p:nvSpPr>
        <p:spPr>
          <a:xfrm>
            <a:off x="7041612" y="3991708"/>
            <a:ext cx="12410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👨🏽‍🏫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B0E7-9AAB-41A6-8275-4187A13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6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std::hash&lt;T&gt;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10" y="2373747"/>
            <a:ext cx="10975109" cy="4045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template&lt;&gt;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operator()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(const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 const noexcept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h1(std::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&gt;{}(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tt.a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h2(std::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&gt;{}(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tt.b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return 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my_hash_mix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(h1, h2);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boost::</a:t>
            </a:r>
            <a:r>
              <a:rPr lang="en-US" sz="2000" dirty="0" err="1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hash_combine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None/>
            </a:pP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7F1FF-D0F8-4715-8778-EE27E59D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Good: avoids arcane knowledge requirements by</a:t>
            </a:r>
          </a:p>
          <a:p>
            <a:pPr lvl="1"/>
            <a:r>
              <a:rPr lang="en-US" dirty="0"/>
              <a:t>being extraordinarily simple (write a function call operator)</a:t>
            </a:r>
          </a:p>
          <a:p>
            <a:pPr lvl="1"/>
            <a:r>
              <a:rPr lang="en-US" dirty="0"/>
              <a:t>not having a SFINAE parameter (avoids mutual exclusion)</a:t>
            </a:r>
          </a:p>
          <a:p>
            <a:pPr lvl="1"/>
            <a:endParaRPr lang="en-US" dirty="0"/>
          </a:p>
          <a:p>
            <a:r>
              <a:rPr lang="en-US" dirty="0"/>
              <a:t>Bad: takes core specializations away from user</a:t>
            </a:r>
          </a:p>
          <a:p>
            <a:pPr lvl="1"/>
            <a:r>
              <a:rPr lang="en-US" dirty="0"/>
              <a:t>Pre-defined for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enum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types, integral types, etc.</a:t>
            </a:r>
          </a:p>
          <a:p>
            <a:pPr lvl="1"/>
            <a:r>
              <a:rPr lang="en-US" dirty="0"/>
              <a:t>No opt-out or overriding of those defaults</a:t>
            </a:r>
          </a:p>
          <a:p>
            <a:pPr lvl="1"/>
            <a:endParaRPr lang="en-US" dirty="0"/>
          </a:p>
          <a:p>
            <a:r>
              <a:rPr lang="en-US" dirty="0"/>
              <a:t>Same visibility / header contamination issues</a:t>
            </a:r>
          </a:p>
          <a:p>
            <a:pPr lvl="1"/>
            <a:r>
              <a:rPr lang="en-US" dirty="0"/>
              <a:t>&lt;functional&gt; comes along for the ride 🐪, no forward declarations!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158D1-9BE3-427B-AC6E-2056493F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35B4-9FEE-4AC6-A4C3-1172C101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 Concepts: Drawback?!       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AD1A-6D76-4997-A85E-9BE89C8B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non-constrainable generic templates like std::hash are now… constrainable?!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1C7A8-F618-452D-9421-E68372E5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FBD987-0E84-4ED3-BD85-79D70BD9605F}"/>
              </a:ext>
            </a:extLst>
          </p:cNvPr>
          <p:cNvSpPr txBox="1">
            <a:spLocks/>
          </p:cNvSpPr>
          <p:nvPr/>
        </p:nvSpPr>
        <p:spPr>
          <a:xfrm>
            <a:off x="433133" y="2953147"/>
            <a:ext cx="10975109" cy="368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</a:t>
            </a:r>
            <a:r>
              <a:rPr lang="en-US" sz="2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Conceptified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operator()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(const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const noexcept { 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what have we done…? */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Font typeface="Wingdings" pitchFamily="2" charset="2"/>
              <a:buNone/>
            </a:pP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</p:spTree>
    <p:extLst>
      <p:ext uri="{BB962C8B-B14F-4D97-AF65-F5344CB8AC3E}">
        <p14:creationId xmlns:p14="http://schemas.microsoft.com/office/powerpoint/2010/main" val="1565347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6D12-638C-43D8-BF07-817C905D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library vendor complaint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029-2D25-4921-A09A-C5C29773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“They are opening up namespace std / my namespace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💢!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paper to solve this presented in Rapperswil, Switzerland, 2018; </a:t>
            </a:r>
            <a:r>
              <a:rPr lang="en-US" dirty="0">
                <a:hlinkClick r:id="rId2"/>
              </a:rPr>
              <a:t>p0665</a:t>
            </a:r>
            <a:endParaRPr lang="en-US" dirty="0"/>
          </a:p>
          <a:p>
            <a:pPr lvl="1"/>
            <a:r>
              <a:rPr lang="en-US" dirty="0"/>
              <a:t>allows a user to specialize outside classes in the namespace where the class is defined</a:t>
            </a:r>
          </a:p>
          <a:p>
            <a:pPr lvl="1"/>
            <a:endParaRPr lang="en-US" dirty="0"/>
          </a:p>
          <a:p>
            <a:r>
              <a:rPr lang="en-US" dirty="0"/>
              <a:t>Library vendors are hyper-sensitive to users opening up namespace std</a:t>
            </a:r>
          </a:p>
          <a:p>
            <a:pPr lvl="1"/>
            <a:r>
              <a:rPr lang="en-US" dirty="0"/>
              <a:t>people have done all sorts of interesting things in their code bases</a:t>
            </a:r>
          </a:p>
          <a:p>
            <a:pPr lvl="1"/>
            <a:r>
              <a:rPr lang="en-US" dirty="0"/>
              <a:t>required all large </a:t>
            </a:r>
            <a:r>
              <a:rPr lang="en-US" dirty="0" err="1"/>
              <a:t>stdlib</a:t>
            </a:r>
            <a:r>
              <a:rPr lang="en-US" dirty="0"/>
              <a:t> implementations to employ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__ugly _Identifiers </a:t>
            </a:r>
            <a:r>
              <a:rPr lang="en-US" sz="1800" dirty="0"/>
              <a:t>for </a:t>
            </a:r>
            <a:r>
              <a:rPr lang="en-US" sz="1800" dirty="0" err="1"/>
              <a:t>realsies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E482A-6880-42C0-9F3F-E0AAE20B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3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7B1FF-378E-4246-803A-BC5BAD2F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(Template)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50EE8-A886-4A95-957B-B45BFDE7B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Friendship and Overloading and ADL, oh my!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2A0E-13D6-4780-AB7C-38DE91D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1DDA-4C44-4BC4-8763-44DF4D72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Well-Known: Virtual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A5C-3D72-44B2-B493-D83ED7D4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surprises here: create base class and stuff it with virtual methods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4DAB9-2975-411F-84A1-0D734A85A0BF}"/>
              </a:ext>
            </a:extLst>
          </p:cNvPr>
          <p:cNvSpPr/>
          <p:nvPr/>
        </p:nvSpPr>
        <p:spPr>
          <a:xfrm>
            <a:off x="1681018" y="3170779"/>
            <a:ext cx="8423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animal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virtual std::string </a:t>
            </a:r>
            <a:r>
              <a:rPr lang="en-US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sound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() const = 0;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: public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animal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virtual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sound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() const override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“woof”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FA92D-1EF6-4B95-AD0A-CAC2EBAF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7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B794-AC22-44E5-9DE9-DE9CC20F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(Template) 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321A-47C6-49AD-89E6-28A8DE21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into the namespace of the function and add a similar name</a:t>
            </a:r>
          </a:p>
          <a:p>
            <a:pPr lvl="1"/>
            <a:r>
              <a:rPr lang="en-US" dirty="0"/>
              <a:t>does not depend on Name Lookup to “find” the function in associated namespaces</a:t>
            </a:r>
          </a:p>
          <a:p>
            <a:endParaRPr lang="en-US" dirty="0"/>
          </a:p>
          <a:p>
            <a:r>
              <a:rPr lang="en-US" dirty="0"/>
              <a:t>Usually explicitly blessed by library author as “possible”</a:t>
            </a:r>
          </a:p>
          <a:p>
            <a:pPr lvl="1"/>
            <a:r>
              <a:rPr lang="en-US" dirty="0"/>
              <a:t>old usage: viable way to customize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</a:p>
          <a:p>
            <a:endParaRPr lang="en-US" dirty="0"/>
          </a:p>
          <a:p>
            <a:r>
              <a:rPr lang="en-US" dirty="0"/>
              <a:t>Case study</a:t>
            </a:r>
          </a:p>
          <a:p>
            <a:pPr lvl="1"/>
            <a:r>
              <a:rPr lang="en-US" dirty="0" err="1"/>
              <a:t>Boost.Serialization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0A882-85C8-4853-B740-88BD6B0F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0F6-BE56-4C0B-B31E-8D1F48C3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overload into </a:t>
            </a:r>
            <a:r>
              <a:rPr lang="en-US" dirty="0" err="1"/>
              <a:t>Boost.Serialization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74B-99E4-4DF1-9BE1-3BDD3872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2" y="2379696"/>
            <a:ext cx="11361172" cy="335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boost { namespace serialization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void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serialize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unsigned int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version)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tt.a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tt.b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boost::serialization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1B52-EC5A-4FBB-A044-443C27AB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2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C1C-B3E2-4B03-A6A5-C18FA5C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Overloading: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5F69-3DD3-4FF1-A67F-39D60B93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additions to namespace separate extension point from target</a:t>
            </a:r>
          </a:p>
          <a:p>
            <a:pPr lvl="1"/>
            <a:r>
              <a:rPr lang="en-US" dirty="0"/>
              <a:t>benefit: if optional and not required, user can move customization function to independent header / implementation files</a:t>
            </a:r>
          </a:p>
          <a:p>
            <a:pPr lvl="1"/>
            <a:r>
              <a:rPr lang="en-US" dirty="0"/>
              <a:t>drawback: if required and not optional, then separation may not be desired and causes boilerplate/errors (“I forgot to include the special header for serialization”)</a:t>
            </a:r>
          </a:p>
          <a:p>
            <a:pPr lvl="1"/>
            <a:endParaRPr lang="en-US" dirty="0"/>
          </a:p>
          <a:p>
            <a:r>
              <a:rPr lang="en-US" dirty="0"/>
              <a:t>Same complaint from library vendors</a:t>
            </a:r>
          </a:p>
          <a:p>
            <a:pPr lvl="1"/>
            <a:r>
              <a:rPr lang="en-US" dirty="0"/>
              <a:t>opening up other namespaces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💢!</a:t>
            </a:r>
            <a:endParaRPr lang="en-US" dirty="0"/>
          </a:p>
          <a:p>
            <a:pPr lvl="1"/>
            <a:r>
              <a:rPr lang="en-US" dirty="0"/>
              <a:t>potential for name collisions and similar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7ECD-85F8-44B2-80B5-336FCDEA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4A11-1297-4807-B457-1A18A085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Encapsulation: Friend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E2DEBA-F13F-479A-9065-C5158388B40D}"/>
              </a:ext>
            </a:extLst>
          </p:cNvPr>
          <p:cNvSpPr txBox="1">
            <a:spLocks/>
          </p:cNvSpPr>
          <p:nvPr/>
        </p:nvSpPr>
        <p:spPr>
          <a:xfrm>
            <a:off x="517236" y="2110154"/>
            <a:ext cx="11203709" cy="446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private: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class boost::serialization::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access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serialize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unsigned int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version)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a;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b;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public: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a;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b;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228E-BC66-4160-AC46-B377D7FF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9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C1C-B3E2-4B03-A6A5-C18FA5C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Friend: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5F69-3DD3-4FF1-A67F-39D60B93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Tight coupling!</a:t>
            </a:r>
          </a:p>
          <a:p>
            <a:pPr lvl="1"/>
            <a:r>
              <a:rPr lang="en-US" dirty="0"/>
              <a:t>benefit: if required, desirable to make it inseparable</a:t>
            </a:r>
          </a:p>
          <a:p>
            <a:pPr lvl="1"/>
            <a:r>
              <a:rPr lang="en-US" dirty="0"/>
              <a:t>drawback: compilation times for demanding </a:t>
            </a:r>
            <a:r>
              <a:rPr lang="en-US" dirty="0" err="1"/>
              <a:t>Boost.serialization</a:t>
            </a:r>
            <a:r>
              <a:rPr lang="en-US" dirty="0"/>
              <a:t> come along with the main header</a:t>
            </a:r>
          </a:p>
          <a:p>
            <a:pPr lvl="1"/>
            <a:endParaRPr lang="en-US" dirty="0"/>
          </a:p>
          <a:p>
            <a:r>
              <a:rPr lang="en-US" dirty="0"/>
              <a:t>Makes library vendors happy</a:t>
            </a:r>
          </a:p>
          <a:p>
            <a:pPr lvl="1"/>
            <a:r>
              <a:rPr lang="en-US" dirty="0"/>
              <a:t>Titus Winters and the abseil team are smiling down at us (</a:t>
            </a:r>
            <a:r>
              <a:rPr lang="en-US" dirty="0">
                <a:hlinkClick r:id="rId2"/>
              </a:rPr>
              <a:t>https://abseil.io/tips/99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65E0E-CC2D-4C1B-BAD1-CD9BF818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2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3F9-A115-4823-B5BB-54B310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Argument-Dependent Lookup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FE67-AEC7-49F8-9270-AFE1D3A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Complicated set of rules</a:t>
            </a:r>
          </a:p>
          <a:p>
            <a:endParaRPr lang="en-US" dirty="0"/>
          </a:p>
          <a:p>
            <a:r>
              <a:rPr lang="en-US" dirty="0"/>
              <a:t>Rely on namespaces of arguments to add additional symbols to unqualified calls</a:t>
            </a:r>
          </a:p>
          <a:p>
            <a:pPr lvl="1"/>
            <a:r>
              <a:rPr lang="en-US" dirty="0"/>
              <a:t>primary intentional use: “generic” (templated) code to work with arbitrary types</a:t>
            </a:r>
          </a:p>
          <a:p>
            <a:pPr lvl="1"/>
            <a:r>
              <a:rPr lang="en-US" dirty="0"/>
              <a:t>primary unintentional use: operators to “just find the right call” for</a:t>
            </a:r>
            <a:br>
              <a:rPr lang="en-US" dirty="0"/>
            </a:br>
            <a:r>
              <a:rPr lang="en-US" dirty="0"/>
              <a:t>a == b</a:t>
            </a:r>
          </a:p>
          <a:p>
            <a:pPr lvl="1"/>
            <a:endParaRPr lang="en-US" dirty="0"/>
          </a:p>
          <a:p>
            <a:r>
              <a:rPr lang="en-US" dirty="0"/>
              <a:t>Case studies: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dirty="0"/>
              <a:t> (the wrong way)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std::ranges</a:t>
            </a:r>
            <a:r>
              <a:rPr lang="en-US" dirty="0"/>
              <a:t> / range-v3 (the right way)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5CE7B-3C93-45EE-8A35-EE49B397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6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3F9-A115-4823-B5BB-54B310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Argument-Dependent Lookup: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FE67-AEC7-49F8-9270-AFE1D3A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swap</a:t>
            </a:r>
            <a:r>
              <a:rPr lang="en-US" dirty="0"/>
              <a:t>(a, b) </a:t>
            </a:r>
            <a:r>
              <a:rPr lang="en-US" dirty="0">
                <a:solidFill>
                  <a:srgbClr val="92D050"/>
                </a:solidFill>
              </a:rPr>
              <a:t>// invokes ADL because call name is unqualified</a:t>
            </a:r>
          </a:p>
          <a:p>
            <a:pPr lvl="1"/>
            <a:r>
              <a:rPr lang="en-US" dirty="0"/>
              <a:t>looks in the namespace of a and b, as well as the current scope’s namespace</a:t>
            </a:r>
          </a:p>
          <a:p>
            <a:pPr lvl="1"/>
            <a:r>
              <a:rPr lang="en-US" dirty="0"/>
              <a:t>likely a bug in generic algorithm if written outside std/a or b are not std</a:t>
            </a:r>
          </a:p>
          <a:p>
            <a:pPr lvl="1"/>
            <a:endParaRPr lang="en-US" dirty="0"/>
          </a:p>
          <a:p>
            <a:r>
              <a:rPr lang="en-US" dirty="0"/>
              <a:t>std::</a:t>
            </a:r>
            <a:r>
              <a:rPr lang="en-US" dirty="0">
                <a:solidFill>
                  <a:srgbClr val="FF33CC"/>
                </a:solidFill>
              </a:rPr>
              <a:t>swap</a:t>
            </a:r>
            <a:r>
              <a:rPr lang="en-US" dirty="0"/>
              <a:t>(a, b) </a:t>
            </a:r>
            <a:r>
              <a:rPr lang="en-US" dirty="0">
                <a:solidFill>
                  <a:srgbClr val="92D050"/>
                </a:solidFill>
              </a:rPr>
              <a:t>// does not invoke ADL because call name is qualified</a:t>
            </a:r>
          </a:p>
          <a:p>
            <a:pPr lvl="1"/>
            <a:r>
              <a:rPr lang="en-US" dirty="0"/>
              <a:t>looks only in namespace std</a:t>
            </a:r>
          </a:p>
          <a:p>
            <a:pPr lvl="1"/>
            <a:r>
              <a:rPr lang="en-US" dirty="0"/>
              <a:t>likely a bug if used in a generic algorithm</a:t>
            </a:r>
          </a:p>
          <a:p>
            <a:pPr lvl="1"/>
            <a:endParaRPr lang="en-US" dirty="0"/>
          </a:p>
          <a:p>
            <a:r>
              <a:rPr lang="en-US" dirty="0"/>
              <a:t>Proper way: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5ECE4-346A-492C-AF84-6ED53C2EFEBC}"/>
              </a:ext>
            </a:extLst>
          </p:cNvPr>
          <p:cNvSpPr txBox="1"/>
          <p:nvPr/>
        </p:nvSpPr>
        <p:spPr>
          <a:xfrm>
            <a:off x="4334113" y="5315220"/>
            <a:ext cx="448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using std::</a:t>
            </a:r>
            <a:r>
              <a:rPr lang="en-US" sz="24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(a, b);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4940945-E288-4D84-96A1-F92973969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9" y="5315220"/>
            <a:ext cx="1143000" cy="114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E19D6-9F24-4582-BCC5-4DA8E784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5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F877-FFF4-4C5D-88DB-CE10C8E0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“Std Swap Two-Step”: verbosity is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98EC-E6D4-42B2-829F-0A685AF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problem with the Two-Step is that it forces users to type </a:t>
            </a:r>
            <a:r>
              <a:rPr lang="en-US" i="1" dirty="0"/>
              <a:t>more</a:t>
            </a:r>
            <a:r>
              <a:rPr lang="en-US" dirty="0"/>
              <a:t> to do the right thing. FAIL. Most damning, it requires users to either blindly memorize and regurgitate the Two-Step pattern, or worse: understand two-phase name lookup in templates.”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Eric </a:t>
            </a:r>
            <a:r>
              <a:rPr lang="en-US" dirty="0" err="1"/>
              <a:t>Niebler</a:t>
            </a:r>
            <a:r>
              <a:rPr lang="en-US" dirty="0"/>
              <a:t>, October 2014, </a:t>
            </a:r>
            <a:r>
              <a:rPr lang="en-US" dirty="0">
                <a:hlinkClick r:id="rId2"/>
              </a:rPr>
              <a:t>http://ericniebler.com/2014/10/21/customization-point-design-in-c11-and-beyond/</a:t>
            </a:r>
            <a:r>
              <a:rPr lang="en-US" dirty="0"/>
              <a:t>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18D945F-E4B3-427A-A90D-7F85F57A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9" y="5315220"/>
            <a:ext cx="1143000" cy="1143000"/>
          </a:xfrm>
          <a:prstGeom prst="rect">
            <a:avLst/>
          </a:prstGeom>
        </p:spPr>
      </p:pic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DC61F86-0FAF-4473-8032-65044F84C5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06"/>
          <a:stretch/>
        </p:blipFill>
        <p:spPr>
          <a:xfrm>
            <a:off x="4179276" y="4285365"/>
            <a:ext cx="2406163" cy="21728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7432-0055-48FB-925A-40BB1DFF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93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54EA-A2D3-42B6-A459-DCBD94CA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 Dependent Lookup: </a:t>
            </a:r>
            <a:br>
              <a:rPr lang="en-US" dirty="0"/>
            </a:br>
            <a:r>
              <a:rPr lang="en-US" dirty="0"/>
              <a:t>range-v3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964F-D45F-4F6D-9810-B028F398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callable function object which does the two-step with an internal detail namespace’s swap</a:t>
            </a:r>
          </a:p>
          <a:p>
            <a:pPr lvl="1"/>
            <a:r>
              <a:rPr lang="en-US" dirty="0"/>
              <a:t>Invokes ADL but prevents qualified call to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ns::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(a, b) </a:t>
            </a:r>
            <a:r>
              <a:rPr lang="en-US" dirty="0"/>
              <a:t>being a bug</a:t>
            </a:r>
          </a:p>
          <a:p>
            <a:pPr lvl="1"/>
            <a:r>
              <a:rPr lang="en-US" dirty="0"/>
              <a:t>ADL is done “for you”: function object takes care of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F58B-3FD3-4FD0-8BD7-7E8BC166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9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5CA7-29C7-4A5A-B37E-9D851B60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0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namespace detail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important!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{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default implementation */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swap_func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template &lt;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operator()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const noexcept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(a, b);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default swap already in scope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};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std::detail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C5DE8-6514-4C7D-937C-8FC148C8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6FFF-7F5D-41FC-8684-0D5573BC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Well-Known: Virtual methods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5D25-01C0-48F5-8A32-A3011AE0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extensively up to ~2008, less so now in place to static polymorphism</a:t>
            </a:r>
          </a:p>
          <a:p>
            <a:pPr lvl="1"/>
            <a:r>
              <a:rPr lang="en-US" dirty="0"/>
              <a:t>Many game engines: Ogre, </a:t>
            </a:r>
            <a:r>
              <a:rPr lang="en-US" dirty="0" err="1"/>
              <a:t>Irrlicht</a:t>
            </a:r>
            <a:r>
              <a:rPr lang="en-US" dirty="0"/>
              <a:t>, Doom,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Qt: </a:t>
            </a:r>
            <a:r>
              <a:rPr lang="en-US" dirty="0" err="1">
                <a:solidFill>
                  <a:srgbClr val="00B0F0"/>
                </a:solidFill>
              </a:rPr>
              <a:t>QObject</a:t>
            </a:r>
            <a:r>
              <a:rPr lang="en-US" dirty="0"/>
              <a:t> and the entire class tree</a:t>
            </a:r>
          </a:p>
          <a:p>
            <a:pPr lvl="1"/>
            <a:r>
              <a:rPr lang="en-US" dirty="0"/>
              <a:t>Clang: </a:t>
            </a:r>
            <a:r>
              <a:rPr lang="en-US" dirty="0" err="1">
                <a:solidFill>
                  <a:srgbClr val="00B0F0"/>
                </a:solidFill>
              </a:rPr>
              <a:t>ASTMatcher</a:t>
            </a:r>
            <a:r>
              <a:rPr lang="en-US" dirty="0" err="1"/>
              <a:t>s</a:t>
            </a:r>
            <a:r>
              <a:rPr lang="en-US" dirty="0"/>
              <a:t> and extension points</a:t>
            </a:r>
          </a:p>
          <a:p>
            <a:pPr lvl="1"/>
            <a:r>
              <a:rPr lang="en-US" dirty="0"/>
              <a:t>C++ standard library: iostream customization points</a:t>
            </a:r>
          </a:p>
          <a:p>
            <a:pPr lvl="1"/>
            <a:r>
              <a:rPr lang="en-US" dirty="0"/>
              <a:t>One too many C++ university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B421-9438-4113-8CEE-7F9317D3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1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E8AE3-9A25-4ADE-AE28-BB1703D4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constexpr object of the proper name sitting in the namespace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8C346-6039-4113-94AC-746588B222F0}"/>
              </a:ext>
            </a:extLst>
          </p:cNvPr>
          <p:cNvSpPr txBox="1"/>
          <p:nvPr/>
        </p:nvSpPr>
        <p:spPr>
          <a:xfrm>
            <a:off x="838200" y="3050768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C++17: inline variables clue compiler in to avoid ODR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inline constexpr const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swap = detail::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swap_func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D35EC-708E-44A2-A97D-559474F8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 (C++14 and below)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E8AE3-9A25-4ADE-AE28-BB1703D4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constexpr object of the proper name sitting in the namespace</a:t>
            </a:r>
          </a:p>
          <a:p>
            <a:pPr lvl="1"/>
            <a:r>
              <a:rPr lang="en-US" dirty="0"/>
              <a:t>C++17: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inline constexpr </a:t>
            </a:r>
            <a:r>
              <a:rPr lang="en-US" dirty="0"/>
              <a:t>to avoid ODR issues, rather than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trick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8C346-6039-4113-94AC-746588B222F0}"/>
              </a:ext>
            </a:extLst>
          </p:cNvPr>
          <p:cNvSpPr txBox="1"/>
          <p:nvPr/>
        </p:nvSpPr>
        <p:spPr>
          <a:xfrm>
            <a:off x="838200" y="3050768"/>
            <a:ext cx="10515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older standards: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static constexpr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value{};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constexpr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&gt;::value;</a:t>
            </a:r>
          </a:p>
          <a:p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constexpr const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swap =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&lt;detail::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swap_func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&gt;::value;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2DAD6-A006-45CA-88E7-402FF5F7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4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0C8D-4613-46FD-9885-70A370AC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Right™: very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08E9-BBE7-4756-8677-04F69FC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b;</a:t>
            </a:r>
          </a:p>
          <a:p>
            <a:pPr marL="0" indent="0">
              <a:buNone/>
            </a:pP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just this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left,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right);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731ED-12D8-4123-AE49-B965166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8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C0A7-31CC-460E-856A-7B2A8D51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is that a friend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048D-2941-4D6E-B63F-D364DE95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 functions contain a few encapsulation benefits and help avoid name collisions</a:t>
            </a:r>
          </a:p>
          <a:p>
            <a:pPr lvl="1"/>
            <a:endParaRPr lang="en-US" dirty="0"/>
          </a:p>
          <a:p>
            <a:r>
              <a:rPr lang="en-US" dirty="0"/>
              <a:t>friend functions are the same as free functions, but:</a:t>
            </a:r>
          </a:p>
          <a:p>
            <a:pPr lvl="1"/>
            <a:r>
              <a:rPr lang="en-US" dirty="0"/>
              <a:t>hidden from qualified (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my_namespace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func_name</a:t>
            </a:r>
            <a:r>
              <a:rPr lang="en-US" dirty="0"/>
              <a:t>) calls due to being inside the class</a:t>
            </a:r>
          </a:p>
          <a:p>
            <a:pPr lvl="1"/>
            <a:r>
              <a:rPr lang="en-US" dirty="0"/>
              <a:t>Findable (only) by calls which invoke ADL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5D0F8-54EB-455F-B0F9-2831D9B7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7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D5AE-9231-422F-AEF1-24393EC0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 case study: abseil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BC23-34C5-4566-9FE3-4EC1C9C8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Abseil uses this extensively for its customization points</a:t>
            </a:r>
          </a:p>
          <a:p>
            <a:pPr lvl="1"/>
            <a:r>
              <a:rPr lang="en-US" dirty="0"/>
              <a:t>in particular,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AbslHashValue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63DE4-9B2E-4B1D-8C55-3DA3287F2A4E}"/>
              </a:ext>
            </a:extLst>
          </p:cNvPr>
          <p:cNvSpPr txBox="1"/>
          <p:nvPr/>
        </p:nvSpPr>
        <p:spPr>
          <a:xfrm>
            <a:off x="838200" y="2834025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Circle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AbslHashValue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const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Circle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c) {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combine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(std::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(h),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c.center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_,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c.radius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_);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private: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std::pair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center_;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radius_;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1C94-5409-4AA7-A60A-0A856F4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01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546-DF98-486B-8630-55AFBD9A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 ADL Done Right™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2B16-FE0C-40E3-828B-885D601E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Two-Step;</a:t>
            </a:r>
          </a:p>
          <a:p>
            <a:pPr lvl="1"/>
            <a:r>
              <a:rPr lang="en-US" dirty="0"/>
              <a:t>no subtle missed bugs in generic code</a:t>
            </a:r>
          </a:p>
          <a:p>
            <a:pPr lvl="1"/>
            <a:r>
              <a:rPr lang="en-US" dirty="0"/>
              <a:t>no inconsistency in “always qualify your calls”</a:t>
            </a:r>
          </a:p>
          <a:p>
            <a:pPr lvl="1"/>
            <a:r>
              <a:rPr lang="en-US" dirty="0"/>
              <a:t>Customization point writer gets there “first”</a:t>
            </a:r>
          </a:p>
          <a:p>
            <a:pPr lvl="2"/>
            <a:r>
              <a:rPr lang="en-US" dirty="0"/>
              <a:t>impose initial base-level concepts on the type</a:t>
            </a:r>
          </a:p>
          <a:p>
            <a:endParaRPr lang="en-US" dirty="0"/>
          </a:p>
          <a:p>
            <a:r>
              <a:rPr lang="en-US" dirty="0"/>
              <a:t>Allows user to define swap in namespace next to class / as friend function</a:t>
            </a:r>
          </a:p>
          <a:p>
            <a:pPr lvl="1"/>
            <a:r>
              <a:rPr lang="en-US" dirty="0"/>
              <a:t>just a function: easy to write and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62DD-A252-44EE-B80B-070D0494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5270-46BC-4347-B435-6ACDF7A7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overloading catch-</a:t>
            </a:r>
            <a:r>
              <a:rPr lang="en-US" dirty="0" err="1"/>
              <a:t>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7626-D560-4004-8E0F-CCD834DC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implementation provided by author must SFINAE away or it will catch all calls and hard-error everything</a:t>
            </a:r>
          </a:p>
          <a:p>
            <a:pPr lvl="1"/>
            <a:r>
              <a:rPr lang="en-US" dirty="0"/>
              <a:t>must use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dirty="0"/>
              <a:t> SFINAE, concept, trailing return type with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dirty="0"/>
              <a:t> or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endParaRPr lang="en-US" sz="18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Users may not properly constrain their overloads and write catch-</a:t>
            </a:r>
            <a:r>
              <a:rPr lang="en-US" dirty="0" err="1"/>
              <a:t>alls</a:t>
            </a:r>
            <a:endParaRPr lang="en-US" dirty="0"/>
          </a:p>
          <a:p>
            <a:pPr lvl="1"/>
            <a:r>
              <a:rPr lang="en-US" dirty="0"/>
              <a:t>If users write a “generic” catch-all and do not properly constrain, the extension point is ruined for everyone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730A0-A3B7-4DF0-8891-35A934D3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63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3079-ACA4-4D94-8F89-E871873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High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F01-9D31-4838-804C-C4B035A7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Does your function take perfect forwarding references?</a:t>
            </a:r>
          </a:p>
          <a:p>
            <a:pPr lvl="1"/>
            <a:r>
              <a:rPr lang="en-US" dirty="0"/>
              <a:t>prepare to cry: overloads in the same space may consume more calls than intended</a:t>
            </a:r>
          </a:p>
          <a:p>
            <a:pPr lvl="1"/>
            <a:r>
              <a:rPr lang="en-US" dirty="0"/>
              <a:t>worse: they might even unintentionally work but do the non-performant / wrong thing!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DCD11-B99D-4951-BB1A-C99D4F3DB409}"/>
              </a:ext>
            </a:extLst>
          </p:cNvPr>
          <p:cNvSpPr txBox="1"/>
          <p:nvPr/>
        </p:nvSpPr>
        <p:spPr>
          <a:xfrm>
            <a:off x="1800050" y="4216399"/>
            <a:ext cx="8589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class...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out_ptr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s,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 noexcept;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D203-87B0-4C8F-B6D0-461C890D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3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in the background&#10;&#10;Description automatically generated">
            <a:extLst>
              <a:ext uri="{FF2B5EF4-FFF2-40B4-BE49-F238E27FC236}">
                <a16:creationId xmlns:a16="http://schemas.microsoft.com/office/drawing/2014/main" id="{91BCD85C-14A8-45AE-9BE3-8600061C6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t="22645" r="27105" b="22463"/>
          <a:stretch/>
        </p:blipFill>
        <p:spPr>
          <a:xfrm>
            <a:off x="5794131" y="3244362"/>
            <a:ext cx="1612984" cy="120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D3079-ACA4-4D94-8F89-E871873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High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F01-9D31-4838-804C-C4B035A7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Basically working with a black hole</a:t>
            </a:r>
          </a:p>
          <a:p>
            <a:pPr lvl="1"/>
            <a:r>
              <a:rPr lang="en-US" dirty="0"/>
              <a:t>Avoid ADL for variadic forwarding functions: not a good time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DCD11-B99D-4951-BB1A-C99D4F3DB409}"/>
              </a:ext>
            </a:extLst>
          </p:cNvPr>
          <p:cNvSpPr txBox="1"/>
          <p:nvPr/>
        </p:nvSpPr>
        <p:spPr>
          <a:xfrm>
            <a:off x="1800050" y="4216399"/>
            <a:ext cx="8589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class...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out_ptr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s,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 noexcept;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5D279A-4C9A-403B-8FBE-1B4EA8BF16B9}"/>
              </a:ext>
            </a:extLst>
          </p:cNvPr>
          <p:cNvCxnSpPr>
            <a:cxnSpLocks/>
          </p:cNvCxnSpPr>
          <p:nvPr/>
        </p:nvCxnSpPr>
        <p:spPr>
          <a:xfrm flipH="1">
            <a:off x="5679830" y="4519248"/>
            <a:ext cx="61547" cy="530354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38B801-7DC9-4397-B4C3-0ADEFAE3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30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Constrain</a:t>
            </a:r>
            <a:br>
              <a:rPr lang="en-US" dirty="0"/>
            </a:br>
            <a:r>
              <a:rPr lang="en-US" dirty="0"/>
              <a:t>Base Implementation!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5CA7-29C7-4A5A-B37E-9D851B60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0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namespace detail {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typename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-&gt;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a.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(b)) {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{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and more…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std::detail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EB29-D76C-4C41-BFB8-4A8BF5A5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AF4C-86D1-4BD6-8B8D-78CC9F1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FC7A-96EB-4254-8EAB-6343338E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work with super class (base class) at compile-time</a:t>
            </a:r>
          </a:p>
          <a:p>
            <a:pPr lvl="1"/>
            <a:r>
              <a:rPr lang="en-US" dirty="0"/>
              <a:t>calls the right method at runtime</a:t>
            </a:r>
          </a:p>
          <a:p>
            <a:pPr lvl="1"/>
            <a:r>
              <a:rPr lang="en-US" dirty="0"/>
              <a:t>no need to bookkeep function pointers and similar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Heavily optimized by compiler writers to de-virtualize simple cases</a:t>
            </a:r>
          </a:p>
          <a:p>
            <a:pPr lvl="1"/>
            <a:r>
              <a:rPr lang="en-US" dirty="0"/>
              <a:t>E.g.: current-gen non-user-specialized iostreams, C++ XAML, 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849F-7A7B-4F48-AB95-838E6955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4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267AB-3B28-46AD-AC96-6539C61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everyone will properly constrain!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F81BB-F24B-4E08-B353-21AF4AE1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other lies I told myself after I read Eric’s blog post…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37E69-FC94-4A8A-8E07-63BE0EB6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D7B-8621-48A8-BA8C-92D3143B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252C-C394-4AA4-AB5C-45779DA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will not constrain it.</a:t>
            </a:r>
          </a:p>
          <a:p>
            <a:endParaRPr lang="en-US" dirty="0"/>
          </a:p>
          <a:p>
            <a:r>
              <a:rPr lang="en-US" dirty="0"/>
              <a:t>They will not use</a:t>
            </a:r>
            <a:br>
              <a:rPr lang="en-US" dirty="0"/>
            </a:br>
            <a:r>
              <a:rPr lang="en-US" dirty="0"/>
              <a:t>“only concrete types”.</a:t>
            </a:r>
          </a:p>
          <a:p>
            <a:endParaRPr lang="en-US" dirty="0"/>
          </a:p>
          <a:p>
            <a:r>
              <a:rPr lang="en-US" dirty="0"/>
              <a:t>The world is not full</a:t>
            </a:r>
            <a:br>
              <a:rPr lang="en-US" dirty="0"/>
            </a:br>
            <a:r>
              <a:rPr lang="en-US" dirty="0"/>
              <a:t>of only experts.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F33A7-AB6D-457A-B169-44FFDF51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11" y="2142836"/>
            <a:ext cx="5088692" cy="4309413"/>
          </a:xfrm>
          <a:prstGeom prst="rect">
            <a:avLst/>
          </a:prstGeom>
        </p:spPr>
      </p:pic>
      <p:pic>
        <p:nvPicPr>
          <p:cNvPr id="6" name="Picture 5" descr="A picture containing animal&#10;&#10;Description automatically generated">
            <a:extLst>
              <a:ext uri="{FF2B5EF4-FFF2-40B4-BE49-F238E27FC236}">
                <a16:creationId xmlns:a16="http://schemas.microsoft.com/office/drawing/2014/main" id="{8274DE04-3270-4FAB-8563-CAE3C343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8" y="593189"/>
            <a:ext cx="798374" cy="7983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BD9D3-8473-4E0B-8FAC-3F269E2B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1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73A5-EE76-4558-8BDB-1F546854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Done… Right™?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C7C1-1D4A-4155-B6B4-44050A4F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Best Anyone Could Have Done With The Tools At Hand.”</a:t>
            </a:r>
          </a:p>
          <a:p>
            <a:pPr lvl="1"/>
            <a:endParaRPr lang="en-US" dirty="0"/>
          </a:p>
          <a:p>
            <a:r>
              <a:rPr lang="en-US" dirty="0"/>
              <a:t>range-v3 </a:t>
            </a:r>
            <a:r>
              <a:rPr lang="en-US" dirty="0" err="1"/>
              <a:t>niebloids</a:t>
            </a:r>
            <a:r>
              <a:rPr lang="en-US" dirty="0"/>
              <a:t> (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begin</a:t>
            </a:r>
            <a:r>
              <a:rPr lang="en-US" dirty="0"/>
              <a:t>,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end</a:t>
            </a:r>
            <a:r>
              <a:rPr lang="en-US" dirty="0"/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iter_move</a:t>
            </a:r>
            <a:r>
              <a:rPr lang="en-US" dirty="0"/>
              <a:t>,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dereference</a:t>
            </a:r>
            <a:r>
              <a:rPr lang="en-US" dirty="0"/>
              <a:t>, etc.) contain no opt-out mechanism</a:t>
            </a:r>
          </a:p>
          <a:p>
            <a:pPr lvl="1"/>
            <a:r>
              <a:rPr lang="en-US" dirty="0"/>
              <a:t>does not prevent the ADL problem for unintentionally bad actors</a:t>
            </a:r>
          </a:p>
          <a:p>
            <a:pPr lvl="1"/>
            <a:r>
              <a:rPr lang="en-US" dirty="0"/>
              <a:t>makes it even more apparent when it does happen</a:t>
            </a:r>
          </a:p>
          <a:p>
            <a:pPr lvl="1"/>
            <a:r>
              <a:rPr lang="en-US" dirty="0"/>
              <a:t>cannot call “just the basic {begin/end/swap}” because it exists in an implementation-defined detail namespace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BFB7E-363F-4B6F-92E0-4925E885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265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78D2-F93F-4214-8E1E-0F2C094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 and Overloading: Bigger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ED97-E93C-4536-B66E-4B7ECA04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can catch unintended calls</a:t>
            </a:r>
          </a:p>
          <a:p>
            <a:pPr lvl="1"/>
            <a:r>
              <a:rPr lang="en-US" dirty="0"/>
              <a:t>even if they are not templated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* pointer conversions, derived -&gt; base conversions, and more</a:t>
            </a:r>
          </a:p>
          <a:p>
            <a:pPr lvl="1"/>
            <a:endParaRPr lang="en-US" dirty="0"/>
          </a:p>
          <a:p>
            <a:r>
              <a:rPr lang="en-US" dirty="0"/>
              <a:t>Results in a huge problems for ADL and overloading</a:t>
            </a:r>
          </a:p>
          <a:p>
            <a:pPr lvl="1"/>
            <a:r>
              <a:rPr lang="en-US" dirty="0"/>
              <a:t>unintended “catches” of base types and other things a user would find surprising</a:t>
            </a:r>
          </a:p>
          <a:p>
            <a:endParaRPr lang="en-US" dirty="0"/>
          </a:p>
          <a:p>
            <a:r>
              <a:rPr lang="en-US" dirty="0"/>
              <a:t>Case study: sol3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E5BB4E1-EC7E-4DCE-9CEC-C2DD31EFE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66" y="4741043"/>
            <a:ext cx="1739582" cy="17395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DBD7-90F8-4AFA-97B5-21D692A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15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4DD0-0FDD-466F-AE07-ADAC6B79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extension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4E1A-0DE1-471D-B806-588BB3C8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extension points (not named the same!)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sol::stack::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a value </a:t>
            </a:r>
            <a:r>
              <a:rPr lang="en-US" dirty="0">
                <a:sym typeface="Wingdings" panose="05000000000000000000" pitchFamily="2" charset="2"/>
              </a:rPr>
              <a:t>maps to 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sol_lua_get</a:t>
            </a:r>
            <a:endParaRPr lang="en-US" sz="1800" dirty="0">
              <a:solidFill>
                <a:srgbClr val="FF33CC"/>
              </a:solidFill>
              <a:latin typeface="Fira Code" panose="020B0509050000020004" pitchFamily="49" charset="0"/>
              <a:ea typeface="Fira Code" panose="020B050905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sol::stack::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check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 type maps to 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sol_lua_check</a:t>
            </a:r>
            <a:endParaRPr lang="en-US" sz="1800" dirty="0">
              <a:solidFill>
                <a:srgbClr val="FF33CC"/>
              </a:solidFill>
              <a:latin typeface="Fira Code" panose="020B0509050000020004" pitchFamily="49" charset="0"/>
              <a:ea typeface="Fira Code" panose="020B050905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sol::stack::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push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maps to 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sol_lua_push</a:t>
            </a:r>
            <a:endParaRPr lang="en-US" sz="1800" dirty="0">
              <a:solidFill>
                <a:srgbClr val="FF33CC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39E57-FFAF-4F16-A1AB-7FFF942F13A4}"/>
              </a:ext>
            </a:extLst>
          </p:cNvPr>
          <p:cNvSpPr txBox="1"/>
          <p:nvPr/>
        </p:nvSpPr>
        <p:spPr>
          <a:xfrm>
            <a:off x="673915" y="3801365"/>
            <a:ext cx="1014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things);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(sol::types&lt;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index, 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tracking)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Handler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sol_lua_check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index,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Handler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 handler, 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tracking)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8D03D-AFBA-4A2A-88FE-325709E2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BB1FA98-DA42-40DA-8C40-97F2D22D6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70" y="559028"/>
            <a:ext cx="959056" cy="9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1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AC7-8893-4A61-AC39-464950E3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“Did You Customize This”:</a:t>
            </a:r>
            <a:br>
              <a:rPr lang="en-US" dirty="0"/>
            </a:br>
            <a:r>
              <a:rPr lang="en-US" dirty="0"/>
              <a:t>Type trait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A88-A082-4FF9-A7EC-B58FA52D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982317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&lt;typename...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adl_sol_lua_push_test_t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nullptr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), std::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declval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&gt;()...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&lt;typename...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inline constexpr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is_adl_sol_lua_push_v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is_detected_v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adl_sol_lua_push_test_t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...&gt;;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233EC-CDC6-4158-9A6F-0A73527F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7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7327-602F-43BD-881C-8BB1602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sol3: ADL extension point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FD3F-90A3-4033-89D8-967C1A64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87168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typename...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push(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&amp;&amp; t,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if constexpr (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is_adl_sol_lua_push_v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...&gt;)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hit default if constexpr internals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7885-607B-4CF6-9256-1DF34C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6BBB-DB31-43A3-9140-78137EE9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an example of old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FF6F-07F2-4438-B370-DAA24467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type tags?</a:t>
            </a:r>
          </a:p>
          <a:p>
            <a:pPr lvl="1"/>
            <a:r>
              <a:rPr lang="en-US" dirty="0"/>
              <a:t>To solve conversion problems; for example, pointer conversion rules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E2EF0-6006-42C1-A41B-E1CFBFC2D97F}"/>
              </a:ext>
            </a:extLst>
          </p:cNvPr>
          <p:cNvSpPr txBox="1"/>
          <p:nvPr/>
        </p:nvSpPr>
        <p:spPr>
          <a:xfrm>
            <a:off x="673915" y="2819852"/>
            <a:ext cx="10147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vp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unrelated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main 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*[]) {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unrelated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obj{};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unrelated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some_pointer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&amp;obj;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calls the above, not the default!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sol::stack::</a:t>
            </a:r>
            <a:r>
              <a:rPr lang="en-US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some_pointer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return 0;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FB83A-5C40-4B76-B317-45F73BB7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0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401F-485A-4F42-A1F6-866882F3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Drawbacks: ADL and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5A24-7F04-4E12-9BC5-773F71EB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guard against conversions</a:t>
            </a:r>
          </a:p>
          <a:p>
            <a:pPr lvl="1"/>
            <a:r>
              <a:rPr lang="en-US" dirty="0"/>
              <a:t>can develop smarter and more complicated traits</a:t>
            </a:r>
          </a:p>
          <a:p>
            <a:pPr lvl="1"/>
            <a:r>
              <a:rPr lang="en-US" dirty="0"/>
              <a:t>prefer a type tag if the space of the ADL is unconstrained</a:t>
            </a:r>
          </a:p>
          <a:p>
            <a:pPr lvl="1"/>
            <a:endParaRPr lang="en-US" dirty="0"/>
          </a:p>
          <a:p>
            <a:r>
              <a:rPr lang="en-US" dirty="0"/>
              <a:t>Have templated functions that take multiple perfect-forwarding arguments?</a:t>
            </a:r>
          </a:p>
          <a:p>
            <a:pPr lvl="1"/>
            <a:r>
              <a:rPr lang="en-US" dirty="0"/>
              <a:t>just do not bother here; overload resolution will drive users crazy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60FBE-51DC-43DD-A858-ED305624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06D5-8173-4DA5-9362-294B20E4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2E49-D487-4E55-9B19-4489CBE3B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Injecting compile-time extensions into the type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42918-311C-4914-94C8-1A033E88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31EF-85DD-4168-A0B5-17DCFE46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D527-98BB-4C8A-91AA-D531E88A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ABI-brittle</a:t>
            </a:r>
          </a:p>
          <a:p>
            <a:pPr lvl="1"/>
            <a:r>
              <a:rPr lang="en-US" dirty="0"/>
              <a:t>adding a function to class might append to virtual table, but may insert in middle of derived class’s virtual table</a:t>
            </a:r>
          </a:p>
          <a:p>
            <a:pPr lvl="1"/>
            <a:r>
              <a:rPr lang="en-US" dirty="0"/>
              <a:t>difficult to detect mismatches</a:t>
            </a:r>
          </a:p>
          <a:p>
            <a:pPr lvl="1"/>
            <a:endParaRPr lang="en-US" dirty="0"/>
          </a:p>
          <a:p>
            <a:r>
              <a:rPr lang="en-US" dirty="0"/>
              <a:t>Runtime efficiency</a:t>
            </a:r>
          </a:p>
          <a:p>
            <a:pPr lvl="1"/>
            <a:r>
              <a:rPr lang="en-US" dirty="0"/>
              <a:t>Does “X” </a:t>
            </a:r>
            <a:r>
              <a:rPr lang="en-US" i="1" dirty="0"/>
              <a:t>need</a:t>
            </a:r>
            <a:r>
              <a:rPr lang="en-US" dirty="0"/>
              <a:t> to be virtual? Must decision be delayed to runtime?</a:t>
            </a:r>
          </a:p>
          <a:p>
            <a:pPr lvl="1"/>
            <a:endParaRPr lang="en-US" dirty="0"/>
          </a:p>
          <a:p>
            <a:r>
              <a:rPr lang="en-US" dirty="0"/>
              <a:t>Implementation-controlled Virtual Tables / Slicing Problem</a:t>
            </a:r>
          </a:p>
          <a:p>
            <a:pPr lvl="1"/>
            <a:r>
              <a:rPr lang="en-US" dirty="0"/>
              <a:t>Base classes must be handled as pointers / references or risk slicing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79CE-E62D-466E-BD4D-62C75A37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92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149C3-83B7-4CDE-AA55-DBFFAD6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Traits/Policies/Agents: </a:t>
            </a:r>
            <a:br>
              <a:rPr lang="en-US" dirty="0"/>
            </a:br>
            <a:r>
              <a:rPr lang="en-US" dirty="0"/>
              <a:t>templated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D680E-2672-4C21-BF82-030EE7D5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Deployed for classes which need customizability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basic_string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CharType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TraitsType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basic_ostream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CharType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TraitsType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&lt;T, Allocator&gt;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&lt;Key, Value, Predicate, Allocator&gt;</a:t>
            </a:r>
          </a:p>
          <a:p>
            <a:pPr lvl="1"/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glm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&lt;Rows,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Colums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Type, Precision&gt;</a:t>
            </a:r>
          </a:p>
          <a:p>
            <a:pPr lvl="1"/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MapType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ArrayType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StringType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BoolType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SignedIntegerType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UnsignedIntegerType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FloatingType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Allocator, Serializer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5A826-6B5F-495E-B744-DA936D01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99" y="467056"/>
            <a:ext cx="1143000" cy="1143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CEE1-1F11-4D67-9A5E-B87836B5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9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24BE-1F79-4C98-8031-8900862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Traits: Bad Reputation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223E-26DB-451E-9F71-BA2869AC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for 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char_traits</a:t>
            </a:r>
            <a:r>
              <a:rPr lang="en-US" dirty="0"/>
              <a:t>, allocators, and more from the standard</a:t>
            </a:r>
          </a:p>
          <a:p>
            <a:pPr lvl="1"/>
            <a:r>
              <a:rPr lang="en-US" dirty="0"/>
              <a:t>early designs using new features in the standard</a:t>
            </a:r>
          </a:p>
          <a:p>
            <a:pPr lvl="1"/>
            <a:r>
              <a:rPr lang="en-US" dirty="0"/>
              <a:t>not thoroughly vetted</a:t>
            </a:r>
          </a:p>
          <a:p>
            <a:pPr lvl="1"/>
            <a:r>
              <a:rPr lang="en-US" dirty="0"/>
              <a:t>imbued in things it had </a:t>
            </a:r>
            <a:br>
              <a:rPr lang="en-US" dirty="0"/>
            </a:br>
            <a:r>
              <a:rPr lang="en-US" dirty="0"/>
              <a:t>no business being in (IO and friends)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1F42C-05F7-4C3A-8C40-782DC92E3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68" y="2634143"/>
            <a:ext cx="5051525" cy="40126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188A1-AB29-445F-9ED6-411BC9E5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4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745A-0287-4099-B89B-F24A2705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Traits: later iterations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3B13-BFB3-4275-B77C-FFCFA37F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 </a:t>
            </a:r>
            <a:r>
              <a:rPr lang="en-US" dirty="0"/>
              <a:t>and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unordered_map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made better use of traits</a:t>
            </a:r>
          </a:p>
          <a:p>
            <a:pPr lvl="1"/>
            <a:r>
              <a:rPr lang="en-US" dirty="0"/>
              <a:t>Predicate and Hash follow guidelines of std::</a:t>
            </a:r>
            <a:r>
              <a:rPr lang="en-US" dirty="0">
                <a:solidFill>
                  <a:srgbClr val="00B0F0"/>
                </a:solidFill>
              </a:rPr>
              <a:t>hash</a:t>
            </a:r>
          </a:p>
          <a:p>
            <a:pPr lvl="1"/>
            <a:r>
              <a:rPr lang="en-US" dirty="0"/>
              <a:t>Single-responsibility principle for Predicate and Hash</a:t>
            </a:r>
          </a:p>
          <a:p>
            <a:pPr lvl="1"/>
            <a:endParaRPr lang="en-US" dirty="0"/>
          </a:p>
          <a:p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is a templated type with sensible defaults</a:t>
            </a:r>
          </a:p>
          <a:p>
            <a:pPr lvl="1"/>
            <a:r>
              <a:rPr lang="en-US" dirty="0"/>
              <a:t>just change template parameter details if you do not like them!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2DC1-FF89-4458-9A61-DF841667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0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D98C-48AC-426F-955C-C7C05638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Nlohmann</a:t>
            </a:r>
            <a:r>
              <a:rPr lang="en-US" dirty="0"/>
              <a:t>::json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6D03-0C22-473C-BA04-8B68AD1E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extensibility for its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to_json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/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from_json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calls by default as 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adl_serializer</a:t>
            </a:r>
            <a:endParaRPr lang="en-US" sz="18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dirty="0"/>
              <a:t>Default serializer is actually really bad: default-constructs object, passes in ref to that object to fill in</a:t>
            </a:r>
          </a:p>
          <a:p>
            <a:pPr lvl="1"/>
            <a:r>
              <a:rPr lang="en-US" dirty="0"/>
              <a:t>But… nothing stops you from doing the following: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BF779-8305-4A1F-9338-844570144F65}"/>
              </a:ext>
            </a:extLst>
          </p:cNvPr>
          <p:cNvSpPr txBox="1"/>
          <p:nvPr/>
        </p:nvSpPr>
        <p:spPr>
          <a:xfrm>
            <a:off x="839116" y="4374360"/>
            <a:ext cx="1014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json_but_with_good_serializer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basic_json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&lt;…,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good_serializer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json_but_with_optimized_map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basic_json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spp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sparse_hash_map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…&gt;;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DC9EA-216D-43E0-AD2B-350991BD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46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9EC6-1D4D-4A7A-89F0-54DA595B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2E7-1861-4907-BB39-54325F88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to customize for user’s needs</a:t>
            </a:r>
          </a:p>
          <a:p>
            <a:pPr lvl="1"/>
            <a:r>
              <a:rPr lang="en-US" dirty="0"/>
              <a:t>“I just need this one behavior in this localized area”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Follows Chandler’s C++ Principle</a:t>
            </a:r>
          </a:p>
          <a:p>
            <a:pPr lvl="2"/>
            <a:r>
              <a:rPr lang="en-US" dirty="0"/>
              <a:t>Pretty good performance by default, but then can flip the car hood up and start customizing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4D34-33A2-4CE5-9D72-20E9DA13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03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9EC6-1D4D-4A7A-89F0-54DA595B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2E7-1861-4907-BB39-54325F88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template, change the type</a:t>
            </a:r>
          </a:p>
          <a:p>
            <a:pPr lvl="1"/>
            <a:r>
              <a:rPr lang="en-US" dirty="0"/>
              <a:t>cannot interoperate with sibling types by default (unless explicitly programmed in)</a:t>
            </a:r>
          </a:p>
          <a:p>
            <a:pPr lvl="1"/>
            <a:endParaRPr lang="en-US" dirty="0"/>
          </a:p>
          <a:p>
            <a:r>
              <a:rPr lang="en-US" dirty="0"/>
              <a:t>Brittle ABI</a:t>
            </a:r>
          </a:p>
          <a:p>
            <a:pPr lvl="1"/>
            <a:r>
              <a:rPr lang="en-US" dirty="0"/>
              <a:t>change default template parameters -&gt; change name mangling</a:t>
            </a:r>
          </a:p>
          <a:p>
            <a:pPr lvl="1"/>
            <a:r>
              <a:rPr lang="en-US" dirty="0"/>
              <a:t>change template name -&gt; any using/typedefs change name mangling</a:t>
            </a:r>
          </a:p>
          <a:p>
            <a:pPr lvl="1"/>
            <a:endParaRPr lang="en-US" dirty="0"/>
          </a:p>
          <a:p>
            <a:r>
              <a:rPr lang="en-US" dirty="0"/>
              <a:t>“Too much customizability”</a:t>
            </a:r>
          </a:p>
          <a:p>
            <a:pPr lvl="1"/>
            <a:r>
              <a:rPr lang="en-US" dirty="0"/>
              <a:t>Need to resist temptation to repeat mistake of std::</a:t>
            </a:r>
            <a:r>
              <a:rPr lang="en-US" dirty="0" err="1">
                <a:solidFill>
                  <a:srgbClr val="00B0F0"/>
                </a:solidFill>
              </a:rPr>
              <a:t>char_traits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09443-7729-4120-8BAF-879D226A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7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2DE91-2F2D-4B46-9AD9-DE964009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Which Do We Use?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045FD-20EC-4FA5-816A-FD43B4885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B7CB-57CE-463B-9DF0-EB9C45EA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09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384565-8061-42B8-8A44-343B1EEF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🤷‍♀️ </a:t>
            </a:r>
            <a:r>
              <a:rPr lang="en-US" dirty="0"/>
              <a:t>It Depends </a:t>
            </a:r>
            <a:r>
              <a:rPr lang="en-US" dirty="0">
                <a:solidFill>
                  <a:schemeClr val="accent2"/>
                </a:solidFill>
              </a:rPr>
              <a:t>🤷‍♀️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E4E453-6FE1-482E-ACDB-79291AE8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scenario has benefits and drawbacks</a:t>
            </a:r>
          </a:p>
          <a:p>
            <a:pPr lvl="1"/>
            <a:r>
              <a:rPr lang="en-US" dirty="0"/>
              <a:t>A bit of guidance for the scenarios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AC57A6-B092-4340-BED0-D03F07D1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27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12FA-E18B-4B67-B840-1AD2BFBC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Specialization: best for Precise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62A4-9684-4D81-90F9-CB90D97B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SFINAE is some of the most expensive SFINAE one can perform</a:t>
            </a:r>
          </a:p>
          <a:p>
            <a:pPr lvl="1"/>
            <a:r>
              <a:rPr lang="en-US" dirty="0"/>
              <a:t>second only to non-concept function SFINAE in template arguments</a:t>
            </a:r>
          </a:p>
          <a:p>
            <a:pPr lvl="1"/>
            <a:r>
              <a:rPr lang="en-US" dirty="0"/>
              <a:t>SFINAE done on the return type of a function is faster</a:t>
            </a:r>
          </a:p>
          <a:p>
            <a:pPr lvl="1"/>
            <a:r>
              <a:rPr lang="en-US" dirty="0"/>
              <a:t>if constexpr is fastest</a:t>
            </a:r>
          </a:p>
          <a:p>
            <a:pPr lvl="1"/>
            <a:endParaRPr lang="en-US" dirty="0"/>
          </a:p>
          <a:p>
            <a:r>
              <a:rPr lang="en-US" dirty="0"/>
              <a:t>Template matching is very precise and does not do even basic conversions</a:t>
            </a:r>
          </a:p>
          <a:p>
            <a:pPr lvl="1"/>
            <a:r>
              <a:rPr lang="en-US" dirty="0"/>
              <a:t>less flexible than overload conversions</a:t>
            </a:r>
          </a:p>
          <a:p>
            <a:pPr lvl="1"/>
            <a:r>
              <a:rPr lang="en-US" dirty="0"/>
              <a:t>must define template for base class, first derived, second derived, etc. even if they are all do the same thing</a:t>
            </a:r>
          </a:p>
          <a:p>
            <a:pPr lvl="1"/>
            <a:endParaRPr lang="en-US" dirty="0"/>
          </a:p>
          <a:p>
            <a:r>
              <a:rPr lang="en-US" dirty="0"/>
              <a:t>Guidance: use for precise matching, internal details, no conversions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F0064-7D5C-44C6-906E-0B20BBE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606" y="389987"/>
            <a:ext cx="1278665" cy="12786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79FE-2BAC-44C3-9A4B-0FEC2C53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4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80-8A39-4975-8E82-093A9278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ADL: better for stateless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EA4-CB06-4174-AB88-101B6B86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“pick up and play” feeling</a:t>
            </a:r>
          </a:p>
          <a:p>
            <a:pPr lvl="1"/>
            <a:r>
              <a:rPr lang="en-US" dirty="0"/>
              <a:t>works from anywhere, obeys the same rules (however complicated)</a:t>
            </a:r>
          </a:p>
          <a:p>
            <a:pPr lvl="1"/>
            <a:r>
              <a:rPr lang="en-US" dirty="0"/>
              <a:t>better for the library developer space</a:t>
            </a:r>
          </a:p>
          <a:p>
            <a:endParaRPr lang="en-US" dirty="0"/>
          </a:p>
          <a:p>
            <a:r>
              <a:rPr lang="en-US" dirty="0"/>
              <a:t>sol3 picked ADL extension points for many reasons</a:t>
            </a:r>
          </a:p>
          <a:p>
            <a:pPr lvl="1"/>
            <a:r>
              <a:rPr lang="en-US" dirty="0"/>
              <a:t>user had to be able to be consistent across translation units</a:t>
            </a:r>
          </a:p>
          <a:p>
            <a:pPr lvl="1"/>
            <a:r>
              <a:rPr lang="en-US" dirty="0"/>
              <a:t>harder to have fixed ABI with trait-based state classes</a:t>
            </a:r>
          </a:p>
          <a:p>
            <a:pPr lvl="1"/>
            <a:r>
              <a:rPr lang="en-US" dirty="0"/>
              <a:t>sol::</a:t>
            </a:r>
            <a:r>
              <a:rPr lang="en-US" dirty="0">
                <a:solidFill>
                  <a:srgbClr val="00B0F0"/>
                </a:solidFill>
              </a:rPr>
              <a:t>state</a:t>
            </a:r>
            <a:r>
              <a:rPr lang="en-US" dirty="0"/>
              <a:t> / sol::</a:t>
            </a:r>
            <a:r>
              <a:rPr lang="en-US" dirty="0" err="1">
                <a:solidFill>
                  <a:srgbClr val="00B0F0"/>
                </a:solidFill>
              </a:rPr>
              <a:t>state_view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can work with underlying VM from anywhere</a:t>
            </a:r>
          </a:p>
          <a:p>
            <a:pPr lvl="1"/>
            <a:r>
              <a:rPr lang="en-US" dirty="0"/>
              <a:t>better for handling type-deficient Lua and C coding environment (interop)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FF2E5-8A69-468B-86D6-68B5E02D7BA0}"/>
              </a:ext>
            </a:extLst>
          </p:cNvPr>
          <p:cNvSpPr/>
          <p:nvPr/>
        </p:nvSpPr>
        <p:spPr>
          <a:xfrm>
            <a:off x="9021055" y="566429"/>
            <a:ext cx="1767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  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19EC1-7653-4AC4-85FC-28963A231A3F}"/>
              </a:ext>
            </a:extLst>
          </p:cNvPr>
          <p:cNvSpPr/>
          <p:nvPr/>
        </p:nvSpPr>
        <p:spPr>
          <a:xfrm rot="1344566" flipV="1">
            <a:off x="10962470" y="569441"/>
            <a:ext cx="58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982C-1E1A-4F2C-AA3A-E1F23283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23BD-0B0F-4BCA-9BCC-1A7C1642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 with </a:t>
            </a:r>
            <a:r>
              <a:rPr lang="en-US" dirty="0" err="1"/>
              <a:t>Userdata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A173-DDA6-47AB-BCBC-398F075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which takes a strongly-typed function pointer and a void* </a:t>
            </a:r>
            <a:r>
              <a:rPr lang="en-US" dirty="0" err="1"/>
              <a:t>userdata</a:t>
            </a:r>
            <a:endParaRPr lang="en-US" dirty="0"/>
          </a:p>
          <a:p>
            <a:pPr lvl="1"/>
            <a:r>
              <a:rPr lang="en-US" dirty="0"/>
              <a:t>Staple of C APIs everywhere, including some C standard library functions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endParaRPr lang="en-US" dirty="0"/>
          </a:p>
          <a:p>
            <a:r>
              <a:rPr lang="en-US" dirty="0"/>
              <a:t>Used to let (application) developer do things beyond what was envisioned</a:t>
            </a:r>
          </a:p>
          <a:p>
            <a:pPr lvl="1"/>
            <a:r>
              <a:rPr lang="en-US" dirty="0"/>
              <a:t>e.g., serialize data into to a std::vector instead of a FILE*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BD149-4CFD-4F96-A275-A4E9DE3C4F48}"/>
              </a:ext>
            </a:extLst>
          </p:cNvPr>
          <p:cNvSpPr txBox="1"/>
          <p:nvPr/>
        </p:nvSpPr>
        <p:spPr>
          <a:xfrm>
            <a:off x="1202261" y="5034693"/>
            <a:ext cx="10139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typedef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(*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*);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writer, v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956D-82AD-409D-BACE-9A8F22AA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65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80-8A39-4975-8E82-093A9278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ADL: Stateless and Old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EA4-CB06-4174-AB88-101B6B86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Guidance: use </a:t>
            </a:r>
            <a:r>
              <a:rPr lang="en-US" dirty="0" err="1"/>
              <a:t>niebloids</a:t>
            </a:r>
            <a:r>
              <a:rPr lang="en-US" dirty="0"/>
              <a:t> (range-v3) style...</a:t>
            </a:r>
          </a:p>
          <a:p>
            <a:pPr lvl="1"/>
            <a:r>
              <a:rPr lang="en-US" dirty="0"/>
              <a:t>when you know user does not need access to base implementation</a:t>
            </a:r>
          </a:p>
          <a:p>
            <a:pPr lvl="1"/>
            <a:r>
              <a:rPr lang="en-US" dirty="0"/>
              <a:t>when you are confident user will not do things to step on base implementation’s toes</a:t>
            </a:r>
          </a:p>
          <a:p>
            <a:pPr lvl="1"/>
            <a:r>
              <a:rPr lang="en-US" dirty="0"/>
              <a:t>when you want to make sure someone can pass the functions to higher order functions</a:t>
            </a:r>
          </a:p>
          <a:p>
            <a:endParaRPr lang="en-US" dirty="0"/>
          </a:p>
          <a:p>
            <a:r>
              <a:rPr lang="en-US" dirty="0"/>
              <a:t>Guidance: use sol3 separate-named-function style…</a:t>
            </a:r>
          </a:p>
          <a:p>
            <a:pPr lvl="1"/>
            <a:r>
              <a:rPr lang="en-US" dirty="0"/>
              <a:t>when getting to the default behavior in a well-defined way matters</a:t>
            </a:r>
          </a:p>
          <a:p>
            <a:pPr lvl="1"/>
            <a:r>
              <a:rPr lang="en-US" dirty="0"/>
              <a:t>when users are likely to define a large set of customizations</a:t>
            </a:r>
          </a:p>
          <a:p>
            <a:pPr lvl="1"/>
            <a:r>
              <a:rPr lang="en-US" dirty="0"/>
              <a:t>when users will be working with types they do not own often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FF2E5-8A69-468B-86D6-68B5E02D7BA0}"/>
              </a:ext>
            </a:extLst>
          </p:cNvPr>
          <p:cNvSpPr/>
          <p:nvPr/>
        </p:nvSpPr>
        <p:spPr>
          <a:xfrm>
            <a:off x="9021055" y="566429"/>
            <a:ext cx="1767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  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19EC1-7653-4AC4-85FC-28963A231A3F}"/>
              </a:ext>
            </a:extLst>
          </p:cNvPr>
          <p:cNvSpPr/>
          <p:nvPr/>
        </p:nvSpPr>
        <p:spPr>
          <a:xfrm rot="1344566" flipV="1">
            <a:off x="10962470" y="569441"/>
            <a:ext cx="58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700A-622B-42D6-A91A-7782B164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7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FDEF-BD68-4016-BDEC-0C1C1AB5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Traits: better for multithreaded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5DE9-5CF2-4981-948B-FA2FB4C2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when user has more control over the system and does not have to work in existing code</a:t>
            </a:r>
          </a:p>
          <a:p>
            <a:pPr lvl="1"/>
            <a:r>
              <a:rPr lang="en-US" dirty="0"/>
              <a:t>each class can have highly customized behavior specific to needs</a:t>
            </a:r>
          </a:p>
          <a:p>
            <a:pPr lvl="1"/>
            <a:r>
              <a:rPr lang="en-US" dirty="0"/>
              <a:t>avoids needing to share a single global universe of overload resolution / ADL space with others</a:t>
            </a:r>
          </a:p>
          <a:p>
            <a:pPr lvl="1"/>
            <a:r>
              <a:rPr lang="en-US" dirty="0"/>
              <a:t>great for application space</a:t>
            </a:r>
          </a:p>
          <a:p>
            <a:pPr lvl="1"/>
            <a:r>
              <a:rPr lang="en-US" dirty="0"/>
              <a:t>great for environments that are already type-rich / generic (C++)</a:t>
            </a:r>
          </a:p>
          <a:p>
            <a:pPr lvl="1"/>
            <a:endParaRPr lang="en-US" dirty="0"/>
          </a:p>
          <a:p>
            <a:r>
              <a:rPr lang="en-US" dirty="0"/>
              <a:t>Can deploy one trait class in one area, another in a separate area</a:t>
            </a:r>
          </a:p>
          <a:p>
            <a:pPr lvl="1"/>
            <a:r>
              <a:rPr lang="en-US" dirty="0"/>
              <a:t>avoids ODR at the cost of having more types</a:t>
            </a:r>
          </a:p>
          <a:p>
            <a:pPr lvl="1"/>
            <a:r>
              <a:rPr lang="en-US" dirty="0"/>
              <a:t>highly-tailored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D64B-48DF-4C05-BD31-7C785E62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2D2FC-940B-463F-B9D7-F9661B623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99" y="36927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974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Runtime Extension Points for C++ Applications</a:t>
            </a:r>
          </a:p>
          <a:p>
            <a:pPr lvl="1"/>
            <a:r>
              <a:rPr lang="en-US" dirty="0"/>
              <a:t>Unassisted Runtime DLL Loading</a:t>
            </a:r>
          </a:p>
          <a:p>
            <a:pPr lvl="2"/>
            <a:r>
              <a:rPr lang="en-US" dirty="0" err="1"/>
              <a:t>LoadLibrary</a:t>
            </a:r>
            <a:r>
              <a:rPr lang="en-US" dirty="0"/>
              <a:t> + </a:t>
            </a:r>
            <a:r>
              <a:rPr lang="en-US" dirty="0" err="1"/>
              <a:t>GetProcAddress</a:t>
            </a:r>
            <a:r>
              <a:rPr lang="en-US" dirty="0"/>
              <a:t> / </a:t>
            </a:r>
            <a:r>
              <a:rPr lang="en-US" dirty="0" err="1"/>
              <a:t>dlopen</a:t>
            </a:r>
            <a:r>
              <a:rPr lang="en-US" dirty="0"/>
              <a:t> + </a:t>
            </a:r>
            <a:r>
              <a:rPr lang="en-US" dirty="0" err="1"/>
              <a:t>dlsym</a:t>
            </a:r>
            <a:endParaRPr lang="en-US" dirty="0"/>
          </a:p>
          <a:p>
            <a:pPr lvl="1"/>
            <a:r>
              <a:rPr lang="en-US" dirty="0"/>
              <a:t>Hooking</a:t>
            </a:r>
          </a:p>
          <a:p>
            <a:pPr lvl="2"/>
            <a:r>
              <a:rPr lang="en-US" dirty="0" err="1"/>
              <a:t>mhook</a:t>
            </a:r>
            <a:r>
              <a:rPr lang="en-US" dirty="0"/>
              <a:t> / LD_PRELOAD</a:t>
            </a:r>
          </a:p>
          <a:p>
            <a:pPr lvl="1"/>
            <a:r>
              <a:rPr lang="en-US" dirty="0"/>
              <a:t>Hot Reloading</a:t>
            </a:r>
          </a:p>
          <a:p>
            <a:pPr lvl="1"/>
            <a:r>
              <a:rPr lang="en-US" dirty="0"/>
              <a:t>Debug Gap Placements to compile new code into</a:t>
            </a:r>
          </a:p>
          <a:p>
            <a:pPr lvl="2"/>
            <a:r>
              <a:rPr lang="en-US" dirty="0"/>
              <a:t>Visual C++ debug compilation</a:t>
            </a:r>
          </a:p>
          <a:p>
            <a:pPr lvl="2"/>
            <a:endParaRPr lang="en-US" dirty="0"/>
          </a:p>
          <a:p>
            <a:r>
              <a:rPr lang="en-US" dirty="0"/>
              <a:t>“Versioning” for the purposes of loading/calling code</a:t>
            </a:r>
          </a:p>
          <a:p>
            <a:pPr lvl="1"/>
            <a:r>
              <a:rPr lang="en-US" dirty="0"/>
              <a:t>ABI restrictions and friends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5E7C7-978B-47FF-AD2E-D94257D8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95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“The Future of Customization Points in C++23: Customization Point Functions”</a:t>
            </a:r>
          </a:p>
          <a:p>
            <a:pPr lvl="1"/>
            <a:r>
              <a:rPr lang="en-US" dirty="0"/>
              <a:t>Matt Calabrese’s p1292: </a:t>
            </a:r>
            <a:r>
              <a:rPr lang="en-US" dirty="0">
                <a:hlinkClick r:id="rId2"/>
              </a:rPr>
              <a:t>https://wg21.link/p1292</a:t>
            </a:r>
            <a:endParaRPr lang="en-US" dirty="0"/>
          </a:p>
          <a:p>
            <a:pPr lvl="1"/>
            <a:r>
              <a:rPr lang="en-US" dirty="0"/>
              <a:t>He didn’t sign up to do this talk, but he is introducing a paper which makes customization points easy to write, read and reason about</a:t>
            </a:r>
          </a:p>
          <a:p>
            <a:pPr lvl="1"/>
            <a:endParaRPr lang="en-US" dirty="0"/>
          </a:p>
          <a:p>
            <a:r>
              <a:rPr lang="en-US" dirty="0"/>
              <a:t>I think it would be a cool talk.</a:t>
            </a:r>
          </a:p>
          <a:p>
            <a:pPr lvl="1"/>
            <a:r>
              <a:rPr lang="en-US" dirty="0"/>
              <a:t>Hint </a:t>
            </a:r>
            <a:r>
              <a:rPr lang="en-US" dirty="0" err="1"/>
              <a:t>hint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Wink </a:t>
            </a:r>
            <a:r>
              <a:rPr lang="en-US" dirty="0" err="1"/>
              <a:t>wink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Nudge </a:t>
            </a:r>
            <a:r>
              <a:rPr lang="en-US" dirty="0" err="1"/>
              <a:t>nudge</a:t>
            </a:r>
            <a:r>
              <a:rPr lang="en-US" dirty="0"/>
              <a:t>.</a:t>
            </a:r>
            <a:endParaRPr lang="en-US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0C7F6-C6E9-4E23-9BFD-BA4D178F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74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“The Future of Customization Points in C++23: Customization Point Functions”</a:t>
            </a:r>
          </a:p>
          <a:p>
            <a:pPr lvl="1"/>
            <a:r>
              <a:rPr lang="en-US" dirty="0"/>
              <a:t>Matt Calabrese’s p1292: </a:t>
            </a:r>
            <a:r>
              <a:rPr lang="en-US" dirty="0">
                <a:hlinkClick r:id="rId2"/>
              </a:rPr>
              <a:t>https://wg21.link/p1292</a:t>
            </a:r>
            <a:endParaRPr lang="en-US" dirty="0"/>
          </a:p>
          <a:p>
            <a:pPr lvl="1"/>
            <a:r>
              <a:rPr lang="en-US" dirty="0"/>
              <a:t>He didn’t sign up to do this talk, but he is introducing a paper which makes customization points easy to write, read and reason about</a:t>
            </a:r>
          </a:p>
          <a:p>
            <a:pPr lvl="1"/>
            <a:endParaRPr lang="en-US" dirty="0"/>
          </a:p>
          <a:p>
            <a:r>
              <a:rPr lang="en-US" dirty="0"/>
              <a:t>I think it would be a cool talk.</a:t>
            </a:r>
          </a:p>
          <a:p>
            <a:pPr lvl="1"/>
            <a:r>
              <a:rPr lang="en-US" dirty="0"/>
              <a:t>Hint </a:t>
            </a:r>
            <a:r>
              <a:rPr lang="en-US" dirty="0" err="1"/>
              <a:t>hint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Wink </a:t>
            </a:r>
            <a:r>
              <a:rPr lang="en-US" dirty="0" err="1"/>
              <a:t>wink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Nudge </a:t>
            </a:r>
            <a:r>
              <a:rPr lang="en-US" dirty="0" err="1"/>
              <a:t>nudge</a:t>
            </a:r>
            <a:r>
              <a:rPr lang="en-US" dirty="0"/>
              <a:t>.</a:t>
            </a:r>
          </a:p>
          <a:p>
            <a:pPr lvl="4"/>
            <a:r>
              <a:rPr lang="en-US" baseline="30000" dirty="0"/>
              <a:t>Hey Matt do the talk.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18842-77B7-4985-A45A-88090916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13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5874-1D17-4096-AF6A-0A011F4C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9856-2026-4F41-85EB-6DA5BCF4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81195"/>
          </a:xfrm>
        </p:spPr>
        <p:txBody>
          <a:bodyPr>
            <a:normAutofit/>
          </a:bodyPr>
          <a:lstStyle/>
          <a:p>
            <a:r>
              <a:rPr lang="en-US" dirty="0"/>
              <a:t>Eric </a:t>
            </a:r>
            <a:r>
              <a:rPr lang="en-US" dirty="0" err="1"/>
              <a:t>Feselier</a:t>
            </a:r>
            <a:r>
              <a:rPr lang="en-US" dirty="0"/>
              <a:t>, Titus Winters</a:t>
            </a:r>
          </a:p>
          <a:p>
            <a:pPr lvl="1"/>
            <a:r>
              <a:rPr lang="en-US" dirty="0"/>
              <a:t>Challenged me to research generic </a:t>
            </a:r>
            <a:br>
              <a:rPr lang="en-US" dirty="0"/>
            </a:br>
            <a:r>
              <a:rPr lang="en-US" dirty="0"/>
              <a:t>extension mechanisms for std::</a:t>
            </a:r>
            <a:r>
              <a:rPr lang="en-US" dirty="0" err="1"/>
              <a:t>out_ptr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p1132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Isabella </a:t>
            </a:r>
            <a:r>
              <a:rPr lang="en-US" dirty="0" err="1"/>
              <a:t>Muerte</a:t>
            </a:r>
            <a:endParaRPr lang="en-US" dirty="0"/>
          </a:p>
          <a:p>
            <a:pPr lvl="1"/>
            <a:r>
              <a:rPr lang="en-US" dirty="0"/>
              <a:t>“Tell them an ADL customization point is insane”</a:t>
            </a:r>
            <a:br>
              <a:rPr lang="en-US" dirty="0"/>
            </a:br>
            <a:r>
              <a:rPr lang="en-US" dirty="0"/>
              <a:t>(she was right; overloading concerns were insane)</a:t>
            </a:r>
          </a:p>
          <a:p>
            <a:pPr lvl="1"/>
            <a:endParaRPr lang="en-US" dirty="0"/>
          </a:p>
          <a:p>
            <a:r>
              <a:rPr lang="en-US" dirty="0"/>
              <a:t>Lounge&lt;C++&gt;, include&lt;C++&gt;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24EF-E39A-4DFE-8C34-B970EDDB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60" y="844397"/>
            <a:ext cx="1904740" cy="1904740"/>
          </a:xfrm>
          <a:prstGeom prst="rect">
            <a:avLst/>
          </a:prstGeom>
        </p:spPr>
      </p:pic>
      <p:pic>
        <p:nvPicPr>
          <p:cNvPr id="7" name="Picture 6" descr="A brown and white dog looking at the camera&#10;&#10;Description automatically generated">
            <a:extLst>
              <a:ext uri="{FF2B5EF4-FFF2-40B4-BE49-F238E27FC236}">
                <a16:creationId xmlns:a16="http://schemas.microsoft.com/office/drawing/2014/main" id="{2A595568-F89C-4299-91D1-D2C251634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71" y="365125"/>
            <a:ext cx="1723697" cy="1723697"/>
          </a:xfrm>
          <a:prstGeom prst="rect">
            <a:avLst/>
          </a:prstGeom>
        </p:spPr>
      </p:pic>
      <p:pic>
        <p:nvPicPr>
          <p:cNvPr id="11" name="Picture 10" descr="A picture containing indoor, person, wall, sitting&#10;&#10;Description automatically generated">
            <a:extLst>
              <a:ext uri="{FF2B5EF4-FFF2-40B4-BE49-F238E27FC236}">
                <a16:creationId xmlns:a16="http://schemas.microsoft.com/office/drawing/2014/main" id="{1A063113-A10C-4524-B9A4-CB6CDD559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60" y="3048924"/>
            <a:ext cx="1904740" cy="1904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48D966-F8B7-43C4-ADB6-2F1BC0434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830" y="5200939"/>
            <a:ext cx="1536459" cy="10584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C5BCE2-0A37-4329-B908-18E7FBFFC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34" y="5646559"/>
            <a:ext cx="3776836" cy="7441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2AA43-4F00-45E2-A106-A54F40BC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32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EA4B-CE2B-4CAE-AB75-19B2B2A2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AEA32-9DDE-4AD1-B73C-600D2BCC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DBEF4-8F2E-4373-9E92-C9A7B208118C}"/>
              </a:ext>
            </a:extLst>
          </p:cNvPr>
          <p:cNvSpPr txBox="1"/>
          <p:nvPr/>
        </p:nvSpPr>
        <p:spPr>
          <a:xfrm>
            <a:off x="467878" y="2218330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@</a:t>
            </a:r>
            <a:r>
              <a:rPr lang="en-US" dirty="0" err="1"/>
              <a:t>thephantomderp</a:t>
            </a:r>
            <a:endParaRPr lang="en-US" dirty="0"/>
          </a:p>
          <a:p>
            <a:r>
              <a:rPr lang="en-US" dirty="0">
                <a:hlinkClick r:id="rId2"/>
              </a:rPr>
              <a:t>https://twitter.com/thephantomderp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60719EC-A5ED-437A-97CD-ECDF20238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4" y="2827779"/>
            <a:ext cx="2926574" cy="2603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57C6EC-936D-4DF1-8503-C5F3055CFEBA}"/>
              </a:ext>
            </a:extLst>
          </p:cNvPr>
          <p:cNvSpPr txBox="1"/>
          <p:nvPr/>
        </p:nvSpPr>
        <p:spPr>
          <a:xfrm>
            <a:off x="467880" y="458787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</a:t>
            </a:r>
            <a:r>
              <a:rPr lang="en-US" dirty="0" err="1"/>
              <a:t>Patreon</a:t>
            </a:r>
            <a:r>
              <a:rPr lang="en-US" dirty="0"/>
              <a:t> - </a:t>
            </a:r>
            <a:r>
              <a:rPr lang="en-US" dirty="0" err="1"/>
              <a:t>thephd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https://www.patreon.com/thephd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83A60-5129-46F3-8CF6-E632FD5A0289}"/>
              </a:ext>
            </a:extLst>
          </p:cNvPr>
          <p:cNvSpPr txBox="1"/>
          <p:nvPr/>
        </p:nvSpPr>
        <p:spPr>
          <a:xfrm>
            <a:off x="467879" y="3337583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The Pasture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https://thephd.github.io</a:t>
            </a:r>
            <a:r>
              <a:rPr lang="en-US" dirty="0"/>
              <a:t>              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2C01746-2E94-405D-A992-E0445ED34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8" y="3284831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F11D1A-E574-4775-B51F-B49B59899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8" y="2089020"/>
            <a:ext cx="546575" cy="546575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DFEB4F-F408-4707-B513-3BA1FC71DA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4"/>
          <a:stretch/>
        </p:blipFill>
        <p:spPr>
          <a:xfrm>
            <a:off x="643524" y="4456836"/>
            <a:ext cx="443250" cy="4627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9FE767-EDAF-4B5D-AB3B-D2A3BE48226E}"/>
              </a:ext>
            </a:extLst>
          </p:cNvPr>
          <p:cNvSpPr/>
          <p:nvPr/>
        </p:nvSpPr>
        <p:spPr>
          <a:xfrm>
            <a:off x="546808" y="5927493"/>
            <a:ext cx="3695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       LinkedIn - </a:t>
            </a:r>
            <a:r>
              <a:rPr lang="en-US" dirty="0" err="1"/>
              <a:t>thephd</a:t>
            </a:r>
            <a:br>
              <a:rPr lang="en-US" dirty="0">
                <a:hlinkClick r:id="rId8"/>
              </a:rPr>
            </a:br>
            <a:r>
              <a:rPr lang="en-US" dirty="0">
                <a:hlinkClick r:id="rId8"/>
              </a:rPr>
              <a:t>https://www.linkedin.com/in/thephd</a:t>
            </a:r>
            <a:endParaRPr lang="en-US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150CF2F-C863-40CE-9BD1-424B8D7DB6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5" y="5885009"/>
            <a:ext cx="383088" cy="3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58D-4609-4190-94CB-6EA23B36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Well-Known: Callbacks with </a:t>
            </a:r>
            <a:r>
              <a:rPr lang="en-US" dirty="0" err="1"/>
              <a:t>userdata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41EA-D4A0-4DA5-A264-683C11F6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Literally every C library, ever…</a:t>
            </a:r>
          </a:p>
          <a:p>
            <a:pPr lvl="1"/>
            <a:r>
              <a:rPr lang="en-US" dirty="0"/>
              <a:t>Lua, </a:t>
            </a:r>
            <a:r>
              <a:rPr lang="en-US" dirty="0" err="1"/>
              <a:t>libclang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libpng</a:t>
            </a:r>
            <a:r>
              <a:rPr lang="en-US" dirty="0"/>
              <a:t>, </a:t>
            </a:r>
            <a:r>
              <a:rPr lang="en-US" dirty="0" err="1"/>
              <a:t>libjpeg</a:t>
            </a:r>
            <a:endParaRPr lang="en-US" dirty="0"/>
          </a:p>
          <a:p>
            <a:pPr lvl="1"/>
            <a:r>
              <a:rPr lang="en-US" dirty="0" err="1"/>
              <a:t>jansson</a:t>
            </a:r>
            <a:r>
              <a:rPr lang="en-US" dirty="0"/>
              <a:t>, </a:t>
            </a:r>
            <a:r>
              <a:rPr lang="en-US" dirty="0" err="1"/>
              <a:t>libev</a:t>
            </a:r>
            <a:r>
              <a:rPr lang="en-US" dirty="0"/>
              <a:t>, </a:t>
            </a:r>
            <a:r>
              <a:rPr lang="en-US" dirty="0" err="1"/>
              <a:t>freetype</a:t>
            </a:r>
            <a:endParaRPr lang="en-US" dirty="0"/>
          </a:p>
          <a:p>
            <a:pPr lvl="1"/>
            <a:r>
              <a:rPr lang="en-US" dirty="0"/>
              <a:t>Win32: everywhere</a:t>
            </a:r>
          </a:p>
          <a:p>
            <a:pPr lvl="1"/>
            <a:r>
              <a:rPr lang="en-US" dirty="0"/>
              <a:t>C Standard Library: </a:t>
            </a:r>
            <a:r>
              <a:rPr lang="en-US" dirty="0" err="1"/>
              <a:t>qsort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CA0B1-5CAB-4AFE-969A-CFB263CF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6290</TotalTime>
  <Words>3943</Words>
  <Application>Microsoft Office PowerPoint</Application>
  <PresentationFormat>Widescreen</PresentationFormat>
  <Paragraphs>767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Corbel</vt:lpstr>
      <vt:lpstr>Fira Code</vt:lpstr>
      <vt:lpstr>Wingdings</vt:lpstr>
      <vt:lpstr>Banded</vt:lpstr>
      <vt:lpstr>The Plan for Tomorrow</vt:lpstr>
      <vt:lpstr>Extension Goals: Adding Functionality…</vt:lpstr>
      <vt:lpstr>Well-Known Extension Methods</vt:lpstr>
      <vt:lpstr>Well-Known: Virtual methods</vt:lpstr>
      <vt:lpstr>Well-Known: Virtual methods usage</vt:lpstr>
      <vt:lpstr>Benefits</vt:lpstr>
      <vt:lpstr>Drawbacks</vt:lpstr>
      <vt:lpstr>Callbacks with Userdata</vt:lpstr>
      <vt:lpstr>Well-Known: Callbacks with userdata usage</vt:lpstr>
      <vt:lpstr>Easy to wrap in C++</vt:lpstr>
      <vt:lpstr>Easy to wrap in C++: No Templates</vt:lpstr>
      <vt:lpstr>Easy to wrap in C++: No Templates</vt:lpstr>
      <vt:lpstr>Easy…?</vt:lpstr>
      <vt:lpstr>Benefits</vt:lpstr>
      <vt:lpstr>Drawbacks</vt:lpstr>
      <vt:lpstr>Compile-Time Extension</vt:lpstr>
      <vt:lpstr>Extension Methodologies     📜</vt:lpstr>
      <vt:lpstr>Class Templates + Specialization</vt:lpstr>
      <vt:lpstr>sol2 and std::hash</vt:lpstr>
      <vt:lpstr>sol::stack::getter&lt;T, C&gt;</vt:lpstr>
      <vt:lpstr>full specialization</vt:lpstr>
      <vt:lpstr>Partial Specialization</vt:lpstr>
      <vt:lpstr>Drawback: Mutual Exclusion</vt:lpstr>
      <vt:lpstr>Drawback: specialization collisions</vt:lpstr>
      <vt:lpstr>Drawback: specialization collisions</vt:lpstr>
      <vt:lpstr>Drawback: specialization collisions 💥</vt:lpstr>
      <vt:lpstr>Drawback: visibility and defaults 👀</vt:lpstr>
      <vt:lpstr>Visibility and Defaults Fix?</vt:lpstr>
      <vt:lpstr>Fix: Slightly better</vt:lpstr>
      <vt:lpstr>Drawback: Extra Template Args</vt:lpstr>
      <vt:lpstr>Quick C++20 Fix: Concepts</vt:lpstr>
      <vt:lpstr>Drawback: “arcane” knowledge 🧙</vt:lpstr>
      <vt:lpstr>Drawback: header bloat 🎈</vt:lpstr>
      <vt:lpstr>std::hash&lt;T&gt;</vt:lpstr>
      <vt:lpstr>std::hash&lt;T&gt; Example</vt:lpstr>
      <vt:lpstr>benefits and drawbacks</vt:lpstr>
      <vt:lpstr>C++20 Concepts: Drawback?!        🤯</vt:lpstr>
      <vt:lpstr>Frequent library vendor complaint</vt:lpstr>
      <vt:lpstr>(Template) Functions</vt:lpstr>
      <vt:lpstr>(Template) Function Overloading</vt:lpstr>
      <vt:lpstr>Adding overload into Boost.Serialization:</vt:lpstr>
      <vt:lpstr>Overloading: benefits and drawbacks</vt:lpstr>
      <vt:lpstr>Increasing Encapsulation: Friend</vt:lpstr>
      <vt:lpstr>Friend: benefits and drawbacks</vt:lpstr>
      <vt:lpstr>Argument-Dependent Lookup 👾</vt:lpstr>
      <vt:lpstr>Argument-Dependent Lookup: swap</vt:lpstr>
      <vt:lpstr>“Std Swap Two-Step”: verbosity is failure</vt:lpstr>
      <vt:lpstr>Argument Dependent Lookup:  range-v3</vt:lpstr>
      <vt:lpstr>ADL Done Right™</vt:lpstr>
      <vt:lpstr>ADL Done Right™</vt:lpstr>
      <vt:lpstr>ADL Done Right™ (C++14 and below)</vt:lpstr>
      <vt:lpstr>ADL Done Right™: very simple</vt:lpstr>
      <vt:lpstr>Wait, is that a friend function?</vt:lpstr>
      <vt:lpstr>friend functions case study: abseil</vt:lpstr>
      <vt:lpstr>Benefits: ADL Done Right™</vt:lpstr>
      <vt:lpstr>Drawback: overloading catch-alls</vt:lpstr>
      <vt:lpstr>Drawback: High Collisions</vt:lpstr>
      <vt:lpstr>Drawback: High Collisions</vt:lpstr>
      <vt:lpstr>Must Constrain Base Implementation!</vt:lpstr>
      <vt:lpstr>But everyone will properly constrain!</vt:lpstr>
      <vt:lpstr>No.</vt:lpstr>
      <vt:lpstr>ADL Done… Right™?</vt:lpstr>
      <vt:lpstr>ADL and Overloading: Bigger Problems</vt:lpstr>
      <vt:lpstr>ADL extension points</vt:lpstr>
      <vt:lpstr>“Did You Customize This”: Type trait implementation</vt:lpstr>
      <vt:lpstr>sol3: ADL extension point function call</vt:lpstr>
      <vt:lpstr>sol3: an example of old problems</vt:lpstr>
      <vt:lpstr>Drawbacks: ADL and overloads</vt:lpstr>
      <vt:lpstr>Traits Types</vt:lpstr>
      <vt:lpstr>Traits/Policies/Agents:  templated classes</vt:lpstr>
      <vt:lpstr>Traits: Bad Reputation</vt:lpstr>
      <vt:lpstr>Traits: later iterations successful</vt:lpstr>
      <vt:lpstr>Nlohmann::json</vt:lpstr>
      <vt:lpstr>Benefits</vt:lpstr>
      <vt:lpstr>Drawbacks</vt:lpstr>
      <vt:lpstr>So… Which Do We Use?</vt:lpstr>
      <vt:lpstr> 🤷‍♀️ It Depends 🤷‍♀️</vt:lpstr>
      <vt:lpstr>Struct Specialization: best for Precise Matching</vt:lpstr>
      <vt:lpstr>ADL: better for stateless consistency</vt:lpstr>
      <vt:lpstr>ADL: Stateless and Old Code</vt:lpstr>
      <vt:lpstr>Traits: better for multithreaded environments</vt:lpstr>
      <vt:lpstr>Future Talks?</vt:lpstr>
      <vt:lpstr>Future Talks?</vt:lpstr>
      <vt:lpstr>Future Talks?</vt:lpstr>
      <vt:lpstr>Thank You 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Derpstorm</dc:creator>
  <cp:lastModifiedBy>Derpstorm</cp:lastModifiedBy>
  <cp:revision>174</cp:revision>
  <dcterms:created xsi:type="dcterms:W3CDTF">2019-04-04T21:37:09Z</dcterms:created>
  <dcterms:modified xsi:type="dcterms:W3CDTF">2019-05-11T13:00:10Z</dcterms:modified>
</cp:coreProperties>
</file>