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7" r:id="rId1"/>
  </p:sldMasterIdLst>
  <p:sldIdLst>
    <p:sldId id="256" r:id="rId2"/>
    <p:sldId id="292" r:id="rId3"/>
    <p:sldId id="258" r:id="rId4"/>
    <p:sldId id="257" r:id="rId5"/>
    <p:sldId id="259" r:id="rId6"/>
    <p:sldId id="261" r:id="rId7"/>
    <p:sldId id="260" r:id="rId8"/>
    <p:sldId id="284" r:id="rId9"/>
    <p:sldId id="262" r:id="rId10"/>
    <p:sldId id="293" r:id="rId11"/>
    <p:sldId id="297" r:id="rId12"/>
    <p:sldId id="298" r:id="rId13"/>
    <p:sldId id="294" r:id="rId14"/>
    <p:sldId id="295" r:id="rId15"/>
    <p:sldId id="299" r:id="rId16"/>
    <p:sldId id="300" r:id="rId17"/>
    <p:sldId id="301" r:id="rId18"/>
    <p:sldId id="303" r:id="rId19"/>
    <p:sldId id="302" r:id="rId20"/>
    <p:sldId id="305" r:id="rId21"/>
    <p:sldId id="304" r:id="rId22"/>
    <p:sldId id="265" r:id="rId23"/>
    <p:sldId id="275" r:id="rId24"/>
    <p:sldId id="307" r:id="rId25"/>
    <p:sldId id="276" r:id="rId26"/>
    <p:sldId id="277" r:id="rId27"/>
    <p:sldId id="278" r:id="rId28"/>
    <p:sldId id="279" r:id="rId29"/>
    <p:sldId id="280" r:id="rId30"/>
    <p:sldId id="281" r:id="rId31"/>
    <p:sldId id="306" r:id="rId32"/>
    <p:sldId id="308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17" r:id="rId41"/>
    <p:sldId id="264" r:id="rId42"/>
    <p:sldId id="282" r:id="rId43"/>
    <p:sldId id="283" r:id="rId44"/>
    <p:sldId id="285" r:id="rId45"/>
    <p:sldId id="287" r:id="rId46"/>
    <p:sldId id="266" r:id="rId47"/>
    <p:sldId id="267" r:id="rId48"/>
    <p:sldId id="268" r:id="rId49"/>
    <p:sldId id="269" r:id="rId50"/>
    <p:sldId id="270" r:id="rId51"/>
    <p:sldId id="318" r:id="rId52"/>
    <p:sldId id="272" r:id="rId53"/>
    <p:sldId id="271" r:id="rId54"/>
    <p:sldId id="273" r:id="rId55"/>
    <p:sldId id="274" r:id="rId56"/>
    <p:sldId id="288" r:id="rId57"/>
    <p:sldId id="289" r:id="rId58"/>
    <p:sldId id="290" r:id="rId59"/>
    <p:sldId id="29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2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0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51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4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682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12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2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215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92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5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622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4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4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  <p:sldLayoutId id="2147484300" r:id="rId13"/>
    <p:sldLayoutId id="214748430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sol2/issues/538" TargetMode="Externa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ol2.readthedocs.io/en/latest/benchmarks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sol2/issues/36" TargetMode="Externa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88CD-0817-4219-ABEE-86602A4C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 Fast</a:t>
            </a:r>
            <a:br>
              <a:rPr lang="en-US" dirty="0"/>
            </a:br>
            <a:r>
              <a:rPr lang="en-US" dirty="0"/>
              <a:t>Run Faster</a:t>
            </a:r>
            <a:br>
              <a:rPr lang="en-US" dirty="0"/>
            </a:br>
            <a:r>
              <a:rPr lang="en-US" dirty="0"/>
              <a:t>Scale Forever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F186-BB9F-4262-A703-37B21A7C7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9515099" cy="1361253"/>
          </a:xfrm>
        </p:spPr>
        <p:txBody>
          <a:bodyPr>
            <a:normAutofit/>
          </a:bodyPr>
          <a:lstStyle/>
          <a:p>
            <a:r>
              <a:rPr lang="en-US" dirty="0"/>
              <a:t>A Look into the sol Lua Binding Library</a:t>
            </a:r>
          </a:p>
          <a:p>
            <a:r>
              <a:rPr lang="en-US" dirty="0" err="1"/>
              <a:t>ThePhD</a:t>
            </a:r>
            <a:endParaRPr lang="en-US" dirty="0"/>
          </a:p>
          <a:p>
            <a:r>
              <a:rPr lang="en-US" dirty="0"/>
              <a:t>May 10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7FDDB-16D3-45EF-8676-7C12A352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999" y="2113673"/>
            <a:ext cx="2044700" cy="204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2543B-0D83-4A5B-8528-5B97C875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5727064"/>
            <a:ext cx="1663700" cy="9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C5FAF-A561-4949-B5F0-B144E82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0EDE2-A795-46D1-BF35-B7FA33CB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Lua’s C API is stack-based</a:t>
            </a:r>
          </a:p>
          <a:p>
            <a:pPr lvl="1"/>
            <a:r>
              <a:rPr lang="en-US" dirty="0"/>
              <a:t>Annoying to manage, even when understood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Defines all interop for types</a:t>
            </a:r>
          </a:p>
          <a:p>
            <a:pPr lvl="1"/>
            <a:r>
              <a:rPr lang="en-US" dirty="0"/>
              <a:t>Primitives (numbers (integers), strings, tables, functions) to complex entities</a:t>
            </a:r>
          </a:p>
          <a:p>
            <a:pPr lvl="1"/>
            <a:r>
              <a:rPr lang="en-US" dirty="0"/>
              <a:t>Custom types (</a:t>
            </a:r>
            <a:r>
              <a:rPr lang="en-US" dirty="0" err="1"/>
              <a:t>userdata</a:t>
            </a:r>
            <a:r>
              <a:rPr lang="en-US" dirty="0"/>
              <a:t>, </a:t>
            </a:r>
            <a:r>
              <a:rPr lang="en-US" dirty="0" err="1"/>
              <a:t>lightuserdata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405B9-3F75-4D44-BF7B-AD27EEAF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568" y="3204498"/>
            <a:ext cx="237228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73E4-EF05-417F-A6C0-FEB6E37A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use for simple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6D3F-AAFE-4701-9398-1A38FE60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  <a:p>
            <a:pPr lvl="1"/>
            <a:r>
              <a:rPr lang="en-US" dirty="0"/>
              <a:t>get ‘</a:t>
            </a:r>
            <a:r>
              <a:rPr lang="en-US" dirty="0" err="1"/>
              <a:t>my_table</a:t>
            </a:r>
            <a:r>
              <a:rPr lang="en-US" dirty="0"/>
              <a:t>’ global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lua_getglobal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get field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lua_getfield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-1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 // negative numbers count from top of stack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retrieve value: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lua_to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{x}(…) </a:t>
            </a:r>
            <a:r>
              <a:rPr lang="en-US" dirty="0"/>
              <a:t>value (where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n-US" dirty="0"/>
              <a:t>is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number/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push ‘</a:t>
            </a:r>
            <a:r>
              <a:rPr lang="en-US" dirty="0" err="1"/>
              <a:t>my_func</a:t>
            </a:r>
            <a:r>
              <a:rPr lang="en-US" dirty="0"/>
              <a:t>’ global function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lua_getglobal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push argument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lua_pushnumber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call, get return(s)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lua_pcall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lua_to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{x}(…)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lua_pop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…)</a:t>
            </a:r>
          </a:p>
        </p:txBody>
      </p:sp>
    </p:spTree>
    <p:extLst>
      <p:ext uri="{BB962C8B-B14F-4D97-AF65-F5344CB8AC3E}">
        <p14:creationId xmlns:p14="http://schemas.microsoft.com/office/powerpoint/2010/main" val="173276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22DF-ECCC-49C4-87F6-D28AD9D7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>
                <a:solidFill>
                  <a:schemeClr val="accent4"/>
                </a:solidFill>
              </a:rPr>
              <a:t>(╯°□°）╯︵┻━┻ !!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4DBC-92BB-4B1B-B60F-FAF03497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other_func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],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Lua’s C API does not scale with complexity</a:t>
            </a:r>
          </a:p>
          <a:p>
            <a:pPr lvl="1"/>
            <a:r>
              <a:rPr lang="en-US" dirty="0"/>
              <a:t>amount of necessary boilerplate</a:t>
            </a:r>
          </a:p>
          <a:p>
            <a:pPr lvl="1"/>
            <a:r>
              <a:rPr lang="en-US" dirty="0"/>
              <a:t>developer time</a:t>
            </a:r>
          </a:p>
        </p:txBody>
      </p:sp>
    </p:spTree>
    <p:extLst>
      <p:ext uri="{BB962C8B-B14F-4D97-AF65-F5344CB8AC3E}">
        <p14:creationId xmlns:p14="http://schemas.microsoft.com/office/powerpoint/2010/main" val="32327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ED30-3819-4072-933E-20445A8E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sol::stack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796A-247F-4E51-A288-828BEEE4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Non-self-balancing, stack-changing API wrappers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num_pushed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 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anything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handler,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handler,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res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lua_call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&lt;…&gt;(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from,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cpp_callable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extra_arguments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</a:p>
          <a:p>
            <a:pPr lvl="1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record tracks how many items are used / pulled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78702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52CC-59F5-4783-B264-740B2F55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interop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45E1-CF2E-4D7D-825C-6B407D83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struct is a template that has a sole responsibility, can override for custom behavior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sol::type,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sol::type,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lua_call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uses other functions to perform the call</a:t>
            </a:r>
          </a:p>
        </p:txBody>
      </p:sp>
    </p:spTree>
    <p:extLst>
      <p:ext uri="{BB962C8B-B14F-4D97-AF65-F5344CB8AC3E}">
        <p14:creationId xmlns:p14="http://schemas.microsoft.com/office/powerpoint/2010/main" val="81761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736-1B0C-45F0-8065-4C7B7E66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requires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574D-2B61-4D85-B02E-18061C8D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C++ has a lot more types than integers, floating point, strings, functions and table-</a:t>
            </a:r>
            <a:r>
              <a:rPr lang="en-US" dirty="0" err="1"/>
              <a:t>alikes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a sane default for some user-defined type T</a:t>
            </a:r>
          </a:p>
          <a:p>
            <a:pPr lvl="1"/>
            <a:r>
              <a:rPr lang="en-US" dirty="0"/>
              <a:t>Treated as </a:t>
            </a:r>
            <a:r>
              <a:rPr lang="en-US" dirty="0" err="1"/>
              <a:t>userdata</a:t>
            </a:r>
            <a:r>
              <a:rPr lang="en-US" dirty="0"/>
              <a:t>, which is a blob of memory</a:t>
            </a:r>
          </a:p>
        </p:txBody>
      </p:sp>
    </p:spTree>
    <p:extLst>
      <p:ext uri="{BB962C8B-B14F-4D97-AF65-F5344CB8AC3E}">
        <p14:creationId xmlns:p14="http://schemas.microsoft.com/office/powerpoint/2010/main" val="116635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7829-EE44-47D3-AF36-8953C2F9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Types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D4A8-DEE0-4BEC-8B01-866E52A3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pair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/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tuple</a:t>
            </a:r>
          </a:p>
          <a:p>
            <a:pPr lvl="1"/>
            <a:r>
              <a:rPr lang="en-US" dirty="0"/>
              <a:t>Lua has multiple returns, allow multiple-returns from C++ with these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list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 … </a:t>
            </a:r>
            <a:r>
              <a:rPr lang="en-US" dirty="0"/>
              <a:t>- Lua has tables which emulates these</a:t>
            </a:r>
          </a:p>
          <a:p>
            <a:pPr lvl="1"/>
            <a:r>
              <a:rPr lang="en-US" dirty="0"/>
              <a:t>convert to table (expensive, but plays nice), or</a:t>
            </a:r>
          </a:p>
          <a:p>
            <a:pPr lvl="1"/>
            <a:r>
              <a:rPr lang="en-US" dirty="0"/>
              <a:t>store C++ container </a:t>
            </a:r>
            <a:r>
              <a:rPr lang="en-US" dirty="0" err="1"/>
              <a:t>userdata</a:t>
            </a:r>
            <a:r>
              <a:rPr lang="en-US" dirty="0"/>
              <a:t> (direct, fast, but plays less nice with Lua ecosystem)</a:t>
            </a:r>
          </a:p>
          <a:p>
            <a:pPr lvl="1"/>
            <a:endParaRPr lang="en-US" dirty="0"/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u16string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u32string</a:t>
            </a:r>
          </a:p>
          <a:p>
            <a:pPr lvl="1"/>
            <a:r>
              <a:rPr lang="en-US" dirty="0"/>
              <a:t>Unsurprisingly, people want these types to work – must UTF encode on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push </a:t>
            </a:r>
            <a:r>
              <a:rPr lang="en-US" dirty="0"/>
              <a:t>and on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4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051-C7F4-4EC9-9BF1-29E46224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DB98-1DE6-497E-9596-B3CBD828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476" y="5327386"/>
            <a:ext cx="9140824" cy="1336060"/>
          </a:xfrm>
        </p:spPr>
        <p:txBody>
          <a:bodyPr/>
          <a:lstStyle/>
          <a:p>
            <a:pPr algn="ctr"/>
            <a:r>
              <a:rPr lang="en-US" dirty="0"/>
              <a:t>Uniform conversions to and from, based on </a:t>
            </a:r>
            <a:r>
              <a:rPr lang="en-US" b="1" i="1" dirty="0"/>
              <a:t>type</a:t>
            </a:r>
          </a:p>
          <a:p>
            <a:pPr algn="ctr"/>
            <a:r>
              <a:rPr lang="en-US" dirty="0"/>
              <a:t>System is now well-defined for any given type, and easier to reason about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28CE1-6C41-4531-B65A-992C5F36267A}"/>
              </a:ext>
            </a:extLst>
          </p:cNvPr>
          <p:cNvSpPr/>
          <p:nvPr/>
        </p:nvSpPr>
        <p:spPr>
          <a:xfrm>
            <a:off x="4905377" y="3200400"/>
            <a:ext cx="2054224" cy="1517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check(_get)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B0A2B4A-596E-460F-87E0-31A5F94100E2}"/>
              </a:ext>
            </a:extLst>
          </p:cNvPr>
          <p:cNvSpPr/>
          <p:nvPr/>
        </p:nvSpPr>
        <p:spPr>
          <a:xfrm rot="5400000">
            <a:off x="1503007" y="2408592"/>
            <a:ext cx="2899486" cy="3263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73F847F-9FED-41B3-A9E5-66BDE8208DE0}"/>
              </a:ext>
            </a:extLst>
          </p:cNvPr>
          <p:cNvSpPr/>
          <p:nvPr/>
        </p:nvSpPr>
        <p:spPr>
          <a:xfrm rot="16200000">
            <a:off x="7550280" y="2327144"/>
            <a:ext cx="2736588" cy="3263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4544F-3F97-439D-830A-C46359F905DB}"/>
              </a:ext>
            </a:extLst>
          </p:cNvPr>
          <p:cNvSpPr txBox="1"/>
          <p:nvPr/>
        </p:nvSpPr>
        <p:spPr>
          <a:xfrm>
            <a:off x="1951038" y="3635927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28407-C839-4F51-8946-18B141FE72D4}"/>
              </a:ext>
            </a:extLst>
          </p:cNvPr>
          <p:cNvSpPr txBox="1"/>
          <p:nvPr/>
        </p:nvSpPr>
        <p:spPr>
          <a:xfrm>
            <a:off x="8794748" y="3635927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Lua</a:t>
            </a:r>
          </a:p>
        </p:txBody>
      </p:sp>
    </p:spTree>
    <p:extLst>
      <p:ext uri="{BB962C8B-B14F-4D97-AF65-F5344CB8AC3E}">
        <p14:creationId xmlns:p14="http://schemas.microsoft.com/office/powerpoint/2010/main" val="84651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12D8A3-B2BC-4121-AAE2-C3E639AD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sol::</a:t>
            </a:r>
            <a:r>
              <a:rPr lang="en-US" dirty="0">
                <a:solidFill>
                  <a:srgbClr val="00B0F0"/>
                </a:solidFill>
              </a:rPr>
              <a:t>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3B5C0-2455-4F1E-825F-9F1F336C5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cornerstone abstraction</a:t>
            </a:r>
          </a:p>
        </p:txBody>
      </p:sp>
    </p:spTree>
    <p:extLst>
      <p:ext uri="{BB962C8B-B14F-4D97-AF65-F5344CB8AC3E}">
        <p14:creationId xmlns:p14="http://schemas.microsoft.com/office/powerpoint/2010/main" val="328729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79AF-CC32-43DD-8212-D1921FBD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0 for Lua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D72F-0224-4BD0-B906-BAD37ADE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sol::reference is a reference-counting object for something that is taken from Lua</a:t>
            </a:r>
          </a:p>
          <a:p>
            <a:pPr lvl="1"/>
            <a:r>
              <a:rPr lang="en-US" dirty="0"/>
              <a:t>Stored in the Lua registry, a heap of memory to keep Lua objects alive</a:t>
            </a:r>
          </a:p>
          <a:p>
            <a:pPr lvl="1"/>
            <a:r>
              <a:rPr lang="en-US" dirty="0"/>
              <a:t>Slower than stack, faster than literally any other serialization scheme</a:t>
            </a:r>
          </a:p>
          <a:p>
            <a:pPr lvl="1"/>
            <a:endParaRPr lang="en-US" dirty="0"/>
          </a:p>
          <a:p>
            <a:r>
              <a:rPr lang="en-US" dirty="0"/>
              <a:t>Basically a Lua-specific version of the upcoming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retain_ptr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https://wg21.link/p0468r0</a:t>
            </a:r>
          </a:p>
        </p:txBody>
      </p:sp>
    </p:spTree>
    <p:extLst>
      <p:ext uri="{BB962C8B-B14F-4D97-AF65-F5344CB8AC3E}">
        <p14:creationId xmlns:p14="http://schemas.microsoft.com/office/powerpoint/2010/main" val="31517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F730-1AED-4657-93B9-1105484F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</a:t>
            </a:r>
            <a:r>
              <a:rPr lang="en-US" dirty="0" err="1"/>
              <a:t>ThePhD</a:t>
            </a:r>
            <a:r>
              <a:rPr lang="en-US" dirty="0"/>
              <a:t>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661A-B3D3-4F3D-9303-DF56B478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std::</a:t>
            </a:r>
            <a:r>
              <a:rPr lang="en-US" dirty="0">
                <a:solidFill>
                  <a:srgbClr val="00B0F0"/>
                </a:solidFill>
              </a:rPr>
              <a:t>promise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&lt;&gt; </a:t>
            </a:r>
            <a:r>
              <a:rPr lang="en-US" dirty="0"/>
              <a:t>for my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std::</a:t>
            </a:r>
            <a:r>
              <a:rPr lang="en-US" dirty="0">
                <a:solidFill>
                  <a:srgbClr val="00B0F0"/>
                </a:solidFill>
              </a:rPr>
              <a:t>future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&lt;&gt;</a:t>
            </a:r>
          </a:p>
          <a:p>
            <a:pPr lvl="1"/>
            <a:r>
              <a:rPr lang="en-US" dirty="0"/>
              <a:t>Finishing undergrad in about a year</a:t>
            </a:r>
          </a:p>
          <a:p>
            <a:pPr lvl="1"/>
            <a:r>
              <a:rPr lang="en-US" dirty="0"/>
              <a:t>Debating industry vs. graduate school</a:t>
            </a:r>
          </a:p>
          <a:p>
            <a:pPr lvl="1"/>
            <a:endParaRPr lang="en-US" dirty="0"/>
          </a:p>
          <a:p>
            <a:r>
              <a:rPr lang="en-US" dirty="0"/>
              <a:t>Actually stands for “The Phantom Derpstorm”</a:t>
            </a:r>
          </a:p>
          <a:p>
            <a:pPr lvl="1"/>
            <a:r>
              <a:rPr lang="en-US" dirty="0" err="1"/>
              <a:t>’cause</a:t>
            </a:r>
            <a:r>
              <a:rPr lang="en-US" dirty="0"/>
              <a:t> bad at video games 😅</a:t>
            </a:r>
          </a:p>
        </p:txBody>
      </p:sp>
    </p:spTree>
    <p:extLst>
      <p:ext uri="{BB962C8B-B14F-4D97-AF65-F5344CB8AC3E}">
        <p14:creationId xmlns:p14="http://schemas.microsoft.com/office/powerpoint/2010/main" val="159438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5C61-E4D9-4D8F-972D-EF654314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DD73-06FF-43F9-A934-BFFB87D3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Derive from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reference</a:t>
            </a:r>
          </a:p>
          <a:p>
            <a:r>
              <a:rPr lang="en-US" dirty="0"/>
              <a:t>2 – Add no data members, just functionality and type-safety</a:t>
            </a:r>
          </a:p>
          <a:p>
            <a:r>
              <a:rPr lang="en-US" dirty="0"/>
              <a:t>3 – ???</a:t>
            </a:r>
          </a:p>
        </p:txBody>
      </p:sp>
    </p:spTree>
    <p:extLst>
      <p:ext uri="{BB962C8B-B14F-4D97-AF65-F5344CB8AC3E}">
        <p14:creationId xmlns:p14="http://schemas.microsoft.com/office/powerpoint/2010/main" val="181146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987C-C56F-422B-9A4D-3041EDC0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F9CE-7D1D-406C-8095-68EBDDC0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object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generic object for doing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&gt;() </a:t>
            </a:r>
            <a:r>
              <a:rPr lang="en-US" dirty="0"/>
              <a:t>checks and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&gt;()</a:t>
            </a:r>
            <a:r>
              <a:rPr lang="en-US" dirty="0"/>
              <a:t> conversions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table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allows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operator[]</a:t>
            </a:r>
            <a:r>
              <a:rPr lang="en-US" dirty="0"/>
              <a:t> indexing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allows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operator()</a:t>
            </a:r>
            <a:r>
              <a:rPr lang="en-US" dirty="0"/>
              <a:t> for calling in C++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thread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encapsulates a Lua thread (not like a C++ thread; it’s separate stack space)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coroutine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like sol::function, but works off a stack space (thread)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state_view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cheap look at a Lua state, takes out a sol::</a:t>
            </a:r>
            <a:r>
              <a:rPr lang="en-US" dirty="0">
                <a:solidFill>
                  <a:srgbClr val="00B0F0"/>
                </a:solidFill>
              </a:rPr>
              <a:t>table</a:t>
            </a:r>
            <a:r>
              <a:rPr lang="en-US" dirty="0"/>
              <a:t> for registry and </a:t>
            </a:r>
            <a:r>
              <a:rPr lang="en-US" dirty="0" err="1"/>
              <a:t>globals</a:t>
            </a:r>
            <a:endParaRPr lang="en-US" dirty="0"/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 </a:t>
            </a:r>
            <a:r>
              <a:rPr lang="en-US" dirty="0"/>
              <a:t>–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state_view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+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unique_ptr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lua_closer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090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FFE4-DA2D-4D28-A29F-0153B1B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Magical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05B0-0AA3-47DD-9C54-73CFBC6F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Proxies, conversions and the missing Language Feature</a:t>
            </a:r>
          </a:p>
        </p:txBody>
      </p:sp>
    </p:spTree>
    <p:extLst>
      <p:ext uri="{BB962C8B-B14F-4D97-AF65-F5344CB8AC3E}">
        <p14:creationId xmlns:p14="http://schemas.microsoft.com/office/powerpoint/2010/main" val="74942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4E4B89-2A4B-4906-8A15-94C8B778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[]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4929A-FBDB-448E-9759-0B9D2310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apply the access-operator [] on tables</a:t>
            </a:r>
          </a:p>
          <a:p>
            <a:pPr lvl="1"/>
            <a:r>
              <a:rPr lang="en-US" dirty="0"/>
              <a:t>Optimizations to be applied for nested lookups –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“bark”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“woof”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  <a:p>
            <a:pPr lvl="1"/>
            <a:endParaRPr lang="en-US" dirty="0">
              <a:ea typeface="Fira Code" panose="020B0509050000020004" pitchFamily="49" charset="0"/>
            </a:endParaRPr>
          </a:p>
          <a:p>
            <a:r>
              <a:rPr lang="en-US" dirty="0">
                <a:ea typeface="Fira Code" panose="020B0509050000020004" pitchFamily="49" charset="0"/>
              </a:rPr>
              <a:t>Table lookup and global lookup actually have different C calls for Lua’s C API</a:t>
            </a:r>
          </a:p>
          <a:p>
            <a:pPr lvl="1"/>
            <a:r>
              <a:rPr lang="en-US" dirty="0">
                <a:ea typeface="Fira Code" panose="020B0509050000020004" pitchFamily="49" charset="0"/>
              </a:rPr>
              <a:t>Picking the right one / wrong one changes performances characteristics</a:t>
            </a:r>
          </a:p>
          <a:p>
            <a:pPr lvl="1"/>
            <a:r>
              <a:rPr lang="en-US" dirty="0">
                <a:ea typeface="Fira Code" panose="020B0509050000020004" pitchFamily="49" charset="0"/>
              </a:rPr>
              <a:t>… But gives same results (“API Trap”)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6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2CAD-A53E-416C-BA5B-A2828E2D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B47A-7152-4479-92A7-66F8F79C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Lazily concatenates / saves keys, generating a new proxy type</a:t>
            </a:r>
          </a:p>
          <a:p>
            <a:r>
              <a:rPr lang="en-US" dirty="0"/>
              <a:t>1 tuple entry per operator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[ ] </a:t>
            </a:r>
            <a:r>
              <a:rPr lang="en-US" dirty="0"/>
              <a:t>lookup</a:t>
            </a:r>
          </a:p>
          <a:p>
            <a:r>
              <a:rPr lang="en-US" dirty="0"/>
              <a:t>Commits lookup on any kind of assignment to proxy or implicit conversion of proxy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auto</a:t>
            </a:r>
            <a:r>
              <a:rPr lang="en-US" dirty="0"/>
              <a:t> x = </a:t>
            </a:r>
            <a:r>
              <a:rPr lang="en-US" dirty="0" err="1"/>
              <a:t>lua</a:t>
            </a:r>
            <a:r>
              <a:rPr lang="en-US" dirty="0"/>
              <a:t>[</a:t>
            </a:r>
            <a:r>
              <a:rPr lang="en-US" dirty="0">
                <a:solidFill>
                  <a:schemeClr val="accent6"/>
                </a:solidFill>
              </a:rPr>
              <a:t>“woof”</a:t>
            </a:r>
            <a:r>
              <a:rPr lang="en-US" dirty="0"/>
              <a:t>][</a:t>
            </a:r>
            <a:r>
              <a:rPr lang="en-US" dirty="0">
                <a:solidFill>
                  <a:schemeClr val="accent6"/>
                </a:solidFill>
              </a:rPr>
              <a:t>“bark”</a:t>
            </a:r>
            <a:r>
              <a:rPr lang="en-US" dirty="0"/>
              <a:t>][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decltype</a:t>
            </a:r>
            <a:r>
              <a:rPr lang="en-US" dirty="0">
                <a:solidFill>
                  <a:srgbClr val="00B050"/>
                </a:solidFill>
              </a:rPr>
              <a:t>(x) == proxy&lt;sol::</a:t>
            </a:r>
            <a:r>
              <a:rPr lang="en-US" dirty="0" err="1">
                <a:solidFill>
                  <a:srgbClr val="00B050"/>
                </a:solidFill>
              </a:rPr>
              <a:t>global_table</a:t>
            </a:r>
            <a:r>
              <a:rPr lang="en-US" dirty="0">
                <a:solidFill>
                  <a:srgbClr val="00B050"/>
                </a:solidFill>
              </a:rPr>
              <a:t>, const char*, const char*, int&gt;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value = x;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triggers chained reads, attempts to </a:t>
            </a:r>
            <a:r>
              <a:rPr lang="en-US" dirty="0" err="1">
                <a:solidFill>
                  <a:srgbClr val="00B050"/>
                </a:solidFill>
              </a:rPr>
              <a:t>conver</a:t>
            </a:r>
            <a:r>
              <a:rPr lang="en-US" dirty="0">
                <a:solidFill>
                  <a:srgbClr val="00B050"/>
                </a:solidFill>
              </a:rPr>
              <a:t> to double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x = </a:t>
            </a:r>
            <a:r>
              <a:rPr lang="en-US" dirty="0">
                <a:solidFill>
                  <a:schemeClr val="accent6"/>
                </a:solidFill>
              </a:rPr>
              <a:t>“woof”</a:t>
            </a:r>
            <a:r>
              <a:rPr lang="en-US" dirty="0"/>
              <a:t>;</a:t>
            </a:r>
            <a:r>
              <a:rPr lang="en-US" dirty="0">
                <a:solidFill>
                  <a:srgbClr val="00B050"/>
                </a:solidFill>
              </a:rPr>
              <a:t>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// triggers chained read into tables, then write into 1</a:t>
            </a:r>
          </a:p>
        </p:txBody>
      </p:sp>
    </p:spTree>
    <p:extLst>
      <p:ext uri="{BB962C8B-B14F-4D97-AF65-F5344CB8AC3E}">
        <p14:creationId xmlns:p14="http://schemas.microsoft.com/office/powerpoint/2010/main" val="73542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7C2-375D-4FB9-AAD4-0542A06C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proxy(_base) and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04BE-73BC-4A8A-BD31-9AB27A39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peek…</a:t>
            </a:r>
          </a:p>
        </p:txBody>
      </p:sp>
    </p:spTree>
    <p:extLst>
      <p:ext uri="{BB962C8B-B14F-4D97-AF65-F5344CB8AC3E}">
        <p14:creationId xmlns:p14="http://schemas.microsoft.com/office/powerpoint/2010/main" val="65640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E350-FDBC-40DF-A3A6-55E14EB4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all that SFINAE, exactly?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03D4-3CBE-43FB-AF49-FCDC7C67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 case: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return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value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nice, conversion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const 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value_2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boom, no conversion</a:t>
            </a:r>
          </a:p>
        </p:txBody>
      </p:sp>
    </p:spTree>
    <p:extLst>
      <p:ext uri="{BB962C8B-B14F-4D97-AF65-F5344CB8AC3E}">
        <p14:creationId xmlns:p14="http://schemas.microsoft.com/office/powerpoint/2010/main" val="249160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E1B-0FB6-47BA-86E4-DA7C50B5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- 🦄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0812-00A0-4CAA-977A-A22FA0F1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/* arbitrary code can go here */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up{};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up;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nice, conversion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const 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value_2 = up;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yay!</a:t>
            </a:r>
          </a:p>
        </p:txBody>
      </p:sp>
    </p:spTree>
    <p:extLst>
      <p:ext uri="{BB962C8B-B14F-4D97-AF65-F5344CB8AC3E}">
        <p14:creationId xmlns:p14="http://schemas.microsoft.com/office/powerpoint/2010/main" val="381315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EE85-3937-4B02-ACDC-120F761D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no! 🗡️ 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8266-52CA-4158-ABD7-AA8AB17D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/* arbitrary code can go here */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up{};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value = 20;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value = up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Kaboooooom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741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9E55-C9B4-438E-909A-ACEB3BD2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Hand Side is Queen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8F4A-3606-4260-8895-FA682C98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conversion operators take the type of the left hand side</a:t>
            </a:r>
          </a:p>
          <a:p>
            <a:pPr lvl="1"/>
            <a:r>
              <a:rPr lang="en-US" dirty="0"/>
              <a:t>EXACTLY as presented,  qualifiers and references included</a:t>
            </a:r>
          </a:p>
          <a:p>
            <a:pPr lvl="1"/>
            <a:r>
              <a:rPr lang="en-US" dirty="0"/>
              <a:t>Cannot return a reference that is not fixed in memory</a:t>
            </a:r>
          </a:p>
          <a:p>
            <a:pPr lvl="1"/>
            <a:endParaRPr lang="en-US" dirty="0"/>
          </a:p>
          <a:p>
            <a:r>
              <a:rPr lang="en-US" dirty="0"/>
              <a:t>☠️ Cannot SFINAE/change return type! ☠️</a:t>
            </a:r>
          </a:p>
          <a:p>
            <a:pPr lvl="1"/>
            <a:r>
              <a:rPr lang="en-US" dirty="0"/>
              <a:t>Type “T” is not a regular return type</a:t>
            </a:r>
          </a:p>
          <a:p>
            <a:pPr lvl="1"/>
            <a:r>
              <a:rPr lang="en-US" dirty="0"/>
              <a:t>Cannot apply transformations not allowed by the language</a:t>
            </a:r>
          </a:p>
        </p:txBody>
      </p:sp>
    </p:spTree>
    <p:extLst>
      <p:ext uri="{BB962C8B-B14F-4D97-AF65-F5344CB8AC3E}">
        <p14:creationId xmlns:p14="http://schemas.microsoft.com/office/powerpoint/2010/main" val="42174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E2B5-9480-4796-BD67-3E4FCA21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5BBD-587A-43CD-AAC0-C64F6CE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scripting language used in tons of places</a:t>
            </a:r>
          </a:p>
          <a:p>
            <a:pPr lvl="1"/>
            <a:r>
              <a:rPr lang="en-US" dirty="0"/>
              <a:t>Databases (e.g.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Operating System components</a:t>
            </a:r>
          </a:p>
          <a:p>
            <a:pPr lvl="1"/>
            <a:r>
              <a:rPr lang="en-US" dirty="0"/>
              <a:t>Tons of game projects/engines that are not Unreal</a:t>
            </a:r>
          </a:p>
          <a:p>
            <a:pPr lvl="1"/>
            <a:r>
              <a:rPr lang="en-US" dirty="0"/>
              <a:t>High Performance Computing projects</a:t>
            </a:r>
          </a:p>
          <a:p>
            <a:pPr lvl="1"/>
            <a:r>
              <a:rPr lang="en-US" dirty="0"/>
              <a:t>GUI Scripting (Waze/</a:t>
            </a:r>
            <a:r>
              <a:rPr lang="en-US" dirty="0" err="1"/>
              <a:t>OpenMPT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Chat servers, Server management</a:t>
            </a:r>
          </a:p>
          <a:p>
            <a:pPr lvl="1"/>
            <a:endParaRPr lang="en-US" dirty="0"/>
          </a:p>
          <a:p>
            <a:r>
              <a:rPr lang="en-US" dirty="0"/>
              <a:t>And 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371713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D3A1-B6E2-4D3A-A4B0-99FB009D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Soon™ Paper: Extended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B2B1-F155-4E9A-ADB3-F82C308F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 {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deduce from LHS…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but return whatever you want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0033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5D7B-5BAF-45B7-9B01-7982BF36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function_result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EDAE-DAC3-4786-BCF2-8B671A7D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365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Just another kind of proxy that has the same issues, manifests in other ways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Lua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f (v)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return v, v *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i="1" u="sng" dirty="0"/>
              <a:t>C++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a, b;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(a, b)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error: std::tuple&lt;int&amp;, int&amp;&gt; return</a:t>
            </a:r>
            <a:b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(a, b)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✔️: custom expansion and op=</a:t>
            </a:r>
          </a:p>
        </p:txBody>
      </p:sp>
    </p:spTree>
    <p:extLst>
      <p:ext uri="{BB962C8B-B14F-4D97-AF65-F5344CB8AC3E}">
        <p14:creationId xmlns:p14="http://schemas.microsoft.com/office/powerpoint/2010/main" val="858569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415C0A-61D3-495F-A19F-7AA392A9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Usertypes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EBE53-B80F-41F3-85D2-96B743655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demo…</a:t>
            </a:r>
          </a:p>
        </p:txBody>
      </p:sp>
    </p:spTree>
    <p:extLst>
      <p:ext uri="{BB962C8B-B14F-4D97-AF65-F5344CB8AC3E}">
        <p14:creationId xmlns:p14="http://schemas.microsoft.com/office/powerpoint/2010/main" val="762469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E741AF-4FAC-4420-8EEA-A39D28FA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A8043-CF3C-4468-B79F-8AD95A5A9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compile-time Overload Set reduction</a:t>
            </a:r>
          </a:p>
        </p:txBody>
      </p:sp>
    </p:spTree>
    <p:extLst>
      <p:ext uri="{BB962C8B-B14F-4D97-AF65-F5344CB8AC3E}">
        <p14:creationId xmlns:p14="http://schemas.microsoft.com/office/powerpoint/2010/main" val="3812437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FBAD1-B630-4F42-8798-E73695C8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B9AE86-B41A-43E7-A808-50B9C876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bark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woof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bork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arg1,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arg2,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arg3,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arg4 );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borf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yip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arg1,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arg2 );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// create overloaded set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= sol::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overload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bark, woof,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bork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borf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yip 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kind of cost to select right overload if we do: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dirty="0"/>
              <a:t> in Lua?</a:t>
            </a:r>
          </a:p>
        </p:txBody>
      </p:sp>
    </p:spTree>
    <p:extLst>
      <p:ext uri="{BB962C8B-B14F-4D97-AF65-F5344CB8AC3E}">
        <p14:creationId xmlns:p14="http://schemas.microsoft.com/office/powerpoint/2010/main" val="338271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33A8C1C-E191-4178-9D4D-53E2E1C38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711247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965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685281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1905000" y="531348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!= 1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27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5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ACC5F-C668-4922-85C2-D5164DBF1FF1}"/>
              </a:ext>
            </a:extLst>
          </p:cNvPr>
          <p:cNvSpPr txBox="1"/>
          <p:nvPr/>
        </p:nvSpPr>
        <p:spPr>
          <a:xfrm>
            <a:off x="5396970" y="5334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!= 4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&lt;1, 4&gt;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97213-B6B0-49BF-90B2-5D32864D9B27}"/>
              </a:ext>
            </a:extLst>
          </p:cNvPr>
          <p:cNvSpPr txBox="1"/>
          <p:nvPr/>
        </p:nvSpPr>
        <p:spPr>
          <a:xfrm>
            <a:off x="8953500" y="5303079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== 2</a:t>
            </a:r>
            <a:br>
              <a:rPr lang="en-US" dirty="0"/>
            </a:br>
            <a:r>
              <a:rPr lang="en-US" dirty="0"/>
              <a:t>Check types…</a:t>
            </a:r>
          </a:p>
        </p:txBody>
      </p:sp>
    </p:spTree>
    <p:extLst>
      <p:ext uri="{BB962C8B-B14F-4D97-AF65-F5344CB8AC3E}">
        <p14:creationId xmlns:p14="http://schemas.microsoft.com/office/powerpoint/2010/main" val="7065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9182-A8D3-4E90-B9FD-D7761325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18F3-6B3E-43E8-BAC1-16334B37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Lua &lt;-&gt; C++ interop library</a:t>
            </a:r>
          </a:p>
          <a:p>
            <a:pPr lvl="1"/>
            <a:r>
              <a:rPr lang="en-US" dirty="0"/>
              <a:t>Started by Danny “</a:t>
            </a:r>
            <a:r>
              <a:rPr lang="en-US" dirty="0" err="1"/>
              <a:t>Rapptz</a:t>
            </a:r>
            <a:r>
              <a:rPr lang="en-US" dirty="0"/>
              <a:t>” Y. (M.D.) as just </a:t>
            </a:r>
            <a:r>
              <a:rPr lang="en-US" b="1" dirty="0"/>
              <a:t>sol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C++14 and better</a:t>
            </a:r>
          </a:p>
          <a:p>
            <a:pPr lvl="1"/>
            <a:r>
              <a:rPr lang="en-US" dirty="0"/>
              <a:t>sol3: Making a break for C++17/20 soon</a:t>
            </a:r>
          </a:p>
          <a:p>
            <a:pPr lvl="1"/>
            <a:endParaRPr lang="en-US" dirty="0"/>
          </a:p>
          <a:p>
            <a:r>
              <a:rPr lang="en-US" dirty="0"/>
              <a:t>Written on top of Lua C API</a:t>
            </a:r>
          </a:p>
          <a:p>
            <a:pPr lvl="1"/>
            <a:r>
              <a:rPr lang="en-US" dirty="0"/>
              <a:t>Provides C API compatibility layers</a:t>
            </a:r>
          </a:p>
        </p:txBody>
      </p:sp>
    </p:spTree>
    <p:extLst>
      <p:ext uri="{BB962C8B-B14F-4D97-AF65-F5344CB8AC3E}">
        <p14:creationId xmlns:p14="http://schemas.microsoft.com/office/powerpoint/2010/main" val="603139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877805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  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 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&lt;1, 4&gt;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68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B056-9B41-46E8-A542-40ECF3AF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is Optional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4C21-5671-46C3-ADCC-7553CC38B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not std::optional</a:t>
            </a:r>
          </a:p>
        </p:txBody>
      </p:sp>
    </p:spTree>
    <p:extLst>
      <p:ext uri="{BB962C8B-B14F-4D97-AF65-F5344CB8AC3E}">
        <p14:creationId xmlns:p14="http://schemas.microsoft.com/office/powerpoint/2010/main" val="1881905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7A159-D8FE-47C6-958B-04DBC673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can be made safe…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75675-EA90-46A4-A633-78ED6590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3953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value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“value”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my_obj_r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can manipulate memory directly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my_obj_p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can manipulate memory directly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x = f();</a:t>
            </a:r>
          </a:p>
        </p:txBody>
      </p:sp>
    </p:spTree>
    <p:extLst>
      <p:ext uri="{BB962C8B-B14F-4D97-AF65-F5344CB8AC3E}">
        <p14:creationId xmlns:p14="http://schemas.microsoft.com/office/powerpoint/2010/main" val="1944687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F158-9959-49D2-8CB7-4F78D4E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slapping optional on it /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E172-4DF8-4748-8377-2F04E118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safe_value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“value”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safe_my_obj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safe_my_obj_r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nil = unengaged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safe_my_obj_p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nil = engaged</a:t>
            </a:r>
          </a:p>
          <a:p>
            <a:pPr marL="0" indent="0">
              <a:buNone/>
            </a:pP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if 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valid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()) { throw 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runtime_error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aaah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x = f();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6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271D-9AAD-4C1B-B522-5C5323C8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std::optional does NOT cut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1592-ACCB-4DDC-87CB-DB0DB51F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reference case, would have to use some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non_null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/>
              <a:t>struct and put that in optional</a:t>
            </a:r>
          </a:p>
          <a:p>
            <a:pPr lvl="1"/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gsl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non_null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is an alias, not a real struct – cannot control Proxy expressions based on it</a:t>
            </a:r>
          </a:p>
          <a:p>
            <a:pPr lvl="1"/>
            <a:r>
              <a:rPr lang="en-US" dirty="0"/>
              <a:t>Overhead for the struct + </a:t>
            </a:r>
            <a:r>
              <a:rPr lang="en-US" dirty="0" err="1"/>
              <a:t>boolean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/>
              <a:t>is compact)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Breaks library teaching:</a:t>
            </a:r>
          </a:p>
          <a:p>
            <a:pPr lvl="1"/>
            <a:r>
              <a:rPr lang="en-US" dirty="0"/>
              <a:t>“If you want safety, just wrap X in an optional”, compared to</a:t>
            </a:r>
          </a:p>
          <a:p>
            <a:pPr lvl="1"/>
            <a:r>
              <a:rPr lang="en-US" dirty="0"/>
              <a:t>“If you want safety, just wrap X in an optional, unless it’s a reference, then you need to use…”</a:t>
            </a:r>
          </a:p>
        </p:txBody>
      </p:sp>
    </p:spTree>
    <p:extLst>
      <p:ext uri="{BB962C8B-B14F-4D97-AF65-F5344CB8AC3E}">
        <p14:creationId xmlns:p14="http://schemas.microsoft.com/office/powerpoint/2010/main" val="2174860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7EF8-9632-4EA1-B5B5-B0CCFD96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Soon™ Paper: std::optional&lt;T&amp;&gt;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AEAF-DD11-4B43-AF4C-B323E1BB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Rebind on assignment</a:t>
            </a:r>
          </a:p>
          <a:p>
            <a:pPr lvl="1"/>
            <a:r>
              <a:rPr lang="en-US" dirty="0"/>
              <a:t>Only sane behavior</a:t>
            </a:r>
          </a:p>
          <a:p>
            <a:pPr lvl="1"/>
            <a:endParaRPr lang="en-US" dirty="0"/>
          </a:p>
          <a:p>
            <a:r>
              <a:rPr lang="en-US" dirty="0"/>
              <a:t>Do not allow </a:t>
            </a:r>
            <a:r>
              <a:rPr lang="en-US" dirty="0" err="1"/>
              <a:t>rvalues</a:t>
            </a:r>
            <a:r>
              <a:rPr lang="en-US" dirty="0"/>
              <a:t> to be assigned into optional reference</a:t>
            </a:r>
          </a:p>
          <a:p>
            <a:pPr lvl="1"/>
            <a:r>
              <a:rPr lang="en-US" dirty="0"/>
              <a:t>Prevents dangling lifetime issues</a:t>
            </a:r>
          </a:p>
          <a:p>
            <a:pPr lvl="1"/>
            <a:endParaRPr lang="en-US" dirty="0"/>
          </a:p>
          <a:p>
            <a:r>
              <a:rPr lang="en-US" dirty="0"/>
              <a:t>Reduce internal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506181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DB50-1D02-44FA-8565-D825B457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std::future&lt;sol&gt;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DB02-95FA-4B5F-B2E2-69262B53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things are in the future for sol</a:t>
            </a:r>
          </a:p>
        </p:txBody>
      </p:sp>
    </p:spTree>
    <p:extLst>
      <p:ext uri="{BB962C8B-B14F-4D97-AF65-F5344CB8AC3E}">
        <p14:creationId xmlns:p14="http://schemas.microsoft.com/office/powerpoint/2010/main" val="828507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05F-72F1-4C49-82A6-212C8C26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Sol3: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5C4B-6EEE-436A-BD06-1981D07B4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https://github.com/ThePhD/sol2/issues/538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A5CC2-EB75-433C-ABB5-F52731E54E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“I had spent a whole day for moving my binding from </a:t>
            </a:r>
            <a:r>
              <a:rPr lang="en-US" dirty="0" err="1"/>
              <a:t>tolua</a:t>
            </a:r>
            <a:r>
              <a:rPr lang="en-US" dirty="0"/>
              <a:t>++ to sol2, I found my </a:t>
            </a:r>
            <a:r>
              <a:rPr lang="en-US" dirty="0" err="1"/>
              <a:t>xcode</a:t>
            </a:r>
            <a:r>
              <a:rPr lang="en-US" dirty="0"/>
              <a:t> became very </a:t>
            </a:r>
            <a:r>
              <a:rPr lang="en-US" dirty="0" err="1"/>
              <a:t>very</a:t>
            </a:r>
            <a:r>
              <a:rPr lang="en-US" dirty="0"/>
              <a:t> lag and compile time is about 10 minutes with about 8G </a:t>
            </a:r>
            <a:r>
              <a:rPr lang="en-US" dirty="0" err="1"/>
              <a:t>heap,so</a:t>
            </a:r>
            <a:r>
              <a:rPr lang="en-US" dirty="0"/>
              <a:t> I have to abandon </a:t>
            </a:r>
            <a:r>
              <a:rPr lang="en-US" dirty="0" err="1"/>
              <a:t>xcode</a:t>
            </a:r>
            <a:r>
              <a:rPr lang="en-US" dirty="0"/>
              <a:t> for coding.</a:t>
            </a:r>
          </a:p>
          <a:p>
            <a:r>
              <a:rPr lang="en-US" dirty="0"/>
              <a:t>I had spent another whole day for moving my binding from sol2 to </a:t>
            </a:r>
            <a:r>
              <a:rPr lang="en-US" dirty="0" err="1"/>
              <a:t>kaguya</a:t>
            </a:r>
            <a:r>
              <a:rPr lang="en-US" dirty="0"/>
              <a:t>, compile time is about 2-3 seconds.”</a:t>
            </a:r>
          </a:p>
        </p:txBody>
      </p:sp>
    </p:spTree>
    <p:extLst>
      <p:ext uri="{BB962C8B-B14F-4D97-AF65-F5344CB8AC3E}">
        <p14:creationId xmlns:p14="http://schemas.microsoft.com/office/powerpoint/2010/main" val="2654738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0984-2AAB-4219-9DEA-143B9366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1C60-2531-4FF2-A5A6-C1504F1F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Variadic templates lose absolutely 0 information in propagation</a:t>
            </a:r>
          </a:p>
          <a:p>
            <a:pPr lvl="1"/>
            <a:r>
              <a:rPr lang="en-US" dirty="0"/>
              <a:t>Can optimize the entire run time like crazy</a:t>
            </a:r>
          </a:p>
          <a:p>
            <a:endParaRPr lang="en-US" dirty="0"/>
          </a:p>
          <a:p>
            <a:r>
              <a:rPr lang="en-US" dirty="0"/>
              <a:t>Overused, overzealous application: reduce with </a:t>
            </a:r>
            <a:r>
              <a:rPr lang="en-US" dirty="0" err="1"/>
              <a:t>initializer_list</a:t>
            </a:r>
            <a:r>
              <a:rPr lang="en-US" dirty="0"/>
              <a:t> and other techniques</a:t>
            </a:r>
          </a:p>
          <a:p>
            <a:pPr lvl="1"/>
            <a:r>
              <a:rPr lang="en-US" dirty="0"/>
              <a:t>Saving compiler performance is a must</a:t>
            </a:r>
          </a:p>
          <a:p>
            <a:pPr lvl="1"/>
            <a:r>
              <a:rPr lang="en-US" dirty="0"/>
              <a:t>Will lose users without it</a:t>
            </a:r>
          </a:p>
        </p:txBody>
      </p:sp>
    </p:spTree>
    <p:extLst>
      <p:ext uri="{BB962C8B-B14F-4D97-AF65-F5344CB8AC3E}">
        <p14:creationId xmlns:p14="http://schemas.microsoft.com/office/powerpoint/2010/main" val="549985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F42-CA53-43BC-8810-382C9AE2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7009-C743-4F83-AC01-9B9B8E77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the biggest thing that can be done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a LOT of tag-dispatch and SFINAE that ultimate results in binary choices</a:t>
            </a:r>
          </a:p>
          <a:p>
            <a:pPr lvl="1"/>
            <a:r>
              <a:rPr lang="en-US" dirty="0"/>
              <a:t>Things with fallbacks are the perfect candidate</a:t>
            </a:r>
          </a:p>
        </p:txBody>
      </p:sp>
    </p:spTree>
    <p:extLst>
      <p:ext uri="{BB962C8B-B14F-4D97-AF65-F5344CB8AC3E}">
        <p14:creationId xmlns:p14="http://schemas.microsoft.com/office/powerpoint/2010/main" val="207417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A565-4C04-483C-9D12-DDA63BF7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370C-26C6-4DC1-A3D3-43DAF32B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 is Mature, used in many industries and projects</a:t>
            </a:r>
          </a:p>
          <a:p>
            <a:pPr lvl="1"/>
            <a:endParaRPr lang="en-US" dirty="0"/>
          </a:p>
          <a:p>
            <a:r>
              <a:rPr lang="en-US" dirty="0"/>
              <a:t>Has competed against all other libraries (20+) and more or less survived + thrived</a:t>
            </a:r>
          </a:p>
          <a:p>
            <a:pPr lvl="1"/>
            <a:r>
              <a:rPr lang="en-US" dirty="0"/>
              <a:t>Except in the case of compilation speed</a:t>
            </a:r>
          </a:p>
        </p:txBody>
      </p:sp>
    </p:spTree>
    <p:extLst>
      <p:ext uri="{BB962C8B-B14F-4D97-AF65-F5344CB8AC3E}">
        <p14:creationId xmlns:p14="http://schemas.microsoft.com/office/powerpoint/2010/main" val="116945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CDD7-773B-4F7E-9FEE-7A0AEE23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Bloatymcbloatface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3598-47C9-4320-8DC5-6726524E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used this tool on executable which utilize sol2 and other analysis techniques on debug/release binaries</a:t>
            </a:r>
          </a:p>
          <a:p>
            <a:r>
              <a:rPr lang="en-US" dirty="0"/>
              <a:t>The amount of symbols / spam is </a:t>
            </a:r>
            <a:r>
              <a:rPr lang="en-US" sz="3200" dirty="0"/>
              <a:t>E N O R M O U S</a:t>
            </a:r>
          </a:p>
        </p:txBody>
      </p:sp>
    </p:spTree>
    <p:extLst>
      <p:ext uri="{BB962C8B-B14F-4D97-AF65-F5344CB8AC3E}">
        <p14:creationId xmlns:p14="http://schemas.microsoft.com/office/powerpoint/2010/main" val="2280857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502E-BE2B-475C-8B53-B63A7745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goal was runtime speed, right…?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0134-4533-407B-95A1-B45DFE3A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Right:</a:t>
            </a:r>
            <a:br>
              <a:rPr lang="en-US"/>
            </a:br>
            <a:r>
              <a:rPr lang="en-US">
                <a:hlinkClick r:id="rId2"/>
              </a:rPr>
              <a:t>http://sol2.readthedocs.io/en/latest/benchmarks.html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2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0FBA8-25BD-4B23-A911-B67FDF65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and Most Important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DC8CA-2DD2-4BF3-8628-418E632A1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 important, I swear</a:t>
            </a:r>
          </a:p>
        </p:txBody>
      </p:sp>
    </p:spTree>
    <p:extLst>
      <p:ext uri="{BB962C8B-B14F-4D97-AF65-F5344CB8AC3E}">
        <p14:creationId xmlns:p14="http://schemas.microsoft.com/office/powerpoint/2010/main" val="3435565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21F95-FED7-41B2-95C0-71A0D3B6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DOCUMENTATION!!!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79165-8C77-4E88-9390-E7E8254D2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https://github.com/ThePhD/sol2/issues/36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1DE488-B7E3-47BC-BE70-BFAF63B3FF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“Greetings. I used to use Sol but could not figure out how it works … and thus quickly switched over to Selene, since on its main page it had a much better tutorial/how-to-manual. However now I'm currently using Selene and thinking about switching to Sol2 (because it supports </a:t>
            </a:r>
            <a:r>
              <a:rPr lang="en-US" dirty="0" err="1"/>
              <a:t>LuaJit</a:t>
            </a:r>
            <a:r>
              <a:rPr lang="en-US" dirty="0"/>
              <a:t>, being able to switch between </a:t>
            </a:r>
            <a:r>
              <a:rPr lang="en-US" dirty="0" err="1"/>
              <a:t>luajit</a:t>
            </a:r>
            <a:r>
              <a:rPr lang="en-US" dirty="0"/>
              <a:t> and lua5.3 for comparison is quite nice) and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i="1" dirty="0"/>
              <a:t>think</a:t>
            </a:r>
            <a:r>
              <a:rPr lang="en-US" dirty="0"/>
              <a:t> has more features.”</a:t>
            </a:r>
          </a:p>
        </p:txBody>
      </p:sp>
    </p:spTree>
    <p:extLst>
      <p:ext uri="{BB962C8B-B14F-4D97-AF65-F5344CB8AC3E}">
        <p14:creationId xmlns:p14="http://schemas.microsoft.com/office/powerpoint/2010/main" val="3871464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5EDAD-33F1-4B88-8A2E-6C4B14D8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Backbone of Any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157D3-5183-4A48-92F3-8A771AE9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projects are the “only alternative” so rather than reinvent</a:t>
            </a:r>
          </a:p>
          <a:p>
            <a:pPr lvl="1"/>
            <a:r>
              <a:rPr lang="en-US" dirty="0"/>
              <a:t>People muck through it and class APIs</a:t>
            </a:r>
          </a:p>
          <a:p>
            <a:pPr lvl="1"/>
            <a:r>
              <a:rPr lang="en-US" dirty="0"/>
              <a:t>Join an IRC to understand</a:t>
            </a:r>
          </a:p>
          <a:p>
            <a:pPr lvl="1"/>
            <a:r>
              <a:rPr lang="en-US" dirty="0"/>
              <a:t>Read the library’s tests to understand</a:t>
            </a:r>
          </a:p>
          <a:p>
            <a:pPr lvl="1"/>
            <a:endParaRPr lang="en-US" dirty="0"/>
          </a:p>
          <a:p>
            <a:r>
              <a:rPr lang="en-US" dirty="0"/>
              <a:t>sol has 20+ competitors, with more NIH Syndrome spawns more bindings</a:t>
            </a:r>
          </a:p>
          <a:p>
            <a:pPr lvl="1"/>
            <a:r>
              <a:rPr lang="en-US" dirty="0"/>
              <a:t>Bled users everywhere because of no docs</a:t>
            </a:r>
          </a:p>
        </p:txBody>
      </p:sp>
    </p:spTree>
    <p:extLst>
      <p:ext uri="{BB962C8B-B14F-4D97-AF65-F5344CB8AC3E}">
        <p14:creationId xmlns:p14="http://schemas.microsoft.com/office/powerpoint/2010/main" val="286491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9B21-B8C4-480B-9BDA-57087F52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http://sol2.rtfd.io/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3CCEF-8A25-4B95-ADB1-E57961147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000" y="2565400"/>
            <a:ext cx="6509997" cy="3636963"/>
          </a:xfrm>
        </p:spPr>
      </p:pic>
    </p:spTree>
    <p:extLst>
      <p:ext uri="{BB962C8B-B14F-4D97-AF65-F5344CB8AC3E}">
        <p14:creationId xmlns:p14="http://schemas.microsoft.com/office/powerpoint/2010/main" val="1719075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8F54-9561-461D-AF82-F520B3E5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and Shilling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D244-DF79-47E2-978B-CFBC5097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me and my family</a:t>
            </a:r>
          </a:p>
          <a:p>
            <a:pPr lvl="1"/>
            <a:r>
              <a:rPr lang="en-US" dirty="0"/>
              <a:t>Donation Links at the bottom of Docs Front Page and Readme</a:t>
            </a:r>
          </a:p>
          <a:p>
            <a:pPr lvl="1"/>
            <a:r>
              <a:rPr lang="en-US" dirty="0"/>
              <a:t>Donations have kept me fed for this trip, woo!</a:t>
            </a:r>
          </a:p>
          <a:p>
            <a:endParaRPr lang="en-US" dirty="0"/>
          </a:p>
          <a:p>
            <a:r>
              <a:rPr lang="en-US" dirty="0"/>
              <a:t>THANK YOU!:</a:t>
            </a:r>
          </a:p>
          <a:p>
            <a:pPr lvl="1"/>
            <a:r>
              <a:rPr lang="en-US" dirty="0"/>
              <a:t>Donators: Robert </a:t>
            </a:r>
            <a:r>
              <a:rPr lang="en-US" dirty="0" err="1"/>
              <a:t>Salvet</a:t>
            </a:r>
            <a:r>
              <a:rPr lang="en-US" dirty="0"/>
              <a:t>, </a:t>
            </a:r>
            <a:r>
              <a:rPr lang="el-GR" dirty="0"/>
              <a:t>Ορφέας Ζαφείρης</a:t>
            </a:r>
            <a:r>
              <a:rPr lang="en-US" dirty="0"/>
              <a:t>, Michael Waller, Elias </a:t>
            </a:r>
            <a:r>
              <a:rPr lang="en-US" dirty="0" err="1"/>
              <a:t>Daler</a:t>
            </a:r>
            <a:r>
              <a:rPr lang="en-US" dirty="0"/>
              <a:t> (</a:t>
            </a:r>
            <a:r>
              <a:rPr lang="en-US" dirty="0" err="1"/>
              <a:t>Dailidzionak</a:t>
            </a:r>
            <a:r>
              <a:rPr lang="en-US" dirty="0"/>
              <a:t> Ilya) and Johannes Schultz</a:t>
            </a:r>
          </a:p>
          <a:p>
            <a:pPr lvl="1"/>
            <a:r>
              <a:rPr lang="en-US" dirty="0"/>
              <a:t>All of sol2’s users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440391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59C0-D77A-431E-A51D-3DF419E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Gratitude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E0A6-C2D1-4DAD-81CD-EF952AD3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Zeren of VMWare, Simon Brand (@</a:t>
            </a:r>
            <a:r>
              <a:rPr lang="en-US" dirty="0" err="1"/>
              <a:t>TartanLlama</a:t>
            </a:r>
            <a:r>
              <a:rPr lang="en-US" dirty="0"/>
              <a:t>) of </a:t>
            </a:r>
            <a:r>
              <a:rPr lang="en-US" dirty="0" err="1"/>
              <a:t>Codeplay</a:t>
            </a:r>
            <a:endParaRPr lang="en-US" dirty="0"/>
          </a:p>
          <a:p>
            <a:pPr lvl="1"/>
            <a:r>
              <a:rPr lang="en-US" dirty="0"/>
              <a:t>Pushed me to apply as a student Volunteer</a:t>
            </a:r>
          </a:p>
          <a:p>
            <a:pPr lvl="1"/>
            <a:r>
              <a:rPr lang="en-US" dirty="0"/>
              <a:t>Words of encouragement are powerful things ❤️</a:t>
            </a:r>
          </a:p>
          <a:p>
            <a:pPr lvl="1"/>
            <a:endParaRPr lang="en-US" dirty="0"/>
          </a:p>
          <a:p>
            <a:r>
              <a:rPr lang="en-US" dirty="0"/>
              <a:t>Jason Turner (@</a:t>
            </a:r>
            <a:r>
              <a:rPr lang="en-US" dirty="0" err="1"/>
              <a:t>lefticus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Spoke about sol before I ever had plans for it</a:t>
            </a:r>
          </a:p>
          <a:p>
            <a:pPr lvl="1"/>
            <a:r>
              <a:rPr lang="en-US" dirty="0"/>
              <a:t>Really encouraged me to speak and finally got to meet him 😄</a:t>
            </a:r>
          </a:p>
          <a:p>
            <a:pPr lvl="1"/>
            <a:r>
              <a:rPr lang="en-US" dirty="0"/>
              <a:t>I’m going to appear on </a:t>
            </a:r>
            <a:r>
              <a:rPr lang="en-US" dirty="0" err="1"/>
              <a:t>CppCast</a:t>
            </a:r>
            <a:r>
              <a:rPr lang="en-US" dirty="0"/>
              <a:t>! Monday, May 21</a:t>
            </a:r>
            <a:r>
              <a:rPr lang="en-US" baseline="30000" dirty="0"/>
              <a:t>st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517251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079-3818-48A3-9F89-6A1188C1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Gratitude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17D9-7F01-4B21-B3F1-CD5E831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Hipony</a:t>
            </a:r>
            <a:r>
              <a:rPr lang="en-US" dirty="0"/>
              <a:t> (</a:t>
            </a:r>
            <a:r>
              <a:rPr lang="en-US" dirty="0" err="1"/>
              <a:t>Alexandr</a:t>
            </a:r>
            <a:r>
              <a:rPr lang="en-US" dirty="0"/>
              <a:t> Timofeev) and </a:t>
            </a:r>
            <a:r>
              <a:rPr lang="en-US" dirty="0" err="1"/>
              <a:t>kyzo</a:t>
            </a:r>
            <a:r>
              <a:rPr lang="en-US" dirty="0"/>
              <a:t> (Alexander </a:t>
            </a:r>
            <a:r>
              <a:rPr lang="en-US" dirty="0" err="1"/>
              <a:t>Scigajlo</a:t>
            </a:r>
            <a:r>
              <a:rPr lang="en-US" dirty="0"/>
              <a:t>) for helping me </a:t>
            </a:r>
            <a:r>
              <a:rPr lang="en-US" dirty="0" err="1"/>
              <a:t>bikeshed</a:t>
            </a:r>
            <a:r>
              <a:rPr lang="en-US" dirty="0"/>
              <a:t> the logo in the </a:t>
            </a:r>
            <a:r>
              <a:rPr lang="en-US" dirty="0" err="1"/>
              <a:t>Cpplang</a:t>
            </a:r>
            <a:r>
              <a:rPr lang="en-US" dirty="0"/>
              <a:t> Slack!</a:t>
            </a:r>
            <a:br>
              <a:rPr lang="en-US" dirty="0"/>
            </a:br>
            <a:endParaRPr lang="en-US" dirty="0"/>
          </a:p>
          <a:p>
            <a:r>
              <a:rPr lang="en-US" dirty="0"/>
              <a:t>#include</a:t>
            </a:r>
          </a:p>
          <a:p>
            <a:pPr lvl="1"/>
            <a:r>
              <a:rPr lang="en-US" dirty="0"/>
              <a:t>for showing me that even if there might not be people like me in many of the places I am going and want to go, that they will accept me as a regular human being all the same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Lounge&lt;C++&gt;</a:t>
            </a:r>
          </a:p>
          <a:p>
            <a:pPr lvl="1"/>
            <a:r>
              <a:rPr lang="en-US" dirty="0"/>
              <a:t>For always dragging me back in and being all around amazing nerds with great senses of humor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92262-AF7D-4DF9-88F1-084E75B8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107" y="5369713"/>
            <a:ext cx="1714891" cy="11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5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6392F-EF27-43D1-B7C1-2914DDF8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7590D5-FE73-4FA4-9AA7-621D3AC0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E-mail: </a:t>
            </a:r>
            <a:r>
              <a:rPr lang="en-US" dirty="0">
                <a:solidFill>
                  <a:srgbClr val="00B0F0"/>
                </a:solidFill>
              </a:rPr>
              <a:t>phdofthehouse@gmail.com</a:t>
            </a:r>
          </a:p>
          <a:p>
            <a:r>
              <a:rPr lang="en-US" dirty="0"/>
              <a:t>Twitter: </a:t>
            </a:r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thephantomderp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https://www.linkedin.com/in/thephd/ </a:t>
            </a:r>
          </a:p>
          <a:p>
            <a:r>
              <a:rPr lang="en-US" dirty="0"/>
              <a:t>Repository: </a:t>
            </a:r>
            <a:r>
              <a:rPr lang="en-US" dirty="0">
                <a:solidFill>
                  <a:srgbClr val="00B0F0"/>
                </a:solidFill>
              </a:rPr>
              <a:t>https://github.com/ThePhD/sol2</a:t>
            </a:r>
          </a:p>
        </p:txBody>
      </p:sp>
    </p:spTree>
    <p:extLst>
      <p:ext uri="{BB962C8B-B14F-4D97-AF65-F5344CB8AC3E}">
        <p14:creationId xmlns:p14="http://schemas.microsoft.com/office/powerpoint/2010/main" val="13724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16333-F308-4723-BC2E-63D7256E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D7CF5-4E70-45B4-8A1A-59245C5DD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exactly would make a good interface for Lua in C++?</a:t>
            </a:r>
          </a:p>
        </p:txBody>
      </p:sp>
    </p:spTree>
    <p:extLst>
      <p:ext uri="{BB962C8B-B14F-4D97-AF65-F5344CB8AC3E}">
        <p14:creationId xmlns:p14="http://schemas.microsoft.com/office/powerpoint/2010/main" val="328047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FE53-250F-496D-AC31-B059166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663A-11AE-4430-8634-99D4EFBE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has….</a:t>
            </a:r>
          </a:p>
          <a:p>
            <a:pPr lvl="1"/>
            <a:r>
              <a:rPr lang="en-US" dirty="0"/>
              <a:t>Tables (serves as arrays, maps, class-proxies, …)</a:t>
            </a:r>
          </a:p>
          <a:p>
            <a:pPr lvl="1"/>
            <a:r>
              <a:rPr lang="en-US" dirty="0"/>
              <a:t>Numbers (always doubles until Lua 5.3, which introduced integers up to 64 bits signed)</a:t>
            </a:r>
          </a:p>
          <a:p>
            <a:pPr lvl="1"/>
            <a:r>
              <a:rPr lang="en-US" dirty="0"/>
              <a:t>Functions (as first class citizens, closures are easy)</a:t>
            </a:r>
          </a:p>
          <a:p>
            <a:pPr lvl="1"/>
            <a:r>
              <a:rPr lang="en-US" dirty="0"/>
              <a:t>Strings (Lua literals are encoded as utf8 by default)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Let me show you…</a:t>
            </a:r>
          </a:p>
        </p:txBody>
      </p:sp>
    </p:spTree>
    <p:extLst>
      <p:ext uri="{BB962C8B-B14F-4D97-AF65-F5344CB8AC3E}">
        <p14:creationId xmlns:p14="http://schemas.microsoft.com/office/powerpoint/2010/main" val="51351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87A8-1F7F-40F5-B347-018B7024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C++ look like…?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A370-8208-4C3D-BC59-92FE2ABF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timing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“timing”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result  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tuple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result2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“callable”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multiple returns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    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“signals”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  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make_new_table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“signals”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= [](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v) { std::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cout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&lt;&lt;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“beep with”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&lt;&lt; v &lt;&lt; ‘\n’; 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“if signal then signals[1](20) else print(‘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’)”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347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468D-9C09-45C1-98BB-A5E9B008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“Pinching Point”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4EC9-F5E6-4983-A0B9-58D1F58BF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 abstraction and why it matters</a:t>
            </a:r>
          </a:p>
        </p:txBody>
      </p:sp>
    </p:spTree>
    <p:extLst>
      <p:ext uri="{BB962C8B-B14F-4D97-AF65-F5344CB8AC3E}">
        <p14:creationId xmlns:p14="http://schemas.microsoft.com/office/powerpoint/2010/main" val="1145438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860</TotalTime>
  <Words>2112</Words>
  <Application>Microsoft Office PowerPoint</Application>
  <PresentationFormat>Widescreen</PresentationFormat>
  <Paragraphs>366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Century Gothic</vt:lpstr>
      <vt:lpstr>Fira Code</vt:lpstr>
      <vt:lpstr>Wingdings 2</vt:lpstr>
      <vt:lpstr>Quotable</vt:lpstr>
      <vt:lpstr>Compile Fast Run Faster Scale Forever</vt:lpstr>
      <vt:lpstr>Why “ThePhD”?</vt:lpstr>
      <vt:lpstr>Lua</vt:lpstr>
      <vt:lpstr>sol2</vt:lpstr>
      <vt:lpstr>Established</vt:lpstr>
      <vt:lpstr>The Interface</vt:lpstr>
      <vt:lpstr>Language Parity</vt:lpstr>
      <vt:lpstr>What would C++ look like…?</vt:lpstr>
      <vt:lpstr>“Pinching Point”</vt:lpstr>
      <vt:lpstr>Stacks!</vt:lpstr>
      <vt:lpstr>Good to use for simple things…</vt:lpstr>
      <vt:lpstr> (╯°□°）╯︵┻━┻ !!</vt:lpstr>
      <vt:lpstr>sol::stack</vt:lpstr>
      <vt:lpstr>Fixed interop points</vt:lpstr>
      <vt:lpstr>Scalability requires Defaults</vt:lpstr>
      <vt:lpstr>Some Types are Special</vt:lpstr>
      <vt:lpstr>What we are doing</vt:lpstr>
      <vt:lpstr>sol::reference</vt:lpstr>
      <vt:lpstr>Rule of 0 for Lua Binding</vt:lpstr>
      <vt:lpstr>Formula for Success</vt:lpstr>
      <vt:lpstr>4 – Profit</vt:lpstr>
      <vt:lpstr>Magical Abstractions</vt:lpstr>
      <vt:lpstr>Tables and []</vt:lpstr>
      <vt:lpstr>operator[]</vt:lpstr>
      <vt:lpstr>proxy(_base) and friends</vt:lpstr>
      <vt:lpstr>What was all that SFINAE, exactly?</vt:lpstr>
      <vt:lpstr>Scaling up - 🦄 Proxy</vt:lpstr>
      <vt:lpstr>Oh no! 🗡️ 🦄</vt:lpstr>
      <vt:lpstr>Left Hand Side is Queen</vt:lpstr>
      <vt:lpstr>Soon™ Paper: Extended Conversions</vt:lpstr>
      <vt:lpstr>function_result</vt:lpstr>
      <vt:lpstr>Usertypes</vt:lpstr>
      <vt:lpstr>Overloading</vt:lpstr>
      <vt:lpstr>Overloading</vt:lpstr>
      <vt:lpstr>Simulate</vt:lpstr>
      <vt:lpstr>Simulate</vt:lpstr>
      <vt:lpstr>Simulate</vt:lpstr>
      <vt:lpstr>Simulate</vt:lpstr>
      <vt:lpstr>Simulate</vt:lpstr>
      <vt:lpstr>Simulate</vt:lpstr>
      <vt:lpstr>Safety is Optional</vt:lpstr>
      <vt:lpstr>Queries can be made safe…</vt:lpstr>
      <vt:lpstr>By slapping optional on it / checking</vt:lpstr>
      <vt:lpstr>std::optional does NOT cut it</vt:lpstr>
      <vt:lpstr>Soon™ Paper: std::optional&lt;T&amp;&gt;</vt:lpstr>
      <vt:lpstr>std::future&lt;sol&gt;</vt:lpstr>
      <vt:lpstr>Sol3: why?</vt:lpstr>
      <vt:lpstr>Compile Times MATTER</vt:lpstr>
      <vt:lpstr>if constexpr</vt:lpstr>
      <vt:lpstr>Bloatymcbloatface</vt:lpstr>
      <vt:lpstr>But the goal was runtime speed, right…?</vt:lpstr>
      <vt:lpstr>The Last and Most Important Thing</vt:lpstr>
      <vt:lpstr>DOCUMENTATION!!!</vt:lpstr>
      <vt:lpstr>The Backbone of Any Project</vt:lpstr>
      <vt:lpstr>http://sol2.rtfd.io/</vt:lpstr>
      <vt:lpstr>Thanks and Shilling</vt:lpstr>
      <vt:lpstr>My Gratitude</vt:lpstr>
      <vt:lpstr>More Gratitude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Fast Run Faster Scale Infinitely</dc:title>
  <dc:creator>Derpstorm</dc:creator>
  <cp:lastModifiedBy>Derpstorm</cp:lastModifiedBy>
  <cp:revision>79</cp:revision>
  <dcterms:created xsi:type="dcterms:W3CDTF">2018-03-28T21:55:40Z</dcterms:created>
  <dcterms:modified xsi:type="dcterms:W3CDTF">2018-05-10T20:33:39Z</dcterms:modified>
</cp:coreProperties>
</file>