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7EDCE-E39A-211D-5E2E-CA5CE7C5B3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C4CE4F-672E-A1CA-EF54-E9D34B4D01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B5FDA99-D3D2-D71F-06D5-0E3EEDE79225}"/>
              </a:ext>
            </a:extLst>
          </p:cNvPr>
          <p:cNvSpPr>
            <a:spLocks noGrp="1"/>
          </p:cNvSpPr>
          <p:nvPr>
            <p:ph type="dt" sz="half" idx="10"/>
          </p:nvPr>
        </p:nvSpPr>
        <p:spPr/>
        <p:txBody>
          <a:bodyPr/>
          <a:lstStyle/>
          <a:p>
            <a:fld id="{AED26BD1-7E1C-4890-AA8E-9BB39F0B8D20}" type="datetimeFigureOut">
              <a:rPr lang="en-IN" smtClean="0"/>
              <a:t>26-08-2025</a:t>
            </a:fld>
            <a:endParaRPr lang="en-IN"/>
          </a:p>
        </p:txBody>
      </p:sp>
      <p:sp>
        <p:nvSpPr>
          <p:cNvPr id="5" name="Footer Placeholder 4">
            <a:extLst>
              <a:ext uri="{FF2B5EF4-FFF2-40B4-BE49-F238E27FC236}">
                <a16:creationId xmlns:a16="http://schemas.microsoft.com/office/drawing/2014/main" id="{5494EE5A-57F3-EC4B-274B-4D2C74F4B4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0ADB47-0FE0-F900-DB69-2B6D74CE2B4C}"/>
              </a:ext>
            </a:extLst>
          </p:cNvPr>
          <p:cNvSpPr>
            <a:spLocks noGrp="1"/>
          </p:cNvSpPr>
          <p:nvPr>
            <p:ph type="sldNum" sz="quarter" idx="12"/>
          </p:nvPr>
        </p:nvSpPr>
        <p:spPr/>
        <p:txBody>
          <a:bodyPr/>
          <a:lstStyle/>
          <a:p>
            <a:fld id="{F988FFD4-79C7-4528-ADE3-239BE7815B27}" type="slidenum">
              <a:rPr lang="en-IN" smtClean="0"/>
              <a:t>‹#›</a:t>
            </a:fld>
            <a:endParaRPr lang="en-IN"/>
          </a:p>
        </p:txBody>
      </p:sp>
    </p:spTree>
    <p:extLst>
      <p:ext uri="{BB962C8B-B14F-4D97-AF65-F5344CB8AC3E}">
        <p14:creationId xmlns:p14="http://schemas.microsoft.com/office/powerpoint/2010/main" val="3459421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00A3B-6137-E64B-3F9E-389C2C78B30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3CAF66-DF87-8CA2-92CB-6C56514614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FF843D-35CD-AAAB-586A-77E95284DA1D}"/>
              </a:ext>
            </a:extLst>
          </p:cNvPr>
          <p:cNvSpPr>
            <a:spLocks noGrp="1"/>
          </p:cNvSpPr>
          <p:nvPr>
            <p:ph type="dt" sz="half" idx="10"/>
          </p:nvPr>
        </p:nvSpPr>
        <p:spPr/>
        <p:txBody>
          <a:bodyPr/>
          <a:lstStyle/>
          <a:p>
            <a:fld id="{AED26BD1-7E1C-4890-AA8E-9BB39F0B8D20}" type="datetimeFigureOut">
              <a:rPr lang="en-IN" smtClean="0"/>
              <a:t>26-08-2025</a:t>
            </a:fld>
            <a:endParaRPr lang="en-IN"/>
          </a:p>
        </p:txBody>
      </p:sp>
      <p:sp>
        <p:nvSpPr>
          <p:cNvPr id="5" name="Footer Placeholder 4">
            <a:extLst>
              <a:ext uri="{FF2B5EF4-FFF2-40B4-BE49-F238E27FC236}">
                <a16:creationId xmlns:a16="http://schemas.microsoft.com/office/drawing/2014/main" id="{6B32B787-6F40-68F7-BF6B-66A7D82037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B78E92-B50B-EC72-C4A0-ED81027BB508}"/>
              </a:ext>
            </a:extLst>
          </p:cNvPr>
          <p:cNvSpPr>
            <a:spLocks noGrp="1"/>
          </p:cNvSpPr>
          <p:nvPr>
            <p:ph type="sldNum" sz="quarter" idx="12"/>
          </p:nvPr>
        </p:nvSpPr>
        <p:spPr/>
        <p:txBody>
          <a:bodyPr/>
          <a:lstStyle/>
          <a:p>
            <a:fld id="{F988FFD4-79C7-4528-ADE3-239BE7815B27}" type="slidenum">
              <a:rPr lang="en-IN" smtClean="0"/>
              <a:t>‹#›</a:t>
            </a:fld>
            <a:endParaRPr lang="en-IN"/>
          </a:p>
        </p:txBody>
      </p:sp>
    </p:spTree>
    <p:extLst>
      <p:ext uri="{BB962C8B-B14F-4D97-AF65-F5344CB8AC3E}">
        <p14:creationId xmlns:p14="http://schemas.microsoft.com/office/powerpoint/2010/main" val="2657653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F7931A-8AF7-A0D3-CD31-4267CC4475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4322DF-E32E-8530-E61B-7E82B63236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F857F6-10B4-C697-A346-7B9CFF0DC40D}"/>
              </a:ext>
            </a:extLst>
          </p:cNvPr>
          <p:cNvSpPr>
            <a:spLocks noGrp="1"/>
          </p:cNvSpPr>
          <p:nvPr>
            <p:ph type="dt" sz="half" idx="10"/>
          </p:nvPr>
        </p:nvSpPr>
        <p:spPr/>
        <p:txBody>
          <a:bodyPr/>
          <a:lstStyle/>
          <a:p>
            <a:fld id="{AED26BD1-7E1C-4890-AA8E-9BB39F0B8D20}" type="datetimeFigureOut">
              <a:rPr lang="en-IN" smtClean="0"/>
              <a:t>26-08-2025</a:t>
            </a:fld>
            <a:endParaRPr lang="en-IN"/>
          </a:p>
        </p:txBody>
      </p:sp>
      <p:sp>
        <p:nvSpPr>
          <p:cNvPr id="5" name="Footer Placeholder 4">
            <a:extLst>
              <a:ext uri="{FF2B5EF4-FFF2-40B4-BE49-F238E27FC236}">
                <a16:creationId xmlns:a16="http://schemas.microsoft.com/office/drawing/2014/main" id="{2AD6219B-178A-7324-339B-BCF2ACAF3D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931F8B-F488-73B1-2A1D-D5970412474B}"/>
              </a:ext>
            </a:extLst>
          </p:cNvPr>
          <p:cNvSpPr>
            <a:spLocks noGrp="1"/>
          </p:cNvSpPr>
          <p:nvPr>
            <p:ph type="sldNum" sz="quarter" idx="12"/>
          </p:nvPr>
        </p:nvSpPr>
        <p:spPr/>
        <p:txBody>
          <a:bodyPr/>
          <a:lstStyle/>
          <a:p>
            <a:fld id="{F988FFD4-79C7-4528-ADE3-239BE7815B27}" type="slidenum">
              <a:rPr lang="en-IN" smtClean="0"/>
              <a:t>‹#›</a:t>
            </a:fld>
            <a:endParaRPr lang="en-IN"/>
          </a:p>
        </p:txBody>
      </p:sp>
    </p:spTree>
    <p:extLst>
      <p:ext uri="{BB962C8B-B14F-4D97-AF65-F5344CB8AC3E}">
        <p14:creationId xmlns:p14="http://schemas.microsoft.com/office/powerpoint/2010/main" val="1438911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27343-9747-657A-3E67-E112167147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E6A160-F349-E4DD-5F95-43445F1F88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03D79F-C19E-8413-3233-30A240CE84F1}"/>
              </a:ext>
            </a:extLst>
          </p:cNvPr>
          <p:cNvSpPr>
            <a:spLocks noGrp="1"/>
          </p:cNvSpPr>
          <p:nvPr>
            <p:ph type="dt" sz="half" idx="10"/>
          </p:nvPr>
        </p:nvSpPr>
        <p:spPr/>
        <p:txBody>
          <a:bodyPr/>
          <a:lstStyle/>
          <a:p>
            <a:fld id="{AED26BD1-7E1C-4890-AA8E-9BB39F0B8D20}" type="datetimeFigureOut">
              <a:rPr lang="en-IN" smtClean="0"/>
              <a:t>26-08-2025</a:t>
            </a:fld>
            <a:endParaRPr lang="en-IN"/>
          </a:p>
        </p:txBody>
      </p:sp>
      <p:sp>
        <p:nvSpPr>
          <p:cNvPr id="5" name="Footer Placeholder 4">
            <a:extLst>
              <a:ext uri="{FF2B5EF4-FFF2-40B4-BE49-F238E27FC236}">
                <a16:creationId xmlns:a16="http://schemas.microsoft.com/office/drawing/2014/main" id="{76F7DEF3-366B-EEA5-E23C-077455159D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4A6B3F-1F3F-2F68-163E-28EF7DC1AB62}"/>
              </a:ext>
            </a:extLst>
          </p:cNvPr>
          <p:cNvSpPr>
            <a:spLocks noGrp="1"/>
          </p:cNvSpPr>
          <p:nvPr>
            <p:ph type="sldNum" sz="quarter" idx="12"/>
          </p:nvPr>
        </p:nvSpPr>
        <p:spPr/>
        <p:txBody>
          <a:bodyPr/>
          <a:lstStyle/>
          <a:p>
            <a:fld id="{F988FFD4-79C7-4528-ADE3-239BE7815B27}" type="slidenum">
              <a:rPr lang="en-IN" smtClean="0"/>
              <a:t>‹#›</a:t>
            </a:fld>
            <a:endParaRPr lang="en-IN"/>
          </a:p>
        </p:txBody>
      </p:sp>
    </p:spTree>
    <p:extLst>
      <p:ext uri="{BB962C8B-B14F-4D97-AF65-F5344CB8AC3E}">
        <p14:creationId xmlns:p14="http://schemas.microsoft.com/office/powerpoint/2010/main" val="881168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92A5C-AF87-F556-BBAC-E462FCF087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0C2E7ED-0F5C-29DF-863A-F52AA50DC3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9D7398-5253-429C-CF11-FDF65DDCCF9C}"/>
              </a:ext>
            </a:extLst>
          </p:cNvPr>
          <p:cNvSpPr>
            <a:spLocks noGrp="1"/>
          </p:cNvSpPr>
          <p:nvPr>
            <p:ph type="dt" sz="half" idx="10"/>
          </p:nvPr>
        </p:nvSpPr>
        <p:spPr/>
        <p:txBody>
          <a:bodyPr/>
          <a:lstStyle/>
          <a:p>
            <a:fld id="{AED26BD1-7E1C-4890-AA8E-9BB39F0B8D20}" type="datetimeFigureOut">
              <a:rPr lang="en-IN" smtClean="0"/>
              <a:t>26-08-2025</a:t>
            </a:fld>
            <a:endParaRPr lang="en-IN"/>
          </a:p>
        </p:txBody>
      </p:sp>
      <p:sp>
        <p:nvSpPr>
          <p:cNvPr id="5" name="Footer Placeholder 4">
            <a:extLst>
              <a:ext uri="{FF2B5EF4-FFF2-40B4-BE49-F238E27FC236}">
                <a16:creationId xmlns:a16="http://schemas.microsoft.com/office/drawing/2014/main" id="{7780BA43-F1C1-8689-A637-79D3C832B0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EB329E-9A29-FE78-0DA5-A81C87C13388}"/>
              </a:ext>
            </a:extLst>
          </p:cNvPr>
          <p:cNvSpPr>
            <a:spLocks noGrp="1"/>
          </p:cNvSpPr>
          <p:nvPr>
            <p:ph type="sldNum" sz="quarter" idx="12"/>
          </p:nvPr>
        </p:nvSpPr>
        <p:spPr/>
        <p:txBody>
          <a:bodyPr/>
          <a:lstStyle/>
          <a:p>
            <a:fld id="{F988FFD4-79C7-4528-ADE3-239BE7815B27}" type="slidenum">
              <a:rPr lang="en-IN" smtClean="0"/>
              <a:t>‹#›</a:t>
            </a:fld>
            <a:endParaRPr lang="en-IN"/>
          </a:p>
        </p:txBody>
      </p:sp>
    </p:spTree>
    <p:extLst>
      <p:ext uri="{BB962C8B-B14F-4D97-AF65-F5344CB8AC3E}">
        <p14:creationId xmlns:p14="http://schemas.microsoft.com/office/powerpoint/2010/main" val="1933229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69DB5-98A9-3936-7F87-4E2E6460F3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3C7CCB-A7D8-1EFB-B349-8DAD6D9279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7724DD0-690F-106C-5E62-05D0643C96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1C99C70-69ED-7D41-0CD0-202487594BF6}"/>
              </a:ext>
            </a:extLst>
          </p:cNvPr>
          <p:cNvSpPr>
            <a:spLocks noGrp="1"/>
          </p:cNvSpPr>
          <p:nvPr>
            <p:ph type="dt" sz="half" idx="10"/>
          </p:nvPr>
        </p:nvSpPr>
        <p:spPr/>
        <p:txBody>
          <a:bodyPr/>
          <a:lstStyle/>
          <a:p>
            <a:fld id="{AED26BD1-7E1C-4890-AA8E-9BB39F0B8D20}" type="datetimeFigureOut">
              <a:rPr lang="en-IN" smtClean="0"/>
              <a:t>26-08-2025</a:t>
            </a:fld>
            <a:endParaRPr lang="en-IN"/>
          </a:p>
        </p:txBody>
      </p:sp>
      <p:sp>
        <p:nvSpPr>
          <p:cNvPr id="6" name="Footer Placeholder 5">
            <a:extLst>
              <a:ext uri="{FF2B5EF4-FFF2-40B4-BE49-F238E27FC236}">
                <a16:creationId xmlns:a16="http://schemas.microsoft.com/office/drawing/2014/main" id="{B936A672-F5E5-92C0-747B-26CB4C60BF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FFA62B-AE75-A6B1-7F52-749772808EB0}"/>
              </a:ext>
            </a:extLst>
          </p:cNvPr>
          <p:cNvSpPr>
            <a:spLocks noGrp="1"/>
          </p:cNvSpPr>
          <p:nvPr>
            <p:ph type="sldNum" sz="quarter" idx="12"/>
          </p:nvPr>
        </p:nvSpPr>
        <p:spPr/>
        <p:txBody>
          <a:bodyPr/>
          <a:lstStyle/>
          <a:p>
            <a:fld id="{F988FFD4-79C7-4528-ADE3-239BE7815B27}" type="slidenum">
              <a:rPr lang="en-IN" smtClean="0"/>
              <a:t>‹#›</a:t>
            </a:fld>
            <a:endParaRPr lang="en-IN"/>
          </a:p>
        </p:txBody>
      </p:sp>
    </p:spTree>
    <p:extLst>
      <p:ext uri="{BB962C8B-B14F-4D97-AF65-F5344CB8AC3E}">
        <p14:creationId xmlns:p14="http://schemas.microsoft.com/office/powerpoint/2010/main" val="3312652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783F8-4638-3408-FD6B-0AD92EBC9F4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25C3B7-388F-6AEE-5B07-DE62BABF77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2FD9E0-43BD-B86C-B1EE-DF9B236D92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9F22FF5-C0A8-E6FB-1538-A8AEA25B79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E7AA18-94CD-0DA6-4250-B120875CEA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A005580-E3E5-6F77-0AF2-C1F4D557A5C9}"/>
              </a:ext>
            </a:extLst>
          </p:cNvPr>
          <p:cNvSpPr>
            <a:spLocks noGrp="1"/>
          </p:cNvSpPr>
          <p:nvPr>
            <p:ph type="dt" sz="half" idx="10"/>
          </p:nvPr>
        </p:nvSpPr>
        <p:spPr/>
        <p:txBody>
          <a:bodyPr/>
          <a:lstStyle/>
          <a:p>
            <a:fld id="{AED26BD1-7E1C-4890-AA8E-9BB39F0B8D20}" type="datetimeFigureOut">
              <a:rPr lang="en-IN" smtClean="0"/>
              <a:t>26-08-2025</a:t>
            </a:fld>
            <a:endParaRPr lang="en-IN"/>
          </a:p>
        </p:txBody>
      </p:sp>
      <p:sp>
        <p:nvSpPr>
          <p:cNvPr id="8" name="Footer Placeholder 7">
            <a:extLst>
              <a:ext uri="{FF2B5EF4-FFF2-40B4-BE49-F238E27FC236}">
                <a16:creationId xmlns:a16="http://schemas.microsoft.com/office/drawing/2014/main" id="{DF6254FD-007B-2E1F-7458-9523010D4B0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C93132-9B35-8A63-54B3-4333A95F3D93}"/>
              </a:ext>
            </a:extLst>
          </p:cNvPr>
          <p:cNvSpPr>
            <a:spLocks noGrp="1"/>
          </p:cNvSpPr>
          <p:nvPr>
            <p:ph type="sldNum" sz="quarter" idx="12"/>
          </p:nvPr>
        </p:nvSpPr>
        <p:spPr/>
        <p:txBody>
          <a:bodyPr/>
          <a:lstStyle/>
          <a:p>
            <a:fld id="{F988FFD4-79C7-4528-ADE3-239BE7815B27}" type="slidenum">
              <a:rPr lang="en-IN" smtClean="0"/>
              <a:t>‹#›</a:t>
            </a:fld>
            <a:endParaRPr lang="en-IN"/>
          </a:p>
        </p:txBody>
      </p:sp>
    </p:spTree>
    <p:extLst>
      <p:ext uri="{BB962C8B-B14F-4D97-AF65-F5344CB8AC3E}">
        <p14:creationId xmlns:p14="http://schemas.microsoft.com/office/powerpoint/2010/main" val="3948971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E1C73-B9BE-6DED-565F-58E71A762F2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DF5A582-3939-9043-1C63-8EF39E6122E8}"/>
              </a:ext>
            </a:extLst>
          </p:cNvPr>
          <p:cNvSpPr>
            <a:spLocks noGrp="1"/>
          </p:cNvSpPr>
          <p:nvPr>
            <p:ph type="dt" sz="half" idx="10"/>
          </p:nvPr>
        </p:nvSpPr>
        <p:spPr/>
        <p:txBody>
          <a:bodyPr/>
          <a:lstStyle/>
          <a:p>
            <a:fld id="{AED26BD1-7E1C-4890-AA8E-9BB39F0B8D20}" type="datetimeFigureOut">
              <a:rPr lang="en-IN" smtClean="0"/>
              <a:t>26-08-2025</a:t>
            </a:fld>
            <a:endParaRPr lang="en-IN"/>
          </a:p>
        </p:txBody>
      </p:sp>
      <p:sp>
        <p:nvSpPr>
          <p:cNvPr id="4" name="Footer Placeholder 3">
            <a:extLst>
              <a:ext uri="{FF2B5EF4-FFF2-40B4-BE49-F238E27FC236}">
                <a16:creationId xmlns:a16="http://schemas.microsoft.com/office/drawing/2014/main" id="{2DBFE5CE-D957-EC2C-ED7C-3E0A2BCD8D0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AFF163A-4535-02B8-137D-A08EA5FF2897}"/>
              </a:ext>
            </a:extLst>
          </p:cNvPr>
          <p:cNvSpPr>
            <a:spLocks noGrp="1"/>
          </p:cNvSpPr>
          <p:nvPr>
            <p:ph type="sldNum" sz="quarter" idx="12"/>
          </p:nvPr>
        </p:nvSpPr>
        <p:spPr/>
        <p:txBody>
          <a:bodyPr/>
          <a:lstStyle/>
          <a:p>
            <a:fld id="{F988FFD4-79C7-4528-ADE3-239BE7815B27}" type="slidenum">
              <a:rPr lang="en-IN" smtClean="0"/>
              <a:t>‹#›</a:t>
            </a:fld>
            <a:endParaRPr lang="en-IN"/>
          </a:p>
        </p:txBody>
      </p:sp>
    </p:spTree>
    <p:extLst>
      <p:ext uri="{BB962C8B-B14F-4D97-AF65-F5344CB8AC3E}">
        <p14:creationId xmlns:p14="http://schemas.microsoft.com/office/powerpoint/2010/main" val="273306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ABBC7F-A428-FFEB-1415-72981E59EF0B}"/>
              </a:ext>
            </a:extLst>
          </p:cNvPr>
          <p:cNvSpPr>
            <a:spLocks noGrp="1"/>
          </p:cNvSpPr>
          <p:nvPr>
            <p:ph type="dt" sz="half" idx="10"/>
          </p:nvPr>
        </p:nvSpPr>
        <p:spPr/>
        <p:txBody>
          <a:bodyPr/>
          <a:lstStyle/>
          <a:p>
            <a:fld id="{AED26BD1-7E1C-4890-AA8E-9BB39F0B8D20}" type="datetimeFigureOut">
              <a:rPr lang="en-IN" smtClean="0"/>
              <a:t>26-08-2025</a:t>
            </a:fld>
            <a:endParaRPr lang="en-IN"/>
          </a:p>
        </p:txBody>
      </p:sp>
      <p:sp>
        <p:nvSpPr>
          <p:cNvPr id="3" name="Footer Placeholder 2">
            <a:extLst>
              <a:ext uri="{FF2B5EF4-FFF2-40B4-BE49-F238E27FC236}">
                <a16:creationId xmlns:a16="http://schemas.microsoft.com/office/drawing/2014/main" id="{B35C680A-ADC3-7DDB-E196-8F6EDAF7E8E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550673C-C4A4-2DB2-ACD3-948CF8DAB98E}"/>
              </a:ext>
            </a:extLst>
          </p:cNvPr>
          <p:cNvSpPr>
            <a:spLocks noGrp="1"/>
          </p:cNvSpPr>
          <p:nvPr>
            <p:ph type="sldNum" sz="quarter" idx="12"/>
          </p:nvPr>
        </p:nvSpPr>
        <p:spPr/>
        <p:txBody>
          <a:bodyPr/>
          <a:lstStyle/>
          <a:p>
            <a:fld id="{F988FFD4-79C7-4528-ADE3-239BE7815B27}" type="slidenum">
              <a:rPr lang="en-IN" smtClean="0"/>
              <a:t>‹#›</a:t>
            </a:fld>
            <a:endParaRPr lang="en-IN"/>
          </a:p>
        </p:txBody>
      </p:sp>
    </p:spTree>
    <p:extLst>
      <p:ext uri="{BB962C8B-B14F-4D97-AF65-F5344CB8AC3E}">
        <p14:creationId xmlns:p14="http://schemas.microsoft.com/office/powerpoint/2010/main" val="349524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B3DAD-2C46-C43A-A517-E3CA92E620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D1DA92-8FB2-556C-9A32-43E3A9BF9A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5CDCC8-DA3F-841A-1A00-AF28DE15DA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37173B-9E53-15B4-4399-FE07007D954C}"/>
              </a:ext>
            </a:extLst>
          </p:cNvPr>
          <p:cNvSpPr>
            <a:spLocks noGrp="1"/>
          </p:cNvSpPr>
          <p:nvPr>
            <p:ph type="dt" sz="half" idx="10"/>
          </p:nvPr>
        </p:nvSpPr>
        <p:spPr/>
        <p:txBody>
          <a:bodyPr/>
          <a:lstStyle/>
          <a:p>
            <a:fld id="{AED26BD1-7E1C-4890-AA8E-9BB39F0B8D20}" type="datetimeFigureOut">
              <a:rPr lang="en-IN" smtClean="0"/>
              <a:t>26-08-2025</a:t>
            </a:fld>
            <a:endParaRPr lang="en-IN"/>
          </a:p>
        </p:txBody>
      </p:sp>
      <p:sp>
        <p:nvSpPr>
          <p:cNvPr id="6" name="Footer Placeholder 5">
            <a:extLst>
              <a:ext uri="{FF2B5EF4-FFF2-40B4-BE49-F238E27FC236}">
                <a16:creationId xmlns:a16="http://schemas.microsoft.com/office/drawing/2014/main" id="{95B9FE84-F796-883B-0B68-EEA78D86E3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7E5C9F-C327-A881-92CD-25EC8C96D085}"/>
              </a:ext>
            </a:extLst>
          </p:cNvPr>
          <p:cNvSpPr>
            <a:spLocks noGrp="1"/>
          </p:cNvSpPr>
          <p:nvPr>
            <p:ph type="sldNum" sz="quarter" idx="12"/>
          </p:nvPr>
        </p:nvSpPr>
        <p:spPr/>
        <p:txBody>
          <a:bodyPr/>
          <a:lstStyle/>
          <a:p>
            <a:fld id="{F988FFD4-79C7-4528-ADE3-239BE7815B27}" type="slidenum">
              <a:rPr lang="en-IN" smtClean="0"/>
              <a:t>‹#›</a:t>
            </a:fld>
            <a:endParaRPr lang="en-IN"/>
          </a:p>
        </p:txBody>
      </p:sp>
    </p:spTree>
    <p:extLst>
      <p:ext uri="{BB962C8B-B14F-4D97-AF65-F5344CB8AC3E}">
        <p14:creationId xmlns:p14="http://schemas.microsoft.com/office/powerpoint/2010/main" val="1709759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0DA3A-D5DE-4DF5-6418-6E0BCD270C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99AEFE-09C1-CD2B-EC24-2C41CC9EDF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EC75EE4-6E68-82A5-05D6-04F5714D0C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194154-4F1F-D2E2-C109-2CC3A4D441EE}"/>
              </a:ext>
            </a:extLst>
          </p:cNvPr>
          <p:cNvSpPr>
            <a:spLocks noGrp="1"/>
          </p:cNvSpPr>
          <p:nvPr>
            <p:ph type="dt" sz="half" idx="10"/>
          </p:nvPr>
        </p:nvSpPr>
        <p:spPr/>
        <p:txBody>
          <a:bodyPr/>
          <a:lstStyle/>
          <a:p>
            <a:fld id="{AED26BD1-7E1C-4890-AA8E-9BB39F0B8D20}" type="datetimeFigureOut">
              <a:rPr lang="en-IN" smtClean="0"/>
              <a:t>26-08-2025</a:t>
            </a:fld>
            <a:endParaRPr lang="en-IN"/>
          </a:p>
        </p:txBody>
      </p:sp>
      <p:sp>
        <p:nvSpPr>
          <p:cNvPr id="6" name="Footer Placeholder 5">
            <a:extLst>
              <a:ext uri="{FF2B5EF4-FFF2-40B4-BE49-F238E27FC236}">
                <a16:creationId xmlns:a16="http://schemas.microsoft.com/office/drawing/2014/main" id="{0A3FEA1D-9EEF-4EB1-8FBF-4A92E68F2B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BBE996-C0DB-FD69-6B0A-181A32FBCE54}"/>
              </a:ext>
            </a:extLst>
          </p:cNvPr>
          <p:cNvSpPr>
            <a:spLocks noGrp="1"/>
          </p:cNvSpPr>
          <p:nvPr>
            <p:ph type="sldNum" sz="quarter" idx="12"/>
          </p:nvPr>
        </p:nvSpPr>
        <p:spPr/>
        <p:txBody>
          <a:bodyPr/>
          <a:lstStyle/>
          <a:p>
            <a:fld id="{F988FFD4-79C7-4528-ADE3-239BE7815B27}" type="slidenum">
              <a:rPr lang="en-IN" smtClean="0"/>
              <a:t>‹#›</a:t>
            </a:fld>
            <a:endParaRPr lang="en-IN"/>
          </a:p>
        </p:txBody>
      </p:sp>
    </p:spTree>
    <p:extLst>
      <p:ext uri="{BB962C8B-B14F-4D97-AF65-F5344CB8AC3E}">
        <p14:creationId xmlns:p14="http://schemas.microsoft.com/office/powerpoint/2010/main" val="4023857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09B443-70D8-1F33-BCAC-83ECD28489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A6D3B9-BC1B-E56D-04B7-FBF6B6020D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4E4E8A-1349-A9E7-D0FA-D7F0E0238A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26BD1-7E1C-4890-AA8E-9BB39F0B8D20}" type="datetimeFigureOut">
              <a:rPr lang="en-IN" smtClean="0"/>
              <a:t>26-08-2025</a:t>
            </a:fld>
            <a:endParaRPr lang="en-IN"/>
          </a:p>
        </p:txBody>
      </p:sp>
      <p:sp>
        <p:nvSpPr>
          <p:cNvPr id="5" name="Footer Placeholder 4">
            <a:extLst>
              <a:ext uri="{FF2B5EF4-FFF2-40B4-BE49-F238E27FC236}">
                <a16:creationId xmlns:a16="http://schemas.microsoft.com/office/drawing/2014/main" id="{73251B4E-9093-7CC3-4CDF-128702DD5A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E0D7479-B4BF-9CD1-9161-833CCC168A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88FFD4-79C7-4528-ADE3-239BE7815B27}" type="slidenum">
              <a:rPr lang="en-IN" smtClean="0"/>
              <a:t>‹#›</a:t>
            </a:fld>
            <a:endParaRPr lang="en-IN"/>
          </a:p>
        </p:txBody>
      </p:sp>
    </p:spTree>
    <p:extLst>
      <p:ext uri="{BB962C8B-B14F-4D97-AF65-F5344CB8AC3E}">
        <p14:creationId xmlns:p14="http://schemas.microsoft.com/office/powerpoint/2010/main" val="1144890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CEFB1-A7DC-49DD-BF5A-ACDC6E3B8524}"/>
              </a:ext>
            </a:extLst>
          </p:cNvPr>
          <p:cNvSpPr>
            <a:spLocks noGrp="1"/>
          </p:cNvSpPr>
          <p:nvPr>
            <p:ph type="ctrTitle"/>
          </p:nvPr>
        </p:nvSpPr>
        <p:spPr/>
        <p:txBody>
          <a:bodyPr>
            <a:normAutofit fontScale="90000"/>
          </a:bodyPr>
          <a:lstStyle/>
          <a:p>
            <a:r>
              <a:rPr lang="en-US" dirty="0"/>
              <a:t>End-to-End Machine Learning Project: Student Performance Prediction</a:t>
            </a:r>
            <a:endParaRPr lang="en-IN" dirty="0"/>
          </a:p>
        </p:txBody>
      </p:sp>
      <p:sp>
        <p:nvSpPr>
          <p:cNvPr id="3" name="Subtitle 2">
            <a:extLst>
              <a:ext uri="{FF2B5EF4-FFF2-40B4-BE49-F238E27FC236}">
                <a16:creationId xmlns:a16="http://schemas.microsoft.com/office/drawing/2014/main" id="{9015F7E6-BDCF-8308-CD8B-8612DDE2BC52}"/>
              </a:ext>
            </a:extLst>
          </p:cNvPr>
          <p:cNvSpPr>
            <a:spLocks noGrp="1"/>
          </p:cNvSpPr>
          <p:nvPr>
            <p:ph type="subTitle" idx="1"/>
          </p:nvPr>
        </p:nvSpPr>
        <p:spPr/>
        <p:txBody>
          <a:bodyPr/>
          <a:lstStyle/>
          <a:p>
            <a:r>
              <a:rPr lang="en-IN" b="1" dirty="0"/>
              <a:t>Author:</a:t>
            </a:r>
            <a:r>
              <a:rPr lang="en-IN" dirty="0"/>
              <a:t> Parijat Roy</a:t>
            </a:r>
          </a:p>
          <a:p>
            <a:r>
              <a:rPr lang="en-US" b="1" dirty="0"/>
              <a:t>Goal:</a:t>
            </a:r>
            <a:r>
              <a:rPr lang="en-US" dirty="0"/>
              <a:t> To analyze factors affecting student scores and deploy a predictive model.</a:t>
            </a:r>
            <a:endParaRPr lang="en-IN" dirty="0"/>
          </a:p>
        </p:txBody>
      </p:sp>
    </p:spTree>
    <p:extLst>
      <p:ext uri="{BB962C8B-B14F-4D97-AF65-F5344CB8AC3E}">
        <p14:creationId xmlns:p14="http://schemas.microsoft.com/office/powerpoint/2010/main" val="3069660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70B6C-2546-372D-4AB0-EFE2665DA9EE}"/>
              </a:ext>
            </a:extLst>
          </p:cNvPr>
          <p:cNvSpPr>
            <a:spLocks noGrp="1"/>
          </p:cNvSpPr>
          <p:nvPr>
            <p:ph type="title"/>
          </p:nvPr>
        </p:nvSpPr>
        <p:spPr/>
        <p:txBody>
          <a:bodyPr/>
          <a:lstStyle/>
          <a:p>
            <a:pPr algn="ctr"/>
            <a:r>
              <a:rPr lang="en-IN" dirty="0"/>
              <a:t>Packaging &amp; Deployment</a:t>
            </a:r>
          </a:p>
        </p:txBody>
      </p:sp>
      <p:sp>
        <p:nvSpPr>
          <p:cNvPr id="4" name="Rectangle 1">
            <a:extLst>
              <a:ext uri="{FF2B5EF4-FFF2-40B4-BE49-F238E27FC236}">
                <a16:creationId xmlns:a16="http://schemas.microsoft.com/office/drawing/2014/main" id="{BA13A83D-A3A1-1911-4A88-2A0FC369BBE1}"/>
              </a:ext>
            </a:extLst>
          </p:cNvPr>
          <p:cNvSpPr>
            <a:spLocks noGrp="1" noChangeArrowheads="1"/>
          </p:cNvSpPr>
          <p:nvPr>
            <p:ph idx="1"/>
          </p:nvPr>
        </p:nvSpPr>
        <p:spPr bwMode="auto">
          <a:xfrm>
            <a:off x="146304" y="3093358"/>
            <a:ext cx="1182319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dirty="0">
                <a:ln>
                  <a:noFill/>
                </a:ln>
                <a:solidFill>
                  <a:schemeClr val="tx1"/>
                </a:solidFill>
                <a:effectLst/>
                <a:latin typeface="Arial" panose="020B0604020202020204" pitchFamily="34" charset="0"/>
              </a:rPr>
              <a:t>Goal</a:t>
            </a:r>
            <a:r>
              <a:rPr kumimoji="0" lang="en-US" altLang="en-US" b="0" i="0" u="none" strike="noStrike" cap="none" normalizeH="0" dirty="0">
                <a:ln>
                  <a:noFill/>
                </a:ln>
                <a:solidFill>
                  <a:schemeClr val="tx1"/>
                </a:solidFill>
                <a:effectLst/>
                <a:latin typeface="Arial" panose="020B0604020202020204" pitchFamily="34" charset="0"/>
              </a:rPr>
              <a:t>: To ensure the application is reproducible and easy to deploy.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dirty="0">
                <a:ln>
                  <a:noFill/>
                </a:ln>
                <a:solidFill>
                  <a:schemeClr val="tx1"/>
                </a:solidFill>
                <a:effectLst/>
                <a:latin typeface="Arial Unicode MS"/>
              </a:rPr>
              <a:t>setup.py</a:t>
            </a:r>
            <a:r>
              <a:rPr kumimoji="0" lang="en-US" altLang="en-US" sz="1200" b="0" i="0" u="none" strike="noStrike" cap="none" normalizeH="0" dirty="0">
                <a:ln>
                  <a:noFill/>
                </a:ln>
                <a:solidFill>
                  <a:schemeClr val="tx1"/>
                </a:solidFill>
                <a:effectLst/>
              </a:rPr>
              <a:t>: </a:t>
            </a:r>
            <a:r>
              <a:rPr kumimoji="0" lang="en-US" altLang="en-US" sz="2000" b="0" i="0" u="none" strike="noStrike" cap="none" normalizeH="0" dirty="0">
                <a:ln>
                  <a:noFill/>
                </a:ln>
                <a:solidFill>
                  <a:schemeClr val="tx1"/>
                </a:solidFill>
                <a:effectLst/>
              </a:rPr>
              <a:t>Makes the project installable as a Python package, managing metadata and dependencies.</a:t>
            </a:r>
            <a:endParaRPr kumimoji="0" lang="en-US" altLang="en-US" sz="5400" b="0" i="0" u="none" strike="noStrike" cap="none" normalizeH="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dirty="0">
                <a:ln>
                  <a:noFill/>
                </a:ln>
                <a:solidFill>
                  <a:schemeClr val="tx1"/>
                </a:solidFill>
                <a:effectLst/>
                <a:latin typeface="Arial Unicode MS"/>
              </a:rPr>
              <a:t>requirements.txt</a:t>
            </a:r>
            <a:r>
              <a:rPr kumimoji="0" lang="en-US" altLang="en-US" sz="1200" b="0" i="0" u="none" strike="noStrike" cap="none" normalizeH="0" dirty="0">
                <a:ln>
                  <a:noFill/>
                </a:ln>
                <a:solidFill>
                  <a:schemeClr val="tx1"/>
                </a:solidFill>
                <a:effectLst/>
              </a:rPr>
              <a:t>: </a:t>
            </a:r>
            <a:r>
              <a:rPr kumimoji="0" lang="en-US" altLang="en-US" sz="2400" b="0" i="0" u="none" strike="noStrike" cap="none" normalizeH="0" dirty="0">
                <a:ln>
                  <a:noFill/>
                </a:ln>
                <a:solidFill>
                  <a:schemeClr val="tx1"/>
                </a:solidFill>
                <a:effectLst/>
              </a:rPr>
              <a:t>Lists all necessary Python libraries for the project to function.</a:t>
            </a:r>
            <a:endParaRPr kumimoji="0" lang="en-US" altLang="en-US" sz="6000" b="0" i="0" u="none" strike="noStrike" cap="none" normalizeH="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dirty="0" err="1">
                <a:ln>
                  <a:noFill/>
                </a:ln>
                <a:solidFill>
                  <a:schemeClr val="tx1"/>
                </a:solidFill>
                <a:effectLst/>
                <a:latin typeface="Arial Unicode MS"/>
              </a:rPr>
              <a:t>Dockerfile</a:t>
            </a:r>
            <a:r>
              <a:rPr kumimoji="0" lang="en-US" altLang="en-US" sz="1200" b="0" i="0" u="none" strike="noStrike" cap="none" normalizeH="0" dirty="0">
                <a:ln>
                  <a:noFill/>
                </a:ln>
                <a:solidFill>
                  <a:schemeClr val="tx1"/>
                </a:solidFill>
                <a:effectLst/>
              </a:rPr>
              <a:t>: </a:t>
            </a:r>
            <a:r>
              <a:rPr kumimoji="0" lang="en-US" altLang="en-US" sz="2000" b="0" i="0" u="none" strike="noStrike" cap="none" normalizeH="0" dirty="0">
                <a:ln>
                  <a:noFill/>
                </a:ln>
                <a:solidFill>
                  <a:schemeClr val="tx1"/>
                </a:solidFill>
                <a:effectLst/>
              </a:rPr>
              <a:t>Packages the entire application and its environment into a portable Docker container, ensuring consistent execution anywhere.</a:t>
            </a:r>
            <a:endParaRPr kumimoji="0" lang="en-US" altLang="en-US" sz="3600" b="0" i="0" u="none" strike="noStrike" cap="none" normalizeH="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9202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413B-69E1-D73D-6509-E48B0FB0C804}"/>
              </a:ext>
            </a:extLst>
          </p:cNvPr>
          <p:cNvSpPr>
            <a:spLocks noGrp="1"/>
          </p:cNvSpPr>
          <p:nvPr>
            <p:ph type="title"/>
          </p:nvPr>
        </p:nvSpPr>
        <p:spPr/>
        <p:txBody>
          <a:bodyPr/>
          <a:lstStyle/>
          <a:p>
            <a:pPr algn="ctr"/>
            <a:r>
              <a:rPr lang="en-IN" dirty="0"/>
              <a:t>Acknowledgement</a:t>
            </a:r>
          </a:p>
        </p:txBody>
      </p:sp>
      <p:sp>
        <p:nvSpPr>
          <p:cNvPr id="3" name="Content Placeholder 2">
            <a:extLst>
              <a:ext uri="{FF2B5EF4-FFF2-40B4-BE49-F238E27FC236}">
                <a16:creationId xmlns:a16="http://schemas.microsoft.com/office/drawing/2014/main" id="{002A40DD-201E-1C32-AD1C-767291F20B9D}"/>
              </a:ext>
            </a:extLst>
          </p:cNvPr>
          <p:cNvSpPr>
            <a:spLocks noGrp="1"/>
          </p:cNvSpPr>
          <p:nvPr>
            <p:ph idx="1"/>
          </p:nvPr>
        </p:nvSpPr>
        <p:spPr/>
        <p:txBody>
          <a:bodyPr/>
          <a:lstStyle/>
          <a:p>
            <a:r>
              <a:rPr lang="en-US" dirty="0"/>
              <a:t>This project is the culmination of dedicated effort and learning, solidified by the successful completion of an intensive course covering 63 sections, from Python fundamentals to advanced topics like Transformers. The skills acquired were directly applied in building the robust, deployable solution detailed in this presentation.</a:t>
            </a:r>
            <a:endParaRPr lang="en-IN" dirty="0"/>
          </a:p>
        </p:txBody>
      </p:sp>
    </p:spTree>
    <p:extLst>
      <p:ext uri="{BB962C8B-B14F-4D97-AF65-F5344CB8AC3E}">
        <p14:creationId xmlns:p14="http://schemas.microsoft.com/office/powerpoint/2010/main" val="22431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5EEDF-FB8C-2687-99D0-FD38105F09C0}"/>
              </a:ext>
            </a:extLst>
          </p:cNvPr>
          <p:cNvSpPr>
            <a:spLocks noGrp="1"/>
          </p:cNvSpPr>
          <p:nvPr>
            <p:ph type="title"/>
          </p:nvPr>
        </p:nvSpPr>
        <p:spPr/>
        <p:txBody>
          <a:bodyPr/>
          <a:lstStyle/>
          <a:p>
            <a:pPr algn="ctr"/>
            <a:r>
              <a:rPr lang="en-IN" dirty="0"/>
              <a:t>Conclusion</a:t>
            </a:r>
          </a:p>
        </p:txBody>
      </p:sp>
      <p:sp>
        <p:nvSpPr>
          <p:cNvPr id="4" name="Rectangle 1">
            <a:extLst>
              <a:ext uri="{FF2B5EF4-FFF2-40B4-BE49-F238E27FC236}">
                <a16:creationId xmlns:a16="http://schemas.microsoft.com/office/drawing/2014/main" id="{D1FC24C4-A6F9-3F83-C0A7-FB8749B58B5A}"/>
              </a:ext>
            </a:extLst>
          </p:cNvPr>
          <p:cNvSpPr>
            <a:spLocks noGrp="1" noChangeArrowheads="1"/>
          </p:cNvSpPr>
          <p:nvPr>
            <p:ph idx="1"/>
          </p:nvPr>
        </p:nvSpPr>
        <p:spPr bwMode="auto">
          <a:xfrm>
            <a:off x="339365" y="3262631"/>
            <a:ext cx="11528981"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Successfully developed an end-to-end machine learning application that predicts student math scores with high accuracy (~88% R-squared).</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project demonstrates a complete </a:t>
            </a:r>
            <a:r>
              <a:rPr kumimoji="0" lang="en-US" altLang="en-US" sz="1800" b="0" i="0" u="none" strike="noStrike" cap="none" normalizeH="0" baseline="0" dirty="0" err="1">
                <a:ln>
                  <a:noFill/>
                </a:ln>
                <a:solidFill>
                  <a:schemeClr val="tx1"/>
                </a:solidFill>
                <a:effectLst/>
                <a:latin typeface="Arial" panose="020B0604020202020204" pitchFamily="34" charset="0"/>
              </a:rPr>
              <a:t>MLOps</a:t>
            </a:r>
            <a:r>
              <a:rPr kumimoji="0" lang="en-US" altLang="en-US" sz="1800" b="0" i="0" u="none" strike="noStrike" cap="none" normalizeH="0" baseline="0" dirty="0">
                <a:ln>
                  <a:noFill/>
                </a:ln>
                <a:solidFill>
                  <a:schemeClr val="tx1"/>
                </a:solidFill>
                <a:effectLst/>
                <a:latin typeface="Arial" panose="020B0604020202020204" pitchFamily="34" charset="0"/>
              </a:rPr>
              <a:t> lifecycle, from initial data analysis to a containerized web application.</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modular and automated pipeline ensures the solution is robust, scalable, and easy to maintain.</a:t>
            </a:r>
          </a:p>
        </p:txBody>
      </p:sp>
    </p:spTree>
    <p:extLst>
      <p:ext uri="{BB962C8B-B14F-4D97-AF65-F5344CB8AC3E}">
        <p14:creationId xmlns:p14="http://schemas.microsoft.com/office/powerpoint/2010/main" val="676087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53DDF-2D9D-4FF1-647E-DADF2FA548C0}"/>
              </a:ext>
            </a:extLst>
          </p:cNvPr>
          <p:cNvSpPr>
            <a:spLocks noGrp="1"/>
          </p:cNvSpPr>
          <p:nvPr>
            <p:ph type="title"/>
          </p:nvPr>
        </p:nvSpPr>
        <p:spPr/>
        <p:txBody>
          <a:bodyPr/>
          <a:lstStyle/>
          <a:p>
            <a:pPr algn="ctr"/>
            <a:r>
              <a:rPr lang="en-IN" dirty="0"/>
              <a:t>Project Overview &amp; Lifecycle</a:t>
            </a:r>
          </a:p>
        </p:txBody>
      </p:sp>
      <p:sp>
        <p:nvSpPr>
          <p:cNvPr id="4" name="Rectangle 1">
            <a:extLst>
              <a:ext uri="{FF2B5EF4-FFF2-40B4-BE49-F238E27FC236}">
                <a16:creationId xmlns:a16="http://schemas.microsoft.com/office/drawing/2014/main" id="{5FEEDA11-D60D-D952-18E7-1BE6D7C7F4F7}"/>
              </a:ext>
            </a:extLst>
          </p:cNvPr>
          <p:cNvSpPr>
            <a:spLocks noGrp="1" noChangeArrowheads="1"/>
          </p:cNvSpPr>
          <p:nvPr>
            <p:ph idx="1"/>
          </p:nvPr>
        </p:nvSpPr>
        <p:spPr bwMode="auto">
          <a:xfrm>
            <a:off x="838200" y="2847132"/>
            <a:ext cx="956229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Problem Statement</a:t>
            </a:r>
            <a:r>
              <a:rPr kumimoji="0" lang="en-US" altLang="en-US" sz="1800" b="0" i="0" u="none" strike="noStrike" cap="none" normalizeH="0" baseline="0" dirty="0">
                <a:ln>
                  <a:noFill/>
                </a:ln>
                <a:solidFill>
                  <a:schemeClr val="tx1"/>
                </a:solidFill>
                <a:effectLst/>
                <a:latin typeface="Arial" panose="020B0604020202020204" pitchFamily="34" charset="0"/>
              </a:rPr>
              <a:t>: Understand how variables like gender, lunch, and parental education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affect student test scores.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Project Lifecycle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Data Collection &amp; EDA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Data Preprocessing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Model Training &amp; Evaluation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Deployment as a Web Application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8324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212EB-0E50-EFA7-910D-9A117AA42F7C}"/>
              </a:ext>
            </a:extLst>
          </p:cNvPr>
          <p:cNvSpPr>
            <a:spLocks noGrp="1"/>
          </p:cNvSpPr>
          <p:nvPr>
            <p:ph type="title"/>
          </p:nvPr>
        </p:nvSpPr>
        <p:spPr/>
        <p:txBody>
          <a:bodyPr/>
          <a:lstStyle/>
          <a:p>
            <a:pPr algn="ctr"/>
            <a:r>
              <a:rPr lang="en-US" dirty="0"/>
              <a:t>Key Insights from Exploratory Data Analysis (EDA)</a:t>
            </a:r>
            <a:endParaRPr lang="en-IN" dirty="0"/>
          </a:p>
        </p:txBody>
      </p:sp>
      <p:sp>
        <p:nvSpPr>
          <p:cNvPr id="4" name="Rectangle 1">
            <a:extLst>
              <a:ext uri="{FF2B5EF4-FFF2-40B4-BE49-F238E27FC236}">
                <a16:creationId xmlns:a16="http://schemas.microsoft.com/office/drawing/2014/main" id="{00D576ED-211F-13BE-C8ED-2D8616DA11FB}"/>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Overall Performance</a:t>
            </a:r>
            <a:r>
              <a:rPr kumimoji="0" lang="en-US" altLang="en-US" sz="1800" b="0" i="0" u="none" strike="noStrike" cap="none" normalizeH="0" baseline="0">
                <a:ln>
                  <a:noFill/>
                </a:ln>
                <a:solidFill>
                  <a:schemeClr val="tx1"/>
                </a:solidFill>
                <a:effectLst/>
                <a:latin typeface="Arial" panose="020B0604020202020204" pitchFamily="34" charset="0"/>
              </a:rPr>
              <a:t>: Students performed best in Reading and worst in Math.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Key Factors</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Gender</a:t>
            </a:r>
            <a:r>
              <a:rPr kumimoji="0" lang="en-US" altLang="en-US" sz="1800" b="0" i="0" u="none" strike="noStrike" cap="none" normalizeH="0" baseline="0">
                <a:ln>
                  <a:noFill/>
                </a:ln>
                <a:solidFill>
                  <a:schemeClr val="tx1"/>
                </a:solidFill>
                <a:effectLst/>
                <a:latin typeface="Arial" panose="020B0604020202020204" pitchFamily="34" charset="0"/>
              </a:rPr>
              <a:t>: Female students generally outperformed male students.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Lunch</a:t>
            </a:r>
            <a:r>
              <a:rPr kumimoji="0" lang="en-US" altLang="en-US" sz="1800" b="0" i="0" u="none" strike="noStrike" cap="none" normalizeH="0" baseline="0">
                <a:ln>
                  <a:noFill/>
                </a:ln>
                <a:solidFill>
                  <a:schemeClr val="tx1"/>
                </a:solidFill>
                <a:effectLst/>
                <a:latin typeface="Arial" panose="020B0604020202020204" pitchFamily="34" charset="0"/>
              </a:rPr>
              <a:t>: Students with a "standard" lunch scored higher than those with "free/reduced" lunch.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Parental Education</a:t>
            </a:r>
            <a:r>
              <a:rPr kumimoji="0" lang="en-US" altLang="en-US" sz="1800" b="0" i="0" u="none" strike="noStrike" cap="none" normalizeH="0" baseline="0">
                <a:ln>
                  <a:noFill/>
                </a:ln>
                <a:solidFill>
                  <a:schemeClr val="tx1"/>
                </a:solidFill>
                <a:effectLst/>
                <a:latin typeface="Arial" panose="020B0604020202020204" pitchFamily="34" charset="0"/>
              </a:rPr>
              <a:t>: Student performance is related to the parental level of education.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9561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62CBC-4CD3-D8B3-AF04-67A807C38520}"/>
              </a:ext>
            </a:extLst>
          </p:cNvPr>
          <p:cNvSpPr>
            <a:spLocks noGrp="1"/>
          </p:cNvSpPr>
          <p:nvPr>
            <p:ph type="title"/>
          </p:nvPr>
        </p:nvSpPr>
        <p:spPr/>
        <p:txBody>
          <a:bodyPr/>
          <a:lstStyle/>
          <a:p>
            <a:pPr algn="ctr"/>
            <a:r>
              <a:rPr lang="en-IN" dirty="0" err="1"/>
              <a:t>MLOps</a:t>
            </a:r>
            <a:r>
              <a:rPr lang="en-IN" dirty="0"/>
              <a:t> Pipeline Architecture</a:t>
            </a:r>
          </a:p>
        </p:txBody>
      </p:sp>
      <p:sp>
        <p:nvSpPr>
          <p:cNvPr id="3" name="Content Placeholder 2">
            <a:extLst>
              <a:ext uri="{FF2B5EF4-FFF2-40B4-BE49-F238E27FC236}">
                <a16:creationId xmlns:a16="http://schemas.microsoft.com/office/drawing/2014/main" id="{71791C20-69EB-72D1-4169-5637CE5831CF}"/>
              </a:ext>
            </a:extLst>
          </p:cNvPr>
          <p:cNvSpPr>
            <a:spLocks noGrp="1"/>
          </p:cNvSpPr>
          <p:nvPr>
            <p:ph idx="1"/>
          </p:nvPr>
        </p:nvSpPr>
        <p:spPr/>
        <p:txBody>
          <a:bodyPr/>
          <a:lstStyle/>
          <a:p>
            <a:r>
              <a:rPr lang="en-US" b="1" dirty="0"/>
              <a:t>A Modular Approach</a:t>
            </a:r>
            <a:r>
              <a:rPr lang="en-US" dirty="0"/>
              <a:t>: The project is structured into a series of automated components for robustness and reproducibility.</a:t>
            </a:r>
          </a:p>
          <a:p>
            <a:r>
              <a:rPr lang="en-US" b="1" dirty="0"/>
              <a:t>Data Ingestion</a:t>
            </a:r>
            <a:r>
              <a:rPr lang="en-US" dirty="0"/>
              <a:t>: Loads and splits the data.</a:t>
            </a:r>
          </a:p>
          <a:p>
            <a:r>
              <a:rPr lang="en-US" b="1" dirty="0"/>
              <a:t>Data Transformation</a:t>
            </a:r>
            <a:r>
              <a:rPr lang="en-US" dirty="0"/>
              <a:t>: Cleans and preprocesses the data.</a:t>
            </a:r>
          </a:p>
          <a:p>
            <a:r>
              <a:rPr lang="en-US" b="1" dirty="0"/>
              <a:t>Model Training</a:t>
            </a:r>
            <a:r>
              <a:rPr lang="en-US" dirty="0"/>
              <a:t>: Trains and evaluates multiple models to find the best one.</a:t>
            </a:r>
          </a:p>
          <a:p>
            <a:r>
              <a:rPr lang="en-US" b="1" dirty="0"/>
              <a:t>Prediction</a:t>
            </a:r>
            <a:r>
              <a:rPr lang="en-US" dirty="0"/>
              <a:t>: Uses the saved model to make new predictions.</a:t>
            </a:r>
          </a:p>
          <a:p>
            <a:endParaRPr lang="en-IN" dirty="0"/>
          </a:p>
        </p:txBody>
      </p:sp>
    </p:spTree>
    <p:extLst>
      <p:ext uri="{BB962C8B-B14F-4D97-AF65-F5344CB8AC3E}">
        <p14:creationId xmlns:p14="http://schemas.microsoft.com/office/powerpoint/2010/main" val="1537259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010D7-4B08-27A6-0797-B92A8CD2E31E}"/>
              </a:ext>
            </a:extLst>
          </p:cNvPr>
          <p:cNvSpPr>
            <a:spLocks noGrp="1"/>
          </p:cNvSpPr>
          <p:nvPr>
            <p:ph type="title"/>
          </p:nvPr>
        </p:nvSpPr>
        <p:spPr/>
        <p:txBody>
          <a:bodyPr/>
          <a:lstStyle/>
          <a:p>
            <a:pPr algn="ctr"/>
            <a:r>
              <a:rPr lang="en-IN" dirty="0"/>
              <a:t>Component 1: Data Ingestion</a:t>
            </a:r>
          </a:p>
        </p:txBody>
      </p:sp>
      <p:sp>
        <p:nvSpPr>
          <p:cNvPr id="4" name="Rectangle 1">
            <a:extLst>
              <a:ext uri="{FF2B5EF4-FFF2-40B4-BE49-F238E27FC236}">
                <a16:creationId xmlns:a16="http://schemas.microsoft.com/office/drawing/2014/main" id="{3B39E6F6-C96E-5A03-4387-EFEA0E641BA1}"/>
              </a:ext>
            </a:extLst>
          </p:cNvPr>
          <p:cNvSpPr>
            <a:spLocks noGrp="1" noChangeArrowheads="1"/>
          </p:cNvSpPr>
          <p:nvPr>
            <p:ph idx="1"/>
          </p:nvPr>
        </p:nvSpPr>
        <p:spPr bwMode="auto">
          <a:xfrm>
            <a:off x="838200" y="2526757"/>
            <a:ext cx="105156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Objective</a:t>
            </a:r>
            <a:r>
              <a:rPr kumimoji="0" lang="en-US" altLang="en-US" sz="1800" b="0" i="0" u="none" strike="noStrike" cap="none" normalizeH="0" baseline="0" dirty="0">
                <a:ln>
                  <a:noFill/>
                </a:ln>
                <a:solidFill>
                  <a:schemeClr val="tx1"/>
                </a:solidFill>
                <a:effectLst/>
                <a:latin typeface="Arial" panose="020B0604020202020204" pitchFamily="34" charset="0"/>
              </a:rPr>
              <a:t>: To load the initial dataset and prepare it for the pipeline.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Process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Reads the raw </a:t>
            </a:r>
            <a:r>
              <a:rPr kumimoji="0" lang="en-US" altLang="en-US" sz="1800" b="0" i="0" u="none" strike="noStrike" cap="none" normalizeH="0" baseline="0" dirty="0" err="1">
                <a:ln>
                  <a:noFill/>
                </a:ln>
                <a:solidFill>
                  <a:schemeClr val="tx1"/>
                </a:solidFill>
                <a:effectLst/>
                <a:latin typeface="Arial" panose="020B0604020202020204" pitchFamily="34" charset="0"/>
              </a:rPr>
              <a:t>stud.scv</a:t>
            </a:r>
            <a:r>
              <a:rPr kumimoji="0" lang="en-US" altLang="en-US" sz="1800" b="0" i="0" u="none" strike="noStrike" cap="none" normalizeH="0" baseline="0" dirty="0">
                <a:ln>
                  <a:noFill/>
                </a:ln>
                <a:solidFill>
                  <a:schemeClr val="tx1"/>
                </a:solidFill>
                <a:effectLst/>
                <a:latin typeface="Arial" panose="020B0604020202020204" pitchFamily="34" charset="0"/>
              </a:rPr>
              <a:t> data file</a:t>
            </a:r>
            <a:endParaRPr kumimoji="0" lang="en-US" altLang="en-US" sz="1800" b="0" i="0" u="none" strike="noStrike" cap="none" normalizeH="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latin typeface="Arial" panose="020B0604020202020204" pitchFamily="34" charset="0"/>
              </a:rPr>
              <a:t>Splits the data into an 80% training set and a 20% testing set.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1"/>
                </a:solidFill>
                <a:effectLst/>
                <a:latin typeface="Arial" panose="020B0604020202020204" pitchFamily="34" charset="0"/>
              </a:rPr>
              <a:t>Saves the raw, train, and test data into the </a:t>
            </a:r>
            <a:r>
              <a:rPr kumimoji="0" lang="en-US" altLang="en-US" sz="1800" b="0" i="0" u="none" strike="noStrike" cap="none" normalizeH="0" baseline="0" dirty="0">
                <a:ln>
                  <a:noFill/>
                </a:ln>
                <a:solidFill>
                  <a:schemeClr val="tx1"/>
                </a:solidFill>
                <a:effectLst/>
                <a:latin typeface="Arial Unicode MS"/>
              </a:rPr>
              <a:t>artifacts</a:t>
            </a:r>
            <a:r>
              <a:rPr kumimoji="0" lang="en-US" altLang="en-US" sz="1400" b="0" i="0" u="none" strike="noStrike" cap="none" normalizeH="0" baseline="0" dirty="0">
                <a:ln>
                  <a:noFill/>
                </a:ln>
                <a:solidFill>
                  <a:schemeClr val="tx1"/>
                </a:solidFill>
                <a:effectLst/>
              </a:rPr>
              <a:t> folder for later stages.</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2460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F3565-1FA0-FC57-54A0-C4328A9178F6}"/>
              </a:ext>
            </a:extLst>
          </p:cNvPr>
          <p:cNvSpPr>
            <a:spLocks noGrp="1"/>
          </p:cNvSpPr>
          <p:nvPr>
            <p:ph type="title"/>
          </p:nvPr>
        </p:nvSpPr>
        <p:spPr/>
        <p:txBody>
          <a:bodyPr/>
          <a:lstStyle/>
          <a:p>
            <a:pPr algn="ctr"/>
            <a:r>
              <a:rPr lang="en-IN" dirty="0"/>
              <a:t>Component 2: Data Transformation</a:t>
            </a:r>
          </a:p>
        </p:txBody>
      </p:sp>
      <p:sp>
        <p:nvSpPr>
          <p:cNvPr id="4" name="Rectangle 1">
            <a:extLst>
              <a:ext uri="{FF2B5EF4-FFF2-40B4-BE49-F238E27FC236}">
                <a16:creationId xmlns:a16="http://schemas.microsoft.com/office/drawing/2014/main" id="{4CF42537-CB44-1944-CC22-06CC44D207EB}"/>
              </a:ext>
            </a:extLst>
          </p:cNvPr>
          <p:cNvSpPr>
            <a:spLocks noGrp="1" noChangeArrowheads="1"/>
          </p:cNvSpPr>
          <p:nvPr>
            <p:ph idx="1"/>
          </p:nvPr>
        </p:nvSpPr>
        <p:spPr bwMode="auto">
          <a:xfrm>
            <a:off x="838200" y="3262630"/>
            <a:ext cx="947246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Objective</a:t>
            </a:r>
            <a:r>
              <a:rPr kumimoji="0" lang="en-US" altLang="en-US" sz="1800" b="0" i="0" u="none" strike="noStrike" cap="none" normalizeH="0" baseline="0" dirty="0">
                <a:ln>
                  <a:noFill/>
                </a:ln>
                <a:solidFill>
                  <a:schemeClr val="tx1"/>
                </a:solidFill>
                <a:effectLst/>
                <a:latin typeface="Arial" panose="020B0604020202020204" pitchFamily="34" charset="0"/>
              </a:rPr>
              <a:t>: To preprocess the raw data into a format suitable for machine 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Pipelines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Numerical Pipeline</a:t>
            </a:r>
            <a:r>
              <a:rPr kumimoji="0" lang="en-US" altLang="en-US" sz="1800" b="0" i="0" u="none" strike="noStrike" cap="none" normalizeH="0" baseline="0" dirty="0">
                <a:ln>
                  <a:noFill/>
                </a:ln>
                <a:solidFill>
                  <a:schemeClr val="tx1"/>
                </a:solidFill>
                <a:effectLst/>
                <a:latin typeface="Arial" panose="020B0604020202020204" pitchFamily="34" charset="0"/>
              </a:rPr>
              <a:t>: Imputes missing values with the median and applies </a:t>
            </a:r>
            <a:r>
              <a:rPr kumimoji="0" lang="en-US" altLang="en-US" sz="1600" b="0" i="0" u="none" strike="noStrike" cap="none" normalizeH="0" baseline="0" dirty="0" err="1">
                <a:ln>
                  <a:noFill/>
                </a:ln>
                <a:solidFill>
                  <a:schemeClr val="tx1"/>
                </a:solidFill>
                <a:effectLst/>
                <a:latin typeface="Arial Unicode MS"/>
              </a:rPr>
              <a:t>StandardScaler</a:t>
            </a:r>
            <a:r>
              <a:rPr kumimoji="0" lang="en-US" altLang="en-US" sz="1200" b="0" i="0" u="none" strike="noStrike" cap="none" normalizeH="0" baseline="0" dirty="0">
                <a:ln>
                  <a:noFill/>
                </a:ln>
                <a:solidFill>
                  <a:schemeClr val="tx1"/>
                </a:solidFill>
                <a:effectLst/>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Categorical Pipeline</a:t>
            </a:r>
            <a:r>
              <a:rPr kumimoji="0" lang="en-US" altLang="en-US" sz="1800" b="0" i="0" u="none" strike="noStrike" cap="none" normalizeH="0" baseline="0" dirty="0">
                <a:ln>
                  <a:noFill/>
                </a:ln>
                <a:solidFill>
                  <a:schemeClr val="tx1"/>
                </a:solidFill>
                <a:effectLst/>
                <a:latin typeface="Arial" panose="020B0604020202020204" pitchFamily="34" charset="0"/>
              </a:rPr>
              <a:t>: Imputes with the most frequent value and applies </a:t>
            </a:r>
            <a:r>
              <a:rPr kumimoji="0" lang="en-US" altLang="en-US" sz="1600" b="0" i="0" u="none" strike="noStrike" cap="none" normalizeH="0" baseline="0" dirty="0" err="1">
                <a:ln>
                  <a:noFill/>
                </a:ln>
                <a:solidFill>
                  <a:schemeClr val="tx1"/>
                </a:solidFill>
                <a:effectLst/>
                <a:latin typeface="Arial Unicode MS"/>
              </a:rPr>
              <a:t>OneHotEncoder</a:t>
            </a:r>
            <a:r>
              <a:rPr kumimoji="0" lang="en-US" altLang="en-US" sz="1200" b="0" i="0" u="none" strike="noStrike" cap="none" normalizeH="0" baseline="0" dirty="0">
                <a:ln>
                  <a:noFill/>
                </a:ln>
                <a:solidFill>
                  <a:schemeClr val="tx1"/>
                </a:solidFill>
                <a:effectLst/>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Output</a:t>
            </a:r>
            <a:r>
              <a:rPr kumimoji="0" lang="en-US" altLang="en-US" sz="1800" b="0" i="0" u="none" strike="noStrike" cap="none" normalizeH="0" baseline="0" dirty="0">
                <a:ln>
                  <a:noFill/>
                </a:ln>
                <a:solidFill>
                  <a:schemeClr val="tx1"/>
                </a:solidFill>
                <a:effectLst/>
                <a:latin typeface="Arial" panose="020B0604020202020204" pitchFamily="34" charset="0"/>
              </a:rPr>
              <a:t>: A saved preprocessor object (</a:t>
            </a:r>
            <a:r>
              <a:rPr kumimoji="0" lang="en-US" altLang="en-US" sz="1600" b="0" i="0" u="none" strike="noStrike" cap="none" normalizeH="0" baseline="0" dirty="0" err="1">
                <a:ln>
                  <a:noFill/>
                </a:ln>
                <a:solidFill>
                  <a:schemeClr val="tx1"/>
                </a:solidFill>
                <a:effectLst/>
                <a:latin typeface="Arial Unicode MS"/>
              </a:rPr>
              <a:t>proprocessor.pkl</a:t>
            </a:r>
            <a:r>
              <a:rPr kumimoji="0" lang="en-US" altLang="en-US" sz="1200" b="0" i="0" u="none" strike="noStrike" cap="none" normalizeH="0" baseline="0" dirty="0">
                <a:ln>
                  <a:noFill/>
                </a:ln>
                <a:solidFill>
                  <a:schemeClr val="tx1"/>
                </a:solidFill>
                <a:effectLst/>
              </a:rPr>
              <a:t>) </a:t>
            </a:r>
            <a:r>
              <a:rPr kumimoji="0" lang="en-US" altLang="en-US" sz="1400" b="0" i="0" u="none" strike="noStrike" cap="none" normalizeH="0" baseline="0" dirty="0">
                <a:ln>
                  <a:noFill/>
                </a:ln>
                <a:solidFill>
                  <a:schemeClr val="tx1"/>
                </a:solidFill>
                <a:effectLst/>
              </a:rPr>
              <a:t>and transformed data arrays.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399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ECF58-B008-0A34-80F0-D8FA67DBC154}"/>
              </a:ext>
            </a:extLst>
          </p:cNvPr>
          <p:cNvSpPr>
            <a:spLocks noGrp="1"/>
          </p:cNvSpPr>
          <p:nvPr>
            <p:ph type="title"/>
          </p:nvPr>
        </p:nvSpPr>
        <p:spPr/>
        <p:txBody>
          <a:bodyPr/>
          <a:lstStyle/>
          <a:p>
            <a:pPr algn="ctr"/>
            <a:r>
              <a:rPr lang="en-IN" dirty="0"/>
              <a:t>Component 3: Model Training &amp; Results</a:t>
            </a:r>
          </a:p>
        </p:txBody>
      </p:sp>
      <p:sp>
        <p:nvSpPr>
          <p:cNvPr id="4" name="Rectangle 1">
            <a:extLst>
              <a:ext uri="{FF2B5EF4-FFF2-40B4-BE49-F238E27FC236}">
                <a16:creationId xmlns:a16="http://schemas.microsoft.com/office/drawing/2014/main" id="{5133A911-E5DE-82CD-2587-A2685DADD4C9}"/>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Objective</a:t>
            </a:r>
            <a:r>
              <a:rPr kumimoji="0" lang="en-US" altLang="en-US" sz="1800" b="0" i="0" u="none" strike="noStrike" cap="none" normalizeH="0" baseline="0">
                <a:ln>
                  <a:noFill/>
                </a:ln>
                <a:solidFill>
                  <a:schemeClr val="tx1"/>
                </a:solidFill>
                <a:effectLst/>
                <a:latin typeface="Arial" panose="020B0604020202020204" pitchFamily="34" charset="0"/>
              </a:rPr>
              <a:t>: To train multiple models, find the best one, and save 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Models Evaluated</a:t>
            </a:r>
            <a:r>
              <a:rPr kumimoji="0" lang="en-US" altLang="en-US" sz="1800" b="0" i="0" u="none" strike="noStrike" cap="none" normalizeH="0" baseline="0">
                <a:ln>
                  <a:noFill/>
                </a:ln>
                <a:solidFill>
                  <a:schemeClr val="tx1"/>
                </a:solidFill>
                <a:effectLst/>
                <a:latin typeface="Arial" panose="020B0604020202020204" pitchFamily="34" charset="0"/>
              </a:rPr>
              <a:t>: Linear Regression, Random Forest, Decision Tree, XGBoost, CatBoost, and more.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Top Performers</a:t>
            </a:r>
            <a:r>
              <a:rPr kumimoji="0" lang="en-US" altLang="en-US" sz="1800" b="0" i="0" u="none" strike="noStrike" cap="none" normalizeH="0" baseline="0">
                <a:ln>
                  <a:noFill/>
                </a:ln>
                <a:solidFill>
                  <a:schemeClr val="tx1"/>
                </a:solidFill>
                <a:effectLst/>
                <a:latin typeface="Arial" panose="020B0604020202020204" pitchFamily="34" charset="0"/>
              </a:rPr>
              <a:t>: The </a:t>
            </a:r>
            <a:r>
              <a:rPr kumimoji="0" lang="en-US" altLang="en-US" sz="1800" b="1" i="0" u="none" strike="noStrike" cap="none" normalizeH="0" baseline="0">
                <a:ln>
                  <a:noFill/>
                </a:ln>
                <a:solidFill>
                  <a:schemeClr val="tx1"/>
                </a:solidFill>
                <a:effectLst/>
                <a:latin typeface="Arial" panose="020B0604020202020204" pitchFamily="34" charset="0"/>
              </a:rPr>
              <a:t>Linear Regression</a:t>
            </a:r>
            <a:r>
              <a:rPr kumimoji="0" lang="en-US" altLang="en-US" sz="1800" b="0" i="0" u="none" strike="noStrike" cap="none" normalizeH="0" baseline="0">
                <a:ln>
                  <a:noFill/>
                </a:ln>
                <a:solidFill>
                  <a:schemeClr val="tx1"/>
                </a:solidFill>
                <a:effectLst/>
                <a:latin typeface="Arial" panose="020B0604020202020204" pitchFamily="34" charset="0"/>
              </a:rPr>
              <a:t> and </a:t>
            </a:r>
            <a:r>
              <a:rPr kumimoji="0" lang="en-US" altLang="en-US" sz="1800" b="1" i="0" u="none" strike="noStrike" cap="none" normalizeH="0" baseline="0">
                <a:ln>
                  <a:noFill/>
                </a:ln>
                <a:solidFill>
                  <a:schemeClr val="tx1"/>
                </a:solidFill>
                <a:effectLst/>
                <a:latin typeface="Arial" panose="020B0604020202020204" pitchFamily="34" charset="0"/>
              </a:rPr>
              <a:t>Ridge</a:t>
            </a:r>
            <a:r>
              <a:rPr kumimoji="0" lang="en-US" altLang="en-US" sz="1800" b="0" i="0" u="none" strike="noStrike" cap="none" normalizeH="0" baseline="0">
                <a:ln>
                  <a:noFill/>
                </a:ln>
                <a:solidFill>
                  <a:schemeClr val="tx1"/>
                </a:solidFill>
                <a:effectLst/>
                <a:latin typeface="Arial" panose="020B0604020202020204" pitchFamily="34" charset="0"/>
              </a:rPr>
              <a:t> models performed best.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Result</a:t>
            </a:r>
            <a:r>
              <a:rPr kumimoji="0" lang="en-US" altLang="en-US" sz="1800" b="0" i="0" u="none" strike="noStrike" cap="none" normalizeH="0" baseline="0">
                <a:ln>
                  <a:noFill/>
                </a:ln>
                <a:solidFill>
                  <a:schemeClr val="tx1"/>
                </a:solidFill>
                <a:effectLst/>
                <a:latin typeface="Arial" panose="020B0604020202020204" pitchFamily="34" charset="0"/>
              </a:rPr>
              <a:t>: The best model achieved an R-squared score of </a:t>
            </a:r>
            <a:r>
              <a:rPr kumimoji="0" lang="en-US" altLang="en-US" sz="1800" b="1" i="0" u="none" strike="noStrike" cap="none" normalizeH="0" baseline="0">
                <a:ln>
                  <a:noFill/>
                </a:ln>
                <a:solidFill>
                  <a:schemeClr val="tx1"/>
                </a:solidFill>
                <a:effectLst/>
                <a:latin typeface="Arial" panose="020B0604020202020204" pitchFamily="34" charset="0"/>
              </a:rPr>
              <a:t>~0.88</a:t>
            </a:r>
            <a:r>
              <a:rPr kumimoji="0" lang="en-US" altLang="en-US" sz="1800" b="0" i="0" u="none" strike="noStrike" cap="none" normalizeH="0" baseline="0">
                <a:ln>
                  <a:noFill/>
                </a:ln>
                <a:solidFill>
                  <a:schemeClr val="tx1"/>
                </a:solidFill>
                <a:effectLst/>
                <a:latin typeface="Arial" panose="020B0604020202020204" pitchFamily="34" charset="0"/>
              </a:rPr>
              <a:t> and was saved as </a:t>
            </a:r>
            <a:r>
              <a:rPr kumimoji="0" lang="en-US" altLang="en-US" sz="1000" b="0" i="0" u="none" strike="noStrike" cap="none" normalizeH="0" baseline="0">
                <a:ln>
                  <a:noFill/>
                </a:ln>
                <a:solidFill>
                  <a:schemeClr val="tx1"/>
                </a:solidFill>
                <a:effectLst/>
                <a:latin typeface="Arial Unicode MS"/>
              </a:rPr>
              <a:t>model.pkl</a:t>
            </a:r>
            <a:r>
              <a:rPr kumimoji="0" lang="en-US" altLang="en-US" sz="800" b="0" i="0" u="none" strike="noStrike" cap="none" normalizeH="0" baseline="0">
                <a:ln>
                  <a:noFill/>
                </a:ln>
                <a:solidFill>
                  <a:schemeClr val="tx1"/>
                </a:solidFill>
                <a:effectLst/>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4198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C4670-2D42-A9E2-BCF4-90834D547D86}"/>
              </a:ext>
            </a:extLst>
          </p:cNvPr>
          <p:cNvSpPr>
            <a:spLocks noGrp="1"/>
          </p:cNvSpPr>
          <p:nvPr>
            <p:ph type="title"/>
          </p:nvPr>
        </p:nvSpPr>
        <p:spPr/>
        <p:txBody>
          <a:bodyPr/>
          <a:lstStyle/>
          <a:p>
            <a:pPr algn="ctr"/>
            <a:r>
              <a:rPr lang="en-IN" dirty="0"/>
              <a:t>The Prediction Pipeline</a:t>
            </a:r>
          </a:p>
        </p:txBody>
      </p:sp>
      <p:sp>
        <p:nvSpPr>
          <p:cNvPr id="4" name="Rectangle 1">
            <a:extLst>
              <a:ext uri="{FF2B5EF4-FFF2-40B4-BE49-F238E27FC236}">
                <a16:creationId xmlns:a16="http://schemas.microsoft.com/office/drawing/2014/main" id="{69394ABB-0CFB-1E91-882D-B1DBB50D5BBC}"/>
              </a:ext>
            </a:extLst>
          </p:cNvPr>
          <p:cNvSpPr>
            <a:spLocks noGrp="1" noChangeArrowheads="1"/>
          </p:cNvSpPr>
          <p:nvPr>
            <p:ph idx="1"/>
          </p:nvPr>
        </p:nvSpPr>
        <p:spPr bwMode="auto">
          <a:xfrm>
            <a:off x="838200" y="3124131"/>
            <a:ext cx="864691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Objective</a:t>
            </a:r>
            <a:r>
              <a:rPr kumimoji="0" lang="en-US" altLang="en-US" sz="1800" b="0" i="0" u="none" strike="noStrike" cap="none" normalizeH="0" baseline="0" dirty="0">
                <a:ln>
                  <a:noFill/>
                </a:ln>
                <a:solidFill>
                  <a:schemeClr val="tx1"/>
                </a:solidFill>
                <a:effectLst/>
                <a:latin typeface="Arial" panose="020B0604020202020204" pitchFamily="34" charset="0"/>
              </a:rPr>
              <a:t>: To make predictions on new, unseen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Workflow</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New data is captured and structured into a </a:t>
            </a:r>
            <a:r>
              <a:rPr kumimoji="0" lang="en-US" altLang="en-US" sz="1800" b="0" i="0" u="none" strike="noStrike" cap="none" normalizeH="0" baseline="0" dirty="0" err="1">
                <a:ln>
                  <a:noFill/>
                </a:ln>
                <a:solidFill>
                  <a:schemeClr val="tx1"/>
                </a:solidFill>
                <a:effectLst/>
                <a:latin typeface="Arial" panose="020B0604020202020204" pitchFamily="34" charset="0"/>
              </a:rPr>
              <a:t>DataFrame</a:t>
            </a:r>
            <a:r>
              <a:rPr kumimoji="0" lang="en-US" altLang="en-US" sz="1800" b="0" i="0" u="none" strike="noStrike" cap="none" normalizeH="0" baseline="0" dirty="0">
                <a:ln>
                  <a:noFill/>
                </a:ln>
                <a:solidFill>
                  <a:schemeClr val="tx1"/>
                </a:solidFill>
                <a:effectLst/>
                <a:latin typeface="Arial" panose="020B0604020202020204" pitchFamily="34" charset="0"/>
              </a:rPr>
              <a:t> using the </a:t>
            </a:r>
            <a:r>
              <a:rPr kumimoji="0" lang="en-US" altLang="en-US" sz="1600" b="0" i="0" u="none" strike="noStrike" cap="none" normalizeH="0" baseline="0" dirty="0" err="1">
                <a:ln>
                  <a:noFill/>
                </a:ln>
                <a:solidFill>
                  <a:schemeClr val="tx1"/>
                </a:solidFill>
                <a:effectLst/>
                <a:latin typeface="Arial Unicode MS"/>
              </a:rPr>
              <a:t>CustomData</a:t>
            </a:r>
            <a:r>
              <a:rPr kumimoji="0" lang="en-US" altLang="en-US" sz="12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rPr>
              <a:t>class.</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600" b="0" i="0" u="none" strike="noStrike" cap="none" normalizeH="0" baseline="0" dirty="0" err="1">
                <a:ln>
                  <a:noFill/>
                </a:ln>
                <a:solidFill>
                  <a:schemeClr val="tx1"/>
                </a:solidFill>
                <a:effectLst/>
                <a:latin typeface="Arial Unicode MS"/>
              </a:rPr>
              <a:t>PredictPipeline</a:t>
            </a:r>
            <a:r>
              <a:rPr kumimoji="0" lang="en-US" altLang="en-US" sz="12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rPr>
              <a:t>class loads the saved </a:t>
            </a:r>
            <a:r>
              <a:rPr kumimoji="0" lang="en-US" altLang="en-US" sz="1600" b="0" i="0" u="none" strike="noStrike" cap="none" normalizeH="0" baseline="0" dirty="0" err="1">
                <a:ln>
                  <a:noFill/>
                </a:ln>
                <a:solidFill>
                  <a:schemeClr val="tx1"/>
                </a:solidFill>
                <a:effectLst/>
                <a:latin typeface="Arial Unicode MS"/>
              </a:rPr>
              <a:t>proprocessor.pkl</a:t>
            </a:r>
            <a:r>
              <a:rPr kumimoji="0" lang="en-US" altLang="en-US" sz="12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rPr>
              <a:t>and</a:t>
            </a:r>
            <a:r>
              <a:rPr kumimoji="0" lang="en-US" altLang="en-US" sz="12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latin typeface="Arial Unicode MS"/>
              </a:rPr>
              <a:t>model.pkl</a:t>
            </a:r>
            <a:r>
              <a:rPr kumimoji="0" lang="en-US" altLang="en-US" sz="1200" b="0" i="0" u="none" strike="noStrike" cap="none" normalizeH="0" baseline="0" dirty="0">
                <a:ln>
                  <a:noFill/>
                </a:ln>
                <a:solidFill>
                  <a:schemeClr val="tx1"/>
                </a:solidFill>
                <a:effectLst/>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1"/>
                </a:solidFill>
                <a:effectLst/>
                <a:latin typeface="Arial" panose="020B0604020202020204" pitchFamily="34" charset="0"/>
              </a:rPr>
              <a:t>It transforms the new data and feeds it to the model to generate a prediction.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3671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C355B-D6CE-D708-3002-61D86BE7C654}"/>
              </a:ext>
            </a:extLst>
          </p:cNvPr>
          <p:cNvSpPr>
            <a:spLocks noGrp="1"/>
          </p:cNvSpPr>
          <p:nvPr>
            <p:ph type="title"/>
          </p:nvPr>
        </p:nvSpPr>
        <p:spPr/>
        <p:txBody>
          <a:bodyPr/>
          <a:lstStyle/>
          <a:p>
            <a:pPr algn="ctr"/>
            <a:r>
              <a:rPr lang="en-IN" dirty="0"/>
              <a:t>Web Application Interface</a:t>
            </a:r>
          </a:p>
        </p:txBody>
      </p:sp>
      <p:sp>
        <p:nvSpPr>
          <p:cNvPr id="4" name="Rectangle 1">
            <a:extLst>
              <a:ext uri="{FF2B5EF4-FFF2-40B4-BE49-F238E27FC236}">
                <a16:creationId xmlns:a16="http://schemas.microsoft.com/office/drawing/2014/main" id="{C5E0B3A0-DD3B-D493-98AA-AF3DFBFA0752}"/>
              </a:ext>
            </a:extLst>
          </p:cNvPr>
          <p:cNvSpPr>
            <a:spLocks noGrp="1" noChangeArrowheads="1"/>
          </p:cNvSpPr>
          <p:nvPr>
            <p:ph idx="1"/>
          </p:nvPr>
        </p:nvSpPr>
        <p:spPr bwMode="auto">
          <a:xfrm>
            <a:off x="838200" y="2970242"/>
            <a:ext cx="7799315"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Framework</a:t>
            </a:r>
            <a:r>
              <a:rPr kumimoji="0" lang="en-US" altLang="en-US" sz="1800" b="0" i="0" u="none" strike="noStrike" cap="none" normalizeH="0" baseline="0" dirty="0">
                <a:ln>
                  <a:noFill/>
                </a:ln>
                <a:solidFill>
                  <a:schemeClr val="tx1"/>
                </a:solidFill>
                <a:effectLst/>
                <a:latin typeface="Arial" panose="020B0604020202020204" pitchFamily="34" charset="0"/>
              </a:rPr>
              <a:t>: A </a:t>
            </a:r>
            <a:r>
              <a:rPr kumimoji="0" lang="en-US" altLang="en-US" sz="1800" b="1" i="0" u="none" strike="noStrike" cap="none" normalizeH="0" baseline="0" dirty="0">
                <a:ln>
                  <a:noFill/>
                </a:ln>
                <a:solidFill>
                  <a:schemeClr val="tx1"/>
                </a:solidFill>
                <a:effectLst/>
                <a:latin typeface="Arial" panose="020B0604020202020204" pitchFamily="34" charset="0"/>
              </a:rPr>
              <a:t>Flask</a:t>
            </a:r>
            <a:r>
              <a:rPr kumimoji="0" lang="en-US" altLang="en-US" sz="1800" b="0" i="0" u="none" strike="noStrike" cap="none" normalizeH="0" baseline="0" dirty="0">
                <a:ln>
                  <a:noFill/>
                </a:ln>
                <a:solidFill>
                  <a:schemeClr val="tx1"/>
                </a:solidFill>
                <a:effectLst/>
                <a:latin typeface="Arial" panose="020B0604020202020204" pitchFamily="34" charset="0"/>
              </a:rPr>
              <a:t> application (</a:t>
            </a:r>
            <a:r>
              <a:rPr kumimoji="0" lang="en-US" altLang="en-US" sz="2000" b="0" i="0" u="none" strike="noStrike" cap="none" normalizeH="0" baseline="0" dirty="0">
                <a:ln>
                  <a:noFill/>
                </a:ln>
                <a:solidFill>
                  <a:schemeClr val="tx1"/>
                </a:solidFill>
                <a:effectLst/>
                <a:latin typeface="Arial Unicode MS"/>
              </a:rPr>
              <a:t>app.py</a:t>
            </a:r>
            <a:r>
              <a:rPr kumimoji="0" lang="en-US" altLang="en-US" sz="1600" b="0" i="0" u="none" strike="noStrike" cap="none" normalizeH="0" baseline="0" dirty="0">
                <a:ln>
                  <a:noFill/>
                </a:ln>
                <a:solidFill>
                  <a:schemeClr val="tx1"/>
                </a:solidFill>
                <a:effectLst/>
              </a:rPr>
              <a:t>) provides a user-friendly web interface.</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Functionality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home page renders an HTML form for user input.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err="1">
                <a:ln>
                  <a:noFill/>
                </a:ln>
                <a:solidFill>
                  <a:schemeClr val="tx1"/>
                </a:solidFill>
                <a:effectLst/>
                <a:latin typeface="Arial Unicode MS"/>
              </a:rPr>
              <a:t>predictdata</a:t>
            </a:r>
            <a:r>
              <a:rPr kumimoji="0" lang="en-US" altLang="en-US" sz="12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rPr>
              <a:t>route captures the form data.</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 uses the prediction pipeline to calculate the student's math score.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predicted score is displayed back to the user.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3518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702</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Unicode MS</vt:lpstr>
      <vt:lpstr>Calibri</vt:lpstr>
      <vt:lpstr>Calibri Light</vt:lpstr>
      <vt:lpstr>Office Theme</vt:lpstr>
      <vt:lpstr>End-to-End Machine Learning Project: Student Performance Prediction</vt:lpstr>
      <vt:lpstr>Project Overview &amp; Lifecycle</vt:lpstr>
      <vt:lpstr>Key Insights from Exploratory Data Analysis (EDA)</vt:lpstr>
      <vt:lpstr>MLOps Pipeline Architecture</vt:lpstr>
      <vt:lpstr>Component 1: Data Ingestion</vt:lpstr>
      <vt:lpstr>Component 2: Data Transformation</vt:lpstr>
      <vt:lpstr>Component 3: Model Training &amp; Results</vt:lpstr>
      <vt:lpstr>The Prediction Pipeline</vt:lpstr>
      <vt:lpstr>Web Application Interface</vt:lpstr>
      <vt:lpstr>Packaging &amp; Deployment</vt:lpstr>
      <vt:lpstr>Acknowledgement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PARIJAT ROY</dc:creator>
  <cp:lastModifiedBy>PARIJAT ROY</cp:lastModifiedBy>
  <cp:revision>1</cp:revision>
  <dcterms:created xsi:type="dcterms:W3CDTF">2025-08-25T21:41:37Z</dcterms:created>
  <dcterms:modified xsi:type="dcterms:W3CDTF">2025-08-25T21:42:14Z</dcterms:modified>
</cp:coreProperties>
</file>