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62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Arial Rounded MT Bold" panose="020F0704030504030204" pitchFamily="34" charset="0"/>
      <p:regular r:id="rId19"/>
    </p:embeddedFont>
    <p:embeddedFont>
      <p:font typeface="KoPubWorld돋움체 Bold" panose="00000800000000000000" pitchFamily="2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084586-8267-4B5A-A0AE-FEBB7214ABDB}">
          <p14:sldIdLst>
            <p14:sldId id="257"/>
            <p14:sldId id="262"/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E39"/>
    <a:srgbClr val="977E42"/>
    <a:srgbClr val="BE9B3C"/>
    <a:srgbClr val="4D3B14"/>
    <a:srgbClr val="E0CFAE"/>
    <a:srgbClr val="E8E1CF"/>
    <a:srgbClr val="FFFFFF"/>
    <a:srgbClr val="50676D"/>
    <a:srgbClr val="6C5427"/>
    <a:srgbClr val="C6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1236" autoAdjust="0"/>
  </p:normalViewPr>
  <p:slideViewPr>
    <p:cSldViewPr snapToGrid="0" showGuides="1">
      <p:cViewPr varScale="1">
        <p:scale>
          <a:sx n="102" d="100"/>
          <a:sy n="102" d="100"/>
        </p:scale>
        <p:origin x="8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920CF-D2D1-4FD4-A352-D3F53EAFF68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2FD5-B75C-4172-8173-8A9B053C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2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발표를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SHAP</a:t>
            </a:r>
            <a:r>
              <a:rPr lang="ko-KR" altLang="en-US" dirty="0"/>
              <a:t>을 이용하여 특성의 중요도를 구해보았습니다</a:t>
            </a:r>
            <a:r>
              <a:rPr lang="en-US" altLang="ko-KR" dirty="0"/>
              <a:t>. SHAP</a:t>
            </a:r>
            <a:r>
              <a:rPr lang="ko-KR" altLang="en-US" dirty="0"/>
              <a:t>은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등에 </a:t>
            </a:r>
            <a:r>
              <a:rPr lang="en-US" altLang="ko-KR" dirty="0" err="1"/>
              <a:t>blueKill</a:t>
            </a:r>
            <a:r>
              <a:rPr lang="en-US" altLang="ko-KR" dirty="0"/>
              <a:t>, 3</a:t>
            </a:r>
            <a:r>
              <a:rPr lang="ko-KR" altLang="en-US" dirty="0"/>
              <a:t>등에 </a:t>
            </a:r>
            <a:r>
              <a:rPr lang="en-US" altLang="ko-KR" dirty="0" err="1"/>
              <a:t>blueDeath</a:t>
            </a:r>
            <a:r>
              <a:rPr lang="ko-KR" altLang="en-US" dirty="0"/>
              <a:t>가 위치하고</a:t>
            </a:r>
            <a:r>
              <a:rPr lang="en-US" altLang="ko-KR" dirty="0"/>
              <a:t>, </a:t>
            </a:r>
            <a:r>
              <a:rPr lang="en-US" altLang="ko-KR" dirty="0" err="1"/>
              <a:t>blueWardPlaced</a:t>
            </a:r>
            <a:r>
              <a:rPr lang="ko-KR" altLang="en-US" dirty="0"/>
              <a:t>는 제일 아래 </a:t>
            </a:r>
            <a:r>
              <a:rPr lang="en-US" altLang="ko-KR" dirty="0"/>
              <a:t>20</a:t>
            </a:r>
            <a:r>
              <a:rPr lang="ko-KR" altLang="en-US" dirty="0"/>
              <a:t>등에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8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Partial Dependence Plot</a:t>
            </a:r>
            <a:r>
              <a:rPr lang="ko-KR" altLang="en-US" dirty="0"/>
              <a:t>은 한 특성이 타겟에 어떤 영향을 끼쳤는지 알기 위해서 작성하는 그래프입니다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blueKill</a:t>
            </a:r>
            <a:r>
              <a:rPr lang="ko-KR" altLang="en-US" dirty="0"/>
              <a:t>에 대한 그래프인데</a:t>
            </a:r>
            <a:r>
              <a:rPr lang="en-US" altLang="ko-KR" dirty="0"/>
              <a:t>, 20</a:t>
            </a:r>
            <a:r>
              <a:rPr lang="ko-KR" altLang="en-US" dirty="0"/>
              <a:t>킬 전까지 가파르게 승률이 상승하다 그 이후로 완만해진 모습을 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아무래도 타겟이 승 패 </a:t>
            </a:r>
            <a:r>
              <a:rPr lang="ko-KR" altLang="en-US" dirty="0" err="1"/>
              <a:t>이다보니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킬 이후로는 </a:t>
            </a:r>
            <a:r>
              <a:rPr lang="ko-KR" altLang="en-US" dirty="0" err="1"/>
              <a:t>왠만하면</a:t>
            </a:r>
            <a:r>
              <a:rPr lang="ko-KR" altLang="en-US" dirty="0"/>
              <a:t> 승리하기 때문에 영향의 기울기가 줄어드는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blueDeath</a:t>
            </a:r>
            <a:r>
              <a:rPr lang="ko-KR" altLang="en-US" dirty="0"/>
              <a:t>의 </a:t>
            </a:r>
            <a:r>
              <a:rPr lang="en-US" altLang="ko-KR" dirty="0"/>
              <a:t>PDP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음수를 보이는 것은 </a:t>
            </a:r>
            <a:r>
              <a:rPr lang="en-US" altLang="ko-KR" dirty="0" err="1"/>
              <a:t>blueDeath</a:t>
            </a:r>
            <a:r>
              <a:rPr lang="ko-KR" altLang="en-US" dirty="0"/>
              <a:t>가 승률에 부정적인 영향을 끼친다는 것을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blueKill</a:t>
            </a:r>
            <a:r>
              <a:rPr lang="ko-KR" altLang="en-US" dirty="0"/>
              <a:t>과 마찬가지로 </a:t>
            </a:r>
            <a:r>
              <a:rPr lang="en-US" altLang="ko-KR" dirty="0"/>
              <a:t>20 </a:t>
            </a:r>
            <a:r>
              <a:rPr lang="ko-KR" altLang="en-US" dirty="0"/>
              <a:t>정도 까지는 기울기가 가파르다가 그 이후로 </a:t>
            </a:r>
            <a:r>
              <a:rPr lang="ko-KR" altLang="en-US" dirty="0" err="1"/>
              <a:t>완만해집니다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또한 </a:t>
            </a:r>
            <a:r>
              <a:rPr lang="en-US" altLang="ko-KR" dirty="0"/>
              <a:t>20</a:t>
            </a:r>
            <a:r>
              <a:rPr lang="ko-KR" altLang="en-US" dirty="0" err="1"/>
              <a:t>데스</a:t>
            </a:r>
            <a:r>
              <a:rPr lang="ko-KR" altLang="en-US" dirty="0"/>
              <a:t> 이후로는 </a:t>
            </a:r>
            <a:r>
              <a:rPr lang="ko-KR" altLang="en-US" dirty="0" err="1"/>
              <a:t>왠만하면</a:t>
            </a:r>
            <a:r>
              <a:rPr lang="ko-KR" altLang="en-US" dirty="0"/>
              <a:t> 패배하기 때문에 그 이상으로 죽는 것은 크게 영향이 달라지지 않는 다는 의미로 해석할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77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다음으론 </a:t>
            </a:r>
            <a:r>
              <a:rPr lang="en-US" altLang="ko-KR" dirty="0" err="1"/>
              <a:t>blueWardPlaced</a:t>
            </a:r>
            <a:r>
              <a:rPr lang="ko-KR" altLang="en-US" dirty="0"/>
              <a:t>의 </a:t>
            </a:r>
            <a:r>
              <a:rPr lang="en-US" altLang="ko-KR" dirty="0"/>
              <a:t>PDP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앞선 두 그래프와는 다르게 </a:t>
            </a:r>
            <a:r>
              <a:rPr lang="ko-KR" altLang="en-US" dirty="0" err="1"/>
              <a:t>그닥</a:t>
            </a:r>
            <a:r>
              <a:rPr lang="ko-KR" altLang="en-US" dirty="0"/>
              <a:t> 타겟에 영향을 끼치지 못하는 모습을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81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분석들을 통해 가설을 검정하도록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제가 세운 가설은 이 두 가지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검정하기 위해 설계한 모델은 </a:t>
            </a:r>
            <a:r>
              <a:rPr lang="en-US" altLang="ko-KR" dirty="0"/>
              <a:t>accuracy 80%, f1 score 0.80, </a:t>
            </a:r>
            <a:r>
              <a:rPr lang="en-US" altLang="ko-KR" dirty="0" err="1"/>
              <a:t>auc</a:t>
            </a:r>
            <a:r>
              <a:rPr lang="en-US" altLang="ko-KR" dirty="0"/>
              <a:t> score 0.88</a:t>
            </a:r>
            <a:r>
              <a:rPr lang="ko-KR" altLang="en-US" dirty="0"/>
              <a:t>을 보이는 준수한 모델입니다</a:t>
            </a:r>
            <a:r>
              <a:rPr lang="en-US" altLang="ko-KR" dirty="0"/>
              <a:t>. </a:t>
            </a:r>
            <a:r>
              <a:rPr lang="ko-KR" altLang="en-US" dirty="0"/>
              <a:t>이는 특성 중요도에 대한 평가가 유효하다는 것을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Permutation score</a:t>
            </a:r>
            <a:r>
              <a:rPr lang="ko-KR" altLang="en-US" dirty="0"/>
              <a:t>를 통해 알아낸 특성 중요도의 순서는 가설 </a:t>
            </a:r>
            <a:r>
              <a:rPr lang="en-US" altLang="ko-KR" dirty="0"/>
              <a:t>2</a:t>
            </a:r>
            <a:r>
              <a:rPr lang="ko-KR" altLang="en-US" dirty="0"/>
              <a:t>를 지지합니다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SHAP</a:t>
            </a:r>
            <a:r>
              <a:rPr lang="ko-KR" altLang="en-US" dirty="0"/>
              <a:t>을 통해 안아낸 특성중요도의 순서도 가설 </a:t>
            </a:r>
            <a:r>
              <a:rPr lang="en-US" altLang="ko-KR" dirty="0"/>
              <a:t>2</a:t>
            </a:r>
            <a:r>
              <a:rPr lang="ko-KR" altLang="en-US" dirty="0"/>
              <a:t>를 지지합니다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Partial dependence plot</a:t>
            </a:r>
            <a:r>
              <a:rPr lang="ko-KR" altLang="en-US" dirty="0"/>
              <a:t>을 통해 알아낸 특성과 </a:t>
            </a:r>
            <a:r>
              <a:rPr lang="ko-KR" altLang="en-US" dirty="0" err="1"/>
              <a:t>타겟간의</a:t>
            </a:r>
            <a:r>
              <a:rPr lang="ko-KR" altLang="en-US" dirty="0"/>
              <a:t> 관계에서도 가설 </a:t>
            </a:r>
            <a:r>
              <a:rPr lang="en-US" altLang="ko-KR" dirty="0"/>
              <a:t>2</a:t>
            </a:r>
            <a:r>
              <a:rPr lang="ko-KR" altLang="en-US" dirty="0"/>
              <a:t>를 지지하는 결과를 볼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저는 가설 </a:t>
            </a:r>
            <a:r>
              <a:rPr lang="en-US" altLang="ko-KR" dirty="0"/>
              <a:t>1</a:t>
            </a:r>
            <a:r>
              <a:rPr lang="ko-KR" altLang="en-US" dirty="0"/>
              <a:t>을 기각하고 가설</a:t>
            </a:r>
            <a:r>
              <a:rPr lang="en-US" altLang="ko-KR" dirty="0"/>
              <a:t> 2</a:t>
            </a:r>
            <a:r>
              <a:rPr lang="ko-KR" altLang="en-US" dirty="0"/>
              <a:t>를 채택하도록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Permut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2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이렇게 </a:t>
            </a:r>
            <a:r>
              <a:rPr lang="ko-KR" altLang="en-US" dirty="0" err="1"/>
              <a:t>킬과</a:t>
            </a:r>
            <a:r>
              <a:rPr lang="ko-KR" altLang="en-US" dirty="0"/>
              <a:t> </a:t>
            </a:r>
            <a:r>
              <a:rPr lang="ko-KR" altLang="en-US" dirty="0" err="1"/>
              <a:t>데스가</a:t>
            </a:r>
            <a:r>
              <a:rPr lang="ko-KR" altLang="en-US" dirty="0"/>
              <a:t> 중요하다는 결론은 사실 기존의 통념에서 크게 벗어나지 않는 결과입니다</a:t>
            </a:r>
            <a:r>
              <a:rPr lang="en-US" altLang="ko-KR" dirty="0"/>
              <a:t>. </a:t>
            </a:r>
            <a:r>
              <a:rPr lang="ko-KR" altLang="en-US" dirty="0"/>
              <a:t>그럼에도 적을 처치함과 동시에 죽지 않기 위해 더 많은 노력을 해야 한다는 것을 환기해 주었습니다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와드의</a:t>
            </a:r>
            <a:r>
              <a:rPr lang="ko-KR" altLang="en-US" dirty="0"/>
              <a:t> 수가 중요하게 작용하지 않는다는 사실은 일면 놀라웠지만 다시 곰곰이 생각해보니 이해할 만 했습니다</a:t>
            </a:r>
            <a:r>
              <a:rPr lang="en-US" altLang="ko-KR" dirty="0"/>
              <a:t>. </a:t>
            </a:r>
            <a:r>
              <a:rPr lang="ko-KR" altLang="en-US" dirty="0"/>
              <a:t>일반 </a:t>
            </a:r>
            <a:r>
              <a:rPr lang="ko-KR" altLang="en-US" dirty="0" err="1"/>
              <a:t>와드의</a:t>
            </a:r>
            <a:r>
              <a:rPr lang="ko-KR" altLang="en-US" dirty="0"/>
              <a:t> 개수는 서포터를 제외하고는 모두 </a:t>
            </a:r>
            <a:r>
              <a:rPr lang="ko-KR" altLang="en-US" dirty="0" err="1"/>
              <a:t>쿨타임을</a:t>
            </a:r>
            <a:r>
              <a:rPr lang="ko-KR" altLang="en-US" dirty="0"/>
              <a:t> 가져서 동일하게 주어집니다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와드</a:t>
            </a:r>
            <a:r>
              <a:rPr lang="ko-KR" altLang="en-US" dirty="0"/>
              <a:t> 설치의 양은 대부분 비슷하게 유지 됩니다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와드</a:t>
            </a:r>
            <a:r>
              <a:rPr lang="ko-KR" altLang="en-US" dirty="0"/>
              <a:t> 설치의 양보다는 </a:t>
            </a:r>
            <a:r>
              <a:rPr lang="ko-KR" altLang="en-US" dirty="0" err="1"/>
              <a:t>와드</a:t>
            </a:r>
            <a:r>
              <a:rPr lang="ko-KR" altLang="en-US" dirty="0"/>
              <a:t> 설치의 질이 더욱 중요한 것 같다는 생각을 했습니다</a:t>
            </a:r>
            <a:r>
              <a:rPr lang="en-US" altLang="ko-KR" dirty="0"/>
              <a:t>. </a:t>
            </a:r>
            <a:r>
              <a:rPr lang="ko-KR" altLang="en-US" dirty="0"/>
              <a:t>하지만 이를 정량적으로 평가하기는 매우 어려운 일입니다</a:t>
            </a:r>
            <a:r>
              <a:rPr lang="en-US" altLang="ko-KR" dirty="0"/>
              <a:t>. </a:t>
            </a:r>
            <a:r>
              <a:rPr lang="ko-KR" altLang="en-US" dirty="0"/>
              <a:t>챔피언마다 동선이 다르고 상황이 다르고 시기가 다르기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설계한 모델을 통해 항복 여부를 판단하는 데 도움을 줄 수 있다는 사실은 처음 이 데이터를 다루게 된 목표를 충족시킵니다</a:t>
            </a:r>
            <a:r>
              <a:rPr lang="en-US" altLang="ko-KR" dirty="0"/>
              <a:t>. </a:t>
            </a:r>
            <a:r>
              <a:rPr lang="ko-KR" altLang="en-US" dirty="0"/>
              <a:t>현재 특성의 정보에 따라 적절한 조언을 </a:t>
            </a:r>
            <a:r>
              <a:rPr lang="ko-KR" altLang="en-US" dirty="0" err="1"/>
              <a:t>해줄수도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/>
              <a:t>너무 승률이 낮게 계산된다면 항복을 권유할 수도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모델에도 당연히 한계점이 있습니다</a:t>
            </a:r>
            <a:r>
              <a:rPr lang="en-US" altLang="ko-KR" dirty="0"/>
              <a:t>. </a:t>
            </a:r>
            <a:r>
              <a:rPr lang="ko-KR" altLang="en-US" dirty="0"/>
              <a:t>리그 오브 레전드에는 여러 컨셉의 챔피언들이 있습니다</a:t>
            </a:r>
            <a:r>
              <a:rPr lang="en-US" altLang="ko-KR" dirty="0"/>
              <a:t>. </a:t>
            </a:r>
            <a:r>
              <a:rPr lang="ko-KR" altLang="en-US" dirty="0"/>
              <a:t>어떤 챔피언은 초반에 강하고 후반에는 유통기한이 와서 제 역할을 </a:t>
            </a:r>
            <a:r>
              <a:rPr lang="ko-KR" altLang="en-US" dirty="0" err="1"/>
              <a:t>못한다던지</a:t>
            </a:r>
            <a:r>
              <a:rPr lang="en-US" altLang="ko-KR" dirty="0"/>
              <a:t>, </a:t>
            </a:r>
            <a:r>
              <a:rPr lang="ko-KR" altLang="en-US" dirty="0"/>
              <a:t>어떤 챔피언은 초반에는 약하지만 계속해서 점점 강해지는 특성이 있다던지</a:t>
            </a:r>
            <a:r>
              <a:rPr lang="en-US" altLang="ko-KR" dirty="0"/>
              <a:t>, </a:t>
            </a:r>
            <a:r>
              <a:rPr lang="ko-KR" altLang="en-US" dirty="0"/>
              <a:t>아예 챔피언의 </a:t>
            </a:r>
            <a:r>
              <a:rPr lang="ko-KR" altLang="en-US" dirty="0" err="1"/>
              <a:t>매커니즘이</a:t>
            </a:r>
            <a:r>
              <a:rPr lang="ko-KR" altLang="en-US" dirty="0"/>
              <a:t> 달라 </a:t>
            </a:r>
            <a:r>
              <a:rPr lang="ko-KR" altLang="en-US" dirty="0" err="1"/>
              <a:t>킬보다는</a:t>
            </a:r>
            <a:r>
              <a:rPr lang="ko-KR" altLang="en-US" dirty="0"/>
              <a:t> </a:t>
            </a:r>
            <a:r>
              <a:rPr lang="ko-KR" altLang="en-US" dirty="0" err="1"/>
              <a:t>미니언을</a:t>
            </a:r>
            <a:r>
              <a:rPr lang="ko-KR" altLang="en-US" dirty="0"/>
              <a:t> 죽이는 것이 훨씬 중요한 챔피언이 있다던지 합니다</a:t>
            </a:r>
            <a:r>
              <a:rPr lang="en-US" altLang="ko-KR" dirty="0"/>
              <a:t>. </a:t>
            </a:r>
            <a:r>
              <a:rPr lang="ko-KR" altLang="en-US" dirty="0"/>
              <a:t>이번에 사용한 데이터는 한 판의 데이터를 통으로 다루고 있기 때문에 그러한 각 챔피언들의 특성을 담아내지는 못했습니다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3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발표의 목차입니다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9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리그 오브 레전드라는 게임을 즐겨합니다</a:t>
            </a:r>
            <a:r>
              <a:rPr lang="en-US" altLang="ko-KR" dirty="0"/>
              <a:t>. </a:t>
            </a:r>
            <a:r>
              <a:rPr lang="ko-KR" altLang="en-US" dirty="0"/>
              <a:t>이 게임에는 항복 시스템이 있는데</a:t>
            </a:r>
            <a:r>
              <a:rPr lang="en-US" altLang="ko-KR" dirty="0"/>
              <a:t>, 15</a:t>
            </a:r>
            <a:r>
              <a:rPr lang="ko-KR" altLang="en-US" dirty="0"/>
              <a:t>분 부터 항복 투표를 진행할 수 있습니다</a:t>
            </a:r>
            <a:r>
              <a:rPr lang="en-US" altLang="ko-KR" dirty="0"/>
              <a:t>. </a:t>
            </a:r>
            <a:r>
              <a:rPr lang="ko-KR" altLang="en-US" dirty="0"/>
              <a:t>만약 이기지 못할 게임이라면 항복을 하는 것이 체력과 정신력을 아낄 수 있는 방법일 것입니다</a:t>
            </a:r>
            <a:r>
              <a:rPr lang="en-US" altLang="ko-KR" dirty="0"/>
              <a:t>. </a:t>
            </a:r>
            <a:r>
              <a:rPr lang="ko-KR" altLang="en-US" dirty="0"/>
              <a:t>그래서 저는 </a:t>
            </a:r>
            <a:r>
              <a:rPr lang="en-US" altLang="ko-KR" dirty="0"/>
              <a:t>15</a:t>
            </a:r>
            <a:r>
              <a:rPr lang="ko-KR" altLang="en-US" dirty="0"/>
              <a:t>분에 게임 내에서 확인할 수 있는 정보들을 통해 게임 승패를 예측하여 항복 투표에 도움을 주는 모델을 만들고</a:t>
            </a:r>
            <a:r>
              <a:rPr lang="en-US" altLang="ko-KR" dirty="0"/>
              <a:t>, </a:t>
            </a:r>
            <a:r>
              <a:rPr lang="ko-KR" altLang="en-US" dirty="0"/>
              <a:t>이러한 모델에 영향을 끼치는 주요 특성들을 파악하여 게임을 이기려면 어떤 점에 집중해야 하는지를 확인하고자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3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 사용한 데이터를 잠시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데이터는 게임 </a:t>
            </a:r>
            <a:r>
              <a:rPr lang="en-US" altLang="ko-KR" dirty="0"/>
              <a:t>26779</a:t>
            </a:r>
            <a:r>
              <a:rPr lang="ko-KR" altLang="en-US" dirty="0"/>
              <a:t>판의 </a:t>
            </a:r>
            <a:r>
              <a:rPr lang="en-US" altLang="ko-KR" dirty="0"/>
              <a:t>15</a:t>
            </a:r>
            <a:r>
              <a:rPr lang="ko-KR" altLang="en-US" dirty="0"/>
              <a:t>분 시점에 측정한 데이터입니다</a:t>
            </a:r>
            <a:r>
              <a:rPr lang="en-US" altLang="ko-KR" dirty="0"/>
              <a:t>. </a:t>
            </a:r>
            <a:r>
              <a:rPr lang="ko-KR" altLang="en-US" dirty="0"/>
              <a:t>특성의 개수는 </a:t>
            </a:r>
            <a:r>
              <a:rPr lang="en-US" altLang="ko-KR" dirty="0"/>
              <a:t>51</a:t>
            </a:r>
            <a:r>
              <a:rPr lang="ko-KR" altLang="en-US" dirty="0"/>
              <a:t>개로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ko-KR" altLang="en-US" dirty="0" err="1"/>
              <a:t>설명드릴수는</a:t>
            </a:r>
            <a:r>
              <a:rPr lang="ko-KR" altLang="en-US" dirty="0"/>
              <a:t> 없어 중요한 특성들 위주로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 err="1"/>
              <a:t>blueWins</a:t>
            </a:r>
            <a:r>
              <a:rPr lang="ko-KR" altLang="en-US" dirty="0"/>
              <a:t>는 블루팀의 승패 여부를 나타내는 특성입니다</a:t>
            </a:r>
            <a:r>
              <a:rPr lang="en-US" altLang="ko-KR" dirty="0"/>
              <a:t>. Boolean</a:t>
            </a:r>
            <a:r>
              <a:rPr lang="ko-KR" altLang="en-US" dirty="0"/>
              <a:t>값으로 되어있고 이번 모델의 타겟이 됩니다</a:t>
            </a:r>
            <a:r>
              <a:rPr lang="en-US" altLang="ko-KR" dirty="0"/>
              <a:t>. </a:t>
            </a:r>
            <a:r>
              <a:rPr lang="ko-KR" altLang="en-US" dirty="0" err="1"/>
              <a:t>보시다시피</a:t>
            </a:r>
            <a:r>
              <a:rPr lang="ko-KR" altLang="en-US" dirty="0"/>
              <a:t> 승패의 구성이 거의 반반으로 이루어져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blueKill</a:t>
            </a:r>
            <a:r>
              <a:rPr lang="ko-KR" altLang="en-US" dirty="0"/>
              <a:t>은 총 처치 수로</a:t>
            </a:r>
            <a:r>
              <a:rPr lang="en-US" altLang="ko-KR" dirty="0"/>
              <a:t>, </a:t>
            </a:r>
            <a:r>
              <a:rPr lang="ko-KR" altLang="en-US" dirty="0"/>
              <a:t>이번 가설 검정의 주요 특성 중 하나입니다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blueDeath</a:t>
            </a:r>
            <a:r>
              <a:rPr lang="ko-KR" altLang="en-US" dirty="0"/>
              <a:t>는 총 사망 수로 또한 이번 가설 검정의 주요 특성입니다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blueWardPlaced</a:t>
            </a:r>
            <a:r>
              <a:rPr lang="ko-KR" altLang="en-US" dirty="0"/>
              <a:t>는 총 </a:t>
            </a:r>
            <a:r>
              <a:rPr lang="ko-KR" altLang="en-US" dirty="0" err="1"/>
              <a:t>와드</a:t>
            </a:r>
            <a:r>
              <a:rPr lang="ko-KR" altLang="en-US" dirty="0"/>
              <a:t> 설치 횟수입니다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blueTotalLevel</a:t>
            </a:r>
            <a:r>
              <a:rPr lang="ko-KR" altLang="en-US" dirty="0"/>
              <a:t>은 </a:t>
            </a:r>
            <a:r>
              <a:rPr lang="en-US" altLang="ko-KR" dirty="0"/>
              <a:t>15</a:t>
            </a:r>
            <a:r>
              <a:rPr lang="ko-KR" altLang="en-US" dirty="0"/>
              <a:t>분 시점의 총 레벨의 합으로</a:t>
            </a:r>
            <a:r>
              <a:rPr lang="en-US" altLang="ko-KR" dirty="0"/>
              <a:t>, </a:t>
            </a:r>
            <a:r>
              <a:rPr lang="ko-KR" altLang="en-US" dirty="0"/>
              <a:t>굉장히 좁게 분포하는 것을 확인할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blueTotalMinionsKill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ko-KR" altLang="en-US" dirty="0" err="1"/>
              <a:t>미니언</a:t>
            </a:r>
            <a:r>
              <a:rPr lang="ko-KR" altLang="en-US" dirty="0"/>
              <a:t> 처치 수 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blueTowerKills</a:t>
            </a:r>
            <a:r>
              <a:rPr lang="ko-KR" altLang="en-US" dirty="0"/>
              <a:t>는 블루팀의 총 타워 처치 수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5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EDA </a:t>
            </a:r>
            <a:r>
              <a:rPr lang="ko-KR" altLang="en-US" dirty="0"/>
              <a:t>과정입니다</a:t>
            </a:r>
            <a:r>
              <a:rPr lang="en-US" altLang="ko-KR" dirty="0"/>
              <a:t>.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r>
              <a:rPr lang="ko-KR" altLang="en-US" dirty="0" err="1"/>
              <a:t>중복값</a:t>
            </a:r>
            <a:r>
              <a:rPr lang="ko-KR" altLang="en-US" dirty="0"/>
              <a:t> 제거 등을 진행하였고</a:t>
            </a:r>
            <a:r>
              <a:rPr lang="en-US" altLang="ko-KR" dirty="0"/>
              <a:t>, </a:t>
            </a:r>
            <a:r>
              <a:rPr lang="ko-KR" altLang="en-US" dirty="0"/>
              <a:t>중요한 것들만 짚어보겠습니다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 err="1"/>
              <a:t>redKill</a:t>
            </a:r>
            <a:r>
              <a:rPr lang="en-US" altLang="ko-KR" dirty="0"/>
              <a:t> </a:t>
            </a:r>
            <a:r>
              <a:rPr lang="ko-KR" altLang="en-US" dirty="0"/>
              <a:t>특성을 삭제하였습니다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blue</a:t>
            </a:r>
            <a:r>
              <a:rPr lang="ko-KR" altLang="en-US" dirty="0"/>
              <a:t>팀의 </a:t>
            </a:r>
            <a:r>
              <a:rPr lang="en-US" altLang="ko-KR" dirty="0"/>
              <a:t>Death </a:t>
            </a:r>
            <a:r>
              <a:rPr lang="ko-KR" altLang="en-US" dirty="0"/>
              <a:t>수와 거의 일치하기 때문입니다</a:t>
            </a:r>
            <a:r>
              <a:rPr lang="en-US" altLang="ko-KR" dirty="0"/>
              <a:t>. </a:t>
            </a:r>
            <a:r>
              <a:rPr lang="ko-KR" altLang="en-US" dirty="0"/>
              <a:t>같은 이유로 </a:t>
            </a:r>
            <a:r>
              <a:rPr lang="en-US" altLang="ko-KR" dirty="0" err="1"/>
              <a:t>redDeath</a:t>
            </a:r>
            <a:r>
              <a:rPr lang="ko-KR" altLang="en-US" dirty="0"/>
              <a:t>도 삭제하였습니다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blueFirstTower</a:t>
            </a:r>
            <a:r>
              <a:rPr lang="ko-KR" altLang="en-US" dirty="0"/>
              <a:t>와 </a:t>
            </a:r>
            <a:r>
              <a:rPr lang="en-US" altLang="ko-KR" dirty="0" err="1"/>
              <a:t>redFirstTower</a:t>
            </a:r>
            <a:r>
              <a:rPr lang="en-US" altLang="ko-KR" dirty="0"/>
              <a:t> </a:t>
            </a:r>
            <a:r>
              <a:rPr lang="ko-KR" altLang="en-US" dirty="0"/>
              <a:t>같은 누가 타워를 먼저 부수었나 같은 각각 </a:t>
            </a:r>
            <a:r>
              <a:rPr lang="ko-KR" altLang="en-US" dirty="0" err="1"/>
              <a:t>불린으로</a:t>
            </a:r>
            <a:r>
              <a:rPr lang="ko-KR" altLang="en-US" dirty="0"/>
              <a:t> 되어있는 특성들을 하나의 컬럼으로 묶어주었습니다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blueDragon</a:t>
            </a:r>
            <a:r>
              <a:rPr lang="en-US" altLang="ko-KR" dirty="0"/>
              <a:t>, </a:t>
            </a:r>
            <a:r>
              <a:rPr lang="en-US" altLang="ko-KR" dirty="0" err="1"/>
              <a:t>redDragon</a:t>
            </a:r>
            <a:r>
              <a:rPr lang="ko-KR" altLang="en-US" dirty="0"/>
              <a:t>과 같이 </a:t>
            </a:r>
            <a:r>
              <a:rPr lang="en-US" altLang="ko-KR" dirty="0"/>
              <a:t>data leakage</a:t>
            </a:r>
            <a:r>
              <a:rPr lang="ko-KR" altLang="en-US" dirty="0"/>
              <a:t>를 보이는 특성도 삭제해주었습니다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 err="1"/>
              <a:t>redWins</a:t>
            </a:r>
            <a:r>
              <a:rPr lang="ko-KR" altLang="en-US" dirty="0"/>
              <a:t>는 </a:t>
            </a:r>
            <a:r>
              <a:rPr lang="en-US" altLang="ko-KR" dirty="0"/>
              <a:t>Target</a:t>
            </a:r>
            <a:r>
              <a:rPr lang="ko-KR" altLang="en-US" dirty="0"/>
              <a:t>과 정반대의 값으로</a:t>
            </a:r>
            <a:r>
              <a:rPr lang="en-US" altLang="ko-KR" dirty="0"/>
              <a:t>, </a:t>
            </a:r>
            <a:r>
              <a:rPr lang="ko-KR" altLang="en-US" dirty="0"/>
              <a:t>학습에 이 데이터가 들어가게 되면 당연히 안되기 때문에 삭제해 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데이터를 분할하여 </a:t>
            </a:r>
            <a:r>
              <a:rPr lang="en-US" altLang="ko-KR" dirty="0"/>
              <a:t>train, validation, test </a:t>
            </a:r>
            <a:r>
              <a:rPr lang="ko-KR" altLang="en-US" dirty="0"/>
              <a:t>셋으로 만들어주었습니다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2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가설을 두 가지로 세웠습니다</a:t>
            </a:r>
            <a:r>
              <a:rPr lang="en-US" altLang="ko-KR" dirty="0"/>
              <a:t>. </a:t>
            </a:r>
            <a:r>
              <a:rPr lang="ko-KR" altLang="en-US" dirty="0"/>
              <a:t>첫 번째 가설은 </a:t>
            </a:r>
            <a:r>
              <a:rPr lang="ko-KR" altLang="en-US" dirty="0" err="1"/>
              <a:t>와드</a:t>
            </a:r>
            <a:r>
              <a:rPr lang="ko-KR" altLang="en-US" dirty="0"/>
              <a:t> 설치수가 게임의 승리에 있어서 가장 중요한 특성일 것이다 입니다</a:t>
            </a:r>
            <a:r>
              <a:rPr lang="en-US" altLang="ko-KR" dirty="0"/>
              <a:t>. 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두 번째 가설은 아니다</a:t>
            </a:r>
            <a:r>
              <a:rPr lang="en-US" altLang="ko-KR" dirty="0"/>
              <a:t>, </a:t>
            </a:r>
            <a:r>
              <a:rPr lang="ko-KR" altLang="en-US" dirty="0"/>
              <a:t>게임의 승리에는 </a:t>
            </a:r>
            <a:r>
              <a:rPr lang="ko-KR" altLang="en-US" dirty="0" err="1"/>
              <a:t>킬과</a:t>
            </a:r>
            <a:r>
              <a:rPr lang="ko-KR" altLang="en-US" dirty="0"/>
              <a:t> </a:t>
            </a:r>
            <a:r>
              <a:rPr lang="ko-KR" altLang="en-US" dirty="0" err="1"/>
              <a:t>데스가</a:t>
            </a:r>
            <a:r>
              <a:rPr lang="ko-KR" altLang="en-US" dirty="0"/>
              <a:t> 더욱 중요할 것이다 입니다</a:t>
            </a:r>
            <a:r>
              <a:rPr lang="en-US" altLang="ko-KR" dirty="0"/>
              <a:t>. 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위해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세우기로 하였습니다</a:t>
            </a:r>
            <a:r>
              <a:rPr lang="en-US" altLang="ko-KR" dirty="0"/>
              <a:t>. </a:t>
            </a:r>
            <a:r>
              <a:rPr lang="ko-KR" altLang="en-US" dirty="0"/>
              <a:t>먼저 성능을 비교할 기저모델을 </a:t>
            </a:r>
            <a:r>
              <a:rPr lang="ko-KR" altLang="en-US" dirty="0" err="1"/>
              <a:t>최빈값으로</a:t>
            </a:r>
            <a:r>
              <a:rPr lang="ko-KR" altLang="en-US" dirty="0"/>
              <a:t> 설정하여 주었습니다</a:t>
            </a:r>
            <a:r>
              <a:rPr lang="en-US" altLang="ko-KR" dirty="0"/>
              <a:t>. 0.500</a:t>
            </a:r>
            <a:r>
              <a:rPr lang="ko-KR" altLang="en-US" dirty="0"/>
              <a:t>으로 딱 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모델은 승패를 예측하는 모델이므로 분류모델을 이용하였습니다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모델의 성능을 평가하기 위해 </a:t>
            </a:r>
            <a:r>
              <a:rPr lang="en-US" altLang="ko-KR" dirty="0"/>
              <a:t>Accuracy, f1 score, </a:t>
            </a:r>
            <a:r>
              <a:rPr lang="en-US" altLang="ko-KR" dirty="0" err="1"/>
              <a:t>auc</a:t>
            </a:r>
            <a:r>
              <a:rPr lang="en-US" altLang="ko-KR" dirty="0"/>
              <a:t> score</a:t>
            </a:r>
            <a:r>
              <a:rPr lang="ko-KR" altLang="en-US" dirty="0"/>
              <a:t>를 활용하였습니다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Cross validation</a:t>
            </a:r>
            <a:r>
              <a:rPr lang="ko-KR" altLang="en-US" dirty="0"/>
              <a:t>을 통해 모델의 안정적인 성능을 확보하였습니다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Validation set</a:t>
            </a:r>
            <a:r>
              <a:rPr lang="ko-KR" altLang="en-US" dirty="0"/>
              <a:t>을 이용해 모델의 성능을 비교하여 최적의 모델을 선정하였습니다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Randomized CV</a:t>
            </a:r>
            <a:r>
              <a:rPr lang="ko-KR" altLang="en-US" dirty="0"/>
              <a:t>와 </a:t>
            </a:r>
            <a:r>
              <a:rPr lang="en-US" altLang="ko-KR" dirty="0" err="1"/>
              <a:t>hyperOpt</a:t>
            </a:r>
            <a:r>
              <a:rPr lang="ko-KR" altLang="en-US" dirty="0"/>
              <a:t>를 통해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튜닝을 진행하고 비교하여 가장 좋은 모델을 최종적으로 선정하였습니다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오른쪽은 앞선 과정을 나타내는 코드입니다</a:t>
            </a:r>
            <a:r>
              <a:rPr lang="en-US" altLang="ko-KR" dirty="0"/>
              <a:t>. </a:t>
            </a:r>
            <a:r>
              <a:rPr lang="ko-KR" altLang="en-US" dirty="0"/>
              <a:t>이 중 러닝 </a:t>
            </a:r>
            <a:r>
              <a:rPr lang="ko-KR" altLang="en-US" dirty="0" err="1"/>
              <a:t>레이트는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의미하는 것으로</a:t>
            </a:r>
            <a:r>
              <a:rPr lang="en-US" altLang="ko-KR" dirty="0"/>
              <a:t>, </a:t>
            </a:r>
            <a:r>
              <a:rPr lang="ko-KR" altLang="en-US" dirty="0"/>
              <a:t>크면 학습이 빠르지만 정밀하지 못하고</a:t>
            </a:r>
            <a:r>
              <a:rPr lang="en-US" altLang="ko-KR" dirty="0"/>
              <a:t>, </a:t>
            </a:r>
            <a:r>
              <a:rPr lang="ko-KR" altLang="en-US" dirty="0"/>
              <a:t>작으면 정밀하지만 </a:t>
            </a:r>
            <a:r>
              <a:rPr lang="ko-KR" altLang="en-US"/>
              <a:t>학습이 오래걸립니다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4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선정된 모델의 성능입니다</a:t>
            </a:r>
            <a:r>
              <a:rPr lang="en-US" altLang="ko-KR" dirty="0"/>
              <a:t>. Accuracy</a:t>
            </a:r>
            <a:r>
              <a:rPr lang="ko-KR" altLang="en-US" dirty="0"/>
              <a:t>가 </a:t>
            </a:r>
            <a:r>
              <a:rPr lang="en-US" altLang="ko-KR" dirty="0"/>
              <a:t>0.797, F1 score</a:t>
            </a:r>
            <a:r>
              <a:rPr lang="ko-KR" altLang="en-US" dirty="0"/>
              <a:t>가 </a:t>
            </a:r>
            <a:r>
              <a:rPr lang="en-US" altLang="ko-KR" dirty="0"/>
              <a:t>0.798, </a:t>
            </a:r>
            <a:r>
              <a:rPr lang="en-US" altLang="ko-KR" dirty="0" err="1"/>
              <a:t>roc_auc</a:t>
            </a:r>
            <a:r>
              <a:rPr lang="en-US" altLang="ko-KR" dirty="0"/>
              <a:t> score</a:t>
            </a:r>
            <a:r>
              <a:rPr lang="ko-KR" altLang="en-US" dirty="0"/>
              <a:t>가 </a:t>
            </a:r>
            <a:r>
              <a:rPr lang="en-US" altLang="ko-KR" dirty="0"/>
              <a:t>0.884</a:t>
            </a:r>
            <a:r>
              <a:rPr lang="ko-KR" altLang="en-US" dirty="0"/>
              <a:t>로 기준모델보다 더욱 좋은 성능을 보이는 모델을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48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모델을 통해 각 특성들의 중요도를 평가하였습니다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Permutation Importance</a:t>
            </a:r>
            <a:r>
              <a:rPr lang="ko-KR" altLang="en-US" dirty="0"/>
              <a:t>는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오른쪽은 각 특성의 </a:t>
            </a:r>
            <a:r>
              <a:rPr lang="en-US" altLang="ko-KR" dirty="0"/>
              <a:t>score</a:t>
            </a:r>
            <a:r>
              <a:rPr lang="ko-KR" altLang="en-US" dirty="0"/>
              <a:t>를 내림차순으로 나타낸 것으로</a:t>
            </a:r>
            <a:r>
              <a:rPr lang="en-US" altLang="ko-KR" dirty="0"/>
              <a:t>, 1</a:t>
            </a:r>
            <a:r>
              <a:rPr lang="ko-KR" altLang="en-US" dirty="0"/>
              <a:t>등이 </a:t>
            </a:r>
            <a:r>
              <a:rPr lang="en-US" altLang="ko-KR" dirty="0" err="1"/>
              <a:t>blueDeath</a:t>
            </a:r>
            <a:r>
              <a:rPr lang="en-US" altLang="ko-KR" dirty="0"/>
              <a:t>, 2</a:t>
            </a:r>
            <a:r>
              <a:rPr lang="ko-KR" altLang="en-US" dirty="0"/>
              <a:t>등이 </a:t>
            </a:r>
            <a:r>
              <a:rPr lang="en-US" altLang="ko-KR" dirty="0" err="1"/>
              <a:t>blueKill</a:t>
            </a:r>
            <a:r>
              <a:rPr lang="en-US" altLang="ko-KR" dirty="0"/>
              <a:t> 3</a:t>
            </a:r>
            <a:r>
              <a:rPr lang="ko-KR" altLang="en-US" dirty="0"/>
              <a:t>등이 </a:t>
            </a:r>
            <a:r>
              <a:rPr lang="en-US" altLang="ko-KR" dirty="0" err="1"/>
              <a:t>redTotalLevel</a:t>
            </a:r>
            <a:r>
              <a:rPr lang="en-US" altLang="ko-KR" dirty="0"/>
              <a:t>, 4</a:t>
            </a:r>
            <a:r>
              <a:rPr lang="ko-KR" altLang="en-US" dirty="0"/>
              <a:t>등이 </a:t>
            </a:r>
            <a:r>
              <a:rPr lang="en-US" altLang="ko-KR" dirty="0" err="1"/>
              <a:t>blueTotalLevel</a:t>
            </a:r>
            <a:r>
              <a:rPr lang="en-US" altLang="ko-KR" dirty="0"/>
              <a:t> </a:t>
            </a:r>
            <a:r>
              <a:rPr lang="ko-KR" altLang="en-US" dirty="0"/>
              <a:t>순으로 쭉 내려가게 됩니다</a:t>
            </a:r>
            <a:r>
              <a:rPr lang="en-US" altLang="ko-KR" dirty="0"/>
              <a:t>. </a:t>
            </a:r>
            <a:r>
              <a:rPr lang="en-US" altLang="ko-KR" dirty="0" err="1"/>
              <a:t>BlueWardPlaced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번째에 위치해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2FD5-B75C-4172-8173-8A9B053C23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1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5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4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0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8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0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7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1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3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3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7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5522-3839-4786-9C5B-D08C8CBB3EFC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BB-F1FA-4725-8406-C65A4117F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하늘, 자연, 위성, 공기, 바탕 화면, 풍경, 푸른 하늘, 푸른 풍경, 블루 문">
            <a:extLst>
              <a:ext uri="{FF2B5EF4-FFF2-40B4-BE49-F238E27FC236}">
                <a16:creationId xmlns:a16="http://schemas.microsoft.com/office/drawing/2014/main" id="{8B5327BC-E83C-3F15-9A4C-E6D25CADC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0" r="14757"/>
          <a:stretch/>
        </p:blipFill>
        <p:spPr bwMode="auto">
          <a:xfrm>
            <a:off x="4171433" y="6337"/>
            <a:ext cx="8403429" cy="685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19050" y="0"/>
            <a:ext cx="430530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373" y="1090049"/>
            <a:ext cx="3638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리그 오브 레전드</a:t>
            </a:r>
            <a:endParaRPr lang="en-US" altLang="ko-KR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</a:t>
            </a:r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 시점 승패 예측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15063" y="375120"/>
            <a:ext cx="419729" cy="426195"/>
            <a:chOff x="2755343" y="381525"/>
            <a:chExt cx="1106140" cy="1123180"/>
          </a:xfrm>
        </p:grpSpPr>
        <p:sp>
          <p:nvSpPr>
            <p:cNvPr id="16" name="자유형 15"/>
            <p:cNvSpPr/>
            <p:nvPr/>
          </p:nvSpPr>
          <p:spPr>
            <a:xfrm flipH="1" flipV="1">
              <a:off x="2937695" y="381525"/>
              <a:ext cx="838201" cy="1123180"/>
            </a:xfrm>
            <a:custGeom>
              <a:avLst/>
              <a:gdLst>
                <a:gd name="connsiteX0" fmla="*/ 723901 w 838201"/>
                <a:gd name="connsiteY0" fmla="*/ 114303 h 1123180"/>
                <a:gd name="connsiteX1" fmla="*/ 723901 w 838201"/>
                <a:gd name="connsiteY1" fmla="*/ 3 h 1123180"/>
                <a:gd name="connsiteX2" fmla="*/ 838201 w 838201"/>
                <a:gd name="connsiteY2" fmla="*/ 3 h 1123180"/>
                <a:gd name="connsiteX3" fmla="*/ 114300 w 838201"/>
                <a:gd name="connsiteY3" fmla="*/ 238126 h 1123180"/>
                <a:gd name="connsiteX4" fmla="*/ 0 w 838201"/>
                <a:gd name="connsiteY4" fmla="*/ 238126 h 1123180"/>
                <a:gd name="connsiteX5" fmla="*/ 114300 w 838201"/>
                <a:gd name="connsiteY5" fmla="*/ 2 h 1123180"/>
                <a:gd name="connsiteX6" fmla="*/ 723900 w 838201"/>
                <a:gd name="connsiteY6" fmla="*/ 1123178 h 1123180"/>
                <a:gd name="connsiteX7" fmla="*/ 485775 w 838201"/>
                <a:gd name="connsiteY7" fmla="*/ 1123178 h 1123180"/>
                <a:gd name="connsiteX8" fmla="*/ 485775 w 838201"/>
                <a:gd name="connsiteY8" fmla="*/ 238125 h 1123180"/>
                <a:gd name="connsiteX9" fmla="*/ 114300 w 838201"/>
                <a:gd name="connsiteY9" fmla="*/ 238125 h 1123180"/>
                <a:gd name="connsiteX10" fmla="*/ 114300 w 838201"/>
                <a:gd name="connsiteY10" fmla="*/ 0 h 1123180"/>
                <a:gd name="connsiteX11" fmla="*/ 723900 w 838201"/>
                <a:gd name="connsiteY11" fmla="*/ 0 h 1123180"/>
                <a:gd name="connsiteX12" fmla="*/ 723900 w 838201"/>
                <a:gd name="connsiteY12" fmla="*/ 238125 h 1123180"/>
                <a:gd name="connsiteX13" fmla="*/ 723900 w 838201"/>
                <a:gd name="connsiteY13" fmla="*/ 238125 h 1123180"/>
                <a:gd name="connsiteX14" fmla="*/ 838201 w 838201"/>
                <a:gd name="connsiteY14" fmla="*/ 1123180 h 1123180"/>
                <a:gd name="connsiteX15" fmla="*/ 723901 w 838201"/>
                <a:gd name="connsiteY15" fmla="*/ 1123180 h 1123180"/>
                <a:gd name="connsiteX16" fmla="*/ 723901 w 838201"/>
                <a:gd name="connsiteY16" fmla="*/ 1008880 h 112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8201" h="1123180">
                  <a:moveTo>
                    <a:pt x="723901" y="114303"/>
                  </a:moveTo>
                  <a:lnTo>
                    <a:pt x="723901" y="3"/>
                  </a:lnTo>
                  <a:lnTo>
                    <a:pt x="838201" y="3"/>
                  </a:lnTo>
                  <a:close/>
                  <a:moveTo>
                    <a:pt x="114300" y="238126"/>
                  </a:moveTo>
                  <a:lnTo>
                    <a:pt x="0" y="238126"/>
                  </a:lnTo>
                  <a:lnTo>
                    <a:pt x="114300" y="2"/>
                  </a:lnTo>
                  <a:close/>
                  <a:moveTo>
                    <a:pt x="723900" y="1123178"/>
                  </a:moveTo>
                  <a:lnTo>
                    <a:pt x="485775" y="1123178"/>
                  </a:lnTo>
                  <a:lnTo>
                    <a:pt x="485775" y="238125"/>
                  </a:lnTo>
                  <a:lnTo>
                    <a:pt x="114300" y="238125"/>
                  </a:lnTo>
                  <a:lnTo>
                    <a:pt x="114300" y="0"/>
                  </a:lnTo>
                  <a:lnTo>
                    <a:pt x="723900" y="0"/>
                  </a:lnTo>
                  <a:lnTo>
                    <a:pt x="723900" y="238125"/>
                  </a:lnTo>
                  <a:lnTo>
                    <a:pt x="723900" y="238125"/>
                  </a:lnTo>
                  <a:close/>
                  <a:moveTo>
                    <a:pt x="838201" y="1123180"/>
                  </a:moveTo>
                  <a:lnTo>
                    <a:pt x="723901" y="1123180"/>
                  </a:lnTo>
                  <a:lnTo>
                    <a:pt x="723901" y="10088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2755343" y="403442"/>
              <a:ext cx="1106140" cy="1000518"/>
            </a:xfrm>
            <a:custGeom>
              <a:avLst/>
              <a:gdLst>
                <a:gd name="connsiteX0" fmla="*/ 236220 w 1106140"/>
                <a:gd name="connsiteY0" fmla="*/ 95869 h 1000518"/>
                <a:gd name="connsiteX1" fmla="*/ 236220 w 1106140"/>
                <a:gd name="connsiteY1" fmla="*/ 284366 h 1000518"/>
                <a:gd name="connsiteX2" fmla="*/ 209614 w 1106140"/>
                <a:gd name="connsiteY2" fmla="*/ 316613 h 1000518"/>
                <a:gd name="connsiteX3" fmla="*/ 138876 w 1106140"/>
                <a:gd name="connsiteY3" fmla="*/ 548193 h 1000518"/>
                <a:gd name="connsiteX4" fmla="*/ 209614 w 1106140"/>
                <a:gd name="connsiteY4" fmla="*/ 779773 h 1000518"/>
                <a:gd name="connsiteX5" fmla="*/ 236220 w 1106140"/>
                <a:gd name="connsiteY5" fmla="*/ 812020 h 1000518"/>
                <a:gd name="connsiteX6" fmla="*/ 236220 w 1106140"/>
                <a:gd name="connsiteY6" fmla="*/ 1000518 h 1000518"/>
                <a:gd name="connsiteX7" fmla="*/ 161991 w 1106140"/>
                <a:gd name="connsiteY7" fmla="*/ 939273 h 1000518"/>
                <a:gd name="connsiteX8" fmla="*/ 0 w 1106140"/>
                <a:gd name="connsiteY8" fmla="*/ 548193 h 1000518"/>
                <a:gd name="connsiteX9" fmla="*/ 161991 w 1106140"/>
                <a:gd name="connsiteY9" fmla="*/ 157114 h 1000518"/>
                <a:gd name="connsiteX10" fmla="*/ 601452 w 1106140"/>
                <a:gd name="connsiteY10" fmla="*/ 0 h 1000518"/>
                <a:gd name="connsiteX11" fmla="*/ 664533 w 1106140"/>
                <a:gd name="connsiteY11" fmla="*/ 6360 h 1000518"/>
                <a:gd name="connsiteX12" fmla="*/ 1106140 w 1106140"/>
                <a:gd name="connsiteY12" fmla="*/ 548193 h 1000518"/>
                <a:gd name="connsiteX13" fmla="*/ 1062677 w 1106140"/>
                <a:gd name="connsiteY13" fmla="*/ 763473 h 1000518"/>
                <a:gd name="connsiteX14" fmla="*/ 1041954 w 1106140"/>
                <a:gd name="connsiteY14" fmla="*/ 801653 h 1000518"/>
                <a:gd name="connsiteX15" fmla="*/ 878473 w 1106140"/>
                <a:gd name="connsiteY15" fmla="*/ 801653 h 1000518"/>
                <a:gd name="connsiteX16" fmla="*/ 896526 w 1106140"/>
                <a:gd name="connsiteY16" fmla="*/ 779773 h 1000518"/>
                <a:gd name="connsiteX17" fmla="*/ 967264 w 1106140"/>
                <a:gd name="connsiteY17" fmla="*/ 548193 h 1000518"/>
                <a:gd name="connsiteX18" fmla="*/ 636545 w 1106140"/>
                <a:gd name="connsiteY18" fmla="*/ 142414 h 1000518"/>
                <a:gd name="connsiteX19" fmla="*/ 601452 w 1106140"/>
                <a:gd name="connsiteY19" fmla="*/ 138876 h 10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06140" h="1000518">
                  <a:moveTo>
                    <a:pt x="236220" y="95869"/>
                  </a:moveTo>
                  <a:lnTo>
                    <a:pt x="236220" y="284366"/>
                  </a:lnTo>
                  <a:lnTo>
                    <a:pt x="209614" y="316613"/>
                  </a:lnTo>
                  <a:cubicBezTo>
                    <a:pt x="164954" y="382719"/>
                    <a:pt x="138876" y="462411"/>
                    <a:pt x="138876" y="548193"/>
                  </a:cubicBezTo>
                  <a:cubicBezTo>
                    <a:pt x="138876" y="633976"/>
                    <a:pt x="164954" y="713667"/>
                    <a:pt x="209614" y="779773"/>
                  </a:cubicBezTo>
                  <a:lnTo>
                    <a:pt x="236220" y="812020"/>
                  </a:lnTo>
                  <a:lnTo>
                    <a:pt x="236220" y="1000518"/>
                  </a:lnTo>
                  <a:lnTo>
                    <a:pt x="161991" y="939273"/>
                  </a:lnTo>
                  <a:cubicBezTo>
                    <a:pt x="61905" y="839187"/>
                    <a:pt x="0" y="700919"/>
                    <a:pt x="0" y="548193"/>
                  </a:cubicBezTo>
                  <a:cubicBezTo>
                    <a:pt x="0" y="395467"/>
                    <a:pt x="61905" y="257200"/>
                    <a:pt x="161991" y="157114"/>
                  </a:cubicBezTo>
                  <a:close/>
                  <a:moveTo>
                    <a:pt x="601452" y="0"/>
                  </a:moveTo>
                  <a:lnTo>
                    <a:pt x="664533" y="6360"/>
                  </a:lnTo>
                  <a:cubicBezTo>
                    <a:pt x="916558" y="57931"/>
                    <a:pt x="1106140" y="280923"/>
                    <a:pt x="1106140" y="548193"/>
                  </a:cubicBezTo>
                  <a:cubicBezTo>
                    <a:pt x="1106140" y="624556"/>
                    <a:pt x="1090664" y="697305"/>
                    <a:pt x="1062677" y="763473"/>
                  </a:cubicBezTo>
                  <a:lnTo>
                    <a:pt x="1041954" y="801653"/>
                  </a:lnTo>
                  <a:lnTo>
                    <a:pt x="878473" y="801653"/>
                  </a:lnTo>
                  <a:lnTo>
                    <a:pt x="896526" y="779773"/>
                  </a:lnTo>
                  <a:cubicBezTo>
                    <a:pt x="941186" y="713667"/>
                    <a:pt x="967264" y="633976"/>
                    <a:pt x="967264" y="548193"/>
                  </a:cubicBezTo>
                  <a:cubicBezTo>
                    <a:pt x="967264" y="348034"/>
                    <a:pt x="825286" y="181036"/>
                    <a:pt x="636545" y="142414"/>
                  </a:cubicBezTo>
                  <a:lnTo>
                    <a:pt x="601452" y="138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3648273" y="493574"/>
            <a:ext cx="170581" cy="170581"/>
          </a:xfrm>
          <a:prstGeom prst="ellips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rial Rounded MT Bold" panose="020F0704030504030204" pitchFamily="34" charset="0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1000" dirty="0">
              <a:latin typeface="Arial Rounded MT Bold" panose="020F0704030504030204" pitchFamily="34" charset="0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3" name="자유형 22"/>
          <p:cNvSpPr/>
          <p:nvPr/>
        </p:nvSpPr>
        <p:spPr>
          <a:xfrm rot="18900000">
            <a:off x="4589746" y="235457"/>
            <a:ext cx="355146" cy="355146"/>
          </a:xfrm>
          <a:custGeom>
            <a:avLst/>
            <a:gdLst/>
            <a:ahLst/>
            <a:cxnLst/>
            <a:rect l="l" t="t" r="r" b="b"/>
            <a:pathLst>
              <a:path w="355146" h="355146">
                <a:moveTo>
                  <a:pt x="127768" y="182511"/>
                </a:moveTo>
                <a:lnTo>
                  <a:pt x="95891" y="214388"/>
                </a:lnTo>
                <a:lnTo>
                  <a:pt x="131941" y="250438"/>
                </a:lnTo>
                <a:lnTo>
                  <a:pt x="163818" y="218561"/>
                </a:lnTo>
                <a:close/>
                <a:moveTo>
                  <a:pt x="224731" y="82884"/>
                </a:moveTo>
                <a:lnTo>
                  <a:pt x="195074" y="112541"/>
                </a:lnTo>
                <a:lnTo>
                  <a:pt x="142774" y="179403"/>
                </a:lnTo>
                <a:lnTo>
                  <a:pt x="166660" y="203288"/>
                </a:lnTo>
                <a:lnTo>
                  <a:pt x="233699" y="151166"/>
                </a:lnTo>
                <a:lnTo>
                  <a:pt x="263356" y="121509"/>
                </a:lnTo>
                <a:close/>
                <a:moveTo>
                  <a:pt x="347444" y="7702"/>
                </a:moveTo>
                <a:cubicBezTo>
                  <a:pt x="352203" y="12460"/>
                  <a:pt x="355146" y="19034"/>
                  <a:pt x="355146" y="26295"/>
                </a:cubicBezTo>
                <a:lnTo>
                  <a:pt x="355146" y="328851"/>
                </a:lnTo>
                <a:cubicBezTo>
                  <a:pt x="355146" y="343373"/>
                  <a:pt x="343373" y="355146"/>
                  <a:pt x="328851" y="355146"/>
                </a:cubicBezTo>
                <a:lnTo>
                  <a:pt x="26295" y="355146"/>
                </a:lnTo>
                <a:cubicBezTo>
                  <a:pt x="11773" y="355146"/>
                  <a:pt x="0" y="343373"/>
                  <a:pt x="0" y="328851"/>
                </a:cubicBezTo>
                <a:lnTo>
                  <a:pt x="0" y="26295"/>
                </a:lnTo>
                <a:cubicBezTo>
                  <a:pt x="0" y="11773"/>
                  <a:pt x="11773" y="0"/>
                  <a:pt x="26295" y="0"/>
                </a:cubicBezTo>
                <a:lnTo>
                  <a:pt x="328851" y="0"/>
                </a:lnTo>
                <a:cubicBezTo>
                  <a:pt x="336112" y="0"/>
                  <a:pt x="342686" y="2943"/>
                  <a:pt x="347444" y="7702"/>
                </a:cubicBezTo>
                <a:close/>
              </a:path>
            </a:pathLst>
          </a:custGeom>
          <a:solidFill>
            <a:srgbClr val="D95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3859" y="2178942"/>
            <a:ext cx="3537582" cy="504094"/>
          </a:xfrm>
          <a:prstGeom prst="roundRect">
            <a:avLst>
              <a:gd name="adj" fmla="val 7705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solidFill>
                  <a:srgbClr val="84878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발표자</a:t>
            </a:r>
            <a:endParaRPr lang="en-US" altLang="ko-KR" sz="800" dirty="0">
              <a:solidFill>
                <a:srgbClr val="84878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AI_16 </a:t>
            </a:r>
            <a:r>
              <a:rPr lang="ko-KR" altLang="en-US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조예찬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3859" y="2897181"/>
            <a:ext cx="3537582" cy="504094"/>
          </a:xfrm>
          <a:prstGeom prst="roundRect">
            <a:avLst>
              <a:gd name="adj" fmla="val 7705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solidFill>
                  <a:srgbClr val="84878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발표일자</a:t>
            </a:r>
            <a:endParaRPr lang="en-US" altLang="ko-KR" sz="800" dirty="0">
              <a:solidFill>
                <a:srgbClr val="84878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2022-12-05</a:t>
            </a:r>
            <a:endParaRPr lang="ko-KR" altLang="en-US" sz="1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29740" y="5211010"/>
            <a:ext cx="845820" cy="845820"/>
            <a:chOff x="2964180" y="5372100"/>
            <a:chExt cx="845820" cy="84582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964180" y="5372100"/>
              <a:ext cx="845820" cy="845820"/>
            </a:xfrm>
            <a:prstGeom prst="roundRect">
              <a:avLst>
                <a:gd name="adj" fmla="val 26577"/>
              </a:avLst>
            </a:prstGeom>
            <a:solidFill>
              <a:srgbClr val="D13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 rot="13500000">
              <a:off x="3292316" y="5700238"/>
              <a:ext cx="189546" cy="189546"/>
              <a:chOff x="4754881" y="5605463"/>
              <a:chExt cx="189546" cy="189546"/>
            </a:xfrm>
          </p:grpSpPr>
          <p:sp>
            <p:nvSpPr>
              <p:cNvPr id="29" name="L 도형 28"/>
              <p:cNvSpPr/>
              <p:nvPr/>
            </p:nvSpPr>
            <p:spPr>
              <a:xfrm>
                <a:off x="4754881" y="5605463"/>
                <a:ext cx="189546" cy="189546"/>
              </a:xfrm>
              <a:prstGeom prst="corner">
                <a:avLst>
                  <a:gd name="adj1" fmla="val 13992"/>
                  <a:gd name="adj2" fmla="val 146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V="1">
                <a:off x="4767501" y="5618797"/>
                <a:ext cx="159544" cy="15954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47611E3-E5C8-49F6-1152-6CD351D1C2EE}"/>
              </a:ext>
            </a:extLst>
          </p:cNvPr>
          <p:cNvSpPr/>
          <p:nvPr/>
        </p:nvSpPr>
        <p:spPr>
          <a:xfrm>
            <a:off x="610518" y="3580469"/>
            <a:ext cx="927116" cy="317574"/>
          </a:xfrm>
          <a:prstGeom prst="roundRect">
            <a:avLst>
              <a:gd name="adj" fmla="val 8990"/>
            </a:avLst>
          </a:prstGeom>
          <a:solidFill>
            <a:srgbClr val="1877F2"/>
          </a:solidFill>
          <a:ln>
            <a:solidFill>
              <a:srgbClr val="187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6A3942-F42A-629D-8153-CC74418B3344}"/>
              </a:ext>
            </a:extLst>
          </p:cNvPr>
          <p:cNvSpPr/>
          <p:nvPr/>
        </p:nvSpPr>
        <p:spPr>
          <a:xfrm>
            <a:off x="1706008" y="3580469"/>
            <a:ext cx="927116" cy="317574"/>
          </a:xfrm>
          <a:prstGeom prst="roundRect">
            <a:avLst>
              <a:gd name="adj" fmla="val 899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0F2082C-EDC1-C2B0-2B18-1EB4CF58E5B1}"/>
              </a:ext>
            </a:extLst>
          </p:cNvPr>
          <p:cNvSpPr/>
          <p:nvPr/>
        </p:nvSpPr>
        <p:spPr>
          <a:xfrm>
            <a:off x="2797604" y="3580469"/>
            <a:ext cx="927116" cy="317574"/>
          </a:xfrm>
          <a:prstGeom prst="roundRect">
            <a:avLst>
              <a:gd name="adj" fmla="val 899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3DC560-1BE9-BB74-91CD-1F71D3396B2F}"/>
              </a:ext>
            </a:extLst>
          </p:cNvPr>
          <p:cNvSpPr/>
          <p:nvPr/>
        </p:nvSpPr>
        <p:spPr>
          <a:xfrm>
            <a:off x="526256" y="4118508"/>
            <a:ext cx="140495" cy="143072"/>
          </a:xfrm>
          <a:prstGeom prst="roundRect">
            <a:avLst>
              <a:gd name="adj" fmla="val 18671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D9045-0992-AA9A-6EDD-C098660E86AF}"/>
              </a:ext>
            </a:extLst>
          </p:cNvPr>
          <p:cNvSpPr txBox="1"/>
          <p:nvPr/>
        </p:nvSpPr>
        <p:spPr>
          <a:xfrm>
            <a:off x="671513" y="4080037"/>
            <a:ext cx="1226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60" dirty="0">
                <a:solidFill>
                  <a:srgbClr val="929292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로그인 상태 유지</a:t>
            </a:r>
          </a:p>
        </p:txBody>
      </p:sp>
    </p:spTree>
    <p:extLst>
      <p:ext uri="{BB962C8B-B14F-4D97-AF65-F5344CB8AC3E}">
        <p14:creationId xmlns:p14="http://schemas.microsoft.com/office/powerpoint/2010/main" val="392362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4" y="0"/>
            <a:ext cx="2255082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71502" y="260153"/>
            <a:ext cx="189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743187" y="1000377"/>
            <a:ext cx="1768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 중요도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77411-41DA-895A-1E7C-27E0C9AC1BED}"/>
              </a:ext>
            </a:extLst>
          </p:cNvPr>
          <p:cNvSpPr txBox="1"/>
          <p:nvPr/>
        </p:nvSpPr>
        <p:spPr>
          <a:xfrm>
            <a:off x="702438" y="1831229"/>
            <a:ext cx="250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SHAP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3BD8A-CC4D-FEBB-F218-49960EE55AD8}"/>
              </a:ext>
            </a:extLst>
          </p:cNvPr>
          <p:cNvSpPr txBox="1"/>
          <p:nvPr/>
        </p:nvSpPr>
        <p:spPr>
          <a:xfrm>
            <a:off x="702437" y="2378126"/>
            <a:ext cx="33844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하나의 샘플 내에서 각 특성이 결과에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얼마나 기여하는지를 나타내는 방법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특성의 각 샘플에서의 영향력을 평균 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내어 전체적인 영향력을 평가할 수 있다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42547-0BD2-1BA7-BD59-6838A468444A}"/>
              </a:ext>
            </a:extLst>
          </p:cNvPr>
          <p:cNvSpPr txBox="1"/>
          <p:nvPr/>
        </p:nvSpPr>
        <p:spPr>
          <a:xfrm>
            <a:off x="9084437" y="1550778"/>
            <a:ext cx="250386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blueKill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redTotalLevel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blueDeath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blueTotalLevel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blueTotalMinionKills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20. 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blueWardPlaced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C51895-F53A-8369-6234-117C02FE9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65" y="1600541"/>
            <a:ext cx="4473568" cy="50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3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4" y="0"/>
            <a:ext cx="2255082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71502" y="260153"/>
            <a:ext cx="189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743187" y="1000377"/>
            <a:ext cx="1768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 중요도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77411-41DA-895A-1E7C-27E0C9AC1BED}"/>
              </a:ext>
            </a:extLst>
          </p:cNvPr>
          <p:cNvSpPr txBox="1"/>
          <p:nvPr/>
        </p:nvSpPr>
        <p:spPr>
          <a:xfrm>
            <a:off x="702438" y="1831229"/>
            <a:ext cx="250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Partial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Dependence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3BD8A-CC4D-FEBB-F218-49960EE55AD8}"/>
              </a:ext>
            </a:extLst>
          </p:cNvPr>
          <p:cNvSpPr txBox="1"/>
          <p:nvPr/>
        </p:nvSpPr>
        <p:spPr>
          <a:xfrm>
            <a:off x="727132" y="2306527"/>
            <a:ext cx="3384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 특성이 타겟에 대해 어떤 영향을 끼쳤는지 알기 위한 그래프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F1DCE-630A-7F60-CE64-073ED39A9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17" y="1831229"/>
            <a:ext cx="7630977" cy="4898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F072F-A3FE-5A58-B5AA-E54A0A56980D}"/>
              </a:ext>
            </a:extLst>
          </p:cNvPr>
          <p:cNvSpPr txBox="1"/>
          <p:nvPr/>
        </p:nvSpPr>
        <p:spPr>
          <a:xfrm>
            <a:off x="701718" y="3480082"/>
            <a:ext cx="33844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blueKill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킬 전까지 가파르게 승률이 상승하다 그 이후로 완만해진 모습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8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4" y="0"/>
            <a:ext cx="2255082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71502" y="260153"/>
            <a:ext cx="189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743187" y="1000377"/>
            <a:ext cx="1768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 중요도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77411-41DA-895A-1E7C-27E0C9AC1BED}"/>
              </a:ext>
            </a:extLst>
          </p:cNvPr>
          <p:cNvSpPr txBox="1"/>
          <p:nvPr/>
        </p:nvSpPr>
        <p:spPr>
          <a:xfrm>
            <a:off x="702438" y="1831229"/>
            <a:ext cx="250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Partial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Dependence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3BD8A-CC4D-FEBB-F218-49960EE55AD8}"/>
              </a:ext>
            </a:extLst>
          </p:cNvPr>
          <p:cNvSpPr txBox="1"/>
          <p:nvPr/>
        </p:nvSpPr>
        <p:spPr>
          <a:xfrm>
            <a:off x="727132" y="2306527"/>
            <a:ext cx="3384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 특성이 타겟에 대해 어떤 영향을 끼쳤는지 알기 위한 그래프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F1DCE-630A-7F60-CE64-073ED39A9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4917" y="1853443"/>
            <a:ext cx="7630977" cy="4853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F072F-A3FE-5A58-B5AA-E54A0A56980D}"/>
              </a:ext>
            </a:extLst>
          </p:cNvPr>
          <p:cNvSpPr txBox="1"/>
          <p:nvPr/>
        </p:nvSpPr>
        <p:spPr>
          <a:xfrm>
            <a:off x="701718" y="3480082"/>
            <a:ext cx="33844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blueDeath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음수로 부정적인 영향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blueKill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마찬가지로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까지는 기울기가 가파르다가 그 이후로 완만해짐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7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4" y="0"/>
            <a:ext cx="2255082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71502" y="260153"/>
            <a:ext cx="189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743187" y="1000377"/>
            <a:ext cx="1768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 중요도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77411-41DA-895A-1E7C-27E0C9AC1BED}"/>
              </a:ext>
            </a:extLst>
          </p:cNvPr>
          <p:cNvSpPr txBox="1"/>
          <p:nvPr/>
        </p:nvSpPr>
        <p:spPr>
          <a:xfrm>
            <a:off x="702438" y="1831229"/>
            <a:ext cx="250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Partial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Dependence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3BD8A-CC4D-FEBB-F218-49960EE55AD8}"/>
              </a:ext>
            </a:extLst>
          </p:cNvPr>
          <p:cNvSpPr txBox="1"/>
          <p:nvPr/>
        </p:nvSpPr>
        <p:spPr>
          <a:xfrm>
            <a:off x="727132" y="2306527"/>
            <a:ext cx="33844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 특성이 타겟에 대해 어떤 영향을 끼쳤는지 알기 위한 그래프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F1DCE-630A-7F60-CE64-073ED39A9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4917" y="1880649"/>
            <a:ext cx="7630977" cy="4799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F072F-A3FE-5A58-B5AA-E54A0A56980D}"/>
              </a:ext>
            </a:extLst>
          </p:cNvPr>
          <p:cNvSpPr txBox="1"/>
          <p:nvPr/>
        </p:nvSpPr>
        <p:spPr>
          <a:xfrm>
            <a:off x="701718" y="3480082"/>
            <a:ext cx="33844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blueWardPlaced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앞선 두 그래프와는 다르게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그닥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타겟에 영향을 끼치지 못하는 모습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61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4" y="0"/>
            <a:ext cx="1648592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71503" y="260153"/>
            <a:ext cx="126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검정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743186" y="1000377"/>
            <a:ext cx="101642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</a:t>
            </a:r>
            <a:r>
              <a:rPr lang="en-US" altLang="ko-KR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4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</a:t>
            </a: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4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설치수는</a:t>
            </a: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게임의 승리에 있어서 중요한 특성 중 하나일 것이다</a:t>
            </a:r>
            <a:r>
              <a:rPr lang="en-US" altLang="ko-KR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</a:t>
            </a:r>
            <a:r>
              <a:rPr lang="en-US" altLang="ko-KR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아니다</a:t>
            </a:r>
            <a:r>
              <a:rPr lang="en-US" altLang="ko-KR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게임의 승리에는 </a:t>
            </a:r>
            <a:r>
              <a:rPr lang="ko-KR" altLang="en-US" sz="24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킬과</a:t>
            </a: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4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데스가</a:t>
            </a: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더욱 중요할 것이다</a:t>
            </a:r>
            <a:r>
              <a:rPr lang="en-US" altLang="ko-KR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24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072F-A3FE-5A58-B5AA-E54A0A56980D}"/>
              </a:ext>
            </a:extLst>
          </p:cNvPr>
          <p:cNvSpPr txBox="1"/>
          <p:nvPr/>
        </p:nvSpPr>
        <p:spPr>
          <a:xfrm>
            <a:off x="783434" y="2628781"/>
            <a:ext cx="9582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모델은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Accuracy: 80%, F1 score: 0.80, AUC score: 0.88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보이는 준수한 모델이다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8468EC-1313-94DB-E82D-77DA20FECF5B}"/>
              </a:ext>
            </a:extLst>
          </p:cNvPr>
          <p:cNvCxnSpPr/>
          <p:nvPr/>
        </p:nvCxnSpPr>
        <p:spPr>
          <a:xfrm>
            <a:off x="783435" y="2349007"/>
            <a:ext cx="10109200" cy="0"/>
          </a:xfrm>
          <a:prstGeom prst="line">
            <a:avLst/>
          </a:prstGeom>
          <a:ln w="12700">
            <a:solidFill>
              <a:srgbClr val="506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C9CE19-712C-4AB2-8FEF-56C4E0E66479}"/>
              </a:ext>
            </a:extLst>
          </p:cNvPr>
          <p:cNvSpPr txBox="1"/>
          <p:nvPr/>
        </p:nvSpPr>
        <p:spPr>
          <a:xfrm>
            <a:off x="783434" y="3213556"/>
            <a:ext cx="1950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Permutation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09EB2-72DC-49D7-D20B-275C4E599688}"/>
              </a:ext>
            </a:extLst>
          </p:cNvPr>
          <p:cNvSpPr txBox="1"/>
          <p:nvPr/>
        </p:nvSpPr>
        <p:spPr>
          <a:xfrm>
            <a:off x="2864161" y="3213555"/>
            <a:ext cx="1950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SHAP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BCAB6-5478-EB37-08B2-C7648513C535}"/>
              </a:ext>
            </a:extLst>
          </p:cNvPr>
          <p:cNvSpPr txBox="1"/>
          <p:nvPr/>
        </p:nvSpPr>
        <p:spPr>
          <a:xfrm>
            <a:off x="662139" y="3679234"/>
            <a:ext cx="241696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blueDeath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blueKill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redTotalLevel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blueTotalLevel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blueTotalMinionKills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지지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3D65F7-9A29-C86E-0803-0A892592D5D7}"/>
              </a:ext>
            </a:extLst>
          </p:cNvPr>
          <p:cNvSpPr txBox="1"/>
          <p:nvPr/>
        </p:nvSpPr>
        <p:spPr>
          <a:xfrm>
            <a:off x="3321470" y="3691453"/>
            <a:ext cx="250386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blueKill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redTotalLevel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blueDeath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blueTotalLevel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blueTotalMinionKills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지지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23CF0-B917-D087-FC2C-BB2B5EBB5383}"/>
              </a:ext>
            </a:extLst>
          </p:cNvPr>
          <p:cNvSpPr txBox="1"/>
          <p:nvPr/>
        </p:nvSpPr>
        <p:spPr>
          <a:xfrm>
            <a:off x="5918381" y="3213555"/>
            <a:ext cx="2416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Partial Dependence 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DAA1B-3D14-AD99-7480-836B57D5D82C}"/>
              </a:ext>
            </a:extLst>
          </p:cNvPr>
          <p:cNvSpPr txBox="1"/>
          <p:nvPr/>
        </p:nvSpPr>
        <p:spPr>
          <a:xfrm>
            <a:off x="5918381" y="3673513"/>
            <a:ext cx="250386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blueKill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blueDeath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타겟에 대해 유의미한 변화를 보여주는 반면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blueWardPlaced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유의미한 변화를 보여주지 않음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지지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E60D0-8F3B-B879-0233-8F2951E968AE}"/>
              </a:ext>
            </a:extLst>
          </p:cNvPr>
          <p:cNvSpPr txBox="1"/>
          <p:nvPr/>
        </p:nvSpPr>
        <p:spPr>
          <a:xfrm>
            <a:off x="8943315" y="3213555"/>
            <a:ext cx="284598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따라서</a:t>
            </a:r>
            <a:r>
              <a:rPr lang="en-US" altLang="ko-KR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28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</a:t>
            </a:r>
            <a:r>
              <a:rPr lang="en-US" altLang="ko-KR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기각하고</a:t>
            </a:r>
            <a:endParaRPr lang="en-US" altLang="ko-KR" sz="28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</a:t>
            </a:r>
            <a:r>
              <a:rPr lang="en-US" altLang="ko-KR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채택한다</a:t>
            </a:r>
            <a:r>
              <a:rPr lang="en-US" altLang="ko-KR" sz="28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96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4" y="0"/>
            <a:ext cx="1200723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71503" y="260153"/>
            <a:ext cx="808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743186" y="1000377"/>
            <a:ext cx="101642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해설</a:t>
            </a:r>
            <a:endParaRPr lang="en-US" altLang="ko-KR" sz="24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CEC0C-10C8-69E1-8D9E-F2B89ABCB16D}"/>
              </a:ext>
            </a:extLst>
          </p:cNvPr>
          <p:cNvSpPr txBox="1"/>
          <p:nvPr/>
        </p:nvSpPr>
        <p:spPr>
          <a:xfrm>
            <a:off x="743186" y="1762718"/>
            <a:ext cx="987505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킬과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데스가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중요하다는 결론은 사실 기존의 통념에서 크게 벗어나지 않는다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와드의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수가 중요하게 작용하지 않는다는 사실은 놀랍지만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이해할만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하다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일반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와드의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개수는 서포터를 제외하고는 모두 동일하게 주어지고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와드의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설치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양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보다는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와드의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설치의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‘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더욱 중요하기 때문이다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앞서 설계한 모델을 통해 항복 여부를 판단하는데 도움을 줄 수 있다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현재 특성의 상황에 따라 적절한 조언을 해주던지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(ex.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레벨을 올리는데 초점을 맞추세요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!,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이번 오브젝트는 중요합니다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등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너무 승률이 낮으면 항복을 권유하는 시스템을 만들 수도 있을 것 같다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04FDF-4650-B112-C115-47F12F69A70E}"/>
              </a:ext>
            </a:extLst>
          </p:cNvPr>
          <p:cNvSpPr txBox="1"/>
          <p:nvPr/>
        </p:nvSpPr>
        <p:spPr>
          <a:xfrm>
            <a:off x="743186" y="4202442"/>
            <a:ext cx="101642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한계점</a:t>
            </a:r>
            <a:endParaRPr lang="en-US" altLang="ko-KR" sz="24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A6471-1B81-1E8A-EFDF-230F769D3A09}"/>
              </a:ext>
            </a:extLst>
          </p:cNvPr>
          <p:cNvSpPr txBox="1"/>
          <p:nvPr/>
        </p:nvSpPr>
        <p:spPr>
          <a:xfrm>
            <a:off x="743185" y="4849617"/>
            <a:ext cx="9875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리그 오브 레전드에는 여러 컨셉의 챔피언들이 있다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이번에 사용한 데이터는 각 챔피언들의 특성을 담아내지 못한다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91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2D38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60211" y="1774656"/>
            <a:ext cx="4889375" cy="418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Ⅰ. </a:t>
            </a:r>
            <a:r>
              <a:rPr lang="ko-KR" altLang="en-US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목표 제시</a:t>
            </a:r>
            <a:endParaRPr lang="en-US" altLang="ko-KR" sz="3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Ⅱ. </a:t>
            </a:r>
            <a:r>
              <a:rPr lang="ko-KR" altLang="en-US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 및 가공</a:t>
            </a:r>
            <a:endParaRPr lang="en-US" altLang="ko-KR" sz="3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Ⅲ. </a:t>
            </a:r>
            <a:r>
              <a:rPr lang="ko-KR" altLang="en-US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설정</a:t>
            </a:r>
            <a:endParaRPr lang="en-US" altLang="ko-KR" sz="3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Ⅳ. </a:t>
            </a:r>
            <a:r>
              <a:rPr lang="ko-KR" altLang="en-US" sz="3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</a:t>
            </a:r>
            <a:r>
              <a:rPr lang="ko-KR" altLang="en-US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모델링</a:t>
            </a:r>
            <a:endParaRPr lang="en-US" altLang="ko-KR" sz="3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ko-KR" sz="3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Ⅴ</a:t>
            </a:r>
            <a:r>
              <a:rPr lang="en-US" altLang="ko-KR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검정</a:t>
            </a:r>
            <a:endParaRPr lang="en-US" altLang="ko-KR" sz="3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Ⅵ. </a:t>
            </a:r>
            <a:r>
              <a:rPr lang="ko-KR" altLang="en-US" sz="3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145252" y="6207012"/>
            <a:ext cx="1901496" cy="400126"/>
            <a:chOff x="5010147" y="5981225"/>
            <a:chExt cx="2307565" cy="485575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25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7" y="6133518"/>
              <a:chExt cx="2145495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7" y="6133518"/>
                <a:ext cx="371474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0" y="6133518"/>
                <a:ext cx="1774022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79" name="자유형 78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1785257" y="1285282"/>
            <a:ext cx="8630859" cy="382031"/>
            <a:chOff x="1785257" y="1999428"/>
            <a:chExt cx="8630859" cy="382031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785257" y="2002971"/>
              <a:ext cx="2888342" cy="0"/>
            </a:xfrm>
            <a:prstGeom prst="line">
              <a:avLst/>
            </a:prstGeom>
            <a:ln w="12700">
              <a:gradFill flip="none" rotWithShape="1">
                <a:gsLst>
                  <a:gs pos="60000">
                    <a:srgbClr val="4D3B14"/>
                  </a:gs>
                  <a:gs pos="10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528620" y="2002971"/>
              <a:ext cx="2887496" cy="0"/>
            </a:xfrm>
            <a:prstGeom prst="line">
              <a:avLst/>
            </a:prstGeom>
            <a:ln w="12700" cap="rnd">
              <a:gradFill flip="none" rotWithShape="1">
                <a:gsLst>
                  <a:gs pos="40000">
                    <a:srgbClr val="4D3B14"/>
                  </a:gs>
                  <a:gs pos="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670057" y="1999428"/>
              <a:ext cx="254568" cy="254568"/>
            </a:xfrm>
            <a:prstGeom prst="line">
              <a:avLst/>
            </a:prstGeom>
            <a:ln w="12700" cap="rnd">
              <a:solidFill>
                <a:srgbClr val="BE9B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8900000" flipH="1">
              <a:off x="7225605" y="2128485"/>
              <a:ext cx="355003" cy="0"/>
            </a:xfrm>
            <a:prstGeom prst="line">
              <a:avLst/>
            </a:prstGeom>
            <a:ln w="12700" cap="rnd">
              <a:solidFill>
                <a:srgbClr val="BE9B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924626" y="2253997"/>
              <a:ext cx="1057074" cy="0"/>
            </a:xfrm>
            <a:prstGeom prst="line">
              <a:avLst/>
            </a:prstGeom>
            <a:ln w="12700" cap="rnd">
              <a:gradFill flip="none" rotWithShape="1">
                <a:gsLst>
                  <a:gs pos="60000">
                    <a:srgbClr val="4D3B14"/>
                  </a:gs>
                  <a:gs pos="3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220519" y="2253997"/>
              <a:ext cx="1057074" cy="0"/>
            </a:xfrm>
            <a:prstGeom prst="line">
              <a:avLst/>
            </a:prstGeom>
            <a:ln w="12700" cap="rnd">
              <a:gradFill flip="none" rotWithShape="1">
                <a:gsLst>
                  <a:gs pos="40000">
                    <a:srgbClr val="4D3B14"/>
                  </a:gs>
                  <a:gs pos="7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6096000" y="2253995"/>
              <a:ext cx="127465" cy="127464"/>
            </a:xfrm>
            <a:prstGeom prst="line">
              <a:avLst/>
            </a:prstGeom>
            <a:ln w="12700" cap="rnd">
              <a:solidFill>
                <a:srgbClr val="4D3B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977435" y="2253995"/>
              <a:ext cx="127464" cy="127464"/>
            </a:xfrm>
            <a:prstGeom prst="line">
              <a:avLst/>
            </a:prstGeom>
            <a:ln w="12700" cap="rnd">
              <a:solidFill>
                <a:srgbClr val="4D3B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026557" y="2085521"/>
              <a:ext cx="2888343" cy="0"/>
            </a:xfrm>
            <a:prstGeom prst="line">
              <a:avLst/>
            </a:prstGeom>
            <a:ln w="28575">
              <a:gradFill flip="none" rotWithShape="1">
                <a:gsLst>
                  <a:gs pos="60000">
                    <a:srgbClr val="4D3B14"/>
                  </a:gs>
                  <a:gs pos="10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910457" y="2085520"/>
              <a:ext cx="158751" cy="158750"/>
            </a:xfrm>
            <a:prstGeom prst="line">
              <a:avLst/>
            </a:prstGeom>
            <a:ln w="28575" cap="rnd">
              <a:solidFill>
                <a:srgbClr val="BE9B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287319" y="2085520"/>
              <a:ext cx="2888343" cy="0"/>
            </a:xfrm>
            <a:prstGeom prst="line">
              <a:avLst/>
            </a:prstGeom>
            <a:ln w="28575">
              <a:gradFill flip="none" rotWithShape="1">
                <a:gsLst>
                  <a:gs pos="60000">
                    <a:srgbClr val="4D3B14"/>
                  </a:gs>
                  <a:gs pos="100000">
                    <a:srgbClr val="BE9B3C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7133011" y="2085519"/>
              <a:ext cx="158752" cy="158750"/>
            </a:xfrm>
            <a:prstGeom prst="line">
              <a:avLst/>
            </a:prstGeom>
            <a:ln w="28575" cap="rnd">
              <a:solidFill>
                <a:srgbClr val="BE9B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5174655" y="1090653"/>
            <a:ext cx="1851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</a:p>
        </p:txBody>
      </p: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7F4BB9A0-6D7F-1E82-F697-7A6BFB78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41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0163" y="260153"/>
            <a:ext cx="234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목표 제시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3166002" y="0"/>
            <a:ext cx="2786223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75E597-92CB-D96C-CD66-3BE4030D1C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4" y="2102798"/>
            <a:ext cx="2214946" cy="1127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67FF00-3FC8-4E3B-82AE-239831243F8B}"/>
              </a:ext>
            </a:extLst>
          </p:cNvPr>
          <p:cNvSpPr txBox="1"/>
          <p:nvPr/>
        </p:nvSpPr>
        <p:spPr>
          <a:xfrm>
            <a:off x="534804" y="1296929"/>
            <a:ext cx="1686900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 의식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710BC-0097-D42A-E846-7C819172A73B}"/>
              </a:ext>
            </a:extLst>
          </p:cNvPr>
          <p:cNvSpPr txBox="1"/>
          <p:nvPr/>
        </p:nvSpPr>
        <p:spPr>
          <a:xfrm>
            <a:off x="2972156" y="2102798"/>
            <a:ext cx="829394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리그 오브 레전드는 </a:t>
            </a:r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 부터 항복 투표를 할 수 있음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이기지 못할 게임이라면 항복을 하는 것이 체력과 정신력을 아낄 수 있는 방법임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7B3D5-7D8F-EE84-1883-BEDE416AA752}"/>
              </a:ext>
            </a:extLst>
          </p:cNvPr>
          <p:cNvSpPr txBox="1"/>
          <p:nvPr/>
        </p:nvSpPr>
        <p:spPr>
          <a:xfrm>
            <a:off x="510906" y="3662006"/>
            <a:ext cx="1686900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목표 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AC45D-565A-1C5A-5A05-75C9712067E2}"/>
              </a:ext>
            </a:extLst>
          </p:cNvPr>
          <p:cNvSpPr txBox="1"/>
          <p:nvPr/>
        </p:nvSpPr>
        <p:spPr>
          <a:xfrm>
            <a:off x="478310" y="4495190"/>
            <a:ext cx="1121910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분에 확인할 수 있는 정보를 통해 게임 승패를 예측하여 항복 투표에 도움을 주는 예측 모델을 </a:t>
            </a:r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만듬</a:t>
            </a:r>
            <a:endParaRPr lang="en-US" altLang="ko-KR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게임의 </a:t>
            </a:r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승패에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영향을 끼치는 주요 특성들을 파악하여 게임을 이기려면 어떤 점에 집중 해야 하는지 확인</a:t>
            </a:r>
          </a:p>
        </p:txBody>
      </p:sp>
    </p:spTree>
    <p:extLst>
      <p:ext uri="{BB962C8B-B14F-4D97-AF65-F5344CB8AC3E}">
        <p14:creationId xmlns:p14="http://schemas.microsoft.com/office/powerpoint/2010/main" val="328792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7E98D38-A89B-7855-2135-DD1DF4E22F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479104" y="1542176"/>
            <a:ext cx="3172722" cy="877001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3166002" y="0"/>
            <a:ext cx="2786223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0163" y="260153"/>
            <a:ext cx="234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 및 가공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67FF00-3FC8-4E3B-82AE-239831243F8B}"/>
              </a:ext>
            </a:extLst>
          </p:cNvPr>
          <p:cNvSpPr txBox="1"/>
          <p:nvPr/>
        </p:nvSpPr>
        <p:spPr>
          <a:xfrm>
            <a:off x="2583288" y="1098353"/>
            <a:ext cx="1859146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143D8-A4DB-97FA-3229-791B84268F7E}"/>
              </a:ext>
            </a:extLst>
          </p:cNvPr>
          <p:cNvSpPr txBox="1"/>
          <p:nvPr/>
        </p:nvSpPr>
        <p:spPr>
          <a:xfrm>
            <a:off x="4498927" y="1191074"/>
            <a:ext cx="5583723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챌린저 랭크 게임 </a:t>
            </a:r>
            <a:r>
              <a:rPr lang="en-US" altLang="ko-KR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26779</a:t>
            </a:r>
            <a:r>
              <a:rPr lang="ko-KR" altLang="en-US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판의 </a:t>
            </a:r>
            <a:r>
              <a:rPr lang="en-US" altLang="ko-KR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</a:t>
            </a:r>
            <a:r>
              <a:rPr lang="ko-KR" altLang="en-US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 시점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145C6-19F8-78AD-D88B-4A4BDFEFC1A1}"/>
              </a:ext>
            </a:extLst>
          </p:cNvPr>
          <p:cNvSpPr txBox="1"/>
          <p:nvPr/>
        </p:nvSpPr>
        <p:spPr>
          <a:xfrm>
            <a:off x="5135892" y="1719677"/>
            <a:ext cx="1859146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컬럼 설명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5AF57C-23D2-99E3-CECB-483780F9A915}"/>
              </a:ext>
            </a:extLst>
          </p:cNvPr>
          <p:cNvCxnSpPr/>
          <p:nvPr/>
        </p:nvCxnSpPr>
        <p:spPr>
          <a:xfrm>
            <a:off x="1041400" y="2414322"/>
            <a:ext cx="10109200" cy="0"/>
          </a:xfrm>
          <a:prstGeom prst="line">
            <a:avLst/>
          </a:prstGeom>
          <a:ln w="12700">
            <a:solidFill>
              <a:srgbClr val="506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550539-AE24-DC0A-3A49-AE4AD617BFAD}"/>
              </a:ext>
            </a:extLst>
          </p:cNvPr>
          <p:cNvSpPr txBox="1"/>
          <p:nvPr/>
        </p:nvSpPr>
        <p:spPr>
          <a:xfrm>
            <a:off x="1041401" y="2889234"/>
            <a:ext cx="45383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blueWins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	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블루 팀의 승패 여부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blueKill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	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블루 팀의 총 처치 수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blueDeath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블루 팀의 총 사망 수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blueWardPlaced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블루 팀의 총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설치 횟수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blueTotalLevel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블루 팀의 총 레벨 합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blueTotalMinionKills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블루 팀의 총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미니언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처치 수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blueTowerKills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블루 팀의 총 타워 처치 수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75B92-6933-B335-ADD3-FE8D8AAF89B6}"/>
              </a:ext>
            </a:extLst>
          </p:cNvPr>
          <p:cNvSpPr txBox="1"/>
          <p:nvPr/>
        </p:nvSpPr>
        <p:spPr>
          <a:xfrm>
            <a:off x="285769" y="2884380"/>
            <a:ext cx="914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Target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0959E8-C227-02D0-301D-6E5C6325591A}"/>
              </a:ext>
            </a:extLst>
          </p:cNvPr>
          <p:cNvGrpSpPr/>
          <p:nvPr/>
        </p:nvGrpSpPr>
        <p:grpSpPr>
          <a:xfrm>
            <a:off x="5927417" y="2889243"/>
            <a:ext cx="5223181" cy="2777681"/>
            <a:chOff x="1069181" y="2069311"/>
            <a:chExt cx="3340518" cy="33337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B1E6E7-92DD-9C49-3590-AAC30380520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1A0DFA0-8D5F-0B9A-C4E0-27E55E610828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E529923-17B3-C865-F4E7-F3CB5CF9CBD4}"/>
              </a:ext>
            </a:extLst>
          </p:cNvPr>
          <p:cNvCxnSpPr>
            <a:cxnSpLocks/>
          </p:cNvCxnSpPr>
          <p:nvPr/>
        </p:nvCxnSpPr>
        <p:spPr>
          <a:xfrm>
            <a:off x="4760988" y="3155356"/>
            <a:ext cx="102456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8691A992-3DE7-A9FF-5DD6-D324C8ABC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338" y="3273938"/>
            <a:ext cx="4407703" cy="1521997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30B3DE6-2D26-4B1D-08A5-E3C137664ECF}"/>
              </a:ext>
            </a:extLst>
          </p:cNvPr>
          <p:cNvCxnSpPr>
            <a:cxnSpLocks/>
          </p:cNvCxnSpPr>
          <p:nvPr/>
        </p:nvCxnSpPr>
        <p:spPr>
          <a:xfrm>
            <a:off x="4760988" y="3509886"/>
            <a:ext cx="102456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9EF6EEE-EE5F-791B-0F9A-BC317EB93005}"/>
              </a:ext>
            </a:extLst>
          </p:cNvPr>
          <p:cNvCxnSpPr>
            <a:cxnSpLocks/>
          </p:cNvCxnSpPr>
          <p:nvPr/>
        </p:nvCxnSpPr>
        <p:spPr>
          <a:xfrm>
            <a:off x="4760988" y="3874042"/>
            <a:ext cx="102456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EC12A0-9D9C-2065-3F0F-15ACB9DBAC14}"/>
              </a:ext>
            </a:extLst>
          </p:cNvPr>
          <p:cNvCxnSpPr>
            <a:cxnSpLocks/>
          </p:cNvCxnSpPr>
          <p:nvPr/>
        </p:nvCxnSpPr>
        <p:spPr>
          <a:xfrm>
            <a:off x="5342022" y="4238196"/>
            <a:ext cx="443526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6F1A1E-306F-E4D4-FBA0-933E4AEBB413}"/>
              </a:ext>
            </a:extLst>
          </p:cNvPr>
          <p:cNvCxnSpPr>
            <a:cxnSpLocks/>
          </p:cNvCxnSpPr>
          <p:nvPr/>
        </p:nvCxnSpPr>
        <p:spPr>
          <a:xfrm>
            <a:off x="4760988" y="4592727"/>
            <a:ext cx="102456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DCD7DA-CC5E-3BFE-3D1C-5C52F32E7291}"/>
              </a:ext>
            </a:extLst>
          </p:cNvPr>
          <p:cNvCxnSpPr>
            <a:cxnSpLocks/>
          </p:cNvCxnSpPr>
          <p:nvPr/>
        </p:nvCxnSpPr>
        <p:spPr>
          <a:xfrm>
            <a:off x="5342022" y="4966508"/>
            <a:ext cx="430925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02AE752-FB75-85ED-7201-3D0EF471042B}"/>
              </a:ext>
            </a:extLst>
          </p:cNvPr>
          <p:cNvCxnSpPr>
            <a:cxnSpLocks/>
          </p:cNvCxnSpPr>
          <p:nvPr/>
        </p:nvCxnSpPr>
        <p:spPr>
          <a:xfrm>
            <a:off x="5135892" y="5321039"/>
            <a:ext cx="637055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2927DFAA-D271-80E8-79C1-A9F049CA9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94" y="2786414"/>
            <a:ext cx="3516589" cy="297761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275A199-8B95-8A75-5FFC-755A00CEC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94" y="2808029"/>
            <a:ext cx="3491062" cy="295599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017DC49-CBB3-B37A-7165-8FFDD886A9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91" y="2808028"/>
            <a:ext cx="3555691" cy="298424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28EB329-145D-67D8-1875-50F82D707D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99" y="3011905"/>
            <a:ext cx="3535183" cy="27802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5048196-9C0A-B6D2-C2DA-F3D6C88E94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44" y="2786414"/>
            <a:ext cx="3547237" cy="300356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274BA7F-A9FC-2D3A-554E-D1E15B4A31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38" y="2881093"/>
            <a:ext cx="3510115" cy="29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2" y="0"/>
            <a:ext cx="2786223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90163" y="260153"/>
            <a:ext cx="234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수집 및 가공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716A1-4161-7C03-345F-5809AAAA992A}"/>
              </a:ext>
            </a:extLst>
          </p:cNvPr>
          <p:cNvSpPr txBox="1"/>
          <p:nvPr/>
        </p:nvSpPr>
        <p:spPr>
          <a:xfrm>
            <a:off x="1050759" y="1969862"/>
            <a:ext cx="10109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redKill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		-&gt; 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blueDeath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같은 값이기 때문에 삭제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redDeath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		-&gt; 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blueKill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같은 값이기 때문에 삭제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blueFirstTower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redFirstTower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-&gt;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각각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Boolean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 되어있는 값을 하나의 컬럼으로 합침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(‘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None’,’Blue’,’Red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		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FirstInhibitor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FirstDragon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또한 하나의 컬럼으로 합침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blueDragon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redDragon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-&gt; Data Leakage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보여 삭제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redWins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		-&gt; Target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반대의 값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삭제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이후 데이터셋을 분할하여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Train, Validation, Test Set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만듦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9211E3-B337-EB08-C0BB-34E735350E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488464" y="885211"/>
            <a:ext cx="3172722" cy="877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5145252" y="1062712"/>
            <a:ext cx="1859146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25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050D2BD-E92A-7D48-7F87-DB63BA550F63}"/>
              </a:ext>
            </a:extLst>
          </p:cNvPr>
          <p:cNvCxnSpPr/>
          <p:nvPr/>
        </p:nvCxnSpPr>
        <p:spPr>
          <a:xfrm>
            <a:off x="1050760" y="1757357"/>
            <a:ext cx="10109200" cy="0"/>
          </a:xfrm>
          <a:prstGeom prst="line">
            <a:avLst/>
          </a:prstGeom>
          <a:ln w="12700">
            <a:solidFill>
              <a:srgbClr val="5067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1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3" y="0"/>
            <a:ext cx="1592610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90164" y="260153"/>
            <a:ext cx="1200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가설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716A1-4161-7C03-345F-5809AAAA992A}"/>
              </a:ext>
            </a:extLst>
          </p:cNvPr>
          <p:cNvSpPr txBox="1"/>
          <p:nvPr/>
        </p:nvSpPr>
        <p:spPr>
          <a:xfrm>
            <a:off x="882808" y="1969862"/>
            <a:ext cx="1010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리그오브레전드를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해본 사람이라면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설치의 중요성에 대해 귀에 딱지가 앉도록 들었을 것이다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적의 위치를 정확히 파악하고 동선을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제한시키면서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본인의 활동범위는 확보할 수 있는 중요한 수단으로써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와드는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사용되고 있기 때문이다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따라서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와드의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설치수가 게임의 승리에 가장 큰 영향을 끼칠 것이라는 가설을 세워보았다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367169" y="1148558"/>
            <a:ext cx="9234347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5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</a:t>
            </a: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5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설치수는</a:t>
            </a: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게임의 승리에 있어서 가장 중요한 특성일 것이다</a:t>
            </a:r>
            <a:r>
              <a:rPr lang="en-US" altLang="ko-KR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25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1A1A8-9DD7-252A-212F-56006F5B4BC6}"/>
              </a:ext>
            </a:extLst>
          </p:cNvPr>
          <p:cNvSpPr txBox="1"/>
          <p:nvPr/>
        </p:nvSpPr>
        <p:spPr>
          <a:xfrm>
            <a:off x="702438" y="3484022"/>
            <a:ext cx="9234347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아니다</a:t>
            </a:r>
            <a:r>
              <a:rPr lang="en-US" altLang="ko-KR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게임의 승리에는 </a:t>
            </a:r>
            <a:r>
              <a:rPr lang="ko-KR" altLang="en-US" sz="25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킬과</a:t>
            </a: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5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데스가</a:t>
            </a:r>
            <a:r>
              <a:rPr lang="ko-KR" altLang="en-US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더욱 중요할 것이다</a:t>
            </a:r>
            <a:r>
              <a:rPr lang="en-US" altLang="ko-KR" sz="25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25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3940-9E29-B045-6420-42D6F77C284B}"/>
              </a:ext>
            </a:extLst>
          </p:cNvPr>
          <p:cNvSpPr txBox="1"/>
          <p:nvPr/>
        </p:nvSpPr>
        <p:spPr>
          <a:xfrm>
            <a:off x="882808" y="4254781"/>
            <a:ext cx="1010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와드를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통해 전략적인 정보를 얻어내는 것도 중요하지만 결국 모든 데이터는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킬과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데스로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표현되기 마련이다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용과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전령같은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오브젝트를 얻어내는 것도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타워를 부수는 것도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미니언을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많이 잡아내는 것도 결국에는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킬과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데스로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귀결되므로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킬과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데스가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가장 중요한 특성일 것이다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54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4" y="0"/>
            <a:ext cx="2255082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71502" y="260153"/>
            <a:ext cx="189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716A1-4161-7C03-345F-5809AAAA992A}"/>
              </a:ext>
            </a:extLst>
          </p:cNvPr>
          <p:cNvSpPr txBox="1"/>
          <p:nvPr/>
        </p:nvSpPr>
        <p:spPr>
          <a:xfrm>
            <a:off x="743187" y="1678080"/>
            <a:ext cx="250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최빈값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0.500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749411" y="1162554"/>
            <a:ext cx="176875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기저모델 설정</a:t>
            </a:r>
            <a:endParaRPr lang="ko-KR" altLang="en-US" sz="20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1A1A8-9DD7-252A-212F-56006F5B4BC6}"/>
              </a:ext>
            </a:extLst>
          </p:cNvPr>
          <p:cNvSpPr txBox="1"/>
          <p:nvPr/>
        </p:nvSpPr>
        <p:spPr>
          <a:xfrm>
            <a:off x="743186" y="2460177"/>
            <a:ext cx="250386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설계 및 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3940-9E29-B045-6420-42D6F77C284B}"/>
              </a:ext>
            </a:extLst>
          </p:cNvPr>
          <p:cNvSpPr txBox="1"/>
          <p:nvPr/>
        </p:nvSpPr>
        <p:spPr>
          <a:xfrm>
            <a:off x="628110" y="3022714"/>
            <a:ext cx="1010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승패를 예측하는 것이므로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분류모델을 이용한다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(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XGBooster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Classifier)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모델의 성능을 평가하기 위해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Accuracy, F1 score, AUC score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활용하도록 한다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Cross Validation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통해 모델의 안정적인 성능을 확보한다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Validation Set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이용해 모델의 성능을 비교한다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Randomized CV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HyperOpt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활용해 </a:t>
            </a:r>
            <a:r>
              <a:rPr lang="ko-KR" altLang="en-US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하이퍼파라미터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튜닝을 진행하고 비교하였다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77EB41-EF7C-3615-E8D0-A7A1FDB86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433" y="1239930"/>
            <a:ext cx="3467100" cy="876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2EC1AE-61D7-7098-C256-1FB2EDBE9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091" y="576262"/>
            <a:ext cx="380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4" y="0"/>
            <a:ext cx="2255082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71502" y="260153"/>
            <a:ext cx="189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716A1-4161-7C03-345F-5809AAAA992A}"/>
              </a:ext>
            </a:extLst>
          </p:cNvPr>
          <p:cNvSpPr txBox="1"/>
          <p:nvPr/>
        </p:nvSpPr>
        <p:spPr>
          <a:xfrm>
            <a:off x="702438" y="1699693"/>
            <a:ext cx="250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743187" y="1000377"/>
            <a:ext cx="1768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성능검증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CABD71-A11F-AAC7-8D00-648CFC7C0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87" y="2262389"/>
            <a:ext cx="2894722" cy="2554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5CBEFB-B3C1-F5D4-EFBA-493D007100B6}"/>
              </a:ext>
            </a:extLst>
          </p:cNvPr>
          <p:cNvSpPr txBox="1"/>
          <p:nvPr/>
        </p:nvSpPr>
        <p:spPr>
          <a:xfrm>
            <a:off x="3930161" y="2279178"/>
            <a:ext cx="1288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Accuracy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0.797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EC936-2A18-E8AB-26FF-F6265E069131}"/>
              </a:ext>
            </a:extLst>
          </p:cNvPr>
          <p:cNvSpPr txBox="1"/>
          <p:nvPr/>
        </p:nvSpPr>
        <p:spPr>
          <a:xfrm>
            <a:off x="3920149" y="3165522"/>
            <a:ext cx="12881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F1 score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0.798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50F0552-C60B-FE0F-7C92-4806002B6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321" y="3252895"/>
            <a:ext cx="2105025" cy="7810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E557E34-4703-8579-EAC0-A5E903A3A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321" y="2275347"/>
            <a:ext cx="2438400" cy="876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3E1677-E19A-CCD1-FC3F-AF310521A692}"/>
              </a:ext>
            </a:extLst>
          </p:cNvPr>
          <p:cNvSpPr txBox="1"/>
          <p:nvPr/>
        </p:nvSpPr>
        <p:spPr>
          <a:xfrm>
            <a:off x="8009783" y="1699693"/>
            <a:ext cx="2728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ROC_AUC score 	0.884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CFEB2B7-B3E1-9C26-C40C-C5779DD9C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83" y="2276684"/>
            <a:ext cx="2995752" cy="300249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DC62FF2-A59E-1234-FC75-4CDC19ED98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9783" y="5279183"/>
            <a:ext cx="2476500" cy="8191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BC1E7F-D214-DBC7-E614-26C825DDEA77}"/>
              </a:ext>
            </a:extLst>
          </p:cNvPr>
          <p:cNvSpPr txBox="1"/>
          <p:nvPr/>
        </p:nvSpPr>
        <p:spPr>
          <a:xfrm>
            <a:off x="662139" y="5225180"/>
            <a:ext cx="5188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기준모델보다 더 좋은 성능을 보이는 모델이다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AF6ACB-4C13-6C85-AF78-6374A166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51" y="4195642"/>
            <a:ext cx="2435170" cy="4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3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5145252" y="6207016"/>
            <a:ext cx="1901496" cy="400126"/>
            <a:chOff x="5010147" y="5981218"/>
            <a:chExt cx="2307565" cy="485574"/>
          </a:xfrm>
        </p:grpSpPr>
        <p:sp>
          <p:nvSpPr>
            <p:cNvPr id="39" name="자유형 38"/>
            <p:cNvSpPr/>
            <p:nvPr/>
          </p:nvSpPr>
          <p:spPr>
            <a:xfrm>
              <a:off x="5010147" y="5981218"/>
              <a:ext cx="2307565" cy="485574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072061" y="6038268"/>
              <a:ext cx="2145496" cy="371475"/>
              <a:chOff x="5060166" y="6133518"/>
              <a:chExt cx="2145496" cy="371475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5060166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확인</a:t>
                </a: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311289" y="199972"/>
            <a:ext cx="2082661" cy="438248"/>
            <a:chOff x="5010147" y="5981226"/>
            <a:chExt cx="2307565" cy="485575"/>
          </a:xfrm>
        </p:grpSpPr>
        <p:sp>
          <p:nvSpPr>
            <p:cNvPr id="85" name="자유형 84"/>
            <p:cNvSpPr/>
            <p:nvPr/>
          </p:nvSpPr>
          <p:spPr>
            <a:xfrm>
              <a:off x="5010147" y="5981226"/>
              <a:ext cx="2307565" cy="485575"/>
            </a:xfrm>
            <a:custGeom>
              <a:avLst/>
              <a:gdLst>
                <a:gd name="connsiteX0" fmla="*/ 242787 w 2307565"/>
                <a:gd name="connsiteY0" fmla="*/ 0 h 485574"/>
                <a:gd name="connsiteX1" fmla="*/ 247547 w 2307565"/>
                <a:gd name="connsiteY1" fmla="*/ 480 h 485574"/>
                <a:gd name="connsiteX2" fmla="*/ 247547 w 2307565"/>
                <a:gd name="connsiteY2" fmla="*/ 0 h 485574"/>
                <a:gd name="connsiteX3" fmla="*/ 2307565 w 2307565"/>
                <a:gd name="connsiteY3" fmla="*/ 0 h 485574"/>
                <a:gd name="connsiteX4" fmla="*/ 2307565 w 2307565"/>
                <a:gd name="connsiteY4" fmla="*/ 485573 h 485574"/>
                <a:gd name="connsiteX5" fmla="*/ 247547 w 2307565"/>
                <a:gd name="connsiteY5" fmla="*/ 485573 h 485574"/>
                <a:gd name="connsiteX6" fmla="*/ 247547 w 2307565"/>
                <a:gd name="connsiteY6" fmla="*/ 485094 h 485574"/>
                <a:gd name="connsiteX7" fmla="*/ 242787 w 2307565"/>
                <a:gd name="connsiteY7" fmla="*/ 485574 h 485574"/>
                <a:gd name="connsiteX8" fmla="*/ 0 w 2307565"/>
                <a:gd name="connsiteY8" fmla="*/ 242787 h 485574"/>
                <a:gd name="connsiteX9" fmla="*/ 242787 w 2307565"/>
                <a:gd name="connsiteY9" fmla="*/ 0 h 48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7565" h="485574">
                  <a:moveTo>
                    <a:pt x="242787" y="0"/>
                  </a:moveTo>
                  <a:lnTo>
                    <a:pt x="247547" y="480"/>
                  </a:lnTo>
                  <a:lnTo>
                    <a:pt x="247547" y="0"/>
                  </a:lnTo>
                  <a:lnTo>
                    <a:pt x="2307565" y="0"/>
                  </a:lnTo>
                  <a:lnTo>
                    <a:pt x="2307565" y="485573"/>
                  </a:lnTo>
                  <a:lnTo>
                    <a:pt x="247547" y="485573"/>
                  </a:lnTo>
                  <a:lnTo>
                    <a:pt x="247547" y="485094"/>
                  </a:lnTo>
                  <a:lnTo>
                    <a:pt x="242787" y="485574"/>
                  </a:lnTo>
                  <a:cubicBezTo>
                    <a:pt x="108699" y="485574"/>
                    <a:pt x="0" y="376875"/>
                    <a:pt x="0" y="242787"/>
                  </a:cubicBezTo>
                  <a:cubicBezTo>
                    <a:pt x="0" y="108699"/>
                    <a:pt x="108699" y="0"/>
                    <a:pt x="242787" y="0"/>
                  </a:cubicBezTo>
                  <a:close/>
                </a:path>
              </a:pathLst>
            </a:custGeom>
            <a:solidFill>
              <a:srgbClr val="010812">
                <a:alpha val="50196"/>
              </a:srgbClr>
            </a:solidFill>
            <a:ln w="9525">
              <a:solidFill>
                <a:srgbClr val="6C5427"/>
              </a:solidFill>
            </a:ln>
            <a:effectLst>
              <a:outerShdw blurRad="63500" sx="102000" sy="102000" algn="ctr" rotWithShape="0">
                <a:prstClr val="black">
                  <a:alpha val="8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5072061" y="6038268"/>
              <a:ext cx="2145496" cy="371476"/>
              <a:chOff x="5060167" y="6133518"/>
              <a:chExt cx="2145495" cy="371475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060167" y="6133518"/>
                <a:ext cx="371475" cy="371475"/>
              </a:xfrm>
              <a:prstGeom prst="ellipse">
                <a:avLst/>
              </a:prstGeom>
              <a:solidFill>
                <a:srgbClr val="1E2328"/>
              </a:solidFill>
              <a:ln w="28575">
                <a:gradFill flip="none" rotWithShape="1">
                  <a:gsLst>
                    <a:gs pos="23000">
                      <a:srgbClr val="C4A25C"/>
                    </a:gs>
                    <a:gs pos="0">
                      <a:srgbClr val="E0CFAE"/>
                    </a:gs>
                    <a:gs pos="48000">
                      <a:srgbClr val="BC9033"/>
                    </a:gs>
                    <a:gs pos="100000">
                      <a:srgbClr val="6C542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rgbClr val="E0CFA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ko-KR" altLang="en-US" sz="1500" dirty="0">
                  <a:solidFill>
                    <a:srgbClr val="E0CFA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5431641" y="6133518"/>
                <a:ext cx="1774021" cy="371475"/>
              </a:xfrm>
              <a:custGeom>
                <a:avLst/>
                <a:gdLst>
                  <a:gd name="connsiteX0" fmla="*/ 2 w 1774021"/>
                  <a:gd name="connsiteY0" fmla="*/ 0 h 371475"/>
                  <a:gd name="connsiteX1" fmla="*/ 1588284 w 1774021"/>
                  <a:gd name="connsiteY1" fmla="*/ 0 h 371475"/>
                  <a:gd name="connsiteX2" fmla="*/ 1774021 w 1774021"/>
                  <a:gd name="connsiteY2" fmla="*/ 185738 h 371475"/>
                  <a:gd name="connsiteX3" fmla="*/ 1588284 w 1774021"/>
                  <a:gd name="connsiteY3" fmla="*/ 371475 h 371475"/>
                  <a:gd name="connsiteX4" fmla="*/ 0 w 1774021"/>
                  <a:gd name="connsiteY4" fmla="*/ 371475 h 371475"/>
                  <a:gd name="connsiteX5" fmla="*/ 16957 w 1774021"/>
                  <a:gd name="connsiteY5" fmla="*/ 357485 h 371475"/>
                  <a:gd name="connsiteX6" fmla="*/ 88097 w 1774021"/>
                  <a:gd name="connsiteY6" fmla="*/ 185737 h 371475"/>
                  <a:gd name="connsiteX7" fmla="*/ 16957 w 1774021"/>
                  <a:gd name="connsiteY7" fmla="*/ 1399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74021" h="371475">
                    <a:moveTo>
                      <a:pt x="2" y="0"/>
                    </a:moveTo>
                    <a:lnTo>
                      <a:pt x="1588284" y="0"/>
                    </a:lnTo>
                    <a:lnTo>
                      <a:pt x="1774021" y="185738"/>
                    </a:lnTo>
                    <a:lnTo>
                      <a:pt x="1588284" y="371475"/>
                    </a:lnTo>
                    <a:lnTo>
                      <a:pt x="0" y="371475"/>
                    </a:lnTo>
                    <a:lnTo>
                      <a:pt x="16957" y="357485"/>
                    </a:lnTo>
                    <a:cubicBezTo>
                      <a:pt x="60911" y="313531"/>
                      <a:pt x="88097" y="252809"/>
                      <a:pt x="88097" y="185737"/>
                    </a:cubicBezTo>
                    <a:cubicBezTo>
                      <a:pt x="88097" y="118666"/>
                      <a:pt x="60911" y="57944"/>
                      <a:pt x="16957" y="13990"/>
                    </a:cubicBezTo>
                    <a:close/>
                  </a:path>
                </a:pathLst>
              </a:custGeom>
              <a:solidFill>
                <a:srgbClr val="1E2328"/>
              </a:solidFill>
              <a:ln w="28575">
                <a:gradFill flip="none" rotWithShape="1">
                  <a:gsLst>
                    <a:gs pos="0">
                      <a:srgbClr val="0496AB"/>
                    </a:gs>
                    <a:gs pos="100000">
                      <a:srgbClr val="007598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rtlCol="0" anchor="ctr"/>
              <a:lstStyle/>
              <a:p>
                <a:pPr algn="ctr"/>
                <a:r>
                  <a:rPr lang="en-US" altLang="ko-KR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15</a:t>
                </a:r>
                <a:r>
                  <a:rPr lang="ko-KR" altLang="en-US" sz="1300" dirty="0">
                    <a:solidFill>
                      <a:srgbClr val="A3C7C7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분 승패 예측</a:t>
                </a:r>
              </a:p>
            </p:txBody>
          </p:sp>
        </p:grpSp>
      </p:grpSp>
      <p:pic>
        <p:nvPicPr>
          <p:cNvPr id="2" name="Picture 14" descr="LoL.py's documentation! — LoL.py documentation">
            <a:extLst>
              <a:ext uri="{FF2B5EF4-FFF2-40B4-BE49-F238E27FC236}">
                <a16:creationId xmlns:a16="http://schemas.microsoft.com/office/drawing/2014/main" id="{B92FDD1C-A3E5-1F26-5503-E2D22D04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" y="156027"/>
            <a:ext cx="529754" cy="5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C142E2-74AD-0BC5-CD41-FE2F0C3737A7}"/>
              </a:ext>
            </a:extLst>
          </p:cNvPr>
          <p:cNvSpPr/>
          <p:nvPr/>
        </p:nvSpPr>
        <p:spPr>
          <a:xfrm>
            <a:off x="3166004" y="0"/>
            <a:ext cx="2255082" cy="838200"/>
          </a:xfrm>
          <a:prstGeom prst="rect">
            <a:avLst/>
          </a:prstGeom>
          <a:gradFill flip="none" rotWithShape="1">
            <a:gsLst>
              <a:gs pos="0">
                <a:srgbClr val="E0CFAE">
                  <a:alpha val="30000"/>
                </a:srgbClr>
              </a:gs>
              <a:gs pos="48000">
                <a:srgbClr val="E0CFAE">
                  <a:alpha val="10000"/>
                </a:srgbClr>
              </a:gs>
              <a:gs pos="100000">
                <a:srgbClr val="E0CFAE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E869-6793-6ED6-6AA4-73D10C36FE7A}"/>
              </a:ext>
            </a:extLst>
          </p:cNvPr>
          <p:cNvSpPr txBox="1"/>
          <p:nvPr/>
        </p:nvSpPr>
        <p:spPr>
          <a:xfrm>
            <a:off x="3371502" y="260153"/>
            <a:ext cx="1890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머신러닝</a:t>
            </a:r>
            <a:r>
              <a:rPr lang="ko-KR" altLang="en-US" sz="20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2383-B43B-AC10-3D57-8B7757680C01}"/>
              </a:ext>
            </a:extLst>
          </p:cNvPr>
          <p:cNvSpPr txBox="1"/>
          <p:nvPr/>
        </p:nvSpPr>
        <p:spPr>
          <a:xfrm>
            <a:off x="743187" y="1000377"/>
            <a:ext cx="17687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특성 중요도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77411-41DA-895A-1E7C-27E0C9AC1BED}"/>
              </a:ext>
            </a:extLst>
          </p:cNvPr>
          <p:cNvSpPr txBox="1"/>
          <p:nvPr/>
        </p:nvSpPr>
        <p:spPr>
          <a:xfrm>
            <a:off x="702438" y="1831229"/>
            <a:ext cx="2503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Permutation</a:t>
            </a: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Importance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7F25E2E-2B96-70DE-8923-085D8D1FC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51" y="1037669"/>
            <a:ext cx="2724530" cy="5706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3BD8A-CC4D-FEBB-F218-49960EE55AD8}"/>
              </a:ext>
            </a:extLst>
          </p:cNvPr>
          <p:cNvSpPr txBox="1"/>
          <p:nvPr/>
        </p:nvSpPr>
        <p:spPr>
          <a:xfrm>
            <a:off x="702437" y="2378126"/>
            <a:ext cx="33844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한 특성 내부의 데이터를 무작위로 배열하여 그 특성의 영향을 없앤 상태와 기존 모델의 결과를 비교하는 방법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그렇게 하여 특성의 중요도를 평가할 수 있게 된다</a:t>
            </a: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42547-0BD2-1BA7-BD59-6838A468444A}"/>
              </a:ext>
            </a:extLst>
          </p:cNvPr>
          <p:cNvSpPr txBox="1"/>
          <p:nvPr/>
        </p:nvSpPr>
        <p:spPr>
          <a:xfrm>
            <a:off x="7619531" y="1037669"/>
            <a:ext cx="250386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blueDeath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blueKill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redTotalLevel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blueTotalLevel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blueTotalMinionKills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  </a:t>
            </a:r>
            <a:r>
              <a:rPr lang="en-US" altLang="ko-KR" sz="1600" dirty="0" err="1">
                <a:solidFill>
                  <a:srgbClr val="E8E1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BlueWardPlaced</a:t>
            </a:r>
            <a:endParaRPr lang="en-US" altLang="ko-KR" sz="1600" dirty="0">
              <a:solidFill>
                <a:srgbClr val="E8E1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7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1944</Words>
  <Application>Microsoft Office PowerPoint</Application>
  <PresentationFormat>와이드스크린</PresentationFormat>
  <Paragraphs>272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Arial Rounded MT Bold</vt:lpstr>
      <vt:lpstr>Wingdings</vt:lpstr>
      <vt:lpstr>Arial Black</vt:lpstr>
      <vt:lpstr>KoPubWorld돋움체 Bold</vt:lpstr>
      <vt:lpstr>Rix모던고딕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YYL</dc:creator>
  <cp:lastModifiedBy>조예찬</cp:lastModifiedBy>
  <cp:revision>33</cp:revision>
  <dcterms:created xsi:type="dcterms:W3CDTF">2020-05-24T04:46:49Z</dcterms:created>
  <dcterms:modified xsi:type="dcterms:W3CDTF">2022-12-02T23:53:50Z</dcterms:modified>
</cp:coreProperties>
</file>