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4" r:id="rId3"/>
    <p:sldId id="259" r:id="rId4"/>
    <p:sldId id="264" r:id="rId5"/>
    <p:sldId id="275" r:id="rId6"/>
    <p:sldId id="277" r:id="rId7"/>
    <p:sldId id="267" r:id="rId8"/>
    <p:sldId id="268" r:id="rId9"/>
    <p:sldId id="274" r:id="rId10"/>
    <p:sldId id="269" r:id="rId11"/>
    <p:sldId id="271" r:id="rId12"/>
    <p:sldId id="279" r:id="rId13"/>
    <p:sldId id="281" r:id="rId14"/>
    <p:sldId id="282" r:id="rId15"/>
    <p:sldId id="272" r:id="rId16"/>
    <p:sldId id="273" r:id="rId17"/>
    <p:sldId id="283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1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07E7536-7C77-78BC-7A7B-91B7741B88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40EB2-4CBB-505B-1A21-CE0F4D0160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70666-FF55-43B8-9795-5FA31CF289D2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BB98CC-D99F-0AF3-9DF1-7A08158CD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13F26-2B0C-C39D-C4A6-30DD2A2040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1D6F-E27C-416E-BFAC-EAB3DAB8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99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79A03-1866-43A1-BC70-6FD948B0FB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81249-DA49-46B9-9683-C03CB97A9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6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E85D8-6492-1383-32A7-388B3861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772CA-031E-7A8B-37FD-910D4B28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63098-B8C7-BA58-BA5A-8424C437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357051-4747-4AC9-87FB-DDD9EB7F621F}" type="datetime1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CEA41-B2F2-83AB-7795-9653F339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DCE2E-32DA-43EB-4436-2D06B465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9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53777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145025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A69C2-8221-5F48-FC12-578E12BA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06" y="127831"/>
            <a:ext cx="3138182" cy="2556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956D62-F7FB-C366-BC84-499D7F6D85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862431" y="6492875"/>
            <a:ext cx="2743200" cy="365125"/>
          </a:xfrm>
        </p:spPr>
        <p:txBody>
          <a:bodyPr/>
          <a:lstStyle/>
          <a:p>
            <a:fld id="{4C52D21C-8FF6-4694-A688-02414672868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38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8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91C88-0BB2-1C98-8122-6CC30DC0C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174534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2D21C-8FF6-4694-A688-02414672868D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9BB73-546A-8EBD-4EA8-99263A9CD636}"/>
              </a:ext>
            </a:extLst>
          </p:cNvPr>
          <p:cNvCxnSpPr/>
          <p:nvPr userDrawn="1"/>
        </p:nvCxnSpPr>
        <p:spPr>
          <a:xfrm>
            <a:off x="383097" y="478172"/>
            <a:ext cx="11425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2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40306" y="2088339"/>
            <a:ext cx="3569852" cy="620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4875"/>
              </a:lnSpc>
            </a:pPr>
            <a:r>
              <a:rPr lang="en-US" sz="3875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Spring </a:t>
            </a:r>
            <a:r>
              <a:rPr lang="en-US" sz="3875" dirty="0" err="1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WebFlux</a:t>
            </a:r>
            <a:endParaRPr lang="en-US" sz="3875" dirty="0">
              <a:solidFill>
                <a:srgbClr val="020202"/>
              </a:solidFill>
              <a:latin typeface="PT Serif" pitchFamily="34" charset="0"/>
              <a:ea typeface="PT Serif" pitchFamily="34" charset="-122"/>
              <a:cs typeface="PT Serif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8CD12-4DEE-8021-1284-352008633197}"/>
              </a:ext>
            </a:extLst>
          </p:cNvPr>
          <p:cNvSpPr txBox="1"/>
          <p:nvPr/>
        </p:nvSpPr>
        <p:spPr>
          <a:xfrm>
            <a:off x="4948517" y="2900671"/>
            <a:ext cx="249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 err="1"/>
              <a:t>백엔드</a:t>
            </a:r>
            <a:r>
              <a:rPr kumimoji="1" lang="ko-KR" altLang="en-US" sz="1600" dirty="0"/>
              <a:t> 비동기 채팅서버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AB214-7DB2-A9D4-BCFA-14154C953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E7493D-11CF-44A4-180A-E88974BF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</a:t>
            </a:r>
            <a:r>
              <a:rPr lang="en-US" altLang="ko-KR" sz="2000" baseline="0" dirty="0"/>
              <a:t> </a:t>
            </a:r>
            <a:r>
              <a:rPr lang="ko-KR" altLang="en-US" sz="2000" dirty="0"/>
              <a:t>아키텍처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E56D185-DFF1-5D62-DB84-CB9B6E696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테이블 </a:t>
            </a:r>
            <a:r>
              <a:rPr lang="ko-KR" altLang="en-US" sz="1600" dirty="0"/>
              <a:t>설계 </a:t>
            </a:r>
            <a:r>
              <a:rPr lang="en-US" altLang="ko-KR" sz="1600" dirty="0"/>
              <a:t>(ERD)</a:t>
            </a:r>
            <a:endParaRPr lang="en-US" altLang="ko-KR" sz="1600" baseline="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baseline="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baseline="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baseline="0" dirty="0"/>
          </a:p>
          <a:p>
            <a:pPr marL="0" indent="0">
              <a:buNone/>
            </a:pPr>
            <a:endParaRPr lang="en-US" altLang="ko-KR" sz="1600" baseline="0" dirty="0"/>
          </a:p>
          <a:p>
            <a:pPr>
              <a:buNone/>
            </a:pPr>
            <a:r>
              <a:rPr lang="ko-KR" altLang="en-US" sz="1400" b="1" dirty="0"/>
              <a:t>주요 테이블 구조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chat_room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채팅방</a:t>
            </a:r>
            <a:r>
              <a:rPr lang="ko-KR" altLang="en-US" sz="1400" dirty="0"/>
              <a:t> 정보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chat_message</a:t>
            </a:r>
            <a:r>
              <a:rPr lang="en-US" altLang="ko-KR" sz="1400" dirty="0"/>
              <a:t>: </a:t>
            </a:r>
            <a:r>
              <a:rPr lang="ko-KR" altLang="en-US" sz="1400" dirty="0"/>
              <a:t>채팅 메시지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chat_room_guest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채팅방</a:t>
            </a:r>
            <a:r>
              <a:rPr lang="ko-KR" altLang="en-US" sz="1400" dirty="0"/>
              <a:t> 참여자 관리</a:t>
            </a:r>
          </a:p>
          <a:p>
            <a:pPr marL="0" indent="0">
              <a:buNone/>
            </a:pPr>
            <a:endParaRPr lang="en-US" altLang="ko-KR" sz="16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3014FE04-F49A-D4B0-0AB1-BF48C80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7BB9E3-A383-5BE2-74B5-1ED59FDA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1" y="1459326"/>
            <a:ext cx="11059886" cy="16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5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B7D67-3D39-6B31-5091-C572716F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8C9AB65-ECCB-5802-933F-0F9F3883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구현내용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7A60961-78EA-FD3C-0BAC-DFC0B224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885766" cy="5347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핵심 기능</a:t>
            </a:r>
            <a:endParaRPr lang="en-US" altLang="ko-KR" sz="1600" baseline="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400" baseline="0" dirty="0"/>
              <a:t>1) </a:t>
            </a:r>
            <a:r>
              <a:rPr lang="ko-KR" altLang="en-US" sz="1400" baseline="0" dirty="0"/>
              <a:t>채팅 </a:t>
            </a:r>
            <a:r>
              <a:rPr lang="en-US" altLang="ko-KR" sz="1400" baseline="0" dirty="0"/>
              <a:t>CRUD API</a:t>
            </a:r>
          </a:p>
          <a:p>
            <a:pPr marL="342900" indent="-342900">
              <a:buAutoNum type="arabicParenR"/>
            </a:pP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300" baseline="0" dirty="0"/>
              <a:t>    º REST </a:t>
            </a:r>
            <a:r>
              <a:rPr lang="en-US" altLang="ko-KR" sz="1300" baseline="0" dirty="0" err="1"/>
              <a:t>ful</a:t>
            </a:r>
            <a:r>
              <a:rPr lang="en-US" altLang="ko-KR" sz="1300" baseline="0" dirty="0"/>
              <a:t> API </a:t>
            </a:r>
            <a:r>
              <a:rPr lang="ko-KR" altLang="en-US" sz="1300" baseline="0" dirty="0"/>
              <a:t>제공 </a:t>
            </a:r>
            <a:r>
              <a:rPr lang="en-US" altLang="ko-KR" sz="1300" baseline="0" dirty="0"/>
              <a:t>(GET, POST, PUT, DELETE)</a:t>
            </a:r>
          </a:p>
          <a:p>
            <a:pPr marL="0" indent="0">
              <a:buNone/>
            </a:pPr>
            <a:r>
              <a:rPr lang="en-US" altLang="ko-KR" sz="1300" dirty="0"/>
              <a:t>    </a:t>
            </a:r>
            <a:r>
              <a:rPr lang="en-US" altLang="ko-KR" sz="1300" baseline="0" dirty="0"/>
              <a:t>º R2DBC</a:t>
            </a:r>
            <a:r>
              <a:rPr lang="ko-KR" altLang="en-US" sz="1300" baseline="0" dirty="0"/>
              <a:t>를 통한 비동기 데이터베이스 연산</a:t>
            </a: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300" dirty="0"/>
              <a:t>    </a:t>
            </a:r>
            <a:r>
              <a:rPr lang="en-US" altLang="ko-KR" sz="1300" baseline="0" dirty="0"/>
              <a:t>º Swagger UI</a:t>
            </a:r>
            <a:r>
              <a:rPr lang="ko-KR" altLang="en-US" sz="1300" baseline="0" dirty="0"/>
              <a:t>를 통한 </a:t>
            </a:r>
            <a:r>
              <a:rPr lang="en-US" altLang="ko-KR" sz="1300" baseline="0" dirty="0"/>
              <a:t>API </a:t>
            </a:r>
            <a:r>
              <a:rPr lang="ko-KR" altLang="en-US" sz="1300" baseline="0" dirty="0"/>
              <a:t>문서 제공 </a:t>
            </a:r>
            <a:r>
              <a:rPr lang="en-US" altLang="ko-KR" sz="1300" baseline="0" dirty="0"/>
              <a:t>(</a:t>
            </a:r>
            <a:r>
              <a:rPr lang="en-US" altLang="ko-KR" sz="1300" dirty="0"/>
              <a:t>http://localhost:8080/swagger-ui.html)</a:t>
            </a:r>
            <a:endParaRPr lang="en-US" altLang="ko-KR" sz="1300" baseline="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400" baseline="0" dirty="0"/>
              <a:t>2) </a:t>
            </a:r>
            <a:r>
              <a:rPr lang="ko-KR" altLang="en-US" sz="1400" baseline="0" dirty="0"/>
              <a:t>실시간 메시지 전송 </a:t>
            </a:r>
            <a:r>
              <a:rPr lang="en-US" altLang="ko-KR" sz="1400" baseline="0" dirty="0"/>
              <a:t>(WebSocket) </a:t>
            </a:r>
          </a:p>
          <a:p>
            <a:pPr marL="0" indent="0">
              <a:buNone/>
            </a:pPr>
            <a:r>
              <a:rPr lang="en-US" altLang="ko-KR" sz="1300" dirty="0"/>
              <a:t>    </a:t>
            </a:r>
          </a:p>
          <a:p>
            <a:pPr marL="0" indent="0">
              <a:buNone/>
            </a:pPr>
            <a:r>
              <a:rPr lang="en-US" altLang="ko-KR" sz="1300" dirty="0"/>
              <a:t>    </a:t>
            </a:r>
            <a:r>
              <a:rPr lang="en-US" altLang="ko-KR" sz="1300" baseline="0" dirty="0"/>
              <a:t>º </a:t>
            </a:r>
            <a:r>
              <a:rPr lang="en-US" altLang="ko-KR" sz="1300" dirty="0"/>
              <a:t>WebSocket</a:t>
            </a:r>
            <a:r>
              <a:rPr lang="ko-KR" altLang="en-US" sz="1300" dirty="0"/>
              <a:t>을 통한 실시간 메시지 송수신</a:t>
            </a:r>
          </a:p>
          <a:p>
            <a:pPr marL="0" indent="0">
              <a:buNone/>
            </a:pPr>
            <a:r>
              <a:rPr lang="ko-KR" altLang="en-US" sz="1300" dirty="0"/>
              <a:t>    </a:t>
            </a:r>
            <a:r>
              <a:rPr lang="en-US" altLang="ko-KR" sz="1300" baseline="0" dirty="0"/>
              <a:t>º </a:t>
            </a:r>
            <a:r>
              <a:rPr lang="ko-KR" altLang="en-US" sz="1300" dirty="0"/>
              <a:t>채팅방별 세션 관리</a:t>
            </a:r>
            <a:endParaRPr lang="en-US" altLang="ko-KR" sz="130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endParaRPr lang="en-US" altLang="ko-KR" sz="13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756F1DFD-0CD9-8767-0BB4-073D206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5D7441-5765-1FB7-AF41-18805C47489E}"/>
              </a:ext>
            </a:extLst>
          </p:cNvPr>
          <p:cNvSpPr/>
          <p:nvPr/>
        </p:nvSpPr>
        <p:spPr>
          <a:xfrm>
            <a:off x="774441" y="5187820"/>
            <a:ext cx="4851918" cy="961053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dirty="0"/>
              <a:t> Client → </a:t>
            </a:r>
            <a:r>
              <a:rPr lang="en-US" altLang="ko-KR" sz="1300" dirty="0" err="1"/>
              <a:t>WebSocketHandler</a:t>
            </a:r>
            <a:r>
              <a:rPr lang="en-US" altLang="ko-KR" sz="1300" dirty="0"/>
              <a:t> → </a:t>
            </a:r>
            <a:r>
              <a:rPr lang="en-US" altLang="ko-KR" sz="1300" dirty="0" err="1"/>
              <a:t>ChatService</a:t>
            </a:r>
            <a:r>
              <a:rPr lang="en-US" altLang="ko-KR" sz="1300" dirty="0"/>
              <a:t> → Database</a:t>
            </a:r>
          </a:p>
          <a:p>
            <a:r>
              <a:rPr lang="en-US" altLang="ko-KR" sz="1300" dirty="0"/>
              <a:t>                           ↓         </a:t>
            </a:r>
          </a:p>
          <a:p>
            <a:r>
              <a:rPr lang="ko-KR" altLang="en-US" sz="1300" dirty="0"/>
              <a:t>              다른 </a:t>
            </a:r>
            <a:r>
              <a:rPr lang="en-US" altLang="ko-KR" sz="1300" dirty="0"/>
              <a:t>Client</a:t>
            </a:r>
            <a:r>
              <a:rPr lang="ko-KR" altLang="en-US" sz="1300" dirty="0"/>
              <a:t>들에게 </a:t>
            </a:r>
            <a:r>
              <a:rPr lang="ko-KR" altLang="en-US" sz="1300" dirty="0" err="1"/>
              <a:t>브로드캐스트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0636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6E329-7A45-EBC4-04F3-DDBC7ACAF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C8ED7F4-0223-9530-972F-7F3398E9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구현내용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B593421-1D61-3008-687F-02F6787E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885766" cy="5347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핵심 기능</a:t>
            </a:r>
            <a:endParaRPr lang="en-US" altLang="ko-KR" sz="1600" baseline="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400" baseline="0" dirty="0"/>
              <a:t>3) </a:t>
            </a:r>
            <a:r>
              <a:rPr lang="ko-KR" altLang="en-US" sz="1400" baseline="0" dirty="0"/>
              <a:t>실시간 알림 </a:t>
            </a:r>
            <a:r>
              <a:rPr lang="en-US" altLang="ko-KR" sz="1400" baseline="0" dirty="0"/>
              <a:t>(SSE)</a:t>
            </a:r>
          </a:p>
          <a:p>
            <a:pPr>
              <a:buNone/>
            </a:pPr>
            <a:endParaRPr lang="ko-KR" altLang="en-US" sz="1400" b="1" dirty="0"/>
          </a:p>
          <a:p>
            <a:pPr marL="0" indent="0">
              <a:buNone/>
            </a:pPr>
            <a:r>
              <a:rPr lang="en-US" altLang="ko-KR" sz="1300" baseline="0" dirty="0"/>
              <a:t>   º </a:t>
            </a:r>
            <a:r>
              <a:rPr lang="en-US" altLang="ko-KR" sz="1300" dirty="0"/>
              <a:t>SSE(Server-Sent Events)</a:t>
            </a:r>
            <a:r>
              <a:rPr lang="ko-KR" altLang="en-US" sz="1300" dirty="0"/>
              <a:t>를 통한 실시간 알림</a:t>
            </a:r>
          </a:p>
          <a:p>
            <a:pPr marL="0" indent="0">
              <a:buNone/>
            </a:pPr>
            <a:r>
              <a:rPr lang="en-US" altLang="ko-KR" sz="1300" baseline="0" dirty="0"/>
              <a:t>   º </a:t>
            </a:r>
            <a:r>
              <a:rPr lang="ko-KR" altLang="en-US" sz="1300" dirty="0"/>
              <a:t>새 메시지 도착 알림</a:t>
            </a:r>
            <a:endParaRPr lang="en-US" altLang="ko-KR" sz="1300" baseline="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300" dirty="0"/>
              <a:t>   </a:t>
            </a:r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r>
              <a:rPr lang="en-US" altLang="ko-KR" sz="1400" baseline="0" dirty="0"/>
              <a:t>4) </a:t>
            </a:r>
            <a:r>
              <a:rPr lang="ko-KR" altLang="en-US" sz="1400" baseline="0" dirty="0"/>
              <a:t>외부 </a:t>
            </a:r>
            <a:r>
              <a:rPr lang="en-US" altLang="ko-KR" sz="1400" baseline="0" dirty="0"/>
              <a:t>API </a:t>
            </a:r>
            <a:r>
              <a:rPr lang="ko-KR" altLang="en-US" sz="1400" baseline="0" dirty="0"/>
              <a:t>연동 </a:t>
            </a:r>
            <a:r>
              <a:rPr lang="en-US" altLang="ko-KR" sz="1400" baseline="0" dirty="0"/>
              <a:t>(</a:t>
            </a:r>
            <a:r>
              <a:rPr lang="en-US" altLang="ko-KR" sz="1400" baseline="0" dirty="0" err="1"/>
              <a:t>WebClient</a:t>
            </a:r>
            <a:r>
              <a:rPr lang="en-US" altLang="ko-KR" sz="1400" baseline="0" dirty="0"/>
              <a:t>)</a:t>
            </a:r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>
              <a:buNone/>
            </a:pPr>
            <a:r>
              <a:rPr lang="ko-KR" altLang="en-US" sz="1300" baseline="0" dirty="0"/>
              <a:t>   </a:t>
            </a:r>
            <a:r>
              <a:rPr lang="en-US" altLang="ko-KR" sz="1300" baseline="0" dirty="0"/>
              <a:t>º </a:t>
            </a:r>
            <a:r>
              <a:rPr lang="ko-KR" altLang="en-US" sz="1300" baseline="0" dirty="0"/>
              <a:t>외부 시스템과의 </a:t>
            </a:r>
            <a:r>
              <a:rPr lang="ko-KR" altLang="en-US" sz="1300" baseline="0" dirty="0" err="1"/>
              <a:t>논블로킹</a:t>
            </a:r>
            <a:r>
              <a:rPr lang="ko-KR" altLang="en-US" sz="1300" baseline="0" dirty="0"/>
              <a:t> 통신</a:t>
            </a:r>
            <a:endParaRPr lang="en-US" altLang="ko-KR" sz="13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41CE36F0-B4A2-D945-E34F-AF02FE43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35C538A-52E6-B14B-C54C-544F02344883}"/>
              </a:ext>
            </a:extLst>
          </p:cNvPr>
          <p:cNvSpPr/>
          <p:nvPr/>
        </p:nvSpPr>
        <p:spPr>
          <a:xfrm>
            <a:off x="556312" y="3088538"/>
            <a:ext cx="4851918" cy="61582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baseline="0" dirty="0"/>
              <a:t>메시지 발생 → </a:t>
            </a:r>
            <a:r>
              <a:rPr lang="en-US" altLang="ko-KR" sz="1300" baseline="0" dirty="0" err="1"/>
              <a:t>NotificationService</a:t>
            </a:r>
            <a:r>
              <a:rPr lang="en-US" altLang="ko-KR" sz="1300" baseline="0" dirty="0"/>
              <a:t> → </a:t>
            </a:r>
            <a:r>
              <a:rPr lang="en-US" altLang="ko-KR" sz="1300" baseline="0" dirty="0" err="1"/>
              <a:t>SSEHandler</a:t>
            </a:r>
            <a:r>
              <a:rPr lang="en-US" altLang="ko-KR" sz="1300" baseline="0" dirty="0"/>
              <a:t> → Client</a:t>
            </a:r>
          </a:p>
        </p:txBody>
      </p:sp>
    </p:spTree>
    <p:extLst>
      <p:ext uri="{BB962C8B-B14F-4D97-AF65-F5344CB8AC3E}">
        <p14:creationId xmlns:p14="http://schemas.microsoft.com/office/powerpoint/2010/main" val="272471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C9D2-AEC6-A4FC-F9DB-217C8E63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4A8BED69-0769-48C1-E176-877D6FBC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en-US" altLang="ko-KR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Spring MVC / </a:t>
            </a:r>
            <a:r>
              <a:rPr lang="en-US" altLang="ko-KR" sz="2000" dirty="0" err="1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WebFlux</a:t>
            </a:r>
            <a:r>
              <a:rPr lang="en-US" altLang="ko-KR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ko-KR" alt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비교</a:t>
            </a:r>
            <a:endParaRPr lang="ko-KR" altLang="en-US" sz="20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8E7FEB1-2372-F8AE-6EB4-78E4B275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baseline="0" dirty="0"/>
              <a:t>MVC /</a:t>
            </a:r>
            <a:r>
              <a:rPr lang="ko-KR" altLang="en-US" sz="1600" baseline="0" dirty="0"/>
              <a:t> </a:t>
            </a:r>
            <a:r>
              <a:rPr lang="en-US" altLang="ko-KR" sz="1600" baseline="0" dirty="0" err="1"/>
              <a:t>WebFlux</a:t>
            </a:r>
            <a:r>
              <a:rPr lang="en-US" altLang="ko-KR" sz="1600" baseline="0" dirty="0"/>
              <a:t> </a:t>
            </a:r>
            <a:r>
              <a:rPr lang="ko-KR" altLang="en-US" sz="1600" baseline="0" dirty="0"/>
              <a:t>차이점</a:t>
            </a:r>
            <a:r>
              <a:rPr lang="en-US" altLang="ko-KR" sz="1600" baseline="0" dirty="0"/>
              <a:t> </a:t>
            </a:r>
            <a:endParaRPr lang="ko-KR" altLang="en-US" sz="16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461966B-3434-A10B-B668-78FF8C7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7C2AC5A-494B-8B67-BEDF-D665B9A04F02}"/>
              </a:ext>
            </a:extLst>
          </p:cNvPr>
          <p:cNvGraphicFramePr>
            <a:graphicFrameLocks noGrp="1"/>
          </p:cNvGraphicFramePr>
          <p:nvPr/>
        </p:nvGraphicFramePr>
        <p:xfrm>
          <a:off x="455127" y="1448182"/>
          <a:ext cx="8936084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97608">
                  <a:extLst>
                    <a:ext uri="{9D8B030D-6E8A-4147-A177-3AD203B41FA5}">
                      <a16:colId xmlns:a16="http://schemas.microsoft.com/office/drawing/2014/main" val="2138487982"/>
                    </a:ext>
                  </a:extLst>
                </a:gridCol>
                <a:gridCol w="3321698">
                  <a:extLst>
                    <a:ext uri="{9D8B030D-6E8A-4147-A177-3AD203B41FA5}">
                      <a16:colId xmlns:a16="http://schemas.microsoft.com/office/drawing/2014/main" val="716633862"/>
                    </a:ext>
                  </a:extLst>
                </a:gridCol>
                <a:gridCol w="4016778">
                  <a:extLst>
                    <a:ext uri="{9D8B030D-6E8A-4147-A177-3AD203B41FA5}">
                      <a16:colId xmlns:a16="http://schemas.microsoft.com/office/drawing/2014/main" val="119742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ko-KR" altLang="en-US" sz="1400" b="0" dirty="0">
                          <a:effectLst/>
                        </a:rPr>
                        <a:t>항목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b="0" dirty="0">
                          <a:effectLst/>
                        </a:rPr>
                        <a:t>Spring MVC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400" b="0" dirty="0">
                          <a:effectLst/>
                        </a:rPr>
                        <a:t>Spring </a:t>
                      </a:r>
                      <a:r>
                        <a:rPr lang="en-US" sz="1400" b="0" dirty="0" err="1">
                          <a:effectLst/>
                        </a:rPr>
                        <a:t>WebFlux</a:t>
                      </a:r>
                      <a:endParaRPr lang="en-US" sz="1400" b="0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8647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>
                          <a:effectLst/>
                        </a:rPr>
                        <a:t>처리 방식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>
                          <a:effectLst/>
                        </a:rPr>
                        <a:t>동기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en-US" sz="1400" dirty="0">
                          <a:effectLst/>
                        </a:rPr>
                        <a:t>Blocking), Thread-per-request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비동기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Non-Blocking), Event-Driven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375738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내부 구조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>
                          <a:effectLst/>
                        </a:rPr>
                        <a:t>Servlet API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>
                          <a:effectLst/>
                        </a:rPr>
                        <a:t>Reactive Streams, Project Reactor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196218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스레드 모델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>
                          <a:effectLst/>
                        </a:rPr>
                        <a:t>요청마다 스레드 할당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소수 스레드로 다수 요청 처리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180390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성능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고부하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스레드 풀 한계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성능 저하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고부하에서 뛰어난 확장성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265663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개발 난이도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낮음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직관적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높음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리액티브 패러다임 필요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4166652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사용 예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전통적 웹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사내 시스템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 err="1">
                          <a:effectLst/>
                        </a:rPr>
                        <a:t>고트래픽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API, </a:t>
                      </a:r>
                      <a:r>
                        <a:rPr lang="ko-KR" altLang="en-US" sz="1400" dirty="0">
                          <a:effectLst/>
                        </a:rPr>
                        <a:t>실시간 서비스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214614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>
                          <a:effectLst/>
                        </a:rPr>
                        <a:t>DB </a:t>
                      </a:r>
                      <a:r>
                        <a:rPr lang="ko-KR" altLang="en-US" sz="1400">
                          <a:effectLst/>
                        </a:rPr>
                        <a:t>연동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>
                          <a:effectLst/>
                        </a:rPr>
                        <a:t>JDBC/JPA(Blocking)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 dirty="0">
                          <a:effectLst/>
                        </a:rPr>
                        <a:t>R2DBC/</a:t>
                      </a:r>
                      <a:r>
                        <a:rPr lang="en-US" sz="1400" dirty="0" err="1">
                          <a:effectLst/>
                        </a:rPr>
                        <a:t>ReactiveMongo</a:t>
                      </a:r>
                      <a:r>
                        <a:rPr lang="en-US" sz="1400" dirty="0">
                          <a:effectLst/>
                        </a:rPr>
                        <a:t>(Non-Blocking)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55775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블로킹 작업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>
                          <a:effectLst/>
                        </a:rPr>
                        <a:t>허용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400" dirty="0">
                          <a:effectLst/>
                        </a:rPr>
                        <a:t>지양</a:t>
                      </a:r>
                      <a:r>
                        <a:rPr lang="en-US" altLang="ko-KR" sz="1400" dirty="0">
                          <a:effectLst/>
                        </a:rPr>
                        <a:t>(</a:t>
                      </a:r>
                      <a:r>
                        <a:rPr lang="ko-KR" altLang="en-US" sz="1400" dirty="0">
                          <a:effectLst/>
                        </a:rPr>
                        <a:t>전체 병목 가능</a:t>
                      </a:r>
                      <a:r>
                        <a:rPr lang="en-US" altLang="ko-KR" sz="1400" dirty="0">
                          <a:effectLst/>
                        </a:rPr>
                        <a:t>)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1336413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77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C778-324E-07E0-D688-86D936569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4A0C4C6-003E-97C3-12FE-C10FF894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pPr>
              <a:lnSpc>
                <a:spcPts val="2375"/>
              </a:lnSpc>
              <a:buSzPct val="100000"/>
            </a:pPr>
            <a:r>
              <a:rPr lang="en-US" altLang="ko-KR" sz="2000" dirty="0"/>
              <a:t>4. </a:t>
            </a:r>
            <a:r>
              <a:rPr lang="en-US" altLang="ko-KR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Spring MVC / </a:t>
            </a:r>
            <a:r>
              <a:rPr lang="en-US" altLang="ko-KR" sz="2000" dirty="0" err="1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WebFlux</a:t>
            </a:r>
            <a:r>
              <a:rPr lang="en-US" altLang="ko-KR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ko-KR" alt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비교</a:t>
            </a:r>
            <a:endParaRPr lang="en-US" altLang="ko-KR" sz="2000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B19CCBA-C804-0666-E025-D9AF6FD3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2119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aseline="0" dirty="0"/>
              <a:t>Spring MVC</a:t>
            </a:r>
            <a:r>
              <a:rPr lang="ko-KR" altLang="en-US" sz="1600" baseline="0" dirty="0"/>
              <a:t>와 </a:t>
            </a:r>
            <a:r>
              <a:rPr lang="en-US" altLang="ko-KR" sz="1600" dirty="0" err="1"/>
              <a:t>WebFlux</a:t>
            </a:r>
            <a:r>
              <a:rPr lang="en-US" altLang="ko-KR" sz="1600" dirty="0"/>
              <a:t> </a:t>
            </a:r>
            <a:r>
              <a:rPr lang="ko-KR" altLang="en-US" sz="1600" dirty="0"/>
              <a:t>성능비교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sz="1300" b="0" i="0" dirty="0">
                <a:solidFill>
                  <a:srgbClr val="1A1C1E"/>
                </a:solidFill>
                <a:effectLst/>
                <a:latin typeface="Google Sans Text"/>
              </a:rPr>
              <a:t>Spring MVC</a:t>
            </a:r>
            <a:r>
              <a:rPr lang="ko-KR" altLang="en-US" sz="1300" b="0" i="0" dirty="0">
                <a:solidFill>
                  <a:srgbClr val="1A1C1E"/>
                </a:solidFill>
                <a:effectLst/>
                <a:latin typeface="Google Sans Text"/>
              </a:rPr>
              <a:t>의 </a:t>
            </a:r>
            <a:r>
              <a:rPr lang="ko-KR" altLang="en-US" sz="1300" b="0" i="0" dirty="0" err="1">
                <a:solidFill>
                  <a:srgbClr val="1A1C1E"/>
                </a:solidFill>
                <a:effectLst/>
                <a:latin typeface="Google Sans Text"/>
              </a:rPr>
              <a:t>서블릿</a:t>
            </a:r>
            <a:r>
              <a:rPr lang="ko-KR" altLang="en-US" sz="1300" b="0" i="0" dirty="0">
                <a:solidFill>
                  <a:srgbClr val="1A1C1E"/>
                </a:solidFill>
                <a:effectLst/>
                <a:latin typeface="Google Sans Text"/>
              </a:rPr>
              <a:t> 스레드 풀</a:t>
            </a:r>
            <a:r>
              <a:rPr lang="en-US" altLang="ko-KR" sz="1300" b="0" i="0" dirty="0">
                <a:solidFill>
                  <a:srgbClr val="1A1C1E"/>
                </a:solidFill>
                <a:effectLst/>
                <a:latin typeface="Google Sans Text"/>
              </a:rPr>
              <a:t>(Thread Pool)</a:t>
            </a:r>
            <a:r>
              <a:rPr lang="ko-KR" altLang="en-US" sz="1300" b="0" i="0" dirty="0">
                <a:solidFill>
                  <a:srgbClr val="1A1C1E"/>
                </a:solidFill>
                <a:effectLst/>
                <a:latin typeface="Google Sans Text"/>
              </a:rPr>
              <a:t>을 </a:t>
            </a:r>
            <a:r>
              <a:rPr lang="en-US" altLang="ko-KR" sz="1300" b="1" i="0" dirty="0">
                <a:solidFill>
                  <a:srgbClr val="1A1C1E"/>
                </a:solidFill>
                <a:effectLst/>
                <a:latin typeface="Google Sans Text"/>
              </a:rPr>
              <a:t>200</a:t>
            </a:r>
            <a:r>
              <a:rPr lang="ko-KR" altLang="en-US" sz="1300" b="1" i="0" dirty="0">
                <a:solidFill>
                  <a:srgbClr val="1A1C1E"/>
                </a:solidFill>
                <a:effectLst/>
                <a:latin typeface="Google Sans Text"/>
              </a:rPr>
              <a:t>개</a:t>
            </a:r>
            <a:r>
              <a:rPr lang="ko-KR" altLang="en-US" sz="1300" b="0" i="0" dirty="0">
                <a:solidFill>
                  <a:srgbClr val="1A1C1E"/>
                </a:solidFill>
                <a:effectLst/>
                <a:latin typeface="Google Sans Text"/>
              </a:rPr>
              <a:t>로 고정 후 테스트</a:t>
            </a:r>
            <a:endParaRPr lang="ko-KR" altLang="en-US" sz="13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3F8F3A41-AFCE-00B1-D670-79EA4555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209EFD-15E0-EE5B-0C19-78575F35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12" y="539971"/>
            <a:ext cx="4795096" cy="589571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0247B61B-80CA-5CDD-9B9A-F5D688A517B0}"/>
              </a:ext>
            </a:extLst>
          </p:cNvPr>
          <p:cNvSpPr txBox="1">
            <a:spLocks/>
          </p:cNvSpPr>
          <p:nvPr/>
        </p:nvSpPr>
        <p:spPr>
          <a:xfrm>
            <a:off x="387740" y="3915216"/>
            <a:ext cx="10515600" cy="27281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결과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1A1C1E"/>
                </a:solidFill>
                <a:effectLst/>
                <a:uLnTx/>
                <a:uFillTx/>
                <a:latin typeface="Google Sans Text"/>
                <a:ea typeface="맑은 고딕" panose="020B0503020000020004" pitchFamily="34" charset="-127"/>
                <a:cs typeface="+mn-cs"/>
              </a:rPr>
              <a:t>200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A1C1E"/>
                </a:solidFill>
                <a:effectLst/>
                <a:uLnTx/>
                <a:uFillTx/>
                <a:latin typeface="Google Sans Text"/>
                <a:ea typeface="맑은 고딕" panose="020B0503020000020004" pitchFamily="34" charset="-127"/>
                <a:cs typeface="+mn-cs"/>
              </a:rPr>
              <a:t>을 초과하는 동시 요청에 대해서는 응답속도 차이 발생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1A1C1E"/>
              </a:solidFill>
              <a:effectLst/>
              <a:uLnTx/>
              <a:uFillTx/>
              <a:latin typeface="Google Sans Text"/>
              <a:ea typeface="맑은 고딕" panose="020B0503020000020004" pitchFamily="34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300" dirty="0"/>
              <a:t>동시접속자의 수가 많을수록 더 차이가 커짐</a:t>
            </a:r>
            <a:endParaRPr lang="en-US" altLang="ko-KR" sz="1300" dirty="0"/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70B18-9BED-54B9-CAC6-B6937B524794}"/>
              </a:ext>
            </a:extLst>
          </p:cNvPr>
          <p:cNvSpPr txBox="1"/>
          <p:nvPr/>
        </p:nvSpPr>
        <p:spPr>
          <a:xfrm>
            <a:off x="453156" y="5818236"/>
            <a:ext cx="5812971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00"/>
              </a:lnSpc>
              <a:spcAft>
                <a:spcPts val="225"/>
              </a:spcAft>
              <a:defRPr/>
            </a:pPr>
            <a:r>
              <a:rPr lang="ko-KR" altLang="en-US" sz="800" dirty="0"/>
              <a:t>참고문헌</a:t>
            </a:r>
            <a:r>
              <a:rPr lang="en-US" altLang="ko-KR" sz="800" dirty="0"/>
              <a:t>:</a:t>
            </a:r>
          </a:p>
          <a:p>
            <a:pPr lvl="0">
              <a:lnSpc>
                <a:spcPts val="1500"/>
              </a:lnSpc>
              <a:spcAft>
                <a:spcPts val="225"/>
              </a:spcAft>
              <a:defRPr/>
            </a:pPr>
            <a:r>
              <a:rPr lang="en-US" altLang="ko-KR" sz="800" dirty="0"/>
              <a:t>[1] </a:t>
            </a:r>
            <a:r>
              <a:rPr lang="ko-KR" altLang="en-US" sz="800" dirty="0" err="1"/>
              <a:t>정명교</a:t>
            </a:r>
            <a:r>
              <a:rPr lang="en-US" altLang="ko-KR" sz="800" dirty="0"/>
              <a:t>, </a:t>
            </a:r>
            <a:r>
              <a:rPr lang="ko-KR" altLang="en-US" sz="800" dirty="0"/>
              <a:t>서태원</a:t>
            </a:r>
            <a:r>
              <a:rPr lang="en-US" altLang="ko-KR" sz="800" dirty="0"/>
              <a:t>, “</a:t>
            </a:r>
            <a:r>
              <a:rPr lang="ko-KR" altLang="en-US" sz="800" dirty="0"/>
              <a:t>자바 기반의 스프링 </a:t>
            </a:r>
            <a:r>
              <a:rPr lang="en-US" altLang="ko-KR" sz="800" dirty="0"/>
              <a:t>Web MVC</a:t>
            </a:r>
            <a:r>
              <a:rPr lang="ko-KR" altLang="en-US" sz="800" dirty="0"/>
              <a:t>와 </a:t>
            </a:r>
            <a:r>
              <a:rPr lang="en-US" altLang="ko-KR" sz="800" dirty="0" err="1"/>
              <a:t>WebFlux</a:t>
            </a:r>
            <a:r>
              <a:rPr lang="en-US" altLang="ko-KR" sz="800" dirty="0"/>
              <a:t> </a:t>
            </a:r>
            <a:r>
              <a:rPr lang="ko-KR" altLang="en-US" sz="800" dirty="0"/>
              <a:t>성능 분석</a:t>
            </a:r>
            <a:r>
              <a:rPr lang="en-US" altLang="ko-KR" sz="800" dirty="0"/>
              <a:t>”, https://koreascience.kr/article/CFKO202024664104455.pdf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0357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7A1E2-6D7D-B767-BF3D-359F7C5EE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BB19CB04-BFB5-4872-EC31-CC6B1338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마무리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61B7AF8-41DF-7F6B-AE20-68D77110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프로젝트성과</a:t>
            </a:r>
            <a:endParaRPr lang="en-US" altLang="ko-KR" sz="1600" baseline="0" dirty="0"/>
          </a:p>
          <a:p>
            <a:pPr marL="0" indent="0">
              <a:buNone/>
            </a:pPr>
            <a:endParaRPr lang="en-US" altLang="ko-KR" sz="160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Spring </a:t>
            </a:r>
            <a:r>
              <a:rPr lang="en-US" altLang="ko-KR" sz="1300" dirty="0" err="1"/>
              <a:t>WebFlux</a:t>
            </a:r>
            <a:r>
              <a:rPr lang="en-US" altLang="ko-KR" sz="1300" dirty="0"/>
              <a:t> </a:t>
            </a:r>
            <a:r>
              <a:rPr lang="ko-KR" altLang="en-US" sz="1300" dirty="0"/>
              <a:t>기반 완전한 비동기 채팅 시스템 구축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dirty="0"/>
              <a:t>실시간 통신을 위한 </a:t>
            </a:r>
            <a:r>
              <a:rPr lang="en-US" altLang="ko-KR" sz="1300" dirty="0"/>
              <a:t>WebSocket/SSE </a:t>
            </a:r>
            <a:r>
              <a:rPr lang="ko-KR" altLang="en-US" sz="1300" dirty="0"/>
              <a:t>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300" dirty="0" err="1"/>
              <a:t>리액티브</a:t>
            </a:r>
            <a:r>
              <a:rPr lang="ko-KR" altLang="en-US" sz="1300" dirty="0"/>
              <a:t> 프로그래밍 적용 경험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300" dirty="0"/>
              <a:t>R2DBC</a:t>
            </a:r>
            <a:r>
              <a:rPr lang="ko-KR" altLang="en-US" sz="1300" dirty="0"/>
              <a:t>를 통한 비동기 데이터베이스 연동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35356673-CC40-F630-F1FA-B645BF33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4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70D6F-3579-5586-2395-C3C82A594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7ABFEB4F-5996-ED97-9384-02C0110E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마무리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FF3C6434-60A0-E5DE-9CEB-CC356DFE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활용 방안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실시간 고성능 시스템</a:t>
            </a:r>
            <a:r>
              <a:rPr lang="en-US" altLang="ko-KR" sz="1400" dirty="0"/>
              <a:t>(</a:t>
            </a:r>
            <a:r>
              <a:rPr lang="ko-KR" altLang="en-US" sz="1400" dirty="0"/>
              <a:t>채팅서버</a:t>
            </a:r>
            <a:r>
              <a:rPr lang="en-US" altLang="ko-KR" sz="1400" dirty="0"/>
              <a:t>, </a:t>
            </a:r>
            <a:r>
              <a:rPr lang="ko-KR" altLang="en-US" sz="1400" dirty="0"/>
              <a:t>실시간 </a:t>
            </a:r>
            <a:r>
              <a:rPr lang="ko-KR" altLang="en-US" sz="1400" dirty="0" err="1"/>
              <a:t>알림시스템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스트리밍 시스템</a:t>
            </a:r>
            <a:r>
              <a:rPr lang="en-US" altLang="ko-KR" sz="1400" dirty="0"/>
              <a:t>) </a:t>
            </a:r>
            <a:r>
              <a:rPr lang="ko-KR" altLang="en-US" sz="1400" dirty="0"/>
              <a:t>자체</a:t>
            </a:r>
            <a:r>
              <a:rPr lang="en-US" altLang="ko-KR" sz="1400" dirty="0"/>
              <a:t> </a:t>
            </a:r>
            <a:r>
              <a:rPr lang="ko-KR" altLang="en-US" sz="1400" dirty="0"/>
              <a:t>구축 요건 시 </a:t>
            </a:r>
            <a:endParaRPr lang="en-US" altLang="ko-KR" sz="1400" dirty="0"/>
          </a:p>
          <a:p>
            <a:r>
              <a:rPr lang="ko-KR" altLang="en-US" sz="1400" dirty="0"/>
              <a:t>대규모 트래픽 처리용 게이트웨이 시스템 </a:t>
            </a:r>
            <a:endParaRPr lang="en-US" altLang="ko-KR" sz="1400" dirty="0"/>
          </a:p>
          <a:p>
            <a:r>
              <a:rPr lang="en-US" altLang="ko-KR" sz="1400" dirty="0"/>
              <a:t>Polling</a:t>
            </a:r>
            <a:r>
              <a:rPr lang="ko-KR" altLang="en-US" sz="1400" dirty="0"/>
              <a:t> 방식에 레거시 시스템 교체</a:t>
            </a:r>
            <a:endParaRPr lang="en-US" altLang="ko-KR" sz="1400" dirty="0"/>
          </a:p>
          <a:p>
            <a:pPr marL="0" indent="0">
              <a:buNone/>
            </a:pPr>
            <a:endParaRPr lang="ko-KR" altLang="en-US" sz="13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1230905E-93E8-6B33-EDE3-B63DEA3B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2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C9B8D-6EEA-3CD1-4ED9-92F9D90C1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51D4AAC9-1DF4-1A91-C054-FB3900E7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마무리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B397E59-53A3-1913-7D87-79FE2E1F3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최종 결론</a:t>
            </a:r>
            <a:endParaRPr lang="en-US" altLang="ko-KR" sz="1600" baseline="0" dirty="0"/>
          </a:p>
          <a:p>
            <a:pPr marL="0" indent="0">
              <a:buNone/>
            </a:pP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  </a:t>
            </a:r>
            <a:r>
              <a:rPr lang="en-US" altLang="ko-KR" sz="1300" i="0" dirty="0" err="1">
                <a:solidFill>
                  <a:srgbClr val="1A1C1E"/>
                </a:solidFill>
                <a:effectLst/>
                <a:latin typeface="Google Sans"/>
              </a:rPr>
              <a:t>WebFlux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는 </a:t>
            </a: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‘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무</a:t>
            </a:r>
            <a:r>
              <a:rPr lang="ko-KR" altLang="en-US" sz="1300" dirty="0">
                <a:solidFill>
                  <a:srgbClr val="1A1C1E"/>
                </a:solidFill>
                <a:latin typeface="Google Sans"/>
              </a:rPr>
              <a:t>조건 </a:t>
            </a:r>
            <a:r>
              <a:rPr lang="ko-KR" altLang="en-US" sz="1300" dirty="0" err="1">
                <a:solidFill>
                  <a:srgbClr val="1A1C1E"/>
                </a:solidFill>
                <a:latin typeface="Google Sans"/>
              </a:rPr>
              <a:t>선택해야하는</a:t>
            </a:r>
            <a:r>
              <a:rPr lang="ko-KR" altLang="en-US" sz="1300" dirty="0">
                <a:solidFill>
                  <a:srgbClr val="1A1C1E"/>
                </a:solidFill>
                <a:latin typeface="Google Sans"/>
              </a:rPr>
              <a:t> 최신 기술</a:t>
            </a:r>
            <a:r>
              <a:rPr lang="en-US" altLang="ko-KR" sz="1300" dirty="0">
                <a:solidFill>
                  <a:srgbClr val="1A1C1E"/>
                </a:solidFill>
                <a:latin typeface="Google Sans"/>
              </a:rPr>
              <a:t>’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이 아니라</a:t>
            </a: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, '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요구사항에 맞게 선택할 수 </a:t>
            </a:r>
            <a:r>
              <a:rPr lang="ko-KR" altLang="en-US" sz="1300" dirty="0">
                <a:solidFill>
                  <a:srgbClr val="1A1C1E"/>
                </a:solidFill>
                <a:latin typeface="Google Sans"/>
              </a:rPr>
              <a:t>있는 옵션</a:t>
            </a:r>
            <a:r>
              <a:rPr lang="en-US" altLang="ko-KR" sz="1300" dirty="0">
                <a:solidFill>
                  <a:srgbClr val="1A1C1E"/>
                </a:solidFill>
                <a:latin typeface="Google Sans"/>
              </a:rPr>
              <a:t>’ 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이다</a:t>
            </a: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endParaRPr lang="en-US" altLang="ko-KR" sz="1300" baseline="0" dirty="0"/>
          </a:p>
          <a:p>
            <a:pPr marL="0" indent="0" algn="l">
              <a:lnSpc>
                <a:spcPts val="1800"/>
              </a:lnSpc>
              <a:buNone/>
            </a:pP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  </a:t>
            </a:r>
            <a:r>
              <a:rPr lang="en-US" altLang="ko-KR" sz="1300" i="0" dirty="0" err="1">
                <a:solidFill>
                  <a:srgbClr val="1A1C1E"/>
                </a:solidFill>
                <a:effectLst/>
                <a:latin typeface="Google Sans"/>
              </a:rPr>
              <a:t>WebFlux</a:t>
            </a:r>
            <a:r>
              <a:rPr lang="en-US" altLang="ko-KR" sz="1300" i="0" dirty="0">
                <a:solidFill>
                  <a:srgbClr val="1A1C1E"/>
                </a:solidFill>
                <a:effectLst/>
                <a:latin typeface="Google Sans"/>
              </a:rPr>
              <a:t> 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"/>
              </a:rPr>
              <a:t>도입이 </a:t>
            </a:r>
            <a:r>
              <a:rPr lang="ko-KR" altLang="en-US" sz="1300" dirty="0">
                <a:solidFill>
                  <a:srgbClr val="1A1C1E"/>
                </a:solidFill>
                <a:latin typeface="Google Sans"/>
              </a:rPr>
              <a:t>권장되는 상황</a:t>
            </a:r>
            <a:endParaRPr lang="en-US" altLang="ko-KR" sz="1300" dirty="0">
              <a:solidFill>
                <a:srgbClr val="1A1C1E"/>
              </a:solidFill>
              <a:latin typeface="Google Sans"/>
            </a:endParaRPr>
          </a:p>
          <a:p>
            <a:pPr marL="0" indent="0" algn="l">
              <a:lnSpc>
                <a:spcPts val="1800"/>
              </a:lnSpc>
              <a:buNone/>
            </a:pPr>
            <a:endParaRPr lang="en-US" altLang="ko-KR" sz="1300" dirty="0">
              <a:solidFill>
                <a:srgbClr val="1A1C1E"/>
              </a:solidFill>
              <a:latin typeface="Google Sans"/>
            </a:endParaRPr>
          </a:p>
          <a:p>
            <a:pPr lvl="1">
              <a:lnSpc>
                <a:spcPts val="1500"/>
              </a:lnSpc>
              <a:spcAft>
                <a:spcPts val="225"/>
              </a:spcAft>
            </a:pP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 고성능 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&amp;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대규모 트래픽 처리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실시간 스트리밍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,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대용량 데이터 처리 등 높은 처리량과 낮은 지연 시간이 필수적인 시스템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MSA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환경과 같이 잦은 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I/O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작업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(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네트워크 통신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)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이 발생하는 아키텍처</a:t>
            </a:r>
            <a:endParaRPr lang="en-US" altLang="ko-KR" sz="1100" dirty="0">
              <a:solidFill>
                <a:srgbClr val="1A1C1E"/>
              </a:solidFill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altLang="ko-KR" sz="11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lnSpc>
                <a:spcPts val="1500"/>
              </a:lnSpc>
              <a:spcAft>
                <a:spcPts val="225"/>
              </a:spcAft>
              <a:buNone/>
            </a:pP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 Text"/>
              </a:rPr>
              <a:t>  </a:t>
            </a:r>
            <a:r>
              <a:rPr lang="ko-KR" altLang="en-US" sz="1300" i="0" dirty="0" err="1">
                <a:solidFill>
                  <a:srgbClr val="1A1C1E"/>
                </a:solidFill>
                <a:effectLst/>
                <a:latin typeface="Google Sans Text"/>
              </a:rPr>
              <a:t>고려해야할</a:t>
            </a:r>
            <a:r>
              <a:rPr lang="ko-KR" altLang="en-US" sz="1300" i="0" dirty="0">
                <a:solidFill>
                  <a:srgbClr val="1A1C1E"/>
                </a:solidFill>
                <a:effectLst/>
                <a:latin typeface="Google Sans Text"/>
              </a:rPr>
              <a:t> 조건</a:t>
            </a:r>
            <a:endParaRPr lang="en-US" altLang="ko-KR" sz="13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lnSpc>
                <a:spcPts val="1500"/>
              </a:lnSpc>
              <a:spcAft>
                <a:spcPts val="225"/>
              </a:spcAft>
              <a:buNone/>
            </a:pPr>
            <a:endParaRPr lang="ko-KR" altLang="en-US" sz="1700" i="0" dirty="0">
              <a:solidFill>
                <a:srgbClr val="1A1C1E"/>
              </a:solidFill>
              <a:effectLst/>
              <a:latin typeface="Google Sans"/>
            </a:endParaRPr>
          </a:p>
          <a:p>
            <a:pPr lvl="1"/>
            <a:r>
              <a:rPr lang="ko-KR" altLang="en-US" sz="1100" i="0" dirty="0" err="1">
                <a:solidFill>
                  <a:srgbClr val="1A1C1E"/>
                </a:solidFill>
                <a:effectLst/>
                <a:latin typeface="Google Sans Text"/>
              </a:rPr>
              <a:t>리액티브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 프로그래밍은 기존의 명령형 프로그래밍과 패러다임이 달라 초기 학습에 시간과 비용이 소요</a:t>
            </a:r>
            <a:endParaRPr lang="en-US" altLang="ko-KR" sz="11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/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진정한 성능 효과를 얻으려면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,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프로젝트 초기 단계부터 시스템전체를 </a:t>
            </a:r>
            <a:r>
              <a:rPr lang="ko-KR" altLang="en-US" sz="1100" i="0" dirty="0" err="1">
                <a:solidFill>
                  <a:srgbClr val="1A1C1E"/>
                </a:solidFill>
                <a:effectLst/>
                <a:latin typeface="Google Sans Text"/>
              </a:rPr>
              <a:t>리액티브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(Non-Blocking) </a:t>
            </a:r>
            <a:r>
              <a:rPr lang="ko-KR" altLang="en-US" sz="1100" i="0" dirty="0">
                <a:solidFill>
                  <a:srgbClr val="1A1C1E"/>
                </a:solidFill>
                <a:effectLst/>
                <a:latin typeface="Google Sans Text"/>
              </a:rPr>
              <a:t>으로 </a:t>
            </a:r>
            <a:r>
              <a:rPr lang="ko-KR" altLang="en-US" sz="1100" i="0" dirty="0" err="1">
                <a:solidFill>
                  <a:srgbClr val="1A1C1E"/>
                </a:solidFill>
                <a:effectLst/>
                <a:latin typeface="Google Sans Text"/>
              </a:rPr>
              <a:t>구성해야함</a:t>
            </a:r>
            <a:r>
              <a:rPr lang="en-US" altLang="ko-KR" sz="1100" i="0" dirty="0">
                <a:solidFill>
                  <a:srgbClr val="1A1C1E"/>
                </a:solidFill>
                <a:effectLst/>
                <a:latin typeface="Google Sans Text"/>
              </a:rPr>
              <a:t>.</a:t>
            </a:r>
            <a:endParaRPr lang="ko-KR" altLang="en-US" sz="11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1A4EFA75-928A-A97D-EFC2-07E7BF25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59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59F85-ED7B-A570-9357-8C9F47D84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ECF13A5-5235-489E-06E3-B6164DA4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4. </a:t>
            </a:r>
            <a:r>
              <a:rPr lang="ko-KR" altLang="en-US" sz="2000" dirty="0"/>
              <a:t>마무리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8AE4EEF-1296-74E9-B749-6808375F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7393" y="223824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          감사합니다</a:t>
            </a:r>
            <a:r>
              <a:rPr lang="en-US" altLang="ko-KR" dirty="0"/>
              <a:t>.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91CBCF86-165C-EA3E-54EA-8329E9EB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49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8"/>
          <p:cNvSpPr>
            <a:spLocks noChangeArrowheads="1"/>
          </p:cNvSpPr>
          <p:nvPr/>
        </p:nvSpPr>
        <p:spPr bwMode="auto">
          <a:xfrm>
            <a:off x="2967038" y="72634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31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99005"/>
              </p:ext>
            </p:extLst>
          </p:nvPr>
        </p:nvGraphicFramePr>
        <p:xfrm>
          <a:off x="1517650" y="1152647"/>
          <a:ext cx="9150350" cy="4741862"/>
        </p:xfrm>
        <a:graphic>
          <a:graphicData uri="http://schemas.openxmlformats.org/drawingml/2006/table">
            <a:tbl>
              <a:tblPr/>
              <a:tblGrid>
                <a:gridCol w="115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3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2025.07.04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배찬열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1857375"/>
            <a:ext cx="4961831" cy="620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75"/>
              </a:lnSpc>
            </a:pPr>
            <a:r>
              <a:rPr lang="ko-KR" altLang="en-US" sz="3875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목차</a:t>
            </a:r>
            <a:endParaRPr lang="en-US" sz="3875" dirty="0"/>
          </a:p>
        </p:txBody>
      </p:sp>
      <p:sp>
        <p:nvSpPr>
          <p:cNvPr id="3" name="Text 1"/>
          <p:cNvSpPr/>
          <p:nvPr/>
        </p:nvSpPr>
        <p:spPr>
          <a:xfrm>
            <a:off x="568185" y="3708918"/>
            <a:ext cx="10869018" cy="2995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r>
              <a:rPr lang="ko-KR" altLang="en-US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프로젝트 소개</a:t>
            </a: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r>
              <a:rPr lang="ko-KR" altLang="en-US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아키텍처</a:t>
            </a: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r>
              <a:rPr lang="ko-KR" altLang="en-US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구현 내용</a:t>
            </a: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r>
              <a:rPr lang="en-US" altLang="ko-KR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Spring MVC / </a:t>
            </a:r>
            <a:r>
              <a:rPr lang="en-US" altLang="ko-KR" sz="1458" dirty="0" err="1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WebFlux</a:t>
            </a:r>
            <a:r>
              <a:rPr lang="en-US" altLang="ko-KR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ko-KR" altLang="en-US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비교</a:t>
            </a: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r>
              <a:rPr lang="ko-KR" altLang="en-US" sz="1458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마무리</a:t>
            </a: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endParaRPr lang="en-US" altLang="ko-KR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  <a:p>
            <a:pPr marL="285739" indent="-285739">
              <a:lnSpc>
                <a:spcPts val="2375"/>
              </a:lnSpc>
              <a:buSzPct val="100000"/>
              <a:buFont typeface="+mj-lt"/>
              <a:buAutoNum type="arabicPeriod"/>
            </a:pPr>
            <a:endParaRPr lang="en-US" sz="1458" dirty="0">
              <a:solidFill>
                <a:srgbClr val="383838"/>
              </a:solidFill>
              <a:ea typeface="DM Sans" pitchFamily="34" charset="-122"/>
              <a:cs typeface="DM Sans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3145D-CBDA-33B0-5839-494BE68A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A5BE8A9-3A04-ABDF-9AC5-5990E8F3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소개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F8E3B77-A983-C151-D350-E3EC3D19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프로젝트 개요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200" b="1" dirty="0"/>
              <a:t>Spring </a:t>
            </a:r>
            <a:r>
              <a:rPr lang="en-US" altLang="ko-KR" sz="1200" b="1" dirty="0" err="1"/>
              <a:t>WebFlux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기반 비동기 채팅 서버</a:t>
            </a:r>
            <a:endParaRPr lang="ko-KR" alt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Spring </a:t>
            </a:r>
            <a:r>
              <a:rPr lang="en-US" altLang="ko-KR" sz="1200" dirty="0" err="1"/>
              <a:t>WebFlux</a:t>
            </a:r>
            <a:r>
              <a:rPr lang="ko-KR" altLang="en-US" sz="1200" dirty="0"/>
              <a:t>를 활용한 실시간 채팅 애플리케이션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비동기</a:t>
            </a:r>
            <a:r>
              <a:rPr lang="en-US" altLang="ko-KR" sz="1200" dirty="0"/>
              <a:t>·</a:t>
            </a:r>
            <a:r>
              <a:rPr lang="ko-KR" altLang="en-US" sz="1200" dirty="0" err="1"/>
              <a:t>논블로킹</a:t>
            </a:r>
            <a:r>
              <a:rPr lang="ko-KR" altLang="en-US" sz="1200" dirty="0"/>
              <a:t> 방식의 고성능 서버 구현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WebFlux</a:t>
            </a:r>
            <a:r>
              <a:rPr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주제 선정 배경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아직 경험하지 못한 </a:t>
            </a:r>
            <a:r>
              <a:rPr lang="en-US" altLang="ko-KR" sz="1200" dirty="0"/>
              <a:t>Spring </a:t>
            </a:r>
            <a:r>
              <a:rPr lang="ko-KR" altLang="en-US" sz="1200" dirty="0"/>
              <a:t>기술을 활용 및 습득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대규모 데이터 처리의 중요성과 고성능 유지 방안</a:t>
            </a:r>
            <a:endParaRPr lang="en-US" altLang="ko-KR" sz="1200" dirty="0"/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Java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람다식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함수형 인터페이스 등 함수형 프로그래밍 문법 사용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1CE08999-7A02-876D-EE8F-2C2C0000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AE5B8-E671-A5B3-11FC-6A662F107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DA989EE-98D6-3026-2703-ABD78942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</a:t>
            </a:r>
            <a:r>
              <a:rPr lang="en-US" altLang="ko-KR" sz="2000" baseline="0" dirty="0"/>
              <a:t> </a:t>
            </a:r>
            <a:r>
              <a:rPr lang="ko-KR" altLang="en-US" sz="2000" baseline="0" dirty="0"/>
              <a:t>프로젝트 소개</a:t>
            </a:r>
            <a:endParaRPr lang="ko-KR" altLang="en-US" sz="20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6CE95D6-2696-C826-71AA-207B9E58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프로젝트 목표</a:t>
            </a:r>
            <a:endParaRPr lang="en-US" altLang="ko-KR" sz="1600" baseline="0" dirty="0"/>
          </a:p>
          <a:p>
            <a:pPr lvl="0">
              <a:defRPr/>
            </a:pPr>
            <a:r>
              <a:rPr lang="en-US" altLang="ko-KR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Spring </a:t>
            </a:r>
            <a:r>
              <a:rPr lang="en-US" altLang="ko-KR" sz="11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WebFlux</a:t>
            </a:r>
            <a:r>
              <a:rPr lang="ko-KR" altLang="en-US" sz="11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 기반 </a:t>
            </a:r>
            <a:r>
              <a:rPr lang="ko-KR" altLang="en-US" sz="1100" dirty="0"/>
              <a:t>비동기</a:t>
            </a:r>
            <a:r>
              <a:rPr lang="en-US" altLang="ko-KR" sz="1100" dirty="0"/>
              <a:t>·</a:t>
            </a:r>
            <a:r>
              <a:rPr lang="ko-KR" altLang="en-US" sz="1100" dirty="0" err="1"/>
              <a:t>논블로킹</a:t>
            </a:r>
            <a:r>
              <a:rPr lang="ko-KR" altLang="en-US" sz="1100" dirty="0"/>
              <a:t> 서버 구현</a:t>
            </a:r>
            <a:endParaRPr lang="en-US" altLang="ko-KR" sz="1100" dirty="0"/>
          </a:p>
          <a:p>
            <a:pPr lvl="0">
              <a:defRPr/>
            </a:pPr>
            <a:r>
              <a:rPr lang="ko-KR" altLang="en-US" sz="1100" dirty="0"/>
              <a:t>실시간 메시지 및 알림 전송 기능 구현</a:t>
            </a:r>
            <a:endParaRPr lang="en-US" altLang="ko-K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100" dirty="0" err="1"/>
              <a:t>WebClient</a:t>
            </a:r>
            <a:r>
              <a:rPr lang="ko-KR" altLang="en-US" sz="1100" dirty="0"/>
              <a:t>를 활용한 비동기 클라이언트 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100" dirty="0"/>
              <a:t>함수형 프로그래밍 패러다임 적용</a:t>
            </a:r>
          </a:p>
          <a:p>
            <a:pPr marL="0" indent="0">
              <a:buNone/>
            </a:pPr>
            <a:endParaRPr lang="ko-KR" altLang="en-US" sz="1600" baseline="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06FDC659-0D31-0412-60CA-0E8ED6DA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5933F27F-D539-8AE5-F784-1B959422A145}"/>
              </a:ext>
            </a:extLst>
          </p:cNvPr>
          <p:cNvSpPr txBox="1">
            <a:spLocks/>
          </p:cNvSpPr>
          <p:nvPr/>
        </p:nvSpPr>
        <p:spPr>
          <a:xfrm>
            <a:off x="385614" y="3265150"/>
            <a:ext cx="3581815" cy="4928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기술 스택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5A8E2A-E023-38B2-4492-64C31617A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32298"/>
              </p:ext>
            </p:extLst>
          </p:nvPr>
        </p:nvGraphicFramePr>
        <p:xfrm>
          <a:off x="458340" y="3758033"/>
          <a:ext cx="8128000" cy="2123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050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93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200" b="0" dirty="0"/>
                        <a:t>Spring Boot 2.7.8, Spring WebFlux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8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PostgreSQL, R2DBC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WebSocket</a:t>
                      </a:r>
                    </a:p>
                    <a:p>
                      <a:r>
                        <a:rPr lang="en-US" sz="1200" b="0" dirty="0"/>
                        <a:t>SSE (Server-Sent Events)</a:t>
                      </a:r>
                    </a:p>
                    <a:p>
                      <a:r>
                        <a:rPr lang="en-US" altLang="ko-KR" sz="1200" dirty="0" err="1"/>
                        <a:t>WebClient</a:t>
                      </a:r>
                      <a:endParaRPr 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66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Swagger UI, OpenAPI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33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Java 8, Netty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85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8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392E-30DB-5939-9499-63C337391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46A29DA-64CF-1FB8-E906-6DCAD78D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프로젝트 소개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23DE4ED9-752F-B972-9A68-6A0EA64E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74FE6-21C9-BE79-3809-35C587541733}"/>
              </a:ext>
            </a:extLst>
          </p:cNvPr>
          <p:cNvSpPr txBox="1"/>
          <p:nvPr/>
        </p:nvSpPr>
        <p:spPr>
          <a:xfrm>
            <a:off x="299720" y="732777"/>
            <a:ext cx="884542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dirty="0" err="1"/>
              <a:t>WebFlux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sz="1400" dirty="0"/>
              <a:t>Spring </a:t>
            </a:r>
            <a:r>
              <a:rPr lang="en-US" altLang="ko-KR" sz="1400" dirty="0" err="1"/>
              <a:t>WebFlux</a:t>
            </a:r>
            <a:r>
              <a:rPr lang="ko-KR" altLang="en-US" sz="1400" dirty="0"/>
              <a:t>는 </a:t>
            </a:r>
            <a:r>
              <a:rPr lang="en-US" altLang="ko-KR" sz="1400" dirty="0"/>
              <a:t>Spring Framework 5.0 </a:t>
            </a:r>
            <a:r>
              <a:rPr lang="ko-KR" altLang="en-US" sz="1400" dirty="0"/>
              <a:t>이상에서 도입된 비동기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논블로킹</a:t>
            </a:r>
            <a:r>
              <a:rPr lang="ko-KR" altLang="en-US" sz="1400" dirty="0"/>
              <a:t> 웹 프레임워크</a:t>
            </a:r>
            <a:r>
              <a:rPr lang="en-US" altLang="ko-KR" sz="1400" dirty="0"/>
              <a:t>.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Project Reactor</a:t>
            </a:r>
            <a:r>
              <a:rPr lang="ko-KR" altLang="en-US" sz="1400" dirty="0"/>
              <a:t> 기반으로 동작 </a:t>
            </a:r>
            <a:r>
              <a:rPr lang="en-US" altLang="ko-KR" sz="1400" dirty="0"/>
              <a:t>(Reactive Streams </a:t>
            </a:r>
            <a:r>
              <a:rPr lang="ko-KR" altLang="en-US" sz="1400" dirty="0"/>
              <a:t>인터페이스의</a:t>
            </a:r>
            <a:r>
              <a:rPr lang="en-US" altLang="ko-KR" sz="1400" dirty="0"/>
              <a:t> </a:t>
            </a:r>
            <a:r>
              <a:rPr lang="ko-KR" altLang="en-US" sz="1400" dirty="0"/>
              <a:t>구현체</a:t>
            </a:r>
            <a:r>
              <a:rPr lang="en-US" altLang="ko-KR" sz="1400" dirty="0"/>
              <a:t>)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r>
              <a:rPr lang="ko-KR" altLang="en-US" sz="1400" dirty="0"/>
              <a:t>주요 특징</a:t>
            </a: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pPr lvl="1"/>
            <a:r>
              <a:rPr lang="en-US" altLang="ko-KR" sz="1400" dirty="0"/>
              <a:t>High-Level</a:t>
            </a:r>
          </a:p>
          <a:p>
            <a:pPr lvl="1"/>
            <a:endParaRPr lang="ko-KR" alt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400" dirty="0"/>
              <a:t>  비동기</a:t>
            </a:r>
            <a:r>
              <a:rPr lang="en-US" altLang="ko-KR" sz="1400" dirty="0"/>
              <a:t>·</a:t>
            </a:r>
            <a:r>
              <a:rPr lang="ko-KR" altLang="en-US" sz="1400" dirty="0" err="1"/>
              <a:t>논블로킹</a:t>
            </a:r>
            <a:r>
              <a:rPr lang="en-US" altLang="ko-KR" sz="1400" dirty="0"/>
              <a:t>: </a:t>
            </a:r>
            <a:r>
              <a:rPr lang="ko-KR" altLang="en-US" sz="1400" dirty="0"/>
              <a:t>적은 스레드로 많은 요청 처리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400" dirty="0"/>
              <a:t>  이벤트 루프 기반 모델</a:t>
            </a:r>
            <a:r>
              <a:rPr lang="en-US" altLang="ko-KR" sz="1400" dirty="0"/>
              <a:t>: </a:t>
            </a:r>
            <a:r>
              <a:rPr lang="ko-KR" altLang="en-US" sz="1400" dirty="0"/>
              <a:t>기본적으로 </a:t>
            </a:r>
            <a:r>
              <a:rPr lang="en-US" altLang="ko-KR" sz="1400" dirty="0"/>
              <a:t>Netty </a:t>
            </a:r>
            <a:r>
              <a:rPr lang="ko-KR" altLang="en-US" sz="1400" dirty="0"/>
              <a:t>지원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400" dirty="0"/>
              <a:t>  함수형 프로그래밍</a:t>
            </a:r>
            <a:r>
              <a:rPr lang="en-US" altLang="ko-KR" sz="1400" dirty="0"/>
              <a:t>: Router Functions </a:t>
            </a:r>
            <a:r>
              <a:rPr lang="ko-KR" altLang="en-US" sz="1400" dirty="0"/>
              <a:t>등 지원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400" dirty="0"/>
              <a:t>  R2DBC </a:t>
            </a:r>
            <a:r>
              <a:rPr lang="ko-KR" altLang="en-US" sz="1400" dirty="0"/>
              <a:t>통합</a:t>
            </a:r>
            <a:r>
              <a:rPr lang="en-US" altLang="ko-KR" sz="1400" dirty="0"/>
              <a:t>: </a:t>
            </a:r>
            <a:r>
              <a:rPr lang="ko-KR" altLang="en-US" sz="1400" dirty="0"/>
              <a:t>비동기 데이터베이스 접근</a:t>
            </a:r>
            <a:endParaRPr lang="en-US" altLang="ko-KR" sz="14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lvl="1"/>
            <a:r>
              <a:rPr lang="en-US" altLang="ko-KR" sz="1400" dirty="0"/>
              <a:t>Row-Level</a:t>
            </a:r>
          </a:p>
          <a:p>
            <a:pPr lvl="1"/>
            <a:endParaRPr lang="en-US" altLang="ko-KR" sz="1400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핵심 타입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Mono: 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또는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개의 데이터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Flux: 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개 이상 다수의 데이터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연산자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체이닝을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통한 데이터 스트림 처리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백프레셔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(Backpressure)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지원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Scheduler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로 스레드 풀 관리 및 최적화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7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8183F-1507-879F-3787-AFED473B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A1AAC1B-65D6-B87E-EE96-1D333029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아키텍처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WebFlux</a:t>
            </a:r>
            <a:r>
              <a:rPr lang="en-US" altLang="ko-KR" sz="1600" baseline="0" dirty="0"/>
              <a:t>)</a:t>
            </a:r>
            <a:br>
              <a:rPr lang="en-US" altLang="ko-KR" sz="2000" baseline="0" dirty="0"/>
            </a:br>
            <a:endParaRPr lang="ko-KR" altLang="en-US" sz="20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5772E65C-4E1C-5C2C-A6B2-94C8E052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5DB88A61-DE78-6B5A-7650-CC195E5CA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2931" y="533090"/>
            <a:ext cx="7906138" cy="604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3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1ED0-BB94-636A-3C65-F2CF04FC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72BBD3D-73EB-0BDD-2518-10F13B25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</a:t>
            </a:r>
            <a:r>
              <a:rPr lang="en-US" altLang="ko-KR" sz="2000" baseline="0" dirty="0"/>
              <a:t> </a:t>
            </a:r>
            <a:r>
              <a:rPr lang="ko-KR" altLang="en-US" sz="2000" dirty="0"/>
              <a:t>아키텍처 </a:t>
            </a:r>
            <a:r>
              <a:rPr lang="en-US" altLang="ko-KR" sz="1600" dirty="0"/>
              <a:t>(</a:t>
            </a:r>
            <a:r>
              <a:rPr lang="en-US" altLang="ko-KR" sz="1600" baseline="0" dirty="0"/>
              <a:t>Chat-Server)</a:t>
            </a:r>
            <a:endParaRPr lang="ko-KR" altLang="en-US" sz="1600" dirty="0"/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BC3EB5AE-8396-611D-BF70-9E9D5032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CE538F6-9C27-8C72-E5A8-D12A7EDD5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848" y="603202"/>
            <a:ext cx="11563028" cy="57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4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A2D88-0CD1-A71B-87DF-585CD771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C6E99E0-7802-D8EF-446C-0C3815AA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" y="86518"/>
            <a:ext cx="10515600" cy="103336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2.</a:t>
            </a:r>
            <a:r>
              <a:rPr lang="en-US" altLang="ko-KR" sz="2000" baseline="0" dirty="0"/>
              <a:t> </a:t>
            </a:r>
            <a:r>
              <a:rPr lang="ko-KR" altLang="en-US" sz="2000" dirty="0"/>
              <a:t>아키텍처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E9624DD-A3F8-4ED5-F308-BD0DB58B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14" y="9412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aseline="0" dirty="0"/>
              <a:t>주요 컴포넌트 흐름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5A462C6-F454-630B-F79B-7BC09CCA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2D21C-8FF6-4694-A688-02414672868D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B61EC-15AE-A45A-BDFF-10EE3D3ED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897300"/>
              </p:ext>
            </p:extLst>
          </p:nvPr>
        </p:nvGraphicFramePr>
        <p:xfrm>
          <a:off x="385614" y="1565369"/>
          <a:ext cx="10732277" cy="2580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46604">
                  <a:extLst>
                    <a:ext uri="{9D8B030D-6E8A-4147-A177-3AD203B41FA5}">
                      <a16:colId xmlns:a16="http://schemas.microsoft.com/office/drawing/2014/main" val="1927969979"/>
                    </a:ext>
                  </a:extLst>
                </a:gridCol>
                <a:gridCol w="5811202">
                  <a:extLst>
                    <a:ext uri="{9D8B030D-6E8A-4147-A177-3AD203B41FA5}">
                      <a16:colId xmlns:a16="http://schemas.microsoft.com/office/drawing/2014/main" val="2191994412"/>
                    </a:ext>
                  </a:extLst>
                </a:gridCol>
                <a:gridCol w="2874471">
                  <a:extLst>
                    <a:ext uri="{9D8B030D-6E8A-4147-A177-3AD203B41FA5}">
                      <a16:colId xmlns:a16="http://schemas.microsoft.com/office/drawing/2014/main" val="3056550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15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채팅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CRUD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ChatHandler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ChatService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ReactiveCrudRepository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채팅 테이블 관련 기본적인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CRUD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7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채팅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CRUD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WebSocketHandler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ChatService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ReactiveCrudRepository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실시간 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effectLst/>
                        </a:rPr>
                        <a:t>메세지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 처리 중 테이블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CRUD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3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실시간 메시지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WebSocketHandler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에서 처리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effectLst/>
                        </a:rPr>
                        <a:t>WebSocket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effectLst/>
                        </a:rPr>
                        <a:t>으로 실시간 메시지 전송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65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실시간 알림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SSEHandler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호출하여 이벤트 스트림 연결 </a:t>
                      </a:r>
                      <a:endParaRPr lang="en-US" altLang="ko-KR" sz="12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이 후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WebSocketHandler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에서 이벤트 발생 시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NotificationServerice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-&gt;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SSEHandler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SSE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기반 알림 전송 처리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1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외부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API </a:t>
                      </a:r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호출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WebClientHandler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effectLst/>
                        </a:rPr>
                        <a:t>WebClientService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</a:rPr>
                        <a:t> -&gt; External System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kern="1200" dirty="0">
                          <a:solidFill>
                            <a:schemeClr val="dk1"/>
                          </a:solidFill>
                          <a:effectLst/>
                        </a:rPr>
                        <a:t>외부 시스템 연동 비동기 호출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99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7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887</Words>
  <Application>Microsoft Office PowerPoint</Application>
  <PresentationFormat>와이드스크린</PresentationFormat>
  <Paragraphs>228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Google Sans</vt:lpstr>
      <vt:lpstr>Google Sans Text</vt:lpstr>
      <vt:lpstr>맑은 고딕</vt:lpstr>
      <vt:lpstr>Arial</vt:lpstr>
      <vt:lpstr>DM Sans</vt:lpstr>
      <vt:lpstr>PT Serif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1. 프로젝트 소개</vt:lpstr>
      <vt:lpstr>1. 프로젝트 소개</vt:lpstr>
      <vt:lpstr>1. 프로젝트 소개</vt:lpstr>
      <vt:lpstr>2. 아키텍처 (WebFlux) </vt:lpstr>
      <vt:lpstr>2. 아키텍처 (Chat-Server)</vt:lpstr>
      <vt:lpstr>2. 아키텍처</vt:lpstr>
      <vt:lpstr>2. 아키텍처</vt:lpstr>
      <vt:lpstr>3. 구현내용</vt:lpstr>
      <vt:lpstr>3. 구현내용</vt:lpstr>
      <vt:lpstr>4. Spring MVC / WebFlux 비교</vt:lpstr>
      <vt:lpstr>4. Spring MVC / WebFlux 비교</vt:lpstr>
      <vt:lpstr>4. 마무리</vt:lpstr>
      <vt:lpstr>4. 마무리</vt:lpstr>
      <vt:lpstr>4. 마무리</vt:lpstr>
      <vt:lpstr>4. 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Seoyoung Moon</dc:creator>
  <cp:lastModifiedBy>Seoyoung Moon</cp:lastModifiedBy>
  <cp:revision>12</cp:revision>
  <dcterms:created xsi:type="dcterms:W3CDTF">2025-07-04T05:00:21Z</dcterms:created>
  <dcterms:modified xsi:type="dcterms:W3CDTF">2025-07-07T00:50:01Z</dcterms:modified>
</cp:coreProperties>
</file>