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84" r:id="rId3"/>
    <p:sldId id="259" r:id="rId4"/>
    <p:sldId id="285" r:id="rId5"/>
    <p:sldId id="290" r:id="rId6"/>
    <p:sldId id="291" r:id="rId7"/>
    <p:sldId id="292" r:id="rId8"/>
    <p:sldId id="287" r:id="rId9"/>
    <p:sldId id="294" r:id="rId10"/>
    <p:sldId id="295" r:id="rId11"/>
    <p:sldId id="305" r:id="rId12"/>
    <p:sldId id="299" r:id="rId13"/>
    <p:sldId id="300" r:id="rId14"/>
    <p:sldId id="301" r:id="rId15"/>
    <p:sldId id="296" r:id="rId16"/>
    <p:sldId id="293" r:id="rId17"/>
    <p:sldId id="302" r:id="rId18"/>
    <p:sldId id="303" r:id="rId19"/>
    <p:sldId id="304" r:id="rId20"/>
    <p:sldId id="288" r:id="rId21"/>
    <p:sldId id="289" r:id="rId22"/>
    <p:sldId id="306" r:id="rId23"/>
    <p:sldId id="307" r:id="rId24"/>
    <p:sldId id="308" r:id="rId25"/>
    <p:sldId id="309" r:id="rId26"/>
    <p:sldId id="311" r:id="rId27"/>
    <p:sldId id="339" r:id="rId28"/>
    <p:sldId id="312" r:id="rId29"/>
    <p:sldId id="313" r:id="rId30"/>
    <p:sldId id="314" r:id="rId31"/>
    <p:sldId id="315" r:id="rId32"/>
    <p:sldId id="338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33" r:id="rId41"/>
    <p:sldId id="324" r:id="rId42"/>
    <p:sldId id="326" r:id="rId43"/>
    <p:sldId id="325" r:id="rId44"/>
    <p:sldId id="327" r:id="rId45"/>
    <p:sldId id="329" r:id="rId46"/>
    <p:sldId id="334" r:id="rId47"/>
    <p:sldId id="330" r:id="rId48"/>
    <p:sldId id="331" r:id="rId49"/>
    <p:sldId id="332" r:id="rId50"/>
    <p:sldId id="351" r:id="rId51"/>
    <p:sldId id="337" r:id="rId52"/>
    <p:sldId id="336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50" r:id="rId63"/>
    <p:sldId id="352" r:id="rId64"/>
    <p:sldId id="354" r:id="rId65"/>
    <p:sldId id="356" r:id="rId66"/>
    <p:sldId id="357" r:id="rId67"/>
    <p:sldId id="353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1" autoAdjust="0"/>
  </p:normalViewPr>
  <p:slideViewPr>
    <p:cSldViewPr snapToGrid="0">
      <p:cViewPr varScale="1">
        <p:scale>
          <a:sx n="86" d="100"/>
          <a:sy n="86" d="100"/>
        </p:scale>
        <p:origin x="273" y="51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2.xml"/><Relationship Id="rId18" Type="http://schemas.openxmlformats.org/officeDocument/2006/relationships/slide" Target="slides/slide37.xml"/><Relationship Id="rId26" Type="http://schemas.openxmlformats.org/officeDocument/2006/relationships/slide" Target="slides/slide45.xml"/><Relationship Id="rId39" Type="http://schemas.openxmlformats.org/officeDocument/2006/relationships/slide" Target="slides/slide58.xml"/><Relationship Id="rId21" Type="http://schemas.openxmlformats.org/officeDocument/2006/relationships/slide" Target="slides/slide40.xml"/><Relationship Id="rId34" Type="http://schemas.openxmlformats.org/officeDocument/2006/relationships/slide" Target="slides/slide53.xml"/><Relationship Id="rId42" Type="http://schemas.openxmlformats.org/officeDocument/2006/relationships/slide" Target="slides/slide61.xml"/><Relationship Id="rId47" Type="http://schemas.openxmlformats.org/officeDocument/2006/relationships/slide" Target="slides/slide66.xml"/><Relationship Id="rId7" Type="http://schemas.openxmlformats.org/officeDocument/2006/relationships/slide" Target="slides/slide26.xml"/><Relationship Id="rId2" Type="http://schemas.openxmlformats.org/officeDocument/2006/relationships/slide" Target="slides/slide21.xml"/><Relationship Id="rId16" Type="http://schemas.openxmlformats.org/officeDocument/2006/relationships/slide" Target="slides/slide35.xml"/><Relationship Id="rId29" Type="http://schemas.openxmlformats.org/officeDocument/2006/relationships/slide" Target="slides/slide48.xml"/><Relationship Id="rId1" Type="http://schemas.openxmlformats.org/officeDocument/2006/relationships/slide" Target="slides/slide20.xml"/><Relationship Id="rId6" Type="http://schemas.openxmlformats.org/officeDocument/2006/relationships/slide" Target="slides/slide25.xml"/><Relationship Id="rId11" Type="http://schemas.openxmlformats.org/officeDocument/2006/relationships/slide" Target="slides/slide30.xml"/><Relationship Id="rId24" Type="http://schemas.openxmlformats.org/officeDocument/2006/relationships/slide" Target="slides/slide43.xml"/><Relationship Id="rId32" Type="http://schemas.openxmlformats.org/officeDocument/2006/relationships/slide" Target="slides/slide51.xml"/><Relationship Id="rId37" Type="http://schemas.openxmlformats.org/officeDocument/2006/relationships/slide" Target="slides/slide56.xml"/><Relationship Id="rId40" Type="http://schemas.openxmlformats.org/officeDocument/2006/relationships/slide" Target="slides/slide59.xml"/><Relationship Id="rId45" Type="http://schemas.openxmlformats.org/officeDocument/2006/relationships/slide" Target="slides/slide64.xml"/><Relationship Id="rId5" Type="http://schemas.openxmlformats.org/officeDocument/2006/relationships/slide" Target="slides/slide24.xml"/><Relationship Id="rId15" Type="http://schemas.openxmlformats.org/officeDocument/2006/relationships/slide" Target="slides/slide34.xml"/><Relationship Id="rId23" Type="http://schemas.openxmlformats.org/officeDocument/2006/relationships/slide" Target="slides/slide42.xml"/><Relationship Id="rId28" Type="http://schemas.openxmlformats.org/officeDocument/2006/relationships/slide" Target="slides/slide47.xml"/><Relationship Id="rId36" Type="http://schemas.openxmlformats.org/officeDocument/2006/relationships/slide" Target="slides/slide55.xml"/><Relationship Id="rId10" Type="http://schemas.openxmlformats.org/officeDocument/2006/relationships/slide" Target="slides/slide29.xml"/><Relationship Id="rId19" Type="http://schemas.openxmlformats.org/officeDocument/2006/relationships/slide" Target="slides/slide38.xml"/><Relationship Id="rId31" Type="http://schemas.openxmlformats.org/officeDocument/2006/relationships/slide" Target="slides/slide50.xml"/><Relationship Id="rId44" Type="http://schemas.openxmlformats.org/officeDocument/2006/relationships/slide" Target="slides/slide63.xml"/><Relationship Id="rId4" Type="http://schemas.openxmlformats.org/officeDocument/2006/relationships/slide" Target="slides/slide23.xml"/><Relationship Id="rId9" Type="http://schemas.openxmlformats.org/officeDocument/2006/relationships/slide" Target="slides/slide28.xml"/><Relationship Id="rId14" Type="http://schemas.openxmlformats.org/officeDocument/2006/relationships/slide" Target="slides/slide33.xml"/><Relationship Id="rId22" Type="http://schemas.openxmlformats.org/officeDocument/2006/relationships/slide" Target="slides/slide41.xml"/><Relationship Id="rId27" Type="http://schemas.openxmlformats.org/officeDocument/2006/relationships/slide" Target="slides/slide46.xml"/><Relationship Id="rId30" Type="http://schemas.openxmlformats.org/officeDocument/2006/relationships/slide" Target="slides/slide49.xml"/><Relationship Id="rId35" Type="http://schemas.openxmlformats.org/officeDocument/2006/relationships/slide" Target="slides/slide54.xml"/><Relationship Id="rId43" Type="http://schemas.openxmlformats.org/officeDocument/2006/relationships/slide" Target="slides/slide62.xml"/><Relationship Id="rId48" Type="http://schemas.openxmlformats.org/officeDocument/2006/relationships/slide" Target="slides/slide67.xml"/><Relationship Id="rId8" Type="http://schemas.openxmlformats.org/officeDocument/2006/relationships/slide" Target="slides/slide27.xml"/><Relationship Id="rId3" Type="http://schemas.openxmlformats.org/officeDocument/2006/relationships/slide" Target="slides/slide22.xml"/><Relationship Id="rId12" Type="http://schemas.openxmlformats.org/officeDocument/2006/relationships/slide" Target="slides/slide31.xml"/><Relationship Id="rId17" Type="http://schemas.openxmlformats.org/officeDocument/2006/relationships/slide" Target="slides/slide36.xml"/><Relationship Id="rId25" Type="http://schemas.openxmlformats.org/officeDocument/2006/relationships/slide" Target="slides/slide44.xml"/><Relationship Id="rId33" Type="http://schemas.openxmlformats.org/officeDocument/2006/relationships/slide" Target="slides/slide52.xml"/><Relationship Id="rId38" Type="http://schemas.openxmlformats.org/officeDocument/2006/relationships/slide" Target="slides/slide57.xml"/><Relationship Id="rId46" Type="http://schemas.openxmlformats.org/officeDocument/2006/relationships/slide" Target="slides/slide65.xml"/><Relationship Id="rId20" Type="http://schemas.openxmlformats.org/officeDocument/2006/relationships/slide" Target="slides/slide39.xml"/><Relationship Id="rId41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52FB7-9995-4EF7-AEB4-CC0BC4C6B60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2AB6F-45DB-44D8-8543-67263F056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5C2DB-128B-ECC0-5838-A1D04AF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5595" y="6498759"/>
            <a:ext cx="2743200" cy="365125"/>
          </a:xfrm>
        </p:spPr>
        <p:txBody>
          <a:bodyPr/>
          <a:lstStyle/>
          <a:p>
            <a:fld id="{0FADAAEE-09CE-42F0-A36D-F63F452859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BD8AACB-EE7E-2525-045B-F546EF34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22772"/>
            <a:ext cx="10515600" cy="13255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356091-5077-536B-F6E9-6CB009E1B601}"/>
              </a:ext>
            </a:extLst>
          </p:cNvPr>
          <p:cNvCxnSpPr/>
          <p:nvPr userDrawn="1"/>
        </p:nvCxnSpPr>
        <p:spPr>
          <a:xfrm>
            <a:off x="419450" y="511728"/>
            <a:ext cx="11308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F92D-0BB3-81C2-5CA6-835C74583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62AB7-7C8C-42DA-ACD4-FA70FB3D0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C61D6-81B9-0A0A-8F2B-B221F6E4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B7B39-6485-2DCB-83B2-DE139F6A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DB26A-4C5D-94AD-1612-98AF67A6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3EA6F-267F-2AFD-FB9B-E5944FE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D7AD54-004E-1405-A263-E5B89013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DE10B-51F1-4BFD-511A-ACF2C2F6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6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24224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7451B1-4866-690B-4102-640D7729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CC269-A270-0515-D31A-608FE22B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4AC36-0B9D-2F28-E948-243904471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2486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AAEE-09CE-42F0-A36D-F63F45285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  <p:sldLayoutId id="2147483660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localhost:8080/sse/1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localhost:8080/sse/1" TargetMode="Externa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://localhost:8080/sse-test.html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A608940-5045-2D62-B215-926193F2A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5261"/>
            <a:ext cx="9144000" cy="1655762"/>
          </a:xfrm>
        </p:spPr>
        <p:txBody>
          <a:bodyPr/>
          <a:lstStyle/>
          <a:p>
            <a:r>
              <a:rPr lang="en-US" altLang="ko-KR" sz="3200" dirty="0"/>
              <a:t>Reactive Spring </a:t>
            </a:r>
            <a:r>
              <a:rPr lang="ko-KR" altLang="en-US" sz="3200" dirty="0"/>
              <a:t>기초 교육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 err="1"/>
              <a:t>WebFlux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387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DE3D9-2609-943F-0E32-CA00B1BD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6093F-21B5-6708-C775-7A34A651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AD336-8CA9-27FD-3408-A012C2BD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68699-1DB3-2B54-A5C1-D6DAB5834763}"/>
              </a:ext>
            </a:extLst>
          </p:cNvPr>
          <p:cNvSpPr txBox="1"/>
          <p:nvPr/>
        </p:nvSpPr>
        <p:spPr>
          <a:xfrm>
            <a:off x="506506" y="865330"/>
            <a:ext cx="11178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Reactive Programming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선언적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명령형</a:t>
            </a:r>
            <a:r>
              <a:rPr lang="en-US" altLang="ko-KR" dirty="0"/>
              <a:t>: "</a:t>
            </a:r>
            <a:r>
              <a:rPr lang="ko-KR" altLang="en-US" dirty="0"/>
              <a:t>어떻게</a:t>
            </a:r>
            <a:r>
              <a:rPr lang="en-US" altLang="ko-KR" dirty="0"/>
              <a:t>(How) </a:t>
            </a:r>
            <a:r>
              <a:rPr lang="ko-KR" altLang="en-US" dirty="0"/>
              <a:t>처리할지</a:t>
            </a:r>
            <a:r>
              <a:rPr lang="en-US" altLang="ko-KR" dirty="0"/>
              <a:t>" </a:t>
            </a:r>
            <a:r>
              <a:rPr lang="ko-KR" altLang="en-US" dirty="0"/>
              <a:t>단계별 기술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선언형</a:t>
            </a:r>
            <a:r>
              <a:rPr lang="en-US" altLang="ko-KR" dirty="0"/>
              <a:t>: "</a:t>
            </a:r>
            <a:r>
              <a:rPr lang="ko-KR" altLang="en-US" dirty="0"/>
              <a:t>무엇을</a:t>
            </a:r>
            <a:r>
              <a:rPr lang="en-US" altLang="ko-KR" dirty="0"/>
              <a:t>(What) </a:t>
            </a:r>
            <a:r>
              <a:rPr lang="ko-KR" altLang="en-US" dirty="0"/>
              <a:t>처리할지</a:t>
            </a:r>
            <a:r>
              <a:rPr lang="en-US" altLang="ko-KR" dirty="0"/>
              <a:t>" </a:t>
            </a:r>
            <a:r>
              <a:rPr lang="ko-KR" altLang="en-US" dirty="0"/>
              <a:t>결과 중심 기술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변화에 반응하는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핵심 </a:t>
            </a:r>
            <a:r>
              <a:rPr lang="en-US" altLang="ko-KR" dirty="0"/>
              <a:t>: </a:t>
            </a:r>
            <a:r>
              <a:rPr lang="ko-KR" altLang="en-US" dirty="0"/>
              <a:t>이벤트가 발생하면 자동으로 반응하는 시스템을 만드는 프로그래밍 패러다임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60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7613C-A7E5-F874-5261-44B01A10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70717-415D-40AF-FCE0-9E07261A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3A59D9-D146-CF02-D26C-788B2AF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7CD9D-9DEC-308A-7117-5C024212790F}"/>
              </a:ext>
            </a:extLst>
          </p:cNvPr>
          <p:cNvSpPr txBox="1"/>
          <p:nvPr/>
        </p:nvSpPr>
        <p:spPr>
          <a:xfrm>
            <a:off x="506506" y="729692"/>
            <a:ext cx="11178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Spring </a:t>
            </a:r>
            <a:r>
              <a:rPr lang="en-US" altLang="ko-KR" sz="1600" dirty="0" err="1"/>
              <a:t>WebFlux</a:t>
            </a:r>
            <a:r>
              <a:rPr lang="en-US" altLang="ko-KR" sz="1600" dirty="0"/>
              <a:t> </a:t>
            </a:r>
            <a:r>
              <a:rPr lang="ko-KR" altLang="en-US" sz="1600" dirty="0"/>
              <a:t>소개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730F0-61AE-2CD9-F07E-5231473F31C8}"/>
              </a:ext>
            </a:extLst>
          </p:cNvPr>
          <p:cNvSpPr txBox="1"/>
          <p:nvPr/>
        </p:nvSpPr>
        <p:spPr>
          <a:xfrm>
            <a:off x="838201" y="1419688"/>
            <a:ext cx="88454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1600" dirty="0"/>
              <a:t>Spring </a:t>
            </a:r>
            <a:r>
              <a:rPr lang="en-US" altLang="ko-KR" sz="1600" dirty="0" err="1"/>
              <a:t>WebFlux</a:t>
            </a:r>
            <a:r>
              <a:rPr lang="ko-KR" altLang="en-US" sz="1600" dirty="0"/>
              <a:t>는 </a:t>
            </a:r>
            <a:r>
              <a:rPr lang="en-US" altLang="ko-KR" sz="1600" dirty="0"/>
              <a:t>Spring Framework 5.0 </a:t>
            </a:r>
            <a:r>
              <a:rPr lang="ko-KR" altLang="en-US" sz="1600" dirty="0"/>
              <a:t>이상에서 도입된 비동기</a:t>
            </a:r>
            <a:r>
              <a:rPr lang="en-US" altLang="ko-KR" sz="1600" dirty="0"/>
              <a:t>·</a:t>
            </a:r>
            <a:r>
              <a:rPr lang="ko-KR" altLang="en-US" sz="1600" dirty="0" err="1"/>
              <a:t>논블로킹</a:t>
            </a:r>
            <a:r>
              <a:rPr lang="ko-KR" altLang="en-US" sz="1600" dirty="0"/>
              <a:t> 웹 프레임워크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r>
              <a:rPr lang="en-US" altLang="ko-KR" sz="1600" dirty="0"/>
              <a:t>Project Reactor</a:t>
            </a:r>
            <a:r>
              <a:rPr lang="ko-KR" altLang="en-US" sz="1600" dirty="0"/>
              <a:t> 기반으로 동작 </a:t>
            </a:r>
            <a:r>
              <a:rPr lang="en-US" altLang="ko-KR" sz="1600" dirty="0"/>
              <a:t>(Reactive Streams </a:t>
            </a:r>
            <a:r>
              <a:rPr lang="ko-KR" altLang="en-US" sz="1600" dirty="0"/>
              <a:t>인터페이스의</a:t>
            </a:r>
            <a:r>
              <a:rPr lang="en-US" altLang="ko-KR" sz="1600" dirty="0"/>
              <a:t> </a:t>
            </a:r>
            <a:r>
              <a:rPr lang="ko-KR" altLang="en-US" sz="1600" dirty="0"/>
              <a:t>구현체</a:t>
            </a:r>
            <a:r>
              <a:rPr lang="en-US" altLang="ko-KR" sz="1600" dirty="0"/>
              <a:t>)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＊</a:t>
            </a:r>
            <a:r>
              <a:rPr lang="en-US" altLang="ko-KR" sz="1200" dirty="0"/>
              <a:t>Reactive Streams</a:t>
            </a:r>
            <a:r>
              <a:rPr lang="ko-KR" altLang="en-US" sz="1200" dirty="0"/>
              <a:t>는 앞서 이야기한 </a:t>
            </a:r>
            <a:r>
              <a:rPr lang="en-US" altLang="ko-KR" sz="1200" dirty="0"/>
              <a:t>Reactive Programing 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표준 인터페이스를 뜻함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   </a:t>
            </a:r>
            <a:r>
              <a:rPr lang="en-US" altLang="ko-KR" sz="1200" dirty="0" err="1"/>
              <a:t>RxJava</a:t>
            </a:r>
            <a:r>
              <a:rPr lang="en-US" altLang="ko-KR" sz="1200" dirty="0"/>
              <a:t>, Akka Streams, Java 9 Flow </a:t>
            </a:r>
            <a:r>
              <a:rPr lang="ko-KR" altLang="en-US" sz="1200" dirty="0"/>
              <a:t>등등 다른 구현체들도 있음</a:t>
            </a:r>
            <a:r>
              <a:rPr lang="en-US" altLang="ko-KR" sz="1200" dirty="0"/>
              <a:t>.</a:t>
            </a:r>
          </a:p>
          <a:p>
            <a:endParaRPr lang="en-US" altLang="ko-KR" sz="1400" dirty="0"/>
          </a:p>
          <a:p>
            <a:r>
              <a:rPr lang="en-US" altLang="ko-KR" sz="1600" dirty="0"/>
              <a:t>Netty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</a:t>
            </a:r>
            <a:r>
              <a:rPr lang="en-US" altLang="ko-KR" sz="1600" dirty="0"/>
              <a:t>3.1+ </a:t>
            </a:r>
            <a:r>
              <a:rPr lang="ko-KR" altLang="en-US" sz="1600" dirty="0"/>
              <a:t>기반의 </a:t>
            </a:r>
            <a:r>
              <a:rPr lang="ko-KR" altLang="en-US" sz="1600" dirty="0" err="1"/>
              <a:t>논블로킹</a:t>
            </a:r>
            <a:r>
              <a:rPr lang="ko-KR" altLang="en-US" sz="1600" dirty="0"/>
              <a:t> 서버 지원</a:t>
            </a:r>
            <a:endParaRPr lang="en-US" altLang="ko-KR" sz="1600" dirty="0"/>
          </a:p>
          <a:p>
            <a:r>
              <a:rPr lang="en-US" altLang="ko-KR" sz="1400" dirty="0"/>
              <a:t>	</a:t>
            </a:r>
          </a:p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lang="ko-KR" altLang="en-US" sz="1200" dirty="0"/>
              <a:t>＊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기본적으로 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Netty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서버로 동작하지만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MVC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프로젝트에 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WebFlux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모듈을 추가하면 </a:t>
            </a:r>
            <a:r>
              <a:rPr lang="ko-KR" altLang="en-US" sz="1200" dirty="0" err="1">
                <a:latin typeface="Arial Unicode MS" panose="020B0604020202020204" pitchFamily="34" charset="-128"/>
              </a:rPr>
              <a:t>서블릿</a:t>
            </a:r>
            <a:r>
              <a:rPr lang="ko-KR" altLang="en-US" sz="1200" dirty="0">
                <a:latin typeface="Arial Unicode MS" panose="020B0604020202020204" pitchFamily="34" charset="-128"/>
              </a:rPr>
              <a:t> </a:t>
            </a:r>
            <a:r>
              <a:rPr lang="en-US" altLang="ko-KR" sz="1200" dirty="0">
                <a:latin typeface="Arial Unicode MS" panose="020B0604020202020204" pitchFamily="34" charset="-128"/>
              </a:rPr>
              <a:t>3.1+ </a:t>
            </a:r>
            <a:r>
              <a:rPr lang="ko-KR" altLang="en-US" sz="1200" dirty="0">
                <a:latin typeface="Arial Unicode MS" panose="020B0604020202020204" pitchFamily="34" charset="-128"/>
              </a:rPr>
              <a:t>기반으로 동작</a:t>
            </a:r>
            <a:endParaRPr lang="en-US" altLang="ko-KR" sz="1200" dirty="0">
              <a:latin typeface="Arial Unicode MS" panose="020B0604020202020204" pitchFamily="34" charset="-128"/>
            </a:endParaRPr>
          </a:p>
          <a:p>
            <a:endParaRPr lang="en-US" altLang="ko-KR" sz="1200" dirty="0">
              <a:latin typeface="Arial Unicode MS" panose="020B0604020202020204" pitchFamily="34" charset="-128"/>
            </a:endParaRPr>
          </a:p>
          <a:p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Mono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Flux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기반으로 전체 요청 흐름을 구성 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1" dirty="0"/>
              <a:t>	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9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57104-6D18-3611-1F45-BBE3D0953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0077E-EFB4-8FAB-CEC6-F186AD3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0714FB-9A80-BC05-F1BE-341CB1FF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4764-E296-8C26-7B76-31BA1537CCC3}"/>
              </a:ext>
            </a:extLst>
          </p:cNvPr>
          <p:cNvSpPr txBox="1"/>
          <p:nvPr/>
        </p:nvSpPr>
        <p:spPr>
          <a:xfrm>
            <a:off x="506506" y="729692"/>
            <a:ext cx="1117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Spring </a:t>
            </a:r>
            <a:r>
              <a:rPr lang="en-US" altLang="ko-KR" sz="1600" dirty="0" err="1"/>
              <a:t>WebFlux</a:t>
            </a:r>
            <a:r>
              <a:rPr lang="en-US" altLang="ko-KR" sz="1600" dirty="0"/>
              <a:t> </a:t>
            </a:r>
            <a:r>
              <a:rPr lang="ko-KR" altLang="en-US" sz="1600" dirty="0"/>
              <a:t>핵심 구성 요소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 ＭＯＮＯ　＆　ＦＬＵＸ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dirty="0"/>
              <a:t>	Mono&lt;T&gt;: 0 </a:t>
            </a:r>
            <a:r>
              <a:rPr lang="ko-KR" altLang="en-US" sz="1600" dirty="0"/>
              <a:t>또는 </a:t>
            </a:r>
            <a:r>
              <a:rPr lang="en-US" altLang="ko-KR" sz="1600" dirty="0"/>
              <a:t>1</a:t>
            </a:r>
            <a:r>
              <a:rPr lang="ko-KR" altLang="en-US" sz="1600" dirty="0"/>
              <a:t>개의 데이터를 전달하는 </a:t>
            </a:r>
            <a:r>
              <a:rPr lang="en-US" altLang="ko-KR" sz="1600" b="1" dirty="0"/>
              <a:t>Publisher</a:t>
            </a:r>
          </a:p>
          <a:p>
            <a:endParaRPr lang="en-US" altLang="ko-KR" sz="1600" dirty="0"/>
          </a:p>
          <a:p>
            <a:r>
              <a:rPr lang="en-US" altLang="ko-KR" sz="1600" dirty="0"/>
              <a:t>	Flux&lt;T&gt;: 0</a:t>
            </a:r>
            <a:r>
              <a:rPr lang="ko-KR" altLang="en-US" sz="1600" dirty="0"/>
              <a:t>개 이상의 데이터를 전달하는 </a:t>
            </a:r>
            <a:r>
              <a:rPr lang="en-US" altLang="ko-KR" sz="1600" b="1" dirty="0"/>
              <a:t>Publisher</a:t>
            </a:r>
            <a:endParaRPr lang="ko-KR" altLang="en-US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4AF4B1-F73F-4C61-6C43-C3184C20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89" y="2557378"/>
            <a:ext cx="4338012" cy="2393058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C09E887-8700-24D5-FE4A-5668C3C3F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13258"/>
              </p:ext>
            </p:extLst>
          </p:nvPr>
        </p:nvGraphicFramePr>
        <p:xfrm>
          <a:off x="418812" y="5319845"/>
          <a:ext cx="9076766" cy="8641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7043">
                  <a:extLst>
                    <a:ext uri="{9D8B030D-6E8A-4147-A177-3AD203B41FA5}">
                      <a16:colId xmlns:a16="http://schemas.microsoft.com/office/drawing/2014/main" val="2537973897"/>
                    </a:ext>
                  </a:extLst>
                </a:gridCol>
                <a:gridCol w="3483878">
                  <a:extLst>
                    <a:ext uri="{9D8B030D-6E8A-4147-A177-3AD203B41FA5}">
                      <a16:colId xmlns:a16="http://schemas.microsoft.com/office/drawing/2014/main" val="2286636379"/>
                    </a:ext>
                  </a:extLst>
                </a:gridCol>
                <a:gridCol w="3755845">
                  <a:extLst>
                    <a:ext uri="{9D8B030D-6E8A-4147-A177-3AD203B41FA5}">
                      <a16:colId xmlns:a16="http://schemas.microsoft.com/office/drawing/2014/main" val="3413818624"/>
                    </a:ext>
                  </a:extLst>
                </a:gridCol>
              </a:tblGrid>
              <a:tr h="345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Flux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5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1" dirty="0"/>
                        <a:t>주요 용도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단일 값을 비동기적으로 처리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단일 </a:t>
                      </a:r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조회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여러 값을 비동기적으로 처리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대량 데이터 스트림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09820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1259F83-8644-A082-43AB-079FFF2F401C}"/>
              </a:ext>
            </a:extLst>
          </p:cNvPr>
          <p:cNvSpPr txBox="1"/>
          <p:nvPr/>
        </p:nvSpPr>
        <p:spPr>
          <a:xfrm>
            <a:off x="1577214" y="4972859"/>
            <a:ext cx="508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Mono, Flux </a:t>
            </a:r>
            <a:r>
              <a:rPr lang="ko-KR" altLang="en-US" sz="1400" dirty="0"/>
              <a:t>둘 다 </a:t>
            </a:r>
            <a:r>
              <a:rPr lang="en-US" altLang="ko-KR" sz="1400" dirty="0"/>
              <a:t>subscribe </a:t>
            </a:r>
            <a:r>
              <a:rPr lang="ko-KR" altLang="en-US" sz="1400" dirty="0"/>
              <a:t>호출 전까지 실행 안됨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79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FF7F-32E0-D1F0-8AC5-ED037F6D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4546-A735-2641-6817-F16D9706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8227E1-DEEF-FE52-2508-38C233C7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30B51-5EA9-A588-0C43-57A3B1253F56}"/>
              </a:ext>
            </a:extLst>
          </p:cNvPr>
          <p:cNvSpPr txBox="1"/>
          <p:nvPr/>
        </p:nvSpPr>
        <p:spPr>
          <a:xfrm>
            <a:off x="506506" y="729692"/>
            <a:ext cx="47826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ＭＯＮＯ　＆　ＦＬＵＸ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Mono </a:t>
            </a:r>
            <a:r>
              <a:rPr lang="ko-KR" altLang="en-US" sz="1600" dirty="0"/>
              <a:t>예시 코드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Flux </a:t>
            </a:r>
            <a:r>
              <a:rPr lang="ko-KR" altLang="en-US" sz="1600" dirty="0"/>
              <a:t>예시 코드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842A48-99F4-409A-BE66-AC4CCA4C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77" y="1733713"/>
            <a:ext cx="4213412" cy="162561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E0E3D2-B7E1-B72B-66C3-96FAEBF1724A}"/>
              </a:ext>
            </a:extLst>
          </p:cNvPr>
          <p:cNvSpPr/>
          <p:nvPr/>
        </p:nvSpPr>
        <p:spPr>
          <a:xfrm>
            <a:off x="6328795" y="1668086"/>
            <a:ext cx="2416277" cy="1691243"/>
          </a:xfrm>
          <a:prstGeom prst="roundRect">
            <a:avLst/>
          </a:prstGeom>
        </p:spPr>
        <p:style>
          <a:lnRef idx="3">
            <a:schemeClr val="lt1"/>
          </a:lnRef>
          <a:fillRef idx="1002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실행 결과 </a:t>
            </a:r>
            <a:endParaRPr lang="en-US" altLang="ko-KR" sz="1200" dirty="0"/>
          </a:p>
          <a:p>
            <a:r>
              <a:rPr lang="en-US" altLang="ko-KR" sz="1200" dirty="0"/>
              <a:t>-------------------------</a:t>
            </a:r>
          </a:p>
          <a:p>
            <a:endParaRPr lang="en-US" altLang="ko-KR" sz="1200" dirty="0"/>
          </a:p>
          <a:p>
            <a:r>
              <a:rPr lang="ko-KR" altLang="en-US" sz="1200" dirty="0"/>
              <a:t>데이터</a:t>
            </a:r>
            <a:r>
              <a:rPr lang="en-US" altLang="ko-KR" sz="1200" dirty="0"/>
              <a:t>: Hello </a:t>
            </a:r>
          </a:p>
          <a:p>
            <a:r>
              <a:rPr lang="ko-KR" altLang="en-US" sz="1200" dirty="0"/>
              <a:t>대문자</a:t>
            </a:r>
            <a:r>
              <a:rPr lang="en-US" altLang="ko-KR" sz="1200" dirty="0"/>
              <a:t>: HELLO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3C719E-2D07-BA66-C125-264E7D46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01" y="4058719"/>
            <a:ext cx="4214288" cy="246661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43EC54B-F2B0-C5A5-EDA3-4967A08767F3}"/>
              </a:ext>
            </a:extLst>
          </p:cNvPr>
          <p:cNvSpPr/>
          <p:nvPr/>
        </p:nvSpPr>
        <p:spPr>
          <a:xfrm>
            <a:off x="6328795" y="3956609"/>
            <a:ext cx="2416277" cy="2670830"/>
          </a:xfrm>
          <a:prstGeom prst="roundRect">
            <a:avLst/>
          </a:prstGeom>
        </p:spPr>
        <p:style>
          <a:lnRef idx="3">
            <a:schemeClr val="lt1"/>
          </a:lnRef>
          <a:fillRef idx="1002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실행 결과 </a:t>
            </a:r>
            <a:endParaRPr lang="en-US" altLang="ko-KR" sz="1200" dirty="0"/>
          </a:p>
          <a:p>
            <a:r>
              <a:rPr lang="en-US" altLang="ko-KR" sz="1200" dirty="0"/>
              <a:t>-------------------------</a:t>
            </a:r>
          </a:p>
          <a:p>
            <a:r>
              <a:rPr lang="ko-KR" altLang="en-US" sz="1200" dirty="0"/>
              <a:t>과일</a:t>
            </a:r>
            <a:r>
              <a:rPr lang="en-US" altLang="ko-KR" sz="1200" dirty="0"/>
              <a:t>: </a:t>
            </a:r>
            <a:r>
              <a:rPr lang="ko-KR" altLang="en-US" sz="1200" dirty="0"/>
              <a:t>사과 </a:t>
            </a:r>
            <a:endParaRPr lang="en-US" altLang="ko-KR" sz="1200" dirty="0"/>
          </a:p>
          <a:p>
            <a:r>
              <a:rPr lang="ko-KR" altLang="en-US" sz="1200" dirty="0"/>
              <a:t>과일</a:t>
            </a:r>
            <a:r>
              <a:rPr lang="en-US" altLang="ko-KR" sz="1200" dirty="0"/>
              <a:t>: </a:t>
            </a:r>
            <a:r>
              <a:rPr lang="ko-KR" altLang="en-US" sz="1200" dirty="0"/>
              <a:t>바나나 </a:t>
            </a:r>
            <a:endParaRPr lang="en-US" altLang="ko-KR" sz="1200" dirty="0"/>
          </a:p>
          <a:p>
            <a:r>
              <a:rPr lang="ko-KR" altLang="en-US" sz="1200" dirty="0"/>
              <a:t>과일</a:t>
            </a:r>
            <a:r>
              <a:rPr lang="en-US" altLang="ko-KR" sz="1200" dirty="0"/>
              <a:t>: </a:t>
            </a:r>
            <a:r>
              <a:rPr lang="ko-KR" altLang="en-US" sz="1200" dirty="0"/>
              <a:t>체리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2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4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6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8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10</a:t>
            </a:r>
          </a:p>
          <a:p>
            <a:r>
              <a:rPr lang="ko-KR" altLang="en-US" sz="1200" dirty="0"/>
              <a:t>짝수</a:t>
            </a:r>
            <a:r>
              <a:rPr lang="en-US" altLang="ko-KR" sz="1200" dirty="0"/>
              <a:t>: 2 </a:t>
            </a:r>
          </a:p>
          <a:p>
            <a:r>
              <a:rPr lang="ko-KR" altLang="en-US" sz="1200" dirty="0"/>
              <a:t>짝수</a:t>
            </a:r>
            <a:r>
              <a:rPr lang="en-US" altLang="ko-KR" sz="1200" dirty="0"/>
              <a:t>: 4 </a:t>
            </a:r>
          </a:p>
          <a:p>
            <a:r>
              <a:rPr lang="ko-KR" altLang="en-US" sz="1200" dirty="0"/>
              <a:t>짝수</a:t>
            </a:r>
            <a:r>
              <a:rPr lang="en-US" altLang="ko-KR" sz="1200" dirty="0"/>
              <a:t>: 6 </a:t>
            </a:r>
          </a:p>
        </p:txBody>
      </p:sp>
    </p:spTree>
    <p:extLst>
      <p:ext uri="{BB962C8B-B14F-4D97-AF65-F5344CB8AC3E}">
        <p14:creationId xmlns:p14="http://schemas.microsoft.com/office/powerpoint/2010/main" val="103570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FBC1E-59E4-B3E0-86B4-70DBDCFC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64360-EEC2-3E37-3DB8-D99AE5E7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4AA03-F47B-45A1-7D28-2168EE8A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4FF87-E772-DD7F-05F2-6E9DA4665886}"/>
              </a:ext>
            </a:extLst>
          </p:cNvPr>
          <p:cNvSpPr txBox="1"/>
          <p:nvPr/>
        </p:nvSpPr>
        <p:spPr>
          <a:xfrm>
            <a:off x="506506" y="729692"/>
            <a:ext cx="4782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</a:t>
            </a:r>
            <a:r>
              <a:rPr lang="ko-KR" altLang="en-US" sz="1600" dirty="0"/>
              <a:t>　주요　오퍼레이터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21A211-436E-9DF8-F9A5-0959F2779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8557"/>
              </p:ext>
            </p:extLst>
          </p:nvPr>
        </p:nvGraphicFramePr>
        <p:xfrm>
          <a:off x="573740" y="1154434"/>
          <a:ext cx="11111754" cy="5195823"/>
        </p:xfrm>
        <a:graphic>
          <a:graphicData uri="http://schemas.openxmlformats.org/drawingml/2006/table">
            <a:tbl>
              <a:tblPr/>
              <a:tblGrid>
                <a:gridCol w="2034988">
                  <a:extLst>
                    <a:ext uri="{9D8B030D-6E8A-4147-A177-3AD203B41FA5}">
                      <a16:colId xmlns:a16="http://schemas.microsoft.com/office/drawing/2014/main" val="830551600"/>
                    </a:ext>
                  </a:extLst>
                </a:gridCol>
                <a:gridCol w="1882589">
                  <a:extLst>
                    <a:ext uri="{9D8B030D-6E8A-4147-A177-3AD203B41FA5}">
                      <a16:colId xmlns:a16="http://schemas.microsoft.com/office/drawing/2014/main" val="3838707244"/>
                    </a:ext>
                  </a:extLst>
                </a:gridCol>
                <a:gridCol w="7194177">
                  <a:extLst>
                    <a:ext uri="{9D8B030D-6E8A-4147-A177-3AD203B41FA5}">
                      <a16:colId xmlns:a16="http://schemas.microsoft.com/office/drawing/2014/main" val="1564624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구분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오퍼레이터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설명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34457"/>
                  </a:ext>
                </a:extLst>
              </a:tr>
              <a:tr h="512936">
                <a:tc rowSpan="2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1.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변환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 dirty="0">
                          <a:effectLst/>
                          <a:latin typeface="Google Sans Text"/>
                        </a:rPr>
                        <a:t>Transformation)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flatMap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비동기 작업 </a:t>
                      </a:r>
                      <a:r>
                        <a:rPr lang="ko-KR" altLang="en-US" sz="1100" b="0" dirty="0" err="1">
                          <a:effectLst/>
                          <a:latin typeface="Google Sans Text"/>
                        </a:rPr>
                        <a:t>체이닝용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함수가 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Mono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/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Flux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를 반환할 때 사용하며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,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중첩된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Publisher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를 </a:t>
                      </a:r>
                      <a:r>
                        <a:rPr lang="ko-KR" altLang="en-US" sz="1100" b="0" dirty="0" err="1">
                          <a:effectLst/>
                          <a:latin typeface="Google Sans Text"/>
                        </a:rPr>
                        <a:t>평면화합니다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 (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순서 보장 안함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85784"/>
                  </a:ext>
                </a:extLst>
              </a:tr>
              <a:tr h="395155"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ko-KR" alt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>
                          <a:effectLst/>
                          <a:latin typeface="DM Mono" panose="020B0509040201040103" pitchFamily="49" charset="0"/>
                        </a:rPr>
                        <a:t>map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동기 변환용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함수가 일반 객체를 반환할 때 사용하는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1:1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매핑입니다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82736"/>
                  </a:ext>
                </a:extLst>
              </a:tr>
              <a:tr h="397471">
                <a:tc rowSpan="2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2.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연결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 dirty="0">
                          <a:effectLst/>
                          <a:latin typeface="Google Sans Text"/>
                        </a:rPr>
                        <a:t>Chaining)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>
                          <a:effectLst/>
                          <a:latin typeface="DM Mono" panose="020B0509040201040103" pitchFamily="49" charset="0"/>
                        </a:rPr>
                        <a:t>then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기존 스트림의 완료 신호를 받은 후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,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다음 작업을 순차적으로 실행합니다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 (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Mono&lt;Void&gt;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반환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7292"/>
                  </a:ext>
                </a:extLst>
              </a:tr>
              <a:tr h="279690"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ko-KR" alt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thenMany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Mono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가 완료된 후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,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새로운 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Flux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스트림을 시작합니다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91154"/>
                  </a:ext>
                </a:extLst>
              </a:tr>
              <a:tr h="39515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3.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수집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Collecting)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collectList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Flux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가 방출하는 모든 요소를 모아 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Mono&lt;List&lt;T&gt;&gt;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형태로 변환합니다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734274"/>
                  </a:ext>
                </a:extLst>
              </a:tr>
              <a:tr h="39515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4.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조건부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Conditional)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switchIfEmpty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스트림이 </a:t>
                      </a:r>
                      <a:r>
                        <a:rPr lang="ko-KR" altLang="en-US" sz="1100" b="0" dirty="0" err="1">
                          <a:effectLst/>
                          <a:latin typeface="Google Sans Text"/>
                        </a:rPr>
                        <a:t>비어있을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 경우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(empty),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대체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Publisher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를 실행하여 값을 제공합니다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334765"/>
                  </a:ext>
                </a:extLst>
              </a:tr>
              <a:tr h="39515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5.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에러 처리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Error)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onStatus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 err="1">
                          <a:effectLst/>
                          <a:latin typeface="Google Sans Text"/>
                        </a:rPr>
                        <a:t>WebClient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전용 오퍼레이터로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, HTTP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응답 상태 코드에 따라 에러를 다르게 처리할 때 사용합니다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11140"/>
                  </a:ext>
                </a:extLst>
              </a:tr>
              <a:tr h="51293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6.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생성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Creation)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>
                          <a:effectLst/>
                          <a:latin typeface="DM Mono" panose="020B0509040201040103" pitchFamily="49" charset="0"/>
                        </a:rPr>
                        <a:t>fromCallable</a:t>
                      </a:r>
                      <a:endParaRPr lang="en-US" sz="1100" b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블로킹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(Blocking)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코드를 </a:t>
                      </a:r>
                      <a:r>
                        <a:rPr lang="ko-KR" altLang="en-US" sz="1100" b="0" dirty="0" err="1">
                          <a:effectLst/>
                          <a:latin typeface="Google Sans Text"/>
                        </a:rPr>
                        <a:t>리액티브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 스트림으로 감쌀 때 사용합니다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호출 시 비동기적으로 작업을 실행합니다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49818"/>
                  </a:ext>
                </a:extLst>
              </a:tr>
              <a:tr h="51293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7.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구독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Subscription)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>
                          <a:effectLst/>
                          <a:latin typeface="DM Mono" panose="020B0509040201040103" pitchFamily="49" charset="0"/>
                        </a:rPr>
                        <a:t>subscribe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스트림을 실제로 실행시키는 최종 단계입니다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이 오퍼레이터가 없으면 아무 작업도 일어나지 않습니다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14538"/>
                  </a:ext>
                </a:extLst>
              </a:tr>
              <a:tr h="395155">
                <a:tc row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8.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사이드 이펙트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 dirty="0">
                          <a:effectLst/>
                          <a:latin typeface="Google Sans Text"/>
                        </a:rPr>
                        <a:t>Side Effect)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doOnTerminate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스트림이 성공 또는 실패로 종료될 때 항상 실행됩니다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주로 리소스 정리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(clean-up)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에 사용됩니다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47919"/>
                  </a:ext>
                </a:extLst>
              </a:tr>
              <a:tr h="395155"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doOnNext</a:t>
                      </a:r>
                      <a:endParaRPr lang="en-US" sz="1100" b="0" dirty="0">
                        <a:effectLst/>
                        <a:latin typeface="DM Mono" panose="020B0509040201040103" pitchFamily="49" charset="0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각 요소 방출 시 실행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. </a:t>
                      </a: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로깅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, </a:t>
                      </a: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캐시 업데이트용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. </a:t>
                      </a: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원본 스트림 변경 안함</a:t>
                      </a:r>
                      <a:endParaRPr lang="en-US" altLang="ko-KR" sz="1100" b="0" dirty="0">
                        <a:effectLst/>
                        <a:latin typeface="DM Mono" panose="020B0509040201040103" pitchFamily="49" charset="0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92079"/>
                  </a:ext>
                </a:extLst>
              </a:tr>
              <a:tr h="395155"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doFinally</a:t>
                      </a:r>
                      <a:endParaRPr lang="en-US" sz="1100" b="0" dirty="0">
                        <a:effectLst/>
                        <a:latin typeface="DM Mono" panose="020B0509040201040103" pitchFamily="49" charset="0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모든 작업 완료 후 마지막 실행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1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6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1710C-DE09-B973-1741-76538C54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4C72-736D-EBEA-B8E2-96446A3C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D873B-676F-3964-F109-4A70C416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001D1-6A7C-05F5-F353-ED165AD0BB16}"/>
              </a:ext>
            </a:extLst>
          </p:cNvPr>
          <p:cNvSpPr txBox="1"/>
          <p:nvPr/>
        </p:nvSpPr>
        <p:spPr>
          <a:xfrm>
            <a:off x="506506" y="729692"/>
            <a:ext cx="1117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비동기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논블로킹</a:t>
            </a:r>
            <a:r>
              <a:rPr lang="ko-KR" altLang="en-US" sz="1600" dirty="0"/>
              <a:t> 개념</a:t>
            </a:r>
            <a:endParaRPr lang="en-US" altLang="ko-KR" sz="1600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A28760C-8479-D391-9396-D9D008D7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355" y="1073121"/>
            <a:ext cx="7512422" cy="54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A970-0AEF-EB88-19F7-E260256FE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9F66-AF81-CF06-CA84-9CBDA4F0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MVC vs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WebFlux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비교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8CC3D0-AB00-15DD-54CC-F6F479A2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60A846C3-DA7B-837C-FDBF-6156FEB3F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01" y="1230046"/>
            <a:ext cx="10471598" cy="523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EE5CA1-155A-8729-2346-A7C6D9C88567}"/>
              </a:ext>
            </a:extLst>
          </p:cNvPr>
          <p:cNvSpPr txBox="1"/>
          <p:nvPr/>
        </p:nvSpPr>
        <p:spPr>
          <a:xfrm>
            <a:off x="309693" y="747622"/>
            <a:ext cx="4782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</a:t>
            </a:r>
            <a:r>
              <a:rPr lang="ko-KR" altLang="en-US" sz="1600" dirty="0"/>
              <a:t>　</a:t>
            </a:r>
            <a:r>
              <a:rPr lang="en-US" altLang="ko-KR" sz="1600" dirty="0"/>
              <a:t>Spring MVC </a:t>
            </a:r>
            <a:r>
              <a:rPr lang="ko-KR" altLang="en-US" sz="1600" dirty="0"/>
              <a:t>아키텍처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9609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AF8D1-0D5F-B9B6-E1CF-AB8F0A8F1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8FFF-4454-0087-76D5-94D7805D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MVC vs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WebFlux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비교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24C51-ACA9-CB27-6119-39831C39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9EFDA-3D30-AEA5-AF92-B92A65196773}"/>
              </a:ext>
            </a:extLst>
          </p:cNvPr>
          <p:cNvSpPr txBox="1"/>
          <p:nvPr/>
        </p:nvSpPr>
        <p:spPr>
          <a:xfrm>
            <a:off x="174525" y="655024"/>
            <a:ext cx="4782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</a:t>
            </a:r>
            <a:r>
              <a:rPr lang="ko-KR" altLang="en-US" sz="1500" dirty="0"/>
              <a:t>　</a:t>
            </a:r>
            <a:r>
              <a:rPr lang="en-US" altLang="ko-KR" sz="1500" dirty="0"/>
              <a:t>Spring </a:t>
            </a:r>
            <a:r>
              <a:rPr lang="en-US" altLang="ko-KR" sz="1600" dirty="0" err="1"/>
              <a:t>WebFlux</a:t>
            </a:r>
            <a:r>
              <a:rPr lang="en-US" altLang="ko-KR" sz="1500" dirty="0"/>
              <a:t> </a:t>
            </a:r>
            <a:r>
              <a:rPr lang="ko-KR" altLang="en-US" sz="1500" dirty="0"/>
              <a:t>아키텍처</a:t>
            </a:r>
            <a:endParaRPr lang="en-US" altLang="ko-KR" sz="15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E65395A-408C-7946-182E-83949A9F1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0636" y="1005933"/>
            <a:ext cx="7393118" cy="55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7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C79F-2178-91A8-23B8-3E30CBAC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B4A7-FF21-F253-4E85-0B145E23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MVC vs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WebFlux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비교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6BDE1-D0AB-3CDE-172D-4BE90327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BC19C-0557-1651-2700-2386254B3F62}"/>
              </a:ext>
            </a:extLst>
          </p:cNvPr>
          <p:cNvSpPr txBox="1"/>
          <p:nvPr/>
        </p:nvSpPr>
        <p:spPr>
          <a:xfrm>
            <a:off x="309693" y="747622"/>
            <a:ext cx="4782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코드 문법 비교 </a:t>
            </a:r>
            <a:r>
              <a:rPr lang="en-US" altLang="ko-KR" dirty="0"/>
              <a:t>( ex. </a:t>
            </a:r>
            <a:r>
              <a:rPr lang="ko-KR" altLang="en-US" dirty="0"/>
              <a:t>사용자 목록 조회</a:t>
            </a:r>
            <a:r>
              <a:rPr lang="en-US" altLang="ko-KR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EA164F-C013-6A96-EC59-F84E140C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2" y="1203410"/>
            <a:ext cx="5703350" cy="28612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4486FB-AFE3-10F9-D1DA-155DF620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043" y="1203410"/>
            <a:ext cx="6018946" cy="2852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439B3B-6F75-581C-640A-3CCF04B1D3D4}"/>
              </a:ext>
            </a:extLst>
          </p:cNvPr>
          <p:cNvSpPr txBox="1"/>
          <p:nvPr/>
        </p:nvSpPr>
        <p:spPr>
          <a:xfrm>
            <a:off x="430305" y="4392706"/>
            <a:ext cx="83730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특징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sz="1400" dirty="0" err="1"/>
              <a:t>WebFlux</a:t>
            </a:r>
            <a:r>
              <a:rPr lang="ko-KR" altLang="en-US" sz="1400" dirty="0"/>
              <a:t>에서는 모든 비동기 작업의 </a:t>
            </a:r>
            <a:r>
              <a:rPr lang="ko-KR" altLang="en-US" sz="1400" dirty="0" err="1"/>
              <a:t>반환값이</a:t>
            </a:r>
            <a:r>
              <a:rPr lang="ko-KR" altLang="en-US" sz="1400" dirty="0"/>
              <a:t> </a:t>
            </a:r>
            <a:r>
              <a:rPr lang="en-US" altLang="ko-KR" sz="1400" dirty="0"/>
              <a:t>Mono</a:t>
            </a:r>
            <a:r>
              <a:rPr lang="ko-KR" altLang="en-US" sz="1400" dirty="0"/>
              <a:t>나 </a:t>
            </a:r>
            <a:r>
              <a:rPr lang="en-US" altLang="ko-KR" sz="1400" dirty="0"/>
              <a:t>Flux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래핑되며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리액티브</a:t>
            </a:r>
            <a:r>
              <a:rPr lang="ko-KR" altLang="en-US" sz="1400" dirty="0"/>
              <a:t> 오퍼레이터를 사용한 메서드 </a:t>
            </a:r>
            <a:r>
              <a:rPr lang="ko-KR" altLang="en-US" sz="1400" dirty="0" err="1"/>
              <a:t>체이닝을</a:t>
            </a:r>
            <a:r>
              <a:rPr lang="ko-KR" altLang="en-US" sz="1400" dirty="0"/>
              <a:t> 통해 데이터 스트림의 변환과 처리 흐름을 정의한다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2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12842-7541-3D9A-6269-7578F548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4A73-A32E-2905-634B-654470C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MVC vs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WebFlux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비교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F7C98-7D68-A585-A447-94456D10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677AC-0E66-E21D-99D5-519DFB3A1660}"/>
              </a:ext>
            </a:extLst>
          </p:cNvPr>
          <p:cNvSpPr txBox="1"/>
          <p:nvPr/>
        </p:nvSpPr>
        <p:spPr>
          <a:xfrm>
            <a:off x="309693" y="747622"/>
            <a:ext cx="478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30E4DFD6-80BB-9110-812C-5ADF215A6865}"/>
              </a:ext>
            </a:extLst>
          </p:cNvPr>
          <p:cNvSpPr txBox="1">
            <a:spLocks/>
          </p:cNvSpPr>
          <p:nvPr/>
        </p:nvSpPr>
        <p:spPr>
          <a:xfrm>
            <a:off x="385614" y="833718"/>
            <a:ext cx="10515600" cy="2226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※</a:t>
            </a:r>
            <a:r>
              <a:rPr lang="ko-KR" altLang="en-US" sz="1800" dirty="0"/>
              <a:t>　성능 비교</a:t>
            </a:r>
            <a:endParaRPr lang="en-US" altLang="ko-KR" sz="1600" dirty="0"/>
          </a:p>
          <a:p>
            <a:pPr>
              <a:lnSpc>
                <a:spcPts val="1500"/>
              </a:lnSpc>
              <a:spcAft>
                <a:spcPts val="225"/>
              </a:spcAft>
            </a:pPr>
            <a:endParaRPr lang="en-US" altLang="ko-KR" sz="1300" dirty="0">
              <a:solidFill>
                <a:srgbClr val="1A1C1E"/>
              </a:solidFill>
              <a:latin typeface="Google Sans Text"/>
            </a:endParaRPr>
          </a:p>
          <a:p>
            <a:pPr>
              <a:lnSpc>
                <a:spcPts val="1500"/>
              </a:lnSpc>
              <a:spcAft>
                <a:spcPts val="225"/>
              </a:spcAft>
            </a:pPr>
            <a:r>
              <a:rPr lang="en-US" altLang="ko-KR" sz="1300" dirty="0">
                <a:solidFill>
                  <a:srgbClr val="1A1C1E"/>
                </a:solidFill>
                <a:latin typeface="Google Sans Text"/>
              </a:rPr>
              <a:t>Spring MVC</a:t>
            </a:r>
            <a:r>
              <a:rPr lang="ko-KR" altLang="en-US" sz="1300" dirty="0">
                <a:solidFill>
                  <a:srgbClr val="1A1C1E"/>
                </a:solidFill>
                <a:latin typeface="Google Sans Text"/>
              </a:rPr>
              <a:t>의 </a:t>
            </a:r>
            <a:r>
              <a:rPr lang="ko-KR" altLang="en-US" sz="1300" dirty="0" err="1">
                <a:solidFill>
                  <a:srgbClr val="1A1C1E"/>
                </a:solidFill>
                <a:latin typeface="Google Sans Text"/>
              </a:rPr>
              <a:t>서블릿</a:t>
            </a:r>
            <a:r>
              <a:rPr lang="ko-KR" altLang="en-US" sz="1300" dirty="0">
                <a:solidFill>
                  <a:srgbClr val="1A1C1E"/>
                </a:solidFill>
                <a:latin typeface="Google Sans Text"/>
              </a:rPr>
              <a:t> 스레드 풀</a:t>
            </a:r>
            <a:r>
              <a:rPr lang="en-US" altLang="ko-KR" sz="1300" dirty="0">
                <a:solidFill>
                  <a:srgbClr val="1A1C1E"/>
                </a:solidFill>
                <a:latin typeface="Google Sans Text"/>
              </a:rPr>
              <a:t>(Thread Pool)</a:t>
            </a:r>
            <a:r>
              <a:rPr lang="ko-KR" altLang="en-US" sz="1300" dirty="0">
                <a:solidFill>
                  <a:srgbClr val="1A1C1E"/>
                </a:solidFill>
                <a:latin typeface="Google Sans Text"/>
              </a:rPr>
              <a:t>을 </a:t>
            </a:r>
            <a:r>
              <a:rPr lang="en-US" altLang="ko-KR" sz="1300" b="1" dirty="0">
                <a:solidFill>
                  <a:srgbClr val="1A1C1E"/>
                </a:solidFill>
                <a:latin typeface="Google Sans Text"/>
              </a:rPr>
              <a:t>200</a:t>
            </a:r>
            <a:r>
              <a:rPr lang="ko-KR" altLang="en-US" sz="1300" b="1" dirty="0">
                <a:solidFill>
                  <a:srgbClr val="1A1C1E"/>
                </a:solidFill>
                <a:latin typeface="Google Sans Text"/>
              </a:rPr>
              <a:t>개</a:t>
            </a:r>
            <a:r>
              <a:rPr lang="ko-KR" altLang="en-US" sz="1300" dirty="0">
                <a:solidFill>
                  <a:srgbClr val="1A1C1E"/>
                </a:solidFill>
                <a:latin typeface="Google Sans Text"/>
              </a:rPr>
              <a:t>로 고정 후 테스트</a:t>
            </a:r>
            <a:endParaRPr lang="ko-KR" altLang="en-US" sz="1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9E50CB-B003-B513-3143-A6E156EB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14" y="603043"/>
            <a:ext cx="4795096" cy="58957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42F2E00E-5ED1-1603-1AD3-5042F9AA1F01}"/>
              </a:ext>
            </a:extLst>
          </p:cNvPr>
          <p:cNvSpPr txBox="1">
            <a:spLocks/>
          </p:cNvSpPr>
          <p:nvPr/>
        </p:nvSpPr>
        <p:spPr>
          <a:xfrm>
            <a:off x="387740" y="3915216"/>
            <a:ext cx="10515600" cy="27281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결과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1A1C1E"/>
                </a:solidFill>
                <a:effectLst/>
                <a:uLnTx/>
                <a:uFillTx/>
                <a:latin typeface="Google Sans Text"/>
                <a:ea typeface="맑은 고딕" panose="020B0503020000020004" pitchFamily="34" charset="-127"/>
                <a:cs typeface="+mn-cs"/>
              </a:rPr>
              <a:t>200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A1C1E"/>
                </a:solidFill>
                <a:effectLst/>
                <a:uLnTx/>
                <a:uFillTx/>
                <a:latin typeface="Google Sans Text"/>
                <a:ea typeface="맑은 고딕" panose="020B0503020000020004" pitchFamily="34" charset="-127"/>
                <a:cs typeface="+mn-cs"/>
              </a:rPr>
              <a:t>을 초과하는 동시 요청에 대해서는 응답속도 차이 발생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1A1C1E"/>
              </a:solidFill>
              <a:effectLst/>
              <a:uLnTx/>
              <a:uFillTx/>
              <a:latin typeface="Google Sans Text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300" dirty="0"/>
              <a:t>동시접속자의 수가 많을수록 더 차이가 커짐</a:t>
            </a:r>
            <a:endParaRPr lang="en-US" altLang="ko-KR" sz="1300" dirty="0"/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84627-3597-896B-6A8C-1FCC07824C9F}"/>
              </a:ext>
            </a:extLst>
          </p:cNvPr>
          <p:cNvSpPr txBox="1"/>
          <p:nvPr/>
        </p:nvSpPr>
        <p:spPr>
          <a:xfrm>
            <a:off x="453156" y="5818236"/>
            <a:ext cx="5812971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  <a:spcAft>
                <a:spcPts val="225"/>
              </a:spcAft>
              <a:defRPr/>
            </a:pPr>
            <a:r>
              <a:rPr lang="ko-KR" altLang="en-US" sz="800" dirty="0"/>
              <a:t>참고문헌</a:t>
            </a:r>
            <a:r>
              <a:rPr lang="en-US" altLang="ko-KR" sz="800" dirty="0"/>
              <a:t>:</a:t>
            </a:r>
          </a:p>
          <a:p>
            <a:pPr lvl="0">
              <a:lnSpc>
                <a:spcPts val="1500"/>
              </a:lnSpc>
              <a:spcAft>
                <a:spcPts val="225"/>
              </a:spcAft>
              <a:defRPr/>
            </a:pPr>
            <a:r>
              <a:rPr lang="en-US" altLang="ko-KR" sz="800" dirty="0"/>
              <a:t>[1] </a:t>
            </a:r>
            <a:r>
              <a:rPr lang="ko-KR" altLang="en-US" sz="800" dirty="0" err="1"/>
              <a:t>정명교</a:t>
            </a:r>
            <a:r>
              <a:rPr lang="en-US" altLang="ko-KR" sz="800" dirty="0"/>
              <a:t>, </a:t>
            </a:r>
            <a:r>
              <a:rPr lang="ko-KR" altLang="en-US" sz="800" dirty="0"/>
              <a:t>서태원</a:t>
            </a:r>
            <a:r>
              <a:rPr lang="en-US" altLang="ko-KR" sz="800" dirty="0"/>
              <a:t>, “</a:t>
            </a:r>
            <a:r>
              <a:rPr lang="ko-KR" altLang="en-US" sz="800" dirty="0"/>
              <a:t>자바 기반의 스프링 </a:t>
            </a:r>
            <a:r>
              <a:rPr lang="en-US" altLang="ko-KR" sz="800" dirty="0"/>
              <a:t>Web MVC</a:t>
            </a:r>
            <a:r>
              <a:rPr lang="ko-KR" altLang="en-US" sz="800" dirty="0"/>
              <a:t>와 </a:t>
            </a:r>
            <a:r>
              <a:rPr lang="en-US" altLang="ko-KR" sz="800" dirty="0" err="1"/>
              <a:t>WebFlux</a:t>
            </a:r>
            <a:r>
              <a:rPr lang="en-US" altLang="ko-KR" sz="800" dirty="0"/>
              <a:t> </a:t>
            </a:r>
            <a:r>
              <a:rPr lang="ko-KR" altLang="en-US" sz="800" dirty="0"/>
              <a:t>성능 분석</a:t>
            </a:r>
            <a:r>
              <a:rPr lang="en-US" altLang="ko-KR" sz="800" dirty="0"/>
              <a:t>”, https://koreascience.kr/article/CFKO202024664104455.pdf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639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8"/>
          <p:cNvSpPr>
            <a:spLocks noChangeArrowheads="1"/>
          </p:cNvSpPr>
          <p:nvPr/>
        </p:nvSpPr>
        <p:spPr bwMode="auto">
          <a:xfrm>
            <a:off x="2967038" y="72634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31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09882"/>
              </p:ext>
            </p:extLst>
          </p:nvPr>
        </p:nvGraphicFramePr>
        <p:xfrm>
          <a:off x="1517650" y="1152647"/>
          <a:ext cx="9150350" cy="4741862"/>
        </p:xfrm>
        <a:graphic>
          <a:graphicData uri="http://schemas.openxmlformats.org/drawingml/2006/table">
            <a:tbl>
              <a:tblPr/>
              <a:tblGrid>
                <a:gridCol w="115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2025.07.09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배찬열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5A188-CE80-5832-73D2-D0CAE1D3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4A72-0DBE-177B-3077-6AD5C671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4. </a:t>
            </a:r>
            <a:r>
              <a:rPr lang="ko-KR" altLang="en-US" dirty="0"/>
              <a:t>마무리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1FA34-036B-9A00-6614-4AE21B6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C8B80-5BD6-EBC0-3DFF-2656447B1EBA}"/>
              </a:ext>
            </a:extLst>
          </p:cNvPr>
          <p:cNvSpPr txBox="1"/>
          <p:nvPr/>
        </p:nvSpPr>
        <p:spPr>
          <a:xfrm>
            <a:off x="309693" y="747622"/>
            <a:ext cx="881637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주의 사항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블로킹 코드 절대 금지</a:t>
            </a:r>
            <a:r>
              <a:rPr lang="en-US" altLang="ko-KR" sz="1600" dirty="0"/>
              <a:t>! </a:t>
            </a:r>
            <a:r>
              <a:rPr lang="ko-KR" altLang="en-US" sz="1600" dirty="0"/>
              <a:t>전체 시스템 성능 저하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동기 라이브러리 사용 금지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ex) JDBC,</a:t>
            </a:r>
            <a:r>
              <a:rPr lang="ko-KR" altLang="en-US" sz="1600" dirty="0"/>
              <a:t> </a:t>
            </a:r>
            <a:r>
              <a:rPr lang="en-US" altLang="ko-KR" sz="1600" dirty="0"/>
              <a:t>JPA,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RestTemplate</a:t>
            </a:r>
            <a:r>
              <a:rPr lang="en-US" altLang="ko-KR" sz="1600" dirty="0"/>
              <a:t>, Redis Client(Redis Reactive </a:t>
            </a:r>
            <a:r>
              <a:rPr lang="ko-KR" altLang="en-US" sz="1600" dirty="0" err="1"/>
              <a:t>사용해야함</a:t>
            </a:r>
            <a:r>
              <a:rPr lang="en-US" altLang="ko-KR" sz="1600" dirty="0"/>
              <a:t>),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CD1A25-13A9-CCD3-0707-6D416510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" y="1636656"/>
            <a:ext cx="5450542" cy="23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8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9388-6E2B-D58F-DE95-0C884038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74C05-9D8F-D9FC-3716-2CD1308C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마무리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585FB-871B-1C13-C025-C469F8B3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E878-6B94-34CD-51ED-04F659E4E6D9}"/>
              </a:ext>
            </a:extLst>
          </p:cNvPr>
          <p:cNvSpPr txBox="1"/>
          <p:nvPr/>
        </p:nvSpPr>
        <p:spPr>
          <a:xfrm>
            <a:off x="309693" y="747621"/>
            <a:ext cx="108513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핵심 정리</a:t>
            </a:r>
            <a:endParaRPr lang="en-US" altLang="ko-KR" dirty="0"/>
          </a:p>
          <a:p>
            <a:endParaRPr lang="en-US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WebFlux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도입 이유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	</a:t>
            </a:r>
            <a:r>
              <a:rPr lang="ko-KR" altLang="en-US" sz="1400" dirty="0">
                <a:latin typeface="Arial" panose="020B0604020202020204" pitchFamily="34" charset="0"/>
              </a:rPr>
              <a:t>기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존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MVC의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한계: 1요청 = 1스레드 모델로 인한 리소스 낭비와 확장성 한계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	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고동시성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처리: 적은 리소스로 많은 요청을 효율적으로 처리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WebFlux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주요 특징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비동기/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논블로킹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기반으로 스레드 대기 시간 최소화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	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Flux기반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스트림 처리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7510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606B5-1BBA-7EC0-3F81-ADB31541D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A3A5-DB39-E21A-7DCA-2F6D658B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마무리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5D676-B66D-28BC-9837-11B3BFEE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1F488-FA72-BA7D-1A71-59C4BBB114E3}"/>
              </a:ext>
            </a:extLst>
          </p:cNvPr>
          <p:cNvSpPr txBox="1"/>
          <p:nvPr/>
        </p:nvSpPr>
        <p:spPr>
          <a:xfrm>
            <a:off x="309693" y="747621"/>
            <a:ext cx="108513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핵심 정리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but.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ko-KR" altLang="en-US" sz="1600" b="1" dirty="0">
                <a:latin typeface="Arial" panose="020B0604020202020204" pitchFamily="34" charset="0"/>
              </a:rPr>
              <a:t>무조건 선택하면 좋은 최신 기술</a:t>
            </a:r>
            <a:r>
              <a:rPr lang="en-US" altLang="ko-KR" sz="1600" b="1" dirty="0">
                <a:latin typeface="Arial" panose="020B0604020202020204" pitchFamily="34" charset="0"/>
              </a:rPr>
              <a:t>’</a:t>
            </a:r>
            <a:r>
              <a:rPr lang="ko-KR" altLang="en-US" sz="1600" dirty="0">
                <a:latin typeface="Arial" panose="020B0604020202020204" pitchFamily="34" charset="0"/>
              </a:rPr>
              <a:t>이 아니라 </a:t>
            </a:r>
            <a:r>
              <a:rPr lang="en-US" altLang="ko-KR" sz="1600" b="1" dirty="0">
                <a:latin typeface="Arial" panose="020B0604020202020204" pitchFamily="34" charset="0"/>
              </a:rPr>
              <a:t>‘</a:t>
            </a:r>
            <a:r>
              <a:rPr lang="ko-KR" altLang="en-US" sz="1600" b="1" dirty="0">
                <a:latin typeface="Arial" panose="020B0604020202020204" pitchFamily="34" charset="0"/>
              </a:rPr>
              <a:t>요구사항에 맞게 선택 할 수 있는 옵션 중 하나</a:t>
            </a:r>
            <a:r>
              <a:rPr lang="en-US" altLang="ko-KR" sz="1600" b="1" dirty="0">
                <a:latin typeface="Arial" panose="020B0604020202020204" pitchFamily="34" charset="0"/>
              </a:rPr>
              <a:t>’</a:t>
            </a:r>
            <a:r>
              <a:rPr lang="ko-KR" altLang="en-US" sz="1600" dirty="0">
                <a:latin typeface="Arial" panose="020B0604020202020204" pitchFamily="34" charset="0"/>
              </a:rPr>
              <a:t> 이다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E060E-6837-3F69-2DBC-527A26057EAC}"/>
              </a:ext>
            </a:extLst>
          </p:cNvPr>
          <p:cNvSpPr txBox="1"/>
          <p:nvPr/>
        </p:nvSpPr>
        <p:spPr>
          <a:xfrm>
            <a:off x="372446" y="2138278"/>
            <a:ext cx="11250706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altLang="ko-KR" sz="1600" i="0" dirty="0">
                <a:solidFill>
                  <a:srgbClr val="1A1C1E"/>
                </a:solidFill>
                <a:effectLst/>
                <a:latin typeface="Google Sans"/>
              </a:rPr>
              <a:t> </a:t>
            </a:r>
            <a:r>
              <a:rPr lang="en-US" altLang="ko-KR" sz="1600" i="0" dirty="0" err="1">
                <a:solidFill>
                  <a:srgbClr val="1A1C1E"/>
                </a:solidFill>
                <a:effectLst/>
                <a:latin typeface="Google Sans"/>
              </a:rPr>
              <a:t>WebFlux</a:t>
            </a:r>
            <a:r>
              <a:rPr lang="en-US" altLang="ko-KR" sz="1600" i="0" dirty="0">
                <a:solidFill>
                  <a:srgbClr val="1A1C1E"/>
                </a:solidFill>
                <a:effectLst/>
                <a:latin typeface="Google Sans"/>
              </a:rPr>
              <a:t> </a:t>
            </a:r>
            <a:r>
              <a:rPr lang="ko-KR" altLang="en-US" sz="1600" i="0" dirty="0">
                <a:solidFill>
                  <a:srgbClr val="1A1C1E"/>
                </a:solidFill>
                <a:effectLst/>
                <a:latin typeface="Google Sans"/>
              </a:rPr>
              <a:t>도입이 </a:t>
            </a:r>
            <a:r>
              <a:rPr lang="ko-KR" altLang="en-US" sz="1600" dirty="0">
                <a:solidFill>
                  <a:srgbClr val="1A1C1E"/>
                </a:solidFill>
                <a:latin typeface="Google Sans"/>
              </a:rPr>
              <a:t>권장되는 상황</a:t>
            </a:r>
            <a:endParaRPr lang="en-US" altLang="ko-KR" sz="1600" dirty="0">
              <a:solidFill>
                <a:srgbClr val="1A1C1E"/>
              </a:solidFill>
              <a:latin typeface="Google Sans"/>
            </a:endParaRPr>
          </a:p>
          <a:p>
            <a:pPr marL="0" indent="0" algn="l">
              <a:lnSpc>
                <a:spcPts val="1800"/>
              </a:lnSpc>
              <a:buNone/>
            </a:pPr>
            <a:endParaRPr lang="en-US" altLang="ko-KR" sz="1400" dirty="0">
              <a:solidFill>
                <a:srgbClr val="1A1C1E"/>
              </a:solidFill>
              <a:latin typeface="Google Sans"/>
            </a:endParaRPr>
          </a:p>
          <a:p>
            <a:pPr marL="0" indent="0" algn="l">
              <a:lnSpc>
                <a:spcPts val="1800"/>
              </a:lnSpc>
              <a:buNone/>
            </a:pPr>
            <a:endParaRPr lang="en-US" altLang="ko-KR" sz="1400" dirty="0">
              <a:solidFill>
                <a:srgbClr val="1A1C1E"/>
              </a:solidFill>
              <a:latin typeface="Google Sans"/>
            </a:endParaRPr>
          </a:p>
          <a:p>
            <a:pPr lvl="1">
              <a:lnSpc>
                <a:spcPts val="1500"/>
              </a:lnSpc>
              <a:spcAft>
                <a:spcPts val="225"/>
              </a:spcAft>
            </a:pP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고성능 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&amp;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대규모 트래픽 처리</a:t>
            </a: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>
              <a:lnSpc>
                <a:spcPts val="1500"/>
              </a:lnSpc>
              <a:spcAft>
                <a:spcPts val="225"/>
              </a:spcAft>
            </a:pPr>
            <a:endParaRPr lang="ko-KR" altLang="en-US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실시간 스트리밍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대용량 데이터 처리 등 높은 처리량과 낮은 지연 시간이 필수적인 시스템</a:t>
            </a: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endParaRPr lang="ko-KR" altLang="en-US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MSA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환경과 같이 잦은 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I/O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작업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(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네트워크 통신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)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이 발생하는 아키텍처</a:t>
            </a:r>
            <a:endParaRPr lang="en-US" altLang="ko-KR" sz="1400" dirty="0">
              <a:solidFill>
                <a:srgbClr val="1A1C1E"/>
              </a:solidFill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r>
              <a:rPr lang="ko-KR" altLang="en-US" sz="1600" i="0" dirty="0">
                <a:solidFill>
                  <a:srgbClr val="1A1C1E"/>
                </a:solidFill>
                <a:effectLst/>
                <a:latin typeface="Google Sans Text"/>
              </a:rPr>
              <a:t>  </a:t>
            </a:r>
            <a:r>
              <a:rPr lang="ko-KR" altLang="en-US" sz="1600" i="0" dirty="0" err="1">
                <a:solidFill>
                  <a:srgbClr val="1A1C1E"/>
                </a:solidFill>
                <a:effectLst/>
                <a:latin typeface="Google Sans Text"/>
              </a:rPr>
              <a:t>고려해야할</a:t>
            </a:r>
            <a:r>
              <a:rPr lang="ko-KR" altLang="en-US" sz="1600" i="0" dirty="0">
                <a:solidFill>
                  <a:srgbClr val="1A1C1E"/>
                </a:solidFill>
                <a:effectLst/>
                <a:latin typeface="Google Sans Text"/>
              </a:rPr>
              <a:t> 조건</a:t>
            </a:r>
            <a:endParaRPr lang="en-US" altLang="ko-KR" sz="16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endParaRPr lang="ko-KR" altLang="en-US" sz="1400" i="0" dirty="0">
              <a:solidFill>
                <a:srgbClr val="1A1C1E"/>
              </a:solidFill>
              <a:effectLst/>
              <a:latin typeface="Google Sans"/>
            </a:endParaRPr>
          </a:p>
          <a:p>
            <a:pPr lvl="1"/>
            <a:r>
              <a:rPr lang="ko-KR" altLang="en-US" sz="1400" i="0" dirty="0" err="1">
                <a:solidFill>
                  <a:srgbClr val="1A1C1E"/>
                </a:solidFill>
                <a:effectLst/>
                <a:latin typeface="Google Sans Text"/>
              </a:rPr>
              <a:t>리액티브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 프로그래밍은 기존의 명령형 프로그래밍과 패러다임이 달라 초기 학습에 시간과 비용이 소요</a:t>
            </a: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/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/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진정한 성능 효과를 얻으려면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프로젝트 초기 단계부터 시스템 전체를 </a:t>
            </a:r>
            <a:r>
              <a:rPr lang="ko-KR" altLang="en-US" sz="1400" i="0" dirty="0" err="1">
                <a:solidFill>
                  <a:srgbClr val="1A1C1E"/>
                </a:solidFill>
                <a:effectLst/>
                <a:latin typeface="Google Sans Text"/>
              </a:rPr>
              <a:t>리액티브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(Non-Blocking)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으로 </a:t>
            </a:r>
            <a:r>
              <a:rPr lang="ko-KR" altLang="en-US" sz="1400" i="0" dirty="0" err="1">
                <a:solidFill>
                  <a:srgbClr val="1A1C1E"/>
                </a:solidFill>
                <a:effectLst/>
                <a:latin typeface="Google Sans Text"/>
              </a:rPr>
              <a:t>구성해야함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792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FFF6-F12D-4DB2-CC69-C294C676B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0780-5D14-373F-258D-051A9F87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마무리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095C8-3A5B-BA10-ADC0-1565F17F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3BD11-9A36-6D13-9EA0-5369862AEB4B}"/>
              </a:ext>
            </a:extLst>
          </p:cNvPr>
          <p:cNvSpPr txBox="1"/>
          <p:nvPr/>
        </p:nvSpPr>
        <p:spPr>
          <a:xfrm>
            <a:off x="193152" y="3234748"/>
            <a:ext cx="11250706" cy="388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altLang="ko-KR" sz="4400" dirty="0"/>
              <a:t>Q &amp; 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8559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D90E5-A9E7-7593-6EBD-DB4267B01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B7C98-3904-3688-70EB-F710498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3573A-80F4-41C8-3543-067DFB0C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8A56-FCE6-72F0-15DC-EF773B7871C4}"/>
              </a:ext>
            </a:extLst>
          </p:cNvPr>
          <p:cNvSpPr txBox="1"/>
          <p:nvPr/>
        </p:nvSpPr>
        <p:spPr>
          <a:xfrm>
            <a:off x="309693" y="765550"/>
            <a:ext cx="10851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주제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" panose="020B0604020202020204" pitchFamily="34" charset="0"/>
              </a:rPr>
              <a:t>간단한 쇼핑몰 </a:t>
            </a:r>
            <a:r>
              <a:rPr lang="en-US" altLang="ko-KR" sz="1400" dirty="0">
                <a:latin typeface="Arial" panose="020B0604020202020204" pitchFamily="34" charset="0"/>
              </a:rPr>
              <a:t>API</a:t>
            </a:r>
            <a:r>
              <a:rPr lang="ko-KR" altLang="en-US" sz="1400" dirty="0">
                <a:latin typeface="Arial" panose="020B0604020202020204" pitchFamily="34" charset="0"/>
              </a:rPr>
              <a:t>를 구성하고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실시간 알림</a:t>
            </a:r>
            <a:r>
              <a:rPr lang="en-US" altLang="ko-KR" sz="1400" dirty="0">
                <a:latin typeface="Arial" panose="020B0604020202020204" pitchFamily="34" charset="0"/>
              </a:rPr>
              <a:t>(SSE)</a:t>
            </a:r>
            <a:r>
              <a:rPr lang="ko-KR" altLang="en-US" sz="1400" dirty="0">
                <a:latin typeface="Arial" panose="020B0604020202020204" pitchFamily="34" charset="0"/>
              </a:rPr>
              <a:t>을 구현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err="1">
                <a:latin typeface="Arial" panose="020B0604020202020204" pitchFamily="34" charset="0"/>
              </a:rPr>
              <a:t>기술스택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7E9FAA-31CD-47CD-0688-B98C5035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0529"/>
              </p:ext>
            </p:extLst>
          </p:nvPr>
        </p:nvGraphicFramePr>
        <p:xfrm>
          <a:off x="309693" y="2813314"/>
          <a:ext cx="8128000" cy="175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050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9305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200" b="0" dirty="0"/>
                        <a:t>Spring Boot 2.7.8, Spring WebFlux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8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PostgreSQL, R2DBC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SSE (Server-Sent Events)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66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Swagger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3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Java 8, Netty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85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4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D476A-43AB-E832-78CC-24D10AC90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AFFC0-D6B0-D377-919A-978951FA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A535C-7B07-C432-A338-6C607950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FFBBA-98F0-3415-A681-9B822537EBD0}"/>
              </a:ext>
            </a:extLst>
          </p:cNvPr>
          <p:cNvSpPr txBox="1"/>
          <p:nvPr/>
        </p:nvSpPr>
        <p:spPr>
          <a:xfrm>
            <a:off x="309693" y="765550"/>
            <a:ext cx="1085136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데이터 베이스 설치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실습은 </a:t>
            </a:r>
            <a:r>
              <a:rPr lang="en-US" altLang="ko-KR" sz="1400" dirty="0">
                <a:latin typeface="Arial" panose="020B0604020202020204" pitchFamily="34" charset="0"/>
              </a:rPr>
              <a:t>PostgreSQL</a:t>
            </a:r>
            <a:r>
              <a:rPr lang="ko-KR" altLang="en-US" sz="1400" dirty="0">
                <a:latin typeface="Arial" panose="020B0604020202020204" pitchFamily="34" charset="0"/>
              </a:rPr>
              <a:t>를 사용하여 진행하겠습니다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Arial" panose="020B0604020202020204" pitchFamily="34" charset="0"/>
              </a:rPr>
              <a:t>PostgreSql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</a:rPr>
              <a:t>도커</a:t>
            </a:r>
            <a:r>
              <a:rPr lang="ko-KR" altLang="en-US" sz="1400" dirty="0">
                <a:latin typeface="Arial" panose="020B0604020202020204" pitchFamily="34" charset="0"/>
              </a:rPr>
              <a:t> 컨테이너 설치 명령어  </a:t>
            </a:r>
            <a:r>
              <a:rPr lang="en-US" altLang="ko-KR" sz="1400" dirty="0">
                <a:latin typeface="Arial" panose="020B0604020202020204" pitchFamily="34" charset="0"/>
              </a:rPr>
              <a:t>(window</a:t>
            </a:r>
            <a:r>
              <a:rPr lang="ko-KR" altLang="en-US" sz="1400" dirty="0">
                <a:latin typeface="Arial" panose="020B0604020202020204" pitchFamily="34" charset="0"/>
              </a:rPr>
              <a:t>일 경우</a:t>
            </a:r>
            <a:r>
              <a:rPr lang="en-US" altLang="ko-KR" sz="1400" dirty="0">
                <a:latin typeface="Arial" panose="020B0604020202020204" pitchFamily="34" charset="0"/>
              </a:rPr>
              <a:t> PowerShell</a:t>
            </a:r>
            <a:r>
              <a:rPr lang="ko-KR" altLang="en-US" sz="1400" dirty="0">
                <a:latin typeface="Arial" panose="020B0604020202020204" pitchFamily="34" charset="0"/>
              </a:rPr>
              <a:t>에서 실행 </a:t>
            </a:r>
            <a:r>
              <a:rPr lang="en-US" altLang="ko-KR" sz="1400" dirty="0">
                <a:latin typeface="Arial" panose="020B0604020202020204" pitchFamily="34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docker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run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PostgreSQL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POSTGRES_USER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POSTGRES_PASSWORD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dlab9185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POSTGRES_DB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altLang="ko-KR" sz="1400" dirty="0" err="1">
                <a:latin typeface="Arial" panose="020B0604020202020204" pitchFamily="34" charset="0"/>
              </a:rPr>
              <a:t>w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ebflux</a:t>
            </a:r>
            <a:r>
              <a:rPr lang="en-US" altLang="ko-KR" sz="1400" dirty="0" err="1">
                <a:latin typeface="Arial" panose="020B0604020202020204" pitchFamily="34" charset="0"/>
              </a:rPr>
              <a:t>_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</a:t>
            </a:r>
            <a:r>
              <a:rPr lang="en-US" altLang="ko-KR" sz="1400" dirty="0" err="1">
                <a:latin typeface="Arial" panose="020B0604020202020204" pitchFamily="34" charset="0"/>
              </a:rPr>
              <a:t>mple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5432:5432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postgres:latest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9455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1C15C-5357-BF30-914F-A3129CB7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090B-6D17-0BD7-E6EF-5A9D485F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2B4190-E4BA-44E7-C4BE-1DD8AF9B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F91C-820E-8EE1-0585-FA1EAE4223EC}"/>
              </a:ext>
            </a:extLst>
          </p:cNvPr>
          <p:cNvSpPr txBox="1"/>
          <p:nvPr/>
        </p:nvSpPr>
        <p:spPr>
          <a:xfrm>
            <a:off x="309693" y="765550"/>
            <a:ext cx="108513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DDL </a:t>
            </a:r>
            <a:r>
              <a:rPr lang="ko-KR" altLang="en-US" sz="1400" dirty="0">
                <a:latin typeface="Arial" panose="020B0604020202020204" pitchFamily="34" charset="0"/>
              </a:rPr>
              <a:t>문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59BB1-898B-8B3B-B73A-22B942461507}"/>
              </a:ext>
            </a:extLst>
          </p:cNvPr>
          <p:cNvSpPr txBox="1"/>
          <p:nvPr/>
        </p:nvSpPr>
        <p:spPr>
          <a:xfrm>
            <a:off x="309693" y="1565769"/>
            <a:ext cx="10651532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-- 사용자 테이블</a:t>
            </a:r>
          </a:p>
          <a:p>
            <a:r>
              <a:rPr lang="ko-KR" altLang="en-US" sz="1100" dirty="0"/>
              <a:t>CREATE TABLE </a:t>
            </a:r>
            <a:r>
              <a:rPr lang="ko-KR" altLang="en-US" sz="1100" dirty="0" err="1"/>
              <a:t>users</a:t>
            </a:r>
            <a:r>
              <a:rPr lang="ko-KR" altLang="en-US" sz="1100" dirty="0"/>
              <a:t> (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id</a:t>
            </a:r>
            <a:r>
              <a:rPr lang="ko-KR" altLang="en-US" sz="1100" dirty="0"/>
              <a:t> SERIAL PRIMARY KEY,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username</a:t>
            </a:r>
            <a:r>
              <a:rPr lang="ko-KR" altLang="en-US" sz="1100" dirty="0"/>
              <a:t> VARCHAR(50)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email</a:t>
            </a:r>
            <a:r>
              <a:rPr lang="ko-KR" altLang="en-US" sz="1100" dirty="0"/>
              <a:t> VARCHAR(100)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created_at</a:t>
            </a:r>
            <a:r>
              <a:rPr lang="ko-KR" altLang="en-US" sz="1100" dirty="0"/>
              <a:t> TIMESTAMP DEFAULT CURRENT_TIMESTAMP</a:t>
            </a:r>
          </a:p>
          <a:p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-- 상품 테이블  </a:t>
            </a:r>
          </a:p>
          <a:p>
            <a:r>
              <a:rPr lang="ko-KR" altLang="en-US" sz="1100" dirty="0"/>
              <a:t>CREATE TABLE </a:t>
            </a:r>
            <a:r>
              <a:rPr lang="ko-KR" altLang="en-US" sz="1100" dirty="0" err="1"/>
              <a:t>products</a:t>
            </a:r>
            <a:r>
              <a:rPr lang="ko-KR" altLang="en-US" sz="1100" dirty="0"/>
              <a:t> (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id</a:t>
            </a:r>
            <a:r>
              <a:rPr lang="ko-KR" altLang="en-US" sz="1100" dirty="0"/>
              <a:t> SERIAL PRIMARY KEY,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 VARCHAR(100)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price</a:t>
            </a:r>
            <a:r>
              <a:rPr lang="ko-KR" altLang="en-US" sz="1100" dirty="0"/>
              <a:t> INTEGER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created_at</a:t>
            </a:r>
            <a:r>
              <a:rPr lang="ko-KR" altLang="en-US" sz="1100" dirty="0"/>
              <a:t> TIMESTAMP DEFAULT CURRENT_TIMESTAMP</a:t>
            </a:r>
          </a:p>
          <a:p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-- 주문 테이블</a:t>
            </a:r>
          </a:p>
          <a:p>
            <a:r>
              <a:rPr lang="ko-KR" altLang="en-US" sz="1100" dirty="0"/>
              <a:t>CREATE TABLE </a:t>
            </a:r>
            <a:r>
              <a:rPr lang="ko-KR" altLang="en-US" sz="1100" dirty="0" err="1"/>
              <a:t>orders</a:t>
            </a:r>
            <a:r>
              <a:rPr lang="ko-KR" altLang="en-US" sz="1100" dirty="0"/>
              <a:t> (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id</a:t>
            </a:r>
            <a:r>
              <a:rPr lang="ko-KR" altLang="en-US" sz="1100" dirty="0"/>
              <a:t> SERIAL PRIMARY KEY,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user_id</a:t>
            </a:r>
            <a:r>
              <a:rPr lang="ko-KR" altLang="en-US" sz="1100" dirty="0"/>
              <a:t> INTEGER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product_id</a:t>
            </a:r>
            <a:r>
              <a:rPr lang="ko-KR" altLang="en-US" sz="1100" dirty="0"/>
              <a:t> INTEGER NOT NULL,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total_price</a:t>
            </a:r>
            <a:r>
              <a:rPr lang="ko-KR" altLang="en-US" sz="1100" dirty="0"/>
              <a:t> INTEGER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order</a:t>
            </a:r>
            <a:r>
              <a:rPr lang="en-US" altLang="ko-KR" sz="1100" dirty="0"/>
              <a:t>_</a:t>
            </a:r>
            <a:r>
              <a:rPr lang="ko-KR" altLang="en-US" sz="1100" dirty="0" err="1"/>
              <a:t>status</a:t>
            </a:r>
            <a:r>
              <a:rPr lang="ko-KR" altLang="en-US" sz="1100" dirty="0"/>
              <a:t> VARCHAR(20) NOT NULL DEFAULT </a:t>
            </a:r>
            <a:r>
              <a:rPr lang="en-US" altLang="ko-KR" sz="1100" dirty="0"/>
              <a:t>‘ORDERED’</a:t>
            </a:r>
            <a:r>
              <a:rPr lang="ko-KR" altLang="en-US" sz="1100" dirty="0"/>
              <a:t>, -- </a:t>
            </a:r>
            <a:r>
              <a:rPr lang="en-US" altLang="ko-KR" sz="1100" dirty="0"/>
              <a:t>ORDERED(</a:t>
            </a:r>
            <a:r>
              <a:rPr lang="ko-KR" altLang="en-US" sz="1100" dirty="0"/>
              <a:t>주문완료</a:t>
            </a:r>
            <a:r>
              <a:rPr lang="en-US" altLang="ko-KR" sz="1100" dirty="0"/>
              <a:t>), SHIPPED(</a:t>
            </a:r>
            <a:r>
              <a:rPr lang="ko-KR" altLang="en-US" sz="1100" dirty="0" err="1"/>
              <a:t>배송중</a:t>
            </a:r>
            <a:r>
              <a:rPr lang="en-US" altLang="ko-KR" sz="1100" dirty="0"/>
              <a:t>), DELIVERED(</a:t>
            </a:r>
            <a:r>
              <a:rPr lang="ko-KR" altLang="en-US" sz="1100" dirty="0"/>
              <a:t>배송완료</a:t>
            </a:r>
            <a:r>
              <a:rPr lang="en-US" altLang="ko-KR" sz="1100" dirty="0"/>
              <a:t>), CANCELLED(</a:t>
            </a:r>
            <a:r>
              <a:rPr lang="ko-KR" altLang="en-US" sz="1100" dirty="0"/>
              <a:t>취소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created_at</a:t>
            </a:r>
            <a:r>
              <a:rPr lang="ko-KR" altLang="en-US" sz="1100" dirty="0"/>
              <a:t> TIMESTAMP DEFAULT CURRENT_TIMESTAMP,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updated_at</a:t>
            </a:r>
            <a:r>
              <a:rPr lang="ko-KR" altLang="en-US" sz="1100" dirty="0"/>
              <a:t> TIMESTAMP DEFAULT CURRENT_TIMESTAMP</a:t>
            </a:r>
          </a:p>
          <a:p>
            <a:r>
              <a:rPr lang="ko-KR" altLang="en-US" sz="11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303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3766-2E07-CAD5-49A5-C45FD4A9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0F7DA-D89A-3F64-3DCB-F409A121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583E3-707D-6E36-B702-912F48A9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2845B-1BB1-A607-517A-74F6133823C3}"/>
              </a:ext>
            </a:extLst>
          </p:cNvPr>
          <p:cNvSpPr txBox="1"/>
          <p:nvPr/>
        </p:nvSpPr>
        <p:spPr>
          <a:xfrm>
            <a:off x="309693" y="765550"/>
            <a:ext cx="1085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INSERT</a:t>
            </a:r>
            <a:r>
              <a:rPr lang="ko-KR" altLang="en-US" sz="1400" dirty="0">
                <a:latin typeface="Arial" panose="020B0604020202020204" pitchFamily="34" charset="0"/>
              </a:rPr>
              <a:t>문 </a:t>
            </a:r>
            <a:r>
              <a:rPr lang="en-US" altLang="ko-KR" sz="1400" dirty="0">
                <a:latin typeface="Arial" panose="020B0604020202020204" pitchFamily="34" charset="0"/>
              </a:rPr>
              <a:t>(SAMPLE)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52DCD-E941-1CB6-14AA-254D29E4DAE5}"/>
              </a:ext>
            </a:extLst>
          </p:cNvPr>
          <p:cNvSpPr txBox="1"/>
          <p:nvPr/>
        </p:nvSpPr>
        <p:spPr>
          <a:xfrm>
            <a:off x="325007" y="2091113"/>
            <a:ext cx="10500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INSERT INTO products (id, name, price, </a:t>
            </a:r>
            <a:r>
              <a:rPr lang="en-US" altLang="ko-KR" sz="1600" dirty="0" err="1"/>
              <a:t>created_at</a:t>
            </a:r>
            <a:r>
              <a:rPr lang="en-US" altLang="ko-KR" sz="1600" dirty="0"/>
              <a:t>) VALUES (1, 'MacBook Pro 16', 2500000, NOW());</a:t>
            </a:r>
          </a:p>
          <a:p>
            <a:r>
              <a:rPr lang="en-US" altLang="ko-KR" sz="1600" dirty="0"/>
              <a:t>INSERT INTO products (id, name, price, </a:t>
            </a:r>
            <a:r>
              <a:rPr lang="en-US" altLang="ko-KR" sz="1600" dirty="0" err="1"/>
              <a:t>created_at</a:t>
            </a:r>
            <a:r>
              <a:rPr lang="en-US" altLang="ko-KR" sz="1600" dirty="0"/>
              <a:t>) VALUES (2, 'iPhone 15 Pro', 1200000, NOW());</a:t>
            </a:r>
          </a:p>
          <a:p>
            <a:r>
              <a:rPr lang="en-US" altLang="ko-KR" sz="1600" dirty="0"/>
              <a:t>INSERT INTO products (id, name, price, </a:t>
            </a:r>
            <a:r>
              <a:rPr lang="en-US" altLang="ko-KR" sz="1600" dirty="0" err="1"/>
              <a:t>created_at</a:t>
            </a:r>
            <a:r>
              <a:rPr lang="en-US" altLang="ko-KR" sz="1600" dirty="0"/>
              <a:t>) VALUES (3, 'AirPods Pro', 350000, NOW());</a:t>
            </a:r>
          </a:p>
        </p:txBody>
      </p:sp>
    </p:spTree>
    <p:extLst>
      <p:ext uri="{BB962C8B-B14F-4D97-AF65-F5344CB8AC3E}">
        <p14:creationId xmlns:p14="http://schemas.microsoft.com/office/powerpoint/2010/main" val="416391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7EB4-93EA-9F5D-867A-A6F31FE3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7F6E9-F6F9-E80B-997F-831348DD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8C5CE-FFD5-AAA2-CC34-2CEEAC7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D3570-E3C6-10C3-ACDD-2EC39F39B49D}"/>
              </a:ext>
            </a:extLst>
          </p:cNvPr>
          <p:cNvSpPr txBox="1"/>
          <p:nvPr/>
        </p:nvSpPr>
        <p:spPr>
          <a:xfrm>
            <a:off x="309693" y="729691"/>
            <a:ext cx="108513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생성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Spring IDE </a:t>
            </a:r>
            <a:r>
              <a:rPr lang="ko-KR" altLang="en-US" sz="1400" dirty="0">
                <a:latin typeface="Arial" panose="020B0604020202020204" pitchFamily="34" charset="0"/>
              </a:rPr>
              <a:t>툴은 각자 설치진행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hlinkClick r:id="rId2"/>
              </a:rPr>
              <a:t>https://start.spring.io/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접속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388B2-DD76-A029-9C39-84A505FE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3" y="2303775"/>
            <a:ext cx="7888942" cy="41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9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B2EB6-F68F-FFF1-1713-784537369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A90A-13F0-314A-85C6-18E08FAB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73F4F-F599-4872-D48D-8BFF4F5F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3655B-FBF4-98FB-F14D-A2ECCA331179}"/>
              </a:ext>
            </a:extLst>
          </p:cNvPr>
          <p:cNvSpPr txBox="1"/>
          <p:nvPr/>
        </p:nvSpPr>
        <p:spPr>
          <a:xfrm>
            <a:off x="309693" y="729691"/>
            <a:ext cx="10851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</a:rPr>
              <a:t>build.gradle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변경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plugins {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id 'java'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id '</a:t>
            </a:r>
            <a:r>
              <a:rPr lang="en-US" altLang="ko-KR" sz="1400" dirty="0" err="1">
                <a:latin typeface="Arial" panose="020B0604020202020204" pitchFamily="34" charset="0"/>
              </a:rPr>
              <a:t>org.springframework.boot</a:t>
            </a:r>
            <a:r>
              <a:rPr lang="en-US" altLang="ko-KR" sz="1400" dirty="0">
                <a:latin typeface="Arial" panose="020B0604020202020204" pitchFamily="34" charset="0"/>
              </a:rPr>
              <a:t>' version '3.5.3’ 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‘2.7.8’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id '</a:t>
            </a:r>
            <a:r>
              <a:rPr lang="en-US" altLang="ko-KR" sz="1400" dirty="0" err="1">
                <a:latin typeface="Arial" panose="020B0604020202020204" pitchFamily="34" charset="0"/>
              </a:rPr>
              <a:t>io.spring.dependency</a:t>
            </a:r>
            <a:r>
              <a:rPr lang="en-US" altLang="ko-KR" sz="1400" dirty="0">
                <a:latin typeface="Arial" panose="020B0604020202020204" pitchFamily="34" charset="0"/>
              </a:rPr>
              <a:t>-management' version '1.1.7’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‘1.1.0’</a:t>
            </a:r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java {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toolchain {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	</a:t>
            </a:r>
            <a:r>
              <a:rPr lang="en-US" altLang="ko-KR" sz="1400" dirty="0" err="1">
                <a:latin typeface="Arial" panose="020B0604020202020204" pitchFamily="34" charset="0"/>
              </a:rPr>
              <a:t>languageVersion</a:t>
            </a:r>
            <a:r>
              <a:rPr lang="en-US" altLang="ko-KR" sz="1400" dirty="0">
                <a:latin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</a:rPr>
              <a:t>JavaLanguageVersion.of</a:t>
            </a:r>
            <a:r>
              <a:rPr lang="en-US" altLang="ko-KR" sz="1400" dirty="0">
                <a:latin typeface="Arial" panose="020B0604020202020204" pitchFamily="34" charset="0"/>
              </a:rPr>
              <a:t>(17)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8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Dependencies </a:t>
            </a:r>
            <a:r>
              <a:rPr lang="ko-KR" altLang="en-US" sz="1400" dirty="0">
                <a:latin typeface="Arial" panose="020B0604020202020204" pitchFamily="34" charset="0"/>
              </a:rPr>
              <a:t>추가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// Swagger UI</a:t>
            </a:r>
            <a:r>
              <a:rPr lang="ko-KR" altLang="en-US" sz="1400" dirty="0">
                <a:latin typeface="Arial" panose="020B0604020202020204" pitchFamily="34" charset="0"/>
              </a:rPr>
              <a:t>와 </a:t>
            </a:r>
            <a:r>
              <a:rPr lang="en-US" altLang="ko-KR" sz="1400" dirty="0">
                <a:latin typeface="Arial" panose="020B0604020202020204" pitchFamily="34" charset="0"/>
              </a:rPr>
              <a:t>OpenAPI </a:t>
            </a:r>
            <a:r>
              <a:rPr lang="ko-KR" altLang="en-US" sz="1400" dirty="0">
                <a:latin typeface="Arial" panose="020B0604020202020204" pitchFamily="34" charset="0"/>
              </a:rPr>
              <a:t>문서화를 위한 라이브러리</a:t>
            </a:r>
            <a:r>
              <a:rPr lang="en-US" altLang="ko-KR" sz="1400" dirty="0">
                <a:latin typeface="Arial" panose="020B0604020202020204" pitchFamily="34" charset="0"/>
              </a:rPr>
              <a:t>. Spring </a:t>
            </a:r>
            <a:r>
              <a:rPr lang="en-US" altLang="ko-KR" sz="1400" dirty="0" err="1">
                <a:latin typeface="Arial" panose="020B0604020202020204" pitchFamily="34" charset="0"/>
              </a:rPr>
              <a:t>WebFlux</a:t>
            </a:r>
            <a:r>
              <a:rPr lang="ko-KR" altLang="en-US" sz="1400" dirty="0">
                <a:latin typeface="Arial" panose="020B0604020202020204" pitchFamily="34" charset="0"/>
              </a:rPr>
              <a:t>와 통합하여 </a:t>
            </a:r>
            <a:r>
              <a:rPr lang="en-US" altLang="ko-KR" sz="1400" dirty="0">
                <a:latin typeface="Arial" panose="020B0604020202020204" pitchFamily="34" charset="0"/>
              </a:rPr>
              <a:t>API </a:t>
            </a:r>
            <a:r>
              <a:rPr lang="ko-KR" altLang="en-US" sz="1400" dirty="0">
                <a:latin typeface="Arial" panose="020B0604020202020204" pitchFamily="34" charset="0"/>
              </a:rPr>
              <a:t>문서화 가능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implementation 'org.springdoc:springdoc-openapi-webflux-ui:1.6.15'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implementation 'org.springdoc:springdoc-openapi-webflux-core:1.6.15'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8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857375"/>
            <a:ext cx="4961831" cy="620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75"/>
              </a:lnSpc>
            </a:pPr>
            <a:r>
              <a:rPr lang="ko-KR" altLang="en-US" sz="3875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목차</a:t>
            </a:r>
            <a:endParaRPr lang="en-US" sz="3875" dirty="0"/>
          </a:p>
        </p:txBody>
      </p:sp>
      <p:sp>
        <p:nvSpPr>
          <p:cNvPr id="3" name="Text 1"/>
          <p:cNvSpPr/>
          <p:nvPr/>
        </p:nvSpPr>
        <p:spPr>
          <a:xfrm>
            <a:off x="568185" y="3708918"/>
            <a:ext cx="10869018" cy="2995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sz="1600" dirty="0"/>
              <a:t>문제 인식 및 </a:t>
            </a:r>
            <a:r>
              <a:rPr lang="en-US" altLang="ko-KR" sz="1600" dirty="0" err="1"/>
              <a:t>Reative</a:t>
            </a:r>
            <a:r>
              <a:rPr lang="en-US" altLang="ko-KR" sz="1600" dirty="0"/>
              <a:t> Spring </a:t>
            </a:r>
            <a:r>
              <a:rPr lang="ko-KR" altLang="en-US" sz="1600" dirty="0"/>
              <a:t>도입 배경</a:t>
            </a:r>
            <a:endParaRPr lang="en-US" altLang="ko-KR" sz="1600" dirty="0"/>
          </a:p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sz="1600" dirty="0" err="1"/>
              <a:t>리액티브</a:t>
            </a:r>
            <a:r>
              <a:rPr lang="ko-KR" altLang="en-US" sz="1600" dirty="0"/>
              <a:t> 프로그래밍 개념</a:t>
            </a:r>
            <a:endParaRPr lang="en-US" altLang="ko-KR" sz="1600" dirty="0"/>
          </a:p>
          <a:p>
            <a:pPr marL="342900" marR="0" lvl="0" indent="-342900" algn="l" defTabSz="914400" rtl="0" eaLnBrk="1" fontAlgn="auto" latinLnBrk="1" hangingPunct="1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MVC vs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WebFlux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비교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마무리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실습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F0394-8E26-74C9-5672-61C2E76E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AD66-C06E-49E3-763A-F11F3A0F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DA075-0FA2-F86A-C565-38B28450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117E-FFC8-FDEE-4F7B-06DDD6DAA1B5}"/>
              </a:ext>
            </a:extLst>
          </p:cNvPr>
          <p:cNvSpPr txBox="1"/>
          <p:nvPr/>
        </p:nvSpPr>
        <p:spPr>
          <a:xfrm>
            <a:off x="309693" y="729691"/>
            <a:ext cx="108513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</a:rPr>
              <a:t>settings.gradle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변경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rootProject.name = 'demo’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‘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webflux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-example’</a:t>
            </a: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＊프로젝트 </a:t>
            </a:r>
            <a:r>
              <a:rPr lang="en-US" altLang="ko-KR" sz="1400" dirty="0">
                <a:latin typeface="Arial" panose="020B0604020202020204" pitchFamily="34" charset="0"/>
              </a:rPr>
              <a:t>JDK JAVA 1.8 </a:t>
            </a:r>
            <a:r>
              <a:rPr lang="ko-KR" altLang="en-US" sz="1400" dirty="0">
                <a:latin typeface="Arial" panose="020B0604020202020204" pitchFamily="34" charset="0"/>
              </a:rPr>
              <a:t>설정 확인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＊ </a:t>
            </a:r>
            <a:r>
              <a:rPr lang="en-US" altLang="ko-KR" sz="1400" dirty="0">
                <a:latin typeface="Arial" panose="020B0604020202020204" pitchFamily="34" charset="0"/>
              </a:rPr>
              <a:t>Gradle JDK JAVA 1.8 </a:t>
            </a:r>
            <a:r>
              <a:rPr lang="ko-KR" altLang="en-US" sz="1400" dirty="0">
                <a:latin typeface="Arial" panose="020B0604020202020204" pitchFamily="34" charset="0"/>
              </a:rPr>
              <a:t>설정 확인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resources/</a:t>
            </a:r>
            <a:r>
              <a:rPr lang="en-US" altLang="ko-KR" sz="1400" dirty="0" err="1">
                <a:latin typeface="Arial" panose="020B0604020202020204" pitchFamily="34" charset="0"/>
              </a:rPr>
              <a:t>application.properties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.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yml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확장자 변경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1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41474-CF87-410A-5E4C-7B4D6391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B88A0-A66D-DB7D-EB29-89275B18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9CF63-81FB-BACE-DBCD-3BE5D365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D194E-C698-41B7-EBCA-E16E0BEE275A}"/>
              </a:ext>
            </a:extLst>
          </p:cNvPr>
          <p:cNvSpPr txBox="1"/>
          <p:nvPr/>
        </p:nvSpPr>
        <p:spPr>
          <a:xfrm>
            <a:off x="1" y="743337"/>
            <a:ext cx="121919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</a:rPr>
              <a:t>application.yml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수정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# -------------------- </a:t>
            </a:r>
            <a:r>
              <a:rPr lang="ko-KR" altLang="en-US" sz="1400" dirty="0">
                <a:latin typeface="Arial" panose="020B0604020202020204" pitchFamily="34" charset="0"/>
              </a:rPr>
              <a:t>서버 관련 설정 </a:t>
            </a:r>
            <a:r>
              <a:rPr lang="en-US" altLang="ko-KR" sz="1400" dirty="0">
                <a:latin typeface="Arial" panose="020B0604020202020204" pitchFamily="34" charset="0"/>
              </a:rPr>
              <a:t>--------------------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server: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port: 8080                    # </a:t>
            </a:r>
            <a:r>
              <a:rPr lang="ko-KR" altLang="en-US" sz="1400" dirty="0">
                <a:latin typeface="Arial" panose="020B0604020202020204" pitchFamily="34" charset="0"/>
              </a:rPr>
              <a:t>내장 </a:t>
            </a:r>
            <a:r>
              <a:rPr lang="en-US" altLang="ko-KR" sz="1400" dirty="0">
                <a:latin typeface="Arial" panose="020B0604020202020204" pitchFamily="34" charset="0"/>
              </a:rPr>
              <a:t>WAS(Netty)</a:t>
            </a:r>
            <a:r>
              <a:rPr lang="ko-KR" altLang="en-US" sz="1400" dirty="0">
                <a:latin typeface="Arial" panose="020B0604020202020204" pitchFamily="34" charset="0"/>
              </a:rPr>
              <a:t>가 실행될 포트 번호입니다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title:                        # (</a:t>
            </a:r>
            <a:r>
              <a:rPr lang="ko-KR" altLang="en-US" sz="1400" dirty="0">
                <a:latin typeface="Arial" panose="020B0604020202020204" pitchFamily="34" charset="0"/>
              </a:rPr>
              <a:t>사용자 정의</a:t>
            </a:r>
            <a:r>
              <a:rPr lang="en-US" altLang="ko-KR" sz="1400" dirty="0"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latin typeface="Arial" panose="020B0604020202020204" pitchFamily="34" charset="0"/>
              </a:rPr>
              <a:t>애플리케이션 이름</a:t>
            </a:r>
            <a:r>
              <a:rPr lang="en-US" altLang="ko-KR" sz="1400" dirty="0"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</a:rPr>
              <a:t>주로 문서화나 관리 목적으로 사용됩니다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version: 1.0.0                # (</a:t>
            </a:r>
            <a:r>
              <a:rPr lang="ko-KR" altLang="en-US" sz="1400" dirty="0">
                <a:latin typeface="Arial" panose="020B0604020202020204" pitchFamily="34" charset="0"/>
              </a:rPr>
              <a:t>사용자 정의</a:t>
            </a:r>
            <a:r>
              <a:rPr lang="en-US" altLang="ko-KR" sz="1400" dirty="0"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latin typeface="Arial" panose="020B0604020202020204" pitchFamily="34" charset="0"/>
              </a:rPr>
              <a:t>애플리케이션 버전</a:t>
            </a:r>
            <a:r>
              <a:rPr lang="en-US" altLang="ko-KR" sz="1400" dirty="0"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</a:rPr>
              <a:t>문서화에 사용됩니다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shutdown: graceful            # </a:t>
            </a:r>
            <a:r>
              <a:rPr lang="ko-KR" altLang="en-US" sz="1400" dirty="0">
                <a:latin typeface="Arial" panose="020B0604020202020204" pitchFamily="34" charset="0"/>
              </a:rPr>
              <a:t>애플리케이션 종료 시</a:t>
            </a:r>
            <a:r>
              <a:rPr lang="en-US" altLang="ko-KR" sz="1400" dirty="0"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</a:rPr>
              <a:t>진행 중인 요청을 완료하고 안전하게 종료합니다</a:t>
            </a:r>
            <a:r>
              <a:rPr lang="en-US" altLang="ko-KR" sz="1400" dirty="0">
                <a:latin typeface="Arial" panose="020B0604020202020204" pitchFamily="34" charset="0"/>
              </a:rPr>
              <a:t>. (</a:t>
            </a:r>
            <a:r>
              <a:rPr lang="ko-KR" altLang="en-US" sz="1400" dirty="0">
                <a:latin typeface="Arial" panose="020B0604020202020204" pitchFamily="34" charset="0"/>
              </a:rPr>
              <a:t>기본값</a:t>
            </a:r>
            <a:r>
              <a:rPr lang="en-US" altLang="ko-KR" sz="1400" dirty="0">
                <a:latin typeface="Arial" panose="020B0604020202020204" pitchFamily="34" charset="0"/>
              </a:rPr>
              <a:t>: immediate)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# -------------------- Spring </a:t>
            </a:r>
            <a:r>
              <a:rPr lang="ko-KR" altLang="en-US" sz="1400" dirty="0">
                <a:latin typeface="Arial" panose="020B0604020202020204" pitchFamily="34" charset="0"/>
              </a:rPr>
              <a:t>프레임워크 관련 설정 </a:t>
            </a:r>
            <a:r>
              <a:rPr lang="en-US" altLang="ko-KR" sz="1400" dirty="0">
                <a:latin typeface="Arial" panose="020B0604020202020204" pitchFamily="34" charset="0"/>
              </a:rPr>
              <a:t>--------------------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spring: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main: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  web-application-type: reactive  # </a:t>
            </a:r>
            <a:r>
              <a:rPr lang="ko-KR" altLang="en-US" sz="1400" dirty="0">
                <a:latin typeface="Arial" panose="020B0604020202020204" pitchFamily="34" charset="0"/>
              </a:rPr>
              <a:t>애플리케이션을 </a:t>
            </a:r>
            <a:r>
              <a:rPr lang="ko-KR" altLang="en-US" sz="1400" dirty="0" err="1">
                <a:latin typeface="Arial" panose="020B0604020202020204" pitchFamily="34" charset="0"/>
              </a:rPr>
              <a:t>리액티브</a:t>
            </a:r>
            <a:r>
              <a:rPr lang="en-US" altLang="ko-KR" sz="1400" dirty="0"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</a:rPr>
              <a:t>WebFlux</a:t>
            </a:r>
            <a:r>
              <a:rPr lang="en-US" altLang="ko-KR" sz="1400" dirty="0"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latin typeface="Arial" panose="020B0604020202020204" pitchFamily="34" charset="0"/>
              </a:rPr>
              <a:t>타입으로 실행합니다</a:t>
            </a:r>
            <a:r>
              <a:rPr lang="en-US" altLang="ko-KR" sz="1400" dirty="0">
                <a:latin typeface="Arial" panose="020B0604020202020204" pitchFamily="34" charset="0"/>
              </a:rPr>
              <a:t>. (</a:t>
            </a:r>
            <a:r>
              <a:rPr lang="ko-KR" altLang="en-US" sz="1400" dirty="0">
                <a:latin typeface="Arial" panose="020B0604020202020204" pitchFamily="34" charset="0"/>
              </a:rPr>
              <a:t>기본값</a:t>
            </a:r>
            <a:r>
              <a:rPr lang="en-US" altLang="ko-KR" sz="1400" dirty="0">
                <a:latin typeface="Arial" panose="020B0604020202020204" pitchFamily="34" charset="0"/>
              </a:rPr>
              <a:t>: servlet)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lifecycle: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  timeout-per-shutdown-phase: 20s # Graceful Shutdown </a:t>
            </a:r>
            <a:r>
              <a:rPr lang="ko-KR" altLang="en-US" sz="1400" dirty="0">
                <a:latin typeface="Arial" panose="020B0604020202020204" pitchFamily="34" charset="0"/>
              </a:rPr>
              <a:t>시</a:t>
            </a:r>
            <a:r>
              <a:rPr lang="en-US" altLang="ko-KR" sz="1400" dirty="0"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</a:rPr>
              <a:t>각 단계별 최대 대기 시간입니다</a:t>
            </a:r>
            <a:r>
              <a:rPr lang="en-US" altLang="ko-KR" sz="1400" dirty="0">
                <a:latin typeface="Arial" panose="020B0604020202020204" pitchFamily="34" charset="0"/>
              </a:rPr>
              <a:t>. (20</a:t>
            </a:r>
            <a:r>
              <a:rPr lang="ko-KR" altLang="en-US" sz="1400" dirty="0">
                <a:latin typeface="Arial" panose="020B0604020202020204" pitchFamily="34" charset="0"/>
              </a:rPr>
              <a:t>초 초과 시 강제 종료</a:t>
            </a:r>
            <a:r>
              <a:rPr lang="en-US" altLang="ko-KR" sz="14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# --- </a:t>
            </a:r>
            <a:r>
              <a:rPr lang="ko-KR" altLang="en-US" sz="1400" dirty="0" err="1">
                <a:latin typeface="Arial" panose="020B0604020202020204" pitchFamily="34" charset="0"/>
              </a:rPr>
              <a:t>리액티브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DB </a:t>
            </a:r>
            <a:r>
              <a:rPr lang="ko-KR" altLang="en-US" sz="1400" dirty="0">
                <a:latin typeface="Arial" panose="020B0604020202020204" pitchFamily="34" charset="0"/>
              </a:rPr>
              <a:t>연동</a:t>
            </a:r>
            <a:r>
              <a:rPr lang="en-US" altLang="ko-KR" sz="1400" dirty="0">
                <a:latin typeface="Arial" panose="020B0604020202020204" pitchFamily="34" charset="0"/>
              </a:rPr>
              <a:t>(R2DBC) </a:t>
            </a:r>
            <a:r>
              <a:rPr lang="ko-KR" altLang="en-US" sz="1400" dirty="0">
                <a:latin typeface="Arial" panose="020B0604020202020204" pitchFamily="34" charset="0"/>
              </a:rPr>
              <a:t>설정 </a:t>
            </a:r>
            <a:r>
              <a:rPr lang="en-US" altLang="ko-KR" sz="1400" dirty="0">
                <a:latin typeface="Arial" panose="020B0604020202020204" pitchFamily="34" charset="0"/>
              </a:rPr>
              <a:t>---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r2dbc: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  url: r2dbc:postgresql://localhost:5432/</a:t>
            </a:r>
            <a:r>
              <a:rPr lang="en-US" altLang="ko-KR" sz="1400" dirty="0" err="1">
                <a:latin typeface="Arial" panose="020B0604020202020204" pitchFamily="34" charset="0"/>
              </a:rPr>
              <a:t>webflux_example</a:t>
            </a:r>
            <a:r>
              <a:rPr lang="en-US" altLang="ko-KR" sz="1400" dirty="0">
                <a:latin typeface="Arial" panose="020B0604020202020204" pitchFamily="34" charset="0"/>
              </a:rPr>
              <a:t> # R2DBC</a:t>
            </a:r>
            <a:r>
              <a:rPr lang="ko-KR" altLang="en-US" sz="1400" dirty="0">
                <a:latin typeface="Arial" panose="020B0604020202020204" pitchFamily="34" charset="0"/>
              </a:rPr>
              <a:t>를 위한 데이터베이스 연결 </a:t>
            </a:r>
            <a:r>
              <a:rPr lang="en-US" altLang="ko-KR" sz="1400" dirty="0">
                <a:latin typeface="Arial" panose="020B0604020202020204" pitchFamily="34" charset="0"/>
              </a:rPr>
              <a:t>URL (</a:t>
            </a:r>
            <a:r>
              <a:rPr lang="ko-KR" altLang="en-US" sz="1400" dirty="0">
                <a:latin typeface="Arial" panose="020B0604020202020204" pitchFamily="34" charset="0"/>
              </a:rPr>
              <a:t>드라이버</a:t>
            </a:r>
            <a:r>
              <a:rPr lang="en-US" altLang="ko-KR" sz="1400" dirty="0">
                <a:latin typeface="Arial" panose="020B0604020202020204" pitchFamily="34" charset="0"/>
              </a:rPr>
              <a:t>: </a:t>
            </a:r>
            <a:r>
              <a:rPr lang="en-US" altLang="ko-KR" sz="1400" dirty="0" err="1">
                <a:latin typeface="Arial" panose="020B0604020202020204" pitchFamily="34" charset="0"/>
              </a:rPr>
              <a:t>postgresql</a:t>
            </a:r>
            <a:r>
              <a:rPr lang="en-US" altLang="ko-KR" sz="1400" dirty="0">
                <a:latin typeface="Arial" panose="020B0604020202020204" pitchFamily="34" charset="0"/>
              </a:rPr>
              <a:t>, DB</a:t>
            </a:r>
            <a:r>
              <a:rPr lang="ko-KR" altLang="en-US" sz="1400" dirty="0">
                <a:latin typeface="Arial" panose="020B0604020202020204" pitchFamily="34" charset="0"/>
              </a:rPr>
              <a:t>이름</a:t>
            </a:r>
            <a:r>
              <a:rPr lang="en-US" altLang="ko-KR" sz="1400" dirty="0">
                <a:latin typeface="Arial" panose="020B0604020202020204" pitchFamily="34" charset="0"/>
              </a:rPr>
              <a:t>: </a:t>
            </a:r>
            <a:r>
              <a:rPr lang="en-US" altLang="ko-KR" sz="1400" dirty="0" err="1">
                <a:latin typeface="Arial" panose="020B0604020202020204" pitchFamily="34" charset="0"/>
              </a:rPr>
              <a:t>webflux_example</a:t>
            </a:r>
            <a:r>
              <a:rPr lang="en-US" altLang="ko-KR" sz="14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  username: root                  # </a:t>
            </a:r>
            <a:r>
              <a:rPr lang="ko-KR" altLang="en-US" sz="1400" dirty="0">
                <a:latin typeface="Arial" panose="020B0604020202020204" pitchFamily="34" charset="0"/>
              </a:rPr>
              <a:t>데이터베이스 접속 계정 이름</a:t>
            </a:r>
          </a:p>
          <a:p>
            <a:r>
              <a:rPr lang="ko-KR" altLang="en-US" sz="1400" dirty="0">
                <a:latin typeface="Arial" panose="020B0604020202020204" pitchFamily="34" charset="0"/>
              </a:rPr>
              <a:t>    </a:t>
            </a:r>
            <a:r>
              <a:rPr lang="en-US" altLang="ko-KR" sz="1400" dirty="0">
                <a:latin typeface="Arial" panose="020B0604020202020204" pitchFamily="34" charset="0"/>
              </a:rPr>
              <a:t>password: dlab9185              # </a:t>
            </a:r>
            <a:r>
              <a:rPr lang="ko-KR" altLang="en-US" sz="1400" dirty="0">
                <a:latin typeface="Arial" panose="020B0604020202020204" pitchFamily="34" charset="0"/>
              </a:rPr>
              <a:t>데이터베이스 접속 비밀번호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86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C7BB5-48E5-81AD-5F6F-C63A65D8D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1319-4C4A-6D82-2077-B2D2498A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62FCB-106D-C6D9-0D5F-307BED4D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847F8-F635-6C04-F3D4-680067FB1448}"/>
              </a:ext>
            </a:extLst>
          </p:cNvPr>
          <p:cNvSpPr txBox="1"/>
          <p:nvPr/>
        </p:nvSpPr>
        <p:spPr>
          <a:xfrm>
            <a:off x="309693" y="729691"/>
            <a:ext cx="108244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/>
              <a:t># -------------------- </a:t>
            </a:r>
            <a:r>
              <a:rPr lang="ko-KR" altLang="ko-KR" sz="1400" dirty="0"/>
              <a:t>로깅 설정 </a:t>
            </a:r>
            <a:r>
              <a:rPr lang="en-US" altLang="ko-KR" sz="1400" dirty="0"/>
              <a:t>--------------------</a:t>
            </a:r>
            <a:endParaRPr lang="ko-KR" altLang="ko-KR" sz="1400" dirty="0"/>
          </a:p>
          <a:p>
            <a:r>
              <a:rPr lang="en-US" altLang="ko-KR" sz="1400" dirty="0"/>
              <a:t>logging:</a:t>
            </a:r>
            <a:endParaRPr lang="ko-KR" altLang="ko-KR" sz="1400" dirty="0"/>
          </a:p>
          <a:p>
            <a:r>
              <a:rPr lang="en-US" altLang="ko-KR" sz="1400" dirty="0"/>
              <a:t>  level:</a:t>
            </a:r>
            <a:endParaRPr lang="ko-KR" altLang="ko-KR" sz="1400" dirty="0"/>
          </a:p>
          <a:p>
            <a:r>
              <a:rPr lang="en-US" altLang="ko-KR" sz="1400" dirty="0"/>
              <a:t>    root: INFO                      # </a:t>
            </a:r>
            <a:r>
              <a:rPr lang="ko-KR" altLang="ko-KR" sz="1400" dirty="0"/>
              <a:t>전체 로그 레벨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 err="1"/>
              <a:t>webflux.example</a:t>
            </a:r>
            <a:r>
              <a:rPr lang="en-US" altLang="ko-KR" sz="1400" dirty="0"/>
              <a:t>: DEBUG          # </a:t>
            </a:r>
            <a:r>
              <a:rPr lang="ko-KR" altLang="ko-KR" sz="1400" dirty="0"/>
              <a:t>프로젝트 패키지 로그 레벨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 err="1"/>
              <a:t>org.springframework.web.reactive</a:t>
            </a:r>
            <a:r>
              <a:rPr lang="en-US" altLang="ko-KR" sz="1400" dirty="0"/>
              <a:t>: DEBUG # Spring </a:t>
            </a:r>
            <a:r>
              <a:rPr lang="en-US" altLang="ko-KR" sz="1400" dirty="0" err="1"/>
              <a:t>WebFlux</a:t>
            </a:r>
            <a:r>
              <a:rPr lang="en-US" altLang="ko-KR" sz="1400" dirty="0"/>
              <a:t> </a:t>
            </a:r>
            <a:r>
              <a:rPr lang="ko-KR" altLang="ko-KR" sz="1400" dirty="0"/>
              <a:t>로그 레벨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/>
              <a:t>org.springframework.r2dbc: DEBUG # R2DBC </a:t>
            </a:r>
            <a:r>
              <a:rPr lang="ko-KR" altLang="ko-KR" sz="1400" dirty="0"/>
              <a:t>로그 레벨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 err="1"/>
              <a:t>reactor.netty</a:t>
            </a:r>
            <a:r>
              <a:rPr lang="en-US" altLang="ko-KR" sz="1400" dirty="0"/>
              <a:t>: INFO             # Netty </a:t>
            </a:r>
            <a:r>
              <a:rPr lang="ko-KR" altLang="ko-KR" sz="1400" dirty="0"/>
              <a:t>로그 레벨</a:t>
            </a:r>
          </a:p>
          <a:p>
            <a:r>
              <a:rPr lang="ko-KR" altLang="ko-KR" sz="1400" dirty="0"/>
              <a:t>  </a:t>
            </a:r>
            <a:r>
              <a:rPr lang="en-US" altLang="ko-KR" sz="1400" dirty="0"/>
              <a:t>pattern:</a:t>
            </a:r>
            <a:endParaRPr lang="ko-KR" altLang="ko-KR" sz="1400" dirty="0"/>
          </a:p>
          <a:p>
            <a:r>
              <a:rPr lang="en-US" altLang="ko-KR" sz="1400" dirty="0"/>
              <a:t>    console: "%d{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-MM-dd </a:t>
            </a:r>
            <a:r>
              <a:rPr lang="en-US" altLang="ko-KR" sz="1400" dirty="0" err="1"/>
              <a:t>HH:mm:ss</a:t>
            </a:r>
            <a:r>
              <a:rPr lang="en-US" altLang="ko-KR" sz="1400" dirty="0"/>
              <a:t>} [%thread] %-5level %logger{36} - %</a:t>
            </a:r>
            <a:r>
              <a:rPr lang="en-US" altLang="ko-KR" sz="1400" dirty="0" err="1"/>
              <a:t>msg%n</a:t>
            </a:r>
            <a:r>
              <a:rPr lang="en-US" altLang="ko-KR" sz="1400" dirty="0"/>
              <a:t>"</a:t>
            </a:r>
            <a:endParaRPr lang="ko-KR" altLang="ko-KR" sz="1400" dirty="0"/>
          </a:p>
          <a:p>
            <a:r>
              <a:rPr lang="en-US" altLang="ko-KR" sz="1400" dirty="0"/>
              <a:t>    file: "%d{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-MM-dd </a:t>
            </a:r>
            <a:r>
              <a:rPr lang="en-US" altLang="ko-KR" sz="1400" dirty="0" err="1"/>
              <a:t>HH:mm:ss</a:t>
            </a:r>
            <a:r>
              <a:rPr lang="en-US" altLang="ko-KR" sz="1400" dirty="0"/>
              <a:t>} [%thread] %-5level %logger{36} - %</a:t>
            </a:r>
            <a:r>
              <a:rPr lang="en-US" altLang="ko-KR" sz="1400" dirty="0" err="1"/>
              <a:t>msg%n</a:t>
            </a:r>
            <a:r>
              <a:rPr lang="en-US" altLang="ko-KR" sz="1400" dirty="0"/>
              <a:t>"</a:t>
            </a:r>
            <a:endParaRPr lang="ko-KR" altLang="ko-KR" sz="1400" dirty="0"/>
          </a:p>
          <a:p>
            <a:r>
              <a:rPr lang="en-US" altLang="ko-KR" sz="1400" dirty="0"/>
              <a:t>  file:</a:t>
            </a:r>
            <a:endParaRPr lang="ko-KR" altLang="ko-KR" sz="1400" dirty="0"/>
          </a:p>
          <a:p>
            <a:r>
              <a:rPr lang="en-US" altLang="ko-KR" sz="1400" dirty="0"/>
              <a:t>    name: logs/webflux-example.log  # </a:t>
            </a:r>
            <a:r>
              <a:rPr lang="ko-KR" altLang="ko-KR" sz="1400" dirty="0"/>
              <a:t>로그 파일 경로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/>
              <a:t>max-size: 10MB                  # </a:t>
            </a:r>
            <a:r>
              <a:rPr lang="ko-KR" altLang="ko-KR" sz="1400" dirty="0"/>
              <a:t>로그 파일 최대 크기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/>
              <a:t>max-history: 30                 # </a:t>
            </a:r>
            <a:r>
              <a:rPr lang="ko-KR" altLang="ko-KR" sz="1400" dirty="0"/>
              <a:t>로그 파일 보관 기간 </a:t>
            </a:r>
            <a:r>
              <a:rPr lang="en-US" altLang="ko-KR" sz="1400" dirty="0"/>
              <a:t>(</a:t>
            </a:r>
            <a:r>
              <a:rPr lang="ko-KR" altLang="ko-KR" sz="1400" dirty="0"/>
              <a:t>일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r>
              <a:rPr lang="en-US" altLang="ko-KR" sz="1400" dirty="0"/>
              <a:t># -------------------- API </a:t>
            </a:r>
            <a:r>
              <a:rPr lang="ko-KR" altLang="ko-KR" sz="1400" dirty="0"/>
              <a:t>문서 자동화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SpringDoc</a:t>
            </a:r>
            <a:r>
              <a:rPr lang="en-US" altLang="ko-KR" sz="1400" dirty="0"/>
              <a:t>) </a:t>
            </a:r>
            <a:r>
              <a:rPr lang="ko-KR" altLang="ko-KR" sz="1400" dirty="0"/>
              <a:t>관련 설정 </a:t>
            </a:r>
            <a:r>
              <a:rPr lang="en-US" altLang="ko-KR" sz="1400" dirty="0"/>
              <a:t>--------------------</a:t>
            </a:r>
            <a:endParaRPr lang="ko-KR" altLang="ko-KR" sz="1400" dirty="0"/>
          </a:p>
          <a:p>
            <a:r>
              <a:rPr lang="en-US" altLang="ko-KR" sz="1400" dirty="0" err="1"/>
              <a:t>springdoc</a:t>
            </a:r>
            <a:r>
              <a:rPr lang="en-US" altLang="ko-KR" sz="1400" dirty="0"/>
              <a:t>: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-docs:</a:t>
            </a:r>
            <a:endParaRPr lang="ko-KR" altLang="ko-KR" sz="1400" dirty="0"/>
          </a:p>
          <a:p>
            <a:r>
              <a:rPr lang="en-US" altLang="ko-KR" sz="1400" dirty="0"/>
              <a:t>    path: /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-docs               # OpenAPI 3.0 </a:t>
            </a:r>
            <a:r>
              <a:rPr lang="ko-KR" altLang="ko-KR" sz="1400" dirty="0"/>
              <a:t>명세</a:t>
            </a:r>
            <a:r>
              <a:rPr lang="en-US" altLang="ko-KR" sz="1400" dirty="0"/>
              <a:t>(JSON)</a:t>
            </a:r>
            <a:r>
              <a:rPr lang="ko-KR" altLang="ko-KR" sz="1400" dirty="0"/>
              <a:t>가 제공될 경로입니다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swagger-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:</a:t>
            </a:r>
            <a:endParaRPr lang="ko-KR" altLang="ko-KR" sz="1400" dirty="0"/>
          </a:p>
          <a:p>
            <a:r>
              <a:rPr lang="en-US" altLang="ko-KR" sz="1400" dirty="0"/>
              <a:t>    path: /swagger-ui.html        # Swagger UI </a:t>
            </a:r>
            <a:r>
              <a:rPr lang="ko-KR" altLang="ko-KR" sz="1400" dirty="0"/>
              <a:t>페이지에 접근하기 위한 경로입니다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operations-sorter: method     # </a:t>
            </a:r>
            <a:r>
              <a:rPr lang="ko-KR" altLang="ko-KR" sz="1400" dirty="0"/>
              <a:t>각 </a:t>
            </a:r>
            <a:r>
              <a:rPr lang="en-US" altLang="ko-KR" sz="1400" dirty="0"/>
              <a:t>API </a:t>
            </a:r>
            <a:r>
              <a:rPr lang="ko-KR" altLang="ko-KR" sz="1400" dirty="0"/>
              <a:t>그룹 내의 오퍼레이션</a:t>
            </a:r>
            <a:r>
              <a:rPr lang="en-US" altLang="ko-KR" sz="1400" dirty="0"/>
              <a:t>(API)</a:t>
            </a:r>
            <a:r>
              <a:rPr lang="ko-KR" altLang="ko-KR" sz="1400" dirty="0"/>
              <a:t>들을 </a:t>
            </a:r>
            <a:r>
              <a:rPr lang="en-US" altLang="ko-KR" sz="1400" dirty="0"/>
              <a:t>HTTP Method </a:t>
            </a:r>
            <a:r>
              <a:rPr lang="ko-KR" altLang="ko-KR" sz="1400" dirty="0"/>
              <a:t>순서로 정렬합니다</a:t>
            </a:r>
            <a:r>
              <a:rPr lang="en-US" altLang="ko-KR" sz="1400" dirty="0"/>
              <a:t>. (DELETE, GET, POST...)</a:t>
            </a:r>
            <a:endParaRPr lang="ko-KR" altLang="ko-KR" sz="1400" dirty="0"/>
          </a:p>
          <a:p>
            <a:r>
              <a:rPr lang="en-US" altLang="ko-KR" sz="1400" dirty="0"/>
              <a:t>    tags-sorter: alpha            # API </a:t>
            </a:r>
            <a:r>
              <a:rPr lang="ko-KR" altLang="ko-KR" sz="1400" dirty="0"/>
              <a:t>그룹</a:t>
            </a:r>
            <a:r>
              <a:rPr lang="en-US" altLang="ko-KR" sz="1400" dirty="0"/>
              <a:t>(</a:t>
            </a:r>
            <a:r>
              <a:rPr lang="ko-KR" altLang="ko-KR" sz="1400" dirty="0"/>
              <a:t>태그</a:t>
            </a:r>
            <a:r>
              <a:rPr lang="en-US" altLang="ko-KR" sz="1400" dirty="0"/>
              <a:t>) </a:t>
            </a:r>
            <a:r>
              <a:rPr lang="ko-KR" altLang="ko-KR" sz="1400" dirty="0"/>
              <a:t>자체를 알파벳</a:t>
            </a:r>
            <a:r>
              <a:rPr lang="en-US" altLang="ko-KR" sz="1400" dirty="0"/>
              <a:t>(A-Z) </a:t>
            </a:r>
            <a:r>
              <a:rPr lang="ko-KR" altLang="ko-KR" sz="1400" dirty="0"/>
              <a:t>순서로 정렬합니다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8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09A94-E578-AC81-D9E6-CBD3D931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0898B-0699-183E-C57F-285D693B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F27EE-DD99-3ED2-8511-446DD874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23C9E-2039-8CBD-0B97-77C7257EBB29}"/>
              </a:ext>
            </a:extLst>
          </p:cNvPr>
          <p:cNvSpPr txBox="1"/>
          <p:nvPr/>
        </p:nvSpPr>
        <p:spPr>
          <a:xfrm>
            <a:off x="309693" y="729691"/>
            <a:ext cx="10824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WebfluxAplicationApplication.java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실행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64CC88-651C-422D-9D3C-FB3974E7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3" y="1676400"/>
            <a:ext cx="11807664" cy="242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34984-EA81-193D-250E-BEAD9AD8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B618-3BE4-E0C2-E2E8-D1EC3D21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295EB-4763-D6F6-901B-EA58AB90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F76FA-7191-BF30-3D1B-CA03760C681D}"/>
              </a:ext>
            </a:extLst>
          </p:cNvPr>
          <p:cNvSpPr txBox="1"/>
          <p:nvPr/>
        </p:nvSpPr>
        <p:spPr>
          <a:xfrm>
            <a:off x="309693" y="729691"/>
            <a:ext cx="10824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Model(DTO) </a:t>
            </a:r>
            <a:r>
              <a:rPr lang="ko-KR" altLang="en-US" sz="1400" dirty="0">
                <a:latin typeface="Arial" panose="020B0604020202020204" pitchFamily="34" charset="0"/>
              </a:rPr>
              <a:t>클래스 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Model</a:t>
            </a:r>
            <a:r>
              <a:rPr lang="ko-KR" altLang="en-US" dirty="0"/>
              <a:t> 클래스 작성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3504FE-28A4-EC13-0F25-A35C1654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45" y="1187176"/>
            <a:ext cx="3038899" cy="1867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7F9BE-37AA-ADF0-A0D5-AA494C49A7A3}"/>
              </a:ext>
            </a:extLst>
          </p:cNvPr>
          <p:cNvSpPr txBox="1"/>
          <p:nvPr/>
        </p:nvSpPr>
        <p:spPr>
          <a:xfrm>
            <a:off x="309692" y="3726904"/>
            <a:ext cx="4029225" cy="27238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Product.java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@Slf4j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@Table(name = "products")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public class Product {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@Id // PK </a:t>
            </a:r>
            <a:r>
              <a:rPr lang="ko-KR" altLang="en-US" sz="1100" dirty="0">
                <a:latin typeface="Arial" panose="020B0604020202020204" pitchFamily="34" charset="0"/>
              </a:rPr>
              <a:t>셋팅</a:t>
            </a:r>
            <a:r>
              <a:rPr lang="en-US" altLang="ko-KR" sz="1100" dirty="0">
                <a:latin typeface="Arial" panose="020B0604020202020204" pitchFamily="34" charset="0"/>
              </a:rPr>
              <a:t>, R2DBC</a:t>
            </a:r>
            <a:r>
              <a:rPr lang="ko-KR" altLang="en-US" sz="1100" dirty="0">
                <a:latin typeface="Arial" panose="020B0604020202020204" pitchFamily="34" charset="0"/>
              </a:rPr>
              <a:t>에서는 복합 기본키를 </a:t>
            </a:r>
            <a:r>
              <a:rPr lang="ko-KR" altLang="en-US" sz="1100" dirty="0" err="1">
                <a:latin typeface="Arial" panose="020B0604020202020204" pitchFamily="34" charset="0"/>
              </a:rPr>
              <a:t>지원하지않음</a:t>
            </a:r>
            <a:endParaRPr lang="ko-KR" altLang="en-US" sz="1100" dirty="0">
              <a:latin typeface="Arial" panose="020B0604020202020204" pitchFamily="34" charset="0"/>
            </a:endParaRP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int id;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name;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price;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@CreatedDate // </a:t>
            </a:r>
            <a:r>
              <a:rPr lang="ko-KR" altLang="en-US" sz="1100" dirty="0">
                <a:latin typeface="Arial" panose="020B0604020202020204" pitchFamily="34" charset="0"/>
              </a:rPr>
              <a:t>자동 시간 생성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1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26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A52F-278E-4E28-DFF0-8C9C9892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FB6B0-85D9-2542-FE41-EF453A63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CA785-B4A2-8595-6ADE-024985F9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91655-4CFF-D65C-9655-A42C0271680F}"/>
              </a:ext>
            </a:extLst>
          </p:cNvPr>
          <p:cNvSpPr txBox="1"/>
          <p:nvPr/>
        </p:nvSpPr>
        <p:spPr>
          <a:xfrm>
            <a:off x="309693" y="729691"/>
            <a:ext cx="300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Model</a:t>
            </a:r>
            <a:r>
              <a:rPr lang="ko-KR" altLang="en-US" dirty="0"/>
              <a:t> 클래스 작성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F4266-1404-D503-DBD3-89A1F2A9202E}"/>
              </a:ext>
            </a:extLst>
          </p:cNvPr>
          <p:cNvSpPr txBox="1"/>
          <p:nvPr/>
        </p:nvSpPr>
        <p:spPr>
          <a:xfrm>
            <a:off x="4460352" y="1226298"/>
            <a:ext cx="3007248" cy="44165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Order.java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@Slf4j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@Table(name = "orders")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public class Order {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@Id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id;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userId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productId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totalPrice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@CreatedDate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@LastModifiedDate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updatedAt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1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    public </a:t>
            </a:r>
            <a:r>
              <a:rPr lang="en-US" altLang="ko-KR" sz="1100" dirty="0" err="1">
                <a:latin typeface="Arial" panose="020B0604020202020204" pitchFamily="34" charset="0"/>
              </a:rPr>
              <a:t>enum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 {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    ORDERED, //</a:t>
            </a:r>
            <a:r>
              <a:rPr lang="ko-KR" altLang="en-US" sz="1100" dirty="0">
                <a:latin typeface="Arial" panose="020B0604020202020204" pitchFamily="34" charset="0"/>
              </a:rPr>
              <a:t>주문완료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    </a:t>
            </a:r>
            <a:r>
              <a:rPr lang="en-US" altLang="ko-KR" sz="1100" dirty="0">
                <a:latin typeface="Arial" panose="020B0604020202020204" pitchFamily="34" charset="0"/>
              </a:rPr>
              <a:t>SHIPPED, //</a:t>
            </a:r>
            <a:r>
              <a:rPr lang="ko-KR" altLang="en-US" sz="1100" dirty="0" err="1">
                <a:latin typeface="Arial" panose="020B0604020202020204" pitchFamily="34" charset="0"/>
              </a:rPr>
              <a:t>배송중</a:t>
            </a:r>
            <a:endParaRPr lang="ko-KR" altLang="en-US" sz="1100" dirty="0">
              <a:latin typeface="Arial" panose="020B0604020202020204" pitchFamily="34" charset="0"/>
            </a:endParaRPr>
          </a:p>
          <a:p>
            <a:r>
              <a:rPr lang="ko-KR" altLang="en-US" sz="1100" dirty="0">
                <a:latin typeface="Arial" panose="020B0604020202020204" pitchFamily="34" charset="0"/>
              </a:rPr>
              <a:t>        </a:t>
            </a:r>
            <a:r>
              <a:rPr lang="en-US" altLang="ko-KR" sz="1100" dirty="0">
                <a:latin typeface="Arial" panose="020B0604020202020204" pitchFamily="34" charset="0"/>
              </a:rPr>
              <a:t>DELIVERED, //</a:t>
            </a:r>
            <a:r>
              <a:rPr lang="ko-KR" altLang="en-US" sz="1100" dirty="0">
                <a:latin typeface="Arial" panose="020B0604020202020204" pitchFamily="34" charset="0"/>
              </a:rPr>
              <a:t>배송완료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    </a:t>
            </a:r>
            <a:r>
              <a:rPr lang="en-US" altLang="ko-KR" sz="1100" dirty="0">
                <a:latin typeface="Arial" panose="020B0604020202020204" pitchFamily="34" charset="0"/>
              </a:rPr>
              <a:t>CANCELLED //</a:t>
            </a:r>
            <a:r>
              <a:rPr lang="ko-KR" altLang="en-US" sz="1100" dirty="0">
                <a:latin typeface="Arial" panose="020B0604020202020204" pitchFamily="34" charset="0"/>
              </a:rPr>
              <a:t>취소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}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}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409AA-537B-7655-865A-7D1338F27865}"/>
              </a:ext>
            </a:extLst>
          </p:cNvPr>
          <p:cNvSpPr txBox="1"/>
          <p:nvPr/>
        </p:nvSpPr>
        <p:spPr>
          <a:xfrm>
            <a:off x="309693" y="1222748"/>
            <a:ext cx="3007248" cy="27238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User.java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@Slf4j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@Table(name = "users")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public class User {</a:t>
            </a:r>
          </a:p>
          <a:p>
            <a:endParaRPr lang="en-US" altLang="ko-KR" sz="11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    @Id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id;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username;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email;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@CreatedDate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16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D010D-5723-3365-FF42-70A31EBB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FC4D6-E5E0-CBB6-6ACE-748EC86C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67F7D-2DDE-C491-90E2-164485AA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1D4F-3CB3-904E-88D2-4821818E2BCE}"/>
              </a:ext>
            </a:extLst>
          </p:cNvPr>
          <p:cNvSpPr txBox="1"/>
          <p:nvPr/>
        </p:nvSpPr>
        <p:spPr>
          <a:xfrm>
            <a:off x="309693" y="729691"/>
            <a:ext cx="108244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>
                <a:latin typeface="Arial" panose="020B0604020202020204" pitchFamily="34" charset="0"/>
              </a:rPr>
              <a:t>Repository </a:t>
            </a:r>
            <a:r>
              <a:rPr lang="ko-KR" altLang="en-US" dirty="0">
                <a:latin typeface="Arial" panose="020B0604020202020204" pitchFamily="34" charset="0"/>
              </a:rPr>
              <a:t>인터페이스 생성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　생성한 인터페이스들에 </a:t>
            </a:r>
            <a:r>
              <a:rPr lang="en-US" altLang="ko-KR" dirty="0" err="1"/>
              <a:t>ReactiveCrudRepository</a:t>
            </a:r>
            <a:r>
              <a:rPr lang="en-US" altLang="ko-KR" dirty="0"/>
              <a:t>&lt;T, id(data-type)&gt;</a:t>
            </a:r>
            <a:r>
              <a:rPr lang="ko-KR" altLang="en-US" dirty="0"/>
              <a:t> 상속 로직 추가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33DC5C-8691-3C48-3B11-04F2A1B2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36" y="1315658"/>
            <a:ext cx="2800741" cy="25530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84DF8C-BC27-AEE7-D24B-372E1DC6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4" y="4688003"/>
            <a:ext cx="6354062" cy="4191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92609C-9E64-09A1-E52F-CFD5C59B8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4" y="5159932"/>
            <a:ext cx="6697010" cy="4286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509E6D4-AF23-9E9D-9D23-9CE600C8B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64" y="5640928"/>
            <a:ext cx="623021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4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B8F5-A96C-7A32-0A7E-884202FD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84EC8-C9BE-98FF-4961-5170A2FE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4A690-029E-62EA-B3B5-B7EBFC70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99F9-7BDB-C2BC-F80E-90AA6E74E698}"/>
              </a:ext>
            </a:extLst>
          </p:cNvPr>
          <p:cNvSpPr txBox="1"/>
          <p:nvPr/>
        </p:nvSpPr>
        <p:spPr>
          <a:xfrm>
            <a:off x="226565" y="636527"/>
            <a:ext cx="10824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Service </a:t>
            </a:r>
            <a:r>
              <a:rPr lang="ko-KR" altLang="en-US" dirty="0"/>
              <a:t>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754DEA-0AEB-93B9-F74E-D9C65345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1319912"/>
            <a:ext cx="3048425" cy="2295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576BDF-6CE0-458A-44BE-E66B40BB2A21}"/>
              </a:ext>
            </a:extLst>
          </p:cNvPr>
          <p:cNvSpPr txBox="1"/>
          <p:nvPr/>
        </p:nvSpPr>
        <p:spPr>
          <a:xfrm>
            <a:off x="648391" y="5076907"/>
            <a:ext cx="9204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</a:t>
            </a:r>
            <a:r>
              <a:rPr lang="ko-KR" altLang="en-US" dirty="0"/>
              <a:t>건 리턴의 경우 </a:t>
            </a:r>
            <a:r>
              <a:rPr lang="en-US" altLang="ko-KR" dirty="0"/>
              <a:t>Flux </a:t>
            </a:r>
            <a:r>
              <a:rPr lang="ko-KR" altLang="en-US" dirty="0"/>
              <a:t>타입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en-US" altLang="ko-KR" dirty="0" err="1"/>
              <a:t>ReactivceCrudRepository</a:t>
            </a:r>
            <a:r>
              <a:rPr lang="ko-KR" altLang="en-US" dirty="0"/>
              <a:t>의 기본제공 메서드들을 사용함 </a:t>
            </a:r>
            <a:r>
              <a:rPr lang="en-US" altLang="ko-KR" dirty="0"/>
              <a:t>(save, </a:t>
            </a:r>
            <a:r>
              <a:rPr lang="en-US" altLang="ko-KR" dirty="0" err="1"/>
              <a:t>findAll</a:t>
            </a:r>
            <a:r>
              <a:rPr lang="en-US" altLang="ko-KR" dirty="0"/>
              <a:t>, </a:t>
            </a:r>
            <a:r>
              <a:rPr lang="en-US" altLang="ko-KR" dirty="0" err="1"/>
              <a:t>findById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6B8586-76DE-C4FF-DDD8-8D71DF04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36" y="1134768"/>
            <a:ext cx="437258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57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79841-5E17-1474-4764-6C46B8ED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2337A-4AD0-3E21-D48C-35F03C33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1D36E-2B15-2196-3195-7FE9FB7F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ED79A-5E1B-8464-0773-4692496F3B97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Handler </a:t>
            </a:r>
            <a:r>
              <a:rPr lang="ko-KR" altLang="en-US" dirty="0"/>
              <a:t>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9D4A68-8E62-BD75-9758-A3BACAD1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75" y="1237447"/>
            <a:ext cx="296268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20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A96FF-2840-3231-1A93-E9CF538F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8007C-F883-CD43-B45B-5740115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C0AFF8-3C5A-1AF8-13DA-1A16D828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6A98-BBFF-19D3-C9F7-F6058C207DED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Handler </a:t>
            </a: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en-US" altLang="ko-KR" dirty="0" err="1"/>
              <a:t>createUser</a:t>
            </a:r>
            <a:r>
              <a:rPr lang="en-US" altLang="ko-KR" dirty="0"/>
              <a:t> : </a:t>
            </a:r>
            <a:r>
              <a:rPr lang="ko-KR" altLang="en-US" dirty="0"/>
              <a:t>유저 생성</a:t>
            </a:r>
            <a:r>
              <a:rPr lang="en-US" altLang="ko-KR" dirty="0"/>
              <a:t>, </a:t>
            </a:r>
            <a:r>
              <a:rPr lang="en-US" altLang="ko-KR" dirty="0" err="1"/>
              <a:t>getAllUsers</a:t>
            </a:r>
            <a:r>
              <a:rPr lang="en-US" altLang="ko-KR" dirty="0"/>
              <a:t> : </a:t>
            </a:r>
            <a:r>
              <a:rPr lang="ko-KR" altLang="en-US" dirty="0"/>
              <a:t>유저 전체 조회</a:t>
            </a:r>
            <a:r>
              <a:rPr lang="en-US" altLang="ko-KR" dirty="0"/>
              <a:t>, </a:t>
            </a:r>
            <a:r>
              <a:rPr lang="en-US" altLang="ko-KR" dirty="0" err="1"/>
              <a:t>getUser</a:t>
            </a:r>
            <a:r>
              <a:rPr lang="en-US" altLang="ko-KR" dirty="0"/>
              <a:t> : </a:t>
            </a:r>
            <a:r>
              <a:rPr lang="ko-KR" altLang="en-US" dirty="0"/>
              <a:t>유저 조회</a:t>
            </a:r>
            <a:r>
              <a:rPr lang="en-US" altLang="ko-KR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DDC08C-2A6D-10F2-E264-BB9D1AF9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54" y="1046626"/>
            <a:ext cx="10606804" cy="54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D380-5E00-62DA-FEB3-C2896937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>
              <a:lnSpc>
                <a:spcPts val="2375"/>
              </a:lnSpc>
              <a:buSzPct val="100000"/>
            </a:pPr>
            <a:r>
              <a:rPr lang="en-US" altLang="ko-KR" baseline="0" dirty="0"/>
              <a:t>1. </a:t>
            </a: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D40B23-E76D-9BC7-7129-9D7103C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7648C-F057-B73A-A24A-BB09649952D2}"/>
              </a:ext>
            </a:extLst>
          </p:cNvPr>
          <p:cNvSpPr txBox="1"/>
          <p:nvPr/>
        </p:nvSpPr>
        <p:spPr>
          <a:xfrm>
            <a:off x="575981" y="886827"/>
            <a:ext cx="11178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MVC </a:t>
            </a:r>
            <a:r>
              <a:rPr lang="ko-KR" altLang="en-US" dirty="0"/>
              <a:t>아키텍처의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전통적인 요청처리 방식</a:t>
            </a:r>
            <a:endParaRPr lang="en-US" altLang="ko-KR" sz="1600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EA301E9-CE34-A407-8D24-FACCCA9571D6}"/>
              </a:ext>
            </a:extLst>
          </p:cNvPr>
          <p:cNvGrpSpPr/>
          <p:nvPr/>
        </p:nvGrpSpPr>
        <p:grpSpPr>
          <a:xfrm>
            <a:off x="1416010" y="2211461"/>
            <a:ext cx="8830236" cy="1432382"/>
            <a:chOff x="1442905" y="1902489"/>
            <a:chExt cx="8830236" cy="1595777"/>
          </a:xfrm>
        </p:grpSpPr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AEE29255-8E64-8699-1531-12869535F2EE}"/>
                </a:ext>
              </a:extLst>
            </p:cNvPr>
            <p:cNvSpPr/>
            <p:nvPr/>
          </p:nvSpPr>
          <p:spPr>
            <a:xfrm>
              <a:off x="1442905" y="1904070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클라이언트 요청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818E27B9-EF26-7FCF-6015-91DBE1D78103}"/>
                </a:ext>
              </a:extLst>
            </p:cNvPr>
            <p:cNvSpPr/>
            <p:nvPr/>
          </p:nvSpPr>
          <p:spPr>
            <a:xfrm>
              <a:off x="3307564" y="1902489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서블릿</a:t>
              </a:r>
              <a:endParaRPr lang="ko-KR" altLang="en-US" sz="1200" dirty="0"/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A78CE168-9382-A3C8-5CC5-683E4DDCED98}"/>
                </a:ext>
              </a:extLst>
            </p:cNvPr>
            <p:cNvSpPr/>
            <p:nvPr/>
          </p:nvSpPr>
          <p:spPr>
            <a:xfrm>
              <a:off x="5172223" y="1903161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컨트롤러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C4691FA1-5A0A-F621-D6AA-63DA7FE83258}"/>
                </a:ext>
              </a:extLst>
            </p:cNvPr>
            <p:cNvSpPr/>
            <p:nvPr/>
          </p:nvSpPr>
          <p:spPr>
            <a:xfrm>
              <a:off x="7036882" y="1913035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서비스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6AC045B9-E890-969A-C161-518F7442EFEB}"/>
                </a:ext>
              </a:extLst>
            </p:cNvPr>
            <p:cNvSpPr/>
            <p:nvPr/>
          </p:nvSpPr>
          <p:spPr>
            <a:xfrm>
              <a:off x="8901541" y="1913035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DB or API</a:t>
              </a:r>
              <a:endParaRPr lang="ko-KR" altLang="en-US" sz="1200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4E6B74CE-E11C-DAA3-878D-2668478466A6}"/>
                </a:ext>
              </a:extLst>
            </p:cNvPr>
            <p:cNvSpPr/>
            <p:nvPr/>
          </p:nvSpPr>
          <p:spPr>
            <a:xfrm>
              <a:off x="2890705" y="2016789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0DDA56FF-8567-9C6F-5F42-BCB48C423F72}"/>
                </a:ext>
              </a:extLst>
            </p:cNvPr>
            <p:cNvSpPr/>
            <p:nvPr/>
          </p:nvSpPr>
          <p:spPr>
            <a:xfrm>
              <a:off x="4773293" y="2034715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0B990768-56EE-93E8-407C-29BAAF56B885}"/>
                </a:ext>
              </a:extLst>
            </p:cNvPr>
            <p:cNvSpPr/>
            <p:nvPr/>
          </p:nvSpPr>
          <p:spPr>
            <a:xfrm>
              <a:off x="6642846" y="2012963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A7446626-155C-AEA7-5666-FD4BDF7A986A}"/>
                </a:ext>
              </a:extLst>
            </p:cNvPr>
            <p:cNvSpPr/>
            <p:nvPr/>
          </p:nvSpPr>
          <p:spPr>
            <a:xfrm>
              <a:off x="8515235" y="2034715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8C6762C-BDFA-5F56-FC76-3E1DD92CF5DF}"/>
                </a:ext>
              </a:extLst>
            </p:cNvPr>
            <p:cNvSpPr/>
            <p:nvPr/>
          </p:nvSpPr>
          <p:spPr>
            <a:xfrm rot="5400000">
              <a:off x="2870945" y="2591041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BECBE66C-5AE9-CD86-6345-23F7E8BB9121}"/>
                </a:ext>
              </a:extLst>
            </p:cNvPr>
            <p:cNvSpPr/>
            <p:nvPr/>
          </p:nvSpPr>
          <p:spPr>
            <a:xfrm rot="5400000">
              <a:off x="4735604" y="2591042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210905F6-C7DB-5E2A-9BCF-1FC511B1DF63}"/>
                </a:ext>
              </a:extLst>
            </p:cNvPr>
            <p:cNvSpPr/>
            <p:nvPr/>
          </p:nvSpPr>
          <p:spPr>
            <a:xfrm rot="5400000">
              <a:off x="6600263" y="2591042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A53BD636-DCE1-651F-1016-2C990426E1D2}"/>
                </a:ext>
              </a:extLst>
            </p:cNvPr>
            <p:cNvSpPr/>
            <p:nvPr/>
          </p:nvSpPr>
          <p:spPr>
            <a:xfrm rot="5400000">
              <a:off x="8515234" y="2586863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id="{60CF6466-954C-8CE4-2193-6CBD5ADDCD98}"/>
                </a:ext>
              </a:extLst>
            </p:cNvPr>
            <p:cNvSpPr/>
            <p:nvPr/>
          </p:nvSpPr>
          <p:spPr>
            <a:xfrm>
              <a:off x="2355475" y="3014172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HTTP </a:t>
              </a:r>
              <a:r>
                <a:rPr lang="ko-KR" altLang="en-US" sz="1200" dirty="0"/>
                <a:t>요청</a:t>
              </a: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5CB5DE9B-717B-CA70-936D-F116F6E0E932}"/>
                </a:ext>
              </a:extLst>
            </p:cNvPr>
            <p:cNvSpPr/>
            <p:nvPr/>
          </p:nvSpPr>
          <p:spPr>
            <a:xfrm>
              <a:off x="4220134" y="3012591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스레드 할당</a:t>
              </a: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BD3B4008-A724-3438-90C6-603C96855B2F}"/>
                </a:ext>
              </a:extLst>
            </p:cNvPr>
            <p:cNvSpPr/>
            <p:nvPr/>
          </p:nvSpPr>
          <p:spPr>
            <a:xfrm>
              <a:off x="6084793" y="3013263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비즈니스</a:t>
              </a: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F1451391-B117-1440-109E-F21EF5AFBEE1}"/>
                </a:ext>
              </a:extLst>
            </p:cNvPr>
            <p:cNvSpPr/>
            <p:nvPr/>
          </p:nvSpPr>
          <p:spPr>
            <a:xfrm>
              <a:off x="7999764" y="3012591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시스템 호출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및 응답 대기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80E18E-D147-85DA-9025-A0808BE2A91A}"/>
              </a:ext>
            </a:extLst>
          </p:cNvPr>
          <p:cNvSpPr txBox="1"/>
          <p:nvPr/>
        </p:nvSpPr>
        <p:spPr>
          <a:xfrm>
            <a:off x="575156" y="4440810"/>
            <a:ext cx="8211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 </a:t>
            </a:r>
            <a:r>
              <a:rPr lang="ko-KR" altLang="en-US" sz="1400" b="1" dirty="0"/>
              <a:t>요청 </a:t>
            </a:r>
            <a:r>
              <a:rPr lang="en-US" altLang="ko-KR" sz="1400" b="1" dirty="0"/>
              <a:t>= 1 </a:t>
            </a:r>
            <a:r>
              <a:rPr lang="ko-KR" altLang="en-US" sz="1400" b="1" dirty="0"/>
              <a:t>스레드 모델</a:t>
            </a:r>
            <a:r>
              <a:rPr lang="en-US" altLang="ko-KR" sz="1400" dirty="0"/>
              <a:t> : </a:t>
            </a:r>
            <a:r>
              <a:rPr lang="ko-KR" altLang="en-US" sz="1400" dirty="0"/>
              <a:t>각 요청마다 개별 스레드가 필요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동기 블로킹 </a:t>
            </a:r>
            <a:r>
              <a:rPr lang="en-US" altLang="ko-KR" sz="1400" b="1" dirty="0"/>
              <a:t>I/0</a:t>
            </a:r>
            <a:r>
              <a:rPr lang="en-US" altLang="ko-KR" sz="1400" dirty="0"/>
              <a:t> :</a:t>
            </a:r>
            <a:r>
              <a:rPr lang="ko-KR" altLang="en-US" sz="1400" dirty="0"/>
              <a:t> 데이터베이스</a:t>
            </a:r>
            <a:r>
              <a:rPr lang="en-US" altLang="ko-KR" sz="1400" dirty="0"/>
              <a:t>, </a:t>
            </a:r>
            <a:r>
              <a:rPr lang="ko-KR" altLang="en-US" sz="1400" dirty="0"/>
              <a:t>외부 </a:t>
            </a:r>
            <a:r>
              <a:rPr lang="en-US" altLang="ko-KR" sz="1400" dirty="0"/>
              <a:t>API</a:t>
            </a:r>
            <a:r>
              <a:rPr lang="ko-KR" altLang="en-US" sz="1400" dirty="0"/>
              <a:t> 호출 시 스레드 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스레드 풀 의존성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처리 가능한 동시 요청 수 </a:t>
            </a:r>
            <a:r>
              <a:rPr lang="en-US" altLang="ko-KR" sz="1400" dirty="0"/>
              <a:t>= </a:t>
            </a:r>
            <a:r>
              <a:rPr lang="ko-KR" altLang="en-US" sz="1400" dirty="0"/>
              <a:t>스레드 풀 크기</a:t>
            </a:r>
          </a:p>
        </p:txBody>
      </p:sp>
    </p:spTree>
    <p:extLst>
      <p:ext uri="{BB962C8B-B14F-4D97-AF65-F5344CB8AC3E}">
        <p14:creationId xmlns:p14="http://schemas.microsoft.com/office/powerpoint/2010/main" val="2830997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64065-DF59-0B06-C4BA-17E3EE83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2AE45-A34B-7074-9C44-659CF06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9DBF1-D03D-1846-7AE2-B910817C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89A61-8B94-C901-DEE0-366B32BC6066}"/>
              </a:ext>
            </a:extLst>
          </p:cNvPr>
          <p:cNvSpPr txBox="1"/>
          <p:nvPr/>
        </p:nvSpPr>
        <p:spPr>
          <a:xfrm>
            <a:off x="226565" y="636527"/>
            <a:ext cx="10824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Handler </a:t>
            </a: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en-US" altLang="ko-KR" dirty="0" err="1"/>
              <a:t>createUser</a:t>
            </a:r>
            <a:r>
              <a:rPr lang="en-US" altLang="ko-KR" dirty="0"/>
              <a:t> : </a:t>
            </a:r>
            <a:r>
              <a:rPr lang="ko-KR" altLang="en-US" dirty="0"/>
              <a:t>유저 생성</a:t>
            </a:r>
            <a:r>
              <a:rPr lang="en-US" altLang="ko-KR" dirty="0"/>
              <a:t>, </a:t>
            </a:r>
            <a:r>
              <a:rPr lang="en-US" altLang="ko-KR" dirty="0" err="1"/>
              <a:t>getAllUsers</a:t>
            </a:r>
            <a:r>
              <a:rPr lang="en-US" altLang="ko-KR" dirty="0"/>
              <a:t> : </a:t>
            </a:r>
            <a:r>
              <a:rPr lang="ko-KR" altLang="en-US" dirty="0"/>
              <a:t>유저 전체 조회</a:t>
            </a:r>
            <a:r>
              <a:rPr lang="en-US" altLang="ko-KR" dirty="0"/>
              <a:t>, </a:t>
            </a:r>
            <a:r>
              <a:rPr lang="en-US" altLang="ko-KR" dirty="0" err="1"/>
              <a:t>getUser</a:t>
            </a:r>
            <a:r>
              <a:rPr lang="en-US" altLang="ko-KR" dirty="0"/>
              <a:t> : </a:t>
            </a:r>
            <a:r>
              <a:rPr lang="ko-KR" altLang="en-US" dirty="0"/>
              <a:t>유저 조회</a:t>
            </a:r>
            <a:r>
              <a:rPr lang="en-US" altLang="ko-KR" dirty="0"/>
              <a:t>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02E0C-D182-5C11-D158-D01ACE93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261866"/>
            <a:ext cx="1092670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D3446-EAF3-312B-5493-0BBFEC01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0488D-C5A7-AB63-6012-614A5209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7ADB2-7807-E9D6-3C36-B3CA0DCA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DE544-B63E-32FC-1C6E-8212D120180E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Router </a:t>
            </a:r>
            <a:r>
              <a:rPr lang="ko-KR" altLang="en-US" dirty="0"/>
              <a:t>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F377F2-7FC0-6F6A-919F-B1B86D33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79" y="1092934"/>
            <a:ext cx="2914996" cy="27625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5E4A12-0320-20E3-5FDD-24E3FDAF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3" y="3910133"/>
            <a:ext cx="1164117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23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5991A-8A67-F72E-1781-8AA055C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5E954-3188-AA9A-771B-BE90CEEA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D66D4-D2B2-A3F3-1FE8-FED628BE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010E9-6F17-BCC8-BDD2-E9CA21C9DD72}"/>
              </a:ext>
            </a:extLst>
          </p:cNvPr>
          <p:cNvSpPr txBox="1"/>
          <p:nvPr/>
        </p:nvSpPr>
        <p:spPr>
          <a:xfrm>
            <a:off x="226565" y="636527"/>
            <a:ext cx="10824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R2dbcConfig </a:t>
            </a:r>
            <a:r>
              <a:rPr lang="ko-KR" altLang="en-US" dirty="0"/>
              <a:t>클래스 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@EnableR2dbcAuditing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사용해야 모델에 </a:t>
            </a:r>
            <a:r>
              <a:rPr lang="en-US" altLang="ko-KR" dirty="0"/>
              <a:t>@CreateDate </a:t>
            </a:r>
            <a:r>
              <a:rPr lang="ko-KR" altLang="en-US" dirty="0"/>
              <a:t>같은 </a:t>
            </a:r>
            <a:r>
              <a:rPr lang="ko-KR" altLang="en-US" dirty="0" err="1"/>
              <a:t>어노테이션이</a:t>
            </a:r>
            <a:r>
              <a:rPr lang="ko-KR" altLang="en-US" dirty="0"/>
              <a:t> 동작함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D012F-8F9E-5016-CBBF-F28FE372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0" y="1359593"/>
            <a:ext cx="2638793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3C9C3B-60B8-3E6C-4A65-36B7B642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5" y="3544322"/>
            <a:ext cx="8238950" cy="1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67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C368-D5F1-507F-8C0E-2C29B6F8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12AC-1D9E-BF5B-ED8C-0EE09780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E24621-4D32-598C-0A76-C5CC0382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4779F-1969-5677-825F-82AF0FEE2E35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  <a:r>
              <a:rPr lang="en-US" altLang="ko-KR" dirty="0"/>
              <a:t>(USER 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B2172-02C6-9C9C-A42E-E5938D10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7" y="1174966"/>
            <a:ext cx="11492038" cy="2446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FEAF40-EBA8-D4CB-9DCB-3889CC67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7" y="3790399"/>
            <a:ext cx="974543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6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3D09-6D56-2159-9CBB-A81D9CEFE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5E80-5FDA-BB8C-6767-65FC0AF3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FBBD3-88D0-5A17-EDB4-67E63B14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18ED5-4318-FBC0-D947-171968344DCD}"/>
              </a:ext>
            </a:extLst>
          </p:cNvPr>
          <p:cNvSpPr txBox="1"/>
          <p:nvPr/>
        </p:nvSpPr>
        <p:spPr>
          <a:xfrm>
            <a:off x="209735" y="658967"/>
            <a:ext cx="108244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날짜 </a:t>
            </a:r>
            <a:r>
              <a:rPr lang="ko-KR" altLang="en-US" dirty="0" err="1"/>
              <a:t>포멧</a:t>
            </a:r>
            <a:r>
              <a:rPr lang="ko-KR" altLang="en-US" dirty="0"/>
              <a:t> 변경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</a:endParaRPr>
          </a:p>
          <a:p>
            <a:r>
              <a:rPr lang="ko-KR" altLang="en-US" sz="1600" dirty="0">
                <a:latin typeface="Arial" panose="020B0604020202020204" pitchFamily="34" charset="0"/>
              </a:rPr>
              <a:t>응답 데이터의 현재 날짜 포맷이 </a:t>
            </a:r>
            <a:r>
              <a:rPr lang="en-US" altLang="ko-KR" sz="1600" dirty="0">
                <a:latin typeface="Arial" panose="020B0604020202020204" pitchFamily="34" charset="0"/>
              </a:rPr>
              <a:t>"</a:t>
            </a:r>
            <a:r>
              <a:rPr lang="en-US" altLang="ko-KR" sz="1600" dirty="0" err="1">
                <a:latin typeface="Arial" panose="020B0604020202020204" pitchFamily="34" charset="0"/>
              </a:rPr>
              <a:t>createdAt</a:t>
            </a:r>
            <a:r>
              <a:rPr lang="en-US" altLang="ko-KR" sz="1600" dirty="0">
                <a:latin typeface="Arial" panose="020B0604020202020204" pitchFamily="34" charset="0"/>
              </a:rPr>
              <a:t>": 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"2025-07-14T13:41:55.727“</a:t>
            </a:r>
          </a:p>
          <a:p>
            <a:endParaRPr lang="en-US" altLang="ko-KR" sz="1600" dirty="0">
              <a:latin typeface="Arial" panose="020B0604020202020204" pitchFamily="34" charset="0"/>
            </a:endParaRPr>
          </a:p>
          <a:p>
            <a:r>
              <a:rPr lang="ko-KR" altLang="en-US" sz="1600" dirty="0" err="1">
                <a:latin typeface="Arial" panose="020B0604020202020204" pitchFamily="34" charset="0"/>
              </a:rPr>
              <a:t>이런식으로</a:t>
            </a:r>
            <a:r>
              <a:rPr lang="ko-KR" altLang="en-US" sz="1600" dirty="0">
                <a:latin typeface="Arial" panose="020B0604020202020204" pitchFamily="34" charset="0"/>
              </a:rPr>
              <a:t> 출력되고  있음</a:t>
            </a:r>
            <a:r>
              <a:rPr lang="en-US" altLang="ko-KR" sz="1600" dirty="0">
                <a:latin typeface="Arial" panose="020B0604020202020204" pitchFamily="34" charset="0"/>
              </a:rPr>
              <a:t>.  </a:t>
            </a:r>
            <a:r>
              <a:rPr lang="ko-KR" altLang="en-US" sz="1600" dirty="0">
                <a:latin typeface="Arial" panose="020B0604020202020204" pitchFamily="34" charset="0"/>
              </a:rPr>
              <a:t>익숙한 패턴인  </a:t>
            </a:r>
            <a:r>
              <a:rPr lang="en-US" altLang="ko-KR" sz="1600" dirty="0">
                <a:latin typeface="Arial" panose="020B0604020202020204" pitchFamily="34" charset="0"/>
              </a:rPr>
              <a:t>"</a:t>
            </a:r>
            <a:r>
              <a:rPr lang="en-US" altLang="ko-KR" sz="1600" dirty="0" err="1">
                <a:latin typeface="Arial" panose="020B0604020202020204" pitchFamily="34" charset="0"/>
              </a:rPr>
              <a:t>yyyy</a:t>
            </a:r>
            <a:r>
              <a:rPr lang="en-US" altLang="ko-KR" sz="1600" dirty="0">
                <a:latin typeface="Arial" panose="020B0604020202020204" pitchFamily="34" charset="0"/>
              </a:rPr>
              <a:t>-MM-dd </a:t>
            </a:r>
            <a:r>
              <a:rPr lang="en-US" altLang="ko-KR" sz="1600" dirty="0" err="1">
                <a:latin typeface="Arial" panose="020B0604020202020204" pitchFamily="34" charset="0"/>
              </a:rPr>
              <a:t>HH:mm:ss</a:t>
            </a:r>
            <a:r>
              <a:rPr lang="en-US" altLang="ko-KR" sz="1600" dirty="0">
                <a:latin typeface="Arial" panose="020B0604020202020204" pitchFamily="34" charset="0"/>
              </a:rPr>
              <a:t>“ </a:t>
            </a:r>
            <a:r>
              <a:rPr lang="ko-KR" altLang="en-US" sz="1600" dirty="0">
                <a:latin typeface="Arial" panose="020B0604020202020204" pitchFamily="34" charset="0"/>
              </a:rPr>
              <a:t>로 변경</a:t>
            </a:r>
            <a:endParaRPr lang="en-US" altLang="ko-KR" sz="1600" dirty="0">
              <a:latin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</a:rPr>
              <a:t>Model</a:t>
            </a:r>
            <a:r>
              <a:rPr lang="ko-KR" altLang="en-US" sz="1600" dirty="0">
                <a:latin typeface="Arial" panose="020B0604020202020204" pitchFamily="34" charset="0"/>
              </a:rPr>
              <a:t> 클래스에 날짜 관련 필드</a:t>
            </a:r>
            <a:r>
              <a:rPr lang="en-US" altLang="ko-KR" sz="1600" dirty="0">
                <a:latin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600" dirty="0">
                <a:latin typeface="Arial" panose="020B0604020202020204" pitchFamily="34" charset="0"/>
              </a:rPr>
              <a:t>)</a:t>
            </a:r>
            <a:r>
              <a:rPr lang="ko-KR" altLang="en-US" sz="1600" dirty="0">
                <a:latin typeface="Arial" panose="020B0604020202020204" pitchFamily="34" charset="0"/>
              </a:rPr>
              <a:t> 위에</a:t>
            </a:r>
            <a:br>
              <a:rPr lang="en-US" altLang="ko-KR" sz="1600" dirty="0">
                <a:latin typeface="Arial" panose="020B0604020202020204" pitchFamily="34" charset="0"/>
              </a:rPr>
            </a:br>
            <a:br>
              <a:rPr lang="en-US" altLang="ko-KR" sz="1600" dirty="0">
                <a:latin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</a:rPr>
              <a:t>@JsonFormat(shape = </a:t>
            </a:r>
            <a:r>
              <a:rPr lang="en-US" altLang="ko-KR" sz="16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600" dirty="0">
                <a:latin typeface="Arial" panose="020B0604020202020204" pitchFamily="34" charset="0"/>
              </a:rPr>
              <a:t>, pattern = "</a:t>
            </a:r>
            <a:r>
              <a:rPr lang="en-US" altLang="ko-KR" sz="1600" dirty="0" err="1">
                <a:latin typeface="Arial" panose="020B0604020202020204" pitchFamily="34" charset="0"/>
              </a:rPr>
              <a:t>yyyy</a:t>
            </a:r>
            <a:r>
              <a:rPr lang="en-US" altLang="ko-KR" sz="1600" dirty="0">
                <a:latin typeface="Arial" panose="020B0604020202020204" pitchFamily="34" charset="0"/>
              </a:rPr>
              <a:t>-MM-dd </a:t>
            </a:r>
            <a:r>
              <a:rPr lang="en-US" altLang="ko-KR" sz="1600" dirty="0" err="1">
                <a:latin typeface="Arial" panose="020B0604020202020204" pitchFamily="34" charset="0"/>
              </a:rPr>
              <a:t>HH:mm:ss</a:t>
            </a:r>
            <a:r>
              <a:rPr lang="en-US" altLang="ko-KR" sz="1600" dirty="0">
                <a:latin typeface="Arial" panose="020B0604020202020204" pitchFamily="34" charset="0"/>
              </a:rPr>
              <a:t>")  </a:t>
            </a:r>
            <a:r>
              <a:rPr lang="ko-KR" altLang="en-US" sz="1600" dirty="0">
                <a:latin typeface="Arial" panose="020B0604020202020204" pitchFamily="34" charset="0"/>
              </a:rPr>
              <a:t>추가</a:t>
            </a:r>
            <a:endParaRPr lang="en-US" altLang="ko-KR" sz="16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결과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D9653F-D5A0-D3AB-7B51-87CA530C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6" y="3732217"/>
            <a:ext cx="984069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68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DF79-31D2-BD7A-D710-A2B6810D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6D693-AEE5-FA5F-AF49-9FDB6F22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CDB10F-422A-7A68-F281-4A740C2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041B0-0634-8346-A3C2-8B4628825C29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API </a:t>
            </a:r>
            <a:r>
              <a:rPr lang="ko-KR" altLang="en-US" dirty="0"/>
              <a:t>호출 </a:t>
            </a:r>
            <a:r>
              <a:rPr lang="en-US" altLang="ko-KR" dirty="0"/>
              <a:t>(USERS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9F6E08-5362-E800-C5D3-FF8CCD33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5" y="1092592"/>
            <a:ext cx="11926166" cy="14976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73C2CE-29DE-580A-1E64-114F9F37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5" y="3127784"/>
            <a:ext cx="11817408" cy="3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08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678A-1123-96F3-421D-7294CEFA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2C07-C1F3-22A7-1302-9BFEE41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EA6C5-2F72-FECD-97F9-9E802655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F2827-C677-7E7B-5352-07489C75A84F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API </a:t>
            </a:r>
            <a:r>
              <a:rPr lang="ko-KR" altLang="en-US" dirty="0"/>
              <a:t>호출 </a:t>
            </a:r>
            <a:r>
              <a:rPr lang="en-US" altLang="ko-KR" dirty="0"/>
              <a:t>(USER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9530C-91AE-21E9-0DC2-92DEEEA3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5" y="1154665"/>
            <a:ext cx="11738870" cy="2201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017D3D-0CAE-C842-9CEA-9676B940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3364305"/>
            <a:ext cx="11836400" cy="27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0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037EE-69F0-2663-38F8-D2AAE389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CCBB-390F-69DC-B9F7-11563B5C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6D9CC-8266-E7E9-2529-1C094A9F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223F4-C108-FB00-5FA4-5B3CAF40EA87}"/>
              </a:ext>
            </a:extLst>
          </p:cNvPr>
          <p:cNvSpPr txBox="1"/>
          <p:nvPr/>
        </p:nvSpPr>
        <p:spPr>
          <a:xfrm>
            <a:off x="226565" y="636527"/>
            <a:ext cx="108244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나머지 </a:t>
            </a:r>
            <a:r>
              <a:rPr lang="en-US" altLang="ko-KR" dirty="0"/>
              <a:t>USERS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UPDATE ,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흐름 작성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Service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39B545-BB6F-6DB8-3384-D047D79F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64" y="1427570"/>
            <a:ext cx="653506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4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490C-856B-F3FB-FA4F-89519149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67DA9-6E67-E817-695B-CC17BAD7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A02A7-01DC-D9E8-3829-3D5D9D45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54AEB-DF0D-B6A2-966B-6263EA0E6380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※ Handler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6AD212-212E-D73D-B653-FE900558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65" y="1005933"/>
            <a:ext cx="9076274" cy="55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55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BC246-D671-C976-B3B6-9CB327FA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B4ED-3830-C0EB-B981-F197BB03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62339-6BEE-C334-C0CA-364A23C2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7F18F-20DC-DC47-BA5C-CB374C91D7F8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Router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UPDATE, DELETE </a:t>
            </a:r>
            <a:r>
              <a:rPr lang="ko-KR" altLang="en-US" sz="1400" dirty="0" err="1">
                <a:latin typeface="Arial" panose="020B0604020202020204" pitchFamily="34" charset="0"/>
              </a:rPr>
              <a:t>라우트</a:t>
            </a:r>
            <a:r>
              <a:rPr lang="ko-KR" altLang="en-US" sz="1400" dirty="0">
                <a:latin typeface="Arial" panose="020B0604020202020204" pitchFamily="34" charset="0"/>
              </a:rPr>
              <a:t> 설정을 추가하고 </a:t>
            </a:r>
            <a:r>
              <a:rPr lang="en-US" altLang="ko-KR" sz="1400" dirty="0">
                <a:latin typeface="Arial" panose="020B0604020202020204" pitchFamily="34" charset="0"/>
              </a:rPr>
              <a:t>404 </a:t>
            </a:r>
            <a:r>
              <a:rPr lang="ko-KR" altLang="en-US" sz="1400" dirty="0">
                <a:latin typeface="Arial" panose="020B0604020202020204" pitchFamily="34" charset="0"/>
              </a:rPr>
              <a:t>응답 처리를 위한 </a:t>
            </a:r>
            <a:r>
              <a:rPr lang="en-US" altLang="ko-KR" sz="1400" dirty="0" err="1">
                <a:latin typeface="Arial" panose="020B0604020202020204" pitchFamily="34" charset="0"/>
              </a:rPr>
              <a:t>fallbackRouter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추가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B6F038-6E06-2E11-74C3-BC5F9C38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" y="1962090"/>
            <a:ext cx="1189039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4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30C7-1037-6095-AA9D-AFD94D224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5ED7-9196-C653-3E73-6659EBD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21670-12BB-90DB-480E-80F558FD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C2A62-4583-A651-DCE6-683369647DA1}"/>
              </a:ext>
            </a:extLst>
          </p:cNvPr>
          <p:cNvSpPr txBox="1"/>
          <p:nvPr/>
        </p:nvSpPr>
        <p:spPr>
          <a:xfrm>
            <a:off x="575981" y="886827"/>
            <a:ext cx="11178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 많은 트래픽 발생 시 성능 병목 현상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스레드 풀 크기 </a:t>
            </a:r>
            <a:r>
              <a:rPr lang="en-US" altLang="ko-KR" dirty="0"/>
              <a:t> 200</a:t>
            </a:r>
            <a:r>
              <a:rPr lang="ko-KR" altLang="en-US" dirty="0"/>
              <a:t>개</a:t>
            </a:r>
            <a:r>
              <a:rPr lang="en-US" altLang="ko-KR" dirty="0"/>
              <a:t>  /  </a:t>
            </a:r>
            <a:r>
              <a:rPr lang="ko-KR" altLang="en-US" dirty="0"/>
              <a:t>동시 요청 </a:t>
            </a:r>
            <a:r>
              <a:rPr lang="en-US" altLang="ko-KR" dirty="0"/>
              <a:t>500 </a:t>
            </a:r>
            <a:r>
              <a:rPr lang="ko-KR" altLang="en-US" dirty="0"/>
              <a:t>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300</a:t>
            </a:r>
            <a:r>
              <a:rPr lang="ko-KR" altLang="en-US" dirty="0"/>
              <a:t>개 요청은 대기 큐에서 대기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08324-C4E2-C297-8826-F0DF271C6E44}"/>
              </a:ext>
            </a:extLst>
          </p:cNvPr>
          <p:cNvSpPr txBox="1"/>
          <p:nvPr/>
        </p:nvSpPr>
        <p:spPr>
          <a:xfrm>
            <a:off x="575981" y="3343157"/>
            <a:ext cx="11178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 </a:t>
            </a:r>
            <a:r>
              <a:rPr lang="ko-KR" altLang="en-US" dirty="0"/>
              <a:t>확장성 한계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서버 성능 </a:t>
            </a:r>
            <a:r>
              <a:rPr lang="en-US" altLang="ko-KR" dirty="0"/>
              <a:t>UP </a:t>
            </a:r>
            <a:r>
              <a:rPr lang="ko-KR" altLang="en-US" dirty="0"/>
              <a:t>하는 것에도 비용과 처리성능의 한계가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서버 대수 </a:t>
            </a:r>
            <a:r>
              <a:rPr lang="en-US" altLang="ko-KR" dirty="0"/>
              <a:t>UP </a:t>
            </a:r>
            <a:r>
              <a:rPr lang="ko-KR" altLang="en-US" dirty="0"/>
              <a:t>하는 것에도 인프라 비용이 증가하고 로드 </a:t>
            </a:r>
            <a:r>
              <a:rPr lang="ko-KR" altLang="en-US" dirty="0" err="1"/>
              <a:t>밸런싱</a:t>
            </a:r>
            <a:r>
              <a:rPr lang="ko-KR" altLang="en-US" dirty="0"/>
              <a:t> 복잡도가 증가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트래픽 급증 시 즉시 대응이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9144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D2E4-EC85-1B23-65D1-44562FA55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8829-5A23-DD8B-AE6A-9E37BC4C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76CE9-79E2-1797-5060-1FEBA816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A26B4-8802-61C2-4ECB-9F580D56CCE8}"/>
              </a:ext>
            </a:extLst>
          </p:cNvPr>
          <p:cNvSpPr txBox="1"/>
          <p:nvPr/>
        </p:nvSpPr>
        <p:spPr>
          <a:xfrm>
            <a:off x="497457" y="2582795"/>
            <a:ext cx="111970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4000" dirty="0">
                <a:latin typeface="Arial" panose="020B0604020202020204" pitchFamily="34" charset="0"/>
              </a:rPr>
              <a:t>※ </a:t>
            </a:r>
            <a:r>
              <a:rPr lang="ko-KR" altLang="en-US" sz="4000" dirty="0">
                <a:latin typeface="Arial" panose="020B0604020202020204" pitchFamily="34" charset="0"/>
              </a:rPr>
              <a:t>작성한 </a:t>
            </a:r>
            <a:r>
              <a:rPr lang="en-US" altLang="ko-KR" sz="4000" dirty="0">
                <a:latin typeface="Arial" panose="020B0604020202020204" pitchFamily="34" charset="0"/>
              </a:rPr>
              <a:t>API </a:t>
            </a:r>
            <a:r>
              <a:rPr lang="ko-KR" altLang="en-US" sz="4000" dirty="0">
                <a:latin typeface="Arial" panose="020B0604020202020204" pitchFamily="34" charset="0"/>
              </a:rPr>
              <a:t>호출 테스트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3096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32952-D71B-3AE3-FA3B-C48AAF52A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4C0DF-0A58-0506-C521-3B915F6C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E92CF-835F-20BD-AC4B-D1690783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C4858-0635-6A05-4F99-53AB2A57F589}"/>
              </a:ext>
            </a:extLst>
          </p:cNvPr>
          <p:cNvSpPr txBox="1"/>
          <p:nvPr/>
        </p:nvSpPr>
        <p:spPr>
          <a:xfrm>
            <a:off x="1587080" y="2228852"/>
            <a:ext cx="11197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4000" dirty="0">
                <a:latin typeface="Arial" panose="020B0604020202020204" pitchFamily="34" charset="0"/>
              </a:rPr>
              <a:t>※ </a:t>
            </a:r>
            <a:r>
              <a:rPr lang="ko-KR" altLang="en-US" sz="3200" dirty="0">
                <a:latin typeface="Arial" panose="020B0604020202020204" pitchFamily="34" charset="0"/>
              </a:rPr>
              <a:t>실습한 내용 바탕으로 주문 생성 </a:t>
            </a:r>
            <a:r>
              <a:rPr lang="en-US" altLang="ko-KR" sz="3200" dirty="0">
                <a:latin typeface="Arial" panose="020B0604020202020204" pitchFamily="34" charset="0"/>
              </a:rPr>
              <a:t>Api </a:t>
            </a:r>
            <a:r>
              <a:rPr lang="ko-KR" altLang="en-US" sz="3200" dirty="0">
                <a:latin typeface="Arial" panose="020B0604020202020204" pitchFamily="34" charset="0"/>
              </a:rPr>
              <a:t>작성</a:t>
            </a:r>
            <a:r>
              <a:rPr lang="en-US" altLang="ko-KR" sz="3200" dirty="0">
                <a:latin typeface="Arial" panose="020B0604020202020204" pitchFamily="34" charset="0"/>
              </a:rPr>
              <a:t> </a:t>
            </a:r>
          </a:p>
          <a:p>
            <a:r>
              <a:rPr lang="en-US" altLang="ko-KR" sz="3200" dirty="0">
                <a:latin typeface="Arial" panose="020B0604020202020204" pitchFamily="34" charset="0"/>
              </a:rPr>
              <a:t>      &amp;</a:t>
            </a:r>
            <a:r>
              <a:rPr lang="ko-KR" altLang="en-US" sz="3200" dirty="0">
                <a:latin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</a:rPr>
              <a:t> API </a:t>
            </a:r>
            <a:r>
              <a:rPr lang="ko-KR" altLang="en-US" sz="3200" dirty="0">
                <a:latin typeface="Arial" panose="020B0604020202020204" pitchFamily="34" charset="0"/>
              </a:rPr>
              <a:t>테스트</a:t>
            </a:r>
            <a:endParaRPr lang="en-US" altLang="ko-KR" sz="32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396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0C2E-B2A8-C18F-8991-3F4044CB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022EE-B72A-6649-72A6-FA8F7DBD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4AB8B-77F2-8CF3-56BF-83C6D494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8F2C6-3C78-895C-E906-9E82715B1B11}"/>
              </a:ext>
            </a:extLst>
          </p:cNvPr>
          <p:cNvSpPr txBox="1"/>
          <p:nvPr/>
        </p:nvSpPr>
        <p:spPr>
          <a:xfrm>
            <a:off x="207515" y="649227"/>
            <a:ext cx="10824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테이블 조인 해보기 </a:t>
            </a:r>
            <a:r>
              <a:rPr lang="en-US" altLang="ko-KR" dirty="0">
                <a:latin typeface="Arial" panose="020B0604020202020204" pitchFamily="34" charset="0"/>
              </a:rPr>
              <a:t>(@Query)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ko-KR" altLang="en-US" sz="1400" dirty="0" err="1">
                <a:latin typeface="Arial" panose="020B0604020202020204" pitchFamily="34" charset="0"/>
              </a:rPr>
              <a:t>조인테이터를</a:t>
            </a:r>
            <a:r>
              <a:rPr lang="ko-KR" altLang="en-US" sz="1400" dirty="0">
                <a:latin typeface="Arial" panose="020B0604020202020204" pitchFamily="34" charset="0"/>
              </a:rPr>
              <a:t> 담을 </a:t>
            </a:r>
            <a:r>
              <a:rPr lang="en-US" altLang="ko-KR" sz="1400" dirty="0" err="1">
                <a:latin typeface="Arial" panose="020B0604020202020204" pitchFamily="34" charset="0"/>
              </a:rPr>
              <a:t>ModelClass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9568-125E-1BBD-6CB9-3A7963CC5D6F}"/>
              </a:ext>
            </a:extLst>
          </p:cNvPr>
          <p:cNvSpPr txBox="1"/>
          <p:nvPr/>
        </p:nvSpPr>
        <p:spPr>
          <a:xfrm>
            <a:off x="207515" y="1724398"/>
            <a:ext cx="6345107" cy="4662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Arial" panose="020B0604020202020204" pitchFamily="34" charset="0"/>
              </a:rPr>
              <a:t>OrderDetail</a:t>
            </a:r>
            <a:r>
              <a:rPr lang="en-US" altLang="ko-KR" sz="1100" dirty="0">
                <a:latin typeface="Arial" panose="020B0604020202020204" pitchFamily="34" charset="0"/>
              </a:rPr>
              <a:t> {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// </a:t>
            </a:r>
            <a:r>
              <a:rPr lang="ko-KR" altLang="en-US" sz="1100" dirty="0">
                <a:latin typeface="Arial" panose="020B0604020202020204" pitchFamily="34" charset="0"/>
              </a:rPr>
              <a:t>주문 정보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orderId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totalPrice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@JsonFormat(shape = </a:t>
            </a:r>
            <a:r>
              <a:rPr lang="en-US" altLang="ko-KR" sz="11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100" dirty="0">
                <a:latin typeface="Arial" panose="020B0604020202020204" pitchFamily="34" charset="0"/>
              </a:rPr>
              <a:t>, pattern = "</a:t>
            </a:r>
            <a:r>
              <a:rPr lang="en-US" altLang="ko-KR" sz="1100" dirty="0" err="1">
                <a:latin typeface="Arial" panose="020B0604020202020204" pitchFamily="34" charset="0"/>
              </a:rPr>
              <a:t>yyyy</a:t>
            </a:r>
            <a:r>
              <a:rPr lang="en-US" altLang="ko-KR" sz="1100" dirty="0">
                <a:latin typeface="Arial" panose="020B0604020202020204" pitchFamily="34" charset="0"/>
              </a:rPr>
              <a:t>-MM-dd </a:t>
            </a:r>
            <a:r>
              <a:rPr lang="en-US" altLang="ko-KR" sz="1100" dirty="0" err="1">
                <a:latin typeface="Arial" panose="020B0604020202020204" pitchFamily="34" charset="0"/>
              </a:rPr>
              <a:t>HH:mm:ss</a:t>
            </a:r>
            <a:r>
              <a:rPr lang="en-US" altLang="ko-KR" sz="11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@JsonFormat(shape = </a:t>
            </a:r>
            <a:r>
              <a:rPr lang="en-US" altLang="ko-KR" sz="11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100" dirty="0">
                <a:latin typeface="Arial" panose="020B0604020202020204" pitchFamily="34" charset="0"/>
              </a:rPr>
              <a:t>, pattern = "</a:t>
            </a:r>
            <a:r>
              <a:rPr lang="en-US" altLang="ko-KR" sz="1100" dirty="0" err="1">
                <a:latin typeface="Arial" panose="020B0604020202020204" pitchFamily="34" charset="0"/>
              </a:rPr>
              <a:t>yyyy</a:t>
            </a:r>
            <a:r>
              <a:rPr lang="en-US" altLang="ko-KR" sz="1100" dirty="0">
                <a:latin typeface="Arial" panose="020B0604020202020204" pitchFamily="34" charset="0"/>
              </a:rPr>
              <a:t>-MM-dd </a:t>
            </a:r>
            <a:r>
              <a:rPr lang="en-US" altLang="ko-KR" sz="1100" dirty="0" err="1">
                <a:latin typeface="Arial" panose="020B0604020202020204" pitchFamily="34" charset="0"/>
              </a:rPr>
              <a:t>HH:mm:ss</a:t>
            </a:r>
            <a:r>
              <a:rPr lang="en-US" altLang="ko-KR" sz="11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orderUpdatedAt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// </a:t>
            </a:r>
            <a:r>
              <a:rPr lang="ko-KR" altLang="en-US" sz="1100" dirty="0">
                <a:latin typeface="Arial" panose="020B0604020202020204" pitchFamily="34" charset="0"/>
              </a:rPr>
              <a:t>사용자 정보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userId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username;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email;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@JsonFormat(shape = </a:t>
            </a:r>
            <a:r>
              <a:rPr lang="en-US" altLang="ko-KR" sz="11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100" dirty="0">
                <a:latin typeface="Arial" panose="020B0604020202020204" pitchFamily="34" charset="0"/>
              </a:rPr>
              <a:t>, pattern = "</a:t>
            </a:r>
            <a:r>
              <a:rPr lang="en-US" altLang="ko-KR" sz="1100" dirty="0" err="1">
                <a:latin typeface="Arial" panose="020B0604020202020204" pitchFamily="34" charset="0"/>
              </a:rPr>
              <a:t>yyyy</a:t>
            </a:r>
            <a:r>
              <a:rPr lang="en-US" altLang="ko-KR" sz="1100" dirty="0">
                <a:latin typeface="Arial" panose="020B0604020202020204" pitchFamily="34" charset="0"/>
              </a:rPr>
              <a:t>-MM-dd </a:t>
            </a:r>
            <a:r>
              <a:rPr lang="en-US" altLang="ko-KR" sz="1100" dirty="0" err="1">
                <a:latin typeface="Arial" panose="020B0604020202020204" pitchFamily="34" charset="0"/>
              </a:rPr>
              <a:t>HH:mm:ss</a:t>
            </a:r>
            <a:r>
              <a:rPr lang="en-US" altLang="ko-KR" sz="11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userCreatedAt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// </a:t>
            </a:r>
            <a:r>
              <a:rPr lang="ko-KR" altLang="en-US" sz="1100" dirty="0">
                <a:latin typeface="Arial" panose="020B0604020202020204" pitchFamily="34" charset="0"/>
              </a:rPr>
              <a:t>상품 정보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productId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</a:t>
            </a:r>
            <a:r>
              <a:rPr lang="en-US" altLang="ko-KR" sz="1100" dirty="0" err="1">
                <a:latin typeface="Arial" panose="020B0604020202020204" pitchFamily="34" charset="0"/>
              </a:rPr>
              <a:t>productName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productPrice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@JsonFormat(shape = </a:t>
            </a:r>
            <a:r>
              <a:rPr lang="en-US" altLang="ko-KR" sz="11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100" dirty="0">
                <a:latin typeface="Arial" panose="020B0604020202020204" pitchFamily="34" charset="0"/>
              </a:rPr>
              <a:t>, pattern = "</a:t>
            </a:r>
            <a:r>
              <a:rPr lang="en-US" altLang="ko-KR" sz="1100" dirty="0" err="1">
                <a:latin typeface="Arial" panose="020B0604020202020204" pitchFamily="34" charset="0"/>
              </a:rPr>
              <a:t>yyyy</a:t>
            </a:r>
            <a:r>
              <a:rPr lang="en-US" altLang="ko-KR" sz="1100" dirty="0">
                <a:latin typeface="Arial" panose="020B0604020202020204" pitchFamily="34" charset="0"/>
              </a:rPr>
              <a:t>-MM-dd </a:t>
            </a:r>
            <a:r>
              <a:rPr lang="en-US" altLang="ko-KR" sz="1100" dirty="0" err="1">
                <a:latin typeface="Arial" panose="020B0604020202020204" pitchFamily="34" charset="0"/>
              </a:rPr>
              <a:t>HH:mm:ss</a:t>
            </a:r>
            <a:r>
              <a:rPr lang="en-US" altLang="ko-KR" sz="11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productCreatedAt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798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F245-72C7-F99E-E1E2-09827E40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BC9C-C58B-E653-B249-9A7D78E1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5E5D6-3785-FC11-62F8-5937DDDB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8DCB0-970F-6598-BF41-180300C2B9A9}"/>
              </a:ext>
            </a:extLst>
          </p:cNvPr>
          <p:cNvSpPr txBox="1"/>
          <p:nvPr/>
        </p:nvSpPr>
        <p:spPr>
          <a:xfrm>
            <a:off x="207515" y="649227"/>
            <a:ext cx="10824472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en-US" altLang="ko-KR" dirty="0" err="1">
                <a:latin typeface="Arial" panose="020B0604020202020204" pitchFamily="34" charset="0"/>
              </a:rPr>
              <a:t>OrdersRepository</a:t>
            </a:r>
            <a:r>
              <a:rPr lang="ko-KR" altLang="en-US" dirty="0">
                <a:latin typeface="Arial" panose="020B0604020202020204" pitchFamily="34" charset="0"/>
              </a:rPr>
              <a:t>에 메서드 추가 및 </a:t>
            </a:r>
            <a:r>
              <a:rPr lang="en-US" altLang="ko-KR" dirty="0">
                <a:latin typeface="Arial" panose="020B0604020202020204" pitchFamily="34" charset="0"/>
              </a:rPr>
              <a:t>@Query </a:t>
            </a:r>
            <a:r>
              <a:rPr lang="ko-KR" altLang="en-US" dirty="0" err="1">
                <a:latin typeface="Arial" panose="020B0604020202020204" pitchFamily="34" charset="0"/>
              </a:rPr>
              <a:t>어노테이션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Public interface </a:t>
            </a:r>
            <a:r>
              <a:rPr lang="en-US" altLang="ko-KR" sz="1400" dirty="0" err="1">
                <a:latin typeface="Arial" panose="020B0604020202020204" pitchFamily="34" charset="0"/>
              </a:rPr>
              <a:t>OrdersRepository</a:t>
            </a:r>
            <a:r>
              <a:rPr lang="en-US" altLang="ko-KR" sz="1400" dirty="0">
                <a:latin typeface="Arial" panose="020B0604020202020204" pitchFamily="34" charset="0"/>
              </a:rPr>
              <a:t> extends </a:t>
            </a:r>
            <a:r>
              <a:rPr lang="en-US" altLang="ko-KR" sz="1400" dirty="0" err="1">
                <a:latin typeface="Arial" panose="020B0604020202020204" pitchFamily="34" charset="0"/>
              </a:rPr>
              <a:t>ReactiveCrudRepository</a:t>
            </a:r>
            <a:r>
              <a:rPr lang="en-US" altLang="ko-KR" sz="1400" dirty="0">
                <a:latin typeface="Arial" panose="020B0604020202020204" pitchFamily="34" charset="0"/>
              </a:rPr>
              <a:t>&lt;Order, Integer&gt; {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@Query(＂SELECT o.id   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＂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＂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o.total_price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＂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＂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o.order_status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＂ + 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order_created_at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o.updated_at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order_updated_at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u.id   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user_id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u.username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u.email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u.created_at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user_created_at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p.id   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product_id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p.name 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product_name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p.price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product_price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p.created_at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product_created_at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"FROM orders o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"JOIN users u ON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o.user_id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= u.id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"JOIN products p ON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o.product_id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= p.id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"WHERE o.id = :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public Mono&lt;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OrderDetail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&gt;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getOrderDetails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(int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);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652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3EC34-5B08-353C-1652-1ACEA369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0A46-75ED-BA28-E5F2-D7B0940A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B7F0A-A774-F42D-5F48-A61744B3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50B8B-533F-6570-79C6-A8A3F6AC07A3}"/>
              </a:ext>
            </a:extLst>
          </p:cNvPr>
          <p:cNvSpPr txBox="1"/>
          <p:nvPr/>
        </p:nvSpPr>
        <p:spPr>
          <a:xfrm>
            <a:off x="207515" y="649227"/>
            <a:ext cx="108244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Service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Handler</a:t>
            </a:r>
            <a:r>
              <a:rPr lang="ko-KR" altLang="en-US" dirty="0">
                <a:latin typeface="Arial" panose="020B0604020202020204" pitchFamily="34" charset="0"/>
              </a:rPr>
              <a:t> 작성 </a:t>
            </a:r>
            <a:r>
              <a:rPr lang="en-US" altLang="ko-KR" dirty="0">
                <a:latin typeface="Arial" panose="020B0604020202020204" pitchFamily="34" charset="0"/>
              </a:rPr>
              <a:t>&amp; Router </a:t>
            </a:r>
            <a:r>
              <a:rPr lang="ko-KR" altLang="en-US" dirty="0">
                <a:latin typeface="Arial" panose="020B0604020202020204" pitchFamily="34" charset="0"/>
              </a:rPr>
              <a:t>추가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E80156-7DF3-1079-FF8E-D06D48DA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1" y="6093940"/>
            <a:ext cx="11443803" cy="238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DAF4FC-88A0-8473-E029-3D4AFE65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740" y="1401480"/>
            <a:ext cx="4720936" cy="10595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394ABF-59A2-EE1F-86ED-7FD906926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11" y="3235064"/>
            <a:ext cx="9820102" cy="269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1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1CB37-0188-34FD-1B6F-F7C3C4B44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711D-3FF1-A377-A50B-899C84A1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B1E54-AF34-5B89-CF17-E2E48492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27D6E-663C-138F-A3E6-D771CF639F28}"/>
              </a:ext>
            </a:extLst>
          </p:cNvPr>
          <p:cNvSpPr txBox="1"/>
          <p:nvPr/>
        </p:nvSpPr>
        <p:spPr>
          <a:xfrm>
            <a:off x="207514" y="649227"/>
            <a:ext cx="12105135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주문상태가 변경되면 사용자에게 알림 발송 </a:t>
            </a:r>
            <a:r>
              <a:rPr lang="en-US" altLang="ko-KR" dirty="0">
                <a:latin typeface="Arial" panose="020B0604020202020204" pitchFamily="34" charset="0"/>
              </a:rPr>
              <a:t>(SSE)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 </a:t>
            </a:r>
            <a:r>
              <a:rPr lang="en-US" altLang="ko-KR" sz="2000" dirty="0">
                <a:latin typeface="Arial" panose="020B0604020202020204" pitchFamily="34" charset="0"/>
              </a:rPr>
              <a:t>SSE(Server-Sent Events)</a:t>
            </a:r>
            <a:r>
              <a:rPr lang="ko-KR" altLang="en-US" sz="2000" dirty="0">
                <a:latin typeface="Arial" panose="020B0604020202020204" pitchFamily="34" charset="0"/>
              </a:rPr>
              <a:t>란</a:t>
            </a:r>
            <a:r>
              <a:rPr lang="en-US" altLang="ko-KR" sz="2000" dirty="0">
                <a:latin typeface="Arial" panose="020B0604020202020204" pitchFamily="34" charset="0"/>
              </a:rPr>
              <a:t>?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	Server-Sent Events(SSE)</a:t>
            </a:r>
            <a:r>
              <a:rPr lang="ko-KR" altLang="en-US" dirty="0">
                <a:latin typeface="Arial" panose="020B0604020202020204" pitchFamily="34" charset="0"/>
              </a:rPr>
              <a:t>는 서버가 클라이언트로 실시간 데이터를 푸시</a:t>
            </a:r>
            <a:r>
              <a:rPr lang="en-US" altLang="ko-KR" dirty="0">
                <a:latin typeface="Arial" panose="020B0604020202020204" pitchFamily="34" charset="0"/>
              </a:rPr>
              <a:t>(Push)</a:t>
            </a:r>
            <a:r>
              <a:rPr lang="ko-KR" altLang="en-US" dirty="0">
                <a:latin typeface="Arial" panose="020B0604020202020204" pitchFamily="34" charset="0"/>
              </a:rPr>
              <a:t>하는 단방향 통신 기술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	HTTP </a:t>
            </a:r>
            <a:r>
              <a:rPr lang="ko-KR" altLang="en-US" dirty="0">
                <a:latin typeface="Arial" panose="020B0604020202020204" pitchFamily="34" charset="0"/>
              </a:rPr>
              <a:t>프로토콜을 기반으로 하며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	</a:t>
            </a:r>
            <a:r>
              <a:rPr lang="ko-KR" altLang="en-US" dirty="0">
                <a:latin typeface="Arial" panose="020B0604020202020204" pitchFamily="34" charset="0"/>
              </a:rPr>
              <a:t>클라이언트가 서버에 연결을 요청하면 서버는 연결을 유지하며 이벤트가 발생할 때마다 데이터를 전송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	</a:t>
            </a:r>
            <a:r>
              <a:rPr lang="ko-KR" altLang="en-US" dirty="0">
                <a:latin typeface="Arial" panose="020B0604020202020204" pitchFamily="34" charset="0"/>
              </a:rPr>
              <a:t>단방향 구조로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서버에서 클라이언트로만 데이터가 전송되고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클라이언트에서 서버로는 별도 요청을 않음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9961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82CB0-AE8C-1A5A-EB9B-16DE4FA09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AF98-32F5-EFCE-4511-EBA927C3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72D73-A971-1E24-B8B5-954091AF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2276A-A695-5FA3-BFB9-A17C034D820F}"/>
              </a:ext>
            </a:extLst>
          </p:cNvPr>
          <p:cNvSpPr txBox="1"/>
          <p:nvPr/>
        </p:nvSpPr>
        <p:spPr>
          <a:xfrm>
            <a:off x="207515" y="630177"/>
            <a:ext cx="45168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SSE</a:t>
            </a:r>
            <a:r>
              <a:rPr lang="ko-KR" altLang="en-US" dirty="0">
                <a:latin typeface="Arial" panose="020B0604020202020204" pitchFamily="34" charset="0"/>
              </a:rPr>
              <a:t> 연결 엔드 포인트 구현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 Model </a:t>
            </a:r>
            <a:r>
              <a:rPr lang="ko-KR" altLang="en-US" dirty="0">
                <a:latin typeface="Arial" panose="020B0604020202020204" pitchFamily="34" charset="0"/>
              </a:rPr>
              <a:t>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2F10-43F5-EF1A-03C9-2B88D3C417EC}"/>
              </a:ext>
            </a:extLst>
          </p:cNvPr>
          <p:cNvSpPr txBox="1"/>
          <p:nvPr/>
        </p:nvSpPr>
        <p:spPr>
          <a:xfrm>
            <a:off x="413041" y="2057304"/>
            <a:ext cx="2939759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public class Notification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String title;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String message;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</a:t>
            </a:r>
            <a:r>
              <a:rPr lang="en-US" altLang="ko-KR" sz="12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createDtime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3C53E-997C-B300-10C3-367EE812C82E}"/>
              </a:ext>
            </a:extLst>
          </p:cNvPr>
          <p:cNvSpPr txBox="1"/>
          <p:nvPr/>
        </p:nvSpPr>
        <p:spPr>
          <a:xfrm>
            <a:off x="4819650" y="1208453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※  </a:t>
            </a:r>
            <a:r>
              <a:rPr lang="en-US" altLang="ko-KR" dirty="0" err="1"/>
              <a:t>NotificationManager</a:t>
            </a:r>
            <a:r>
              <a:rPr lang="en-US" altLang="ko-KR" dirty="0"/>
              <a:t> </a:t>
            </a:r>
            <a:r>
              <a:rPr lang="ko-KR" altLang="en-US" dirty="0"/>
              <a:t>작성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4E7B1-77C7-7655-5127-DBDB43A364A4}"/>
              </a:ext>
            </a:extLst>
          </p:cNvPr>
          <p:cNvSpPr txBox="1"/>
          <p:nvPr/>
        </p:nvSpPr>
        <p:spPr>
          <a:xfrm>
            <a:off x="5016500" y="1701019"/>
            <a:ext cx="6883109" cy="4708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@Slf4j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@Component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NotificationManager</a:t>
            </a:r>
            <a:r>
              <a:rPr lang="en-US" altLang="ko-KR" sz="1200" dirty="0">
                <a:latin typeface="Arial" panose="020B0604020202020204" pitchFamily="34" charset="0"/>
              </a:rPr>
              <a:t>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// </a:t>
            </a:r>
            <a:r>
              <a:rPr lang="ko-KR" altLang="en-US" sz="1200" dirty="0">
                <a:latin typeface="Arial" panose="020B0604020202020204" pitchFamily="34" charset="0"/>
              </a:rPr>
              <a:t>유저</a:t>
            </a:r>
            <a:r>
              <a:rPr lang="en-US" altLang="ko-KR" sz="1200" dirty="0">
                <a:latin typeface="Arial" panose="020B0604020202020204" pitchFamily="34" charset="0"/>
              </a:rPr>
              <a:t>ID</a:t>
            </a:r>
            <a:r>
              <a:rPr lang="ko-KR" altLang="en-US" sz="1200" dirty="0">
                <a:latin typeface="Arial" panose="020B0604020202020204" pitchFamily="34" charset="0"/>
              </a:rPr>
              <a:t>별 </a:t>
            </a:r>
            <a:r>
              <a:rPr lang="en-US" altLang="ko-KR" sz="1200" dirty="0">
                <a:latin typeface="Arial" panose="020B0604020202020204" pitchFamily="34" charset="0"/>
              </a:rPr>
              <a:t>Sinks Map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final Map&lt;Integer,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&lt;Notification&gt;&gt; </a:t>
            </a:r>
            <a:r>
              <a:rPr lang="en-US" altLang="ko-KR" sz="1200" dirty="0" err="1">
                <a:latin typeface="Arial" panose="020B0604020202020204" pitchFamily="34" charset="0"/>
              </a:rPr>
              <a:t>sinksMap</a:t>
            </a:r>
            <a:r>
              <a:rPr lang="en-US" altLang="ko-KR" sz="1200" dirty="0">
                <a:latin typeface="Arial" panose="020B0604020202020204" pitchFamily="34" charset="0"/>
              </a:rPr>
              <a:t> = new </a:t>
            </a:r>
            <a:r>
              <a:rPr lang="en-US" altLang="ko-KR" sz="1200" dirty="0" err="1">
                <a:latin typeface="Arial" panose="020B0604020202020204" pitchFamily="34" charset="0"/>
              </a:rPr>
              <a:t>ConcurrentHashMap</a:t>
            </a:r>
            <a:r>
              <a:rPr lang="en-US" altLang="ko-KR" sz="1200" dirty="0">
                <a:latin typeface="Arial" panose="020B0604020202020204" pitchFamily="34" charset="0"/>
              </a:rPr>
              <a:t>&lt;&gt;();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// SSE </a:t>
            </a:r>
            <a:r>
              <a:rPr lang="ko-KR" altLang="en-US" sz="1200" dirty="0">
                <a:latin typeface="Arial" panose="020B0604020202020204" pitchFamily="34" charset="0"/>
              </a:rPr>
              <a:t>연결 요청 </a:t>
            </a:r>
            <a:r>
              <a:rPr lang="ko-KR" altLang="en-US" sz="1200" dirty="0" err="1">
                <a:latin typeface="Arial" panose="020B0604020202020204" pitchFamily="34" charset="0"/>
              </a:rPr>
              <a:t>들어왔을때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</a:rPr>
              <a:t>CREATE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 </a:t>
            </a:r>
            <a:r>
              <a:rPr lang="en-US" altLang="ko-KR" sz="1200" dirty="0" err="1">
                <a:latin typeface="Arial" panose="020B0604020202020204" pitchFamily="34" charset="0"/>
              </a:rPr>
              <a:t>createSinks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log.info("creating sink for user: {}",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 sinks =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.multicast()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onBackpressureBuffer</a:t>
            </a:r>
            <a:r>
              <a:rPr lang="en-US" altLang="ko-KR" sz="12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sinksMap.put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, sinks);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sinks;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// </a:t>
            </a:r>
            <a:r>
              <a:rPr lang="ko-KR" altLang="en-US" sz="1200" dirty="0">
                <a:latin typeface="Arial" panose="020B0604020202020204" pitchFamily="34" charset="0"/>
              </a:rPr>
              <a:t>알림 </a:t>
            </a:r>
            <a:r>
              <a:rPr lang="en-US" altLang="ko-KR" sz="1200" dirty="0">
                <a:latin typeface="Arial" panose="020B0604020202020204" pitchFamily="34" charset="0"/>
              </a:rPr>
              <a:t>PUSH</a:t>
            </a:r>
            <a:r>
              <a:rPr lang="ko-KR" altLang="en-US" sz="1200" dirty="0" err="1">
                <a:latin typeface="Arial" panose="020B0604020202020204" pitchFamily="34" charset="0"/>
              </a:rPr>
              <a:t>할때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</a:rPr>
              <a:t>GET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 </a:t>
            </a:r>
            <a:r>
              <a:rPr lang="en-US" altLang="ko-KR" sz="1200" dirty="0" err="1">
                <a:latin typeface="Arial" panose="020B0604020202020204" pitchFamily="34" charset="0"/>
              </a:rPr>
              <a:t>getSinks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sinksMap.get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// </a:t>
            </a:r>
            <a:r>
              <a:rPr lang="ko-KR" altLang="en-US" sz="1200" dirty="0">
                <a:latin typeface="Arial" panose="020B0604020202020204" pitchFamily="34" charset="0"/>
              </a:rPr>
              <a:t>연결 </a:t>
            </a:r>
            <a:r>
              <a:rPr lang="ko-KR" altLang="en-US" sz="1200" dirty="0" err="1">
                <a:latin typeface="Arial" panose="020B0604020202020204" pitchFamily="34" charset="0"/>
              </a:rPr>
              <a:t>종료시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</a:rPr>
              <a:t>(ex </a:t>
            </a:r>
            <a:r>
              <a:rPr lang="ko-KR" altLang="en-US" sz="1200" dirty="0">
                <a:latin typeface="Arial" panose="020B0604020202020204" pitchFamily="34" charset="0"/>
              </a:rPr>
              <a:t>로그아웃시 호출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Mono&lt;Void&gt; </a:t>
            </a:r>
            <a:r>
              <a:rPr lang="en-US" altLang="ko-KR" sz="1200" dirty="0" err="1">
                <a:latin typeface="Arial" panose="020B0604020202020204" pitchFamily="34" charset="0"/>
              </a:rPr>
              <a:t>removeSinks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sinksMap.remove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Mono.empty</a:t>
            </a:r>
            <a:r>
              <a:rPr lang="en-US" altLang="ko-KR" sz="12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831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0C77A-955A-862B-4D52-4C558605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6BB1-C59E-4CB5-9769-9D093650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23766-A890-AF60-1A63-9AA012FE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B2848-F66C-8B53-5707-B61824B0A039}"/>
              </a:ext>
            </a:extLst>
          </p:cNvPr>
          <p:cNvSpPr txBox="1"/>
          <p:nvPr/>
        </p:nvSpPr>
        <p:spPr>
          <a:xfrm>
            <a:off x="207515" y="630177"/>
            <a:ext cx="45168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SSE</a:t>
            </a:r>
            <a:r>
              <a:rPr lang="ko-KR" altLang="en-US" dirty="0">
                <a:latin typeface="Arial" panose="020B0604020202020204" pitchFamily="34" charset="0"/>
              </a:rPr>
              <a:t> 연결 엔드 포인트 구현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 Service </a:t>
            </a:r>
            <a:r>
              <a:rPr lang="ko-KR" altLang="en-US" dirty="0">
                <a:latin typeface="Arial" panose="020B0604020202020204" pitchFamily="34" charset="0"/>
              </a:rPr>
              <a:t>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ED252-36BC-B45D-03BC-70CE00D68288}"/>
              </a:ext>
            </a:extLst>
          </p:cNvPr>
          <p:cNvSpPr txBox="1"/>
          <p:nvPr/>
        </p:nvSpPr>
        <p:spPr>
          <a:xfrm>
            <a:off x="413041" y="2057304"/>
            <a:ext cx="6229059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@Service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 {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final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NotificationManager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sinkManager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NotificationManager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sinkManager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this.sinkManager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sinkManager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// </a:t>
            </a:r>
            <a:r>
              <a:rPr lang="ko-KR" altLang="en-US" sz="1200" dirty="0">
                <a:latin typeface="Arial" panose="020B0604020202020204" pitchFamily="34" charset="0"/>
              </a:rPr>
              <a:t>유저별 </a:t>
            </a:r>
            <a:r>
              <a:rPr lang="en-US" altLang="ko-KR" sz="1200" dirty="0">
                <a:latin typeface="Arial" panose="020B0604020202020204" pitchFamily="34" charset="0"/>
              </a:rPr>
              <a:t>sink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Flux&lt;</a:t>
            </a:r>
            <a:r>
              <a:rPr lang="en-US" altLang="ko-KR" sz="1200" dirty="0" err="1">
                <a:latin typeface="Arial" panose="020B0604020202020204" pitchFamily="34" charset="0"/>
              </a:rPr>
              <a:t>webflux.example.model.Notification</a:t>
            </a:r>
            <a:r>
              <a:rPr lang="en-US" altLang="ko-KR" sz="1200" dirty="0">
                <a:latin typeface="Arial" panose="020B0604020202020204" pitchFamily="34" charset="0"/>
              </a:rPr>
              <a:t>&gt; </a:t>
            </a:r>
            <a:r>
              <a:rPr lang="en-US" altLang="ko-KR" sz="1200" dirty="0" err="1">
                <a:latin typeface="Arial" panose="020B0604020202020204" pitchFamily="34" charset="0"/>
              </a:rPr>
              <a:t>getNotificationStream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sinkManager.createSinks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).</a:t>
            </a:r>
            <a:r>
              <a:rPr lang="en-US" altLang="ko-KR" sz="1200" dirty="0" err="1">
                <a:latin typeface="Arial" panose="020B0604020202020204" pitchFamily="34" charset="0"/>
              </a:rPr>
              <a:t>asFlux</a:t>
            </a:r>
            <a:r>
              <a:rPr lang="en-US" altLang="ko-KR" sz="12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658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B866-8533-EC4A-B316-C6DCD184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22246-5A6E-BE72-E4C0-03950990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804D-481B-8834-FCA9-DC5E7972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7CA4-552B-E667-D7DC-769EF9312303}"/>
              </a:ext>
            </a:extLst>
          </p:cNvPr>
          <p:cNvSpPr txBox="1"/>
          <p:nvPr/>
        </p:nvSpPr>
        <p:spPr>
          <a:xfrm>
            <a:off x="150365" y="70601"/>
            <a:ext cx="451688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 Handler </a:t>
            </a:r>
            <a:r>
              <a:rPr lang="ko-KR" altLang="en-US" dirty="0">
                <a:latin typeface="Arial" panose="020B0604020202020204" pitchFamily="34" charset="0"/>
              </a:rPr>
              <a:t>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EF7C1-B846-3932-5439-58FFC9706C7B}"/>
              </a:ext>
            </a:extLst>
          </p:cNvPr>
          <p:cNvSpPr txBox="1"/>
          <p:nvPr/>
        </p:nvSpPr>
        <p:spPr>
          <a:xfrm>
            <a:off x="389401" y="1296412"/>
            <a:ext cx="10322934" cy="52629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@Component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 {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final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this.notificationService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Mono&lt;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</a:t>
            </a:r>
            <a:r>
              <a:rPr lang="en-US" altLang="ko-KR" sz="1200" dirty="0">
                <a:latin typeface="Arial" panose="020B0604020202020204" pitchFamily="34" charset="0"/>
              </a:rPr>
              <a:t>&gt; stream(</a:t>
            </a:r>
            <a:r>
              <a:rPr lang="en-US" altLang="ko-KR" sz="1200" dirty="0" err="1">
                <a:latin typeface="Arial" panose="020B0604020202020204" pitchFamily="34" charset="0"/>
              </a:rPr>
              <a:t>ServerRequest</a:t>
            </a:r>
            <a:r>
              <a:rPr lang="en-US" altLang="ko-KR" sz="1200" dirty="0">
                <a:latin typeface="Arial" panose="020B0604020202020204" pitchFamily="34" charset="0"/>
              </a:rPr>
              <a:t> request)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try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Integer.parseInt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request.pathVariable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"));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Flux&lt;</a:t>
            </a:r>
            <a:r>
              <a:rPr lang="en-US" altLang="ko-KR" sz="1200" dirty="0" err="1">
                <a:latin typeface="Arial" panose="020B0604020202020204" pitchFamily="34" charset="0"/>
              </a:rPr>
              <a:t>ServerSentEvent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&lt;Notification&gt;&gt; </a:t>
            </a:r>
            <a:r>
              <a:rPr lang="en-US" altLang="ko-KR" sz="1200" dirty="0" err="1">
                <a:latin typeface="Arial" panose="020B0604020202020204" pitchFamily="34" charset="0"/>
              </a:rPr>
              <a:t>eventStream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notificationService.getNotificationStream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.map(notification -&gt; </a:t>
            </a:r>
            <a:r>
              <a:rPr lang="en-US" altLang="ko-KR" sz="1200" dirty="0" err="1">
                <a:latin typeface="Arial" panose="020B0604020202020204" pitchFamily="34" charset="0"/>
              </a:rPr>
              <a:t>ServerSentEvent</a:t>
            </a:r>
            <a:r>
              <a:rPr lang="en-US" altLang="ko-KR" sz="1200" dirty="0">
                <a:latin typeface="Arial" panose="020B0604020202020204" pitchFamily="34" charset="0"/>
              </a:rPr>
              <a:t>.&lt;Notification&gt;builder()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.id(</a:t>
            </a:r>
            <a:r>
              <a:rPr lang="en-US" altLang="ko-KR" sz="1200" dirty="0" err="1">
                <a:latin typeface="Arial" panose="020B0604020202020204" pitchFamily="34" charset="0"/>
              </a:rPr>
              <a:t>String.valueOf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notification.getUserId</a:t>
            </a:r>
            <a:r>
              <a:rPr lang="en-US" altLang="ko-KR" sz="1200" dirty="0">
                <a:latin typeface="Arial" panose="020B0604020202020204" pitchFamily="34" charset="0"/>
              </a:rPr>
              <a:t>()) + </a:t>
            </a:r>
            <a:r>
              <a:rPr lang="en-US" altLang="ko-KR" sz="1200" dirty="0" err="1">
                <a:latin typeface="Arial" panose="020B0604020202020204" pitchFamily="34" charset="0"/>
              </a:rPr>
              <a:t>System.currentTimeMillis</a:t>
            </a:r>
            <a:r>
              <a:rPr lang="en-US" altLang="ko-KR" sz="1200" dirty="0">
                <a:latin typeface="Arial" panose="020B0604020202020204" pitchFamily="34" charset="0"/>
              </a:rPr>
              <a:t>()) //</a:t>
            </a:r>
            <a:r>
              <a:rPr lang="ko-KR" altLang="en-US" sz="1200" dirty="0">
                <a:latin typeface="Arial" panose="020B0604020202020204" pitchFamily="34" charset="0"/>
              </a:rPr>
              <a:t>연결이 끊겼을 시 </a:t>
            </a:r>
            <a:r>
              <a:rPr lang="en-US" altLang="ko-KR" sz="1200" dirty="0">
                <a:latin typeface="Arial" panose="020B0604020202020204" pitchFamily="34" charset="0"/>
              </a:rPr>
              <a:t>last-id </a:t>
            </a:r>
            <a:r>
              <a:rPr lang="ko-KR" altLang="en-US" sz="1200" dirty="0">
                <a:latin typeface="Arial" panose="020B0604020202020204" pitchFamily="34" charset="0"/>
              </a:rPr>
              <a:t>로 클라이언트에서 재연결함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.event("alert-message")                                    //</a:t>
            </a:r>
            <a:r>
              <a:rPr lang="ko-KR" altLang="en-US" sz="1200" dirty="0">
                <a:latin typeface="Arial" panose="020B0604020202020204" pitchFamily="34" charset="0"/>
              </a:rPr>
              <a:t>이벤트명 클라이언트에서 이 값으로 이벤트를 구분하여 데이터를 받음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.data(notification)                                        //data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.build()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ServerResponse.ok</a:t>
            </a:r>
            <a:r>
              <a:rPr lang="en-US" altLang="ko-KR" sz="1200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contentType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MediaType.TEXT_EVENT_STREAM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.body(</a:t>
            </a:r>
            <a:r>
              <a:rPr lang="en-US" altLang="ko-KR" sz="1200" dirty="0" err="1">
                <a:latin typeface="Arial" panose="020B0604020202020204" pitchFamily="34" charset="0"/>
              </a:rPr>
              <a:t>eventStream</a:t>
            </a:r>
            <a:r>
              <a:rPr lang="en-US" altLang="ko-KR" sz="1200" dirty="0">
                <a:latin typeface="Arial" panose="020B0604020202020204" pitchFamily="34" charset="0"/>
              </a:rPr>
              <a:t>, new </a:t>
            </a:r>
            <a:r>
              <a:rPr lang="en-US" altLang="ko-KR" sz="1200" dirty="0" err="1">
                <a:latin typeface="Arial" panose="020B0604020202020204" pitchFamily="34" charset="0"/>
              </a:rPr>
              <a:t>ParameterizedTypeReference</a:t>
            </a:r>
            <a:r>
              <a:rPr lang="en-US" altLang="ko-KR" sz="1200" dirty="0">
                <a:latin typeface="Arial" panose="020B0604020202020204" pitchFamily="34" charset="0"/>
              </a:rPr>
              <a:t>&lt;</a:t>
            </a:r>
            <a:r>
              <a:rPr lang="en-US" altLang="ko-KR" sz="1200" dirty="0" err="1">
                <a:latin typeface="Arial" panose="020B0604020202020204" pitchFamily="34" charset="0"/>
              </a:rPr>
              <a:t>ServerSentEvent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&lt;Notification&gt;&gt;(){});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}catch (</a:t>
            </a:r>
            <a:r>
              <a:rPr lang="en-US" altLang="ko-KR" sz="1200" dirty="0" err="1">
                <a:latin typeface="Arial" panose="020B0604020202020204" pitchFamily="34" charset="0"/>
              </a:rPr>
              <a:t>NumberFormatException</a:t>
            </a:r>
            <a:r>
              <a:rPr lang="en-US" altLang="ko-KR" sz="1200" dirty="0">
                <a:latin typeface="Arial" panose="020B0604020202020204" pitchFamily="34" charset="0"/>
              </a:rPr>
              <a:t> e)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ServerResponse.badRequest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ko-KR" altLang="en-US" sz="1200" dirty="0">
                <a:latin typeface="Arial" panose="020B0604020202020204" pitchFamily="34" charset="0"/>
              </a:rPr>
              <a:t>잘못된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형식입니다</a:t>
            </a:r>
            <a:r>
              <a:rPr lang="en-US" altLang="ko-KR" sz="1200" dirty="0">
                <a:latin typeface="Arial" panose="020B0604020202020204" pitchFamily="34" charset="0"/>
              </a:rPr>
              <a:t>.");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81689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BD6D0-CD51-3206-CFDB-2C21BBF9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90F89-1587-F1A8-6102-74896949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9CA7B-2CCE-A479-3795-919A3F2C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F6E1C-8F72-8D67-BD10-8464AB4D4BFC}"/>
              </a:ext>
            </a:extLst>
          </p:cNvPr>
          <p:cNvSpPr txBox="1"/>
          <p:nvPr/>
        </p:nvSpPr>
        <p:spPr>
          <a:xfrm>
            <a:off x="207515" y="630177"/>
            <a:ext cx="45168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SSE</a:t>
            </a:r>
            <a:r>
              <a:rPr lang="ko-KR" altLang="en-US" dirty="0">
                <a:latin typeface="Arial" panose="020B0604020202020204" pitchFamily="34" charset="0"/>
              </a:rPr>
              <a:t> 연결 엔드 포인트 구현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 Router </a:t>
            </a:r>
            <a:r>
              <a:rPr lang="ko-KR" altLang="en-US" dirty="0">
                <a:latin typeface="Arial" panose="020B0604020202020204" pitchFamily="34" charset="0"/>
              </a:rPr>
              <a:t>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537E-03BA-2E4B-FD7A-1E3B60984593}"/>
              </a:ext>
            </a:extLst>
          </p:cNvPr>
          <p:cNvSpPr txBox="1"/>
          <p:nvPr/>
        </p:nvSpPr>
        <p:spPr>
          <a:xfrm>
            <a:off x="413041" y="2057304"/>
            <a:ext cx="1157144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@Bean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RouterFunction</a:t>
            </a:r>
            <a:r>
              <a:rPr lang="en-US" altLang="ko-KR" sz="1200" dirty="0">
                <a:latin typeface="Arial" panose="020B0604020202020204" pitchFamily="34" charset="0"/>
              </a:rPr>
              <a:t>&lt;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</a:t>
            </a:r>
            <a:r>
              <a:rPr lang="en-US" altLang="ko-KR" sz="1200" dirty="0">
                <a:latin typeface="Arial" panose="020B0604020202020204" pitchFamily="34" charset="0"/>
              </a:rPr>
              <a:t>&gt; </a:t>
            </a:r>
            <a:r>
              <a:rPr lang="en-US" altLang="ko-KR" sz="1200" dirty="0" err="1">
                <a:latin typeface="Arial" panose="020B0604020202020204" pitchFamily="34" charset="0"/>
              </a:rPr>
              <a:t>sseRoutes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RouterFunctions.route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RequestPredicates.GET</a:t>
            </a:r>
            <a:r>
              <a:rPr lang="en-US" altLang="ko-KR" sz="1200" dirty="0">
                <a:latin typeface="Arial" panose="020B0604020202020204" pitchFamily="34" charset="0"/>
              </a:rPr>
              <a:t>("/</a:t>
            </a:r>
            <a:r>
              <a:rPr lang="en-US" altLang="ko-KR" sz="1200" dirty="0" err="1">
                <a:latin typeface="Arial" panose="020B0604020202020204" pitchFamily="34" charset="0"/>
              </a:rPr>
              <a:t>sse</a:t>
            </a:r>
            <a:r>
              <a:rPr lang="en-US" altLang="ko-KR" sz="1200" dirty="0">
                <a:latin typeface="Arial" panose="020B0604020202020204" pitchFamily="34" charset="0"/>
              </a:rPr>
              <a:t>/{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}").and(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RequestPredicates.accept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MediaType.TEXT_EVENT_STREAM</a:t>
            </a:r>
            <a:r>
              <a:rPr lang="en-US" altLang="ko-KR" sz="1200" dirty="0">
                <a:latin typeface="Arial" panose="020B0604020202020204" pitchFamily="34" charset="0"/>
              </a:rPr>
              <a:t>)),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::stream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457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2B2C-1910-79AB-F04D-802040F08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0329-1B58-0EAE-14D5-DA797DEE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89AA0B-23C3-D425-5B28-06CAE0A1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7BC79-A65B-FED7-B8DC-4D8EE6C0D8E5}"/>
              </a:ext>
            </a:extLst>
          </p:cNvPr>
          <p:cNvSpPr txBox="1"/>
          <p:nvPr/>
        </p:nvSpPr>
        <p:spPr>
          <a:xfrm>
            <a:off x="575981" y="886827"/>
            <a:ext cx="11178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 성능 튜닝의 어려움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스레드 풀 크기 조정 딜레마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너무 작으면 </a:t>
            </a:r>
            <a:r>
              <a:rPr lang="en-US" altLang="ko-KR" dirty="0"/>
              <a:t>: </a:t>
            </a:r>
            <a:r>
              <a:rPr lang="ko-KR" altLang="en-US" dirty="0"/>
              <a:t>요청 대기 시간 증가 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너무 크면    </a:t>
            </a:r>
            <a:r>
              <a:rPr lang="en-US" altLang="ko-KR" dirty="0"/>
              <a:t>: </a:t>
            </a:r>
            <a:r>
              <a:rPr lang="ko-KR" altLang="en-US" dirty="0"/>
              <a:t>메모리 부족</a:t>
            </a:r>
            <a:r>
              <a:rPr lang="en-US" altLang="ko-KR" dirty="0"/>
              <a:t>, </a:t>
            </a:r>
            <a:r>
              <a:rPr lang="ko-KR" altLang="en-US" dirty="0"/>
              <a:t>컨텍스트 </a:t>
            </a:r>
            <a:r>
              <a:rPr lang="ko-KR" altLang="en-US" dirty="0" err="1"/>
              <a:t>스위칭</a:t>
            </a:r>
            <a:r>
              <a:rPr lang="ko-KR" altLang="en-US" dirty="0"/>
              <a:t> 오버헤드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리소스를 예측하여 최적의 성능의 맞게 풀 사이즈를 </a:t>
            </a:r>
            <a:r>
              <a:rPr lang="ko-KR" altLang="en-US" dirty="0" err="1"/>
              <a:t>조정해야함</a:t>
            </a:r>
            <a:r>
              <a:rPr lang="en-US" altLang="ko-KR" dirty="0"/>
              <a:t> – </a:t>
            </a:r>
            <a:r>
              <a:rPr lang="ko-KR" altLang="en-US" dirty="0"/>
              <a:t>어려움 </a:t>
            </a:r>
            <a:r>
              <a:rPr lang="en-US" altLang="ko-KR" dirty="0"/>
              <a:t>(</a:t>
            </a:r>
            <a:r>
              <a:rPr lang="ko-KR" altLang="en-US" dirty="0"/>
              <a:t>귀찮음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09765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89D83-7680-FB57-DD61-3E7AC1F9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8D6-608D-D0B7-644B-9DDCC32E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1BD72-11C9-D23A-4276-DE06239D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9A1F5-2BF6-65FD-E839-66CBFC20D948}"/>
              </a:ext>
            </a:extLst>
          </p:cNvPr>
          <p:cNvSpPr txBox="1"/>
          <p:nvPr/>
        </p:nvSpPr>
        <p:spPr>
          <a:xfrm>
            <a:off x="207514" y="630177"/>
            <a:ext cx="109621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SSE</a:t>
            </a:r>
            <a:r>
              <a:rPr lang="ko-KR" altLang="en-US" dirty="0">
                <a:latin typeface="Arial" panose="020B0604020202020204" pitchFamily="34" charset="0"/>
              </a:rPr>
              <a:t> 연결 테스트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</a:t>
            </a:r>
            <a:r>
              <a:rPr lang="ko-KR" altLang="en-US" dirty="0">
                <a:latin typeface="Arial" panose="020B0604020202020204" pitchFamily="34" charset="0"/>
              </a:rPr>
              <a:t>명령 프롬프트 창에서 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/>
              <a:t>curl -N -H "Accept: text/event-stream" </a:t>
            </a:r>
            <a:r>
              <a:rPr lang="en-US" altLang="ko-KR" u="sng" dirty="0">
                <a:hlinkClick r:id="rId2"/>
              </a:rPr>
              <a:t>http://localhost:8080/sse/1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C7EFF-C86F-9D3A-CF66-2DA7307A4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3" y="3027156"/>
            <a:ext cx="9402487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01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0A389-7D18-3E99-743B-35B52D573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D2154-31DE-8AE5-4FEB-BC0B36F8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3E872-C40F-BACA-3C10-05A773E5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AD02C-369F-3BFE-733A-5EFF409858D1}"/>
              </a:ext>
            </a:extLst>
          </p:cNvPr>
          <p:cNvSpPr txBox="1"/>
          <p:nvPr/>
        </p:nvSpPr>
        <p:spPr>
          <a:xfrm>
            <a:off x="207514" y="630177"/>
            <a:ext cx="1096213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Service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3FD9A-71B1-55C1-BF0E-39F4DD7B6CFF}"/>
              </a:ext>
            </a:extLst>
          </p:cNvPr>
          <p:cNvSpPr txBox="1"/>
          <p:nvPr/>
        </p:nvSpPr>
        <p:spPr>
          <a:xfrm>
            <a:off x="882941" y="1235780"/>
            <a:ext cx="8148507" cy="52629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latin typeface="Arial" panose="020B0604020202020204" pitchFamily="34" charset="0"/>
              </a:rPr>
              <a:t>주문 상태 변경</a:t>
            </a:r>
          </a:p>
          <a:p>
            <a:r>
              <a:rPr lang="ko-KR" altLang="en-US" sz="1200" dirty="0">
                <a:latin typeface="Arial" panose="020B0604020202020204" pitchFamily="34" charset="0"/>
              </a:rPr>
              <a:t>    </a:t>
            </a:r>
            <a:r>
              <a:rPr lang="en-US" altLang="ko-KR" sz="1200" dirty="0">
                <a:latin typeface="Arial" panose="020B0604020202020204" pitchFamily="34" charset="0"/>
              </a:rPr>
              <a:t>public Mono&lt;Order&gt; </a:t>
            </a:r>
            <a:r>
              <a:rPr lang="en-US" altLang="ko-KR" sz="1200" dirty="0" err="1">
                <a:latin typeface="Arial" panose="020B0604020202020204" pitchFamily="34" charset="0"/>
              </a:rPr>
              <a:t>updateOrder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, Order order)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ordersRepository.findById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.map(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 -&gt;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existingOrder.setOrderStatus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order.getOrderStatus</a:t>
            </a:r>
            <a:r>
              <a:rPr lang="en-US" altLang="ko-KR" sz="1200" dirty="0">
                <a:latin typeface="Arial" panose="020B0604020202020204" pitchFamily="34" charset="0"/>
              </a:rPr>
              <a:t>());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})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switchIfEmpty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Mono.error</a:t>
            </a:r>
            <a:r>
              <a:rPr lang="en-US" altLang="ko-KR" sz="1200" dirty="0">
                <a:latin typeface="Arial" panose="020B0604020202020204" pitchFamily="34" charset="0"/>
              </a:rPr>
              <a:t>(new Exception("order not found")))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ordersRepository</a:t>
            </a:r>
            <a:r>
              <a:rPr lang="en-US" altLang="ko-KR" sz="1200" dirty="0">
                <a:latin typeface="Arial" panose="020B0604020202020204" pitchFamily="34" charset="0"/>
              </a:rPr>
              <a:t>::save)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 -&gt;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if(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existingOrder.getOrderStatus</a:t>
            </a:r>
            <a:r>
              <a:rPr lang="en-US" altLang="ko-KR" sz="1200" dirty="0">
                <a:latin typeface="Arial" panose="020B0604020202020204" pitchFamily="34" charset="0"/>
              </a:rPr>
              <a:t>() == </a:t>
            </a:r>
            <a:r>
              <a:rPr lang="en-US" altLang="ko-KR" sz="1200" dirty="0" err="1">
                <a:latin typeface="Arial" panose="020B0604020202020204" pitchFamily="34" charset="0"/>
              </a:rPr>
              <a:t>Order.OrderStatus.SHIPPED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ordersRepository.getOrderDetails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doOnNext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orderDetail</a:t>
            </a:r>
            <a:r>
              <a:rPr lang="en-US" altLang="ko-KR" sz="1200" dirty="0">
                <a:latin typeface="Arial" panose="020B0604020202020204" pitchFamily="34" charset="0"/>
              </a:rPr>
              <a:t> -&gt;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// </a:t>
            </a:r>
            <a:r>
              <a:rPr lang="ko-KR" altLang="en-US" sz="1200" dirty="0">
                <a:latin typeface="Arial" panose="020B0604020202020204" pitchFamily="34" charset="0"/>
              </a:rPr>
              <a:t>알림 발송</a:t>
            </a:r>
          </a:p>
          <a:p>
            <a:r>
              <a:rPr lang="ko-KR" altLang="en-US" sz="1200" dirty="0">
                <a:latin typeface="Arial" panose="020B0604020202020204" pitchFamily="34" charset="0"/>
              </a:rPr>
              <a:t>                                    </a:t>
            </a:r>
            <a:r>
              <a:rPr lang="en-US" altLang="ko-KR" sz="1200" dirty="0">
                <a:latin typeface="Arial" panose="020B0604020202020204" pitchFamily="34" charset="0"/>
              </a:rPr>
              <a:t>Notification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Notification.builder</a:t>
            </a:r>
            <a:r>
              <a:rPr lang="en-US" altLang="ko-KR" sz="1200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        .title("</a:t>
            </a:r>
            <a:r>
              <a:rPr lang="ko-KR" altLang="en-US" sz="1200" dirty="0">
                <a:latin typeface="Arial" panose="020B0604020202020204" pitchFamily="34" charset="0"/>
              </a:rPr>
              <a:t>새 메시지</a:t>
            </a:r>
            <a:r>
              <a:rPr lang="en-US" altLang="ko-KR" sz="12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        .message(</a:t>
            </a:r>
            <a:r>
              <a:rPr lang="en-US" altLang="ko-KR" sz="1200" dirty="0" err="1">
                <a:latin typeface="Arial" panose="020B0604020202020204" pitchFamily="34" charset="0"/>
              </a:rPr>
              <a:t>orderDetail.getProductName</a:t>
            </a:r>
            <a:r>
              <a:rPr lang="en-US" altLang="ko-KR" sz="1200" dirty="0">
                <a:latin typeface="Arial" panose="020B0604020202020204" pitchFamily="34" charset="0"/>
              </a:rPr>
              <a:t>() + " </a:t>
            </a:r>
            <a:r>
              <a:rPr lang="ko-KR" altLang="en-US" sz="1200" dirty="0">
                <a:latin typeface="Arial" panose="020B0604020202020204" pitchFamily="34" charset="0"/>
              </a:rPr>
              <a:t>상품이 출발하였습니다</a:t>
            </a:r>
            <a:r>
              <a:rPr lang="en-US" altLang="ko-KR" sz="1200" dirty="0">
                <a:latin typeface="Arial" panose="020B0604020202020204" pitchFamily="34" charset="0"/>
              </a:rPr>
              <a:t>.")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createDtime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LocalDateTime.now</a:t>
            </a:r>
            <a:r>
              <a:rPr lang="en-US" altLang="ko-KR" sz="1200" dirty="0">
                <a:latin typeface="Arial" panose="020B0604020202020204" pitchFamily="34" charset="0"/>
              </a:rPr>
              <a:t>())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        .build();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 sink =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notificationManager.getSinks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existingOrder.getUserId</a:t>
            </a:r>
            <a:r>
              <a:rPr lang="en-US" altLang="ko-KR" sz="1200" dirty="0">
                <a:latin typeface="Arial" panose="020B0604020202020204" pitchFamily="34" charset="0"/>
              </a:rPr>
              <a:t>());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if(sink !=null) </a:t>
            </a:r>
            <a:r>
              <a:rPr lang="en-US" altLang="ko-KR" sz="1200" dirty="0" err="1">
                <a:latin typeface="Arial" panose="020B0604020202020204" pitchFamily="34" charset="0"/>
              </a:rPr>
              <a:t>sink.tryEmitNext</a:t>
            </a:r>
            <a:r>
              <a:rPr lang="en-US" altLang="ko-KR" sz="1200" dirty="0">
                <a:latin typeface="Arial" panose="020B0604020202020204" pitchFamily="34" charset="0"/>
              </a:rPr>
              <a:t>(notification);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})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thenReturn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Mono.just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});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24821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6311F-9BAA-6783-9803-C2DCDA0F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4646F-6423-ABB8-9661-156F050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62453-4135-CDA8-FC65-4BEBB917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674C8-BBCE-7B31-F666-A18F938CEC00}"/>
              </a:ext>
            </a:extLst>
          </p:cNvPr>
          <p:cNvSpPr txBox="1"/>
          <p:nvPr/>
        </p:nvSpPr>
        <p:spPr>
          <a:xfrm>
            <a:off x="188464" y="620167"/>
            <a:ext cx="1200353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Handler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Router</a:t>
            </a:r>
            <a:r>
              <a:rPr lang="ko-KR" altLang="en-US" dirty="0">
                <a:latin typeface="Arial" panose="020B0604020202020204" pitchFamily="34" charset="0"/>
              </a:rPr>
              <a:t> 추가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568CF-7F1F-BE66-1524-E50874DD5884}"/>
              </a:ext>
            </a:extLst>
          </p:cNvPr>
          <p:cNvSpPr txBox="1"/>
          <p:nvPr/>
        </p:nvSpPr>
        <p:spPr>
          <a:xfrm>
            <a:off x="38793" y="1320881"/>
            <a:ext cx="12153207" cy="2492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latin typeface="Arial" panose="020B0604020202020204" pitchFamily="34" charset="0"/>
              </a:rPr>
              <a:t>주문 상태 변경</a:t>
            </a:r>
          </a:p>
          <a:p>
            <a:r>
              <a:rPr lang="ko-KR" altLang="en-US" sz="1200" dirty="0">
                <a:latin typeface="Arial" panose="020B0604020202020204" pitchFamily="34" charset="0"/>
              </a:rPr>
              <a:t>    </a:t>
            </a:r>
            <a:r>
              <a:rPr lang="en-US" altLang="ko-KR" sz="1200" dirty="0">
                <a:latin typeface="Arial" panose="020B0604020202020204" pitchFamily="34" charset="0"/>
              </a:rPr>
              <a:t>public Mono&lt;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</a:t>
            </a:r>
            <a:r>
              <a:rPr lang="en-US" altLang="ko-KR" sz="1200" dirty="0">
                <a:latin typeface="Arial" panose="020B0604020202020204" pitchFamily="34" charset="0"/>
              </a:rPr>
              <a:t>&gt; </a:t>
            </a:r>
            <a:r>
              <a:rPr lang="en-US" altLang="ko-KR" sz="1200" dirty="0" err="1">
                <a:latin typeface="Arial" panose="020B0604020202020204" pitchFamily="34" charset="0"/>
              </a:rPr>
              <a:t>updateOrder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ServerRequest</a:t>
            </a:r>
            <a:r>
              <a:rPr lang="en-US" altLang="ko-KR" sz="1200" dirty="0">
                <a:latin typeface="Arial" panose="020B0604020202020204" pitchFamily="34" charset="0"/>
              </a:rPr>
              <a:t> request)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try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int 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Integer.parseInt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request.pathVariable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"));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request.bodyToMono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Order.class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switchIfEmpty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Mono.error</a:t>
            </a:r>
            <a:r>
              <a:rPr lang="en-US" altLang="ko-KR" sz="1200" dirty="0">
                <a:latin typeface="Arial" panose="020B0604020202020204" pitchFamily="34" charset="0"/>
              </a:rPr>
              <a:t>(new Exception("Order is null")))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(order -&gt; </a:t>
            </a:r>
            <a:r>
              <a:rPr lang="en-US" altLang="ko-KR" sz="1200" dirty="0" err="1">
                <a:latin typeface="Arial" panose="020B0604020202020204" pitchFamily="34" charset="0"/>
              </a:rPr>
              <a:t>apiService.updateOrder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, order))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(order -&gt;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ServerResponse.ok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(order))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onErrorResume</a:t>
            </a:r>
            <a:r>
              <a:rPr lang="en-US" altLang="ko-KR" sz="1200" dirty="0">
                <a:latin typeface="Arial" panose="020B0604020202020204" pitchFamily="34" charset="0"/>
              </a:rPr>
              <a:t>(e -&gt;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ServerResponse.status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HttpStatus.INTERNAL_SERVER_ERROR</a:t>
            </a:r>
            <a:r>
              <a:rPr lang="en-US" altLang="ko-KR" sz="1200" dirty="0">
                <a:latin typeface="Arial" panose="020B0604020202020204" pitchFamily="34" charset="0"/>
              </a:rPr>
              <a:t>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ko-KR" altLang="en-US" sz="1200" dirty="0" err="1">
                <a:latin typeface="Arial" panose="020B0604020202020204" pitchFamily="34" charset="0"/>
              </a:rPr>
              <a:t>처리중</a:t>
            </a:r>
            <a:r>
              <a:rPr lang="ko-KR" altLang="en-US" sz="1200" dirty="0">
                <a:latin typeface="Arial" panose="020B0604020202020204" pitchFamily="34" charset="0"/>
              </a:rPr>
              <a:t> 오류가 발생하였습니다</a:t>
            </a:r>
            <a:r>
              <a:rPr lang="en-US" altLang="ko-KR" sz="1200" dirty="0">
                <a:latin typeface="Arial" panose="020B0604020202020204" pitchFamily="34" charset="0"/>
              </a:rPr>
              <a:t>. [" + </a:t>
            </a:r>
            <a:r>
              <a:rPr lang="en-US" altLang="ko-KR" sz="1200" dirty="0" err="1">
                <a:latin typeface="Arial" panose="020B0604020202020204" pitchFamily="34" charset="0"/>
              </a:rPr>
              <a:t>e.getMessage</a:t>
            </a:r>
            <a:r>
              <a:rPr lang="en-US" altLang="ko-KR" sz="1200" dirty="0">
                <a:latin typeface="Arial" panose="020B0604020202020204" pitchFamily="34" charset="0"/>
              </a:rPr>
              <a:t>() + "]"));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 catch (</a:t>
            </a:r>
            <a:r>
              <a:rPr lang="en-US" altLang="ko-KR" sz="1200" dirty="0" err="1">
                <a:latin typeface="Arial" panose="020B0604020202020204" pitchFamily="34" charset="0"/>
              </a:rPr>
              <a:t>NumberFormatException</a:t>
            </a:r>
            <a:r>
              <a:rPr lang="en-US" altLang="ko-KR" sz="1200" dirty="0">
                <a:latin typeface="Arial" panose="020B0604020202020204" pitchFamily="34" charset="0"/>
              </a:rPr>
              <a:t> e)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ServerResponse.badRequest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ko-KR" altLang="en-US" sz="1200" dirty="0">
                <a:latin typeface="Arial" panose="020B0604020202020204" pitchFamily="34" charset="0"/>
              </a:rPr>
              <a:t>잘못된 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형식입니다</a:t>
            </a:r>
            <a:r>
              <a:rPr lang="en-US" altLang="ko-KR" sz="1200" dirty="0">
                <a:latin typeface="Arial" panose="020B0604020202020204" pitchFamily="34" charset="0"/>
              </a:rPr>
              <a:t>.");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73C2C-1B82-3D3B-EB82-82B284040430}"/>
              </a:ext>
            </a:extLst>
          </p:cNvPr>
          <p:cNvSpPr txBox="1"/>
          <p:nvPr/>
        </p:nvSpPr>
        <p:spPr>
          <a:xfrm>
            <a:off x="443043" y="5075454"/>
            <a:ext cx="1126635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ko-KR" sz="1200" dirty="0" err="1">
                <a:latin typeface="Arial" panose="020B0604020202020204" pitchFamily="34" charset="0"/>
              </a:rPr>
              <a:t>andRoute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RequestPredicates.PATCH</a:t>
            </a:r>
            <a:r>
              <a:rPr lang="en-US" altLang="ko-KR" sz="1200" dirty="0">
                <a:latin typeface="Arial" panose="020B0604020202020204" pitchFamily="34" charset="0"/>
              </a:rPr>
              <a:t>("/</a:t>
            </a:r>
            <a:r>
              <a:rPr lang="en-US" altLang="ko-KR" sz="1200" dirty="0" err="1">
                <a:latin typeface="Arial" panose="020B0604020202020204" pitchFamily="34" charset="0"/>
              </a:rPr>
              <a:t>api</a:t>
            </a:r>
            <a:r>
              <a:rPr lang="en-US" altLang="ko-KR" sz="1200" dirty="0">
                <a:latin typeface="Arial" panose="020B0604020202020204" pitchFamily="34" charset="0"/>
              </a:rPr>
              <a:t>/order/{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}").and(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RequestPredicates.contentType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MediaType.APPLICATION_JSON</a:t>
            </a:r>
            <a:r>
              <a:rPr lang="en-US" altLang="ko-KR" sz="1200" dirty="0">
                <a:latin typeface="Arial" panose="020B0604020202020204" pitchFamily="34" charset="0"/>
              </a:rPr>
              <a:t>)), </a:t>
            </a:r>
            <a:r>
              <a:rPr lang="en-US" altLang="ko-KR" sz="1200" dirty="0" err="1">
                <a:latin typeface="Arial" panose="020B0604020202020204" pitchFamily="34" charset="0"/>
              </a:rPr>
              <a:t>apiHandler</a:t>
            </a:r>
            <a:r>
              <a:rPr lang="en-US" altLang="ko-KR" sz="1200" dirty="0">
                <a:latin typeface="Arial" panose="020B0604020202020204" pitchFamily="34" charset="0"/>
              </a:rPr>
              <a:t> :: </a:t>
            </a:r>
            <a:r>
              <a:rPr lang="en-US" altLang="ko-KR" sz="1200" dirty="0" err="1">
                <a:latin typeface="Arial" panose="020B0604020202020204" pitchFamily="34" charset="0"/>
              </a:rPr>
              <a:t>updateOrder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5411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B360-CF98-9A19-8E60-727CEEBB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8ADE9-3542-8B59-2D21-A4C97AD7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81A0B-9C48-FA4A-772A-E452F97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89B68-6F73-CD72-4D00-B6B86865C0A5}"/>
              </a:ext>
            </a:extLst>
          </p:cNvPr>
          <p:cNvSpPr txBox="1"/>
          <p:nvPr/>
        </p:nvSpPr>
        <p:spPr>
          <a:xfrm>
            <a:off x="188464" y="636792"/>
            <a:ext cx="120035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테스트</a:t>
            </a:r>
            <a:r>
              <a:rPr lang="en-US" altLang="ko-KR" dirty="0">
                <a:latin typeface="Arial" panose="020B0604020202020204" pitchFamily="34" charset="0"/>
              </a:rPr>
              <a:t>(CMD)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 panose="020B0604020202020204" pitchFamily="34" charset="0"/>
              </a:rPr>
              <a:t>SSE </a:t>
            </a:r>
            <a:r>
              <a:rPr lang="ko-KR" altLang="en-US" sz="1400" dirty="0">
                <a:latin typeface="Arial" panose="020B0604020202020204" pitchFamily="34" charset="0"/>
              </a:rPr>
              <a:t>연결 요청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r>
              <a:rPr lang="ko-KR" altLang="en-US" sz="1400" dirty="0">
                <a:latin typeface="Arial" panose="020B0604020202020204" pitchFamily="34" charset="0"/>
              </a:rPr>
              <a:t>명령 프롬프트 창에서 </a:t>
            </a:r>
          </a:p>
          <a:p>
            <a:pPr lvl="1"/>
            <a:endParaRPr lang="ko-KR" altLang="en-US" sz="1400" dirty="0">
              <a:latin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curl -N -H "Accept: text/event-stream" </a:t>
            </a:r>
            <a:r>
              <a:rPr lang="en-US" altLang="ko-KR" sz="1400" dirty="0">
                <a:latin typeface="Arial" panose="020B0604020202020204" pitchFamily="34" charset="0"/>
                <a:hlinkClick r:id="rId2"/>
              </a:rPr>
              <a:t>http://localhost:8080/sse/1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Arial" panose="020B0604020202020204" pitchFamily="34" charset="0"/>
              </a:rPr>
              <a:t>주문 수정 </a:t>
            </a:r>
            <a:r>
              <a:rPr lang="en-US" altLang="ko-KR" sz="1400" dirty="0">
                <a:latin typeface="Arial" panose="020B0604020202020204" pitchFamily="34" charset="0"/>
              </a:rPr>
              <a:t>API </a:t>
            </a:r>
            <a:r>
              <a:rPr lang="ko-KR" altLang="en-US" sz="1400" dirty="0">
                <a:latin typeface="Arial" panose="020B0604020202020204" pitchFamily="34" charset="0"/>
              </a:rPr>
              <a:t>호출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PATCH /</a:t>
            </a:r>
            <a:r>
              <a:rPr lang="en-US" altLang="ko-KR" sz="1400" dirty="0" err="1">
                <a:latin typeface="Arial" panose="020B0604020202020204" pitchFamily="34" charset="0"/>
              </a:rPr>
              <a:t>api</a:t>
            </a:r>
            <a:r>
              <a:rPr lang="en-US" altLang="ko-KR" sz="1400" dirty="0">
                <a:latin typeface="Arial" panose="020B0604020202020204" pitchFamily="34" charset="0"/>
              </a:rPr>
              <a:t>/order/{</a:t>
            </a:r>
            <a:r>
              <a:rPr lang="en-US" altLang="ko-KR" sz="1400" dirty="0" err="1">
                <a:latin typeface="Arial" panose="020B0604020202020204" pitchFamily="34" charset="0"/>
              </a:rPr>
              <a:t>orderId</a:t>
            </a:r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pPr marL="800100" lvl="1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-body : {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  "</a:t>
            </a:r>
            <a:r>
              <a:rPr lang="en-US" altLang="ko-KR" sz="1400" dirty="0" err="1">
                <a:latin typeface="Arial" panose="020B0604020202020204" pitchFamily="34" charset="0"/>
              </a:rPr>
              <a:t>orderStatus</a:t>
            </a:r>
            <a:r>
              <a:rPr lang="en-US" altLang="ko-KR" sz="1400" dirty="0">
                <a:latin typeface="Arial" panose="020B0604020202020204" pitchFamily="34" charset="0"/>
              </a:rPr>
              <a:t>" : "SHIPPED"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3.    </a:t>
            </a:r>
            <a:r>
              <a:rPr lang="ko-KR" altLang="en-US" sz="1400" dirty="0">
                <a:latin typeface="Arial" panose="020B0604020202020204" pitchFamily="34" charset="0"/>
              </a:rPr>
              <a:t>결과 확인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2F0148-724B-9EFF-8A8D-B406F9A9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24" y="5380473"/>
            <a:ext cx="967875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3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0500-5466-D394-2191-CEA34D59B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28373-9A2C-DC5A-2BD7-D81699E9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6637A-57CD-268E-4F8D-7864B3ED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95B10-CB73-D712-F36E-236AF0E4F441}"/>
              </a:ext>
            </a:extLst>
          </p:cNvPr>
          <p:cNvSpPr txBox="1"/>
          <p:nvPr/>
        </p:nvSpPr>
        <p:spPr>
          <a:xfrm>
            <a:off x="188464" y="636792"/>
            <a:ext cx="120035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테스트</a:t>
            </a:r>
            <a:r>
              <a:rPr lang="en-US" altLang="ko-KR" dirty="0">
                <a:latin typeface="Arial" panose="020B0604020202020204" pitchFamily="34" charset="0"/>
              </a:rPr>
              <a:t>(UI)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 panose="020B0604020202020204" pitchFamily="34" charset="0"/>
              </a:rPr>
              <a:t>ROUTER </a:t>
            </a:r>
            <a:r>
              <a:rPr lang="ko-KR" altLang="en-US" sz="1400" dirty="0">
                <a:latin typeface="Arial" panose="020B0604020202020204" pitchFamily="34" charset="0"/>
              </a:rPr>
              <a:t>추가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FE883-631E-D02F-FA0A-7706CDF571CC}"/>
              </a:ext>
            </a:extLst>
          </p:cNvPr>
          <p:cNvSpPr txBox="1"/>
          <p:nvPr/>
        </p:nvSpPr>
        <p:spPr>
          <a:xfrm>
            <a:off x="149650" y="1962355"/>
            <a:ext cx="12003536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@Bean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public </a:t>
            </a:r>
            <a:r>
              <a:rPr lang="en-US" altLang="ko-KR" sz="1200" dirty="0" err="1">
                <a:latin typeface="Arial" panose="020B0604020202020204" pitchFamily="34" charset="0"/>
              </a:rPr>
              <a:t>RouterFunction</a:t>
            </a:r>
            <a:r>
              <a:rPr lang="en-US" altLang="ko-KR" sz="1200" dirty="0">
                <a:latin typeface="Arial" panose="020B0604020202020204" pitchFamily="34" charset="0"/>
              </a:rPr>
              <a:t>&lt;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</a:t>
            </a:r>
            <a:r>
              <a:rPr lang="en-US" altLang="ko-KR" sz="1200" dirty="0">
                <a:latin typeface="Arial" panose="020B0604020202020204" pitchFamily="34" charset="0"/>
              </a:rPr>
              <a:t>&gt; </a:t>
            </a:r>
            <a:r>
              <a:rPr lang="en-US" altLang="ko-KR" sz="1200" dirty="0" err="1">
                <a:latin typeface="Arial" panose="020B0604020202020204" pitchFamily="34" charset="0"/>
              </a:rPr>
              <a:t>staticRoutes</a:t>
            </a:r>
            <a:r>
              <a:rPr lang="en-US" altLang="ko-KR" sz="1200" dirty="0">
                <a:latin typeface="Arial" panose="020B0604020202020204" pitchFamily="34" charset="0"/>
              </a:rPr>
              <a:t>() {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    return </a:t>
            </a:r>
            <a:r>
              <a:rPr lang="en-US" altLang="ko-KR" sz="1200" dirty="0" err="1">
                <a:latin typeface="Arial" panose="020B0604020202020204" pitchFamily="34" charset="0"/>
              </a:rPr>
              <a:t>RouterFunctions.resources</a:t>
            </a:r>
            <a:r>
              <a:rPr lang="en-US" altLang="ko-KR" sz="1200" dirty="0">
                <a:latin typeface="Arial" panose="020B0604020202020204" pitchFamily="34" charset="0"/>
              </a:rPr>
              <a:t>("/static/**", new </a:t>
            </a:r>
            <a:r>
              <a:rPr lang="en-US" altLang="ko-KR" sz="1200" dirty="0" err="1">
                <a:latin typeface="Arial" panose="020B0604020202020204" pitchFamily="34" charset="0"/>
              </a:rPr>
              <a:t>ClassPathResource</a:t>
            </a:r>
            <a:r>
              <a:rPr lang="en-US" altLang="ko-KR" sz="1200" dirty="0">
                <a:latin typeface="Arial" panose="020B0604020202020204" pitchFamily="34" charset="0"/>
              </a:rPr>
              <a:t>("static/"))  // CSS, JS, </a:t>
            </a:r>
            <a:r>
              <a:rPr lang="ko-KR" altLang="en-US" sz="1200" dirty="0">
                <a:latin typeface="Arial" panose="020B0604020202020204" pitchFamily="34" charset="0"/>
              </a:rPr>
              <a:t>이미지 등 정적 파일 처리 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</a:rPr>
              <a:t>예</a:t>
            </a:r>
            <a:r>
              <a:rPr lang="en-US" altLang="ko-KR" sz="1200" dirty="0">
                <a:latin typeface="Arial" panose="020B0604020202020204" pitchFamily="34" charset="0"/>
              </a:rPr>
              <a:t>: /static/</a:t>
            </a:r>
            <a:r>
              <a:rPr lang="en-US" altLang="ko-KR" sz="1200" dirty="0" err="1">
                <a:latin typeface="Arial" panose="020B0604020202020204" pitchFamily="34" charset="0"/>
              </a:rPr>
              <a:t>css</a:t>
            </a:r>
            <a:r>
              <a:rPr lang="en-US" altLang="ko-KR" sz="1200" dirty="0">
                <a:latin typeface="Arial" panose="020B0604020202020204" pitchFamily="34" charset="0"/>
              </a:rPr>
              <a:t>/style.css → </a:t>
            </a:r>
            <a:r>
              <a:rPr lang="en-US" altLang="ko-KR" sz="1200" dirty="0" err="1">
                <a:latin typeface="Arial" panose="020B0604020202020204" pitchFamily="34" charset="0"/>
              </a:rPr>
              <a:t>classpath:static</a:t>
            </a:r>
            <a:r>
              <a:rPr lang="en-US" altLang="ko-KR" sz="1200" dirty="0">
                <a:latin typeface="Arial" panose="020B0604020202020204" pitchFamily="34" charset="0"/>
              </a:rPr>
              <a:t>/</a:t>
            </a:r>
            <a:r>
              <a:rPr lang="en-US" altLang="ko-KR" sz="1200" dirty="0" err="1">
                <a:latin typeface="Arial" panose="020B0604020202020204" pitchFamily="34" charset="0"/>
              </a:rPr>
              <a:t>css</a:t>
            </a:r>
            <a:r>
              <a:rPr lang="en-US" altLang="ko-KR" sz="1200" dirty="0">
                <a:latin typeface="Arial" panose="020B0604020202020204" pitchFamily="34" charset="0"/>
              </a:rPr>
              <a:t>/style.css)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andRoute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RequestPredicates.GET</a:t>
            </a:r>
            <a:r>
              <a:rPr lang="en-US" altLang="ko-KR" sz="1200" dirty="0">
                <a:latin typeface="Arial" panose="020B0604020202020204" pitchFamily="34" charset="0"/>
              </a:rPr>
              <a:t>("/sse-test.html"), request -&gt;              // </a:t>
            </a:r>
            <a:r>
              <a:rPr lang="ko-KR" altLang="en-US" sz="1200" dirty="0">
                <a:latin typeface="Arial" panose="020B0604020202020204" pitchFamily="34" charset="0"/>
              </a:rPr>
              <a:t>루트 경로에서 직접 접근 가능하도록 처리 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</a:rPr>
              <a:t>예</a:t>
            </a:r>
            <a:r>
              <a:rPr lang="en-US" altLang="ko-KR" sz="1200" dirty="0">
                <a:latin typeface="Arial" panose="020B0604020202020204" pitchFamily="34" charset="0"/>
              </a:rPr>
              <a:t>: /sse-test.html → </a:t>
            </a:r>
            <a:r>
              <a:rPr lang="en-US" altLang="ko-KR" sz="1200" dirty="0" err="1">
                <a:latin typeface="Arial" panose="020B0604020202020204" pitchFamily="34" charset="0"/>
              </a:rPr>
              <a:t>classpath:static</a:t>
            </a:r>
            <a:r>
              <a:rPr lang="en-US" altLang="ko-KR" sz="1200" dirty="0">
                <a:latin typeface="Arial" panose="020B0604020202020204" pitchFamily="34" charset="0"/>
              </a:rPr>
              <a:t>/sse-test.html)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                   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ServerResponse.ok</a:t>
            </a:r>
            <a:r>
              <a:rPr lang="en-US" altLang="ko-KR" sz="1200" dirty="0">
                <a:latin typeface="Arial" panose="020B0604020202020204" pitchFamily="34" charset="0"/>
              </a:rPr>
              <a:t>()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        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contentType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MediaType.TEXT_HTML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        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(new </a:t>
            </a:r>
            <a:r>
              <a:rPr lang="en-US" altLang="ko-KR" sz="1200" dirty="0" err="1">
                <a:latin typeface="Arial" panose="020B0604020202020204" pitchFamily="34" charset="0"/>
              </a:rPr>
              <a:t>ClassPathResource</a:t>
            </a:r>
            <a:r>
              <a:rPr lang="en-US" altLang="ko-KR" sz="1200" dirty="0">
                <a:latin typeface="Arial" panose="020B0604020202020204" pitchFamily="34" charset="0"/>
              </a:rPr>
              <a:t>("static/sse-test.html"))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            );</a:t>
            </a:r>
            <a:br>
              <a:rPr lang="en-US" altLang="ko-KR" sz="1200" dirty="0">
                <a:latin typeface="Arial" panose="020B0604020202020204" pitchFamily="34" charset="0"/>
              </a:rPr>
            </a:br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44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468D-B473-524C-5C8F-F67670BF1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1FEB5-E623-3590-6DE3-20E21D1C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0F33E-ADCC-8181-C9B2-0B5DC7A3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CDEE1-3742-B3E8-811E-BB0B11E08440}"/>
              </a:ext>
            </a:extLst>
          </p:cNvPr>
          <p:cNvSpPr txBox="1"/>
          <p:nvPr/>
        </p:nvSpPr>
        <p:spPr>
          <a:xfrm>
            <a:off x="188464" y="642334"/>
            <a:ext cx="1200353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테스트</a:t>
            </a:r>
            <a:r>
              <a:rPr lang="en-US" altLang="ko-KR" dirty="0">
                <a:latin typeface="Arial" panose="020B0604020202020204" pitchFamily="34" charset="0"/>
              </a:rPr>
              <a:t>(UI)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hlinkClick r:id="rId2"/>
              </a:rPr>
              <a:t>2. http://localhost:8080/sse-test.html</a:t>
            </a:r>
            <a:r>
              <a:rPr lang="en-US" altLang="ko-KR" sz="1400" dirty="0"/>
              <a:t> </a:t>
            </a:r>
            <a:r>
              <a:rPr lang="ko-KR" altLang="ko-KR" sz="1400" dirty="0"/>
              <a:t>접속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C39872-ACA7-97B1-85D0-2ABCD522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0" y="1911215"/>
            <a:ext cx="4654813" cy="38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54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E4A90-C516-079A-FA93-547A8AB27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D34A-752C-D1D7-6C10-B2EF6F0E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9514D-36DF-86BF-126B-3D859FC3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D5F2DC-BC77-BFBC-8D20-FBEF7764F263}"/>
              </a:ext>
            </a:extLst>
          </p:cNvPr>
          <p:cNvSpPr txBox="1"/>
          <p:nvPr/>
        </p:nvSpPr>
        <p:spPr>
          <a:xfrm>
            <a:off x="188464" y="642334"/>
            <a:ext cx="120035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테스트</a:t>
            </a:r>
            <a:r>
              <a:rPr lang="en-US" altLang="ko-KR" dirty="0">
                <a:latin typeface="Arial" panose="020B0604020202020204" pitchFamily="34" charset="0"/>
              </a:rPr>
              <a:t>(UI)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테스트 </a:t>
            </a:r>
            <a:r>
              <a:rPr lang="en-US" altLang="ko-KR" sz="1400" dirty="0"/>
              <a:t>(</a:t>
            </a:r>
            <a:r>
              <a:rPr lang="ko-KR" altLang="en-US" sz="1400" dirty="0"/>
              <a:t>연결 후 주문 수정 </a:t>
            </a:r>
            <a:r>
              <a:rPr lang="en-US" altLang="ko-KR" sz="1400" dirty="0"/>
              <a:t>API </a:t>
            </a:r>
            <a:r>
              <a:rPr lang="ko-KR" altLang="en-US" sz="1400" dirty="0"/>
              <a:t>호출 후 결과 확인</a:t>
            </a:r>
            <a:r>
              <a:rPr lang="en-US" altLang="ko-KR" sz="1400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70AE4B-F018-47DF-0851-5420C6DA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9" y="2096783"/>
            <a:ext cx="4466708" cy="36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5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B547-A6DC-9CBD-9322-5190EB99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B1A67-BBD0-572B-76FA-037C816E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32C90-AA62-4063-1160-27C15ADB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4EBEE-D66E-F7DA-319E-58A1BAD6623B}"/>
              </a:ext>
            </a:extLst>
          </p:cNvPr>
          <p:cNvSpPr txBox="1"/>
          <p:nvPr/>
        </p:nvSpPr>
        <p:spPr>
          <a:xfrm>
            <a:off x="497457" y="2582795"/>
            <a:ext cx="11197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4000" dirty="0">
                <a:latin typeface="Arial" panose="020B0604020202020204" pitchFamily="34" charset="0"/>
              </a:rPr>
              <a:t>※ </a:t>
            </a:r>
            <a:r>
              <a:rPr lang="ko-KR" altLang="en-US" sz="4000" dirty="0">
                <a:latin typeface="Arial" panose="020B0604020202020204" pitchFamily="34" charset="0"/>
              </a:rPr>
              <a:t>준비한 실습은 여기까지 입니다</a:t>
            </a:r>
            <a:r>
              <a:rPr lang="en-US" altLang="ko-KR" sz="4000" dirty="0">
                <a:latin typeface="Arial" panose="020B0604020202020204" pitchFamily="34" charset="0"/>
              </a:rPr>
              <a:t>.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26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BE04-2B0E-D416-2FF3-CEDDB2042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0CE38-6B0F-F7EC-F47C-EAC68BDE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7941DA-DB97-C5F6-642E-F4A337B7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FBCF6-1050-1327-D187-E2BC1E4F9869}"/>
              </a:ext>
            </a:extLst>
          </p:cNvPr>
          <p:cNvSpPr txBox="1"/>
          <p:nvPr/>
        </p:nvSpPr>
        <p:spPr>
          <a:xfrm>
            <a:off x="506506" y="1167022"/>
            <a:ext cx="11178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마이크로서비스</a:t>
            </a:r>
            <a:r>
              <a:rPr lang="ko-KR" altLang="en-US" dirty="0"/>
              <a:t> 아키텍처에서의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장애 전파 현상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하나의 서비스 지연 → 전체 서비스 체인 지연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서비스 간 대기 시간 동안 리소스 낭비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전체 시스템 처리량 저하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598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0DBC2-B40B-11E7-60A1-E2694DD41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98648-F009-5F60-A56C-F5EB322D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2E376-92B3-0FB5-7927-BF942607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20F2C-22D2-CCD7-85C1-6E31E60FCC02}"/>
              </a:ext>
            </a:extLst>
          </p:cNvPr>
          <p:cNvSpPr txBox="1"/>
          <p:nvPr/>
        </p:nvSpPr>
        <p:spPr>
          <a:xfrm>
            <a:off x="562945" y="1005933"/>
            <a:ext cx="111789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이야기한 문제를 해결할 수 있는 방안이 없을까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※</a:t>
            </a:r>
            <a:r>
              <a:rPr lang="ko-KR" altLang="en-US" sz="1600" dirty="0"/>
              <a:t> 관점의 전환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</a:t>
            </a:r>
            <a:r>
              <a:rPr lang="en-US" altLang="ko-KR" sz="1400" dirty="0"/>
              <a:t>“</a:t>
            </a:r>
            <a:r>
              <a:rPr lang="ko-KR" altLang="en-US" sz="1400" dirty="0"/>
              <a:t>요청이 오면 처리한다</a:t>
            </a:r>
            <a:r>
              <a:rPr lang="en-US" altLang="ko-KR" sz="1400" dirty="0"/>
              <a:t>” </a:t>
            </a:r>
            <a:r>
              <a:rPr lang="ko-KR" altLang="en-US" sz="1400" dirty="0"/>
              <a:t>에서 </a:t>
            </a:r>
            <a:r>
              <a:rPr lang="en-US" altLang="ko-KR" sz="1400" dirty="0"/>
              <a:t>“</a:t>
            </a:r>
            <a:r>
              <a:rPr lang="ko-KR" altLang="en-US" sz="1400" dirty="0"/>
              <a:t>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)</a:t>
            </a:r>
            <a:r>
              <a:rPr lang="ko-KR" altLang="en-US" sz="1400" dirty="0"/>
              <a:t>가 발생하면 반응한다</a:t>
            </a:r>
            <a:r>
              <a:rPr lang="en-US" altLang="ko-KR" sz="1400" dirty="0"/>
              <a:t>” </a:t>
            </a:r>
            <a:r>
              <a:rPr lang="ko-KR" altLang="en-US" sz="1400" dirty="0"/>
              <a:t>로 관점을 전환 </a:t>
            </a:r>
            <a:r>
              <a:rPr lang="en-US" altLang="ko-KR" sz="1400" dirty="0"/>
              <a:t>(Reactive Programing)</a:t>
            </a:r>
          </a:p>
          <a:p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A8F963-5656-1052-03D6-08299FF02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60301"/>
              </p:ext>
            </p:extLst>
          </p:nvPr>
        </p:nvGraphicFramePr>
        <p:xfrm>
          <a:off x="2145626" y="2667926"/>
          <a:ext cx="7548283" cy="36931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34870">
                  <a:extLst>
                    <a:ext uri="{9D8B030D-6E8A-4147-A177-3AD203B41FA5}">
                      <a16:colId xmlns:a16="http://schemas.microsoft.com/office/drawing/2014/main" val="815728944"/>
                    </a:ext>
                  </a:extLst>
                </a:gridCol>
                <a:gridCol w="4213413">
                  <a:extLst>
                    <a:ext uri="{9D8B030D-6E8A-4147-A177-3AD203B41FA5}">
                      <a16:colId xmlns:a16="http://schemas.microsoft.com/office/drawing/2014/main" val="3028627891"/>
                    </a:ext>
                  </a:extLst>
                </a:gridCol>
              </a:tblGrid>
              <a:tr h="40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기존 방식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sz="1400" b="0" dirty="0"/>
                        <a:t>MVC)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 err="1"/>
                        <a:t>리액티브</a:t>
                      </a:r>
                      <a:r>
                        <a:rPr lang="ko-KR" altLang="en-US" sz="1400" b="0" dirty="0"/>
                        <a:t> 방식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sz="1400" b="0" dirty="0"/>
                        <a:t>Reactive / </a:t>
                      </a:r>
                      <a:r>
                        <a:rPr lang="en-US" sz="1400" b="0" dirty="0" err="1"/>
                        <a:t>WebFlux</a:t>
                      </a:r>
                      <a:r>
                        <a:rPr lang="en-US" sz="1400" b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23496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요청이 오면 스레드 하나 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데이터가 발생하면 비동기 이벤트로 반응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250325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동기</a:t>
                      </a:r>
                      <a:r>
                        <a:rPr lang="en-US" altLang="ko-KR" sz="1400" b="0"/>
                        <a:t>/</a:t>
                      </a:r>
                      <a:r>
                        <a:rPr lang="ko-KR" altLang="en-US" sz="1400" b="0"/>
                        <a:t>블로킹 중심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 err="1"/>
                        <a:t>논블로킹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이벤트 스트리밍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202255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요청 처리량 </a:t>
                      </a:r>
                      <a:r>
                        <a:rPr lang="en-US" altLang="ko-KR" sz="1400" b="0"/>
                        <a:t>= </a:t>
                      </a:r>
                      <a:r>
                        <a:rPr lang="ko-KR" altLang="en-US" sz="1400" b="0"/>
                        <a:t>스레드 수에 종속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요청 처리량 </a:t>
                      </a:r>
                      <a:r>
                        <a:rPr lang="en-US" altLang="ko-KR" sz="1400" b="0" dirty="0"/>
                        <a:t>= </a:t>
                      </a:r>
                      <a:r>
                        <a:rPr lang="ko-KR" altLang="en-US" sz="1400" b="0" dirty="0"/>
                        <a:t>이벤트 루프 기반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 err="1"/>
                        <a:t>고동시성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83750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많은 리소스 소비 </a:t>
                      </a:r>
                      <a:r>
                        <a:rPr lang="en-US" altLang="ko-KR" sz="1400" b="0"/>
                        <a:t>(CPU, </a:t>
                      </a:r>
                      <a:r>
                        <a:rPr lang="ko-KR" altLang="en-US" sz="1400" b="0"/>
                        <a:t>메모리</a:t>
                      </a:r>
                      <a:r>
                        <a:rPr lang="en-US" altLang="ko-KR" sz="1400" b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적은 리소스로 많은 처리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78694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코드가 명령형 </a:t>
                      </a:r>
                      <a:r>
                        <a:rPr lang="en-US" altLang="ko-KR" sz="1400" b="0"/>
                        <a:t>+ </a:t>
                      </a:r>
                      <a:r>
                        <a:rPr lang="ko-KR" altLang="en-US" sz="1400" b="0"/>
                        <a:t>콜백 지옥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선언형 </a:t>
                      </a:r>
                      <a:r>
                        <a:rPr lang="en-US" altLang="ko-KR" sz="1400" b="0" dirty="0"/>
                        <a:t>+ </a:t>
                      </a:r>
                      <a:r>
                        <a:rPr lang="ko-KR" altLang="en-US" sz="1400" b="0" dirty="0"/>
                        <a:t>연산자 체인으로 처리 흐름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6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15C2-BD2B-8F10-AF42-9CD441C67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176E-E007-1C63-3206-1268375E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EF5AD-4C6E-E34E-9DEC-D613622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D98D8-0E0F-6FAF-40F4-6DFF4EF706C8}"/>
              </a:ext>
            </a:extLst>
          </p:cNvPr>
          <p:cNvSpPr txBox="1"/>
          <p:nvPr/>
        </p:nvSpPr>
        <p:spPr>
          <a:xfrm>
            <a:off x="506506" y="865330"/>
            <a:ext cx="1117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Reactive Programming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9574C92-4846-9EFE-EB30-3DA30DEE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540" y="1405683"/>
            <a:ext cx="8148920" cy="50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4446</TotalTime>
  <Words>4716</Words>
  <Application>Microsoft Office PowerPoint</Application>
  <PresentationFormat>와이드스크린</PresentationFormat>
  <Paragraphs>1309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6" baseType="lpstr">
      <vt:lpstr>Arial Unicode MS</vt:lpstr>
      <vt:lpstr>Google Sans</vt:lpstr>
      <vt:lpstr>Google Sans Text</vt:lpstr>
      <vt:lpstr>맑은 고딕</vt:lpstr>
      <vt:lpstr>Arial</vt:lpstr>
      <vt:lpstr>DM Mono</vt:lpstr>
      <vt:lpstr>PT Serif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1. 문제 인식 및 Reative Spring 도입 배경</vt:lpstr>
      <vt:lpstr>문제 인식 및 Reative Spring 도입 배경</vt:lpstr>
      <vt:lpstr>문제 인식 및 Reative Spring 도입 배경</vt:lpstr>
      <vt:lpstr>문제 인식 및 Reative Spring 도입 배경</vt:lpstr>
      <vt:lpstr>문제 인식 및 Reative Spring 도입 배경</vt:lpstr>
      <vt:lpstr>2. 리액티브 프로그래밍 개념 </vt:lpstr>
      <vt:lpstr>2. 리액티브 프로그래밍 개념 </vt:lpstr>
      <vt:lpstr>2. 리액티브 프로그래밍 개념 </vt:lpstr>
      <vt:lpstr>2. 리액티브 프로그래밍 개념 </vt:lpstr>
      <vt:lpstr>2. 리액티브 프로그래밍 개념 </vt:lpstr>
      <vt:lpstr>2. 리액티브 프로그래밍 개념 </vt:lpstr>
      <vt:lpstr>2. 리액티브 프로그래밍 개념 </vt:lpstr>
      <vt:lpstr>3. MVC vs WebFlux 비교</vt:lpstr>
      <vt:lpstr>3. MVC vs WebFlux 비교</vt:lpstr>
      <vt:lpstr>3. MVC vs WebFlux 비교</vt:lpstr>
      <vt:lpstr>3. MVC vs WebFlux 비교</vt:lpstr>
      <vt:lpstr>4. 마무리</vt:lpstr>
      <vt:lpstr>4. 마무리</vt:lpstr>
      <vt:lpstr>4. 마무리</vt:lpstr>
      <vt:lpstr>4. 마무리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Seoyoung Moon</dc:creator>
  <cp:lastModifiedBy>Seoyoung Moon</cp:lastModifiedBy>
  <cp:revision>64</cp:revision>
  <dcterms:created xsi:type="dcterms:W3CDTF">2025-07-09T08:24:21Z</dcterms:created>
  <dcterms:modified xsi:type="dcterms:W3CDTF">2025-07-21T00:30:13Z</dcterms:modified>
</cp:coreProperties>
</file>