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3" r:id="rId9"/>
    <p:sldId id="264" r:id="rId10"/>
    <p:sldId id="265" r:id="rId11"/>
    <p:sldId id="27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iembsystech.com/automotive-ec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FA36-6A54-49AD-953E-A423A0FCCA5F}"/>
              </a:ext>
            </a:extLst>
          </p:cNvPr>
          <p:cNvSpPr>
            <a:spLocks noGrp="1"/>
          </p:cNvSpPr>
          <p:nvPr>
            <p:ph type="ctrTitle"/>
          </p:nvPr>
        </p:nvSpPr>
        <p:spPr>
          <a:xfrm>
            <a:off x="966313" y="1145401"/>
            <a:ext cx="10259373" cy="2421464"/>
          </a:xfrm>
        </p:spPr>
        <p:txBody>
          <a:bodyPr/>
          <a:lstStyle/>
          <a:p>
            <a:r>
              <a:rPr lang="en-US" b="1" dirty="0">
                <a:solidFill>
                  <a:schemeClr val="tx1">
                    <a:lumMod val="95000"/>
                  </a:schemeClr>
                </a:solidFill>
              </a:rPr>
              <a:t>Request download (0X34) service: uds protocol</a:t>
            </a:r>
          </a:p>
        </p:txBody>
      </p:sp>
      <p:sp>
        <p:nvSpPr>
          <p:cNvPr id="3" name="Subtitle 2">
            <a:extLst>
              <a:ext uri="{FF2B5EF4-FFF2-40B4-BE49-F238E27FC236}">
                <a16:creationId xmlns:a16="http://schemas.microsoft.com/office/drawing/2014/main" id="{2683FF8D-179D-433C-9914-F0A8CA689BF3}"/>
              </a:ext>
            </a:extLst>
          </p:cNvPr>
          <p:cNvSpPr>
            <a:spLocks noGrp="1"/>
          </p:cNvSpPr>
          <p:nvPr>
            <p:ph type="subTitle" idx="1"/>
          </p:nvPr>
        </p:nvSpPr>
        <p:spPr>
          <a:xfrm>
            <a:off x="4027960" y="4672334"/>
            <a:ext cx="7197726" cy="1405467"/>
          </a:xfrm>
        </p:spPr>
        <p:txBody>
          <a:bodyPr>
            <a:normAutofit/>
          </a:bodyPr>
          <a:lstStyle/>
          <a:p>
            <a:r>
              <a:rPr lang="en-US" sz="2500" i="1" dirty="0"/>
              <a:t>-by</a:t>
            </a:r>
          </a:p>
          <a:p>
            <a:r>
              <a:rPr lang="en-US" sz="2500" i="1" dirty="0"/>
              <a:t>Naveen kumar</a:t>
            </a:r>
          </a:p>
        </p:txBody>
      </p:sp>
    </p:spTree>
    <p:extLst>
      <p:ext uri="{BB962C8B-B14F-4D97-AF65-F5344CB8AC3E}">
        <p14:creationId xmlns:p14="http://schemas.microsoft.com/office/powerpoint/2010/main" val="424648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095F-163C-4210-90F8-07FEE0BD3411}"/>
              </a:ext>
            </a:extLst>
          </p:cNvPr>
          <p:cNvSpPr>
            <a:spLocks noGrp="1"/>
          </p:cNvSpPr>
          <p:nvPr>
            <p:ph type="title"/>
          </p:nvPr>
        </p:nvSpPr>
        <p:spPr/>
        <p:txBody>
          <a:bodyPr>
            <a:normAutofit/>
          </a:bodyPr>
          <a:lstStyle/>
          <a:p>
            <a:r>
              <a:rPr lang="en-US" b="1" dirty="0"/>
              <a:t>Request Download (0x34) Service Response Frame Format :</a:t>
            </a:r>
            <a:endParaRPr lang="en-US" dirty="0"/>
          </a:p>
        </p:txBody>
      </p:sp>
      <p:sp>
        <p:nvSpPr>
          <p:cNvPr id="3" name="Content Placeholder 2">
            <a:extLst>
              <a:ext uri="{FF2B5EF4-FFF2-40B4-BE49-F238E27FC236}">
                <a16:creationId xmlns:a16="http://schemas.microsoft.com/office/drawing/2014/main" id="{E83D634A-B306-4FFE-B9F7-1BB7136021B6}"/>
              </a:ext>
            </a:extLst>
          </p:cNvPr>
          <p:cNvSpPr>
            <a:spLocks noGrp="1"/>
          </p:cNvSpPr>
          <p:nvPr>
            <p:ph idx="1"/>
          </p:nvPr>
        </p:nvSpPr>
        <p:spPr/>
        <p:txBody>
          <a:bodyPr/>
          <a:lstStyle/>
          <a:p>
            <a:pPr fontAlgn="base"/>
            <a:r>
              <a:rPr lang="en-US" sz="2200" dirty="0"/>
              <a:t>The response frame of the </a:t>
            </a:r>
            <a:r>
              <a:rPr lang="en-US" sz="2200" b="1" dirty="0"/>
              <a:t>Request Download (0x34) Service</a:t>
            </a:r>
            <a:r>
              <a:rPr lang="en-US" sz="2200" dirty="0"/>
              <a:t> is sent by the server to the client. This might be a positive response or a negative response. So let us discuss first the Positive Response.</a:t>
            </a:r>
          </a:p>
          <a:p>
            <a:endParaRPr lang="en-US" dirty="0"/>
          </a:p>
          <a:p>
            <a:endParaRPr lang="en-US" dirty="0"/>
          </a:p>
          <a:p>
            <a:endParaRPr lang="en-US" dirty="0"/>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D485EC09-2A1F-486C-A6BD-2B3C25396D33}"/>
              </a:ext>
            </a:extLst>
          </p:cNvPr>
          <p:cNvGraphicFramePr>
            <a:graphicFrameLocks noGrp="1"/>
          </p:cNvGraphicFramePr>
          <p:nvPr>
            <p:extLst>
              <p:ext uri="{D42A27DB-BD31-4B8C-83A1-F6EECF244321}">
                <p14:modId xmlns:p14="http://schemas.microsoft.com/office/powerpoint/2010/main" val="2949175896"/>
              </p:ext>
            </p:extLst>
          </p:nvPr>
        </p:nvGraphicFramePr>
        <p:xfrm>
          <a:off x="1145218" y="3625787"/>
          <a:ext cx="9055224" cy="2165413"/>
        </p:xfrm>
        <a:graphic>
          <a:graphicData uri="http://schemas.openxmlformats.org/drawingml/2006/table">
            <a:tbl>
              <a:tblPr/>
              <a:tblGrid>
                <a:gridCol w="2263806">
                  <a:extLst>
                    <a:ext uri="{9D8B030D-6E8A-4147-A177-3AD203B41FA5}">
                      <a16:colId xmlns:a16="http://schemas.microsoft.com/office/drawing/2014/main" val="1861851624"/>
                    </a:ext>
                  </a:extLst>
                </a:gridCol>
                <a:gridCol w="2263806">
                  <a:extLst>
                    <a:ext uri="{9D8B030D-6E8A-4147-A177-3AD203B41FA5}">
                      <a16:colId xmlns:a16="http://schemas.microsoft.com/office/drawing/2014/main" val="3490756327"/>
                    </a:ext>
                  </a:extLst>
                </a:gridCol>
                <a:gridCol w="2263806">
                  <a:extLst>
                    <a:ext uri="{9D8B030D-6E8A-4147-A177-3AD203B41FA5}">
                      <a16:colId xmlns:a16="http://schemas.microsoft.com/office/drawing/2014/main" val="3257016084"/>
                    </a:ext>
                  </a:extLst>
                </a:gridCol>
                <a:gridCol w="2263806">
                  <a:extLst>
                    <a:ext uri="{9D8B030D-6E8A-4147-A177-3AD203B41FA5}">
                      <a16:colId xmlns:a16="http://schemas.microsoft.com/office/drawing/2014/main" val="2510755749"/>
                    </a:ext>
                  </a:extLst>
                </a:gridCol>
              </a:tblGrid>
              <a:tr h="1177681">
                <a:tc>
                  <a:txBody>
                    <a:bodyPr/>
                    <a:lstStyle/>
                    <a:p>
                      <a:pPr fontAlgn="base"/>
                      <a:r>
                        <a:rPr lang="en-US" b="1" dirty="0">
                          <a:solidFill>
                            <a:schemeClr val="bg1"/>
                          </a:solidFill>
                          <a:effectLst/>
                        </a:rPr>
                        <a:t>+Ve Response</a:t>
                      </a:r>
                      <a:br>
                        <a:rPr lang="en-US" b="1" dirty="0">
                          <a:solidFill>
                            <a:schemeClr val="bg1"/>
                          </a:solidFill>
                          <a:effectLst/>
                        </a:rPr>
                      </a:br>
                      <a:r>
                        <a:rPr lang="en-US" b="1" dirty="0">
                          <a:solidFill>
                            <a:schemeClr val="bg1"/>
                          </a:solidFill>
                          <a:effectLst/>
                        </a:rPr>
                        <a:t>SID</a:t>
                      </a:r>
                    </a:p>
                  </a:txBody>
                  <a:tcPr marL="60960" marR="60960" marT="60960" marB="60960" anchor="ctr">
                    <a:lnL>
                      <a:noFill/>
                    </a:lnL>
                    <a:lnR>
                      <a:noFill/>
                    </a:lnR>
                    <a:lnT>
                      <a:noFill/>
                    </a:lnT>
                    <a:lnB>
                      <a:noFill/>
                    </a:lnB>
                    <a:solidFill>
                      <a:srgbClr val="FFFFFF"/>
                    </a:solidFill>
                  </a:tcPr>
                </a:tc>
                <a:tc>
                  <a:txBody>
                    <a:bodyPr/>
                    <a:lstStyle/>
                    <a:p>
                      <a:pPr fontAlgn="base"/>
                      <a:r>
                        <a:rPr lang="en-US" b="1" dirty="0">
                          <a:solidFill>
                            <a:schemeClr val="bg1"/>
                          </a:solidFill>
                          <a:effectLst/>
                        </a:rPr>
                        <a:t>Length Format</a:t>
                      </a:r>
                      <a:br>
                        <a:rPr lang="en-US" b="1" dirty="0">
                          <a:solidFill>
                            <a:schemeClr val="bg1"/>
                          </a:solidFill>
                          <a:effectLst/>
                        </a:rPr>
                      </a:br>
                      <a:r>
                        <a:rPr lang="en-US" b="1" dirty="0">
                          <a:solidFill>
                            <a:schemeClr val="bg1"/>
                          </a:solidFill>
                          <a:effectLst/>
                        </a:rPr>
                        <a:t>Identifier</a:t>
                      </a:r>
                    </a:p>
                  </a:txBody>
                  <a:tcPr marL="60960" marR="60960" marT="60960" marB="60960" anchor="ctr">
                    <a:lnL>
                      <a:noFill/>
                    </a:lnL>
                    <a:lnR>
                      <a:noFill/>
                    </a:lnR>
                    <a:lnT>
                      <a:noFill/>
                    </a:lnT>
                    <a:lnB>
                      <a:noFill/>
                    </a:lnB>
                    <a:solidFill>
                      <a:srgbClr val="FFFFFF"/>
                    </a:solidFill>
                  </a:tcPr>
                </a:tc>
                <a:tc>
                  <a:txBody>
                    <a:bodyPr/>
                    <a:lstStyle/>
                    <a:p>
                      <a:pPr fontAlgn="base"/>
                      <a:r>
                        <a:rPr lang="en-US" b="1">
                          <a:solidFill>
                            <a:schemeClr val="bg1"/>
                          </a:solidFill>
                          <a:effectLst/>
                        </a:rPr>
                        <a:t>MNBL (B1)</a:t>
                      </a:r>
                    </a:p>
                  </a:txBody>
                  <a:tcPr marL="60960" marR="60960" marT="60960" marB="60960" anchor="ctr">
                    <a:lnL>
                      <a:noFill/>
                    </a:lnL>
                    <a:lnR>
                      <a:noFill/>
                    </a:lnR>
                    <a:lnT>
                      <a:noFill/>
                    </a:lnT>
                    <a:lnB>
                      <a:noFill/>
                    </a:lnB>
                    <a:solidFill>
                      <a:srgbClr val="FFFFFF"/>
                    </a:solidFill>
                  </a:tcPr>
                </a:tc>
                <a:tc>
                  <a:txBody>
                    <a:bodyPr/>
                    <a:lstStyle/>
                    <a:p>
                      <a:pPr fontAlgn="base"/>
                      <a:r>
                        <a:rPr lang="en-US" b="1">
                          <a:solidFill>
                            <a:schemeClr val="bg1"/>
                          </a:solidFill>
                          <a:effectLst/>
                        </a:rPr>
                        <a:t>MNBL (B2)</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269218731"/>
                  </a:ext>
                </a:extLst>
              </a:tr>
              <a:tr h="493866">
                <a:tc>
                  <a:txBody>
                    <a:bodyPr/>
                    <a:lstStyle/>
                    <a:p>
                      <a:pPr fontAlgn="base"/>
                      <a:r>
                        <a:rPr lang="en-US">
                          <a:solidFill>
                            <a:schemeClr val="bg1"/>
                          </a:solidFill>
                          <a:effectLst/>
                        </a:rPr>
                        <a:t>74</a:t>
                      </a:r>
                    </a:p>
                  </a:txBody>
                  <a:tcPr marL="60960" marR="60960" marT="60960" marB="60960" anchor="ctr">
                    <a:lnL>
                      <a:noFill/>
                    </a:lnL>
                    <a:lnR>
                      <a:noFill/>
                    </a:lnR>
                    <a:lnT>
                      <a:noFill/>
                    </a:lnT>
                    <a:lnB>
                      <a:noFill/>
                    </a:lnB>
                    <a:solidFill>
                      <a:srgbClr val="F0F0F0"/>
                    </a:solidFill>
                  </a:tcPr>
                </a:tc>
                <a:tc>
                  <a:txBody>
                    <a:bodyPr/>
                    <a:lstStyle/>
                    <a:p>
                      <a:pPr fontAlgn="base"/>
                      <a:r>
                        <a:rPr lang="en-US" dirty="0">
                          <a:solidFill>
                            <a:schemeClr val="bg1"/>
                          </a:solidFill>
                          <a:effectLst/>
                        </a:rPr>
                        <a:t>20</a:t>
                      </a:r>
                    </a:p>
                  </a:txBody>
                  <a:tcPr marL="60960" marR="60960" marT="60960" marB="60960" anchor="ctr">
                    <a:lnL>
                      <a:noFill/>
                    </a:lnL>
                    <a:lnR>
                      <a:noFill/>
                    </a:lnR>
                    <a:lnT>
                      <a:noFill/>
                    </a:lnT>
                    <a:lnB>
                      <a:noFill/>
                    </a:lnB>
                    <a:solidFill>
                      <a:srgbClr val="F0F0F0"/>
                    </a:solidFill>
                  </a:tcPr>
                </a:tc>
                <a:tc>
                  <a:txBody>
                    <a:bodyPr/>
                    <a:lstStyle/>
                    <a:p>
                      <a:pPr fontAlgn="base"/>
                      <a:r>
                        <a:rPr lang="en-US" dirty="0">
                          <a:solidFill>
                            <a:schemeClr val="bg1"/>
                          </a:solidFill>
                          <a:effectLst/>
                        </a:rPr>
                        <a:t>0F</a:t>
                      </a:r>
                    </a:p>
                  </a:txBody>
                  <a:tcPr marL="60960" marR="60960" marT="60960" marB="60960" anchor="ctr">
                    <a:lnL>
                      <a:noFill/>
                    </a:lnL>
                    <a:lnR>
                      <a:noFill/>
                    </a:lnR>
                    <a:lnT>
                      <a:noFill/>
                    </a:lnT>
                    <a:lnB>
                      <a:noFill/>
                    </a:lnB>
                    <a:solidFill>
                      <a:srgbClr val="F0F0F0"/>
                    </a:solidFill>
                  </a:tcPr>
                </a:tc>
                <a:tc>
                  <a:txBody>
                    <a:bodyPr/>
                    <a:lstStyle/>
                    <a:p>
                      <a:pPr fontAlgn="base"/>
                      <a:r>
                        <a:rPr lang="en-US">
                          <a:solidFill>
                            <a:schemeClr val="bg1"/>
                          </a:solidFill>
                          <a:effectLst/>
                        </a:rPr>
                        <a:t>FA</a:t>
                      </a:r>
                    </a:p>
                  </a:txBody>
                  <a:tcPr marL="60960" marR="60960" marT="60960" marB="60960" anchor="ctr">
                    <a:lnL>
                      <a:noFill/>
                    </a:lnL>
                    <a:lnR>
                      <a:noFill/>
                    </a:lnR>
                    <a:lnT>
                      <a:noFill/>
                    </a:lnT>
                    <a:lnB>
                      <a:noFill/>
                    </a:lnB>
                    <a:solidFill>
                      <a:srgbClr val="F0F0F0"/>
                    </a:solidFill>
                  </a:tcPr>
                </a:tc>
                <a:extLst>
                  <a:ext uri="{0D108BD9-81ED-4DB2-BD59-A6C34878D82A}">
                    <a16:rowId xmlns:a16="http://schemas.microsoft.com/office/drawing/2014/main" val="3688133075"/>
                  </a:ext>
                </a:extLst>
              </a:tr>
              <a:tr h="493866">
                <a:tc>
                  <a:txBody>
                    <a:bodyPr/>
                    <a:lstStyle/>
                    <a:p>
                      <a:pPr fontAlgn="base"/>
                      <a:r>
                        <a:rPr lang="en-US">
                          <a:solidFill>
                            <a:schemeClr val="bg1"/>
                          </a:solidFill>
                          <a:effectLst/>
                        </a:rPr>
                        <a:t>B1</a:t>
                      </a:r>
                    </a:p>
                  </a:txBody>
                  <a:tcPr marL="60960" marR="60960" marT="60960" marB="60960" anchor="ctr">
                    <a:lnL>
                      <a:noFill/>
                    </a:lnL>
                    <a:lnR>
                      <a:noFill/>
                    </a:lnR>
                    <a:lnT>
                      <a:noFill/>
                    </a:lnT>
                    <a:lnB>
                      <a:noFill/>
                    </a:lnB>
                    <a:solidFill>
                      <a:srgbClr val="FFFFFF"/>
                    </a:solidFill>
                  </a:tcPr>
                </a:tc>
                <a:tc>
                  <a:txBody>
                    <a:bodyPr/>
                    <a:lstStyle/>
                    <a:p>
                      <a:pPr fontAlgn="base"/>
                      <a:r>
                        <a:rPr lang="en-US">
                          <a:solidFill>
                            <a:schemeClr val="bg1"/>
                          </a:solidFill>
                          <a:effectLst/>
                        </a:rPr>
                        <a:t>B2</a:t>
                      </a:r>
                    </a:p>
                  </a:txBody>
                  <a:tcPr marL="60960" marR="60960" marT="60960" marB="60960" anchor="ctr">
                    <a:lnL>
                      <a:noFill/>
                    </a:lnL>
                    <a:lnR>
                      <a:noFill/>
                    </a:lnR>
                    <a:lnT>
                      <a:noFill/>
                    </a:lnT>
                    <a:lnB>
                      <a:noFill/>
                    </a:lnB>
                    <a:solidFill>
                      <a:srgbClr val="FFFFFF"/>
                    </a:solidFill>
                  </a:tcPr>
                </a:tc>
                <a:tc>
                  <a:txBody>
                    <a:bodyPr/>
                    <a:lstStyle/>
                    <a:p>
                      <a:pPr fontAlgn="base"/>
                      <a:r>
                        <a:rPr lang="en-US" dirty="0">
                          <a:solidFill>
                            <a:schemeClr val="bg1"/>
                          </a:solidFill>
                          <a:effectLst/>
                        </a:rPr>
                        <a:t>B3</a:t>
                      </a:r>
                    </a:p>
                  </a:txBody>
                  <a:tcPr marL="60960" marR="60960" marT="60960" marB="60960" anchor="ctr">
                    <a:lnL>
                      <a:noFill/>
                    </a:lnL>
                    <a:lnR>
                      <a:noFill/>
                    </a:lnR>
                    <a:lnT>
                      <a:noFill/>
                    </a:lnT>
                    <a:lnB>
                      <a:noFill/>
                    </a:lnB>
                    <a:solidFill>
                      <a:srgbClr val="FFFFFF"/>
                    </a:solidFill>
                  </a:tcPr>
                </a:tc>
                <a:tc>
                  <a:txBody>
                    <a:bodyPr/>
                    <a:lstStyle/>
                    <a:p>
                      <a:pPr fontAlgn="base"/>
                      <a:r>
                        <a:rPr lang="en-US" dirty="0">
                          <a:solidFill>
                            <a:schemeClr val="bg1"/>
                          </a:solidFill>
                          <a:effectLst/>
                        </a:rPr>
                        <a:t>B4</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4248829611"/>
                  </a:ext>
                </a:extLst>
              </a:tr>
            </a:tbl>
          </a:graphicData>
        </a:graphic>
      </p:graphicFrame>
    </p:spTree>
    <p:extLst>
      <p:ext uri="{BB962C8B-B14F-4D97-AF65-F5344CB8AC3E}">
        <p14:creationId xmlns:p14="http://schemas.microsoft.com/office/powerpoint/2010/main" val="178423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65FEE-1FA9-457C-810D-4966CDB69158}"/>
              </a:ext>
            </a:extLst>
          </p:cNvPr>
          <p:cNvSpPr>
            <a:spLocks noGrp="1"/>
          </p:cNvSpPr>
          <p:nvPr>
            <p:ph idx="1"/>
          </p:nvPr>
        </p:nvSpPr>
        <p:spPr>
          <a:xfrm>
            <a:off x="659168" y="1189608"/>
            <a:ext cx="10131425" cy="4758431"/>
          </a:xfrm>
        </p:spPr>
        <p:txBody>
          <a:bodyPr/>
          <a:lstStyle/>
          <a:p>
            <a:pPr fontAlgn="base"/>
            <a:r>
              <a:rPr lang="en-US" sz="2200" b="1" dirty="0"/>
              <a:t>B1 (0x74):</a:t>
            </a:r>
            <a:r>
              <a:rPr lang="en-US" dirty="0"/>
              <a:t> </a:t>
            </a:r>
            <a:r>
              <a:rPr lang="en-US" sz="2200" dirty="0"/>
              <a:t>Download Request (0x74) Service Positive response message value.</a:t>
            </a:r>
          </a:p>
          <a:p>
            <a:pPr fontAlgn="base"/>
            <a:r>
              <a:rPr lang="en-US" sz="2200" b="1" dirty="0"/>
              <a:t>B2 (0x20): </a:t>
            </a:r>
            <a:r>
              <a:rPr lang="en-US" sz="2200" dirty="0"/>
              <a:t>Length Format Identifier value is 0x20.</a:t>
            </a:r>
          </a:p>
          <a:p>
            <a:pPr lvl="1" fontAlgn="base"/>
            <a:r>
              <a:rPr lang="en-US" sz="2200" b="1" dirty="0"/>
              <a:t>Lower Nibble from Bit 3-0:</a:t>
            </a:r>
            <a:r>
              <a:rPr lang="en-US" sz="2200" dirty="0"/>
              <a:t> This nibble is reserved, so it should be ‘0’.</a:t>
            </a:r>
          </a:p>
          <a:p>
            <a:pPr lvl="1" fontAlgn="base"/>
            <a:r>
              <a:rPr lang="en-US" sz="2200" b="1" dirty="0"/>
              <a:t>Higher Nibble from Bit:7-4:</a:t>
            </a:r>
            <a:r>
              <a:rPr lang="en-US" sz="2200" dirty="0"/>
              <a:t> This nibble is having a value of ‘2’. So the next ‘2’ bytes of data defines how many maximum bytes of the data can be sent by the client to the server.</a:t>
            </a:r>
          </a:p>
          <a:p>
            <a:pPr fontAlgn="base"/>
            <a:r>
              <a:rPr lang="en-US" sz="2200" b="1" dirty="0"/>
              <a:t>B3-B4 (0x0FFA):</a:t>
            </a:r>
            <a:r>
              <a:rPr lang="en-US" sz="2200" dirty="0"/>
              <a:t> This 2-byte data is the real data bytes sent by a server to the client. That is why this </a:t>
            </a:r>
            <a:r>
              <a:rPr lang="en-US" sz="2200" b="1" dirty="0"/>
              <a:t>MaxNumberOfBlockLength</a:t>
            </a:r>
            <a:r>
              <a:rPr lang="en-US" sz="2200" dirty="0"/>
              <a:t> (</a:t>
            </a:r>
            <a:r>
              <a:rPr lang="en-US" sz="2200" b="1" dirty="0"/>
              <a:t>MNBL</a:t>
            </a:r>
            <a:r>
              <a:rPr lang="en-US" sz="2200" dirty="0"/>
              <a:t>) parameter value should be included in each TransferData request (0x34) message from the client.</a:t>
            </a:r>
          </a:p>
          <a:p>
            <a:endParaRPr lang="en-US" dirty="0"/>
          </a:p>
        </p:txBody>
      </p:sp>
    </p:spTree>
    <p:extLst>
      <p:ext uri="{BB962C8B-B14F-4D97-AF65-F5344CB8AC3E}">
        <p14:creationId xmlns:p14="http://schemas.microsoft.com/office/powerpoint/2010/main" val="353663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70AE-C947-4768-BC26-1BED76EB9D31}"/>
              </a:ext>
            </a:extLst>
          </p:cNvPr>
          <p:cNvSpPr>
            <a:spLocks noGrp="1"/>
          </p:cNvSpPr>
          <p:nvPr>
            <p:ph type="title"/>
          </p:nvPr>
        </p:nvSpPr>
        <p:spPr/>
        <p:txBody>
          <a:bodyPr>
            <a:normAutofit/>
          </a:bodyPr>
          <a:lstStyle/>
          <a:p>
            <a:r>
              <a:rPr lang="en-US" b="1" dirty="0"/>
              <a:t>Positive Response Frame In Request Download (0x34) Service :</a:t>
            </a:r>
            <a:endParaRPr lang="en-US" dirty="0"/>
          </a:p>
        </p:txBody>
      </p:sp>
      <p:sp>
        <p:nvSpPr>
          <p:cNvPr id="3" name="Content Placeholder 2">
            <a:extLst>
              <a:ext uri="{FF2B5EF4-FFF2-40B4-BE49-F238E27FC236}">
                <a16:creationId xmlns:a16="http://schemas.microsoft.com/office/drawing/2014/main" id="{4A290690-02FE-4A71-8A3D-20A0630D04CF}"/>
              </a:ext>
            </a:extLst>
          </p:cNvPr>
          <p:cNvSpPr>
            <a:spLocks noGrp="1"/>
          </p:cNvSpPr>
          <p:nvPr>
            <p:ph idx="1"/>
          </p:nvPr>
        </p:nvSpPr>
        <p:spPr/>
        <p:txBody>
          <a:bodyPr/>
          <a:lstStyle/>
          <a:p>
            <a:pPr fontAlgn="base"/>
            <a:r>
              <a:rPr lang="en-US" sz="2200" dirty="0"/>
              <a:t>If the server or the ECU has successfully executed the request service received from the client, the server will send the positive response message to the client. Let us discuss with the syntax of this positive response message frame format.</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EEBFCD0-F962-4D81-AAF3-0F4DC05FA60F}"/>
              </a:ext>
            </a:extLst>
          </p:cNvPr>
          <p:cNvPicPr>
            <a:picLocks noChangeAspect="1"/>
          </p:cNvPicPr>
          <p:nvPr/>
        </p:nvPicPr>
        <p:blipFill>
          <a:blip r:embed="rId2"/>
          <a:stretch>
            <a:fillRect/>
          </a:stretch>
        </p:blipFill>
        <p:spPr>
          <a:xfrm>
            <a:off x="1083779" y="3429000"/>
            <a:ext cx="7851674" cy="2872989"/>
          </a:xfrm>
          <a:prstGeom prst="rect">
            <a:avLst/>
          </a:prstGeom>
        </p:spPr>
      </p:pic>
    </p:spTree>
    <p:extLst>
      <p:ext uri="{BB962C8B-B14F-4D97-AF65-F5344CB8AC3E}">
        <p14:creationId xmlns:p14="http://schemas.microsoft.com/office/powerpoint/2010/main" val="136637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CA25-B780-478C-80AE-FA354DE3C28A}"/>
              </a:ext>
            </a:extLst>
          </p:cNvPr>
          <p:cNvSpPr>
            <a:spLocks noGrp="1"/>
          </p:cNvSpPr>
          <p:nvPr>
            <p:ph type="title"/>
          </p:nvPr>
        </p:nvSpPr>
        <p:spPr>
          <a:xfrm>
            <a:off x="685801" y="850232"/>
            <a:ext cx="10131425" cy="1215635"/>
          </a:xfrm>
        </p:spPr>
        <p:txBody>
          <a:bodyPr>
            <a:normAutofit/>
          </a:bodyPr>
          <a:lstStyle/>
          <a:p>
            <a:r>
              <a:rPr lang="en-US" b="1" dirty="0"/>
              <a:t>Download Request (0x34) Service Positive Response Message Frame Format Syntax :</a:t>
            </a:r>
            <a:endParaRPr lang="en-US" dirty="0"/>
          </a:p>
        </p:txBody>
      </p:sp>
      <p:sp>
        <p:nvSpPr>
          <p:cNvPr id="3" name="Content Placeholder 2">
            <a:extLst>
              <a:ext uri="{FF2B5EF4-FFF2-40B4-BE49-F238E27FC236}">
                <a16:creationId xmlns:a16="http://schemas.microsoft.com/office/drawing/2014/main" id="{64927139-C467-4B1D-9810-B6C0B1A4A271}"/>
              </a:ext>
            </a:extLst>
          </p:cNvPr>
          <p:cNvSpPr>
            <a:spLocks noGrp="1"/>
          </p:cNvSpPr>
          <p:nvPr>
            <p:ph idx="1"/>
          </p:nvPr>
        </p:nvSpPr>
        <p:spPr/>
        <p:txBody>
          <a:bodyPr>
            <a:normAutofit fontScale="92500" lnSpcReduction="10000"/>
          </a:bodyPr>
          <a:lstStyle/>
          <a:p>
            <a:pPr fontAlgn="base"/>
            <a:r>
              <a:rPr lang="en-US" sz="2600" b="1" dirty="0"/>
              <a:t>Download Request Positive Response Identifier:</a:t>
            </a:r>
            <a:endParaRPr lang="en-US" sz="2600" dirty="0"/>
          </a:p>
          <a:p>
            <a:pPr fontAlgn="base"/>
            <a:r>
              <a:rPr lang="en-US" dirty="0"/>
              <a:t>This is a positive response Identifier value of Download Request service in UDS Protocol. This value is a fixed value. It always follows a standard calculation format. Since the Download Request Service Identifier value is ‘</a:t>
            </a:r>
            <a:r>
              <a:rPr lang="en-US" b="1" dirty="0"/>
              <a:t>0x34</a:t>
            </a:r>
            <a:r>
              <a:rPr lang="en-US" dirty="0"/>
              <a:t>‘, the response value should be the addition of ‘</a:t>
            </a:r>
            <a:r>
              <a:rPr lang="en-US" b="1" dirty="0"/>
              <a:t>0x40</a:t>
            </a:r>
            <a:r>
              <a:rPr lang="en-US" dirty="0"/>
              <a:t>‘ which is nothing but the ‘</a:t>
            </a:r>
            <a:r>
              <a:rPr lang="en-US" b="1" dirty="0"/>
              <a:t>0x74</a:t>
            </a:r>
            <a:r>
              <a:rPr lang="en-US" dirty="0"/>
              <a:t>‘.</a:t>
            </a:r>
          </a:p>
          <a:p>
            <a:pPr fontAlgn="base"/>
            <a:r>
              <a:rPr lang="en-US" sz="2400" b="1" dirty="0"/>
              <a:t>Length Format Identifier Parameter In 0x34 Positive Response</a:t>
            </a:r>
          </a:p>
          <a:p>
            <a:pPr fontAlgn="base"/>
            <a:r>
              <a:rPr lang="en-US" dirty="0"/>
              <a:t>The Length Format Identifier is a 1-byte parameter in the Download Request Positive Response Identifier of the UDS Protocol. This 1-byte value is encoded separately with each nibble.</a:t>
            </a:r>
          </a:p>
          <a:p>
            <a:pPr fontAlgn="base"/>
            <a:r>
              <a:rPr lang="en-US" b="1" dirty="0"/>
              <a:t>Lower Nibble (Bit: 3-0): </a:t>
            </a:r>
            <a:r>
              <a:rPr lang="en-US" dirty="0"/>
              <a:t>It is reserved by the ISO-14229 standard document. It should be set to ‘0’ always by the server or ECU.</a:t>
            </a:r>
          </a:p>
          <a:p>
            <a:pPr fontAlgn="base"/>
            <a:r>
              <a:rPr lang="en-US" b="1" dirty="0"/>
              <a:t>Higher Nibble (Bit: 7-4): </a:t>
            </a:r>
            <a:r>
              <a:rPr lang="en-US" dirty="0"/>
              <a:t>This defines the number of byte or length of the maximum Number Of Block Length of the “</a:t>
            </a:r>
            <a:r>
              <a:rPr lang="en-US" b="1" dirty="0"/>
              <a:t>maxNumberOfBlockLength</a:t>
            </a:r>
            <a:r>
              <a:rPr lang="en-US" dirty="0"/>
              <a:t>” parameter.</a:t>
            </a:r>
          </a:p>
          <a:p>
            <a:endParaRPr lang="en-US" dirty="0"/>
          </a:p>
        </p:txBody>
      </p:sp>
    </p:spTree>
    <p:extLst>
      <p:ext uri="{BB962C8B-B14F-4D97-AF65-F5344CB8AC3E}">
        <p14:creationId xmlns:p14="http://schemas.microsoft.com/office/powerpoint/2010/main" val="166031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78FD-5099-440F-A916-984858847884}"/>
              </a:ext>
            </a:extLst>
          </p:cNvPr>
          <p:cNvSpPr>
            <a:spLocks noGrp="1"/>
          </p:cNvSpPr>
          <p:nvPr>
            <p:ph type="title"/>
          </p:nvPr>
        </p:nvSpPr>
        <p:spPr/>
        <p:txBody>
          <a:bodyPr>
            <a:normAutofit/>
          </a:bodyPr>
          <a:lstStyle/>
          <a:p>
            <a:r>
              <a:rPr lang="en-US" b="1" dirty="0"/>
              <a:t>MaxNumberOfBlockLength Parameter of Download Request (0x34) Service :</a:t>
            </a:r>
            <a:endParaRPr lang="en-US" dirty="0"/>
          </a:p>
        </p:txBody>
      </p:sp>
      <p:sp>
        <p:nvSpPr>
          <p:cNvPr id="3" name="Content Placeholder 2">
            <a:extLst>
              <a:ext uri="{FF2B5EF4-FFF2-40B4-BE49-F238E27FC236}">
                <a16:creationId xmlns:a16="http://schemas.microsoft.com/office/drawing/2014/main" id="{4F87610B-2552-4DB4-8532-3984C7B24021}"/>
              </a:ext>
            </a:extLst>
          </p:cNvPr>
          <p:cNvSpPr>
            <a:spLocks noGrp="1"/>
          </p:cNvSpPr>
          <p:nvPr>
            <p:ph idx="1"/>
          </p:nvPr>
        </p:nvSpPr>
        <p:spPr>
          <a:xfrm>
            <a:off x="685801" y="2142067"/>
            <a:ext cx="10131425" cy="4338944"/>
          </a:xfrm>
        </p:spPr>
        <p:txBody>
          <a:bodyPr/>
          <a:lstStyle/>
          <a:p>
            <a:pPr fontAlgn="base"/>
            <a:r>
              <a:rPr lang="en-US" sz="2200" dirty="0"/>
              <a:t>This parameter is used by the request download positive response message to inform the client how many data bytes (maxNumberOfBlockLength) to include in each TransferData request (</a:t>
            </a:r>
            <a:r>
              <a:rPr lang="en-US" sz="2200" b="1" dirty="0"/>
              <a:t>0x36</a:t>
            </a:r>
            <a:r>
              <a:rPr lang="en-US" sz="2200" dirty="0"/>
              <a:t>) service message from the client.</a:t>
            </a:r>
          </a:p>
          <a:p>
            <a:pPr fontAlgn="base"/>
            <a:r>
              <a:rPr lang="en-US" sz="2200" dirty="0"/>
              <a:t>This length defines the total message length, including the SID and the data parameters present in the TransferData request message (0x36). This parameter allows the client to adapt to the receive buffer size of the server before it starts transferring the data to the server.</a:t>
            </a:r>
          </a:p>
          <a:p>
            <a:pPr fontAlgn="base"/>
            <a:r>
              <a:rPr lang="en-US" sz="2200" dirty="0"/>
              <a:t> A server is required to accept Transfer data requests that are equal in length to its reported “</a:t>
            </a:r>
            <a:r>
              <a:rPr lang="en-US" sz="2200" b="1" dirty="0"/>
              <a:t>MaxNumberOfBlockLength</a:t>
            </a:r>
            <a:r>
              <a:rPr lang="en-US" dirty="0"/>
              <a:t>“.</a:t>
            </a:r>
          </a:p>
          <a:p>
            <a:endParaRPr lang="en-US" dirty="0"/>
          </a:p>
        </p:txBody>
      </p:sp>
    </p:spTree>
    <p:extLst>
      <p:ext uri="{BB962C8B-B14F-4D97-AF65-F5344CB8AC3E}">
        <p14:creationId xmlns:p14="http://schemas.microsoft.com/office/powerpoint/2010/main" val="36134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51C8-70D0-44A7-9C9F-D80F5BB34398}"/>
              </a:ext>
            </a:extLst>
          </p:cNvPr>
          <p:cNvSpPr>
            <a:spLocks noGrp="1"/>
          </p:cNvSpPr>
          <p:nvPr>
            <p:ph type="title"/>
          </p:nvPr>
        </p:nvSpPr>
        <p:spPr/>
        <p:txBody>
          <a:bodyPr>
            <a:normAutofit/>
          </a:bodyPr>
          <a:lstStyle/>
          <a:p>
            <a:r>
              <a:rPr lang="en-US" b="1" dirty="0"/>
              <a:t>Request Download (0x34) Service Negative Response Frame :</a:t>
            </a:r>
            <a:endParaRPr lang="en-US" dirty="0"/>
          </a:p>
        </p:txBody>
      </p:sp>
      <p:sp>
        <p:nvSpPr>
          <p:cNvPr id="3" name="Content Placeholder 2">
            <a:extLst>
              <a:ext uri="{FF2B5EF4-FFF2-40B4-BE49-F238E27FC236}">
                <a16:creationId xmlns:a16="http://schemas.microsoft.com/office/drawing/2014/main" id="{3405CDBE-6364-422A-B4D0-8D59AF1803F3}"/>
              </a:ext>
            </a:extLst>
          </p:cNvPr>
          <p:cNvSpPr>
            <a:spLocks noGrp="1"/>
          </p:cNvSpPr>
          <p:nvPr>
            <p:ph idx="1"/>
          </p:nvPr>
        </p:nvSpPr>
        <p:spPr/>
        <p:txBody>
          <a:bodyPr/>
          <a:lstStyle/>
          <a:p>
            <a:pPr fontAlgn="base"/>
            <a:r>
              <a:rPr lang="en-US" sz="2200" dirty="0"/>
              <a:t>If the server does not understand or not able to execute the request then it will send a negative response to the client. This response message will be having a Negative Response Code (NRC) with the reason.</a:t>
            </a:r>
          </a:p>
          <a:p>
            <a:pPr fontAlgn="base"/>
            <a:r>
              <a:rPr lang="en-US" sz="2200" dirty="0"/>
              <a:t>Let us discuss the frame format with syntax</a:t>
            </a:r>
          </a:p>
          <a:p>
            <a:pPr fontAlgn="base"/>
            <a:endParaRPr lang="en-US" dirty="0"/>
          </a:p>
          <a:p>
            <a:pPr fontAlgn="base"/>
            <a:endParaRPr lang="en-US" dirty="0"/>
          </a:p>
          <a:p>
            <a:pPr fontAlgn="base"/>
            <a:endParaRPr lang="en-US" dirty="0"/>
          </a:p>
          <a:p>
            <a:endParaRPr lang="en-US" dirty="0"/>
          </a:p>
        </p:txBody>
      </p:sp>
      <p:pic>
        <p:nvPicPr>
          <p:cNvPr id="5" name="Picture 4">
            <a:extLst>
              <a:ext uri="{FF2B5EF4-FFF2-40B4-BE49-F238E27FC236}">
                <a16:creationId xmlns:a16="http://schemas.microsoft.com/office/drawing/2014/main" id="{159B6A27-BD43-4702-BEF6-0A57290BDFF9}"/>
              </a:ext>
            </a:extLst>
          </p:cNvPr>
          <p:cNvPicPr>
            <a:picLocks noChangeAspect="1"/>
          </p:cNvPicPr>
          <p:nvPr/>
        </p:nvPicPr>
        <p:blipFill>
          <a:blip r:embed="rId2"/>
          <a:stretch>
            <a:fillRect/>
          </a:stretch>
        </p:blipFill>
        <p:spPr>
          <a:xfrm>
            <a:off x="1053932" y="4190894"/>
            <a:ext cx="9148847" cy="1600306"/>
          </a:xfrm>
          <a:prstGeom prst="rect">
            <a:avLst/>
          </a:prstGeom>
        </p:spPr>
      </p:pic>
    </p:spTree>
    <p:extLst>
      <p:ext uri="{BB962C8B-B14F-4D97-AF65-F5344CB8AC3E}">
        <p14:creationId xmlns:p14="http://schemas.microsoft.com/office/powerpoint/2010/main" val="154283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314F-A5EF-4207-A546-4100C4007FEB}"/>
              </a:ext>
            </a:extLst>
          </p:cNvPr>
          <p:cNvSpPr>
            <a:spLocks noGrp="1"/>
          </p:cNvSpPr>
          <p:nvPr>
            <p:ph type="title"/>
          </p:nvPr>
        </p:nvSpPr>
        <p:spPr/>
        <p:txBody>
          <a:bodyPr/>
          <a:lstStyle/>
          <a:p>
            <a:r>
              <a:rPr lang="en-US" b="1" dirty="0"/>
              <a:t>Supported NRC For 0x34 Service : </a:t>
            </a:r>
            <a:endParaRPr lang="en-US" dirty="0"/>
          </a:p>
        </p:txBody>
      </p:sp>
      <p:sp>
        <p:nvSpPr>
          <p:cNvPr id="3" name="Content Placeholder 2">
            <a:extLst>
              <a:ext uri="{FF2B5EF4-FFF2-40B4-BE49-F238E27FC236}">
                <a16:creationId xmlns:a16="http://schemas.microsoft.com/office/drawing/2014/main" id="{9F7EEC75-67D1-4C6F-94BA-813EC4F422AB}"/>
              </a:ext>
            </a:extLst>
          </p:cNvPr>
          <p:cNvSpPr>
            <a:spLocks noGrp="1"/>
          </p:cNvSpPr>
          <p:nvPr>
            <p:ph idx="1"/>
          </p:nvPr>
        </p:nvSpPr>
        <p:spPr>
          <a:xfrm>
            <a:off x="685801" y="1847089"/>
            <a:ext cx="10131425" cy="3840479"/>
          </a:xfrm>
        </p:spPr>
        <p:txBody>
          <a:bodyPr/>
          <a:lstStyle/>
          <a:p>
            <a:pPr fontAlgn="base"/>
            <a:r>
              <a:rPr lang="en-US" sz="2200" dirty="0"/>
              <a:t>There are 5 Negative Response Codes are being defined by the ISO-14229 standard. When this service is being used in any ECU, the developer shall implement these 5 Negative Response Codes. Please check the below table with explanation reason of NRC.</a:t>
            </a:r>
          </a:p>
          <a:p>
            <a:endParaRPr lang="en-US" dirty="0"/>
          </a:p>
          <a:p>
            <a:endParaRPr lang="en-US" dirty="0"/>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A52DC6A0-F99F-4A60-BB73-70F970744D8D}"/>
              </a:ext>
            </a:extLst>
          </p:cNvPr>
          <p:cNvGraphicFramePr>
            <a:graphicFrameLocks noGrp="1"/>
          </p:cNvGraphicFramePr>
          <p:nvPr>
            <p:extLst>
              <p:ext uri="{D42A27DB-BD31-4B8C-83A1-F6EECF244321}">
                <p14:modId xmlns:p14="http://schemas.microsoft.com/office/powerpoint/2010/main" val="1693051186"/>
              </p:ext>
            </p:extLst>
          </p:nvPr>
        </p:nvGraphicFramePr>
        <p:xfrm>
          <a:off x="987489" y="3659864"/>
          <a:ext cx="9528048" cy="2588536"/>
        </p:xfrm>
        <a:graphic>
          <a:graphicData uri="http://schemas.openxmlformats.org/drawingml/2006/table">
            <a:tbl>
              <a:tblPr/>
              <a:tblGrid>
                <a:gridCol w="3176016">
                  <a:extLst>
                    <a:ext uri="{9D8B030D-6E8A-4147-A177-3AD203B41FA5}">
                      <a16:colId xmlns:a16="http://schemas.microsoft.com/office/drawing/2014/main" val="2043790765"/>
                    </a:ext>
                  </a:extLst>
                </a:gridCol>
                <a:gridCol w="3176016">
                  <a:extLst>
                    <a:ext uri="{9D8B030D-6E8A-4147-A177-3AD203B41FA5}">
                      <a16:colId xmlns:a16="http://schemas.microsoft.com/office/drawing/2014/main" val="2437073673"/>
                    </a:ext>
                  </a:extLst>
                </a:gridCol>
                <a:gridCol w="3176016">
                  <a:extLst>
                    <a:ext uri="{9D8B030D-6E8A-4147-A177-3AD203B41FA5}">
                      <a16:colId xmlns:a16="http://schemas.microsoft.com/office/drawing/2014/main" val="2566226248"/>
                    </a:ext>
                  </a:extLst>
                </a:gridCol>
              </a:tblGrid>
              <a:tr h="252781">
                <a:tc>
                  <a:txBody>
                    <a:bodyPr/>
                    <a:lstStyle/>
                    <a:p>
                      <a:pPr fontAlgn="base"/>
                      <a:r>
                        <a:rPr lang="en-US" sz="1300" b="1">
                          <a:solidFill>
                            <a:schemeClr val="bg1"/>
                          </a:solidFill>
                          <a:effectLst/>
                        </a:rPr>
                        <a:t>NRC Value</a:t>
                      </a:r>
                    </a:p>
                  </a:txBody>
                  <a:tcPr marL="44238" marR="44238" marT="44238" marB="44238" anchor="ctr">
                    <a:lnL>
                      <a:noFill/>
                    </a:lnL>
                    <a:lnR>
                      <a:noFill/>
                    </a:lnR>
                    <a:lnT>
                      <a:noFill/>
                    </a:lnT>
                    <a:lnB>
                      <a:noFill/>
                    </a:lnB>
                    <a:solidFill>
                      <a:srgbClr val="FFFFFF"/>
                    </a:solidFill>
                  </a:tcPr>
                </a:tc>
                <a:tc>
                  <a:txBody>
                    <a:bodyPr/>
                    <a:lstStyle/>
                    <a:p>
                      <a:pPr fontAlgn="base"/>
                      <a:r>
                        <a:rPr lang="en-US" sz="1300" b="1">
                          <a:solidFill>
                            <a:schemeClr val="bg1"/>
                          </a:solidFill>
                          <a:effectLst/>
                        </a:rPr>
                        <a:t>NRC Name</a:t>
                      </a:r>
                    </a:p>
                  </a:txBody>
                  <a:tcPr marL="44238" marR="44238" marT="44238" marB="44238" anchor="ctr">
                    <a:lnL>
                      <a:noFill/>
                    </a:lnL>
                    <a:lnR>
                      <a:noFill/>
                    </a:lnR>
                    <a:lnT>
                      <a:noFill/>
                    </a:lnT>
                    <a:lnB>
                      <a:noFill/>
                    </a:lnB>
                    <a:solidFill>
                      <a:srgbClr val="FFFFFF"/>
                    </a:solidFill>
                  </a:tcPr>
                </a:tc>
                <a:tc>
                  <a:txBody>
                    <a:bodyPr/>
                    <a:lstStyle/>
                    <a:p>
                      <a:pPr fontAlgn="base"/>
                      <a:r>
                        <a:rPr lang="en-US" sz="1300" b="1">
                          <a:solidFill>
                            <a:schemeClr val="bg1"/>
                          </a:solidFill>
                          <a:effectLst/>
                        </a:rPr>
                        <a:t>NRC Description</a:t>
                      </a:r>
                    </a:p>
                  </a:txBody>
                  <a:tcPr marL="44238" marR="44238" marT="44238" marB="44238" anchor="ctr">
                    <a:lnL>
                      <a:noFill/>
                    </a:lnL>
                    <a:lnR>
                      <a:noFill/>
                    </a:lnR>
                    <a:lnT>
                      <a:noFill/>
                    </a:lnT>
                    <a:lnB>
                      <a:noFill/>
                    </a:lnB>
                    <a:solidFill>
                      <a:srgbClr val="FFFFFF"/>
                    </a:solidFill>
                  </a:tcPr>
                </a:tc>
                <a:extLst>
                  <a:ext uri="{0D108BD9-81ED-4DB2-BD59-A6C34878D82A}">
                    <a16:rowId xmlns:a16="http://schemas.microsoft.com/office/drawing/2014/main" val="378289193"/>
                  </a:ext>
                </a:extLst>
              </a:tr>
              <a:tr h="792396">
                <a:tc>
                  <a:txBody>
                    <a:bodyPr/>
                    <a:lstStyle/>
                    <a:p>
                      <a:pPr fontAlgn="base"/>
                      <a:r>
                        <a:rPr lang="en-US" sz="1300" dirty="0">
                          <a:solidFill>
                            <a:schemeClr val="bg1"/>
                          </a:solidFill>
                          <a:effectLst/>
                        </a:rPr>
                        <a:t>0x13</a:t>
                      </a:r>
                    </a:p>
                  </a:txBody>
                  <a:tcPr marL="44238" marR="44238" marT="44238" marB="44238" anchor="ctr">
                    <a:lnL>
                      <a:noFill/>
                    </a:lnL>
                    <a:lnR>
                      <a:noFill/>
                    </a:lnR>
                    <a:lnT>
                      <a:noFill/>
                    </a:lnT>
                    <a:lnB>
                      <a:noFill/>
                    </a:lnB>
                    <a:solidFill>
                      <a:srgbClr val="F0F0F0"/>
                    </a:solidFill>
                  </a:tcPr>
                </a:tc>
                <a:tc>
                  <a:txBody>
                    <a:bodyPr/>
                    <a:lstStyle/>
                    <a:p>
                      <a:pPr fontAlgn="base"/>
                      <a:r>
                        <a:rPr lang="en-US" sz="1300" dirty="0">
                          <a:solidFill>
                            <a:schemeClr val="bg1"/>
                          </a:solidFill>
                          <a:effectLst/>
                        </a:rPr>
                        <a:t>incorrectMessageLengthOrInvalidFormat</a:t>
                      </a:r>
                    </a:p>
                  </a:txBody>
                  <a:tcPr marL="44238" marR="44238" marT="44238" marB="44238" anchor="ctr">
                    <a:lnL>
                      <a:noFill/>
                    </a:lnL>
                    <a:lnR>
                      <a:noFill/>
                    </a:lnR>
                    <a:lnT>
                      <a:noFill/>
                    </a:lnT>
                    <a:lnB>
                      <a:noFill/>
                    </a:lnB>
                    <a:solidFill>
                      <a:srgbClr val="F0F0F0"/>
                    </a:solidFill>
                  </a:tcPr>
                </a:tc>
                <a:tc>
                  <a:txBody>
                    <a:bodyPr/>
                    <a:lstStyle/>
                    <a:p>
                      <a:pPr fontAlgn="base"/>
                      <a:r>
                        <a:rPr lang="en-US" sz="1300" dirty="0">
                          <a:solidFill>
                            <a:schemeClr val="bg1"/>
                          </a:solidFill>
                          <a:effectLst/>
                        </a:rPr>
                        <a:t>This shall sent by the server to client if the message length is wrong</a:t>
                      </a:r>
                    </a:p>
                  </a:txBody>
                  <a:tcPr marL="44238" marR="44238" marT="44238" marB="44238" anchor="ctr">
                    <a:lnL>
                      <a:noFill/>
                    </a:lnL>
                    <a:lnR>
                      <a:noFill/>
                    </a:lnR>
                    <a:lnT>
                      <a:noFill/>
                    </a:lnT>
                    <a:lnB>
                      <a:noFill/>
                    </a:lnB>
                    <a:solidFill>
                      <a:srgbClr val="F0F0F0"/>
                    </a:solidFill>
                  </a:tcPr>
                </a:tc>
                <a:extLst>
                  <a:ext uri="{0D108BD9-81ED-4DB2-BD59-A6C34878D82A}">
                    <a16:rowId xmlns:a16="http://schemas.microsoft.com/office/drawing/2014/main" val="1159238769"/>
                  </a:ext>
                </a:extLst>
              </a:tr>
              <a:tr h="1509544">
                <a:tc>
                  <a:txBody>
                    <a:bodyPr/>
                    <a:lstStyle/>
                    <a:p>
                      <a:pPr fontAlgn="base"/>
                      <a:r>
                        <a:rPr lang="en-US" sz="1300" dirty="0">
                          <a:solidFill>
                            <a:schemeClr val="bg1"/>
                          </a:solidFill>
                          <a:effectLst/>
                        </a:rPr>
                        <a:t>0x22</a:t>
                      </a:r>
                    </a:p>
                  </a:txBody>
                  <a:tcPr marL="44238" marR="44238" marT="44238" marB="44238" anchor="ctr">
                    <a:lnL>
                      <a:noFill/>
                    </a:lnL>
                    <a:lnR>
                      <a:noFill/>
                    </a:lnR>
                    <a:lnT>
                      <a:noFill/>
                    </a:lnT>
                    <a:lnB>
                      <a:noFill/>
                    </a:lnB>
                    <a:solidFill>
                      <a:srgbClr val="FFFFFF"/>
                    </a:solidFill>
                  </a:tcPr>
                </a:tc>
                <a:tc>
                  <a:txBody>
                    <a:bodyPr/>
                    <a:lstStyle/>
                    <a:p>
                      <a:pPr fontAlgn="base"/>
                      <a:r>
                        <a:rPr lang="en-US" sz="1300" dirty="0">
                          <a:solidFill>
                            <a:schemeClr val="bg1"/>
                          </a:solidFill>
                          <a:effectLst/>
                        </a:rPr>
                        <a:t>conditionsNotCorrect</a:t>
                      </a:r>
                    </a:p>
                  </a:txBody>
                  <a:tcPr marL="44238" marR="44238" marT="44238" marB="44238" anchor="ctr">
                    <a:lnL>
                      <a:noFill/>
                    </a:lnL>
                    <a:lnR>
                      <a:noFill/>
                    </a:lnR>
                    <a:lnT>
                      <a:noFill/>
                    </a:lnT>
                    <a:lnB>
                      <a:noFill/>
                    </a:lnB>
                    <a:solidFill>
                      <a:srgbClr val="FFFFFF"/>
                    </a:solidFill>
                  </a:tcPr>
                </a:tc>
                <a:tc>
                  <a:txBody>
                    <a:bodyPr/>
                    <a:lstStyle/>
                    <a:p>
                      <a:pPr fontAlgn="base"/>
                      <a:r>
                        <a:rPr lang="en-US" sz="1300" dirty="0">
                          <a:solidFill>
                            <a:schemeClr val="bg1"/>
                          </a:solidFill>
                          <a:effectLst/>
                        </a:rPr>
                        <a:t>This shall be returned by server, while in the process of receiving a download of a software or calibration module is ongoing.</a:t>
                      </a:r>
                    </a:p>
                  </a:txBody>
                  <a:tcPr marL="44238" marR="44238" marT="44238" marB="44238" anchor="ctr">
                    <a:lnL>
                      <a:noFill/>
                    </a:lnL>
                    <a:lnR>
                      <a:noFill/>
                    </a:lnR>
                    <a:lnT>
                      <a:noFill/>
                    </a:lnT>
                    <a:lnB>
                      <a:noFill/>
                    </a:lnB>
                    <a:solidFill>
                      <a:srgbClr val="FFFFFF"/>
                    </a:solidFill>
                  </a:tcPr>
                </a:tc>
                <a:extLst>
                  <a:ext uri="{0D108BD9-81ED-4DB2-BD59-A6C34878D82A}">
                    <a16:rowId xmlns:a16="http://schemas.microsoft.com/office/drawing/2014/main" val="4069858150"/>
                  </a:ext>
                </a:extLst>
              </a:tr>
            </a:tbl>
          </a:graphicData>
        </a:graphic>
      </p:graphicFrame>
    </p:spTree>
    <p:extLst>
      <p:ext uri="{BB962C8B-B14F-4D97-AF65-F5344CB8AC3E}">
        <p14:creationId xmlns:p14="http://schemas.microsoft.com/office/powerpoint/2010/main" val="304593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4965569-154F-41AB-B560-3B6BDC300F8B}"/>
              </a:ext>
            </a:extLst>
          </p:cNvPr>
          <p:cNvGraphicFramePr>
            <a:graphicFrameLocks noGrp="1"/>
          </p:cNvGraphicFramePr>
          <p:nvPr>
            <p:ph idx="1"/>
            <p:extLst>
              <p:ext uri="{D42A27DB-BD31-4B8C-83A1-F6EECF244321}">
                <p14:modId xmlns:p14="http://schemas.microsoft.com/office/powerpoint/2010/main" val="3809094088"/>
              </p:ext>
            </p:extLst>
          </p:nvPr>
        </p:nvGraphicFramePr>
        <p:xfrm>
          <a:off x="692458" y="1148636"/>
          <a:ext cx="10402530" cy="4987771"/>
        </p:xfrm>
        <a:graphic>
          <a:graphicData uri="http://schemas.openxmlformats.org/drawingml/2006/table">
            <a:tbl>
              <a:tblPr/>
              <a:tblGrid>
                <a:gridCol w="871109">
                  <a:extLst>
                    <a:ext uri="{9D8B030D-6E8A-4147-A177-3AD203B41FA5}">
                      <a16:colId xmlns:a16="http://schemas.microsoft.com/office/drawing/2014/main" val="3161371102"/>
                    </a:ext>
                  </a:extLst>
                </a:gridCol>
                <a:gridCol w="3066942">
                  <a:extLst>
                    <a:ext uri="{9D8B030D-6E8A-4147-A177-3AD203B41FA5}">
                      <a16:colId xmlns:a16="http://schemas.microsoft.com/office/drawing/2014/main" val="4294470671"/>
                    </a:ext>
                  </a:extLst>
                </a:gridCol>
                <a:gridCol w="6464479">
                  <a:extLst>
                    <a:ext uri="{9D8B030D-6E8A-4147-A177-3AD203B41FA5}">
                      <a16:colId xmlns:a16="http://schemas.microsoft.com/office/drawing/2014/main" val="1594721141"/>
                    </a:ext>
                  </a:extLst>
                </a:gridCol>
              </a:tblGrid>
              <a:tr h="2009784">
                <a:tc>
                  <a:txBody>
                    <a:bodyPr/>
                    <a:lstStyle/>
                    <a:p>
                      <a:pPr fontAlgn="base"/>
                      <a:r>
                        <a:rPr lang="en-US" sz="1700" dirty="0">
                          <a:solidFill>
                            <a:schemeClr val="bg1"/>
                          </a:solidFill>
                          <a:effectLst/>
                        </a:rPr>
                        <a:t>0x31</a:t>
                      </a:r>
                    </a:p>
                  </a:txBody>
                  <a:tcPr marL="22954" marR="22954" marT="22954" marB="22954" anchor="ctr">
                    <a:lnL>
                      <a:noFill/>
                    </a:lnL>
                    <a:lnR>
                      <a:noFill/>
                    </a:lnR>
                    <a:lnT>
                      <a:noFill/>
                    </a:lnT>
                    <a:lnB>
                      <a:noFill/>
                    </a:lnB>
                    <a:solidFill>
                      <a:srgbClr val="F0F0F0"/>
                    </a:solidFill>
                  </a:tcPr>
                </a:tc>
                <a:tc>
                  <a:txBody>
                    <a:bodyPr/>
                    <a:lstStyle/>
                    <a:p>
                      <a:pPr fontAlgn="base"/>
                      <a:r>
                        <a:rPr lang="en-US" sz="1700" dirty="0">
                          <a:solidFill>
                            <a:schemeClr val="bg1"/>
                          </a:solidFill>
                          <a:effectLst/>
                        </a:rPr>
                        <a:t>requestOutOfRange</a:t>
                      </a:r>
                    </a:p>
                  </a:txBody>
                  <a:tcPr marL="22954" marR="22954" marT="22954" marB="22954" anchor="ctr">
                    <a:lnL>
                      <a:noFill/>
                    </a:lnL>
                    <a:lnR>
                      <a:noFill/>
                    </a:lnR>
                    <a:lnT>
                      <a:noFill/>
                    </a:lnT>
                    <a:lnB>
                      <a:noFill/>
                    </a:lnB>
                    <a:solidFill>
                      <a:srgbClr val="F0F0F0"/>
                    </a:solidFill>
                  </a:tcPr>
                </a:tc>
                <a:tc>
                  <a:txBody>
                    <a:bodyPr/>
                    <a:lstStyle/>
                    <a:p>
                      <a:pPr fontAlgn="base"/>
                      <a:r>
                        <a:rPr lang="en-US" sz="1700" dirty="0">
                          <a:solidFill>
                            <a:schemeClr val="bg1"/>
                          </a:solidFill>
                          <a:effectLst/>
                        </a:rPr>
                        <a:t>This NRC shall be returned if:</a:t>
                      </a:r>
                      <a:br>
                        <a:rPr lang="en-US" sz="1700" dirty="0">
                          <a:solidFill>
                            <a:schemeClr val="bg1"/>
                          </a:solidFill>
                          <a:effectLst/>
                        </a:rPr>
                      </a:br>
                      <a:r>
                        <a:rPr lang="en-US" sz="1700" dirty="0">
                          <a:solidFill>
                            <a:schemeClr val="bg1"/>
                          </a:solidFill>
                          <a:effectLst/>
                        </a:rPr>
                        <a:t>1) the specified data Format Identifier is not valid.</a:t>
                      </a:r>
                      <a:br>
                        <a:rPr lang="en-US" sz="1700" dirty="0">
                          <a:solidFill>
                            <a:schemeClr val="bg1"/>
                          </a:solidFill>
                          <a:effectLst/>
                        </a:rPr>
                      </a:br>
                      <a:r>
                        <a:rPr lang="en-US" sz="1700" dirty="0">
                          <a:solidFill>
                            <a:schemeClr val="bg1"/>
                          </a:solidFill>
                          <a:effectLst/>
                        </a:rPr>
                        <a:t>2) The specified address And Length Format Identifier is not valid.</a:t>
                      </a:r>
                      <a:br>
                        <a:rPr lang="en-US" sz="1700" dirty="0">
                          <a:solidFill>
                            <a:schemeClr val="bg1"/>
                          </a:solidFill>
                          <a:effectLst/>
                        </a:rPr>
                      </a:br>
                      <a:r>
                        <a:rPr lang="en-US" sz="1700" dirty="0">
                          <a:solidFill>
                            <a:schemeClr val="bg1"/>
                          </a:solidFill>
                          <a:effectLst/>
                        </a:rPr>
                        <a:t>3) The specified memory Address/memory Size is not valid.</a:t>
                      </a:r>
                    </a:p>
                  </a:txBody>
                  <a:tcPr marL="22954" marR="22954" marT="22954" marB="22954" anchor="ctr">
                    <a:lnL>
                      <a:noFill/>
                    </a:lnL>
                    <a:lnR>
                      <a:noFill/>
                    </a:lnR>
                    <a:lnT>
                      <a:noFill/>
                    </a:lnT>
                    <a:lnB>
                      <a:noFill/>
                    </a:lnB>
                    <a:solidFill>
                      <a:srgbClr val="F0F0F0"/>
                    </a:solidFill>
                  </a:tcPr>
                </a:tc>
                <a:extLst>
                  <a:ext uri="{0D108BD9-81ED-4DB2-BD59-A6C34878D82A}">
                    <a16:rowId xmlns:a16="http://schemas.microsoft.com/office/drawing/2014/main" val="3334497644"/>
                  </a:ext>
                </a:extLst>
              </a:tr>
              <a:tr h="1892097">
                <a:tc>
                  <a:txBody>
                    <a:bodyPr/>
                    <a:lstStyle/>
                    <a:p>
                      <a:pPr fontAlgn="base"/>
                      <a:r>
                        <a:rPr lang="en-US" sz="1700" dirty="0">
                          <a:solidFill>
                            <a:schemeClr val="bg1"/>
                          </a:solidFill>
                          <a:effectLst/>
                        </a:rPr>
                        <a:t>0x33</a:t>
                      </a:r>
                    </a:p>
                  </a:txBody>
                  <a:tcPr marL="22954" marR="22954" marT="22954" marB="22954" anchor="ctr">
                    <a:lnL>
                      <a:noFill/>
                    </a:lnL>
                    <a:lnR>
                      <a:noFill/>
                    </a:lnR>
                    <a:lnT>
                      <a:noFill/>
                    </a:lnT>
                    <a:lnB>
                      <a:noFill/>
                    </a:lnB>
                    <a:solidFill>
                      <a:srgbClr val="FFFFFF"/>
                    </a:solidFill>
                  </a:tcPr>
                </a:tc>
                <a:tc>
                  <a:txBody>
                    <a:bodyPr/>
                    <a:lstStyle/>
                    <a:p>
                      <a:pPr fontAlgn="base"/>
                      <a:r>
                        <a:rPr lang="en-US" sz="1700" dirty="0">
                          <a:solidFill>
                            <a:schemeClr val="bg1"/>
                          </a:solidFill>
                          <a:effectLst/>
                        </a:rPr>
                        <a:t>securityAccessDenied</a:t>
                      </a:r>
                    </a:p>
                  </a:txBody>
                  <a:tcPr marL="22954" marR="22954" marT="22954" marB="22954" anchor="ctr">
                    <a:lnL>
                      <a:noFill/>
                    </a:lnL>
                    <a:lnR>
                      <a:noFill/>
                    </a:lnR>
                    <a:lnT>
                      <a:noFill/>
                    </a:lnT>
                    <a:lnB>
                      <a:noFill/>
                    </a:lnB>
                    <a:solidFill>
                      <a:srgbClr val="FFFFFF"/>
                    </a:solidFill>
                  </a:tcPr>
                </a:tc>
                <a:tc>
                  <a:txBody>
                    <a:bodyPr/>
                    <a:lstStyle/>
                    <a:p>
                      <a:pPr fontAlgn="base"/>
                      <a:r>
                        <a:rPr lang="en-US" sz="1700" dirty="0">
                          <a:solidFill>
                            <a:schemeClr val="bg1"/>
                          </a:solidFill>
                          <a:effectLst/>
                        </a:rPr>
                        <a:t>This shall be returned by the server if the server</a:t>
                      </a:r>
                    </a:p>
                    <a:p>
                      <a:pPr fontAlgn="base"/>
                      <a:r>
                        <a:rPr lang="en-US" sz="1700" dirty="0">
                          <a:solidFill>
                            <a:schemeClr val="bg1"/>
                          </a:solidFill>
                          <a:effectLst/>
                        </a:rPr>
                        <a:t> is in locked state &amp; the client requested the 0x34 service.</a:t>
                      </a:r>
                    </a:p>
                    <a:p>
                      <a:pPr fontAlgn="base"/>
                      <a:r>
                        <a:rPr lang="en-US" sz="1700" dirty="0">
                          <a:solidFill>
                            <a:schemeClr val="bg1"/>
                          </a:solidFill>
                          <a:effectLst/>
                        </a:rPr>
                        <a:t> So the client shall unlock the ECU first before 0x34 request.</a:t>
                      </a:r>
                    </a:p>
                  </a:txBody>
                  <a:tcPr marL="22954" marR="22954" marT="22954" marB="22954" anchor="ctr">
                    <a:lnL>
                      <a:noFill/>
                    </a:lnL>
                    <a:lnR>
                      <a:noFill/>
                    </a:lnR>
                    <a:lnT>
                      <a:noFill/>
                    </a:lnT>
                    <a:lnB>
                      <a:noFill/>
                    </a:lnB>
                    <a:solidFill>
                      <a:srgbClr val="FFFFFF"/>
                    </a:solidFill>
                  </a:tcPr>
                </a:tc>
                <a:extLst>
                  <a:ext uri="{0D108BD9-81ED-4DB2-BD59-A6C34878D82A}">
                    <a16:rowId xmlns:a16="http://schemas.microsoft.com/office/drawing/2014/main" val="2698772274"/>
                  </a:ext>
                </a:extLst>
              </a:tr>
              <a:tr h="1085890">
                <a:tc>
                  <a:txBody>
                    <a:bodyPr/>
                    <a:lstStyle/>
                    <a:p>
                      <a:pPr fontAlgn="base"/>
                      <a:r>
                        <a:rPr lang="en-US" sz="1700" dirty="0">
                          <a:solidFill>
                            <a:schemeClr val="bg1"/>
                          </a:solidFill>
                          <a:effectLst/>
                        </a:rPr>
                        <a:t>0x70</a:t>
                      </a:r>
                    </a:p>
                  </a:txBody>
                  <a:tcPr marL="22954" marR="22954" marT="22954" marB="22954" anchor="ctr">
                    <a:lnL>
                      <a:noFill/>
                    </a:lnL>
                    <a:lnR>
                      <a:noFill/>
                    </a:lnR>
                    <a:lnT>
                      <a:noFill/>
                    </a:lnT>
                    <a:lnB>
                      <a:noFill/>
                    </a:lnB>
                    <a:solidFill>
                      <a:srgbClr val="F0F0F0"/>
                    </a:solidFill>
                  </a:tcPr>
                </a:tc>
                <a:tc>
                  <a:txBody>
                    <a:bodyPr/>
                    <a:lstStyle/>
                    <a:p>
                      <a:pPr fontAlgn="base"/>
                      <a:r>
                        <a:rPr lang="en-US" sz="1700" dirty="0">
                          <a:solidFill>
                            <a:schemeClr val="bg1"/>
                          </a:solidFill>
                          <a:effectLst/>
                        </a:rPr>
                        <a:t>uploadDownloadNotAccepted</a:t>
                      </a:r>
                    </a:p>
                  </a:txBody>
                  <a:tcPr marL="22954" marR="22954" marT="22954" marB="22954" anchor="ctr">
                    <a:lnL>
                      <a:noFill/>
                    </a:lnL>
                    <a:lnR>
                      <a:noFill/>
                    </a:lnR>
                    <a:lnT>
                      <a:noFill/>
                    </a:lnT>
                    <a:lnB>
                      <a:noFill/>
                    </a:lnB>
                    <a:solidFill>
                      <a:srgbClr val="F0F0F0"/>
                    </a:solidFill>
                  </a:tcPr>
                </a:tc>
                <a:tc>
                  <a:txBody>
                    <a:bodyPr/>
                    <a:lstStyle/>
                    <a:p>
                      <a:pPr fontAlgn="base"/>
                      <a:r>
                        <a:rPr lang="en-US" sz="1700" dirty="0">
                          <a:solidFill>
                            <a:schemeClr val="bg1"/>
                          </a:solidFill>
                          <a:effectLst/>
                        </a:rPr>
                        <a:t>If there are some faults for which the server can not</a:t>
                      </a:r>
                    </a:p>
                    <a:p>
                      <a:pPr fontAlgn="base"/>
                      <a:r>
                        <a:rPr lang="en-US" sz="1700" dirty="0">
                          <a:solidFill>
                            <a:schemeClr val="bg1"/>
                          </a:solidFill>
                          <a:effectLst/>
                        </a:rPr>
                        <a:t> perform the software download request.</a:t>
                      </a:r>
                    </a:p>
                  </a:txBody>
                  <a:tcPr marL="22954" marR="22954" marT="22954" marB="22954" anchor="ctr">
                    <a:lnL>
                      <a:noFill/>
                    </a:lnL>
                    <a:lnR>
                      <a:noFill/>
                    </a:lnR>
                    <a:lnT>
                      <a:noFill/>
                    </a:lnT>
                    <a:lnB>
                      <a:noFill/>
                    </a:lnB>
                    <a:solidFill>
                      <a:srgbClr val="F0F0F0"/>
                    </a:solidFill>
                  </a:tcPr>
                </a:tc>
                <a:extLst>
                  <a:ext uri="{0D108BD9-81ED-4DB2-BD59-A6C34878D82A}">
                    <a16:rowId xmlns:a16="http://schemas.microsoft.com/office/drawing/2014/main" val="1177229784"/>
                  </a:ext>
                </a:extLst>
              </a:tr>
            </a:tbl>
          </a:graphicData>
        </a:graphic>
      </p:graphicFrame>
    </p:spTree>
    <p:extLst>
      <p:ext uri="{BB962C8B-B14F-4D97-AF65-F5344CB8AC3E}">
        <p14:creationId xmlns:p14="http://schemas.microsoft.com/office/powerpoint/2010/main" val="1238506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F541-917F-4FAE-BC2C-967D90F95FB3}"/>
              </a:ext>
            </a:extLst>
          </p:cNvPr>
          <p:cNvSpPr>
            <a:spLocks noGrp="1"/>
          </p:cNvSpPr>
          <p:nvPr>
            <p:ph type="title"/>
          </p:nvPr>
        </p:nvSpPr>
        <p:spPr>
          <a:xfrm>
            <a:off x="685801" y="609600"/>
            <a:ext cx="10131425" cy="5059680"/>
          </a:xfrm>
        </p:spPr>
        <p:txBody>
          <a:bodyPr>
            <a:normAutofit/>
          </a:bodyPr>
          <a:lstStyle/>
          <a:p>
            <a:pPr algn="ctr"/>
            <a:r>
              <a:rPr lang="en-US" sz="7500" dirty="0">
                <a:solidFill>
                  <a:schemeClr val="accent3">
                    <a:lumMod val="20000"/>
                    <a:lumOff val="80000"/>
                  </a:schemeClr>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228893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62E8-8851-40D0-BAEF-0BB720DAE0FD}"/>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255A3AF4-EC52-45AC-A9FD-EB6358191AEE}"/>
              </a:ext>
            </a:extLst>
          </p:cNvPr>
          <p:cNvSpPr>
            <a:spLocks noGrp="1"/>
          </p:cNvSpPr>
          <p:nvPr>
            <p:ph idx="1"/>
          </p:nvPr>
        </p:nvSpPr>
        <p:spPr>
          <a:xfrm>
            <a:off x="685801" y="1731146"/>
            <a:ext cx="10131425" cy="4722919"/>
          </a:xfrm>
        </p:spPr>
        <p:txBody>
          <a:bodyPr/>
          <a:lstStyle/>
          <a:p>
            <a:r>
              <a:rPr lang="en-US" sz="2200" dirty="0"/>
              <a:t>Introduction </a:t>
            </a:r>
          </a:p>
          <a:p>
            <a:r>
              <a:rPr lang="en-US" sz="2200" dirty="0"/>
              <a:t>Request Frame format</a:t>
            </a:r>
          </a:p>
          <a:p>
            <a:r>
              <a:rPr lang="en-US" sz="2200" dirty="0"/>
              <a:t>Response frame format</a:t>
            </a:r>
          </a:p>
          <a:p>
            <a:r>
              <a:rPr lang="en-US" sz="2200" dirty="0"/>
              <a:t>Positive response message frame</a:t>
            </a:r>
          </a:p>
          <a:p>
            <a:r>
              <a:rPr lang="en-US" sz="2200" dirty="0"/>
              <a:t>Negative response message frame</a:t>
            </a:r>
          </a:p>
          <a:p>
            <a:r>
              <a:rPr lang="en-US" sz="2200" dirty="0"/>
              <a:t>Supported NRC services</a:t>
            </a:r>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80303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24E9-E94E-4963-B411-589318E17040}"/>
              </a:ext>
            </a:extLst>
          </p:cNvPr>
          <p:cNvSpPr>
            <a:spLocks noGrp="1"/>
          </p:cNvSpPr>
          <p:nvPr>
            <p:ph type="title"/>
          </p:nvPr>
        </p:nvSpPr>
        <p:spPr/>
        <p:txBody>
          <a:bodyPr>
            <a:normAutofit/>
          </a:bodyPr>
          <a:lstStyle/>
          <a:p>
            <a:r>
              <a:rPr lang="en-US" b="1" dirty="0"/>
              <a:t>Introduction To Request Download (0x34) Service</a:t>
            </a:r>
            <a:endParaRPr lang="en-US" dirty="0"/>
          </a:p>
        </p:txBody>
      </p:sp>
      <p:sp>
        <p:nvSpPr>
          <p:cNvPr id="3" name="Content Placeholder 2">
            <a:extLst>
              <a:ext uri="{FF2B5EF4-FFF2-40B4-BE49-F238E27FC236}">
                <a16:creationId xmlns:a16="http://schemas.microsoft.com/office/drawing/2014/main" id="{F20C9BB5-A569-442E-B197-FF7E358AB120}"/>
              </a:ext>
            </a:extLst>
          </p:cNvPr>
          <p:cNvSpPr>
            <a:spLocks noGrp="1"/>
          </p:cNvSpPr>
          <p:nvPr>
            <p:ph idx="1"/>
          </p:nvPr>
        </p:nvSpPr>
        <p:spPr/>
        <p:txBody>
          <a:bodyPr>
            <a:normAutofit/>
          </a:bodyPr>
          <a:lstStyle/>
          <a:p>
            <a:pPr fontAlgn="base"/>
            <a:r>
              <a:rPr lang="en-US" sz="2400" dirty="0"/>
              <a:t>The Request Download (0x34) is one of the most important services in the UDS protocol. It is helping in any data transfer from an external diagnostic tool to your vehicle </a:t>
            </a:r>
            <a:r>
              <a:rPr lang="en-US" sz="2400" dirty="0">
                <a:hlinkClick r:id="rId2"/>
              </a:rPr>
              <a:t>ECU</a:t>
            </a:r>
            <a:r>
              <a:rPr lang="en-US" sz="2400" dirty="0"/>
              <a:t>. This Request Download service together with Transfer Data (0x36) and Request Transfer Exit (0x37) constitute the main components of the actual transfer of new block data to a re-programmable ECU.</a:t>
            </a:r>
          </a:p>
          <a:p>
            <a:pPr fontAlgn="base"/>
            <a:endParaRPr lang="en-US" sz="2400" dirty="0"/>
          </a:p>
          <a:p>
            <a:pPr fontAlgn="base"/>
            <a:endParaRPr lang="en-US" sz="2400" dirty="0"/>
          </a:p>
          <a:p>
            <a:pPr marL="0" indent="0" fontAlgn="base">
              <a:buNone/>
            </a:pPr>
            <a:endParaRPr lang="en-US" sz="2400" dirty="0"/>
          </a:p>
        </p:txBody>
      </p:sp>
    </p:spTree>
    <p:extLst>
      <p:ext uri="{BB962C8B-B14F-4D97-AF65-F5344CB8AC3E}">
        <p14:creationId xmlns:p14="http://schemas.microsoft.com/office/powerpoint/2010/main" val="259461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D870-7B90-4A82-99C1-D8FEBC2F03D4}"/>
              </a:ext>
            </a:extLst>
          </p:cNvPr>
          <p:cNvSpPr>
            <a:spLocks noGrp="1"/>
          </p:cNvSpPr>
          <p:nvPr>
            <p:ph type="title"/>
          </p:nvPr>
        </p:nvSpPr>
        <p:spPr/>
        <p:txBody>
          <a:bodyPr>
            <a:normAutofit fontScale="90000"/>
          </a:bodyPr>
          <a:lstStyle/>
          <a:p>
            <a:r>
              <a:rPr lang="en-US" b="1" dirty="0"/>
              <a:t>Request Download (0x34) Service Request Frame Format</a:t>
            </a:r>
            <a:br>
              <a:rPr lang="en-US" b="1" dirty="0"/>
            </a:br>
            <a:endParaRPr lang="en-US" dirty="0"/>
          </a:p>
        </p:txBody>
      </p:sp>
      <p:sp>
        <p:nvSpPr>
          <p:cNvPr id="3" name="Content Placeholder 2">
            <a:extLst>
              <a:ext uri="{FF2B5EF4-FFF2-40B4-BE49-F238E27FC236}">
                <a16:creationId xmlns:a16="http://schemas.microsoft.com/office/drawing/2014/main" id="{C7C6AA41-08C7-47C8-9641-FD78C3EEE906}"/>
              </a:ext>
            </a:extLst>
          </p:cNvPr>
          <p:cNvSpPr>
            <a:spLocks noGrp="1"/>
          </p:cNvSpPr>
          <p:nvPr>
            <p:ph idx="1"/>
          </p:nvPr>
        </p:nvSpPr>
        <p:spPr/>
        <p:txBody>
          <a:bodyPr/>
          <a:lstStyle/>
          <a:p>
            <a:pPr fontAlgn="base"/>
            <a:r>
              <a:rPr lang="en-US" sz="2200" dirty="0"/>
              <a:t>The Request Download UDS service contains the information. This defines which memory address the data block should be downloaded. How large the data block is in bytes, and if the data block is encrypted or not &amp; also compressed or not. If it is encrypted then what kind of encryption is being used. If it is compressed then what type of compression method is used.</a:t>
            </a:r>
          </a:p>
          <a:p>
            <a:pPr fontAlgn="base"/>
            <a:r>
              <a:rPr lang="en-US" sz="2200" dirty="0"/>
              <a:t>The following table shown the frame format of Request Download Service general standard request frame format defined as per the ISO-14229 standard.</a:t>
            </a:r>
          </a:p>
          <a:p>
            <a:endParaRPr lang="en-US" dirty="0"/>
          </a:p>
        </p:txBody>
      </p:sp>
    </p:spTree>
    <p:extLst>
      <p:ext uri="{BB962C8B-B14F-4D97-AF65-F5344CB8AC3E}">
        <p14:creationId xmlns:p14="http://schemas.microsoft.com/office/powerpoint/2010/main" val="221979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19CB-CF02-4FA8-9D6D-D510CF830B05}"/>
              </a:ext>
            </a:extLst>
          </p:cNvPr>
          <p:cNvSpPr>
            <a:spLocks noGrp="1"/>
          </p:cNvSpPr>
          <p:nvPr>
            <p:ph type="title"/>
          </p:nvPr>
        </p:nvSpPr>
        <p:spPr>
          <a:xfrm>
            <a:off x="1030287" y="441157"/>
            <a:ext cx="10131425" cy="1163053"/>
          </a:xfrm>
        </p:spPr>
        <p:txBody>
          <a:bodyPr/>
          <a:lstStyle/>
          <a:p>
            <a:r>
              <a:rPr lang="en-US" b="1" dirty="0"/>
              <a:t>Request frame format(0x34):</a:t>
            </a:r>
          </a:p>
        </p:txBody>
      </p:sp>
      <p:pic>
        <p:nvPicPr>
          <p:cNvPr id="9" name="Content Placeholder 8">
            <a:extLst>
              <a:ext uri="{FF2B5EF4-FFF2-40B4-BE49-F238E27FC236}">
                <a16:creationId xmlns:a16="http://schemas.microsoft.com/office/drawing/2014/main" id="{41233820-384A-4E68-B376-6D9F8C17E0E2}"/>
              </a:ext>
            </a:extLst>
          </p:cNvPr>
          <p:cNvPicPr>
            <a:picLocks noGrp="1" noChangeAspect="1"/>
          </p:cNvPicPr>
          <p:nvPr>
            <p:ph idx="1"/>
          </p:nvPr>
        </p:nvPicPr>
        <p:blipFill>
          <a:blip r:embed="rId2"/>
          <a:stretch>
            <a:fillRect/>
          </a:stretch>
        </p:blipFill>
        <p:spPr>
          <a:xfrm>
            <a:off x="1540042" y="1796715"/>
            <a:ext cx="9143999" cy="4170947"/>
          </a:xfrm>
        </p:spPr>
      </p:pic>
    </p:spTree>
    <p:extLst>
      <p:ext uri="{BB962C8B-B14F-4D97-AF65-F5344CB8AC3E}">
        <p14:creationId xmlns:p14="http://schemas.microsoft.com/office/powerpoint/2010/main" val="395346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953E3-28D1-4636-820C-8249099F819C}"/>
              </a:ext>
            </a:extLst>
          </p:cNvPr>
          <p:cNvSpPr>
            <a:spLocks noGrp="1"/>
          </p:cNvSpPr>
          <p:nvPr>
            <p:ph idx="1"/>
          </p:nvPr>
        </p:nvSpPr>
        <p:spPr>
          <a:xfrm>
            <a:off x="685801" y="1003177"/>
            <a:ext cx="10131425" cy="4788023"/>
          </a:xfrm>
        </p:spPr>
        <p:txBody>
          <a:bodyPr>
            <a:normAutofit/>
          </a:bodyPr>
          <a:lstStyle/>
          <a:p>
            <a:pPr fontAlgn="base"/>
            <a:r>
              <a:rPr lang="en-US" sz="2400" b="1" dirty="0"/>
              <a:t>Request Download Request SID (Byte-1):</a:t>
            </a:r>
          </a:p>
          <a:p>
            <a:pPr fontAlgn="base"/>
            <a:r>
              <a:rPr lang="en-US" sz="2200" dirty="0"/>
              <a:t>The Request Download Service Identifier is the first byte of Diagnostic Data in UDS Protocol. This defines the type of service that should be requested by the client to the server.</a:t>
            </a:r>
          </a:p>
          <a:p>
            <a:pPr fontAlgn="base"/>
            <a:r>
              <a:rPr lang="en-US" sz="2400" b="1" dirty="0"/>
              <a:t>Data Format Identifier (Byte-2):</a:t>
            </a:r>
          </a:p>
          <a:p>
            <a:pPr fontAlgn="base"/>
            <a:r>
              <a:rPr lang="en-US" sz="2200" dirty="0"/>
              <a:t>The Data Format Identifier is the second byte of </a:t>
            </a:r>
            <a:r>
              <a:rPr lang="en-US" sz="2200" b="1" dirty="0"/>
              <a:t>Request Download (0x34) Service</a:t>
            </a:r>
            <a:r>
              <a:rPr lang="en-US" sz="2200" dirty="0"/>
              <a:t> in the UDS Protocol. It is a fixed 1-byte value with each nibble encoded separately. Low nibble (bit: 3-0) is defining the type of encryption defined by the OEM. High nibble (bit: 7-4) defines the type of compression defined by the OEM. If it is 0x00, that means there is neither any Encryption nor Compression method being used for this ECU.</a:t>
            </a:r>
          </a:p>
          <a:p>
            <a:endParaRPr lang="en-US" dirty="0"/>
          </a:p>
        </p:txBody>
      </p:sp>
    </p:spTree>
    <p:extLst>
      <p:ext uri="{BB962C8B-B14F-4D97-AF65-F5344CB8AC3E}">
        <p14:creationId xmlns:p14="http://schemas.microsoft.com/office/powerpoint/2010/main" val="339767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9F281-2DE4-47F3-830C-F3E427B76443}"/>
              </a:ext>
            </a:extLst>
          </p:cNvPr>
          <p:cNvSpPr>
            <a:spLocks noGrp="1"/>
          </p:cNvSpPr>
          <p:nvPr>
            <p:ph idx="1"/>
          </p:nvPr>
        </p:nvSpPr>
        <p:spPr>
          <a:xfrm>
            <a:off x="810089" y="1420427"/>
            <a:ext cx="10131425" cy="5983550"/>
          </a:xfrm>
        </p:spPr>
        <p:txBody>
          <a:bodyPr>
            <a:normAutofit/>
          </a:bodyPr>
          <a:lstStyle/>
          <a:p>
            <a:pPr fontAlgn="base"/>
            <a:r>
              <a:rPr lang="en-US" sz="2400" b="1" dirty="0"/>
              <a:t>Address &amp; Length Format Identifier (Byte-3):</a:t>
            </a:r>
            <a:endParaRPr lang="en-US" sz="2200" dirty="0"/>
          </a:p>
          <a:p>
            <a:pPr fontAlgn="base"/>
            <a:r>
              <a:rPr lang="en-US" sz="2200" dirty="0"/>
              <a:t>The Address and Length Format Identifier is the third byte of </a:t>
            </a:r>
            <a:r>
              <a:rPr lang="en-US" sz="2200" b="1" dirty="0"/>
              <a:t>Request Download (0x34) Service</a:t>
            </a:r>
            <a:r>
              <a:rPr lang="en-US" sz="2200" dirty="0"/>
              <a:t> in the UDS Protocol. This Address and Length Format Identifier is also a fixed 1-byte value. This 1-byte value is again encoded separately with each nibble. The address and length format identifier specifies the size of the memory address and the size fields in bytes</a:t>
            </a:r>
            <a:r>
              <a:rPr lang="en-US" dirty="0"/>
              <a:t>.</a:t>
            </a:r>
          </a:p>
          <a:p>
            <a:pPr fontAlgn="base"/>
            <a:r>
              <a:rPr lang="en-US" sz="2400" b="1" dirty="0"/>
              <a:t>Low Byte (Bit: 3-0):</a:t>
            </a:r>
          </a:p>
          <a:p>
            <a:r>
              <a:rPr lang="en-US" sz="2200" dirty="0"/>
              <a:t> Length or number of bytes of the </a:t>
            </a:r>
            <a:r>
              <a:rPr lang="en-US" sz="2200" b="1" dirty="0"/>
              <a:t>memory address</a:t>
            </a:r>
            <a:r>
              <a:rPr lang="en-US" sz="2200" dirty="0"/>
              <a:t> parameter.</a:t>
            </a:r>
            <a:r>
              <a:rPr lang="en-US" sz="2400" b="1" dirty="0"/>
              <a:t> </a:t>
            </a:r>
          </a:p>
          <a:p>
            <a:r>
              <a:rPr lang="en-US" sz="2400" b="1" dirty="0"/>
              <a:t>High Byte (Bit: 7-4):</a:t>
            </a:r>
          </a:p>
          <a:p>
            <a:r>
              <a:rPr lang="en-US" sz="2200" dirty="0"/>
              <a:t> Length or number of bytes of the </a:t>
            </a:r>
            <a:r>
              <a:rPr lang="en-US" sz="2200" b="1" dirty="0"/>
              <a:t>memory size</a:t>
            </a:r>
            <a:r>
              <a:rPr lang="en-US" sz="2200" dirty="0"/>
              <a:t> parameter.</a:t>
            </a:r>
          </a:p>
          <a:p>
            <a:endParaRPr lang="en-US" sz="2400" dirty="0"/>
          </a:p>
          <a:p>
            <a:pPr fontAlgn="base"/>
            <a:endParaRPr lang="en-US" sz="2200" dirty="0"/>
          </a:p>
          <a:p>
            <a:endParaRPr lang="en-US" dirty="0"/>
          </a:p>
        </p:txBody>
      </p:sp>
    </p:spTree>
    <p:extLst>
      <p:ext uri="{BB962C8B-B14F-4D97-AF65-F5344CB8AC3E}">
        <p14:creationId xmlns:p14="http://schemas.microsoft.com/office/powerpoint/2010/main" val="19088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6C48-5092-4B18-913A-D355004D25AB}"/>
              </a:ext>
            </a:extLst>
          </p:cNvPr>
          <p:cNvSpPr>
            <a:spLocks noGrp="1"/>
          </p:cNvSpPr>
          <p:nvPr>
            <p:ph type="title"/>
          </p:nvPr>
        </p:nvSpPr>
        <p:spPr/>
        <p:txBody>
          <a:bodyPr/>
          <a:lstStyle/>
          <a:p>
            <a:r>
              <a:rPr lang="en-US" b="1" dirty="0"/>
              <a:t>Memory Address Parameter:</a:t>
            </a:r>
            <a:endParaRPr lang="en-US" dirty="0"/>
          </a:p>
        </p:txBody>
      </p:sp>
      <p:sp>
        <p:nvSpPr>
          <p:cNvPr id="3" name="Content Placeholder 2">
            <a:extLst>
              <a:ext uri="{FF2B5EF4-FFF2-40B4-BE49-F238E27FC236}">
                <a16:creationId xmlns:a16="http://schemas.microsoft.com/office/drawing/2014/main" id="{3F92E37A-F396-4E27-A072-22DC6E727DCE}"/>
              </a:ext>
            </a:extLst>
          </p:cNvPr>
          <p:cNvSpPr>
            <a:spLocks noGrp="1"/>
          </p:cNvSpPr>
          <p:nvPr>
            <p:ph idx="1"/>
          </p:nvPr>
        </p:nvSpPr>
        <p:spPr>
          <a:xfrm>
            <a:off x="685801" y="2142067"/>
            <a:ext cx="10131425" cy="3986017"/>
          </a:xfrm>
        </p:spPr>
        <p:txBody>
          <a:bodyPr>
            <a:noAutofit/>
          </a:bodyPr>
          <a:lstStyle/>
          <a:p>
            <a:pPr fontAlgn="base"/>
            <a:r>
              <a:rPr lang="en-US" sz="2200" dirty="0"/>
              <a:t>The Memory address parameter defines the next how many bytes of data defines the memory address. This memory address is the starting address of the microcontroller NVM memory available in this ECU. You need to do the memory mapping at the time of ECU design. This memory mapping helps in storing different ECU data’s in different memory blocks.</a:t>
            </a:r>
          </a:p>
          <a:p>
            <a:pPr fontAlgn="base"/>
            <a:r>
              <a:rPr lang="en-US" sz="2200" dirty="0"/>
              <a:t>The Memory Address Parameter is mostly having 1 extra byte. Basically, the processors are having 8-bit, 16-bit, 32-bit, or 64-bit addresses. So as per the bit, it should have 1-byte, 2-byte, 4-byte, or 8-byte of memory address parameter respectively.</a:t>
            </a:r>
          </a:p>
          <a:p>
            <a:r>
              <a:rPr lang="en-US" sz="2200" dirty="0"/>
              <a:t>It is to identify the bytes, it should be an even number. If this parameter is having an odd number then it is having 1 extra byte. This byte defines the type of memory added by the OEM.</a:t>
            </a:r>
          </a:p>
        </p:txBody>
      </p:sp>
    </p:spTree>
    <p:extLst>
      <p:ext uri="{BB962C8B-B14F-4D97-AF65-F5344CB8AC3E}">
        <p14:creationId xmlns:p14="http://schemas.microsoft.com/office/powerpoint/2010/main" val="422206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FA81-43AE-4F26-9555-C8D963540D9D}"/>
              </a:ext>
            </a:extLst>
          </p:cNvPr>
          <p:cNvSpPr>
            <a:spLocks noGrp="1"/>
          </p:cNvSpPr>
          <p:nvPr>
            <p:ph type="title"/>
          </p:nvPr>
        </p:nvSpPr>
        <p:spPr/>
        <p:txBody>
          <a:bodyPr/>
          <a:lstStyle/>
          <a:p>
            <a:r>
              <a:rPr lang="en-US" b="1" dirty="0"/>
              <a:t>Memory Size Parameter :</a:t>
            </a:r>
            <a:endParaRPr lang="en-US" dirty="0"/>
          </a:p>
        </p:txBody>
      </p:sp>
      <p:sp>
        <p:nvSpPr>
          <p:cNvPr id="3" name="Content Placeholder 2">
            <a:extLst>
              <a:ext uri="{FF2B5EF4-FFF2-40B4-BE49-F238E27FC236}">
                <a16:creationId xmlns:a16="http://schemas.microsoft.com/office/drawing/2014/main" id="{D8938749-3A3F-4882-80A9-14CB71C16B77}"/>
              </a:ext>
            </a:extLst>
          </p:cNvPr>
          <p:cNvSpPr>
            <a:spLocks noGrp="1"/>
          </p:cNvSpPr>
          <p:nvPr>
            <p:ph idx="1"/>
          </p:nvPr>
        </p:nvSpPr>
        <p:spPr/>
        <p:txBody>
          <a:bodyPr/>
          <a:lstStyle/>
          <a:p>
            <a:pPr fontAlgn="base"/>
            <a:r>
              <a:rPr lang="en-US" sz="2200" dirty="0"/>
              <a:t>This Memory size parameter specifies how many bytes are in the block to be downloaded onto the flash memory of the microcontroller. This parameter shall be used by the server to compare the memory size with the total amount of data transferred during the Transfer Data (0x36) service.</a:t>
            </a:r>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190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5754</TotalTime>
  <Words>1014</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Arial</vt:lpstr>
      <vt:lpstr>Calibri</vt:lpstr>
      <vt:lpstr>Calibri Light</vt:lpstr>
      <vt:lpstr>Celestial</vt:lpstr>
      <vt:lpstr>Request download (0X34) service: uds protocol</vt:lpstr>
      <vt:lpstr>Contents :</vt:lpstr>
      <vt:lpstr>Introduction To Request Download (0x34) Service</vt:lpstr>
      <vt:lpstr>Request Download (0x34) Service Request Frame Format </vt:lpstr>
      <vt:lpstr>Request frame format(0x34):</vt:lpstr>
      <vt:lpstr>PowerPoint Presentation</vt:lpstr>
      <vt:lpstr>PowerPoint Presentation</vt:lpstr>
      <vt:lpstr>Memory Address Parameter:</vt:lpstr>
      <vt:lpstr>Memory Size Parameter :</vt:lpstr>
      <vt:lpstr>Request Download (0x34) Service Response Frame Format :</vt:lpstr>
      <vt:lpstr>PowerPoint Presentation</vt:lpstr>
      <vt:lpstr>Positive Response Frame In Request Download (0x34) Service :</vt:lpstr>
      <vt:lpstr>Download Request (0x34) Service Positive Response Message Frame Format Syntax :</vt:lpstr>
      <vt:lpstr>MaxNumberOfBlockLength Parameter of Download Request (0x34) Service :</vt:lpstr>
      <vt:lpstr>Request Download (0x34) Service Negative Response Frame :</vt:lpstr>
      <vt:lpstr>Supported NRC For 0x34 Service :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Request download (0X34) service: uds protocol</dc:title>
  <dc:creator>Naveen kumar Yenagurthi</dc:creator>
  <cp:lastModifiedBy>Naveen kumar Yenagurthi</cp:lastModifiedBy>
  <cp:revision>22</cp:revision>
  <dcterms:created xsi:type="dcterms:W3CDTF">2022-09-22T04:11:23Z</dcterms:created>
  <dcterms:modified xsi:type="dcterms:W3CDTF">2022-09-26T04:05:54Z</dcterms:modified>
</cp:coreProperties>
</file>