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75" r:id="rId2"/>
    <p:sldId id="277" r:id="rId3"/>
    <p:sldId id="258" r:id="rId4"/>
    <p:sldId id="259" r:id="rId5"/>
    <p:sldId id="260" r:id="rId6"/>
    <p:sldId id="278" r:id="rId7"/>
    <p:sldId id="261" r:id="rId8"/>
    <p:sldId id="262" r:id="rId9"/>
    <p:sldId id="264" r:id="rId10"/>
    <p:sldId id="265" r:id="rId11"/>
    <p:sldId id="266" r:id="rId12"/>
    <p:sldId id="26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73DD2-46D3-41F3-9F4A-D3D93476CDC4}" type="doc">
      <dgm:prSet loTypeId="urn:microsoft.com/office/officeart/2005/8/layout/process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3FC817-5990-4BB1-85A9-60939978F820}">
      <dgm:prSet phldrT="[Text]"/>
      <dgm:spPr/>
      <dgm:t>
        <a:bodyPr/>
        <a:lstStyle/>
        <a:p>
          <a:r>
            <a:rPr lang="en-IN" dirty="0"/>
            <a:t>Requirements</a:t>
          </a:r>
        </a:p>
      </dgm:t>
    </dgm:pt>
    <dgm:pt modelId="{03F086E1-76ED-4D35-B3E9-9E782E1C2B24}" type="parTrans" cxnId="{99B2820A-653F-4E90-9E99-FCB91A68C995}">
      <dgm:prSet/>
      <dgm:spPr/>
      <dgm:t>
        <a:bodyPr/>
        <a:lstStyle/>
        <a:p>
          <a:endParaRPr lang="en-IN"/>
        </a:p>
      </dgm:t>
    </dgm:pt>
    <dgm:pt modelId="{B6DF8F2B-9C98-4B70-A947-1B31695C7674}" type="sibTrans" cxnId="{99B2820A-653F-4E90-9E99-FCB91A68C995}">
      <dgm:prSet/>
      <dgm:spPr/>
      <dgm:t>
        <a:bodyPr/>
        <a:lstStyle/>
        <a:p>
          <a:endParaRPr lang="en-IN"/>
        </a:p>
      </dgm:t>
    </dgm:pt>
    <dgm:pt modelId="{6DD7FD9D-682B-4942-A907-23D0302DA314}">
      <dgm:prSet/>
      <dgm:spPr/>
      <dgm:t>
        <a:bodyPr/>
        <a:lstStyle/>
        <a:p>
          <a:r>
            <a:rPr lang="en-IN" dirty="0"/>
            <a:t>Specification</a:t>
          </a:r>
        </a:p>
      </dgm:t>
    </dgm:pt>
    <dgm:pt modelId="{C45C6111-EDD3-43DB-95EA-A6D4BCE17889}" type="parTrans" cxnId="{6832F13E-4AFC-4CED-97E3-09BBAC658D54}">
      <dgm:prSet/>
      <dgm:spPr/>
      <dgm:t>
        <a:bodyPr/>
        <a:lstStyle/>
        <a:p>
          <a:endParaRPr lang="en-IN"/>
        </a:p>
      </dgm:t>
    </dgm:pt>
    <dgm:pt modelId="{82FAB0AA-667A-44E3-92B3-026B5EDDFF22}" type="sibTrans" cxnId="{6832F13E-4AFC-4CED-97E3-09BBAC658D54}">
      <dgm:prSet/>
      <dgm:spPr/>
      <dgm:t>
        <a:bodyPr/>
        <a:lstStyle/>
        <a:p>
          <a:endParaRPr lang="en-IN"/>
        </a:p>
      </dgm:t>
    </dgm:pt>
    <dgm:pt modelId="{59077246-7367-4A93-A24D-B27ED83A29FC}">
      <dgm:prSet/>
      <dgm:spPr/>
      <dgm:t>
        <a:bodyPr/>
        <a:lstStyle/>
        <a:p>
          <a:r>
            <a:rPr lang="en-IN" b="0" dirty="0">
              <a:solidFill>
                <a:schemeClr val="tx1"/>
              </a:solidFill>
            </a:rPr>
            <a:t>Components</a:t>
          </a:r>
          <a:endParaRPr lang="en-IN" dirty="0">
            <a:solidFill>
              <a:schemeClr val="tx1"/>
            </a:solidFill>
          </a:endParaRPr>
        </a:p>
      </dgm:t>
    </dgm:pt>
    <dgm:pt modelId="{582240DA-34F8-46F0-998F-C0707D2E335E}" type="parTrans" cxnId="{1F326CB4-89E4-43F6-9022-29F1AFF9D3CF}">
      <dgm:prSet/>
      <dgm:spPr/>
      <dgm:t>
        <a:bodyPr/>
        <a:lstStyle/>
        <a:p>
          <a:endParaRPr lang="en-IN"/>
        </a:p>
      </dgm:t>
    </dgm:pt>
    <dgm:pt modelId="{03BDCDD8-C711-4D4C-8B53-BCB9C288DA2F}" type="sibTrans" cxnId="{1F326CB4-89E4-43F6-9022-29F1AFF9D3CF}">
      <dgm:prSet/>
      <dgm:spPr/>
      <dgm:t>
        <a:bodyPr/>
        <a:lstStyle/>
        <a:p>
          <a:endParaRPr lang="en-IN"/>
        </a:p>
      </dgm:t>
    </dgm:pt>
    <dgm:pt modelId="{85482BB3-FFDC-41C1-A31A-4BAA70E651A4}">
      <dgm:prSet/>
      <dgm:spPr/>
      <dgm:t>
        <a:bodyPr/>
        <a:lstStyle/>
        <a:p>
          <a:r>
            <a:rPr lang="en-IN" dirty="0"/>
            <a:t>System Integration</a:t>
          </a:r>
        </a:p>
      </dgm:t>
    </dgm:pt>
    <dgm:pt modelId="{C4FECAFE-3F85-4D76-AFB7-4B86948AE968}" type="parTrans" cxnId="{06473BFB-F4CD-4F81-B6F8-12381D6F638B}">
      <dgm:prSet/>
      <dgm:spPr/>
      <dgm:t>
        <a:bodyPr/>
        <a:lstStyle/>
        <a:p>
          <a:endParaRPr lang="en-IN"/>
        </a:p>
      </dgm:t>
    </dgm:pt>
    <dgm:pt modelId="{650321BC-B69B-4B53-A41A-E723418FB1D6}" type="sibTrans" cxnId="{06473BFB-F4CD-4F81-B6F8-12381D6F638B}">
      <dgm:prSet/>
      <dgm:spPr/>
      <dgm:t>
        <a:bodyPr/>
        <a:lstStyle/>
        <a:p>
          <a:endParaRPr lang="en-IN"/>
        </a:p>
      </dgm:t>
    </dgm:pt>
    <dgm:pt modelId="{8CAB6E95-D0CB-4886-98FF-C3D786E71259}">
      <dgm:prSet/>
      <dgm:spPr/>
      <dgm:t>
        <a:bodyPr/>
        <a:lstStyle/>
        <a:p>
          <a:r>
            <a:rPr lang="en-IN" dirty="0"/>
            <a:t>Architecture</a:t>
          </a:r>
        </a:p>
      </dgm:t>
    </dgm:pt>
    <dgm:pt modelId="{63036A44-C1F5-45CB-B55C-8FF56836B795}" type="parTrans" cxnId="{EEEDAAFE-14F7-4751-B9C7-C6C1EE03295D}">
      <dgm:prSet/>
      <dgm:spPr/>
      <dgm:t>
        <a:bodyPr/>
        <a:lstStyle/>
        <a:p>
          <a:endParaRPr lang="en-IN"/>
        </a:p>
      </dgm:t>
    </dgm:pt>
    <dgm:pt modelId="{3F3C6E03-BD19-44B0-AA11-7CFC3EF22E9A}" type="sibTrans" cxnId="{EEEDAAFE-14F7-4751-B9C7-C6C1EE03295D}">
      <dgm:prSet/>
      <dgm:spPr/>
      <dgm:t>
        <a:bodyPr/>
        <a:lstStyle/>
        <a:p>
          <a:endParaRPr lang="en-IN"/>
        </a:p>
      </dgm:t>
    </dgm:pt>
    <dgm:pt modelId="{9CC989E2-CAC4-416E-8ADF-55CE7883A576}" type="pres">
      <dgm:prSet presAssocID="{7CF73DD2-46D3-41F3-9F4A-D3D93476CDC4}" presName="Name0" presStyleCnt="0">
        <dgm:presLayoutVars>
          <dgm:dir/>
          <dgm:animLvl val="lvl"/>
          <dgm:resizeHandles val="exact"/>
        </dgm:presLayoutVars>
      </dgm:prSet>
      <dgm:spPr/>
    </dgm:pt>
    <dgm:pt modelId="{097EE1A2-DAF1-4BD1-8CF1-46FB38BABB0D}" type="pres">
      <dgm:prSet presAssocID="{85482BB3-FFDC-41C1-A31A-4BAA70E651A4}" presName="boxAndChildren" presStyleCnt="0"/>
      <dgm:spPr/>
    </dgm:pt>
    <dgm:pt modelId="{2A8D3764-1A2F-4B81-BCAB-AA2D3A22D162}" type="pres">
      <dgm:prSet presAssocID="{85482BB3-FFDC-41C1-A31A-4BAA70E651A4}" presName="parentTextBox" presStyleLbl="node1" presStyleIdx="0" presStyleCnt="5"/>
      <dgm:spPr/>
    </dgm:pt>
    <dgm:pt modelId="{DFF433DA-021A-4508-89D6-16454D916E7B}" type="pres">
      <dgm:prSet presAssocID="{03BDCDD8-C711-4D4C-8B53-BCB9C288DA2F}" presName="sp" presStyleCnt="0"/>
      <dgm:spPr/>
    </dgm:pt>
    <dgm:pt modelId="{F364DF0E-7829-4253-BB37-1C71B5DE835A}" type="pres">
      <dgm:prSet presAssocID="{59077246-7367-4A93-A24D-B27ED83A29FC}" presName="arrowAndChildren" presStyleCnt="0"/>
      <dgm:spPr/>
    </dgm:pt>
    <dgm:pt modelId="{C7BE1F26-B070-4EF6-985A-38ED44269280}" type="pres">
      <dgm:prSet presAssocID="{59077246-7367-4A93-A24D-B27ED83A29FC}" presName="parentTextArrow" presStyleLbl="node1" presStyleIdx="1" presStyleCnt="5"/>
      <dgm:spPr/>
    </dgm:pt>
    <dgm:pt modelId="{6C6C0E6D-ABC4-43B8-8AB4-C679AC2DD219}" type="pres">
      <dgm:prSet presAssocID="{3F3C6E03-BD19-44B0-AA11-7CFC3EF22E9A}" presName="sp" presStyleCnt="0"/>
      <dgm:spPr/>
    </dgm:pt>
    <dgm:pt modelId="{387A483C-A561-434C-9CA8-15147BB2669A}" type="pres">
      <dgm:prSet presAssocID="{8CAB6E95-D0CB-4886-98FF-C3D786E71259}" presName="arrowAndChildren" presStyleCnt="0"/>
      <dgm:spPr/>
    </dgm:pt>
    <dgm:pt modelId="{E3BC8615-88BD-40AA-8705-218A645327DF}" type="pres">
      <dgm:prSet presAssocID="{8CAB6E95-D0CB-4886-98FF-C3D786E71259}" presName="parentTextArrow" presStyleLbl="node1" presStyleIdx="2" presStyleCnt="5"/>
      <dgm:spPr/>
    </dgm:pt>
    <dgm:pt modelId="{391D7188-B7E6-4059-92A2-14A02FD9CDE6}" type="pres">
      <dgm:prSet presAssocID="{82FAB0AA-667A-44E3-92B3-026B5EDDFF22}" presName="sp" presStyleCnt="0"/>
      <dgm:spPr/>
    </dgm:pt>
    <dgm:pt modelId="{D1F1CF02-D16C-45AF-A200-3ABE6B810606}" type="pres">
      <dgm:prSet presAssocID="{6DD7FD9D-682B-4942-A907-23D0302DA314}" presName="arrowAndChildren" presStyleCnt="0"/>
      <dgm:spPr/>
    </dgm:pt>
    <dgm:pt modelId="{AE6802DE-20E9-45D1-8C83-3561754CECA5}" type="pres">
      <dgm:prSet presAssocID="{6DD7FD9D-682B-4942-A907-23D0302DA314}" presName="parentTextArrow" presStyleLbl="node1" presStyleIdx="3" presStyleCnt="5"/>
      <dgm:spPr/>
    </dgm:pt>
    <dgm:pt modelId="{AAA49B64-A3E8-4A08-8B0E-3BD11E3482C8}" type="pres">
      <dgm:prSet presAssocID="{B6DF8F2B-9C98-4B70-A947-1B31695C7674}" presName="sp" presStyleCnt="0"/>
      <dgm:spPr/>
    </dgm:pt>
    <dgm:pt modelId="{7C1F8972-DD20-4F51-8250-D50C38845A2A}" type="pres">
      <dgm:prSet presAssocID="{BD3FC817-5990-4BB1-85A9-60939978F820}" presName="arrowAndChildren" presStyleCnt="0"/>
      <dgm:spPr/>
    </dgm:pt>
    <dgm:pt modelId="{B90F3009-5F47-43A2-A5DA-90C7C12F2304}" type="pres">
      <dgm:prSet presAssocID="{BD3FC817-5990-4BB1-85A9-60939978F820}" presName="parentTextArrow" presStyleLbl="node1" presStyleIdx="4" presStyleCnt="5" custLinFactNeighborX="-353" custLinFactNeighborY="916"/>
      <dgm:spPr/>
    </dgm:pt>
  </dgm:ptLst>
  <dgm:cxnLst>
    <dgm:cxn modelId="{99B2820A-653F-4E90-9E99-FCB91A68C995}" srcId="{7CF73DD2-46D3-41F3-9F4A-D3D93476CDC4}" destId="{BD3FC817-5990-4BB1-85A9-60939978F820}" srcOrd="0" destOrd="0" parTransId="{03F086E1-76ED-4D35-B3E9-9E782E1C2B24}" sibTransId="{B6DF8F2B-9C98-4B70-A947-1B31695C7674}"/>
    <dgm:cxn modelId="{8A9A830E-3367-4074-B844-B6F02066044B}" type="presOf" srcId="{7CF73DD2-46D3-41F3-9F4A-D3D93476CDC4}" destId="{9CC989E2-CAC4-416E-8ADF-55CE7883A576}" srcOrd="0" destOrd="0" presId="urn:microsoft.com/office/officeart/2005/8/layout/process4"/>
    <dgm:cxn modelId="{976A5535-D9FA-4B65-AC39-001542813CF2}" type="presOf" srcId="{85482BB3-FFDC-41C1-A31A-4BAA70E651A4}" destId="{2A8D3764-1A2F-4B81-BCAB-AA2D3A22D162}" srcOrd="0" destOrd="0" presId="urn:microsoft.com/office/officeart/2005/8/layout/process4"/>
    <dgm:cxn modelId="{6832F13E-4AFC-4CED-97E3-09BBAC658D54}" srcId="{7CF73DD2-46D3-41F3-9F4A-D3D93476CDC4}" destId="{6DD7FD9D-682B-4942-A907-23D0302DA314}" srcOrd="1" destOrd="0" parTransId="{C45C6111-EDD3-43DB-95EA-A6D4BCE17889}" sibTransId="{82FAB0AA-667A-44E3-92B3-026B5EDDFF22}"/>
    <dgm:cxn modelId="{31025B77-34CA-46EA-9834-64056E27025A}" type="presOf" srcId="{8CAB6E95-D0CB-4886-98FF-C3D786E71259}" destId="{E3BC8615-88BD-40AA-8705-218A645327DF}" srcOrd="0" destOrd="0" presId="urn:microsoft.com/office/officeart/2005/8/layout/process4"/>
    <dgm:cxn modelId="{2B42DEA4-3E28-42CB-9F99-44E50958F2AA}" type="presOf" srcId="{59077246-7367-4A93-A24D-B27ED83A29FC}" destId="{C7BE1F26-B070-4EF6-985A-38ED44269280}" srcOrd="0" destOrd="0" presId="urn:microsoft.com/office/officeart/2005/8/layout/process4"/>
    <dgm:cxn modelId="{1F326CB4-89E4-43F6-9022-29F1AFF9D3CF}" srcId="{7CF73DD2-46D3-41F3-9F4A-D3D93476CDC4}" destId="{59077246-7367-4A93-A24D-B27ED83A29FC}" srcOrd="3" destOrd="0" parTransId="{582240DA-34F8-46F0-998F-C0707D2E335E}" sibTransId="{03BDCDD8-C711-4D4C-8B53-BCB9C288DA2F}"/>
    <dgm:cxn modelId="{E6F140EE-9724-4493-801D-0035CDFD98DA}" type="presOf" srcId="{6DD7FD9D-682B-4942-A907-23D0302DA314}" destId="{AE6802DE-20E9-45D1-8C83-3561754CECA5}" srcOrd="0" destOrd="0" presId="urn:microsoft.com/office/officeart/2005/8/layout/process4"/>
    <dgm:cxn modelId="{04CCA8F5-EC7C-408A-ADA0-32843DE861EE}" type="presOf" srcId="{BD3FC817-5990-4BB1-85A9-60939978F820}" destId="{B90F3009-5F47-43A2-A5DA-90C7C12F2304}" srcOrd="0" destOrd="0" presId="urn:microsoft.com/office/officeart/2005/8/layout/process4"/>
    <dgm:cxn modelId="{06473BFB-F4CD-4F81-B6F8-12381D6F638B}" srcId="{7CF73DD2-46D3-41F3-9F4A-D3D93476CDC4}" destId="{85482BB3-FFDC-41C1-A31A-4BAA70E651A4}" srcOrd="4" destOrd="0" parTransId="{C4FECAFE-3F85-4D76-AFB7-4B86948AE968}" sibTransId="{650321BC-B69B-4B53-A41A-E723418FB1D6}"/>
    <dgm:cxn modelId="{EEEDAAFE-14F7-4751-B9C7-C6C1EE03295D}" srcId="{7CF73DD2-46D3-41F3-9F4A-D3D93476CDC4}" destId="{8CAB6E95-D0CB-4886-98FF-C3D786E71259}" srcOrd="2" destOrd="0" parTransId="{63036A44-C1F5-45CB-B55C-8FF56836B795}" sibTransId="{3F3C6E03-BD19-44B0-AA11-7CFC3EF22E9A}"/>
    <dgm:cxn modelId="{171EC8DA-FB27-432A-B32D-20884AE4B1F2}" type="presParOf" srcId="{9CC989E2-CAC4-416E-8ADF-55CE7883A576}" destId="{097EE1A2-DAF1-4BD1-8CF1-46FB38BABB0D}" srcOrd="0" destOrd="0" presId="urn:microsoft.com/office/officeart/2005/8/layout/process4"/>
    <dgm:cxn modelId="{075C2624-ED89-479F-8BB7-27F7960D6656}" type="presParOf" srcId="{097EE1A2-DAF1-4BD1-8CF1-46FB38BABB0D}" destId="{2A8D3764-1A2F-4B81-BCAB-AA2D3A22D162}" srcOrd="0" destOrd="0" presId="urn:microsoft.com/office/officeart/2005/8/layout/process4"/>
    <dgm:cxn modelId="{3AE38A6A-A57A-475E-9350-F2209B0F9175}" type="presParOf" srcId="{9CC989E2-CAC4-416E-8ADF-55CE7883A576}" destId="{DFF433DA-021A-4508-89D6-16454D916E7B}" srcOrd="1" destOrd="0" presId="urn:microsoft.com/office/officeart/2005/8/layout/process4"/>
    <dgm:cxn modelId="{801330DD-370F-494A-9AC9-9255A11CB104}" type="presParOf" srcId="{9CC989E2-CAC4-416E-8ADF-55CE7883A576}" destId="{F364DF0E-7829-4253-BB37-1C71B5DE835A}" srcOrd="2" destOrd="0" presId="urn:microsoft.com/office/officeart/2005/8/layout/process4"/>
    <dgm:cxn modelId="{930D254D-3F16-4ACC-82E4-8074D17FBBFB}" type="presParOf" srcId="{F364DF0E-7829-4253-BB37-1C71B5DE835A}" destId="{C7BE1F26-B070-4EF6-985A-38ED44269280}" srcOrd="0" destOrd="0" presId="urn:microsoft.com/office/officeart/2005/8/layout/process4"/>
    <dgm:cxn modelId="{ADCF1B87-151D-4CEC-87D6-6164CA0CDC23}" type="presParOf" srcId="{9CC989E2-CAC4-416E-8ADF-55CE7883A576}" destId="{6C6C0E6D-ABC4-43B8-8AB4-C679AC2DD219}" srcOrd="3" destOrd="0" presId="urn:microsoft.com/office/officeart/2005/8/layout/process4"/>
    <dgm:cxn modelId="{352829AA-7AC9-4220-A7B3-7F3AC25110CE}" type="presParOf" srcId="{9CC989E2-CAC4-416E-8ADF-55CE7883A576}" destId="{387A483C-A561-434C-9CA8-15147BB2669A}" srcOrd="4" destOrd="0" presId="urn:microsoft.com/office/officeart/2005/8/layout/process4"/>
    <dgm:cxn modelId="{E5BED9B0-83D7-45E3-9CF9-C6BF9BFCAC6A}" type="presParOf" srcId="{387A483C-A561-434C-9CA8-15147BB2669A}" destId="{E3BC8615-88BD-40AA-8705-218A645327DF}" srcOrd="0" destOrd="0" presId="urn:microsoft.com/office/officeart/2005/8/layout/process4"/>
    <dgm:cxn modelId="{F3A09110-8B1B-4FC6-9E5E-E437AE29A45A}" type="presParOf" srcId="{9CC989E2-CAC4-416E-8ADF-55CE7883A576}" destId="{391D7188-B7E6-4059-92A2-14A02FD9CDE6}" srcOrd="5" destOrd="0" presId="urn:microsoft.com/office/officeart/2005/8/layout/process4"/>
    <dgm:cxn modelId="{49599CBD-C2C6-44CA-BE89-0BBF86700202}" type="presParOf" srcId="{9CC989E2-CAC4-416E-8ADF-55CE7883A576}" destId="{D1F1CF02-D16C-45AF-A200-3ABE6B810606}" srcOrd="6" destOrd="0" presId="urn:microsoft.com/office/officeart/2005/8/layout/process4"/>
    <dgm:cxn modelId="{CF61CA9C-8E66-4086-8636-7ED888FCDE2F}" type="presParOf" srcId="{D1F1CF02-D16C-45AF-A200-3ABE6B810606}" destId="{AE6802DE-20E9-45D1-8C83-3561754CECA5}" srcOrd="0" destOrd="0" presId="urn:microsoft.com/office/officeart/2005/8/layout/process4"/>
    <dgm:cxn modelId="{A2A0D68D-C1C9-4599-A3FA-8DD57DDC2E4F}" type="presParOf" srcId="{9CC989E2-CAC4-416E-8ADF-55CE7883A576}" destId="{AAA49B64-A3E8-4A08-8B0E-3BD11E3482C8}" srcOrd="7" destOrd="0" presId="urn:microsoft.com/office/officeart/2005/8/layout/process4"/>
    <dgm:cxn modelId="{8A9C35A7-E352-48B7-95AC-1E639F3CF8E0}" type="presParOf" srcId="{9CC989E2-CAC4-416E-8ADF-55CE7883A576}" destId="{7C1F8972-DD20-4F51-8250-D50C38845A2A}" srcOrd="8" destOrd="0" presId="urn:microsoft.com/office/officeart/2005/8/layout/process4"/>
    <dgm:cxn modelId="{CCBC2DEA-2A8C-42B7-8DF6-6F5CC8A83516}" type="presParOf" srcId="{7C1F8972-DD20-4F51-8250-D50C38845A2A}" destId="{B90F3009-5F47-43A2-A5DA-90C7C12F230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D3764-1A2F-4B81-BCAB-AA2D3A22D162}">
      <dsp:nvSpPr>
        <dsp:cNvPr id="0" name=""/>
        <dsp:cNvSpPr/>
      </dsp:nvSpPr>
      <dsp:spPr>
        <a:xfrm>
          <a:off x="0" y="4346376"/>
          <a:ext cx="5697414" cy="7130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System Integration</a:t>
          </a:r>
        </a:p>
      </dsp:txBody>
      <dsp:txXfrm>
        <a:off x="0" y="4346376"/>
        <a:ext cx="5697414" cy="713059"/>
      </dsp:txXfrm>
    </dsp:sp>
    <dsp:sp modelId="{C7BE1F26-B070-4EF6-985A-38ED44269280}">
      <dsp:nvSpPr>
        <dsp:cNvPr id="0" name=""/>
        <dsp:cNvSpPr/>
      </dsp:nvSpPr>
      <dsp:spPr>
        <a:xfrm rot="10800000">
          <a:off x="0" y="3260387"/>
          <a:ext cx="5697414" cy="109668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 dirty="0">
              <a:solidFill>
                <a:schemeClr val="tx1"/>
              </a:solidFill>
            </a:rPr>
            <a:t>Components</a:t>
          </a:r>
          <a:endParaRPr lang="en-IN" sz="2500" kern="1200" dirty="0">
            <a:solidFill>
              <a:schemeClr val="tx1"/>
            </a:solidFill>
          </a:endParaRPr>
        </a:p>
      </dsp:txBody>
      <dsp:txXfrm rot="10800000">
        <a:off x="0" y="3260387"/>
        <a:ext cx="5697414" cy="712593"/>
      </dsp:txXfrm>
    </dsp:sp>
    <dsp:sp modelId="{E3BC8615-88BD-40AA-8705-218A645327DF}">
      <dsp:nvSpPr>
        <dsp:cNvPr id="0" name=""/>
        <dsp:cNvSpPr/>
      </dsp:nvSpPr>
      <dsp:spPr>
        <a:xfrm rot="10800000">
          <a:off x="0" y="2174398"/>
          <a:ext cx="5697414" cy="109668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Architecture</a:t>
          </a:r>
        </a:p>
      </dsp:txBody>
      <dsp:txXfrm rot="10800000">
        <a:off x="0" y="2174398"/>
        <a:ext cx="5697414" cy="712593"/>
      </dsp:txXfrm>
    </dsp:sp>
    <dsp:sp modelId="{AE6802DE-20E9-45D1-8C83-3561754CECA5}">
      <dsp:nvSpPr>
        <dsp:cNvPr id="0" name=""/>
        <dsp:cNvSpPr/>
      </dsp:nvSpPr>
      <dsp:spPr>
        <a:xfrm rot="10800000">
          <a:off x="0" y="1088409"/>
          <a:ext cx="5697414" cy="109668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Specification</a:t>
          </a:r>
        </a:p>
      </dsp:txBody>
      <dsp:txXfrm rot="10800000">
        <a:off x="0" y="1088409"/>
        <a:ext cx="5697414" cy="712593"/>
      </dsp:txXfrm>
    </dsp:sp>
    <dsp:sp modelId="{B90F3009-5F47-43A2-A5DA-90C7C12F2304}">
      <dsp:nvSpPr>
        <dsp:cNvPr id="0" name=""/>
        <dsp:cNvSpPr/>
      </dsp:nvSpPr>
      <dsp:spPr>
        <a:xfrm rot="10800000">
          <a:off x="0" y="12465"/>
          <a:ext cx="5697414" cy="109668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Requirements</a:t>
          </a:r>
        </a:p>
      </dsp:txBody>
      <dsp:txXfrm rot="10800000">
        <a:off x="0" y="12465"/>
        <a:ext cx="5697414" cy="712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B5AF8-B896-42A8-BBBE-C23DF78ADD9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B932C-7FFC-4A18-A7E5-3371F3084D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M.Dilip</a:t>
            </a:r>
            <a:r>
              <a:rPr lang="en-IN" dirty="0"/>
              <a:t> Gupta</a:t>
            </a:r>
          </a:p>
          <a:p>
            <a:r>
              <a:rPr lang="en-IN" dirty="0"/>
              <a:t>10841A04A6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C70D-D008-4AB7-A513-8F209F08F0B9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</a:t>
            </a:r>
            <a:r>
              <a:rPr lang="en-US" baseline="0" dirty="0"/>
              <a:t> c</a:t>
            </a:r>
            <a:r>
              <a:rPr lang="en-US" dirty="0"/>
              <a:t>ourse details </a:t>
            </a:r>
            <a:r>
              <a:rPr lang="en-US" baseline="0" dirty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</a:t>
            </a:r>
            <a:r>
              <a:rPr lang="en-US" baseline="0" dirty="0"/>
              <a:t> c</a:t>
            </a:r>
            <a:r>
              <a:rPr lang="en-US" dirty="0"/>
              <a:t>ourse details </a:t>
            </a:r>
            <a:r>
              <a:rPr lang="en-US" baseline="0" dirty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3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</a:t>
            </a:r>
            <a:r>
              <a:rPr lang="en-US" baseline="0" dirty="0"/>
              <a:t> c</a:t>
            </a:r>
            <a:r>
              <a:rPr lang="en-US" dirty="0"/>
              <a:t>ourse details </a:t>
            </a:r>
            <a:r>
              <a:rPr lang="en-US" baseline="0" dirty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</a:t>
            </a:r>
            <a:r>
              <a:rPr lang="en-US" baseline="0" dirty="0"/>
              <a:t> c</a:t>
            </a:r>
            <a:r>
              <a:rPr lang="en-US" dirty="0"/>
              <a:t>ourse details </a:t>
            </a:r>
            <a:r>
              <a:rPr lang="en-US" baseline="0" dirty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2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</a:t>
            </a:r>
            <a:r>
              <a:rPr lang="en-US" baseline="0" dirty="0"/>
              <a:t> c</a:t>
            </a:r>
            <a:r>
              <a:rPr lang="en-US" dirty="0"/>
              <a:t>ourse details </a:t>
            </a:r>
            <a:r>
              <a:rPr lang="en-US" baseline="0" dirty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4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</a:t>
            </a:r>
            <a:r>
              <a:rPr lang="en-US" baseline="0" dirty="0"/>
              <a:t> c</a:t>
            </a:r>
            <a:r>
              <a:rPr lang="en-US" dirty="0"/>
              <a:t>ourse details </a:t>
            </a:r>
            <a:r>
              <a:rPr lang="en-US" baseline="0" dirty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1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</a:t>
            </a:r>
            <a:r>
              <a:rPr lang="en-US" baseline="0" dirty="0"/>
              <a:t> c</a:t>
            </a:r>
            <a:r>
              <a:rPr lang="en-US" dirty="0"/>
              <a:t>ourse details </a:t>
            </a:r>
            <a:r>
              <a:rPr lang="en-US" baseline="0" dirty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</a:t>
            </a:r>
            <a:r>
              <a:rPr lang="en-US" baseline="0" dirty="0"/>
              <a:t> c</a:t>
            </a:r>
            <a:r>
              <a:rPr lang="en-US" dirty="0"/>
              <a:t>ourse details </a:t>
            </a:r>
            <a:r>
              <a:rPr lang="en-US" baseline="0" dirty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73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</a:t>
            </a:r>
            <a:r>
              <a:rPr lang="en-US" baseline="0" dirty="0"/>
              <a:t> c</a:t>
            </a:r>
            <a:r>
              <a:rPr lang="en-US" dirty="0"/>
              <a:t>ourse details </a:t>
            </a:r>
            <a:r>
              <a:rPr lang="en-US" baseline="0" dirty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2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53DA-8BF4-4869-96FE-9BCF43372D46}" type="datetime8">
              <a:rPr lang="en-US" smtClean="0"/>
              <a:pPr/>
              <a:t>8/23/2022 1:49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>
                <a:solidFill>
                  <a:srgbClr val="444D26"/>
                </a:solidFill>
              </a:rPr>
              <a:pPr/>
              <a:t>‹#›</a:t>
            </a:fld>
            <a:endParaRPr lang="en-US" dirty="0">
              <a:solidFill>
                <a:srgbClr val="444D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7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rgbClr val="444D26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5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rgbClr val="444D26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0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rgbClr val="444D26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509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rgbClr val="444D26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rgbClr val="444D26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rgbClr val="444D26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19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>
              <a:solidFill>
                <a:srgbClr val="444D2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44D2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rgbClr val="444D26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1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rgbClr val="444D26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62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>
              <a:solidFill>
                <a:srgbClr val="444D2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44D2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865" y="1755649"/>
            <a:ext cx="2153743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9530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44D2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>
              <a:solidFill>
                <a:srgbClr val="444D2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44D2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8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>
              <a:solidFill>
                <a:srgbClr val="444D2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44D2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>
              <a:solidFill>
                <a:srgbClr val="444D2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44D2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>
              <a:solidFill>
                <a:srgbClr val="444D26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44D26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8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>
              <a:solidFill>
                <a:srgbClr val="444D2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>
                <a:solidFill>
                  <a:srgbClr val="444D26"/>
                </a:solidFill>
              </a:rPr>
              <a:pPr/>
              <a:t>‹#›</a:t>
            </a:fld>
            <a:endParaRPr lang="en-US" dirty="0">
              <a:solidFill>
                <a:srgbClr val="444D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3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rgbClr val="444D26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4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>
              <a:solidFill>
                <a:srgbClr val="444D2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6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rgbClr val="444D26"/>
                </a:solidFill>
              </a:rPr>
              <a:pPr/>
              <a:t>8/23/2022 1:49 PM</a:t>
            </a:fld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srgbClr val="444D2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rgbClr val="444D26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31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68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31" y="1862092"/>
            <a:ext cx="9855200" cy="914400"/>
          </a:xfrm>
        </p:spPr>
        <p:txBody>
          <a:bodyPr>
            <a:normAutofit/>
          </a:bodyPr>
          <a:lstStyle/>
          <a:p>
            <a:r>
              <a:rPr lang="en-IN" dirty="0"/>
              <a:t>EMBEDDED IN AUTOMOBILES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31230" y="4468429"/>
            <a:ext cx="916076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                                      		              BY</a:t>
            </a:r>
          </a:p>
          <a:p>
            <a:r>
              <a:rPr lang="en-IN" sz="2400" dirty="0"/>
              <a:t>                                  		 Mohammed </a:t>
            </a:r>
            <a:r>
              <a:rPr lang="en-IN" sz="2400" dirty="0" err="1"/>
              <a:t>shabbar</a:t>
            </a:r>
            <a:endParaRPr lang="en-IN" sz="2400" dirty="0"/>
          </a:p>
          <a:p>
            <a:r>
              <a:rPr lang="en-IN" sz="2400" dirty="0"/>
              <a:t>                                  		 61828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Principle of functioning of an ABS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12800" y="1589566"/>
            <a:ext cx="11099800" cy="47477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function of an anti-lock  brake  system is to minimize skidding by releasing brakes on wheels(it does so when wheels are moving slowly)</a:t>
            </a:r>
          </a:p>
          <a:p>
            <a:pPr lvl="0"/>
            <a:r>
              <a:rPr lang="en-US" dirty="0"/>
              <a:t>An ABS is placed between brakes and hydraulic pump </a:t>
            </a:r>
          </a:p>
          <a:p>
            <a:pPr lvl="0"/>
            <a:r>
              <a:rPr lang="en-US" dirty="0"/>
              <a:t>It uses sensor for each wheel ,so that the speed of the wheel can be </a:t>
            </a:r>
            <a:r>
              <a:rPr lang="en-US" dirty="0" err="1"/>
              <a:t>measured,then</a:t>
            </a:r>
            <a:r>
              <a:rPr lang="en-US" dirty="0"/>
              <a:t> these speed’s are used by the abs to identify the amount of hydraulic fluid pressure that need’s to be varied to </a:t>
            </a:r>
            <a:r>
              <a:rPr lang="en-US"/>
              <a:t>reduce skidding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5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Automatic  Stability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33600" y="1589567"/>
            <a:ext cx="815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endParaRPr lang="en-US" dirty="0"/>
          </a:p>
          <a:p>
            <a:pPr marL="0" indent="0" algn="just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12800" y="1589567"/>
            <a:ext cx="11112500" cy="4572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function of ASC+T system is to improve the stability of the car during its movement.</a:t>
            </a:r>
          </a:p>
          <a:p>
            <a:pPr lvl="0"/>
            <a:r>
              <a:rPr lang="en-US" dirty="0"/>
              <a:t>Gear shifting ,ignition timing ,throttle and different brake are the four system’s controlled by ASC+T system</a:t>
            </a:r>
          </a:p>
          <a:p>
            <a:pPr lvl="0"/>
            <a:r>
              <a:rPr lang="en-US" dirty="0"/>
              <a:t>It play’s an important role different tire snow’s operation.</a:t>
            </a:r>
          </a:p>
          <a:p>
            <a:pPr lvl="0"/>
            <a:r>
              <a:rPr lang="en-US" dirty="0"/>
              <a:t>This can be turned ON or OFF by the driver.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0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Adaptive Cruise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33600" y="1589567"/>
            <a:ext cx="815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endParaRPr lang="en-US" dirty="0"/>
          </a:p>
          <a:p>
            <a:pPr marL="0" indent="0" algn="just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12800" y="1589566"/>
            <a:ext cx="11252200" cy="50652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Cooperative Adaptive Cruise Control with Collision Warning (CACC + CW)</a:t>
            </a:r>
          </a:p>
          <a:p>
            <a:pPr lvl="0"/>
            <a:r>
              <a:rPr lang="en-US" dirty="0"/>
              <a:t> </a:t>
            </a:r>
            <a:r>
              <a:rPr lang="en-US" u="sng" dirty="0"/>
              <a:t>CACC</a:t>
            </a:r>
            <a:r>
              <a:rPr lang="en-US" dirty="0"/>
              <a:t>: Cruise at given speed when the road is clear (cruise control) otherwise follow the car in front, using radar (adaptive) and/or communications (cooperative).</a:t>
            </a:r>
          </a:p>
          <a:p>
            <a:pPr lvl="0"/>
            <a:r>
              <a:rPr lang="en-US" dirty="0"/>
              <a:t> </a:t>
            </a:r>
            <a:r>
              <a:rPr lang="en-US" u="sng" dirty="0"/>
              <a:t>CW</a:t>
            </a:r>
            <a:r>
              <a:rPr lang="en-US" dirty="0"/>
              <a:t>: Warn the driver when an object is being approached too fast, or is too close</a:t>
            </a:r>
          </a:p>
          <a:p>
            <a:pPr marL="0" lvl="0" indent="0">
              <a:buNone/>
            </a:pPr>
            <a:r>
              <a:rPr lang="en-US" b="1" u="sng" dirty="0"/>
              <a:t>How it works :</a:t>
            </a:r>
          </a:p>
          <a:p>
            <a:pPr lvl="0"/>
            <a:r>
              <a:rPr lang="en-US" dirty="0"/>
              <a:t>Uses forward-looking radar, installed behind the grill of a vehicle, to detect the speed and distance of the vehicle ahead of it. </a:t>
            </a:r>
          </a:p>
          <a:p>
            <a:pPr lvl="0"/>
            <a:r>
              <a:rPr lang="en-US" dirty="0"/>
              <a:t> Can automatically adjust speed in order to maintain a proper distance between vehicles in the same lane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8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A94C-56CF-412B-87ED-F529B39E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12802">
            <a:off x="1596021" y="2006311"/>
            <a:ext cx="9404723" cy="1400530"/>
          </a:xfrm>
        </p:spPr>
        <p:txBody>
          <a:bodyPr/>
          <a:lstStyle/>
          <a:p>
            <a:r>
              <a:rPr lang="en-US" sz="1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anose="040404040507020202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862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Definition</a:t>
            </a:r>
          </a:p>
          <a:p>
            <a:r>
              <a:rPr lang="en-IN" dirty="0"/>
              <a:t>Embedded system components</a:t>
            </a:r>
          </a:p>
          <a:p>
            <a:r>
              <a:rPr lang="en-IN" dirty="0"/>
              <a:t>Characteristics</a:t>
            </a:r>
          </a:p>
          <a:p>
            <a:r>
              <a:rPr lang="en-IN" dirty="0"/>
              <a:t>Design process</a:t>
            </a:r>
          </a:p>
          <a:p>
            <a:r>
              <a:rPr lang="en-IN" dirty="0"/>
              <a:t>Air bags</a:t>
            </a:r>
          </a:p>
          <a:p>
            <a:r>
              <a:rPr lang="en-IN" dirty="0"/>
              <a:t>Abs</a:t>
            </a:r>
          </a:p>
          <a:p>
            <a:r>
              <a:rPr lang="en-IN" dirty="0"/>
              <a:t>Automatic stability control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Embedded System- Definition?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156046" y="1943986"/>
            <a:ext cx="3562350" cy="3381375"/>
          </a:xfrm>
          <a:prstGeom prst="rect">
            <a:avLst/>
          </a:prstGeom>
        </p:spPr>
      </p:pic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“An embedded system is a</a:t>
            </a:r>
          </a:p>
          <a:p>
            <a:pPr marL="0" indent="0">
              <a:buNone/>
            </a:pPr>
            <a:r>
              <a:rPr lang="en-US" dirty="0"/>
              <a:t>combination of hardware and</a:t>
            </a:r>
          </a:p>
          <a:p>
            <a:pPr marL="0" indent="0">
              <a:buNone/>
            </a:pPr>
            <a:r>
              <a:rPr lang="en-US" dirty="0"/>
              <a:t>software which creates a</a:t>
            </a:r>
          </a:p>
          <a:p>
            <a:pPr marL="0" indent="0">
              <a:buNone/>
            </a:pPr>
            <a:r>
              <a:rPr lang="en-US" dirty="0"/>
              <a:t>dedicated computer system</a:t>
            </a:r>
          </a:p>
          <a:p>
            <a:pPr marL="0" indent="0">
              <a:buNone/>
            </a:pPr>
            <a:r>
              <a:rPr lang="en-US" dirty="0"/>
              <a:t>that performs specific, pre-defined tasks and which is</a:t>
            </a:r>
          </a:p>
          <a:p>
            <a:pPr marL="0" indent="0">
              <a:buNone/>
            </a:pPr>
            <a:r>
              <a:rPr lang="en-US" dirty="0"/>
              <a:t>encapsulated within the</a:t>
            </a:r>
          </a:p>
          <a:p>
            <a:pPr marL="0" indent="0">
              <a:buNone/>
            </a:pPr>
            <a:r>
              <a:rPr lang="en-US" dirty="0"/>
              <a:t>device it controls.</a:t>
            </a:r>
          </a:p>
        </p:txBody>
      </p:sp>
    </p:spTree>
    <p:extLst>
      <p:ext uri="{BB962C8B-B14F-4D97-AF65-F5344CB8AC3E}">
        <p14:creationId xmlns:p14="http://schemas.microsoft.com/office/powerpoint/2010/main" val="80517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Embedded system components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207" y="1607226"/>
            <a:ext cx="10630977" cy="38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Characteristics of embedded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33600" y="1589567"/>
            <a:ext cx="815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endParaRPr lang="en-US" dirty="0"/>
          </a:p>
          <a:p>
            <a:pPr marL="0" indent="0" algn="just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12800" y="1589566"/>
            <a:ext cx="11379200" cy="4942367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dirty="0"/>
              <a:t> </a:t>
            </a:r>
            <a:r>
              <a:rPr lang="en-US" sz="2000" dirty="0"/>
              <a:t>User Interface</a:t>
            </a:r>
          </a:p>
          <a:p>
            <a:r>
              <a:rPr lang="en-US" sz="2000" dirty="0"/>
              <a:t>Real-time operation </a:t>
            </a:r>
          </a:p>
          <a:p>
            <a:r>
              <a:rPr lang="en-US" sz="2000" dirty="0"/>
              <a:t>Low manufacturing cost.</a:t>
            </a:r>
          </a:p>
          <a:p>
            <a:r>
              <a:rPr lang="en-US" sz="2000" dirty="0"/>
              <a:t>Low power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4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Process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896475"/>
              </p:ext>
            </p:extLst>
          </p:nvPr>
        </p:nvGraphicFramePr>
        <p:xfrm>
          <a:off x="2813540" y="1630347"/>
          <a:ext cx="5697414" cy="506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11499" y="203201"/>
            <a:ext cx="11379200" cy="990600"/>
          </a:xfrm>
        </p:spPr>
        <p:txBody>
          <a:bodyPr>
            <a:noAutofit/>
          </a:bodyPr>
          <a:lstStyle/>
          <a:p>
            <a:r>
              <a:rPr lang="en-US" sz="3600" dirty="0"/>
              <a:t>Automotive Systems: Technology in today's vehicle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33600" y="1589567"/>
            <a:ext cx="815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endParaRPr lang="en-US" dirty="0"/>
          </a:p>
          <a:p>
            <a:pPr marL="0" indent="0" algn="just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11499" y="1597688"/>
            <a:ext cx="11651901" cy="5057111"/>
          </a:xfrm>
        </p:spPr>
        <p:txBody>
          <a:bodyPr numCol="2">
            <a:normAutofit/>
          </a:bodyPr>
          <a:lstStyle/>
          <a:p>
            <a:r>
              <a:rPr lang="en-US" dirty="0"/>
              <a:t>Air Bags</a:t>
            </a:r>
          </a:p>
          <a:p>
            <a:r>
              <a:rPr lang="en-US" dirty="0"/>
              <a:t>Rain-sensing Wipers</a:t>
            </a:r>
          </a:p>
          <a:p>
            <a:r>
              <a:rPr lang="en-US" dirty="0"/>
              <a:t>Emission Control</a:t>
            </a:r>
          </a:p>
          <a:p>
            <a:r>
              <a:rPr lang="en-US" dirty="0"/>
              <a:t>Traction Control</a:t>
            </a:r>
          </a:p>
          <a:p>
            <a:r>
              <a:rPr lang="en-US" dirty="0"/>
              <a:t>Automatic Parking</a:t>
            </a:r>
          </a:p>
          <a:p>
            <a:r>
              <a:rPr lang="en-US" dirty="0"/>
              <a:t>Back-up collision sensor</a:t>
            </a:r>
          </a:p>
          <a:p>
            <a:r>
              <a:rPr lang="en-US" dirty="0"/>
              <a:t> Navigation Systems</a:t>
            </a:r>
          </a:p>
          <a:p>
            <a:r>
              <a:rPr lang="en-US" dirty="0"/>
              <a:t>Tire Pressure Monitor</a:t>
            </a:r>
          </a:p>
          <a:p>
            <a:r>
              <a:rPr lang="en-US" dirty="0"/>
              <a:t>Climate Control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6062" y="1552813"/>
            <a:ext cx="5657222" cy="503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47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Air Bags : Principle of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12800" y="1589566"/>
            <a:ext cx="5499100" cy="4912833"/>
          </a:xfrm>
        </p:spPr>
        <p:txBody>
          <a:bodyPr>
            <a:normAutofit/>
          </a:bodyPr>
          <a:lstStyle/>
          <a:p>
            <a:r>
              <a:rPr lang="en-US" dirty="0"/>
              <a:t>It is from the Newton's 2</a:t>
            </a:r>
            <a:r>
              <a:rPr lang="en-US" baseline="30000" dirty="0"/>
              <a:t>nd</a:t>
            </a:r>
            <a:r>
              <a:rPr lang="en-US" dirty="0"/>
              <a:t> law of motion</a:t>
            </a:r>
          </a:p>
          <a:p>
            <a:r>
              <a:rPr lang="en-US" dirty="0"/>
              <a:t>AIR BAGS are among the most important safety improvements added to cars and light trucks in recent years, providing extra protection for front-seat occupants in head-on crashes.</a:t>
            </a:r>
          </a:p>
          <a:p>
            <a:r>
              <a:rPr lang="en-US" dirty="0"/>
              <a:t>And of late, every passengers protection.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589566"/>
            <a:ext cx="5894387" cy="4569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6692" y="6318249"/>
            <a:ext cx="272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Fig : Air Bag- Working</a:t>
            </a:r>
          </a:p>
        </p:txBody>
      </p:sp>
    </p:spTree>
    <p:extLst>
      <p:ext uri="{BB962C8B-B14F-4D97-AF65-F5344CB8AC3E}">
        <p14:creationId xmlns:p14="http://schemas.microsoft.com/office/powerpoint/2010/main" val="71163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Anti-lock Braking System(ABS)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6401"/>
            <a:ext cx="5994400" cy="5086500"/>
          </a:xfrm>
        </p:spPr>
        <p:txBody>
          <a:bodyPr>
            <a:normAutofit/>
          </a:bodyPr>
          <a:lstStyle/>
          <a:p>
            <a:r>
              <a:rPr lang="en-US" dirty="0"/>
              <a:t>Up until the seventies, hitting the brakes too hard could lead to an accident.</a:t>
            </a:r>
            <a:endParaRPr lang="en-US" dirty="0">
              <a:sym typeface="Symbol" panose="05050102010706020507" pitchFamily="18" charset="2"/>
            </a:endParaRPr>
          </a:p>
          <a:p>
            <a:pPr lvl="0"/>
            <a:r>
              <a:rPr lang="en-US" u="sng" dirty="0"/>
              <a:t>On preventing wheel lock-up:</a:t>
            </a:r>
          </a:p>
          <a:p>
            <a:pPr marL="612140" lvl="1" indent="-292100"/>
            <a:r>
              <a:rPr lang="en-US" dirty="0"/>
              <a:t>Reduces the total braking distance as far as possible</a:t>
            </a:r>
            <a:endParaRPr lang="en-US" dirty="0">
              <a:sym typeface="Symbol" panose="05050102010706020507" pitchFamily="18" charset="2"/>
            </a:endParaRPr>
          </a:p>
          <a:p>
            <a:pPr marL="639763" lvl="1" indent="-296863"/>
            <a:r>
              <a:rPr lang="en-US" dirty="0"/>
              <a:t>Increase vehicle stability</a:t>
            </a:r>
            <a:endParaRPr lang="en-US" dirty="0">
              <a:sym typeface="Symbol" panose="05050102010706020507" pitchFamily="18" charset="2"/>
            </a:endParaRPr>
          </a:p>
          <a:p>
            <a:pPr marL="639763" lvl="1" indent="-296863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7200" y="1606401"/>
            <a:ext cx="5270500" cy="36004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7200" y="5349726"/>
            <a:ext cx="527050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numCol="2" rtlCol="0">
            <a:spAutoFit/>
          </a:bodyPr>
          <a:lstStyle/>
          <a:p>
            <a:pPr lvl="0" algn="ctr"/>
            <a:r>
              <a:rPr lang="en-US" u="sng" dirty="0"/>
              <a:t>Without ABS</a:t>
            </a:r>
          </a:p>
          <a:p>
            <a:pPr lvl="0" algn="ctr"/>
            <a:r>
              <a:rPr lang="en-US" dirty="0"/>
              <a:t> The vehicle in no longer steerable when driver hits the brake</a:t>
            </a:r>
          </a:p>
          <a:p>
            <a:pPr lvl="0" algn="ctr"/>
            <a:r>
              <a:rPr lang="en-US" u="sng" dirty="0"/>
              <a:t>With ABS</a:t>
            </a:r>
          </a:p>
          <a:p>
            <a:pPr lvl="0" algn="ctr"/>
            <a:r>
              <a:rPr lang="en-US" dirty="0"/>
              <a:t> The vehicle remains steerable even during panic</a:t>
            </a:r>
          </a:p>
        </p:txBody>
      </p:sp>
    </p:spTree>
    <p:extLst>
      <p:ext uri="{BB962C8B-B14F-4D97-AF65-F5344CB8AC3E}">
        <p14:creationId xmlns:p14="http://schemas.microsoft.com/office/powerpoint/2010/main" val="1638791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652</Words>
  <Application>Microsoft Office PowerPoint</Application>
  <PresentationFormat>Widescreen</PresentationFormat>
  <Paragraphs>102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Curlz MT</vt:lpstr>
      <vt:lpstr>Symbol</vt:lpstr>
      <vt:lpstr>Wingdings 3</vt:lpstr>
      <vt:lpstr>Ion</vt:lpstr>
      <vt:lpstr>EMBEDDED IN AUTOMOBILES</vt:lpstr>
      <vt:lpstr>CONTENT</vt:lpstr>
      <vt:lpstr>Embedded System- Definition?</vt:lpstr>
      <vt:lpstr>Embedded system components</vt:lpstr>
      <vt:lpstr>Characteristics of embedded systems</vt:lpstr>
      <vt:lpstr>Design Process</vt:lpstr>
      <vt:lpstr>Automotive Systems: Technology in today's vehicle</vt:lpstr>
      <vt:lpstr>Air Bags : Principle of function</vt:lpstr>
      <vt:lpstr>Anti-lock Braking System(ABS)</vt:lpstr>
      <vt:lpstr>Principle of functioning of an ABS</vt:lpstr>
      <vt:lpstr>Automatic  Stability Control</vt:lpstr>
      <vt:lpstr>Adaptive Cruise Control</vt:lpstr>
      <vt:lpstr>Thank you</vt:lpstr>
    </vt:vector>
  </TitlesOfParts>
  <Company>AAE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aaliaalim@hotmail.com</dc:creator>
  <cp:lastModifiedBy>Shabbar Mohammed</cp:lastModifiedBy>
  <cp:revision>51</cp:revision>
  <dcterms:created xsi:type="dcterms:W3CDTF">2013-03-30T04:09:51Z</dcterms:created>
  <dcterms:modified xsi:type="dcterms:W3CDTF">2022-08-23T09:28:36Z</dcterms:modified>
</cp:coreProperties>
</file>