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5" r:id="rId2"/>
    <p:sldId id="310" r:id="rId3"/>
    <p:sldId id="311" r:id="rId4"/>
    <p:sldId id="313" r:id="rId5"/>
    <p:sldId id="312" r:id="rId6"/>
    <p:sldId id="314" r:id="rId7"/>
    <p:sldId id="315" r:id="rId8"/>
    <p:sldId id="316" r:id="rId9"/>
    <p:sldId id="317" r:id="rId10"/>
    <p:sldId id="318" r:id="rId11"/>
    <p:sldId id="319" r:id="rId12"/>
    <p:sldId id="321" r:id="rId13"/>
    <p:sldId id="322" r:id="rId14"/>
    <p:sldId id="323" r:id="rId15"/>
    <p:sldId id="324" r:id="rId16"/>
    <p:sldId id="326" r:id="rId17"/>
    <p:sldId id="327"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9/23/2022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9/23/2022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9/23/2022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9/23/2022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9/23/2022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9/23/2022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9/23/2022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9/23/2022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9/23/2022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9/23/2022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9/23/2022</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9/23/2022</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mbetronicx.com/tutorials/automotive/uds-protocol/uds-protocol-introduction-unified-diagnostic-services-uds-protocol-tutorial-part-1/#Functional_Addressing" TargetMode="External"/><Relationship Id="rId2" Type="http://schemas.openxmlformats.org/officeDocument/2006/relationships/hyperlink" Target="https://embetronicx.com/tutorials/automotive/uds-protocol/uds-protocol-introduction-unified-diagnostic-services-uds-protocol-tutorial-part-1/#Physical_Addressing"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0812" y="533400"/>
            <a:ext cx="11658600" cy="1752600"/>
          </a:xfrm>
        </p:spPr>
        <p:txBody>
          <a:bodyPr/>
          <a:lstStyle/>
          <a:p>
            <a:r>
              <a:rPr lang="en-US" dirty="0"/>
              <a:t>UNIFIED DIAGNOSTIC SERVICE</a:t>
            </a:r>
          </a:p>
        </p:txBody>
      </p:sp>
      <p:sp>
        <p:nvSpPr>
          <p:cNvPr id="4" name="Subtitle 3"/>
          <p:cNvSpPr>
            <a:spLocks noGrp="1"/>
          </p:cNvSpPr>
          <p:nvPr>
            <p:ph type="subTitle" idx="1"/>
          </p:nvPr>
        </p:nvSpPr>
        <p:spPr>
          <a:xfrm>
            <a:off x="531812" y="3200401"/>
            <a:ext cx="8229600" cy="1219200"/>
          </a:xfrm>
        </p:spPr>
        <p:txBody>
          <a:bodyPr>
            <a:normAutofit/>
          </a:bodyPr>
          <a:lstStyle/>
          <a:p>
            <a:r>
              <a:rPr lang="it-IT" sz="4400" dirty="0">
                <a:solidFill>
                  <a:schemeClr val="tx1">
                    <a:lumMod val="95000"/>
                  </a:schemeClr>
                </a:solidFill>
              </a:rPr>
              <a:t>REQUEST UPLOAD SERVICE</a:t>
            </a:r>
          </a:p>
        </p:txBody>
      </p:sp>
      <p:sp>
        <p:nvSpPr>
          <p:cNvPr id="2" name="TextBox 1">
            <a:extLst>
              <a:ext uri="{FF2B5EF4-FFF2-40B4-BE49-F238E27FC236}">
                <a16:creationId xmlns:a16="http://schemas.microsoft.com/office/drawing/2014/main" id="{A19617C0-2007-47AC-A0F7-359348C0D9B7}"/>
              </a:ext>
            </a:extLst>
          </p:cNvPr>
          <p:cNvSpPr txBox="1"/>
          <p:nvPr/>
        </p:nvSpPr>
        <p:spPr>
          <a:xfrm>
            <a:off x="7466012" y="5486400"/>
            <a:ext cx="4343400" cy="646331"/>
          </a:xfrm>
          <a:prstGeom prst="rect">
            <a:avLst/>
          </a:prstGeom>
          <a:noFill/>
        </p:spPr>
        <p:txBody>
          <a:bodyPr wrap="square" rtlCol="0">
            <a:spAutoFit/>
          </a:bodyPr>
          <a:lstStyle/>
          <a:p>
            <a:r>
              <a:rPr lang="en-US" dirty="0"/>
              <a:t>BY</a:t>
            </a:r>
          </a:p>
          <a:p>
            <a:r>
              <a:rPr lang="en-US" dirty="0"/>
              <a:t>SHABBAR MOHAMMED</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01010" y="685800"/>
            <a:ext cx="8839200" cy="609600"/>
          </a:xfrm>
        </p:spPr>
        <p:txBody>
          <a:bodyPr>
            <a:normAutofit/>
          </a:bodyPr>
          <a:lstStyle/>
          <a:p>
            <a:r>
              <a:rPr lang="en-US" sz="3600" dirty="0"/>
              <a:t>UDS PROTOCOL ADDRESSING METHODS</a:t>
            </a:r>
          </a:p>
        </p:txBody>
      </p:sp>
      <p:sp>
        <p:nvSpPr>
          <p:cNvPr id="7" name="TextBox 6">
            <a:extLst>
              <a:ext uri="{FF2B5EF4-FFF2-40B4-BE49-F238E27FC236}">
                <a16:creationId xmlns:a16="http://schemas.microsoft.com/office/drawing/2014/main" id="{F4BBE589-2C6A-49F5-B124-DA44E40C35D4}"/>
              </a:ext>
            </a:extLst>
          </p:cNvPr>
          <p:cNvSpPr txBox="1"/>
          <p:nvPr/>
        </p:nvSpPr>
        <p:spPr>
          <a:xfrm>
            <a:off x="692241" y="2090172"/>
            <a:ext cx="10607039" cy="2677656"/>
          </a:xfrm>
          <a:prstGeom prst="rect">
            <a:avLst/>
          </a:prstGeom>
          <a:noFill/>
        </p:spPr>
        <p:txBody>
          <a:bodyPr wrap="square" rtlCol="0">
            <a:spAutoFit/>
          </a:bodyPr>
          <a:lstStyle/>
          <a:p>
            <a:r>
              <a:rPr lang="en-US" sz="2400" dirty="0"/>
              <a:t>To repair, read, write, or to flash the new software, the tester needs to connect the testing tool to the ECU. If we want to connect the ECU to the system, we need to assign the address.</a:t>
            </a:r>
          </a:p>
          <a:p>
            <a:r>
              <a:rPr lang="en-US" sz="2400" dirty="0"/>
              <a:t>There are 2 types of addressing methods.</a:t>
            </a:r>
          </a:p>
          <a:p>
            <a:r>
              <a:rPr lang="en-US" sz="2400" dirty="0">
                <a:solidFill>
                  <a:schemeClr val="tx1">
                    <a:lumMod val="95000"/>
                  </a:schemeClr>
                </a:solidFill>
                <a:hlinkClick r:id="rId2">
                  <a:extLst>
                    <a:ext uri="{A12FA001-AC4F-418D-AE19-62706E023703}">
                      <ahyp:hlinkClr xmlns:ahyp="http://schemas.microsoft.com/office/drawing/2018/hyperlinkcolor" val="tx"/>
                    </a:ext>
                  </a:extLst>
                </a:hlinkClick>
              </a:rPr>
              <a:t>Physical Addressing</a:t>
            </a:r>
            <a:endParaRPr lang="en-US" sz="2400" dirty="0">
              <a:solidFill>
                <a:schemeClr val="tx1">
                  <a:lumMod val="95000"/>
                </a:schemeClr>
              </a:solidFill>
            </a:endParaRPr>
          </a:p>
          <a:p>
            <a:r>
              <a:rPr lang="en-US" sz="2400" dirty="0">
                <a:solidFill>
                  <a:schemeClr val="tx1">
                    <a:lumMod val="95000"/>
                  </a:schemeClr>
                </a:solidFill>
                <a:hlinkClick r:id="rId3">
                  <a:extLst>
                    <a:ext uri="{A12FA001-AC4F-418D-AE19-62706E023703}">
                      <ahyp:hlinkClr xmlns:ahyp="http://schemas.microsoft.com/office/drawing/2018/hyperlinkcolor" val="tx"/>
                    </a:ext>
                  </a:extLst>
                </a:hlinkClick>
              </a:rPr>
              <a:t>Functional Addressing</a:t>
            </a:r>
            <a:endParaRPr lang="en-US" sz="2400" dirty="0">
              <a:solidFill>
                <a:schemeClr val="tx1">
                  <a:lumMod val="95000"/>
                </a:schemeClr>
              </a:solidFill>
            </a:endParaRPr>
          </a:p>
          <a:p>
            <a:endParaRPr lang="en-US" sz="2400" dirty="0"/>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9A32ABE-5CB7-43D0-A8B3-78AF8E5E7AAF}"/>
              </a:ext>
            </a:extLst>
          </p:cNvPr>
          <p:cNvSpPr txBox="1"/>
          <p:nvPr/>
        </p:nvSpPr>
        <p:spPr>
          <a:xfrm>
            <a:off x="715956" y="914400"/>
            <a:ext cx="9037319" cy="584775"/>
          </a:xfrm>
          <a:prstGeom prst="rect">
            <a:avLst/>
          </a:prstGeom>
          <a:noFill/>
        </p:spPr>
        <p:txBody>
          <a:bodyPr wrap="square" rtlCol="0">
            <a:spAutoFit/>
          </a:bodyPr>
          <a:lstStyle/>
          <a:p>
            <a:r>
              <a:rPr lang="en-US" sz="3200" dirty="0"/>
              <a:t>PHYSICAL ADDRESSING</a:t>
            </a:r>
          </a:p>
        </p:txBody>
      </p:sp>
      <p:sp>
        <p:nvSpPr>
          <p:cNvPr id="8" name="TextBox 7">
            <a:extLst>
              <a:ext uri="{FF2B5EF4-FFF2-40B4-BE49-F238E27FC236}">
                <a16:creationId xmlns:a16="http://schemas.microsoft.com/office/drawing/2014/main" id="{AEEAE685-FEE3-49F8-8695-3049D597EE87}"/>
              </a:ext>
            </a:extLst>
          </p:cNvPr>
          <p:cNvSpPr txBox="1"/>
          <p:nvPr/>
        </p:nvSpPr>
        <p:spPr>
          <a:xfrm>
            <a:off x="679074" y="1981200"/>
            <a:ext cx="10439400" cy="1938992"/>
          </a:xfrm>
          <a:prstGeom prst="rect">
            <a:avLst/>
          </a:prstGeom>
          <a:noFill/>
        </p:spPr>
        <p:txBody>
          <a:bodyPr wrap="square" rtlCol="0">
            <a:spAutoFit/>
          </a:bodyPr>
          <a:lstStyle/>
          <a:p>
            <a:r>
              <a:rPr lang="en-US" sz="2400" dirty="0"/>
              <a:t>In physical addressing mode, If the tester knows which ECU is causing the issue, the tester can connect the testing tool directly to that particular ECU and get the fault code(DTC). To achieve this, each ECU should have its own ECU Identification Number. So the tester connects with the ECU and sends the request and gets the response from the ECU. This method is called as Physical Addressing method.</a:t>
            </a: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395655-ABB1-44E8-BA97-AE42BE9EF228}"/>
              </a:ext>
            </a:extLst>
          </p:cNvPr>
          <p:cNvSpPr txBox="1"/>
          <p:nvPr/>
        </p:nvSpPr>
        <p:spPr>
          <a:xfrm>
            <a:off x="684212" y="762000"/>
            <a:ext cx="8686800" cy="646331"/>
          </a:xfrm>
          <a:prstGeom prst="rect">
            <a:avLst/>
          </a:prstGeom>
          <a:noFill/>
        </p:spPr>
        <p:txBody>
          <a:bodyPr wrap="square" rtlCol="0">
            <a:spAutoFit/>
          </a:bodyPr>
          <a:lstStyle/>
          <a:p>
            <a:r>
              <a:rPr lang="en-US" sz="3600" dirty="0"/>
              <a:t>FUNCTIONAL ADDRESSING</a:t>
            </a:r>
          </a:p>
        </p:txBody>
      </p:sp>
      <p:sp>
        <p:nvSpPr>
          <p:cNvPr id="6" name="TextBox 5">
            <a:extLst>
              <a:ext uri="{FF2B5EF4-FFF2-40B4-BE49-F238E27FC236}">
                <a16:creationId xmlns:a16="http://schemas.microsoft.com/office/drawing/2014/main" id="{ABC50BBE-CDCF-4668-BF21-C23667D224BE}"/>
              </a:ext>
            </a:extLst>
          </p:cNvPr>
          <p:cNvSpPr txBox="1"/>
          <p:nvPr/>
        </p:nvSpPr>
        <p:spPr>
          <a:xfrm>
            <a:off x="836612" y="1752600"/>
            <a:ext cx="10363200" cy="3046988"/>
          </a:xfrm>
          <a:prstGeom prst="rect">
            <a:avLst/>
          </a:prstGeom>
          <a:noFill/>
        </p:spPr>
        <p:txBody>
          <a:bodyPr wrap="square" rtlCol="0">
            <a:spAutoFit/>
          </a:bodyPr>
          <a:lstStyle/>
          <a:p>
            <a:r>
              <a:rPr lang="en-US" sz="2400" dirty="0"/>
              <a:t>In modern vehicles, a lot of ECUs are available based on the different OEMs. Suppose the tester knows there is a fault in the network(Bus) but he couldn’t able to find the exact fault causing ECU in the network. Now, the tester needs to take all the ECUs fault code (DTC) in the network.</a:t>
            </a:r>
          </a:p>
          <a:p>
            <a:r>
              <a:rPr lang="en-US" sz="2400" dirty="0"/>
              <a:t>In the vehicle, there will be a Global ECU Identifier, which will be implemented in all the CAN receivers. So the ECU can receive the request and give a response to the tester. This method is called as Functional Addressing method.</a:t>
            </a:r>
          </a:p>
          <a:p>
            <a:endParaRPr lang="en-US" sz="2400" dirty="0"/>
          </a:p>
        </p:txBody>
      </p:sp>
    </p:spTree>
    <p:extLst>
      <p:ext uri="{BB962C8B-B14F-4D97-AF65-F5344CB8AC3E}">
        <p14:creationId xmlns:p14="http://schemas.microsoft.com/office/powerpoint/2010/main" val="378114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EF96F8-16E8-4D3E-A3F9-4E47D3A5443B}"/>
              </a:ext>
            </a:extLst>
          </p:cNvPr>
          <p:cNvSpPr txBox="1"/>
          <p:nvPr/>
        </p:nvSpPr>
        <p:spPr>
          <a:xfrm>
            <a:off x="531812" y="533400"/>
            <a:ext cx="9067800" cy="646331"/>
          </a:xfrm>
          <a:prstGeom prst="rect">
            <a:avLst/>
          </a:prstGeom>
          <a:noFill/>
        </p:spPr>
        <p:txBody>
          <a:bodyPr wrap="square" rtlCol="0">
            <a:spAutoFit/>
          </a:bodyPr>
          <a:lstStyle/>
          <a:p>
            <a:r>
              <a:rPr lang="en-US" sz="3600" dirty="0"/>
              <a:t>REQUEST UPLOAD SERVICE-0x35</a:t>
            </a:r>
          </a:p>
        </p:txBody>
      </p:sp>
      <p:sp>
        <p:nvSpPr>
          <p:cNvPr id="6" name="TextBox 5">
            <a:extLst>
              <a:ext uri="{FF2B5EF4-FFF2-40B4-BE49-F238E27FC236}">
                <a16:creationId xmlns:a16="http://schemas.microsoft.com/office/drawing/2014/main" id="{6D3FA180-DA45-4496-8FDD-5D262BE43006}"/>
              </a:ext>
            </a:extLst>
          </p:cNvPr>
          <p:cNvSpPr txBox="1"/>
          <p:nvPr/>
        </p:nvSpPr>
        <p:spPr>
          <a:xfrm>
            <a:off x="531812" y="1524000"/>
            <a:ext cx="10363200" cy="3416320"/>
          </a:xfrm>
          <a:prstGeom prst="rect">
            <a:avLst/>
          </a:prstGeom>
          <a:noFill/>
        </p:spPr>
        <p:txBody>
          <a:bodyPr wrap="square" rtlCol="0">
            <a:spAutoFit/>
          </a:bodyPr>
          <a:lstStyle/>
          <a:p>
            <a:r>
              <a:rPr lang="en-US" sz="2400" dirty="0"/>
              <a:t>Request upload service is the same as the Request download and it is used to send the request by the tester to read the downloaded firmware from ECU. The client must specify the address and firmware size. </a:t>
            </a:r>
          </a:p>
          <a:p>
            <a:r>
              <a:rPr lang="en-US" sz="2400" dirty="0"/>
              <a:t>This service is just the reverse of the 0x34 SID. Suppose you have downloaded some software after some time it gets crashed, to check the original file what you downloaded and now either it crashed or not you can upload to your computer and compare also.</a:t>
            </a:r>
          </a:p>
          <a:p>
            <a:r>
              <a:rPr lang="en-US" sz="2400" dirty="0"/>
              <a:t>Frame format would be same as request download service except for service ID.</a:t>
            </a:r>
          </a:p>
          <a:p>
            <a:endParaRPr lang="en-US" sz="2400" dirty="0"/>
          </a:p>
        </p:txBody>
      </p:sp>
    </p:spTree>
    <p:extLst>
      <p:ext uri="{BB962C8B-B14F-4D97-AF65-F5344CB8AC3E}">
        <p14:creationId xmlns:p14="http://schemas.microsoft.com/office/powerpoint/2010/main" val="356399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04F2FEC-54F2-4E41-B663-5C96960C2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579334"/>
            <a:ext cx="9220200" cy="5699332"/>
          </a:xfrm>
          <a:prstGeom prst="rect">
            <a:avLst/>
          </a:prstGeom>
        </p:spPr>
      </p:pic>
    </p:spTree>
    <p:extLst>
      <p:ext uri="{BB962C8B-B14F-4D97-AF65-F5344CB8AC3E}">
        <p14:creationId xmlns:p14="http://schemas.microsoft.com/office/powerpoint/2010/main" val="19536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0DFCCC-2D9B-4BE7-A438-D31298BE60E4}"/>
              </a:ext>
            </a:extLst>
          </p:cNvPr>
          <p:cNvSpPr txBox="1"/>
          <p:nvPr/>
        </p:nvSpPr>
        <p:spPr>
          <a:xfrm>
            <a:off x="867093" y="792480"/>
            <a:ext cx="10485119" cy="4524315"/>
          </a:xfrm>
          <a:prstGeom prst="rect">
            <a:avLst/>
          </a:prstGeom>
          <a:noFill/>
        </p:spPr>
        <p:txBody>
          <a:bodyPr wrap="square" rtlCol="0">
            <a:spAutoFit/>
          </a:bodyPr>
          <a:lstStyle/>
          <a:p>
            <a:pPr algn="just"/>
            <a:r>
              <a:rPr lang="en-US" sz="2400" u="sng" dirty="0"/>
              <a:t>DATA FORMAT IDENTIFIER:</a:t>
            </a:r>
          </a:p>
          <a:p>
            <a:pPr algn="just"/>
            <a:r>
              <a:rPr lang="en-US" b="1" dirty="0"/>
              <a:t> </a:t>
            </a:r>
            <a:r>
              <a:rPr lang="en-US" sz="2400" dirty="0"/>
              <a:t>This data parameter is a one-byte value with each nibble encoded separately. The high nibble specifies the “compression Method”, and the low nibble specifies the “encrypting Method”. The value 00 hex specifies that no compression Method nor encrypting Method is used. Values other than 00 hex are vehicle manufacturer specific.</a:t>
            </a:r>
          </a:p>
          <a:p>
            <a:pPr algn="just"/>
            <a:r>
              <a:rPr lang="en-US" sz="2400" u="sng" dirty="0"/>
              <a:t>Address And Length Format Identifier:</a:t>
            </a:r>
            <a:r>
              <a:rPr lang="en-US" sz="2400" b="1" dirty="0"/>
              <a:t> </a:t>
            </a:r>
          </a:p>
          <a:p>
            <a:pPr algn="just"/>
            <a:r>
              <a:rPr lang="en-US" sz="2400" dirty="0"/>
              <a:t>This parameter is a one-byte value with each nibble encoded separately for identification of address and data in the memory array.</a:t>
            </a:r>
          </a:p>
          <a:p>
            <a:pPr algn="just" fontAlgn="base"/>
            <a:r>
              <a:rPr lang="en-US" sz="2400" b="1" dirty="0"/>
              <a:t>Bit 7 – 4:</a:t>
            </a:r>
            <a:r>
              <a:rPr lang="en-US" sz="2400" dirty="0"/>
              <a:t> length (number of bytes) of the “memory Size” parameter;</a:t>
            </a:r>
          </a:p>
          <a:p>
            <a:pPr algn="just" fontAlgn="base"/>
            <a:r>
              <a:rPr lang="en-US" sz="2400" b="1" dirty="0"/>
              <a:t>Bit 3 – 0:</a:t>
            </a:r>
            <a:r>
              <a:rPr lang="en-US" sz="2400" dirty="0"/>
              <a:t> length (number of bytes) of the “memory Address” parameter</a:t>
            </a:r>
            <a:r>
              <a:rPr lang="en-US" dirty="0"/>
              <a:t>.</a:t>
            </a:r>
          </a:p>
          <a:p>
            <a:pPr algn="just"/>
            <a:endParaRPr lang="en-US" sz="2400" dirty="0"/>
          </a:p>
        </p:txBody>
      </p:sp>
    </p:spTree>
    <p:extLst>
      <p:ext uri="{BB962C8B-B14F-4D97-AF65-F5344CB8AC3E}">
        <p14:creationId xmlns:p14="http://schemas.microsoft.com/office/powerpoint/2010/main" val="312859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1EC6C8-C1F9-484B-803C-E26A330D5FAF}"/>
              </a:ext>
            </a:extLst>
          </p:cNvPr>
          <p:cNvSpPr txBox="1"/>
          <p:nvPr/>
        </p:nvSpPr>
        <p:spPr>
          <a:xfrm>
            <a:off x="790893" y="792480"/>
            <a:ext cx="10607039" cy="4524315"/>
          </a:xfrm>
          <a:prstGeom prst="rect">
            <a:avLst/>
          </a:prstGeom>
          <a:noFill/>
        </p:spPr>
        <p:txBody>
          <a:bodyPr wrap="square" rtlCol="0">
            <a:spAutoFit/>
          </a:bodyPr>
          <a:lstStyle/>
          <a:p>
            <a:pPr fontAlgn="base"/>
            <a:r>
              <a:rPr lang="en-US" sz="2400" u="sng" dirty="0"/>
              <a:t>Memory Address:</a:t>
            </a:r>
            <a:r>
              <a:rPr lang="en-US" sz="2400" dirty="0"/>
              <a:t> </a:t>
            </a:r>
          </a:p>
          <a:p>
            <a:pPr fontAlgn="base"/>
            <a:r>
              <a:rPr lang="en-US" sz="2400" dirty="0"/>
              <a:t>The parameter memory Address is the starting address of server memory from which data is to be retrieved. The number of bytes used for this address is defined by the low nibble (bit 3 – 0) of the address Format Identifier. Byte in the memory Address parameter is always the least significant byte of the address being referenced in the server. The most significant byte of the address can be used as a memory Identifier.</a:t>
            </a:r>
          </a:p>
          <a:p>
            <a:pPr fontAlgn="base"/>
            <a:r>
              <a:rPr lang="en-US" sz="2400" u="sng" dirty="0"/>
              <a:t>Memory Size: </a:t>
            </a:r>
          </a:p>
          <a:p>
            <a:pPr fontAlgn="base"/>
            <a:r>
              <a:rPr lang="en-US" sz="2400" dirty="0"/>
              <a:t>This parameter shall be used by the server to compare the uncompressed memory size with the total amount of data transferred during the Transfer Data service. This increases programming security. The number of bytes used for this site is defined by the high nibble (bit 7 – 4) of the address And Length Format Identifier.</a:t>
            </a:r>
          </a:p>
        </p:txBody>
      </p:sp>
    </p:spTree>
    <p:extLst>
      <p:ext uri="{BB962C8B-B14F-4D97-AF65-F5344CB8AC3E}">
        <p14:creationId xmlns:p14="http://schemas.microsoft.com/office/powerpoint/2010/main" val="321957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D951F37-8C2E-42BF-9A0E-67DBFD023CCC}"/>
              </a:ext>
            </a:extLst>
          </p:cNvPr>
          <p:cNvSpPr txBox="1"/>
          <p:nvPr/>
        </p:nvSpPr>
        <p:spPr>
          <a:xfrm>
            <a:off x="3046412" y="2590800"/>
            <a:ext cx="7620000" cy="1323439"/>
          </a:xfrm>
          <a:prstGeom prst="rect">
            <a:avLst/>
          </a:prstGeom>
          <a:noFill/>
        </p:spPr>
        <p:txBody>
          <a:bodyPr wrap="square" rtlCol="0">
            <a:spAutoFit/>
          </a:bodyPr>
          <a:lstStyle/>
          <a:p>
            <a:r>
              <a:rPr lang="en-US" sz="8000" dirty="0">
                <a:latin typeface="Algerian" panose="04020705040A02060702" pitchFamily="82" charset="0"/>
              </a:rPr>
              <a:t>THANK YOU</a:t>
            </a:r>
          </a:p>
        </p:txBody>
      </p:sp>
    </p:spTree>
    <p:extLst>
      <p:ext uri="{BB962C8B-B14F-4D97-AF65-F5344CB8AC3E}">
        <p14:creationId xmlns:p14="http://schemas.microsoft.com/office/powerpoint/2010/main" val="58074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7012" y="228600"/>
            <a:ext cx="9144001" cy="609599"/>
          </a:xfrm>
        </p:spPr>
        <p:txBody>
          <a:bodyPr/>
          <a:lstStyle/>
          <a:p>
            <a:r>
              <a:rPr lang="en-US" dirty="0"/>
              <a:t>TABLE OF CONTENT</a:t>
            </a:r>
          </a:p>
        </p:txBody>
      </p:sp>
      <p:sp>
        <p:nvSpPr>
          <p:cNvPr id="14" name="Content Placeholder 13"/>
          <p:cNvSpPr>
            <a:spLocks noGrp="1"/>
          </p:cNvSpPr>
          <p:nvPr>
            <p:ph idx="1"/>
          </p:nvPr>
        </p:nvSpPr>
        <p:spPr>
          <a:xfrm>
            <a:off x="363775" y="990600"/>
            <a:ext cx="9134391" cy="4114801"/>
          </a:xfrm>
        </p:spPr>
        <p:txBody>
          <a:bodyPr/>
          <a:lstStyle/>
          <a:p>
            <a:r>
              <a:rPr lang="en-US" dirty="0"/>
              <a:t>WHAT IS UDS?</a:t>
            </a:r>
          </a:p>
          <a:p>
            <a:r>
              <a:rPr lang="en-US" dirty="0"/>
              <a:t>WHY DO WE NEED DIAGNOSTIC IN VEHICLE?</a:t>
            </a:r>
          </a:p>
          <a:p>
            <a:r>
              <a:rPr lang="en-US" dirty="0"/>
              <a:t>DIFFERENCE BETWEEN COMMUNICATION PROTOCOL AND DIAGNOSTIC PROTOCOL</a:t>
            </a:r>
          </a:p>
          <a:p>
            <a:r>
              <a:rPr lang="en-US" dirty="0">
                <a:solidFill>
                  <a:schemeClr val="tx1">
                    <a:lumMod val="95000"/>
                  </a:schemeClr>
                </a:solidFill>
              </a:rPr>
              <a:t>UDS PROTOCOL FRAME FORMAT</a:t>
            </a:r>
          </a:p>
          <a:p>
            <a:r>
              <a:rPr lang="en-US" dirty="0">
                <a:solidFill>
                  <a:schemeClr val="tx1">
                    <a:lumMod val="95000"/>
                  </a:schemeClr>
                </a:solidFill>
              </a:rPr>
              <a:t>POSITIVE AND NEGATIVE RESPONSE</a:t>
            </a:r>
          </a:p>
          <a:p>
            <a:r>
              <a:rPr lang="en-US" dirty="0">
                <a:solidFill>
                  <a:schemeClr val="tx1">
                    <a:lumMod val="95000"/>
                  </a:schemeClr>
                </a:solidFill>
              </a:rPr>
              <a:t>UDS ADDRESSING MODES</a:t>
            </a:r>
          </a:p>
          <a:p>
            <a:r>
              <a:rPr lang="en-US" dirty="0">
                <a:solidFill>
                  <a:schemeClr val="tx1">
                    <a:lumMod val="95000"/>
                  </a:schemeClr>
                </a:solidFill>
              </a:rPr>
              <a:t>REQUEST UPLOAD SERVICE</a:t>
            </a:r>
          </a:p>
          <a:p>
            <a:endParaRPr lang="en-US" dirty="0">
              <a:solidFill>
                <a:schemeClr val="tx1">
                  <a:lumMod val="95000"/>
                </a:schemeClr>
              </a:solidFill>
            </a:endParaRPr>
          </a:p>
          <a:p>
            <a:pPr marL="0" indent="0">
              <a:buNone/>
            </a:pPr>
            <a:endParaRPr lang="en-US" dirty="0">
              <a:solidFill>
                <a:schemeClr val="tx1">
                  <a:lumMod val="95000"/>
                </a:schemeClr>
              </a:solidFill>
            </a:endParaRPr>
          </a:p>
          <a:p>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134A0C-CCDA-48FA-A7D4-E58D8D964EA5}"/>
              </a:ext>
            </a:extLst>
          </p:cNvPr>
          <p:cNvSpPr txBox="1"/>
          <p:nvPr/>
        </p:nvSpPr>
        <p:spPr>
          <a:xfrm>
            <a:off x="531812" y="914400"/>
            <a:ext cx="8656319" cy="584775"/>
          </a:xfrm>
          <a:prstGeom prst="rect">
            <a:avLst/>
          </a:prstGeom>
          <a:noFill/>
        </p:spPr>
        <p:txBody>
          <a:bodyPr wrap="square" rtlCol="0">
            <a:spAutoFit/>
          </a:bodyPr>
          <a:lstStyle/>
          <a:p>
            <a:r>
              <a:rPr lang="en-US" sz="3200" dirty="0"/>
              <a:t>WHAT IS UDS?</a:t>
            </a:r>
          </a:p>
        </p:txBody>
      </p:sp>
      <p:sp>
        <p:nvSpPr>
          <p:cNvPr id="7" name="TextBox 6">
            <a:extLst>
              <a:ext uri="{FF2B5EF4-FFF2-40B4-BE49-F238E27FC236}">
                <a16:creationId xmlns:a16="http://schemas.microsoft.com/office/drawing/2014/main" id="{D65F658B-33B0-4308-806F-D178CF7085A5}"/>
              </a:ext>
            </a:extLst>
          </p:cNvPr>
          <p:cNvSpPr txBox="1"/>
          <p:nvPr/>
        </p:nvSpPr>
        <p:spPr>
          <a:xfrm>
            <a:off x="531812" y="2286000"/>
            <a:ext cx="10911839" cy="3539430"/>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t>The word “</a:t>
            </a:r>
            <a:r>
              <a:rPr lang="en-US" sz="2800" b="1" dirty="0"/>
              <a:t>Unified</a:t>
            </a:r>
            <a:r>
              <a:rPr lang="en-US" sz="2800" dirty="0"/>
              <a:t>” means it is a common standard not a particular companies standard so the service and functionality will be the same for all the ECU manufacturers(OEM) The word “Diagnostics” means it is a technique to identify any kind of illness(faults) of the vehicle. It also allows us to reprogram and calibrate the sensors.</a:t>
            </a:r>
          </a:p>
          <a:p>
            <a:pPr marL="457200" indent="-457200" algn="just">
              <a:buFont typeface="Wingdings" panose="05000000000000000000" pitchFamily="2" charset="2"/>
              <a:buChar char="Ø"/>
            </a:pPr>
            <a:r>
              <a:rPr lang="en-US" sz="2800" dirty="0"/>
              <a:t>Tester to communicate with ECUs, each car is having OBD interface port with the help of an OBD interface cable we can connect with the car and we can able to read the fault codes or reprogram.</a:t>
            </a:r>
            <a:endParaRPr lang="en-US" sz="4000"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FD07EF-B91F-4764-AC48-68E3B03BF2DE}"/>
              </a:ext>
            </a:extLst>
          </p:cNvPr>
          <p:cNvSpPr>
            <a:spLocks noGrp="1"/>
          </p:cNvSpPr>
          <p:nvPr>
            <p:ph type="title"/>
          </p:nvPr>
        </p:nvSpPr>
        <p:spPr>
          <a:xfrm>
            <a:off x="531812" y="609600"/>
            <a:ext cx="9144001" cy="838200"/>
          </a:xfrm>
        </p:spPr>
        <p:txBody>
          <a:bodyPr>
            <a:normAutofit/>
          </a:bodyPr>
          <a:lstStyle/>
          <a:p>
            <a:r>
              <a:rPr lang="en-US" sz="3200" dirty="0"/>
              <a:t>WHY DO WE NEED DIAGNOSTIC IN VEHICLE?</a:t>
            </a:r>
          </a:p>
        </p:txBody>
      </p:sp>
      <p:sp>
        <p:nvSpPr>
          <p:cNvPr id="7" name="Content Placeholder 6">
            <a:extLst>
              <a:ext uri="{FF2B5EF4-FFF2-40B4-BE49-F238E27FC236}">
                <a16:creationId xmlns:a16="http://schemas.microsoft.com/office/drawing/2014/main" id="{C9A5068C-D6C5-4E7A-8B86-752357AE32AD}"/>
              </a:ext>
            </a:extLst>
          </p:cNvPr>
          <p:cNvSpPr>
            <a:spLocks noGrp="1"/>
          </p:cNvSpPr>
          <p:nvPr>
            <p:ph sz="half" idx="1"/>
          </p:nvPr>
        </p:nvSpPr>
        <p:spPr>
          <a:xfrm>
            <a:off x="608012" y="1981200"/>
            <a:ext cx="9161633" cy="4114800"/>
          </a:xfrm>
        </p:spPr>
        <p:txBody>
          <a:bodyPr>
            <a:normAutofit/>
          </a:bodyPr>
          <a:lstStyle/>
          <a:p>
            <a:pPr marL="0" indent="0" algn="just">
              <a:buClr>
                <a:schemeClr val="tx1"/>
              </a:buClr>
              <a:buNone/>
            </a:pPr>
            <a:r>
              <a:rPr lang="en-US" sz="2800" dirty="0"/>
              <a:t>A modern vehicle has more than 100 ECUs, each ECUs performing specific functions like Battery management system, automatic gearbox, anti-lock braking system, infotainment unit, etc. So it’s difficult to test and diagnose vehicle systems when a fault occurs. </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32938" y="762000"/>
            <a:ext cx="9144001" cy="762001"/>
          </a:xfrm>
        </p:spPr>
        <p:txBody>
          <a:bodyPr>
            <a:normAutofit fontScale="90000"/>
          </a:bodyPr>
          <a:lstStyle/>
          <a:p>
            <a:r>
              <a:rPr lang="en-US" dirty="0"/>
              <a:t>DIFFERENCE BETWEEN COMMUNICATION PROTOCOL AND DIAGNOSTIC PROTOCOL</a:t>
            </a:r>
          </a:p>
        </p:txBody>
      </p:sp>
      <p:sp>
        <p:nvSpPr>
          <p:cNvPr id="2" name="Content Placeholder 1">
            <a:extLst>
              <a:ext uri="{FF2B5EF4-FFF2-40B4-BE49-F238E27FC236}">
                <a16:creationId xmlns:a16="http://schemas.microsoft.com/office/drawing/2014/main" id="{C2D27DF5-0B69-4AA7-B195-C0D1B3CB27EC}"/>
              </a:ext>
            </a:extLst>
          </p:cNvPr>
          <p:cNvSpPr>
            <a:spLocks noGrp="1"/>
          </p:cNvSpPr>
          <p:nvPr>
            <p:ph idx="1"/>
          </p:nvPr>
        </p:nvSpPr>
        <p:spPr>
          <a:xfrm>
            <a:off x="760412" y="2362200"/>
            <a:ext cx="9134391" cy="4114801"/>
          </a:xfrm>
        </p:spPr>
        <p:txBody>
          <a:bodyPr>
            <a:normAutofit/>
          </a:bodyPr>
          <a:lstStyle/>
          <a:p>
            <a:pPr marL="0" indent="0">
              <a:buClr>
                <a:schemeClr val="tx1"/>
              </a:buClr>
              <a:buNone/>
            </a:pPr>
            <a:r>
              <a:rPr lang="en-US" sz="2800" dirty="0"/>
              <a:t>Communication protocol means it is used to communicate between two microcontrollers or to communicate between a controller and a computer to transfer the data. In automotive electronics we have ECUs. These diagnostic protocols are used to identify the faults in ECU.</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6612" y="796873"/>
            <a:ext cx="8687333" cy="609601"/>
          </a:xfrm>
        </p:spPr>
        <p:txBody>
          <a:bodyPr>
            <a:normAutofit/>
          </a:bodyPr>
          <a:lstStyle/>
          <a:p>
            <a:r>
              <a:rPr lang="en-US" sz="3600" dirty="0">
                <a:solidFill>
                  <a:schemeClr val="tx1">
                    <a:lumMod val="95000"/>
                  </a:schemeClr>
                </a:solidFill>
              </a:rPr>
              <a:t>Uds protocol frame format:</a:t>
            </a:r>
          </a:p>
        </p:txBody>
      </p:sp>
      <p:sp>
        <p:nvSpPr>
          <p:cNvPr id="6" name="TextBox 5">
            <a:extLst>
              <a:ext uri="{FF2B5EF4-FFF2-40B4-BE49-F238E27FC236}">
                <a16:creationId xmlns:a16="http://schemas.microsoft.com/office/drawing/2014/main" id="{1BD605E2-A1AA-4065-B389-63974D3EF947}"/>
              </a:ext>
            </a:extLst>
          </p:cNvPr>
          <p:cNvSpPr txBox="1"/>
          <p:nvPr/>
        </p:nvSpPr>
        <p:spPr>
          <a:xfrm>
            <a:off x="836612" y="2057400"/>
            <a:ext cx="10591800" cy="3416320"/>
          </a:xfrm>
          <a:prstGeom prst="rect">
            <a:avLst/>
          </a:prstGeom>
          <a:noFill/>
        </p:spPr>
        <p:txBody>
          <a:bodyPr wrap="square" rtlCol="0">
            <a:spAutoFit/>
          </a:bodyPr>
          <a:lstStyle/>
          <a:p>
            <a:r>
              <a:rPr lang="en-US" sz="2400" dirty="0"/>
              <a:t>UDS is a Request and Response based protocol based on client-server architecture and it is having unique service ID(SID).SID is the size of one byte and it ranges from 0x00 to 0x3E.</a:t>
            </a:r>
          </a:p>
          <a:p>
            <a:endParaRPr lang="en-US" sz="2400" dirty="0"/>
          </a:p>
          <a:p>
            <a:r>
              <a:rPr lang="en-US" sz="2400" dirty="0"/>
              <a:t>Basically, there are 4 types of frame format,</a:t>
            </a:r>
          </a:p>
          <a:p>
            <a:pPr marL="457200" indent="-457200">
              <a:buFont typeface="+mj-lt"/>
              <a:buAutoNum type="arabicPeriod"/>
            </a:pPr>
            <a:r>
              <a:rPr lang="en-US" sz="2400" dirty="0"/>
              <a:t>Request frame with sub-function ID</a:t>
            </a:r>
          </a:p>
          <a:p>
            <a:pPr marL="457200" indent="-457200">
              <a:buFont typeface="+mj-lt"/>
              <a:buAutoNum type="arabicPeriod"/>
            </a:pPr>
            <a:r>
              <a:rPr lang="en-US" sz="2400" dirty="0"/>
              <a:t>Request frame without sub-function ID</a:t>
            </a:r>
          </a:p>
          <a:p>
            <a:pPr marL="457200" indent="-457200">
              <a:buFont typeface="+mj-lt"/>
              <a:buAutoNum type="arabicPeriod"/>
            </a:pPr>
            <a:r>
              <a:rPr lang="en-US" sz="2400" dirty="0"/>
              <a:t>Positive Response frame</a:t>
            </a:r>
          </a:p>
          <a:p>
            <a:pPr marL="457200" indent="-457200">
              <a:buFont typeface="+mj-lt"/>
              <a:buAutoNum type="arabicPeriod"/>
            </a:pPr>
            <a:r>
              <a:rPr lang="en-US" sz="2400" dirty="0"/>
              <a:t>Negative Response frame </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48" y="609600"/>
            <a:ext cx="9144001" cy="609600"/>
          </a:xfrm>
        </p:spPr>
        <p:txBody>
          <a:bodyPr/>
          <a:lstStyle/>
          <a:p>
            <a:r>
              <a:rPr lang="en-US" dirty="0"/>
              <a:t>Conti..</a:t>
            </a:r>
          </a:p>
        </p:txBody>
      </p:sp>
      <p:sp>
        <p:nvSpPr>
          <p:cNvPr id="4" name="Content Placeholder 3"/>
          <p:cNvSpPr>
            <a:spLocks noGrp="1"/>
          </p:cNvSpPr>
          <p:nvPr>
            <p:ph sz="half" idx="2"/>
          </p:nvPr>
        </p:nvSpPr>
        <p:spPr>
          <a:xfrm>
            <a:off x="706948" y="1752600"/>
            <a:ext cx="10061449" cy="4800600"/>
          </a:xfrm>
        </p:spPr>
        <p:txBody>
          <a:bodyPr/>
          <a:lstStyle/>
          <a:p>
            <a:pPr marL="0" indent="0">
              <a:buNone/>
            </a:pPr>
            <a:r>
              <a:rPr lang="en-US" dirty="0"/>
              <a:t>SUB-FUNCTION ID</a:t>
            </a:r>
          </a:p>
          <a:p>
            <a:pPr marL="0" indent="0">
              <a:buNone/>
            </a:pPr>
            <a:r>
              <a:rPr lang="en-US" dirty="0"/>
              <a:t>It is a part of the service ID and it is an optional field.</a:t>
            </a:r>
          </a:p>
          <a:p>
            <a:pPr marL="0" indent="0">
              <a:buNone/>
            </a:pPr>
            <a:r>
              <a:rPr lang="en-US" dirty="0"/>
              <a:t>Under ECU RESET service ID(0x11),there are 3 function IDs are there.</a:t>
            </a:r>
          </a:p>
          <a:p>
            <a:pPr marL="0" indent="0">
              <a:buNone/>
            </a:pPr>
            <a:r>
              <a:rPr lang="en-US" dirty="0"/>
              <a:t>1.Hard reset(0x01)</a:t>
            </a:r>
          </a:p>
          <a:p>
            <a:pPr marL="0" indent="0">
              <a:buNone/>
            </a:pPr>
            <a:r>
              <a:rPr lang="en-US" dirty="0"/>
              <a:t>2.Key-off on Reset(0x02)</a:t>
            </a:r>
          </a:p>
          <a:p>
            <a:pPr marL="0" indent="0">
              <a:buNone/>
            </a:pPr>
            <a:r>
              <a:rPr lang="en-US" dirty="0"/>
              <a:t>3.soft Reset(0x03)</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27" y="685800"/>
            <a:ext cx="9144001" cy="762000"/>
          </a:xfrm>
        </p:spPr>
        <p:txBody>
          <a:bodyPr/>
          <a:lstStyle/>
          <a:p>
            <a:r>
              <a:rPr lang="en-US" dirty="0"/>
              <a:t>POSITIVE RESPONSE FRAME</a:t>
            </a:r>
          </a:p>
        </p:txBody>
      </p:sp>
      <p:sp>
        <p:nvSpPr>
          <p:cNvPr id="3" name="TextBox 2">
            <a:extLst>
              <a:ext uri="{FF2B5EF4-FFF2-40B4-BE49-F238E27FC236}">
                <a16:creationId xmlns:a16="http://schemas.microsoft.com/office/drawing/2014/main" id="{5CA47BC4-C78B-43C6-8ABA-BCA77D3521AF}"/>
              </a:ext>
            </a:extLst>
          </p:cNvPr>
          <p:cNvSpPr txBox="1"/>
          <p:nvPr/>
        </p:nvSpPr>
        <p:spPr>
          <a:xfrm>
            <a:off x="760411" y="1828800"/>
            <a:ext cx="10668001" cy="4154984"/>
          </a:xfrm>
          <a:prstGeom prst="rect">
            <a:avLst/>
          </a:prstGeom>
          <a:noFill/>
        </p:spPr>
        <p:txBody>
          <a:bodyPr wrap="square" rtlCol="0">
            <a:spAutoFit/>
          </a:bodyPr>
          <a:lstStyle/>
          <a:p>
            <a:pPr algn="just"/>
            <a:r>
              <a:rPr lang="en-US" sz="2400" dirty="0"/>
              <a:t>In UDS diagnostics, the tester act as a client, and ECUs act as a server. When the server (ECU)receives the service request from the tester, the server checks the message. If everything is fine then it executes the requested service and responds to the client with a positive response. If the response is positive, then the 6th bit of the </a:t>
            </a:r>
            <a:r>
              <a:rPr lang="en-US" sz="2400" b="1" dirty="0"/>
              <a:t>SID</a:t>
            </a:r>
            <a:r>
              <a:rPr lang="en-US" sz="2400" dirty="0"/>
              <a:t> should be </a:t>
            </a:r>
            <a:r>
              <a:rPr lang="en-US" sz="2400" b="1" dirty="0"/>
              <a:t>1</a:t>
            </a:r>
            <a:r>
              <a:rPr lang="en-US" sz="2400" dirty="0"/>
              <a:t>.</a:t>
            </a:r>
          </a:p>
          <a:p>
            <a:r>
              <a:rPr lang="en-US" sz="2400" dirty="0"/>
              <a:t>For example,</a:t>
            </a:r>
          </a:p>
          <a:p>
            <a:r>
              <a:rPr lang="en-US" sz="2400" dirty="0"/>
              <a:t>Service ID – 0x35 =&gt;  0 0 1 1 0 1 0 1</a:t>
            </a:r>
          </a:p>
          <a:p>
            <a:r>
              <a:rPr lang="en-US" sz="2400" dirty="0"/>
              <a:t>For positive response 0 </a:t>
            </a:r>
            <a:r>
              <a:rPr lang="en-US" sz="2400" b="1" dirty="0"/>
              <a:t>1</a:t>
            </a:r>
            <a:r>
              <a:rPr lang="en-US" sz="2400" dirty="0"/>
              <a:t> 1 1 0 1 0 1 is equal to 0x75 (0x35 + 0x40).</a:t>
            </a:r>
          </a:p>
          <a:p>
            <a:r>
              <a:rPr lang="en-US" sz="2400" dirty="0"/>
              <a:t>In another way, we can say the positive response means </a:t>
            </a:r>
            <a:r>
              <a:rPr lang="en-US" sz="2400" b="1" dirty="0"/>
              <a:t>SID+ 0x40</a:t>
            </a:r>
            <a:r>
              <a:rPr lang="en-US" sz="2400" dirty="0"/>
              <a:t>, There is no logical reason for this. Simply it is defined in International standard IS0-14229-1.</a:t>
            </a:r>
          </a:p>
          <a:p>
            <a:pPr algn="just"/>
            <a:endParaRPr lang="en-US" sz="2400"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DB2A2A-FA45-4A49-B328-B298E8BABD23}"/>
              </a:ext>
            </a:extLst>
          </p:cNvPr>
          <p:cNvSpPr txBox="1"/>
          <p:nvPr/>
        </p:nvSpPr>
        <p:spPr>
          <a:xfrm>
            <a:off x="705409" y="457200"/>
            <a:ext cx="9275203" cy="646331"/>
          </a:xfrm>
          <a:prstGeom prst="rect">
            <a:avLst/>
          </a:prstGeom>
          <a:noFill/>
        </p:spPr>
        <p:txBody>
          <a:bodyPr wrap="square" rtlCol="0">
            <a:spAutoFit/>
          </a:bodyPr>
          <a:lstStyle/>
          <a:p>
            <a:r>
              <a:rPr lang="en-US" sz="3600" dirty="0"/>
              <a:t>NEGATIVE RESPONSE FRAME</a:t>
            </a:r>
          </a:p>
        </p:txBody>
      </p:sp>
      <p:sp>
        <p:nvSpPr>
          <p:cNvPr id="3" name="TextBox 2">
            <a:extLst>
              <a:ext uri="{FF2B5EF4-FFF2-40B4-BE49-F238E27FC236}">
                <a16:creationId xmlns:a16="http://schemas.microsoft.com/office/drawing/2014/main" id="{CD75D76A-C67B-4FA0-91D1-48B003097FCB}"/>
              </a:ext>
            </a:extLst>
          </p:cNvPr>
          <p:cNvSpPr txBox="1"/>
          <p:nvPr/>
        </p:nvSpPr>
        <p:spPr>
          <a:xfrm>
            <a:off x="705409" y="1103531"/>
            <a:ext cx="10515600" cy="5262979"/>
          </a:xfrm>
          <a:prstGeom prst="rect">
            <a:avLst/>
          </a:prstGeom>
          <a:noFill/>
        </p:spPr>
        <p:txBody>
          <a:bodyPr wrap="square" rtlCol="0">
            <a:spAutoFit/>
          </a:bodyPr>
          <a:lstStyle/>
          <a:p>
            <a:r>
              <a:rPr lang="en-US" sz="2400" dirty="0"/>
              <a:t>In UDS diagnostics, the tester act as a client, and ECUs act as a server. When the server (ECU) receives the service request from the tester, ECU checks the message. If the server finds something wrong, then it executes the negative response and sends the Negative response code(NRC). There are some Negative Response Codes given below.</a:t>
            </a:r>
          </a:p>
          <a:p>
            <a:r>
              <a:rPr lang="en-US" sz="2400" dirty="0"/>
              <a:t>1.General Rejection-0x10</a:t>
            </a:r>
          </a:p>
          <a:p>
            <a:r>
              <a:rPr lang="en-US" sz="2400" dirty="0"/>
              <a:t>2.Sub-function Not Supported-0x12</a:t>
            </a:r>
          </a:p>
          <a:p>
            <a:r>
              <a:rPr lang="en-US" sz="2400" dirty="0"/>
              <a:t>3.Incorrect Message Length(IML)-0x13</a:t>
            </a:r>
          </a:p>
          <a:p>
            <a:r>
              <a:rPr lang="en-US" sz="2400" dirty="0"/>
              <a:t>4.Busy Repeat Request-0x21</a:t>
            </a:r>
          </a:p>
          <a:p>
            <a:r>
              <a:rPr lang="en-US" sz="2400" dirty="0"/>
              <a:t>5.Condition not correct-0x22</a:t>
            </a:r>
          </a:p>
          <a:p>
            <a:r>
              <a:rPr lang="en-US" sz="2400" dirty="0"/>
              <a:t>6.Request sequence Error-0x24</a:t>
            </a:r>
          </a:p>
          <a:p>
            <a:r>
              <a:rPr lang="en-US" sz="2400" dirty="0"/>
              <a:t>7.Request out of Range(ROOR)-0x31</a:t>
            </a:r>
          </a:p>
          <a:p>
            <a:r>
              <a:rPr lang="en-US" sz="2400" dirty="0"/>
              <a:t>8.Security Access Denied-0x33</a:t>
            </a:r>
          </a:p>
          <a:p>
            <a:r>
              <a:rPr lang="en-US" sz="2400" dirty="0"/>
              <a:t>9.Invalid key-0x35</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578</TotalTime>
  <Words>939</Words>
  <Application>Microsoft Office PowerPoint</Application>
  <PresentationFormat>Custom</PresentationFormat>
  <Paragraphs>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Corbel</vt:lpstr>
      <vt:lpstr>Wingdings</vt:lpstr>
      <vt:lpstr>Digital Blue Tunnel 16x9</vt:lpstr>
      <vt:lpstr>UNIFIED DIAGNOSTIC SERVICE</vt:lpstr>
      <vt:lpstr>TABLE OF CONTENT</vt:lpstr>
      <vt:lpstr>PowerPoint Presentation</vt:lpstr>
      <vt:lpstr>WHY DO WE NEED DIAGNOSTIC IN VEHICLE?</vt:lpstr>
      <vt:lpstr>DIFFERENCE BETWEEN COMMUNICATION PROTOCOL AND DIAGNOSTIC PROTOCOL</vt:lpstr>
      <vt:lpstr>PowerPoint Presentation</vt:lpstr>
      <vt:lpstr>Conti..</vt:lpstr>
      <vt:lpstr>POSITIVE RESPONSE 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DIAGNOSTIC SERVICE</dc:title>
  <dc:creator>Shabbar Mohammed</dc:creator>
  <cp:lastModifiedBy>Shabbar Mohammed</cp:lastModifiedBy>
  <cp:revision>24</cp:revision>
  <dcterms:created xsi:type="dcterms:W3CDTF">2022-09-22T14:49:40Z</dcterms:created>
  <dcterms:modified xsi:type="dcterms:W3CDTF">2022-09-23T09:48:36Z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