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7" r:id="rId2"/>
    <p:sldId id="256" r:id="rId3"/>
    <p:sldId id="257" r:id="rId4"/>
    <p:sldId id="258" r:id="rId5"/>
    <p:sldId id="286" r:id="rId6"/>
    <p:sldId id="259" r:id="rId7"/>
    <p:sldId id="260" r:id="rId8"/>
    <p:sldId id="264" r:id="rId9"/>
    <p:sldId id="263" r:id="rId10"/>
    <p:sldId id="262" r:id="rId11"/>
    <p:sldId id="261" r:id="rId12"/>
    <p:sldId id="265" r:id="rId13"/>
    <p:sldId id="266" r:id="rId14"/>
    <p:sldId id="267" r:id="rId15"/>
    <p:sldId id="268" r:id="rId16"/>
    <p:sldId id="269" r:id="rId17"/>
    <p:sldId id="270" r:id="rId18"/>
    <p:sldId id="271" r:id="rId19"/>
    <p:sldId id="273"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BFFA7-7F28-48D9-8960-3031F5E14CCE}"/>
              </a:ext>
            </a:extLst>
          </p:cNvPr>
          <p:cNvSpPr>
            <a:spLocks noGrp="1"/>
          </p:cNvSpPr>
          <p:nvPr>
            <p:ph type="ctrTitle"/>
          </p:nvPr>
        </p:nvSpPr>
        <p:spPr>
          <a:xfrm>
            <a:off x="1009917" y="1259314"/>
            <a:ext cx="7766936" cy="1646302"/>
          </a:xfrm>
        </p:spPr>
        <p:txBody>
          <a:bodyPr/>
          <a:lstStyle/>
          <a:p>
            <a:pPr algn="l"/>
            <a:r>
              <a:rPr lang="en-US" dirty="0"/>
              <a:t>I2C Protocol</a:t>
            </a:r>
          </a:p>
        </p:txBody>
      </p:sp>
      <p:sp>
        <p:nvSpPr>
          <p:cNvPr id="3" name="Subtitle 2">
            <a:extLst>
              <a:ext uri="{FF2B5EF4-FFF2-40B4-BE49-F238E27FC236}">
                <a16:creationId xmlns:a16="http://schemas.microsoft.com/office/drawing/2014/main" id="{F5E4E6F0-70A5-40B4-9516-0D340B86813B}"/>
              </a:ext>
            </a:extLst>
          </p:cNvPr>
          <p:cNvSpPr>
            <a:spLocks noGrp="1"/>
          </p:cNvSpPr>
          <p:nvPr>
            <p:ph type="subTitle" idx="1"/>
          </p:nvPr>
        </p:nvSpPr>
        <p:spPr>
          <a:xfrm>
            <a:off x="1152059" y="5670712"/>
            <a:ext cx="7766936" cy="1096899"/>
          </a:xfrm>
        </p:spPr>
        <p:txBody>
          <a:bodyPr>
            <a:normAutofit/>
          </a:bodyPr>
          <a:lstStyle/>
          <a:p>
            <a:pPr algn="l"/>
            <a:r>
              <a:rPr lang="en-US" sz="2400" dirty="0"/>
              <a:t>By</a:t>
            </a:r>
          </a:p>
          <a:p>
            <a:pPr algn="l"/>
            <a:r>
              <a:rPr lang="en-US" sz="2400" dirty="0"/>
              <a:t>Sabarinath K A</a:t>
            </a:r>
          </a:p>
        </p:txBody>
      </p:sp>
    </p:spTree>
    <p:extLst>
      <p:ext uri="{BB962C8B-B14F-4D97-AF65-F5344CB8AC3E}">
        <p14:creationId xmlns:p14="http://schemas.microsoft.com/office/powerpoint/2010/main" val="2159990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7D61D-E5FA-47EE-9D9D-495FEB9B5441}"/>
              </a:ext>
            </a:extLst>
          </p:cNvPr>
          <p:cNvSpPr>
            <a:spLocks noGrp="1"/>
          </p:cNvSpPr>
          <p:nvPr>
            <p:ph type="title"/>
          </p:nvPr>
        </p:nvSpPr>
        <p:spPr/>
        <p:txBody>
          <a:bodyPr/>
          <a:lstStyle/>
          <a:p>
            <a:r>
              <a:rPr lang="en-US" dirty="0"/>
              <a:t>I2C Protocol (Basics)</a:t>
            </a:r>
          </a:p>
        </p:txBody>
      </p:sp>
      <p:pic>
        <p:nvPicPr>
          <p:cNvPr id="4" name="object 4">
            <a:extLst>
              <a:ext uri="{FF2B5EF4-FFF2-40B4-BE49-F238E27FC236}">
                <a16:creationId xmlns:a16="http://schemas.microsoft.com/office/drawing/2014/main" id="{0AA5E7AC-0D0C-43BD-B1A8-398BF1F94006}"/>
              </a:ext>
            </a:extLst>
          </p:cNvPr>
          <p:cNvPicPr>
            <a:picLocks noGrp="1"/>
          </p:cNvPicPr>
          <p:nvPr>
            <p:ph idx="1"/>
          </p:nvPr>
        </p:nvPicPr>
        <p:blipFill>
          <a:blip r:embed="rId2" cstate="print"/>
          <a:stretch>
            <a:fillRect/>
          </a:stretch>
        </p:blipFill>
        <p:spPr>
          <a:xfrm>
            <a:off x="881520" y="2814223"/>
            <a:ext cx="8495930" cy="2707688"/>
          </a:xfrm>
          <a:prstGeom prst="rect">
            <a:avLst/>
          </a:prstGeom>
        </p:spPr>
      </p:pic>
    </p:spTree>
    <p:extLst>
      <p:ext uri="{BB962C8B-B14F-4D97-AF65-F5344CB8AC3E}">
        <p14:creationId xmlns:p14="http://schemas.microsoft.com/office/powerpoint/2010/main" val="3089162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B84B6-0B6F-46FC-81B7-D90881001210}"/>
              </a:ext>
            </a:extLst>
          </p:cNvPr>
          <p:cNvSpPr>
            <a:spLocks noGrp="1"/>
          </p:cNvSpPr>
          <p:nvPr>
            <p:ph type="title"/>
          </p:nvPr>
        </p:nvSpPr>
        <p:spPr/>
        <p:txBody>
          <a:bodyPr/>
          <a:lstStyle/>
          <a:p>
            <a:r>
              <a:rPr lang="en-US" dirty="0"/>
              <a:t>I2C Protocol (Basics)</a:t>
            </a:r>
          </a:p>
        </p:txBody>
      </p:sp>
      <p:sp>
        <p:nvSpPr>
          <p:cNvPr id="3" name="Content Placeholder 2">
            <a:extLst>
              <a:ext uri="{FF2B5EF4-FFF2-40B4-BE49-F238E27FC236}">
                <a16:creationId xmlns:a16="http://schemas.microsoft.com/office/drawing/2014/main" id="{7AC3CF65-28CC-4559-B84D-B9D248238FC1}"/>
              </a:ext>
            </a:extLst>
          </p:cNvPr>
          <p:cNvSpPr>
            <a:spLocks noGrp="1"/>
          </p:cNvSpPr>
          <p:nvPr>
            <p:ph idx="1"/>
          </p:nvPr>
        </p:nvSpPr>
        <p:spPr/>
        <p:txBody>
          <a:bodyPr/>
          <a:lstStyle/>
          <a:p>
            <a:r>
              <a:rPr lang="en-US" dirty="0"/>
              <a:t>Messages are broken up into two types of frame: </a:t>
            </a:r>
          </a:p>
          <a:p>
            <a:r>
              <a:rPr lang="en-US" dirty="0"/>
              <a:t>• Address frame: The master indicates the slave to which the message is being sent </a:t>
            </a:r>
          </a:p>
          <a:p>
            <a:r>
              <a:rPr lang="en-US" dirty="0"/>
              <a:t>• Data frame: These are 8-bit data messages passed from master to slave or vice versa. </a:t>
            </a:r>
          </a:p>
          <a:p>
            <a:r>
              <a:rPr lang="en-US" dirty="0"/>
              <a:t>Data is placed on the SDA line after SCL goes low, and is sampled after the SCL line goes high.</a:t>
            </a:r>
          </a:p>
        </p:txBody>
      </p:sp>
    </p:spTree>
    <p:extLst>
      <p:ext uri="{BB962C8B-B14F-4D97-AF65-F5344CB8AC3E}">
        <p14:creationId xmlns:p14="http://schemas.microsoft.com/office/powerpoint/2010/main" val="2461849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6B54C-0EC3-4FEB-953E-DCAF1C547E0A}"/>
              </a:ext>
            </a:extLst>
          </p:cNvPr>
          <p:cNvSpPr>
            <a:spLocks noGrp="1"/>
          </p:cNvSpPr>
          <p:nvPr>
            <p:ph type="title"/>
          </p:nvPr>
        </p:nvSpPr>
        <p:spPr/>
        <p:txBody>
          <a:bodyPr/>
          <a:lstStyle/>
          <a:p>
            <a:r>
              <a:rPr lang="en-US" dirty="0"/>
              <a:t>I2C Protocol (Basics)</a:t>
            </a:r>
          </a:p>
        </p:txBody>
      </p:sp>
      <p:sp>
        <p:nvSpPr>
          <p:cNvPr id="3" name="Content Placeholder 2">
            <a:extLst>
              <a:ext uri="{FF2B5EF4-FFF2-40B4-BE49-F238E27FC236}">
                <a16:creationId xmlns:a16="http://schemas.microsoft.com/office/drawing/2014/main" id="{3BF91784-24C3-4C8A-99A3-2BF428B565D7}"/>
              </a:ext>
            </a:extLst>
          </p:cNvPr>
          <p:cNvSpPr>
            <a:spLocks noGrp="1"/>
          </p:cNvSpPr>
          <p:nvPr>
            <p:ph idx="1"/>
          </p:nvPr>
        </p:nvSpPr>
        <p:spPr/>
        <p:txBody>
          <a:bodyPr/>
          <a:lstStyle/>
          <a:p>
            <a:r>
              <a:rPr lang="en-US" dirty="0"/>
              <a:t>Start Condition </a:t>
            </a:r>
          </a:p>
          <a:p>
            <a:r>
              <a:rPr lang="en-US" dirty="0"/>
              <a:t>• To initiate the address frame, the master device leaves SCL high and pulls SDA low. </a:t>
            </a:r>
          </a:p>
          <a:p>
            <a:r>
              <a:rPr lang="en-US" dirty="0"/>
              <a:t>• This puts all slave devices on notice that a transmission is about to start. </a:t>
            </a:r>
          </a:p>
          <a:p>
            <a:r>
              <a:rPr lang="en-US" dirty="0"/>
              <a:t>• If two master devices wish to take ownership of the bus at one time, whichever device pulls SDA low first wins the race and gains control of the bus. </a:t>
            </a:r>
          </a:p>
          <a:p>
            <a:r>
              <a:rPr lang="en-US" dirty="0"/>
              <a:t>• It is possible to issue repeated starts, initiating a new communication sequence without relinquishing control of the bus to other masters</a:t>
            </a:r>
          </a:p>
        </p:txBody>
      </p:sp>
    </p:spTree>
    <p:extLst>
      <p:ext uri="{BB962C8B-B14F-4D97-AF65-F5344CB8AC3E}">
        <p14:creationId xmlns:p14="http://schemas.microsoft.com/office/powerpoint/2010/main" val="1265392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AEB7E-7275-4816-80EA-B9A0747C1751}"/>
              </a:ext>
            </a:extLst>
          </p:cNvPr>
          <p:cNvSpPr>
            <a:spLocks noGrp="1"/>
          </p:cNvSpPr>
          <p:nvPr>
            <p:ph type="title"/>
          </p:nvPr>
        </p:nvSpPr>
        <p:spPr/>
        <p:txBody>
          <a:bodyPr/>
          <a:lstStyle/>
          <a:p>
            <a:r>
              <a:rPr lang="en-US" dirty="0"/>
              <a:t>I2C Protocol</a:t>
            </a:r>
          </a:p>
        </p:txBody>
      </p:sp>
      <p:sp>
        <p:nvSpPr>
          <p:cNvPr id="3" name="Content Placeholder 2">
            <a:extLst>
              <a:ext uri="{FF2B5EF4-FFF2-40B4-BE49-F238E27FC236}">
                <a16:creationId xmlns:a16="http://schemas.microsoft.com/office/drawing/2014/main" id="{60D5A7E0-0161-46DE-BA32-CDBDA08F2A57}"/>
              </a:ext>
            </a:extLst>
          </p:cNvPr>
          <p:cNvSpPr>
            <a:spLocks noGrp="1"/>
          </p:cNvSpPr>
          <p:nvPr>
            <p:ph idx="1"/>
          </p:nvPr>
        </p:nvSpPr>
        <p:spPr/>
        <p:txBody>
          <a:bodyPr/>
          <a:lstStyle/>
          <a:p>
            <a:r>
              <a:rPr lang="en-US" dirty="0"/>
              <a:t>Address Frame </a:t>
            </a:r>
          </a:p>
          <a:p>
            <a:r>
              <a:rPr lang="en-US" dirty="0"/>
              <a:t>• The address frame is always first in any new communication sequence. </a:t>
            </a:r>
          </a:p>
          <a:p>
            <a:r>
              <a:rPr lang="en-US" dirty="0"/>
              <a:t>• For a 7-bit address, the address is clocked out most significant bit (MSB) first, followed by a R/W bit indicating whether this is a read (1) or write (0) operation.</a:t>
            </a:r>
          </a:p>
        </p:txBody>
      </p:sp>
    </p:spTree>
    <p:extLst>
      <p:ext uri="{BB962C8B-B14F-4D97-AF65-F5344CB8AC3E}">
        <p14:creationId xmlns:p14="http://schemas.microsoft.com/office/powerpoint/2010/main" val="1514305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B84C6-6ACB-48BA-9792-F5FD8B0B2A60}"/>
              </a:ext>
            </a:extLst>
          </p:cNvPr>
          <p:cNvSpPr>
            <a:spLocks noGrp="1"/>
          </p:cNvSpPr>
          <p:nvPr>
            <p:ph type="title"/>
          </p:nvPr>
        </p:nvSpPr>
        <p:spPr/>
        <p:txBody>
          <a:bodyPr/>
          <a:lstStyle/>
          <a:p>
            <a:r>
              <a:rPr lang="en-US" dirty="0"/>
              <a:t>I2C Protocol</a:t>
            </a:r>
          </a:p>
        </p:txBody>
      </p:sp>
      <p:sp>
        <p:nvSpPr>
          <p:cNvPr id="3" name="Content Placeholder 2">
            <a:extLst>
              <a:ext uri="{FF2B5EF4-FFF2-40B4-BE49-F238E27FC236}">
                <a16:creationId xmlns:a16="http://schemas.microsoft.com/office/drawing/2014/main" id="{7E0A50F6-C1ED-41EB-8992-769EEC5F57B2}"/>
              </a:ext>
            </a:extLst>
          </p:cNvPr>
          <p:cNvSpPr>
            <a:spLocks noGrp="1"/>
          </p:cNvSpPr>
          <p:nvPr>
            <p:ph idx="1"/>
          </p:nvPr>
        </p:nvSpPr>
        <p:spPr/>
        <p:txBody>
          <a:bodyPr/>
          <a:lstStyle/>
          <a:p>
            <a:r>
              <a:rPr lang="en-US" dirty="0"/>
              <a:t>NACK/ACK bit </a:t>
            </a:r>
          </a:p>
          <a:p>
            <a:r>
              <a:rPr lang="en-US" dirty="0"/>
              <a:t>• It is the 9th bit of the frame </a:t>
            </a:r>
          </a:p>
          <a:p>
            <a:r>
              <a:rPr lang="en-US" dirty="0"/>
              <a:t>• This is the case for all frames (data or address). </a:t>
            </a:r>
          </a:p>
          <a:p>
            <a:r>
              <a:rPr lang="en-US" dirty="0"/>
              <a:t>• Once the first 8 bits of the frame are sent, the receiving device is given control over SDA. </a:t>
            </a:r>
          </a:p>
          <a:p>
            <a:r>
              <a:rPr lang="en-US" dirty="0"/>
              <a:t>• If the receiving device does not pull the SDA line low before the 9th clock pulse, it can be inferred that the receiving device either did not receive the data or did not know how to parse the message. </a:t>
            </a:r>
          </a:p>
          <a:p>
            <a:r>
              <a:rPr lang="en-US" dirty="0"/>
              <a:t>• In that case, the exchange halts, and it’s up to the master of the system to decide how to proceed.</a:t>
            </a:r>
          </a:p>
        </p:txBody>
      </p:sp>
    </p:spTree>
    <p:extLst>
      <p:ext uri="{BB962C8B-B14F-4D97-AF65-F5344CB8AC3E}">
        <p14:creationId xmlns:p14="http://schemas.microsoft.com/office/powerpoint/2010/main" val="2625165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C7B3B-BF31-4C83-8173-4C45427BBE5D}"/>
              </a:ext>
            </a:extLst>
          </p:cNvPr>
          <p:cNvSpPr>
            <a:spLocks noGrp="1"/>
          </p:cNvSpPr>
          <p:nvPr>
            <p:ph type="title"/>
          </p:nvPr>
        </p:nvSpPr>
        <p:spPr/>
        <p:txBody>
          <a:bodyPr/>
          <a:lstStyle/>
          <a:p>
            <a:r>
              <a:rPr lang="en-US" dirty="0"/>
              <a:t>I2C Protocol</a:t>
            </a:r>
          </a:p>
        </p:txBody>
      </p:sp>
      <p:sp>
        <p:nvSpPr>
          <p:cNvPr id="3" name="Content Placeholder 2">
            <a:extLst>
              <a:ext uri="{FF2B5EF4-FFF2-40B4-BE49-F238E27FC236}">
                <a16:creationId xmlns:a16="http://schemas.microsoft.com/office/drawing/2014/main" id="{EC5820D6-B227-4B9F-945B-F18B26DE1646}"/>
              </a:ext>
            </a:extLst>
          </p:cNvPr>
          <p:cNvSpPr>
            <a:spLocks noGrp="1"/>
          </p:cNvSpPr>
          <p:nvPr>
            <p:ph idx="1"/>
          </p:nvPr>
        </p:nvSpPr>
        <p:spPr/>
        <p:txBody>
          <a:bodyPr/>
          <a:lstStyle/>
          <a:p>
            <a:r>
              <a:rPr lang="en-US" dirty="0"/>
              <a:t>Data Frames </a:t>
            </a:r>
          </a:p>
          <a:p>
            <a:r>
              <a:rPr lang="en-US" dirty="0"/>
              <a:t>• After the address frame has been sent, data can begin being transmitted.</a:t>
            </a:r>
          </a:p>
          <a:p>
            <a:r>
              <a:rPr lang="en-US" dirty="0"/>
              <a:t> • The master will simply continue generating clock pulses at a regular interval, and the data will be placed on SDA by either the master or the slave, depending on whether the R/W bit indicated a read or write operation.</a:t>
            </a:r>
          </a:p>
        </p:txBody>
      </p:sp>
    </p:spTree>
    <p:extLst>
      <p:ext uri="{BB962C8B-B14F-4D97-AF65-F5344CB8AC3E}">
        <p14:creationId xmlns:p14="http://schemas.microsoft.com/office/powerpoint/2010/main" val="4035687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17AB2-2ABA-4A18-A7B2-8FBB5112D211}"/>
              </a:ext>
            </a:extLst>
          </p:cNvPr>
          <p:cNvSpPr>
            <a:spLocks noGrp="1"/>
          </p:cNvSpPr>
          <p:nvPr>
            <p:ph type="title"/>
          </p:nvPr>
        </p:nvSpPr>
        <p:spPr/>
        <p:txBody>
          <a:bodyPr/>
          <a:lstStyle/>
          <a:p>
            <a:r>
              <a:rPr lang="en-US" dirty="0"/>
              <a:t>I2C Protocol</a:t>
            </a:r>
          </a:p>
        </p:txBody>
      </p:sp>
      <p:sp>
        <p:nvSpPr>
          <p:cNvPr id="3" name="Content Placeholder 2">
            <a:extLst>
              <a:ext uri="{FF2B5EF4-FFF2-40B4-BE49-F238E27FC236}">
                <a16:creationId xmlns:a16="http://schemas.microsoft.com/office/drawing/2014/main" id="{D008BBA5-A2A1-409A-9E62-04DCC3EFF2A4}"/>
              </a:ext>
            </a:extLst>
          </p:cNvPr>
          <p:cNvSpPr>
            <a:spLocks noGrp="1"/>
          </p:cNvSpPr>
          <p:nvPr>
            <p:ph idx="1"/>
          </p:nvPr>
        </p:nvSpPr>
        <p:spPr/>
        <p:txBody>
          <a:bodyPr/>
          <a:lstStyle/>
          <a:p>
            <a:r>
              <a:rPr lang="en-US" dirty="0"/>
              <a:t>Stop condition </a:t>
            </a:r>
          </a:p>
          <a:p>
            <a:r>
              <a:rPr lang="en-US" dirty="0"/>
              <a:t>• Once all the data frames have been sent, the master will generate a stop condition. </a:t>
            </a:r>
          </a:p>
          <a:p>
            <a:r>
              <a:rPr lang="en-US" dirty="0"/>
              <a:t>• Stop conditions are defined by a 0-&gt;1 (low to high) transition on SDA after a 0-&gt;1 transition on SCL, with SCL remaining high. </a:t>
            </a:r>
          </a:p>
        </p:txBody>
      </p:sp>
    </p:spTree>
    <p:extLst>
      <p:ext uri="{BB962C8B-B14F-4D97-AF65-F5344CB8AC3E}">
        <p14:creationId xmlns:p14="http://schemas.microsoft.com/office/powerpoint/2010/main" val="3421538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4BA6A-6941-434F-A2B0-32F2077E4783}"/>
              </a:ext>
            </a:extLst>
          </p:cNvPr>
          <p:cNvSpPr>
            <a:spLocks noGrp="1"/>
          </p:cNvSpPr>
          <p:nvPr>
            <p:ph type="title"/>
          </p:nvPr>
        </p:nvSpPr>
        <p:spPr/>
        <p:txBody>
          <a:bodyPr/>
          <a:lstStyle/>
          <a:p>
            <a:r>
              <a:rPr lang="en-US" dirty="0"/>
              <a:t>I2C Protocol</a:t>
            </a:r>
          </a:p>
        </p:txBody>
      </p:sp>
      <p:sp>
        <p:nvSpPr>
          <p:cNvPr id="3" name="Content Placeholder 2">
            <a:extLst>
              <a:ext uri="{FF2B5EF4-FFF2-40B4-BE49-F238E27FC236}">
                <a16:creationId xmlns:a16="http://schemas.microsoft.com/office/drawing/2014/main" id="{B06A3EA0-2F6E-4265-80A5-2CF875366820}"/>
              </a:ext>
            </a:extLst>
          </p:cNvPr>
          <p:cNvSpPr>
            <a:spLocks noGrp="1"/>
          </p:cNvSpPr>
          <p:nvPr>
            <p:ph idx="1"/>
          </p:nvPr>
        </p:nvSpPr>
        <p:spPr/>
        <p:txBody>
          <a:bodyPr/>
          <a:lstStyle/>
          <a:p>
            <a:r>
              <a:rPr lang="en-US" dirty="0"/>
              <a:t>1. The master is initially in master transmit mode by sending a START followed by the 7-bit address of the slave it wishes to communicate with</a:t>
            </a:r>
          </a:p>
          <a:p>
            <a:r>
              <a:rPr lang="en-US" dirty="0"/>
              <a:t> 2. This is finally followed by a single bit representing whether it wishes to write (0) to or read (1) from the slave. </a:t>
            </a:r>
          </a:p>
          <a:p>
            <a:r>
              <a:rPr lang="en-US" dirty="0"/>
              <a:t>3. If the slave exists on the bus then it will respond with an ACK bit (active low for acknowledged) for that address. </a:t>
            </a:r>
          </a:p>
          <a:p>
            <a:r>
              <a:rPr lang="en-US" dirty="0"/>
              <a:t>4. The master then continues in either transmit or receive mode (according to the read/write bit it sent), and the slave continues in the complementary mode (receive or transmit, respectively).</a:t>
            </a:r>
          </a:p>
        </p:txBody>
      </p:sp>
    </p:spTree>
    <p:extLst>
      <p:ext uri="{BB962C8B-B14F-4D97-AF65-F5344CB8AC3E}">
        <p14:creationId xmlns:p14="http://schemas.microsoft.com/office/powerpoint/2010/main" val="289491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81722-4389-4C93-9DC0-96113E56B343}"/>
              </a:ext>
            </a:extLst>
          </p:cNvPr>
          <p:cNvSpPr>
            <a:spLocks noGrp="1"/>
          </p:cNvSpPr>
          <p:nvPr>
            <p:ph type="title"/>
          </p:nvPr>
        </p:nvSpPr>
        <p:spPr/>
        <p:txBody>
          <a:bodyPr/>
          <a:lstStyle/>
          <a:p>
            <a:r>
              <a:rPr lang="en-US" dirty="0"/>
              <a:t>I2C Protocol</a:t>
            </a:r>
          </a:p>
        </p:txBody>
      </p:sp>
      <p:sp>
        <p:nvSpPr>
          <p:cNvPr id="3" name="Content Placeholder 2">
            <a:extLst>
              <a:ext uri="{FF2B5EF4-FFF2-40B4-BE49-F238E27FC236}">
                <a16:creationId xmlns:a16="http://schemas.microsoft.com/office/drawing/2014/main" id="{CEBB288A-5D73-4B60-948F-34EA80D7F8FC}"/>
              </a:ext>
            </a:extLst>
          </p:cNvPr>
          <p:cNvSpPr>
            <a:spLocks noGrp="1"/>
          </p:cNvSpPr>
          <p:nvPr>
            <p:ph idx="1"/>
          </p:nvPr>
        </p:nvSpPr>
        <p:spPr/>
        <p:txBody>
          <a:bodyPr/>
          <a:lstStyle/>
          <a:p>
            <a:r>
              <a:rPr lang="en-US" dirty="0"/>
              <a:t>5. The address and the data bytes are sent most significant bit first. </a:t>
            </a:r>
          </a:p>
          <a:p>
            <a:r>
              <a:rPr lang="en-US" dirty="0"/>
              <a:t>6. The master terminates a message with a STOP condition if this is the end of the transaction or it may send another START condition to retain control of the bus for another message (a "combined format" transaction).</a:t>
            </a:r>
          </a:p>
        </p:txBody>
      </p:sp>
    </p:spTree>
    <p:extLst>
      <p:ext uri="{BB962C8B-B14F-4D97-AF65-F5344CB8AC3E}">
        <p14:creationId xmlns:p14="http://schemas.microsoft.com/office/powerpoint/2010/main" val="3903371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FE95A-98F6-47AC-B9D4-80517AE7918C}"/>
              </a:ext>
            </a:extLst>
          </p:cNvPr>
          <p:cNvSpPr>
            <a:spLocks noGrp="1"/>
          </p:cNvSpPr>
          <p:nvPr>
            <p:ph type="title"/>
          </p:nvPr>
        </p:nvSpPr>
        <p:spPr/>
        <p:txBody>
          <a:bodyPr/>
          <a:lstStyle/>
          <a:p>
            <a:r>
              <a:rPr lang="en-US" dirty="0"/>
              <a:t>Types of Transactions in I2C</a:t>
            </a:r>
          </a:p>
        </p:txBody>
      </p:sp>
      <p:sp>
        <p:nvSpPr>
          <p:cNvPr id="3" name="Content Placeholder 2">
            <a:extLst>
              <a:ext uri="{FF2B5EF4-FFF2-40B4-BE49-F238E27FC236}">
                <a16:creationId xmlns:a16="http://schemas.microsoft.com/office/drawing/2014/main" id="{1BC06703-F99E-4383-BADA-481B2DAEFAEB}"/>
              </a:ext>
            </a:extLst>
          </p:cNvPr>
          <p:cNvSpPr>
            <a:spLocks noGrp="1"/>
          </p:cNvSpPr>
          <p:nvPr>
            <p:ph idx="1"/>
          </p:nvPr>
        </p:nvSpPr>
        <p:spPr/>
        <p:txBody>
          <a:bodyPr/>
          <a:lstStyle/>
          <a:p>
            <a:r>
              <a:rPr lang="en-US" dirty="0"/>
              <a:t>I²C defines basic three types of transactions, each of which begins with a START and ends with a STOP: </a:t>
            </a:r>
          </a:p>
          <a:p>
            <a:r>
              <a:rPr lang="en-US" dirty="0"/>
              <a:t>• Single message where a master writes data to a slave. </a:t>
            </a:r>
          </a:p>
          <a:p>
            <a:r>
              <a:rPr lang="en-US" dirty="0"/>
              <a:t>• Single message where a master reads data from a slave. </a:t>
            </a:r>
          </a:p>
          <a:p>
            <a:r>
              <a:rPr lang="en-US" dirty="0"/>
              <a:t>• Combined format, where a master issues at least two reads or writes to one or more slaves. </a:t>
            </a:r>
          </a:p>
          <a:p>
            <a:r>
              <a:rPr lang="en-US" dirty="0"/>
              <a:t>• In a combined transaction, each read or write begins with a START and the slave address. The START conditions after the first are also called repeated START bits. Repeated STARTs are not preceded by STOP conditions, which is how slaves know that the next message is part of the same transaction</a:t>
            </a:r>
          </a:p>
        </p:txBody>
      </p:sp>
    </p:spTree>
    <p:extLst>
      <p:ext uri="{BB962C8B-B14F-4D97-AF65-F5344CB8AC3E}">
        <p14:creationId xmlns:p14="http://schemas.microsoft.com/office/powerpoint/2010/main" val="1831205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C1AF7B-3959-45DE-A150-B9C89F4F2F1A}"/>
              </a:ext>
            </a:extLst>
          </p:cNvPr>
          <p:cNvSpPr>
            <a:spLocks noGrp="1"/>
          </p:cNvSpPr>
          <p:nvPr>
            <p:ph type="title"/>
          </p:nvPr>
        </p:nvSpPr>
        <p:spPr/>
        <p:txBody>
          <a:bodyPr/>
          <a:lstStyle/>
          <a:p>
            <a:r>
              <a:rPr lang="en-US" dirty="0"/>
              <a:t>Introduction</a:t>
            </a:r>
          </a:p>
        </p:txBody>
      </p:sp>
      <p:sp>
        <p:nvSpPr>
          <p:cNvPr id="6" name="Content Placeholder 5">
            <a:extLst>
              <a:ext uri="{FF2B5EF4-FFF2-40B4-BE49-F238E27FC236}">
                <a16:creationId xmlns:a16="http://schemas.microsoft.com/office/drawing/2014/main" id="{701AB569-9CA4-47DA-8EFD-752D3078195A}"/>
              </a:ext>
            </a:extLst>
          </p:cNvPr>
          <p:cNvSpPr>
            <a:spLocks noGrp="1"/>
          </p:cNvSpPr>
          <p:nvPr>
            <p:ph idx="1"/>
          </p:nvPr>
        </p:nvSpPr>
        <p:spPr/>
        <p:txBody>
          <a:bodyPr>
            <a:normAutofit/>
          </a:bodyPr>
          <a:lstStyle/>
          <a:p>
            <a:r>
              <a:rPr lang="en-US" sz="2000" dirty="0"/>
              <a:t>I²C (Inter-Integrated Circuit) is a </a:t>
            </a:r>
          </a:p>
          <a:p>
            <a:r>
              <a:rPr lang="en-US" sz="2000" dirty="0"/>
              <a:t>Synchronous </a:t>
            </a:r>
          </a:p>
          <a:p>
            <a:r>
              <a:rPr lang="en-US" sz="2000" dirty="0"/>
              <a:t>multi-master </a:t>
            </a:r>
          </a:p>
          <a:p>
            <a:r>
              <a:rPr lang="en-US" sz="2000" dirty="0"/>
              <a:t>multi-slave </a:t>
            </a:r>
          </a:p>
          <a:p>
            <a:r>
              <a:rPr lang="en-US" sz="2000" dirty="0"/>
              <a:t>packet switched </a:t>
            </a:r>
          </a:p>
          <a:p>
            <a:r>
              <a:rPr lang="en-US" sz="2000" dirty="0"/>
              <a:t>single-ended</a:t>
            </a:r>
          </a:p>
          <a:p>
            <a:pPr marL="0" indent="0">
              <a:buNone/>
            </a:pPr>
            <a:r>
              <a:rPr lang="en-US" sz="2000" dirty="0"/>
              <a:t>serial computer bus invented in 1982 by Philips Semiconductor It is widely used for attaching lower-speed peripheral ICs to processors and microcontrollers in short-distance, intra-board communication.</a:t>
            </a:r>
          </a:p>
        </p:txBody>
      </p:sp>
    </p:spTree>
    <p:extLst>
      <p:ext uri="{BB962C8B-B14F-4D97-AF65-F5344CB8AC3E}">
        <p14:creationId xmlns:p14="http://schemas.microsoft.com/office/powerpoint/2010/main" val="2009374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79155-85D6-4FE9-94E6-F928764A7199}"/>
              </a:ext>
            </a:extLst>
          </p:cNvPr>
          <p:cNvSpPr>
            <a:spLocks noGrp="1"/>
          </p:cNvSpPr>
          <p:nvPr>
            <p:ph type="title"/>
          </p:nvPr>
        </p:nvSpPr>
        <p:spPr/>
        <p:txBody>
          <a:bodyPr/>
          <a:lstStyle/>
          <a:p>
            <a:r>
              <a:rPr lang="en-US" dirty="0"/>
              <a:t>Timing Diagram</a:t>
            </a:r>
          </a:p>
        </p:txBody>
      </p:sp>
      <p:sp>
        <p:nvSpPr>
          <p:cNvPr id="3" name="Content Placeholder 2">
            <a:extLst>
              <a:ext uri="{FF2B5EF4-FFF2-40B4-BE49-F238E27FC236}">
                <a16:creationId xmlns:a16="http://schemas.microsoft.com/office/drawing/2014/main" id="{F85C23F7-D1BC-44FA-AFF4-63D834F7357D}"/>
              </a:ext>
            </a:extLst>
          </p:cNvPr>
          <p:cNvSpPr>
            <a:spLocks noGrp="1"/>
          </p:cNvSpPr>
          <p:nvPr>
            <p:ph idx="1"/>
          </p:nvPr>
        </p:nvSpPr>
        <p:spPr>
          <a:xfrm>
            <a:off x="677334" y="1280159"/>
            <a:ext cx="7928186" cy="3825241"/>
          </a:xfrm>
        </p:spPr>
        <p:txBody>
          <a:bodyPr>
            <a:normAutofit lnSpcReduction="10000"/>
          </a:bodyPr>
          <a:lstStyle/>
          <a:p>
            <a:r>
              <a:rPr lang="en-US" dirty="0"/>
              <a:t>1. Data transfer is initiated with a start bit (S) signaled by SDA being pulled low while SCL stays high. </a:t>
            </a:r>
          </a:p>
          <a:p>
            <a:r>
              <a:rPr lang="en-US" dirty="0"/>
              <a:t>2. SCL is pulled low, and SDA sets the first data bit level while keeping SCL low </a:t>
            </a:r>
          </a:p>
          <a:p>
            <a:r>
              <a:rPr lang="en-US" dirty="0"/>
              <a:t>3. The data are sampled (received) when SCL rises for the first bit (B1). For a bit to be valid, SDA must not change between a rising edge of SCL and the subsequent falling edge</a:t>
            </a:r>
          </a:p>
          <a:p>
            <a:r>
              <a:rPr lang="en-US" dirty="0"/>
              <a:t> 4. This process repeats, SDA transitioning while SCL is low, and the data being read while SCL is high (B2, ...Bn).</a:t>
            </a:r>
          </a:p>
          <a:p>
            <a:r>
              <a:rPr lang="en-US" dirty="0"/>
              <a:t> 5. The final bit is followed by a clock pulse, during which SDA is pulled low in preparation for the stop bit. </a:t>
            </a:r>
          </a:p>
          <a:p>
            <a:r>
              <a:rPr lang="en-US" dirty="0"/>
              <a:t>6. A stop bit (P) is signaled when SCL rises, followed by SDA rising.</a:t>
            </a:r>
          </a:p>
        </p:txBody>
      </p:sp>
      <p:pic>
        <p:nvPicPr>
          <p:cNvPr id="4" name="object 4">
            <a:extLst>
              <a:ext uri="{FF2B5EF4-FFF2-40B4-BE49-F238E27FC236}">
                <a16:creationId xmlns:a16="http://schemas.microsoft.com/office/drawing/2014/main" id="{28325B10-72F8-4735-AD4D-60ABF6EAF1CB}"/>
              </a:ext>
            </a:extLst>
          </p:cNvPr>
          <p:cNvPicPr/>
          <p:nvPr/>
        </p:nvPicPr>
        <p:blipFill>
          <a:blip r:embed="rId2" cstate="print"/>
          <a:stretch>
            <a:fillRect/>
          </a:stretch>
        </p:blipFill>
        <p:spPr>
          <a:xfrm>
            <a:off x="427182" y="5105400"/>
            <a:ext cx="8846820" cy="1385315"/>
          </a:xfrm>
          <a:prstGeom prst="rect">
            <a:avLst/>
          </a:prstGeom>
        </p:spPr>
      </p:pic>
    </p:spTree>
    <p:extLst>
      <p:ext uri="{BB962C8B-B14F-4D97-AF65-F5344CB8AC3E}">
        <p14:creationId xmlns:p14="http://schemas.microsoft.com/office/powerpoint/2010/main" val="1562142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48AE-4A71-4F4D-A578-CE64FB7E57D3}"/>
              </a:ext>
            </a:extLst>
          </p:cNvPr>
          <p:cNvSpPr>
            <a:spLocks noGrp="1"/>
          </p:cNvSpPr>
          <p:nvPr>
            <p:ph type="title"/>
          </p:nvPr>
        </p:nvSpPr>
        <p:spPr/>
        <p:txBody>
          <a:bodyPr/>
          <a:lstStyle/>
          <a:p>
            <a:r>
              <a:rPr lang="en-US" dirty="0"/>
              <a:t>Applications of I2C</a:t>
            </a:r>
          </a:p>
        </p:txBody>
      </p:sp>
      <p:sp>
        <p:nvSpPr>
          <p:cNvPr id="3" name="Content Placeholder 2">
            <a:extLst>
              <a:ext uri="{FF2B5EF4-FFF2-40B4-BE49-F238E27FC236}">
                <a16:creationId xmlns:a16="http://schemas.microsoft.com/office/drawing/2014/main" id="{AF870730-9818-4FCA-AF7E-8F2398D01DC0}"/>
              </a:ext>
            </a:extLst>
          </p:cNvPr>
          <p:cNvSpPr>
            <a:spLocks noGrp="1"/>
          </p:cNvSpPr>
          <p:nvPr>
            <p:ph idx="1"/>
          </p:nvPr>
        </p:nvSpPr>
        <p:spPr/>
        <p:txBody>
          <a:bodyPr/>
          <a:lstStyle/>
          <a:p>
            <a:r>
              <a:rPr lang="en-US" dirty="0"/>
              <a:t>Common applications of the I²C bus are: </a:t>
            </a:r>
          </a:p>
          <a:p>
            <a:r>
              <a:rPr lang="en-US" dirty="0"/>
              <a:t>• Describing connectable devices via small ROM configuration tables to enable "plug and play" operation, such as</a:t>
            </a:r>
          </a:p>
          <a:p>
            <a:r>
              <a:rPr lang="en-US" dirty="0"/>
              <a:t> • Accessing real-time clocks and NVRAM chips that keep user settings.</a:t>
            </a:r>
          </a:p>
          <a:p>
            <a:r>
              <a:rPr lang="en-US" dirty="0"/>
              <a:t> • Accessing low-speed DACs and ADCs. </a:t>
            </a:r>
          </a:p>
          <a:p>
            <a:r>
              <a:rPr lang="en-US" dirty="0"/>
              <a:t>• Controlling LCD displays.</a:t>
            </a:r>
          </a:p>
        </p:txBody>
      </p:sp>
    </p:spTree>
    <p:extLst>
      <p:ext uri="{BB962C8B-B14F-4D97-AF65-F5344CB8AC3E}">
        <p14:creationId xmlns:p14="http://schemas.microsoft.com/office/powerpoint/2010/main" val="722777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E5C57-C6EE-47FD-8051-CB143DE79B9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F0EC50C-E8F6-45F8-86A7-2033F2FC74C2}"/>
              </a:ext>
            </a:extLst>
          </p:cNvPr>
          <p:cNvSpPr>
            <a:spLocks noGrp="1"/>
          </p:cNvSpPr>
          <p:nvPr>
            <p:ph idx="1"/>
          </p:nvPr>
        </p:nvSpPr>
        <p:spPr/>
        <p:txBody>
          <a:bodyPr/>
          <a:lstStyle/>
          <a:p>
            <a:r>
              <a:rPr lang="en-US" dirty="0"/>
              <a:t>A particular strength of I²C is the capability of a microcontroller to control a network of device chips with just two general-purpose I/O pins and software.</a:t>
            </a:r>
          </a:p>
          <a:p>
            <a:r>
              <a:rPr lang="en-US" dirty="0"/>
              <a:t>Many other bus technologies used in similar applications, such as Serial Peripheral Interface Bus, require more pins and signals to connect multiple devices.</a:t>
            </a:r>
          </a:p>
        </p:txBody>
      </p:sp>
    </p:spTree>
    <p:extLst>
      <p:ext uri="{BB962C8B-B14F-4D97-AF65-F5344CB8AC3E}">
        <p14:creationId xmlns:p14="http://schemas.microsoft.com/office/powerpoint/2010/main" val="2953388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2657B-E940-4791-81A2-9F7BA86DE23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CEE9673-CFD2-4C64-9929-8C657A8481D1}"/>
              </a:ext>
            </a:extLst>
          </p:cNvPr>
          <p:cNvSpPr>
            <a:spLocks noGrp="1"/>
          </p:cNvSpPr>
          <p:nvPr>
            <p:ph idx="1"/>
          </p:nvPr>
        </p:nvSpPr>
        <p:spPr/>
        <p:txBody>
          <a:bodyPr/>
          <a:lstStyle/>
          <a:p>
            <a:r>
              <a:rPr lang="en-US" dirty="0"/>
              <a:t>I²C uses only two bidirectional open-drain lines, Serial Data Line (SDA) and Serial Clock Line (SCL), pulled up with resistors.</a:t>
            </a:r>
          </a:p>
          <a:p>
            <a:r>
              <a:rPr lang="en-US" dirty="0"/>
              <a:t>Typical voltages used are +5 V or +3.3 V, although systems with other voltages are permitted.</a:t>
            </a:r>
          </a:p>
        </p:txBody>
      </p:sp>
      <p:pic>
        <p:nvPicPr>
          <p:cNvPr id="4" name="object 6">
            <a:extLst>
              <a:ext uri="{FF2B5EF4-FFF2-40B4-BE49-F238E27FC236}">
                <a16:creationId xmlns:a16="http://schemas.microsoft.com/office/drawing/2014/main" id="{926CD920-91D4-44CA-8A46-5FA4275BA48A}"/>
              </a:ext>
            </a:extLst>
          </p:cNvPr>
          <p:cNvPicPr/>
          <p:nvPr/>
        </p:nvPicPr>
        <p:blipFill>
          <a:blip r:embed="rId2" cstate="print"/>
          <a:stretch>
            <a:fillRect/>
          </a:stretch>
        </p:blipFill>
        <p:spPr>
          <a:xfrm>
            <a:off x="1752600" y="3505200"/>
            <a:ext cx="6172200" cy="3148584"/>
          </a:xfrm>
          <a:prstGeom prst="rect">
            <a:avLst/>
          </a:prstGeom>
        </p:spPr>
      </p:pic>
    </p:spTree>
    <p:extLst>
      <p:ext uri="{BB962C8B-B14F-4D97-AF65-F5344CB8AC3E}">
        <p14:creationId xmlns:p14="http://schemas.microsoft.com/office/powerpoint/2010/main" val="2238925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2">
            <a:extLst>
              <a:ext uri="{FF2B5EF4-FFF2-40B4-BE49-F238E27FC236}">
                <a16:creationId xmlns:a16="http://schemas.microsoft.com/office/drawing/2014/main" id="{607FD313-E26C-4915-87FB-583920F87B0A}"/>
              </a:ext>
            </a:extLst>
          </p:cNvPr>
          <p:cNvPicPr>
            <a:picLocks noGrp="1"/>
          </p:cNvPicPr>
          <p:nvPr>
            <p:ph idx="1"/>
          </p:nvPr>
        </p:nvPicPr>
        <p:blipFill>
          <a:blip r:embed="rId2" cstate="print"/>
          <a:stretch>
            <a:fillRect/>
          </a:stretch>
        </p:blipFill>
        <p:spPr>
          <a:xfrm>
            <a:off x="2166144" y="3163094"/>
            <a:ext cx="5619750" cy="1876425"/>
          </a:xfrm>
          <a:prstGeom prst="rect">
            <a:avLst/>
          </a:prstGeom>
        </p:spPr>
      </p:pic>
    </p:spTree>
    <p:extLst>
      <p:ext uri="{BB962C8B-B14F-4D97-AF65-F5344CB8AC3E}">
        <p14:creationId xmlns:p14="http://schemas.microsoft.com/office/powerpoint/2010/main" val="3077206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D8EC-CE3C-4FA0-BA1D-67825EA527D8}"/>
              </a:ext>
            </a:extLst>
          </p:cNvPr>
          <p:cNvSpPr>
            <a:spLocks noGrp="1"/>
          </p:cNvSpPr>
          <p:nvPr>
            <p:ph type="title"/>
          </p:nvPr>
        </p:nvSpPr>
        <p:spPr/>
        <p:txBody>
          <a:bodyPr/>
          <a:lstStyle/>
          <a:p>
            <a:r>
              <a:rPr lang="en-US" dirty="0"/>
              <a:t>Design (H/W)</a:t>
            </a:r>
          </a:p>
        </p:txBody>
      </p:sp>
      <p:sp>
        <p:nvSpPr>
          <p:cNvPr id="3" name="Content Placeholder 2">
            <a:extLst>
              <a:ext uri="{FF2B5EF4-FFF2-40B4-BE49-F238E27FC236}">
                <a16:creationId xmlns:a16="http://schemas.microsoft.com/office/drawing/2014/main" id="{A27C8DF6-4E99-4463-9601-2574915DD526}"/>
              </a:ext>
            </a:extLst>
          </p:cNvPr>
          <p:cNvSpPr>
            <a:spLocks noGrp="1"/>
          </p:cNvSpPr>
          <p:nvPr>
            <p:ph idx="1"/>
          </p:nvPr>
        </p:nvSpPr>
        <p:spPr/>
        <p:txBody>
          <a:bodyPr/>
          <a:lstStyle/>
          <a:p>
            <a:r>
              <a:rPr lang="en-US" dirty="0"/>
              <a:t>The I2C bus drivers are “open drain”, meaning that they can pull the corresponding signal line low, but cannot drive it high.</a:t>
            </a:r>
          </a:p>
          <a:p>
            <a:r>
              <a:rPr lang="en-US" dirty="0"/>
              <a:t> Thus, there can be no bus contention where one device is trying to drive the line high while another tries to pull it low, eliminating the potential for damage to the drivers or excessive power dissipation in the system. </a:t>
            </a:r>
          </a:p>
          <a:p>
            <a:r>
              <a:rPr lang="en-US" dirty="0"/>
              <a:t>Each signal line has a pull-up resistor on it, to restore the signal to high when no device is asserting it low. </a:t>
            </a:r>
          </a:p>
        </p:txBody>
      </p:sp>
    </p:spTree>
    <p:extLst>
      <p:ext uri="{BB962C8B-B14F-4D97-AF65-F5344CB8AC3E}">
        <p14:creationId xmlns:p14="http://schemas.microsoft.com/office/powerpoint/2010/main" val="747698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C40BBD-55A3-4DEA-8050-EBEF2FF38BFB}"/>
              </a:ext>
            </a:extLst>
          </p:cNvPr>
          <p:cNvSpPr>
            <a:spLocks noGrp="1"/>
          </p:cNvSpPr>
          <p:nvPr>
            <p:ph idx="1"/>
          </p:nvPr>
        </p:nvSpPr>
        <p:spPr/>
        <p:txBody>
          <a:bodyPr/>
          <a:lstStyle/>
          <a:p>
            <a:r>
              <a:rPr lang="en-US" dirty="0"/>
              <a:t>The I²C reference design has a 7-bit address space.</a:t>
            </a:r>
          </a:p>
          <a:p>
            <a:r>
              <a:rPr lang="en-US" dirty="0"/>
              <a:t> Common I²C bus speeds are the 100 </a:t>
            </a:r>
            <a:r>
              <a:rPr lang="en-US" dirty="0" err="1"/>
              <a:t>kbit</a:t>
            </a:r>
            <a:r>
              <a:rPr lang="en-US" dirty="0"/>
              <a:t>/s standard mode and the 400 </a:t>
            </a:r>
            <a:r>
              <a:rPr lang="en-US" dirty="0" err="1"/>
              <a:t>kbit</a:t>
            </a:r>
            <a:r>
              <a:rPr lang="en-US" dirty="0"/>
              <a:t>/s Fast mode. </a:t>
            </a:r>
          </a:p>
          <a:p>
            <a:r>
              <a:rPr lang="en-US" dirty="0"/>
              <a:t>The maximal number of nodes is limited by the address space and also by the total bus capacitance of 400 pF, which restricts practical communication distances to a few meters. </a:t>
            </a:r>
          </a:p>
          <a:p>
            <a:r>
              <a:rPr lang="en-US" dirty="0"/>
              <a:t>The relatively high impedance and low noise immunity requires a common ground potential, which again restricts practical use to communication within the same PC board or small system of boards</a:t>
            </a:r>
          </a:p>
        </p:txBody>
      </p:sp>
    </p:spTree>
    <p:extLst>
      <p:ext uri="{BB962C8B-B14F-4D97-AF65-F5344CB8AC3E}">
        <p14:creationId xmlns:p14="http://schemas.microsoft.com/office/powerpoint/2010/main" val="3342623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2393C-2CF1-4549-A323-A3D7D5EEF62D}"/>
              </a:ext>
            </a:extLst>
          </p:cNvPr>
          <p:cNvSpPr>
            <a:spLocks noGrp="1"/>
          </p:cNvSpPr>
          <p:nvPr>
            <p:ph type="title"/>
          </p:nvPr>
        </p:nvSpPr>
        <p:spPr/>
        <p:txBody>
          <a:bodyPr/>
          <a:lstStyle/>
          <a:p>
            <a:r>
              <a:rPr lang="en-US" dirty="0"/>
              <a:t>Design (Architecture)</a:t>
            </a:r>
          </a:p>
        </p:txBody>
      </p:sp>
      <p:sp>
        <p:nvSpPr>
          <p:cNvPr id="3" name="Content Placeholder 2">
            <a:extLst>
              <a:ext uri="{FF2B5EF4-FFF2-40B4-BE49-F238E27FC236}">
                <a16:creationId xmlns:a16="http://schemas.microsoft.com/office/drawing/2014/main" id="{461D5A29-FEE0-4E7C-88F7-7DA81B7BB272}"/>
              </a:ext>
            </a:extLst>
          </p:cNvPr>
          <p:cNvSpPr>
            <a:spLocks noGrp="1"/>
          </p:cNvSpPr>
          <p:nvPr>
            <p:ph idx="1"/>
          </p:nvPr>
        </p:nvSpPr>
        <p:spPr/>
        <p:txBody>
          <a:bodyPr/>
          <a:lstStyle/>
          <a:p>
            <a:r>
              <a:rPr lang="en-US" dirty="0"/>
              <a:t>The bus has two roles for nodes: </a:t>
            </a:r>
          </a:p>
          <a:p>
            <a:r>
              <a:rPr lang="en-US" dirty="0"/>
              <a:t>master and slave: </a:t>
            </a:r>
          </a:p>
          <a:p>
            <a:pPr marL="0" indent="0">
              <a:buNone/>
            </a:pPr>
            <a:r>
              <a:rPr lang="en-US" dirty="0"/>
              <a:t>           • Master node – node that generates the clock and initiates       communication with slaves. </a:t>
            </a:r>
          </a:p>
          <a:p>
            <a:pPr marL="0" indent="0">
              <a:buNone/>
            </a:pPr>
            <a:r>
              <a:rPr lang="en-US" dirty="0"/>
              <a:t>           • Slave node – node that receives the clock and responds when addressed by the master. </a:t>
            </a:r>
          </a:p>
          <a:p>
            <a:r>
              <a:rPr lang="en-US" dirty="0"/>
              <a:t>The bus is a multi-master bus, which means that any number of master nodes can be present.</a:t>
            </a:r>
          </a:p>
          <a:p>
            <a:r>
              <a:rPr lang="en-US" dirty="0"/>
              <a:t> Additionally, master and slave roles may be changed between messages (after a STOP is sent).</a:t>
            </a:r>
          </a:p>
        </p:txBody>
      </p:sp>
    </p:spTree>
    <p:extLst>
      <p:ext uri="{BB962C8B-B14F-4D97-AF65-F5344CB8AC3E}">
        <p14:creationId xmlns:p14="http://schemas.microsoft.com/office/powerpoint/2010/main" val="4242205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040648-A3BE-4877-A09B-B28FF6BA1A2C}"/>
              </a:ext>
            </a:extLst>
          </p:cNvPr>
          <p:cNvSpPr>
            <a:spLocks noGrp="1"/>
          </p:cNvSpPr>
          <p:nvPr>
            <p:ph idx="1"/>
          </p:nvPr>
        </p:nvSpPr>
        <p:spPr/>
        <p:txBody>
          <a:bodyPr/>
          <a:lstStyle/>
          <a:p>
            <a:r>
              <a:rPr lang="en-US" dirty="0"/>
              <a:t>There may be four potential modes of operation for a given bus device, although most devices only use a single role and its two modes:</a:t>
            </a:r>
          </a:p>
          <a:p>
            <a:pPr marL="0" indent="0">
              <a:buNone/>
            </a:pPr>
            <a:r>
              <a:rPr lang="en-US" dirty="0"/>
              <a:t>• master transmit – master node is sending data to a slave, </a:t>
            </a:r>
          </a:p>
          <a:p>
            <a:pPr marL="0" indent="0">
              <a:buNone/>
            </a:pPr>
            <a:r>
              <a:rPr lang="en-US" dirty="0"/>
              <a:t>• master receive – master node is receiving data from a slave </a:t>
            </a:r>
          </a:p>
          <a:p>
            <a:pPr marL="0" indent="0">
              <a:buNone/>
            </a:pPr>
            <a:r>
              <a:rPr lang="en-US" dirty="0"/>
              <a:t>• slave transmit – slave node is sending data to the master </a:t>
            </a:r>
          </a:p>
          <a:p>
            <a:pPr marL="0" indent="0">
              <a:buNone/>
            </a:pPr>
            <a:r>
              <a:rPr lang="en-US" dirty="0"/>
              <a:t>• slave receive – slave node is receiving data from the master.</a:t>
            </a:r>
          </a:p>
          <a:p>
            <a:pPr marL="0" indent="0">
              <a:buNone/>
            </a:pPr>
            <a:endParaRPr lang="en-US" dirty="0"/>
          </a:p>
        </p:txBody>
      </p:sp>
    </p:spTree>
    <p:extLst>
      <p:ext uri="{BB962C8B-B14F-4D97-AF65-F5344CB8AC3E}">
        <p14:creationId xmlns:p14="http://schemas.microsoft.com/office/powerpoint/2010/main" val="38095929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1912</TotalTime>
  <Words>1502</Words>
  <Application>Microsoft Office PowerPoint</Application>
  <PresentationFormat>Widescreen</PresentationFormat>
  <Paragraphs>95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Trebuchet MS</vt:lpstr>
      <vt:lpstr>Wingdings 3</vt:lpstr>
      <vt:lpstr>Facet</vt:lpstr>
      <vt:lpstr>I2C Protocol</vt:lpstr>
      <vt:lpstr>Introduction</vt:lpstr>
      <vt:lpstr>Introduction</vt:lpstr>
      <vt:lpstr>Introduction</vt:lpstr>
      <vt:lpstr>PowerPoint Presentation</vt:lpstr>
      <vt:lpstr>Design (H/W)</vt:lpstr>
      <vt:lpstr>PowerPoint Presentation</vt:lpstr>
      <vt:lpstr>Design (Architecture)</vt:lpstr>
      <vt:lpstr>PowerPoint Presentation</vt:lpstr>
      <vt:lpstr>I2C Protocol (Basics)</vt:lpstr>
      <vt:lpstr>I2C Protocol (Basics)</vt:lpstr>
      <vt:lpstr>I2C Protocol (Basics)</vt:lpstr>
      <vt:lpstr>I2C Protocol</vt:lpstr>
      <vt:lpstr>I2C Protocol</vt:lpstr>
      <vt:lpstr>I2C Protocol</vt:lpstr>
      <vt:lpstr>I2C Protocol</vt:lpstr>
      <vt:lpstr>I2C Protocol</vt:lpstr>
      <vt:lpstr>I2C Protocol</vt:lpstr>
      <vt:lpstr>Types of Transactions in I2C</vt:lpstr>
      <vt:lpstr>Timing Diagram</vt:lpstr>
      <vt:lpstr>Applications of I2C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Sabarinath K a</dc:creator>
  <cp:lastModifiedBy>Sabarinath K a</cp:lastModifiedBy>
  <cp:revision>12</cp:revision>
  <dcterms:created xsi:type="dcterms:W3CDTF">2022-09-04T06:51:43Z</dcterms:created>
  <dcterms:modified xsi:type="dcterms:W3CDTF">2022-09-11T13:55:03Z</dcterms:modified>
</cp:coreProperties>
</file>