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ebp"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70" r:id="rId14"/>
    <p:sldId id="271" r:id="rId15"/>
    <p:sldId id="269"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67"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8A37-6312-4C9C-8451-208D13C00B0F}"/>
              </a:ext>
            </a:extLst>
          </p:cNvPr>
          <p:cNvSpPr>
            <a:spLocks noGrp="1"/>
          </p:cNvSpPr>
          <p:nvPr>
            <p:ph type="ctrTitle"/>
          </p:nvPr>
        </p:nvSpPr>
        <p:spPr/>
        <p:txBody>
          <a:bodyPr/>
          <a:lstStyle/>
          <a:p>
            <a:r>
              <a:rPr lang="en-US" dirty="0">
                <a:solidFill>
                  <a:schemeClr val="bg1"/>
                </a:solidFill>
              </a:rPr>
              <a:t>UDS service</a:t>
            </a:r>
          </a:p>
        </p:txBody>
      </p:sp>
      <p:sp>
        <p:nvSpPr>
          <p:cNvPr id="3" name="Subtitle 2">
            <a:extLst>
              <a:ext uri="{FF2B5EF4-FFF2-40B4-BE49-F238E27FC236}">
                <a16:creationId xmlns:a16="http://schemas.microsoft.com/office/drawing/2014/main" id="{BE871B54-ED63-49ED-93A0-58A8F3BD9607}"/>
              </a:ext>
            </a:extLst>
          </p:cNvPr>
          <p:cNvSpPr>
            <a:spLocks noGrp="1"/>
          </p:cNvSpPr>
          <p:nvPr>
            <p:ph type="subTitle" idx="1"/>
          </p:nvPr>
        </p:nvSpPr>
        <p:spPr/>
        <p:txBody>
          <a:bodyPr/>
          <a:lstStyle/>
          <a:p>
            <a:r>
              <a:rPr lang="en-US" dirty="0"/>
              <a:t>Control </a:t>
            </a:r>
            <a:r>
              <a:rPr lang="en-US" dirty="0" err="1"/>
              <a:t>dtc</a:t>
            </a:r>
            <a:r>
              <a:rPr lang="en-US" dirty="0"/>
              <a:t> setting 0x85</a:t>
            </a:r>
          </a:p>
        </p:txBody>
      </p:sp>
    </p:spTree>
    <p:extLst>
      <p:ext uri="{BB962C8B-B14F-4D97-AF65-F5344CB8AC3E}">
        <p14:creationId xmlns:p14="http://schemas.microsoft.com/office/powerpoint/2010/main" val="2353889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A7B672A1-5D3A-442E-87D1-9444D2061F58}"/>
              </a:ext>
            </a:extLst>
          </p:cNvPr>
          <p:cNvPicPr>
            <a:picLocks noGrp="1" noChangeAspect="1"/>
          </p:cNvPicPr>
          <p:nvPr>
            <p:ph idx="1"/>
          </p:nvPr>
        </p:nvPicPr>
        <p:blipFill>
          <a:blip r:embed="rId2"/>
          <a:stretch>
            <a:fillRect/>
          </a:stretch>
        </p:blipFill>
        <p:spPr>
          <a:xfrm>
            <a:off x="5156200" y="2021864"/>
            <a:ext cx="5891213" cy="2339609"/>
          </a:xfrm>
        </p:spPr>
      </p:pic>
      <p:sp>
        <p:nvSpPr>
          <p:cNvPr id="6" name="Text Placeholder 5">
            <a:extLst>
              <a:ext uri="{FF2B5EF4-FFF2-40B4-BE49-F238E27FC236}">
                <a16:creationId xmlns:a16="http://schemas.microsoft.com/office/drawing/2014/main" id="{D966BC70-0E32-4141-8B8F-28DC3EFA3F3B}"/>
              </a:ext>
            </a:extLst>
          </p:cNvPr>
          <p:cNvSpPr>
            <a:spLocks noGrp="1"/>
          </p:cNvSpPr>
          <p:nvPr>
            <p:ph type="body" sz="half" idx="2"/>
          </p:nvPr>
        </p:nvSpPr>
        <p:spPr/>
        <p:txBody>
          <a:bodyPr/>
          <a:lstStyle/>
          <a:p>
            <a:r>
              <a:rPr lang="en-US" dirty="0">
                <a:solidFill>
                  <a:schemeClr val="bg1"/>
                </a:solidFill>
              </a:rPr>
              <a:t>UDS is independent of lower-layer protocols.</a:t>
            </a:r>
          </a:p>
          <a:p>
            <a:endParaRPr lang="en-US" dirty="0">
              <a:solidFill>
                <a:schemeClr val="bg1"/>
              </a:solidFill>
            </a:endParaRPr>
          </a:p>
          <a:p>
            <a:r>
              <a:rPr lang="en-US" dirty="0">
                <a:solidFill>
                  <a:schemeClr val="bg1"/>
                </a:solidFill>
              </a:rPr>
              <a:t>(UDS) on top at an application layer-level, generic network layer services at an intermediate level and employing the means of the controller area networks (CAN) or another communication bus protocol (like LIN, </a:t>
            </a:r>
            <a:r>
              <a:rPr lang="en-US" dirty="0" err="1">
                <a:solidFill>
                  <a:schemeClr val="bg1"/>
                </a:solidFill>
              </a:rPr>
              <a:t>FlexRay</a:t>
            </a:r>
            <a:r>
              <a:rPr lang="en-US" dirty="0">
                <a:solidFill>
                  <a:schemeClr val="bg1"/>
                </a:solidFill>
              </a:rPr>
              <a:t> or Ethernet) for the data link and physical layers’ levels, at lower stages.</a:t>
            </a:r>
          </a:p>
        </p:txBody>
      </p:sp>
    </p:spTree>
    <p:extLst>
      <p:ext uri="{BB962C8B-B14F-4D97-AF65-F5344CB8AC3E}">
        <p14:creationId xmlns:p14="http://schemas.microsoft.com/office/powerpoint/2010/main" val="312965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4A05-DACB-400F-A0BD-2C1A947BB28F}"/>
              </a:ext>
            </a:extLst>
          </p:cNvPr>
          <p:cNvSpPr>
            <a:spLocks noGrp="1"/>
          </p:cNvSpPr>
          <p:nvPr>
            <p:ph type="title"/>
          </p:nvPr>
        </p:nvSpPr>
        <p:spPr/>
        <p:txBody>
          <a:bodyPr>
            <a:normAutofit fontScale="90000"/>
          </a:bodyPr>
          <a:lstStyle/>
          <a:p>
            <a:r>
              <a:rPr lang="en-US" b="1" dirty="0">
                <a:solidFill>
                  <a:schemeClr val="bg1"/>
                </a:solidFill>
              </a:rPr>
              <a:t>Functions of Diagnostic Services In UDS Protocol</a:t>
            </a:r>
            <a:br>
              <a:rPr lang="en-US" b="1" dirty="0"/>
            </a:br>
            <a:endParaRPr lang="en-US" dirty="0"/>
          </a:p>
        </p:txBody>
      </p:sp>
      <p:sp>
        <p:nvSpPr>
          <p:cNvPr id="3" name="Content Placeholder 2">
            <a:extLst>
              <a:ext uri="{FF2B5EF4-FFF2-40B4-BE49-F238E27FC236}">
                <a16:creationId xmlns:a16="http://schemas.microsoft.com/office/drawing/2014/main" id="{E0BA9419-11AC-4A51-9FAB-93AC77F2AD28}"/>
              </a:ext>
            </a:extLst>
          </p:cNvPr>
          <p:cNvSpPr>
            <a:spLocks noGrp="1"/>
          </p:cNvSpPr>
          <p:nvPr>
            <p:ph idx="1"/>
          </p:nvPr>
        </p:nvSpPr>
        <p:spPr/>
        <p:txBody>
          <a:bodyPr/>
          <a:lstStyle/>
          <a:p>
            <a:pPr fontAlgn="base"/>
            <a:r>
              <a:rPr lang="en-US" dirty="0">
                <a:solidFill>
                  <a:schemeClr val="bg1"/>
                </a:solidFill>
                <a:highlight>
                  <a:srgbClr val="00FFFF"/>
                </a:highlight>
              </a:rPr>
              <a:t>Diagnostic and communication management.</a:t>
            </a:r>
          </a:p>
          <a:p>
            <a:pPr fontAlgn="base"/>
            <a:r>
              <a:rPr lang="en-US" dirty="0">
                <a:solidFill>
                  <a:schemeClr val="bg1"/>
                </a:solidFill>
              </a:rPr>
              <a:t>Data Transmission.</a:t>
            </a:r>
          </a:p>
          <a:p>
            <a:pPr fontAlgn="base"/>
            <a:r>
              <a:rPr lang="en-US" dirty="0">
                <a:solidFill>
                  <a:schemeClr val="bg1"/>
                </a:solidFill>
              </a:rPr>
              <a:t>Stored Data Transmission.</a:t>
            </a:r>
          </a:p>
          <a:p>
            <a:pPr fontAlgn="base"/>
            <a:r>
              <a:rPr lang="en-US" dirty="0" err="1">
                <a:solidFill>
                  <a:schemeClr val="bg1"/>
                </a:solidFill>
              </a:rPr>
              <a:t>Input/Output</a:t>
            </a:r>
            <a:r>
              <a:rPr lang="en-US" dirty="0">
                <a:solidFill>
                  <a:schemeClr val="bg1"/>
                </a:solidFill>
              </a:rPr>
              <a:t> Control.</a:t>
            </a:r>
          </a:p>
          <a:p>
            <a:pPr fontAlgn="base"/>
            <a:r>
              <a:rPr lang="en-US" dirty="0">
                <a:solidFill>
                  <a:schemeClr val="bg1"/>
                </a:solidFill>
              </a:rPr>
              <a:t>Remote activation of routine.</a:t>
            </a:r>
          </a:p>
          <a:p>
            <a:pPr fontAlgn="base"/>
            <a:r>
              <a:rPr lang="en-US" dirty="0">
                <a:solidFill>
                  <a:schemeClr val="bg1"/>
                </a:solidFill>
              </a:rPr>
              <a:t>Upload/Download.</a:t>
            </a:r>
          </a:p>
          <a:p>
            <a:endParaRPr lang="en-US" dirty="0"/>
          </a:p>
        </p:txBody>
      </p:sp>
    </p:spTree>
    <p:extLst>
      <p:ext uri="{BB962C8B-B14F-4D97-AF65-F5344CB8AC3E}">
        <p14:creationId xmlns:p14="http://schemas.microsoft.com/office/powerpoint/2010/main" val="904465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E507D-BE81-4B1A-A12A-C3CD29CF109E}"/>
              </a:ext>
            </a:extLst>
          </p:cNvPr>
          <p:cNvSpPr>
            <a:spLocks noGrp="1"/>
          </p:cNvSpPr>
          <p:nvPr>
            <p:ph type="title"/>
          </p:nvPr>
        </p:nvSpPr>
        <p:spPr/>
        <p:txBody>
          <a:bodyPr>
            <a:normAutofit fontScale="90000"/>
          </a:bodyPr>
          <a:lstStyle/>
          <a:p>
            <a:r>
              <a:rPr lang="en-US" b="1" dirty="0">
                <a:solidFill>
                  <a:schemeClr val="bg1"/>
                </a:solidFill>
              </a:rPr>
              <a:t>Diagnostic and communication management:</a:t>
            </a:r>
            <a:br>
              <a:rPr lang="en-US" b="1" dirty="0"/>
            </a:br>
            <a:endParaRPr lang="en-US" dirty="0"/>
          </a:p>
        </p:txBody>
      </p:sp>
      <p:sp>
        <p:nvSpPr>
          <p:cNvPr id="3" name="Content Placeholder 2">
            <a:extLst>
              <a:ext uri="{FF2B5EF4-FFF2-40B4-BE49-F238E27FC236}">
                <a16:creationId xmlns:a16="http://schemas.microsoft.com/office/drawing/2014/main" id="{60BE941F-3C78-47A7-AD14-FFF95C399657}"/>
              </a:ext>
            </a:extLst>
          </p:cNvPr>
          <p:cNvSpPr>
            <a:spLocks noGrp="1"/>
          </p:cNvSpPr>
          <p:nvPr>
            <p:ph idx="1"/>
          </p:nvPr>
        </p:nvSpPr>
        <p:spPr/>
        <p:txBody>
          <a:bodyPr>
            <a:normAutofit fontScale="62500" lnSpcReduction="20000"/>
          </a:bodyPr>
          <a:lstStyle/>
          <a:p>
            <a:pPr fontAlgn="base"/>
            <a:r>
              <a:rPr lang="en-US" dirty="0">
                <a:solidFill>
                  <a:schemeClr val="bg1"/>
                </a:solidFill>
              </a:rPr>
              <a:t>Diagnostic Session Control (0x10)</a:t>
            </a:r>
          </a:p>
          <a:p>
            <a:pPr fontAlgn="base"/>
            <a:r>
              <a:rPr lang="en-US" dirty="0">
                <a:solidFill>
                  <a:schemeClr val="bg1"/>
                </a:solidFill>
              </a:rPr>
              <a:t>ECU Reset (0x11)</a:t>
            </a:r>
          </a:p>
          <a:p>
            <a:pPr fontAlgn="base"/>
            <a:r>
              <a:rPr lang="en-US" dirty="0">
                <a:solidFill>
                  <a:schemeClr val="bg1"/>
                </a:solidFill>
              </a:rPr>
              <a:t>Security Access (0x27)</a:t>
            </a:r>
          </a:p>
          <a:p>
            <a:pPr fontAlgn="base"/>
            <a:r>
              <a:rPr lang="en-US" dirty="0">
                <a:solidFill>
                  <a:schemeClr val="bg1"/>
                </a:solidFill>
              </a:rPr>
              <a:t>Communication Control (0x28)</a:t>
            </a:r>
          </a:p>
          <a:p>
            <a:pPr fontAlgn="base"/>
            <a:r>
              <a:rPr lang="en-US" dirty="0">
                <a:solidFill>
                  <a:schemeClr val="bg1"/>
                </a:solidFill>
              </a:rPr>
              <a:t>Tester Present (0x3E)</a:t>
            </a:r>
          </a:p>
          <a:p>
            <a:pPr fontAlgn="base"/>
            <a:r>
              <a:rPr lang="en-US" dirty="0">
                <a:solidFill>
                  <a:schemeClr val="bg1"/>
                </a:solidFill>
              </a:rPr>
              <a:t>Access Timing Parameter (0x83)</a:t>
            </a:r>
          </a:p>
          <a:p>
            <a:pPr fontAlgn="base"/>
            <a:r>
              <a:rPr lang="en-US" dirty="0">
                <a:solidFill>
                  <a:schemeClr val="bg1"/>
                </a:solidFill>
              </a:rPr>
              <a:t>Secure Data Transmission (0x84)</a:t>
            </a:r>
          </a:p>
          <a:p>
            <a:pPr fontAlgn="base"/>
            <a:r>
              <a:rPr lang="en-US" dirty="0">
                <a:solidFill>
                  <a:schemeClr val="bg1"/>
                </a:solidFill>
                <a:highlight>
                  <a:srgbClr val="00FFFF"/>
                </a:highlight>
              </a:rPr>
              <a:t>Control DTC setting (0x85)</a:t>
            </a:r>
          </a:p>
          <a:p>
            <a:pPr fontAlgn="base"/>
            <a:r>
              <a:rPr lang="en-US" dirty="0">
                <a:solidFill>
                  <a:schemeClr val="bg1"/>
                </a:solidFill>
              </a:rPr>
              <a:t>Response To Event (0x86)</a:t>
            </a:r>
          </a:p>
          <a:p>
            <a:pPr fontAlgn="base"/>
            <a:r>
              <a:rPr lang="en-US" dirty="0">
                <a:solidFill>
                  <a:schemeClr val="bg1"/>
                </a:solidFill>
              </a:rPr>
              <a:t>Link Control (0x87)</a:t>
            </a:r>
          </a:p>
          <a:p>
            <a:endParaRPr lang="en-US" dirty="0"/>
          </a:p>
        </p:txBody>
      </p:sp>
    </p:spTree>
    <p:extLst>
      <p:ext uri="{BB962C8B-B14F-4D97-AF65-F5344CB8AC3E}">
        <p14:creationId xmlns:p14="http://schemas.microsoft.com/office/powerpoint/2010/main" val="1482794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2A4A-4725-4310-9D36-44F46272CB6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91E3512-4463-4572-9A7D-A38E4EA4B1BF}"/>
              </a:ext>
            </a:extLst>
          </p:cNvPr>
          <p:cNvPicPr>
            <a:picLocks noGrp="1" noChangeAspect="1"/>
          </p:cNvPicPr>
          <p:nvPr>
            <p:ph idx="1"/>
          </p:nvPr>
        </p:nvPicPr>
        <p:blipFill>
          <a:blip r:embed="rId3"/>
          <a:stretch>
            <a:fillRect/>
          </a:stretch>
        </p:blipFill>
        <p:spPr>
          <a:xfrm>
            <a:off x="1141413" y="523782"/>
            <a:ext cx="10058652" cy="5480482"/>
          </a:xfrm>
        </p:spPr>
      </p:pic>
      <p:graphicFrame>
        <p:nvGraphicFramePr>
          <p:cNvPr id="4" name="Object 3">
            <a:extLst>
              <a:ext uri="{FF2B5EF4-FFF2-40B4-BE49-F238E27FC236}">
                <a16:creationId xmlns:a16="http://schemas.microsoft.com/office/drawing/2014/main" id="{5435450A-D470-4778-B271-58C55B7B8A7B}"/>
              </a:ext>
            </a:extLst>
          </p:cNvPr>
          <p:cNvGraphicFramePr>
            <a:graphicFrameLocks noChangeAspect="1"/>
          </p:cNvGraphicFramePr>
          <p:nvPr>
            <p:extLst>
              <p:ext uri="{D42A27DB-BD31-4B8C-83A1-F6EECF244321}">
                <p14:modId xmlns:p14="http://schemas.microsoft.com/office/powerpoint/2010/main" val="3181799988"/>
              </p:ext>
            </p:extLst>
          </p:nvPr>
        </p:nvGraphicFramePr>
        <p:xfrm>
          <a:off x="5052358" y="3739136"/>
          <a:ext cx="1315432" cy="2735004"/>
        </p:xfrm>
        <a:graphic>
          <a:graphicData uri="http://schemas.openxmlformats.org/presentationml/2006/ole">
            <mc:AlternateContent xmlns:mc="http://schemas.openxmlformats.org/markup-compatibility/2006">
              <mc:Choice xmlns:v="urn:schemas-microsoft-com:vml" Requires="v">
                <p:oleObj spid="_x0000_s1028" name="Acrobat Document" showAsIcon="1" r:id="rId4" imgW="380880" imgH="792360" progId="AcroExch.Document.DC">
                  <p:embed/>
                </p:oleObj>
              </mc:Choice>
              <mc:Fallback>
                <p:oleObj name="Acrobat Document" showAsIcon="1" r:id="rId4" imgW="380880" imgH="792360" progId="AcroExch.Document.DC">
                  <p:embed/>
                  <p:pic>
                    <p:nvPicPr>
                      <p:cNvPr id="0" name=""/>
                      <p:cNvPicPr/>
                      <p:nvPr/>
                    </p:nvPicPr>
                    <p:blipFill>
                      <a:blip r:embed="rId5"/>
                      <a:stretch>
                        <a:fillRect/>
                      </a:stretch>
                    </p:blipFill>
                    <p:spPr>
                      <a:xfrm>
                        <a:off x="5052358" y="3739136"/>
                        <a:ext cx="1315432" cy="2735004"/>
                      </a:xfrm>
                      <a:prstGeom prst="rect">
                        <a:avLst/>
                      </a:prstGeom>
                    </p:spPr>
                  </p:pic>
                </p:oleObj>
              </mc:Fallback>
            </mc:AlternateContent>
          </a:graphicData>
        </a:graphic>
      </p:graphicFrame>
    </p:spTree>
    <p:extLst>
      <p:ext uri="{BB962C8B-B14F-4D97-AF65-F5344CB8AC3E}">
        <p14:creationId xmlns:p14="http://schemas.microsoft.com/office/powerpoint/2010/main" val="3654453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01486-52F3-476E-A0C0-B9C35F173A78}"/>
              </a:ext>
            </a:extLst>
          </p:cNvPr>
          <p:cNvSpPr>
            <a:spLocks noGrp="1"/>
          </p:cNvSpPr>
          <p:nvPr>
            <p:ph type="title"/>
          </p:nvPr>
        </p:nvSpPr>
        <p:spPr/>
        <p:txBody>
          <a:bodyPr/>
          <a:lstStyle/>
          <a:p>
            <a:r>
              <a:rPr lang="en-US" b="1" dirty="0">
                <a:solidFill>
                  <a:schemeClr val="bg1"/>
                </a:solidFill>
              </a:rPr>
              <a:t>Control DTC setting (0x85): UDS Protocol</a:t>
            </a:r>
            <a:br>
              <a:rPr lang="en-US" b="1" dirty="0"/>
            </a:br>
            <a:endParaRPr lang="en-US" dirty="0"/>
          </a:p>
        </p:txBody>
      </p:sp>
      <p:sp>
        <p:nvSpPr>
          <p:cNvPr id="3" name="Content Placeholder 2">
            <a:extLst>
              <a:ext uri="{FF2B5EF4-FFF2-40B4-BE49-F238E27FC236}">
                <a16:creationId xmlns:a16="http://schemas.microsoft.com/office/drawing/2014/main" id="{BDE8C80B-814D-4B7A-9154-10732CF80E35}"/>
              </a:ext>
            </a:extLst>
          </p:cNvPr>
          <p:cNvSpPr>
            <a:spLocks noGrp="1"/>
          </p:cNvSpPr>
          <p:nvPr>
            <p:ph idx="1"/>
          </p:nvPr>
        </p:nvSpPr>
        <p:spPr/>
        <p:txBody>
          <a:bodyPr/>
          <a:lstStyle/>
          <a:p>
            <a:r>
              <a:rPr lang="en-US" dirty="0">
                <a:solidFill>
                  <a:schemeClr val="bg1"/>
                </a:solidFill>
              </a:rPr>
              <a:t>The </a:t>
            </a:r>
            <a:r>
              <a:rPr lang="en-US" dirty="0" err="1">
                <a:solidFill>
                  <a:schemeClr val="bg1"/>
                </a:solidFill>
              </a:rPr>
              <a:t>ControlDTCSetting</a:t>
            </a:r>
            <a:r>
              <a:rPr lang="en-US" dirty="0">
                <a:solidFill>
                  <a:schemeClr val="bg1"/>
                </a:solidFill>
              </a:rPr>
              <a:t> service shall be used by a client to stop or resume the setting of diagnostic trouble codes (DTCs) in the ECU. It is used to Activate / Deactivate storing of errors into error memory. Mostly, it is used during flash programming and development.</a:t>
            </a:r>
          </a:p>
          <a:p>
            <a:r>
              <a:rPr lang="en-US" dirty="0">
                <a:solidFill>
                  <a:schemeClr val="bg1"/>
                </a:solidFill>
              </a:rPr>
              <a:t>This would be very helpful when the client knows the issue in the vehicle but is trying to find the root cause by doing some additional experiments.</a:t>
            </a:r>
          </a:p>
        </p:txBody>
      </p:sp>
    </p:spTree>
    <p:extLst>
      <p:ext uri="{BB962C8B-B14F-4D97-AF65-F5344CB8AC3E}">
        <p14:creationId xmlns:p14="http://schemas.microsoft.com/office/powerpoint/2010/main" val="600235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2176B3-6079-4F77-BABC-CFCEE55534F8}"/>
              </a:ext>
            </a:extLst>
          </p:cNvPr>
          <p:cNvSpPr>
            <a:spLocks noGrp="1"/>
          </p:cNvSpPr>
          <p:nvPr>
            <p:ph idx="1"/>
          </p:nvPr>
        </p:nvSpPr>
        <p:spPr/>
        <p:txBody>
          <a:bodyPr/>
          <a:lstStyle/>
          <a:p>
            <a:r>
              <a:rPr lang="en-US" dirty="0">
                <a:solidFill>
                  <a:schemeClr val="bg1"/>
                </a:solidFill>
              </a:rPr>
              <a:t>When the client request the Server to turn OFF, the Server receives the request and temporarily turns off this feature and the server holds the current value and suspends the new value.</a:t>
            </a:r>
          </a:p>
          <a:p>
            <a:r>
              <a:rPr lang="en-US" dirty="0">
                <a:solidFill>
                  <a:schemeClr val="bg1"/>
                </a:solidFill>
              </a:rPr>
              <a:t>Later, When the client requests the server to turn ON, then the server will update with the new value.</a:t>
            </a:r>
          </a:p>
        </p:txBody>
      </p:sp>
    </p:spTree>
    <p:extLst>
      <p:ext uri="{BB962C8B-B14F-4D97-AF65-F5344CB8AC3E}">
        <p14:creationId xmlns:p14="http://schemas.microsoft.com/office/powerpoint/2010/main" val="1693606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4A804B65-F9BC-4995-98F3-2E038E027F32}"/>
              </a:ext>
            </a:extLst>
          </p:cNvPr>
          <p:cNvGraphicFramePr>
            <a:graphicFrameLocks noGrp="1"/>
          </p:cNvGraphicFramePr>
          <p:nvPr>
            <p:ph idx="1"/>
            <p:extLst>
              <p:ext uri="{D42A27DB-BD31-4B8C-83A1-F6EECF244321}">
                <p14:modId xmlns:p14="http://schemas.microsoft.com/office/powerpoint/2010/main" val="2686616170"/>
              </p:ext>
            </p:extLst>
          </p:nvPr>
        </p:nvGraphicFramePr>
        <p:xfrm>
          <a:off x="838089" y="118810"/>
          <a:ext cx="10138300" cy="1367160"/>
        </p:xfrm>
        <a:graphic>
          <a:graphicData uri="http://schemas.openxmlformats.org/drawingml/2006/table">
            <a:tbl>
              <a:tblPr/>
              <a:tblGrid>
                <a:gridCol w="5069150">
                  <a:extLst>
                    <a:ext uri="{9D8B030D-6E8A-4147-A177-3AD203B41FA5}">
                      <a16:colId xmlns:a16="http://schemas.microsoft.com/office/drawing/2014/main" val="3458693782"/>
                    </a:ext>
                  </a:extLst>
                </a:gridCol>
                <a:gridCol w="5069150">
                  <a:extLst>
                    <a:ext uri="{9D8B030D-6E8A-4147-A177-3AD203B41FA5}">
                      <a16:colId xmlns:a16="http://schemas.microsoft.com/office/drawing/2014/main" val="439520060"/>
                    </a:ext>
                  </a:extLst>
                </a:gridCol>
              </a:tblGrid>
              <a:tr h="455720">
                <a:tc>
                  <a:txBody>
                    <a:bodyPr/>
                    <a:lstStyle/>
                    <a:p>
                      <a:pPr fontAlgn="base"/>
                      <a:r>
                        <a:rPr lang="en-US" b="1" dirty="0">
                          <a:solidFill>
                            <a:schemeClr val="bg1"/>
                          </a:solidFill>
                          <a:effectLst/>
                        </a:rPr>
                        <a:t>SBF-ID</a:t>
                      </a:r>
                    </a:p>
                  </a:txBody>
                  <a:tcPr marL="60960" marR="60960" marT="60960" marB="60960" anchor="ctr">
                    <a:lnL>
                      <a:noFill/>
                    </a:lnL>
                    <a:lnR>
                      <a:noFill/>
                    </a:lnR>
                    <a:lnT>
                      <a:noFill/>
                    </a:lnT>
                    <a:lnB>
                      <a:noFill/>
                    </a:lnB>
                    <a:solidFill>
                      <a:srgbClr val="FFFFFF"/>
                    </a:solidFill>
                  </a:tcPr>
                </a:tc>
                <a:tc>
                  <a:txBody>
                    <a:bodyPr/>
                    <a:lstStyle/>
                    <a:p>
                      <a:pPr fontAlgn="base"/>
                      <a:r>
                        <a:rPr lang="en-US" b="1">
                          <a:solidFill>
                            <a:schemeClr val="bg1"/>
                          </a:solidFill>
                          <a:effectLst/>
                        </a:rPr>
                        <a:t>SBF Name</a:t>
                      </a:r>
                    </a:p>
                  </a:txBody>
                  <a:tcPr marL="60960" marR="60960" marT="60960" marB="60960" anchor="ctr">
                    <a:lnL>
                      <a:noFill/>
                    </a:lnL>
                    <a:lnR>
                      <a:noFill/>
                    </a:lnR>
                    <a:lnT>
                      <a:noFill/>
                    </a:lnT>
                    <a:lnB>
                      <a:noFill/>
                    </a:lnB>
                    <a:solidFill>
                      <a:srgbClr val="FFFFFF"/>
                    </a:solidFill>
                  </a:tcPr>
                </a:tc>
                <a:extLst>
                  <a:ext uri="{0D108BD9-81ED-4DB2-BD59-A6C34878D82A}">
                    <a16:rowId xmlns:a16="http://schemas.microsoft.com/office/drawing/2014/main" val="2202063327"/>
                  </a:ext>
                </a:extLst>
              </a:tr>
              <a:tr h="455720">
                <a:tc>
                  <a:txBody>
                    <a:bodyPr/>
                    <a:lstStyle/>
                    <a:p>
                      <a:pPr fontAlgn="base"/>
                      <a:r>
                        <a:rPr lang="en-US" dirty="0">
                          <a:solidFill>
                            <a:schemeClr val="bg1"/>
                          </a:solidFill>
                          <a:effectLst/>
                        </a:rPr>
                        <a:t>0x01</a:t>
                      </a:r>
                    </a:p>
                  </a:txBody>
                  <a:tcPr marL="60960" marR="60960" marT="60960" marB="60960" anchor="ctr">
                    <a:lnL>
                      <a:noFill/>
                    </a:lnL>
                    <a:lnR>
                      <a:noFill/>
                    </a:lnR>
                    <a:lnT>
                      <a:noFill/>
                    </a:lnT>
                    <a:lnB>
                      <a:noFill/>
                    </a:lnB>
                    <a:solidFill>
                      <a:srgbClr val="F0F0F0"/>
                    </a:solidFill>
                  </a:tcPr>
                </a:tc>
                <a:tc>
                  <a:txBody>
                    <a:bodyPr/>
                    <a:lstStyle/>
                    <a:p>
                      <a:pPr fontAlgn="base"/>
                      <a:r>
                        <a:rPr lang="en-US">
                          <a:solidFill>
                            <a:schemeClr val="bg1"/>
                          </a:solidFill>
                          <a:effectLst/>
                        </a:rPr>
                        <a:t>DTC On</a:t>
                      </a:r>
                    </a:p>
                  </a:txBody>
                  <a:tcPr marL="60960" marR="60960" marT="60960" marB="60960" anchor="ctr">
                    <a:lnL>
                      <a:noFill/>
                    </a:lnL>
                    <a:lnR>
                      <a:noFill/>
                    </a:lnR>
                    <a:lnT>
                      <a:noFill/>
                    </a:lnT>
                    <a:lnB>
                      <a:noFill/>
                    </a:lnB>
                    <a:solidFill>
                      <a:srgbClr val="F0F0F0"/>
                    </a:solidFill>
                  </a:tcPr>
                </a:tc>
                <a:extLst>
                  <a:ext uri="{0D108BD9-81ED-4DB2-BD59-A6C34878D82A}">
                    <a16:rowId xmlns:a16="http://schemas.microsoft.com/office/drawing/2014/main" val="2032174157"/>
                  </a:ext>
                </a:extLst>
              </a:tr>
              <a:tr h="455720">
                <a:tc>
                  <a:txBody>
                    <a:bodyPr/>
                    <a:lstStyle/>
                    <a:p>
                      <a:pPr fontAlgn="base"/>
                      <a:r>
                        <a:rPr lang="en-US">
                          <a:solidFill>
                            <a:schemeClr val="bg1"/>
                          </a:solidFill>
                          <a:effectLst/>
                        </a:rPr>
                        <a:t>0x02</a:t>
                      </a:r>
                    </a:p>
                  </a:txBody>
                  <a:tcPr marL="60960" marR="60960" marT="60960" marB="60960" anchor="ctr">
                    <a:lnL>
                      <a:noFill/>
                    </a:lnL>
                    <a:lnR>
                      <a:noFill/>
                    </a:lnR>
                    <a:lnT>
                      <a:noFill/>
                    </a:lnT>
                    <a:lnB>
                      <a:noFill/>
                    </a:lnB>
                    <a:solidFill>
                      <a:srgbClr val="FFFFFF"/>
                    </a:solidFill>
                  </a:tcPr>
                </a:tc>
                <a:tc>
                  <a:txBody>
                    <a:bodyPr/>
                    <a:lstStyle/>
                    <a:p>
                      <a:pPr fontAlgn="base"/>
                      <a:r>
                        <a:rPr lang="en-US" dirty="0">
                          <a:solidFill>
                            <a:schemeClr val="bg1"/>
                          </a:solidFill>
                          <a:effectLst/>
                        </a:rPr>
                        <a:t>DTC Off</a:t>
                      </a:r>
                    </a:p>
                  </a:txBody>
                  <a:tcPr marL="60960" marR="60960" marT="60960" marB="60960" anchor="ctr">
                    <a:lnL>
                      <a:noFill/>
                    </a:lnL>
                    <a:lnR>
                      <a:noFill/>
                    </a:lnR>
                    <a:lnT>
                      <a:noFill/>
                    </a:lnT>
                    <a:lnB>
                      <a:noFill/>
                    </a:lnB>
                    <a:solidFill>
                      <a:srgbClr val="FFFFFF"/>
                    </a:solidFill>
                  </a:tcPr>
                </a:tc>
                <a:extLst>
                  <a:ext uri="{0D108BD9-81ED-4DB2-BD59-A6C34878D82A}">
                    <a16:rowId xmlns:a16="http://schemas.microsoft.com/office/drawing/2014/main" val="2887606959"/>
                  </a:ext>
                </a:extLst>
              </a:tr>
            </a:tbl>
          </a:graphicData>
        </a:graphic>
      </p:graphicFrame>
      <p:pic>
        <p:nvPicPr>
          <p:cNvPr id="8" name="Picture 7">
            <a:extLst>
              <a:ext uri="{FF2B5EF4-FFF2-40B4-BE49-F238E27FC236}">
                <a16:creationId xmlns:a16="http://schemas.microsoft.com/office/drawing/2014/main" id="{FFFC871E-1B0D-47A8-BD12-BFFD6762E52D}"/>
              </a:ext>
            </a:extLst>
          </p:cNvPr>
          <p:cNvPicPr>
            <a:picLocks noChangeAspect="1"/>
          </p:cNvPicPr>
          <p:nvPr/>
        </p:nvPicPr>
        <p:blipFill>
          <a:blip r:embed="rId2"/>
          <a:stretch>
            <a:fillRect/>
          </a:stretch>
        </p:blipFill>
        <p:spPr>
          <a:xfrm>
            <a:off x="2384945" y="1593542"/>
            <a:ext cx="6785688" cy="5141810"/>
          </a:xfrm>
          <a:prstGeom prst="rect">
            <a:avLst/>
          </a:prstGeom>
        </p:spPr>
      </p:pic>
    </p:spTree>
    <p:extLst>
      <p:ext uri="{BB962C8B-B14F-4D97-AF65-F5344CB8AC3E}">
        <p14:creationId xmlns:p14="http://schemas.microsoft.com/office/powerpoint/2010/main" val="2610623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24244-FC2B-432A-9CC2-7489765C4DAC}"/>
              </a:ext>
            </a:extLst>
          </p:cNvPr>
          <p:cNvSpPr>
            <a:spLocks noGrp="1"/>
          </p:cNvSpPr>
          <p:nvPr>
            <p:ph type="title"/>
          </p:nvPr>
        </p:nvSpPr>
        <p:spPr/>
        <p:txBody>
          <a:bodyPr/>
          <a:lstStyle/>
          <a:p>
            <a:r>
              <a:rPr lang="en-US" b="1" dirty="0">
                <a:solidFill>
                  <a:schemeClr val="bg1"/>
                </a:solidFill>
              </a:rPr>
              <a:t>Introduction to UDS Protocol</a:t>
            </a:r>
            <a:br>
              <a:rPr lang="en-US" b="1" dirty="0"/>
            </a:br>
            <a:endParaRPr lang="en-US" dirty="0"/>
          </a:p>
        </p:txBody>
      </p:sp>
      <p:sp>
        <p:nvSpPr>
          <p:cNvPr id="3" name="Content Placeholder 2">
            <a:extLst>
              <a:ext uri="{FF2B5EF4-FFF2-40B4-BE49-F238E27FC236}">
                <a16:creationId xmlns:a16="http://schemas.microsoft.com/office/drawing/2014/main" id="{6C216388-D418-4F40-8E11-00A9D360941E}"/>
              </a:ext>
            </a:extLst>
          </p:cNvPr>
          <p:cNvSpPr>
            <a:spLocks noGrp="1"/>
          </p:cNvSpPr>
          <p:nvPr>
            <p:ph idx="1"/>
          </p:nvPr>
        </p:nvSpPr>
        <p:spPr/>
        <p:txBody>
          <a:bodyPr>
            <a:normAutofit fontScale="92500"/>
          </a:bodyPr>
          <a:lstStyle/>
          <a:p>
            <a:r>
              <a:rPr lang="en-US" dirty="0">
                <a:solidFill>
                  <a:schemeClr val="bg1"/>
                </a:solidFill>
              </a:rPr>
              <a:t>The UDS Protocol is the latest automotive vehicle diagnostic protocol used to diagnose any vehicle all over the world.</a:t>
            </a:r>
          </a:p>
          <a:p>
            <a:r>
              <a:rPr lang="en-US" dirty="0">
                <a:solidFill>
                  <a:schemeClr val="bg1"/>
                </a:solidFill>
              </a:rPr>
              <a:t>This protocol is defined in ISO-14229 standard</a:t>
            </a:r>
          </a:p>
          <a:p>
            <a:r>
              <a:rPr lang="en-US" dirty="0">
                <a:solidFill>
                  <a:schemeClr val="bg1"/>
                </a:solidFill>
              </a:rPr>
              <a:t>some diagnostic programs which can run periodically inside the processor</a:t>
            </a:r>
          </a:p>
          <a:p>
            <a:r>
              <a:rPr lang="en-US" dirty="0">
                <a:solidFill>
                  <a:schemeClr val="bg1"/>
                </a:solidFill>
              </a:rPr>
              <a:t>The UDS protocol specification is defined in 8 different sub-standards of ISO 14229</a:t>
            </a:r>
          </a:p>
          <a:p>
            <a:r>
              <a:rPr lang="en-US" dirty="0">
                <a:solidFill>
                  <a:schemeClr val="bg1"/>
                </a:solidFill>
              </a:rPr>
              <a:t>Basically, it is used in the automotive field for vehicle diagnostic, ECU new software flashing, etc.</a:t>
            </a:r>
          </a:p>
        </p:txBody>
      </p:sp>
    </p:spTree>
    <p:extLst>
      <p:ext uri="{BB962C8B-B14F-4D97-AF65-F5344CB8AC3E}">
        <p14:creationId xmlns:p14="http://schemas.microsoft.com/office/powerpoint/2010/main" val="231746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5C4EE-D8A5-4028-B91C-4C18129D3663}"/>
              </a:ext>
            </a:extLst>
          </p:cNvPr>
          <p:cNvSpPr>
            <a:spLocks noGrp="1"/>
          </p:cNvSpPr>
          <p:nvPr>
            <p:ph type="title"/>
          </p:nvPr>
        </p:nvSpPr>
        <p:spPr/>
        <p:txBody>
          <a:bodyPr/>
          <a:lstStyle/>
          <a:p>
            <a:r>
              <a:rPr lang="en-US" b="1" dirty="0">
                <a:solidFill>
                  <a:schemeClr val="bg1"/>
                </a:solidFill>
              </a:rPr>
              <a:t>Why Diagnostic need in a vehicle?</a:t>
            </a:r>
            <a:br>
              <a:rPr lang="en-US" b="1" dirty="0"/>
            </a:br>
            <a:endParaRPr lang="en-US" dirty="0"/>
          </a:p>
        </p:txBody>
      </p:sp>
      <p:sp>
        <p:nvSpPr>
          <p:cNvPr id="3" name="Content Placeholder 2">
            <a:extLst>
              <a:ext uri="{FF2B5EF4-FFF2-40B4-BE49-F238E27FC236}">
                <a16:creationId xmlns:a16="http://schemas.microsoft.com/office/drawing/2014/main" id="{3D9BECB9-5FDD-4F69-BC33-8281FF9ABC28}"/>
              </a:ext>
            </a:extLst>
          </p:cNvPr>
          <p:cNvSpPr>
            <a:spLocks noGrp="1"/>
          </p:cNvSpPr>
          <p:nvPr>
            <p:ph idx="1"/>
          </p:nvPr>
        </p:nvSpPr>
        <p:spPr/>
        <p:txBody>
          <a:bodyPr>
            <a:normAutofit fontScale="77500" lnSpcReduction="20000"/>
          </a:bodyPr>
          <a:lstStyle/>
          <a:p>
            <a:pPr fontAlgn="base"/>
            <a:r>
              <a:rPr lang="en-US" dirty="0">
                <a:solidFill>
                  <a:schemeClr val="bg1"/>
                </a:solidFill>
              </a:rPr>
              <a:t>We may wish to see data stored within the system – such as Trouble codes – or some form of the identifications.</a:t>
            </a:r>
          </a:p>
          <a:p>
            <a:pPr fontAlgn="base"/>
            <a:r>
              <a:rPr lang="en-US" dirty="0">
                <a:solidFill>
                  <a:schemeClr val="bg1"/>
                </a:solidFill>
              </a:rPr>
              <a:t>We may wish to see live data – such as the engine or vehicle speed.</a:t>
            </a:r>
          </a:p>
          <a:p>
            <a:pPr fontAlgn="base"/>
            <a:r>
              <a:rPr lang="en-US" dirty="0">
                <a:solidFill>
                  <a:schemeClr val="bg1"/>
                </a:solidFill>
              </a:rPr>
              <a:t>We may want to transfer a large amount of data – for example re-flashing a module (ECU).</a:t>
            </a:r>
          </a:p>
          <a:p>
            <a:pPr fontAlgn="base"/>
            <a:r>
              <a:rPr lang="en-US" dirty="0">
                <a:solidFill>
                  <a:schemeClr val="bg1"/>
                </a:solidFill>
              </a:rPr>
              <a:t>We may wish to take direct control of module I/O – for an example disabling individual cylinders to identify the fault.</a:t>
            </a:r>
          </a:p>
          <a:p>
            <a:pPr fontAlgn="base"/>
            <a:r>
              <a:rPr lang="en-US" dirty="0">
                <a:solidFill>
                  <a:schemeClr val="bg1"/>
                </a:solidFill>
              </a:rPr>
              <a:t>We may wish to run specific routines already in a module – such as some form of self-calibration.</a:t>
            </a:r>
          </a:p>
          <a:p>
            <a:pPr fontAlgn="base"/>
            <a:r>
              <a:rPr lang="en-US" dirty="0">
                <a:solidFill>
                  <a:schemeClr val="bg1"/>
                </a:solidFill>
              </a:rPr>
              <a:t>We may wish to apply security locks to certain services or to allow the normal function of a system to be disturbed to vary degrees.</a:t>
            </a:r>
          </a:p>
          <a:p>
            <a:endParaRPr lang="en-US" dirty="0"/>
          </a:p>
        </p:txBody>
      </p:sp>
    </p:spTree>
    <p:extLst>
      <p:ext uri="{BB962C8B-B14F-4D97-AF65-F5344CB8AC3E}">
        <p14:creationId xmlns:p14="http://schemas.microsoft.com/office/powerpoint/2010/main" val="3022124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B1969-B608-4F45-90D2-A1E050CDB772}"/>
              </a:ext>
            </a:extLst>
          </p:cNvPr>
          <p:cNvSpPr>
            <a:spLocks noGrp="1"/>
          </p:cNvSpPr>
          <p:nvPr>
            <p:ph idx="1"/>
          </p:nvPr>
        </p:nvSpPr>
        <p:spPr/>
        <p:txBody>
          <a:bodyPr>
            <a:normAutofit lnSpcReduction="10000"/>
          </a:bodyPr>
          <a:lstStyle/>
          <a:p>
            <a:r>
              <a:rPr lang="en-US" dirty="0">
                <a:solidFill>
                  <a:schemeClr val="bg1"/>
                </a:solidFill>
              </a:rPr>
              <a:t>The  UDS protocol services are using the 5th (Session layer) and 7th (Application) layer of the OSI model while the CAN protocol works on the 1st (Physical) and 2nd (Data Link layer) layer of the OSI model. </a:t>
            </a:r>
          </a:p>
          <a:p>
            <a:r>
              <a:rPr lang="en-US" b="1" dirty="0">
                <a:solidFill>
                  <a:schemeClr val="bg1"/>
                </a:solidFill>
              </a:rPr>
              <a:t>UDS Protocol Physical and Functional Addressing</a:t>
            </a:r>
          </a:p>
          <a:p>
            <a:r>
              <a:rPr lang="en-US" dirty="0">
                <a:solidFill>
                  <a:schemeClr val="bg1"/>
                </a:solidFill>
              </a:rPr>
              <a:t>A functional request is a broadcast-type message which will be sent to all ECUs</a:t>
            </a:r>
            <a:endParaRPr lang="en-US" b="1" dirty="0">
              <a:solidFill>
                <a:schemeClr val="bg1"/>
              </a:solidFill>
            </a:endParaRPr>
          </a:p>
          <a:p>
            <a:r>
              <a:rPr lang="en-US" dirty="0">
                <a:solidFill>
                  <a:schemeClr val="bg1"/>
                </a:solidFill>
              </a:rPr>
              <a:t>The Physical UDS-requests are only sent to a single ECU </a:t>
            </a:r>
          </a:p>
          <a:p>
            <a:endParaRPr lang="en-US" b="1" dirty="0"/>
          </a:p>
          <a:p>
            <a:endParaRPr lang="en-US" dirty="0"/>
          </a:p>
        </p:txBody>
      </p:sp>
    </p:spTree>
    <p:extLst>
      <p:ext uri="{BB962C8B-B14F-4D97-AF65-F5344CB8AC3E}">
        <p14:creationId xmlns:p14="http://schemas.microsoft.com/office/powerpoint/2010/main" val="671185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01DAB-A590-4506-BDDE-A914F37510CB}"/>
              </a:ext>
            </a:extLst>
          </p:cNvPr>
          <p:cNvSpPr>
            <a:spLocks noGrp="1"/>
          </p:cNvSpPr>
          <p:nvPr>
            <p:ph type="title"/>
          </p:nvPr>
        </p:nvSpPr>
        <p:spPr/>
        <p:txBody>
          <a:bodyPr/>
          <a:lstStyle/>
          <a:p>
            <a:r>
              <a:rPr lang="en-US" b="1" dirty="0">
                <a:solidFill>
                  <a:schemeClr val="bg1"/>
                </a:solidFill>
              </a:rPr>
              <a:t>UDS Protocol Frame Format</a:t>
            </a:r>
            <a:br>
              <a:rPr lang="en-US" b="1" dirty="0"/>
            </a:br>
            <a:endParaRPr lang="en-US" dirty="0"/>
          </a:p>
        </p:txBody>
      </p:sp>
      <p:sp>
        <p:nvSpPr>
          <p:cNvPr id="3" name="Content Placeholder 2">
            <a:extLst>
              <a:ext uri="{FF2B5EF4-FFF2-40B4-BE49-F238E27FC236}">
                <a16:creationId xmlns:a16="http://schemas.microsoft.com/office/drawing/2014/main" id="{E24EC478-03E8-4258-A3BA-4EB6ECFC8B3A}"/>
              </a:ext>
            </a:extLst>
          </p:cNvPr>
          <p:cNvSpPr>
            <a:spLocks noGrp="1"/>
          </p:cNvSpPr>
          <p:nvPr>
            <p:ph idx="1"/>
          </p:nvPr>
        </p:nvSpPr>
        <p:spPr/>
        <p:txBody>
          <a:bodyPr/>
          <a:lstStyle/>
          <a:p>
            <a:pPr fontAlgn="base"/>
            <a:r>
              <a:rPr lang="en-US" dirty="0">
                <a:solidFill>
                  <a:schemeClr val="bg1"/>
                </a:solidFill>
              </a:rPr>
              <a:t>Diagnostic request Frame (With/without Sub-function-ID).</a:t>
            </a:r>
          </a:p>
          <a:p>
            <a:pPr fontAlgn="base"/>
            <a:r>
              <a:rPr lang="en-US" dirty="0">
                <a:solidFill>
                  <a:schemeClr val="bg1"/>
                </a:solidFill>
              </a:rPr>
              <a:t>Diagnostic Response Frame.</a:t>
            </a:r>
          </a:p>
          <a:p>
            <a:pPr marL="0" indent="0">
              <a:buNone/>
            </a:pPr>
            <a:endParaRPr lang="en-US" dirty="0">
              <a:solidFill>
                <a:schemeClr val="bg1"/>
              </a:solidFill>
            </a:endParaRPr>
          </a:p>
          <a:p>
            <a:pPr fontAlgn="base"/>
            <a:r>
              <a:rPr lang="en-US" dirty="0">
                <a:solidFill>
                  <a:schemeClr val="bg1"/>
                </a:solidFill>
              </a:rPr>
              <a:t>Positive Response.</a:t>
            </a:r>
          </a:p>
          <a:p>
            <a:pPr fontAlgn="base"/>
            <a:r>
              <a:rPr lang="en-US" dirty="0">
                <a:solidFill>
                  <a:schemeClr val="bg1"/>
                </a:solidFill>
              </a:rPr>
              <a:t>Negative Response.</a:t>
            </a:r>
          </a:p>
          <a:p>
            <a:pPr marL="0" indent="0">
              <a:buNone/>
            </a:pPr>
            <a:endParaRPr lang="en-US" dirty="0"/>
          </a:p>
        </p:txBody>
      </p:sp>
    </p:spTree>
    <p:extLst>
      <p:ext uri="{BB962C8B-B14F-4D97-AF65-F5344CB8AC3E}">
        <p14:creationId xmlns:p14="http://schemas.microsoft.com/office/powerpoint/2010/main" val="1517236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3099B-5E1E-4FC1-9957-E8053939BC0C}"/>
              </a:ext>
            </a:extLst>
          </p:cNvPr>
          <p:cNvSpPr>
            <a:spLocks noGrp="1"/>
          </p:cNvSpPr>
          <p:nvPr>
            <p:ph type="title"/>
          </p:nvPr>
        </p:nvSpPr>
        <p:spPr/>
        <p:txBody>
          <a:bodyPr/>
          <a:lstStyle/>
          <a:p>
            <a:r>
              <a:rPr lang="en-US" b="1" dirty="0">
                <a:solidFill>
                  <a:schemeClr val="bg1"/>
                </a:solidFill>
              </a:rPr>
              <a:t>UDS Protocol Request Frame Format:</a:t>
            </a:r>
            <a:br>
              <a:rPr lang="en-US" b="1" dirty="0"/>
            </a:br>
            <a:endParaRPr lang="en-US" dirty="0"/>
          </a:p>
        </p:txBody>
      </p:sp>
      <p:sp>
        <p:nvSpPr>
          <p:cNvPr id="3" name="Content Placeholder 2">
            <a:extLst>
              <a:ext uri="{FF2B5EF4-FFF2-40B4-BE49-F238E27FC236}">
                <a16:creationId xmlns:a16="http://schemas.microsoft.com/office/drawing/2014/main" id="{40169618-8B00-489F-B511-A024094FB689}"/>
              </a:ext>
            </a:extLst>
          </p:cNvPr>
          <p:cNvSpPr>
            <a:spLocks noGrp="1"/>
          </p:cNvSpPr>
          <p:nvPr>
            <p:ph idx="1"/>
          </p:nvPr>
        </p:nvSpPr>
        <p:spPr/>
        <p:txBody>
          <a:bodyPr/>
          <a:lstStyle/>
          <a:p>
            <a:r>
              <a:rPr lang="en-US" dirty="0">
                <a:solidFill>
                  <a:schemeClr val="bg1"/>
                </a:solidFill>
              </a:rPr>
              <a:t>Whenever the client wants to request anything from the server then the tester will send this request the frame to get the response from the server on the CAN data field. This frame had consisted of 3 fields:</a:t>
            </a:r>
          </a:p>
          <a:p>
            <a:pPr fontAlgn="base"/>
            <a:r>
              <a:rPr lang="en-US" dirty="0">
                <a:solidFill>
                  <a:schemeClr val="bg1"/>
                </a:solidFill>
              </a:rPr>
              <a:t>Service ID.</a:t>
            </a:r>
          </a:p>
          <a:p>
            <a:pPr fontAlgn="base"/>
            <a:r>
              <a:rPr lang="en-US" dirty="0">
                <a:solidFill>
                  <a:schemeClr val="bg1"/>
                </a:solidFill>
              </a:rPr>
              <a:t>Sub-Function ID  (optional: not exist for some diag. services).</a:t>
            </a:r>
          </a:p>
          <a:p>
            <a:pPr fontAlgn="base"/>
            <a:r>
              <a:rPr lang="en-US" dirty="0">
                <a:solidFill>
                  <a:schemeClr val="bg1"/>
                </a:solidFill>
              </a:rPr>
              <a:t>Data bytes.</a:t>
            </a:r>
          </a:p>
          <a:p>
            <a:endParaRPr lang="en-US" dirty="0"/>
          </a:p>
        </p:txBody>
      </p:sp>
    </p:spTree>
    <p:extLst>
      <p:ext uri="{BB962C8B-B14F-4D97-AF65-F5344CB8AC3E}">
        <p14:creationId xmlns:p14="http://schemas.microsoft.com/office/powerpoint/2010/main" val="119440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C308-B3D4-4F7C-9065-4CFD82B9F4C3}"/>
              </a:ext>
            </a:extLst>
          </p:cNvPr>
          <p:cNvSpPr>
            <a:spLocks noGrp="1"/>
          </p:cNvSpPr>
          <p:nvPr>
            <p:ph type="title"/>
          </p:nvPr>
        </p:nvSpPr>
        <p:spPr/>
        <p:txBody>
          <a:bodyPr/>
          <a:lstStyle/>
          <a:p>
            <a:r>
              <a:rPr lang="en-US" b="1" dirty="0">
                <a:solidFill>
                  <a:schemeClr val="bg1"/>
                </a:solidFill>
              </a:rPr>
              <a:t>UDS Protocol Response Frame Format:</a:t>
            </a:r>
            <a:br>
              <a:rPr lang="en-US" b="1" dirty="0"/>
            </a:br>
            <a:endParaRPr lang="en-US" dirty="0"/>
          </a:p>
        </p:txBody>
      </p:sp>
      <p:sp>
        <p:nvSpPr>
          <p:cNvPr id="3" name="Content Placeholder 2">
            <a:extLst>
              <a:ext uri="{FF2B5EF4-FFF2-40B4-BE49-F238E27FC236}">
                <a16:creationId xmlns:a16="http://schemas.microsoft.com/office/drawing/2014/main" id="{ADE5E0C9-28B9-403A-BEAB-E3D4E583D02E}"/>
              </a:ext>
            </a:extLst>
          </p:cNvPr>
          <p:cNvSpPr>
            <a:spLocks noGrp="1"/>
          </p:cNvSpPr>
          <p:nvPr>
            <p:ph idx="1"/>
          </p:nvPr>
        </p:nvSpPr>
        <p:spPr/>
        <p:txBody>
          <a:bodyPr/>
          <a:lstStyle/>
          <a:p>
            <a:r>
              <a:rPr lang="en-US" dirty="0">
                <a:solidFill>
                  <a:schemeClr val="bg1"/>
                </a:solidFill>
              </a:rPr>
              <a:t>Positive response</a:t>
            </a:r>
          </a:p>
          <a:p>
            <a:r>
              <a:rPr lang="en-US" dirty="0">
                <a:solidFill>
                  <a:schemeClr val="bg1"/>
                </a:solidFill>
              </a:rPr>
              <a:t>Whenever the tester will request to the server if it is correct and the server has been executed the request successfully, then it will send the response message concerning this request by adding 0x40 to the respective service ID for reference. Positive response 1st byte should be Request Service ID + 0x40.</a:t>
            </a:r>
          </a:p>
          <a:p>
            <a:endParaRPr lang="en-US" dirty="0"/>
          </a:p>
        </p:txBody>
      </p:sp>
    </p:spTree>
    <p:extLst>
      <p:ext uri="{BB962C8B-B14F-4D97-AF65-F5344CB8AC3E}">
        <p14:creationId xmlns:p14="http://schemas.microsoft.com/office/powerpoint/2010/main" val="3708898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AFFEB3-75A9-40D3-BCFB-AA4A17DB4702}"/>
              </a:ext>
            </a:extLst>
          </p:cNvPr>
          <p:cNvSpPr>
            <a:spLocks noGrp="1"/>
          </p:cNvSpPr>
          <p:nvPr>
            <p:ph idx="1"/>
          </p:nvPr>
        </p:nvSpPr>
        <p:spPr/>
        <p:txBody>
          <a:bodyPr>
            <a:normAutofit lnSpcReduction="10000"/>
          </a:bodyPr>
          <a:lstStyle/>
          <a:p>
            <a:pPr fontAlgn="base"/>
            <a:r>
              <a:rPr lang="en-US" dirty="0">
                <a:solidFill>
                  <a:schemeClr val="bg1"/>
                </a:solidFill>
              </a:rPr>
              <a:t>Negative response</a:t>
            </a:r>
          </a:p>
          <a:p>
            <a:pPr fontAlgn="base"/>
            <a:r>
              <a:rPr lang="en-US" dirty="0">
                <a:solidFill>
                  <a:schemeClr val="bg1"/>
                </a:solidFill>
              </a:rPr>
              <a:t>If the client did not request in a proper frame format or the server is not able to execute the request due to the internal problem, then it will send a negative response to the client.</a:t>
            </a:r>
          </a:p>
          <a:p>
            <a:pPr fontAlgn="base"/>
            <a:r>
              <a:rPr lang="en-US" dirty="0">
                <a:solidFill>
                  <a:schemeClr val="bg1"/>
                </a:solidFill>
              </a:rPr>
              <a:t>Negative response 1st byte should be 0x7F.</a:t>
            </a:r>
          </a:p>
          <a:p>
            <a:pPr fontAlgn="base"/>
            <a:r>
              <a:rPr lang="en-US" dirty="0">
                <a:solidFill>
                  <a:schemeClr val="bg1"/>
                </a:solidFill>
              </a:rPr>
              <a:t>Negative response 2nd byte should be Service ID.</a:t>
            </a:r>
          </a:p>
          <a:p>
            <a:pPr fontAlgn="base"/>
            <a:r>
              <a:rPr lang="en-US" dirty="0">
                <a:solidFill>
                  <a:schemeClr val="bg1"/>
                </a:solidFill>
              </a:rPr>
              <a:t>Negative response 3rd byte should be Response Code.</a:t>
            </a:r>
          </a:p>
          <a:p>
            <a:endParaRPr lang="en-US" dirty="0"/>
          </a:p>
        </p:txBody>
      </p:sp>
    </p:spTree>
    <p:extLst>
      <p:ext uri="{BB962C8B-B14F-4D97-AF65-F5344CB8AC3E}">
        <p14:creationId xmlns:p14="http://schemas.microsoft.com/office/powerpoint/2010/main" val="3324539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F850779-88DC-44B6-931D-FB9F9E0FA133}"/>
              </a:ext>
            </a:extLst>
          </p:cNvPr>
          <p:cNvPicPr>
            <a:picLocks noGrp="1" noChangeAspect="1"/>
          </p:cNvPicPr>
          <p:nvPr>
            <p:ph idx="1"/>
          </p:nvPr>
        </p:nvPicPr>
        <p:blipFill>
          <a:blip r:embed="rId2"/>
          <a:stretch>
            <a:fillRect/>
          </a:stretch>
        </p:blipFill>
        <p:spPr>
          <a:xfrm>
            <a:off x="1089503" y="2636668"/>
            <a:ext cx="9392065" cy="2756632"/>
          </a:xfrm>
        </p:spPr>
      </p:pic>
      <p:sp>
        <p:nvSpPr>
          <p:cNvPr id="6" name="Rectangle 5">
            <a:extLst>
              <a:ext uri="{FF2B5EF4-FFF2-40B4-BE49-F238E27FC236}">
                <a16:creationId xmlns:a16="http://schemas.microsoft.com/office/drawing/2014/main" id="{C99459B2-B930-449A-A620-42FF76B7A76A}"/>
              </a:ext>
            </a:extLst>
          </p:cNvPr>
          <p:cNvSpPr/>
          <p:nvPr/>
        </p:nvSpPr>
        <p:spPr>
          <a:xfrm>
            <a:off x="3647738" y="2143503"/>
            <a:ext cx="4275594" cy="369332"/>
          </a:xfrm>
          <a:prstGeom prst="rect">
            <a:avLst/>
          </a:prstGeom>
        </p:spPr>
        <p:txBody>
          <a:bodyPr wrap="none">
            <a:spAutoFit/>
          </a:bodyPr>
          <a:lstStyle/>
          <a:p>
            <a:r>
              <a:rPr lang="en-US" b="1" dirty="0">
                <a:solidFill>
                  <a:srgbClr val="000000"/>
                </a:solidFill>
                <a:latin typeface="Arial" panose="020B0604020202020204" pitchFamily="34" charset="0"/>
              </a:rPr>
              <a:t>OBD-II Gateway with Vehicle Network</a:t>
            </a:r>
            <a:endParaRPr lang="en-US" dirty="0"/>
          </a:p>
        </p:txBody>
      </p:sp>
    </p:spTree>
    <p:extLst>
      <p:ext uri="{BB962C8B-B14F-4D97-AF65-F5344CB8AC3E}">
        <p14:creationId xmlns:p14="http://schemas.microsoft.com/office/powerpoint/2010/main" val="40275023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206</TotalTime>
  <Words>839</Words>
  <Application>Microsoft Office PowerPoint</Application>
  <PresentationFormat>Widescreen</PresentationFormat>
  <Paragraphs>71</Paragraphs>
  <Slides>16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1" baseType="lpstr">
      <vt:lpstr>Arial</vt:lpstr>
      <vt:lpstr>Trebuchet MS</vt:lpstr>
      <vt:lpstr>Tw Cen MT</vt:lpstr>
      <vt:lpstr>Circuit</vt:lpstr>
      <vt:lpstr>Adobe Acrobat Document</vt:lpstr>
      <vt:lpstr>UDS service</vt:lpstr>
      <vt:lpstr>Introduction to UDS Protocol </vt:lpstr>
      <vt:lpstr>Why Diagnostic need in a vehicle? </vt:lpstr>
      <vt:lpstr>PowerPoint Presentation</vt:lpstr>
      <vt:lpstr>UDS Protocol Frame Format </vt:lpstr>
      <vt:lpstr>UDS Protocol Request Frame Format: </vt:lpstr>
      <vt:lpstr>UDS Protocol Response Frame Format: </vt:lpstr>
      <vt:lpstr>PowerPoint Presentation</vt:lpstr>
      <vt:lpstr>PowerPoint Presentation</vt:lpstr>
      <vt:lpstr>PowerPoint Presentation</vt:lpstr>
      <vt:lpstr>Functions of Diagnostic Services In UDS Protocol </vt:lpstr>
      <vt:lpstr>Diagnostic and communication management: </vt:lpstr>
      <vt:lpstr>PowerPoint Presentation</vt:lpstr>
      <vt:lpstr>Control DTC setting (0x85): UDS Protocol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UDS service</dc:title>
  <dc:creator>Sabarinath K a</dc:creator>
  <cp:lastModifiedBy>Sabarinath K a</cp:lastModifiedBy>
  <cp:revision>14</cp:revision>
  <dcterms:created xsi:type="dcterms:W3CDTF">2022-09-19T14:46:39Z</dcterms:created>
  <dcterms:modified xsi:type="dcterms:W3CDTF">2022-09-19T18:38:45Z</dcterms:modified>
</cp:coreProperties>
</file>