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8A070-8090-4B00-9B1A-A6E992891C78}" type="doc">
      <dgm:prSet loTypeId="urn:microsoft.com/office/officeart/2008/layout/LinedList" loCatId="list" qsTypeId="urn:microsoft.com/office/officeart/2005/8/quickstyle/simple2" qsCatId="simple" csTypeId="urn:microsoft.com/office/officeart/2005/8/colors/colorful2" csCatId="colorful"/>
      <dgm:spPr/>
      <dgm:t>
        <a:bodyPr/>
        <a:lstStyle/>
        <a:p>
          <a:endParaRPr lang="en-US"/>
        </a:p>
      </dgm:t>
    </dgm:pt>
    <dgm:pt modelId="{ABC01BCE-C6BA-441F-A008-01EC5D848AED}">
      <dgm:prSet/>
      <dgm:spPr/>
      <dgm:t>
        <a:bodyPr/>
        <a:lstStyle/>
        <a:p>
          <a:r>
            <a:rPr lang="en-US"/>
            <a:t>Has the strongest overall growth by a significant margin.</a:t>
          </a:r>
        </a:p>
      </dgm:t>
    </dgm:pt>
    <dgm:pt modelId="{8AB97068-0BF1-472F-AAD5-1CC1506CEE8C}" type="parTrans" cxnId="{B0F3AF15-55F7-4C32-8DF3-ACF8DA59FB06}">
      <dgm:prSet/>
      <dgm:spPr/>
      <dgm:t>
        <a:bodyPr/>
        <a:lstStyle/>
        <a:p>
          <a:endParaRPr lang="en-US"/>
        </a:p>
      </dgm:t>
    </dgm:pt>
    <dgm:pt modelId="{F5FC700F-2E17-4910-A2F5-B081145F62D0}" type="sibTrans" cxnId="{B0F3AF15-55F7-4C32-8DF3-ACF8DA59FB06}">
      <dgm:prSet/>
      <dgm:spPr/>
      <dgm:t>
        <a:bodyPr/>
        <a:lstStyle/>
        <a:p>
          <a:endParaRPr lang="en-US"/>
        </a:p>
      </dgm:t>
    </dgm:pt>
    <dgm:pt modelId="{C233486E-28EE-48F5-AC19-D846C4FB5F08}">
      <dgm:prSet/>
      <dgm:spPr/>
      <dgm:t>
        <a:bodyPr/>
        <a:lstStyle/>
        <a:p>
          <a:r>
            <a:rPr lang="en-US"/>
            <a:t>Has the second strongest stack rank by order average size by average count. This value is not far behind the first place vendor (Uggs) and almost double the next runner up.</a:t>
          </a:r>
        </a:p>
      </dgm:t>
    </dgm:pt>
    <dgm:pt modelId="{61BFFA4E-B86B-4EAF-B1CF-F1D5146D648B}" type="parTrans" cxnId="{8F95C862-38BB-4F79-9C5D-2034EC7A2D0D}">
      <dgm:prSet/>
      <dgm:spPr/>
      <dgm:t>
        <a:bodyPr/>
        <a:lstStyle/>
        <a:p>
          <a:endParaRPr lang="en-US"/>
        </a:p>
      </dgm:t>
    </dgm:pt>
    <dgm:pt modelId="{48CFA906-7265-4BD7-8F72-C472992A11BB}" type="sibTrans" cxnId="{8F95C862-38BB-4F79-9C5D-2034EC7A2D0D}">
      <dgm:prSet/>
      <dgm:spPr/>
      <dgm:t>
        <a:bodyPr/>
        <a:lstStyle/>
        <a:p>
          <a:endParaRPr lang="en-US"/>
        </a:p>
      </dgm:t>
    </dgm:pt>
    <dgm:pt modelId="{1A3DF51E-3039-4831-B82C-556DBDE6B43B}">
      <dgm:prSet/>
      <dgm:spPr/>
      <dgm:t>
        <a:bodyPr/>
        <a:lstStyle/>
        <a:p>
          <a:r>
            <a:rPr lang="en-US"/>
            <a:t>Has had the highest price markup on its most popular item (“Sketcher’s Performance Shoe”)</a:t>
          </a:r>
        </a:p>
      </dgm:t>
    </dgm:pt>
    <dgm:pt modelId="{D4BE0685-DC51-4F95-919C-E40F4B7F7C96}" type="parTrans" cxnId="{613BEE61-9677-44F1-AA6D-C4D20E268DFB}">
      <dgm:prSet/>
      <dgm:spPr/>
      <dgm:t>
        <a:bodyPr/>
        <a:lstStyle/>
        <a:p>
          <a:endParaRPr lang="en-US"/>
        </a:p>
      </dgm:t>
    </dgm:pt>
    <dgm:pt modelId="{314255C1-B98B-43BA-A901-0BB682353B5E}" type="sibTrans" cxnId="{613BEE61-9677-44F1-AA6D-C4D20E268DFB}">
      <dgm:prSet/>
      <dgm:spPr/>
      <dgm:t>
        <a:bodyPr/>
        <a:lstStyle/>
        <a:p>
          <a:endParaRPr lang="en-US"/>
        </a:p>
      </dgm:t>
    </dgm:pt>
    <dgm:pt modelId="{9398C22F-8289-4EFD-A4CC-57200BFDDC14}">
      <dgm:prSet/>
      <dgm:spPr/>
      <dgm:t>
        <a:bodyPr/>
        <a:lstStyle/>
        <a:p>
          <a:r>
            <a:rPr lang="en-US"/>
            <a:t>Has the highest customer loyalty and third highest retention rate compared to other vendors.</a:t>
          </a:r>
          <a:br>
            <a:rPr lang="en-US"/>
          </a:br>
          <a:endParaRPr lang="en-US"/>
        </a:p>
      </dgm:t>
    </dgm:pt>
    <dgm:pt modelId="{65921473-F6D2-4B0F-B095-DACD130F1C2D}" type="parTrans" cxnId="{A0308106-096E-4AA5-959A-C17C4267D7A8}">
      <dgm:prSet/>
      <dgm:spPr/>
      <dgm:t>
        <a:bodyPr/>
        <a:lstStyle/>
        <a:p>
          <a:endParaRPr lang="en-US"/>
        </a:p>
      </dgm:t>
    </dgm:pt>
    <dgm:pt modelId="{F0736FFF-7E2F-4399-838B-03854F1B2333}" type="sibTrans" cxnId="{A0308106-096E-4AA5-959A-C17C4267D7A8}">
      <dgm:prSet/>
      <dgm:spPr/>
      <dgm:t>
        <a:bodyPr/>
        <a:lstStyle/>
        <a:p>
          <a:endParaRPr lang="en-US"/>
        </a:p>
      </dgm:t>
    </dgm:pt>
    <dgm:pt modelId="{6D0A335B-F9A0-44C3-B674-E5B2447C6CDC}" type="pres">
      <dgm:prSet presAssocID="{0DB8A070-8090-4B00-9B1A-A6E992891C78}" presName="vert0" presStyleCnt="0">
        <dgm:presLayoutVars>
          <dgm:dir/>
          <dgm:animOne val="branch"/>
          <dgm:animLvl val="lvl"/>
        </dgm:presLayoutVars>
      </dgm:prSet>
      <dgm:spPr/>
    </dgm:pt>
    <dgm:pt modelId="{F59990AA-70C3-4949-BEA3-E6575FDDD774}" type="pres">
      <dgm:prSet presAssocID="{ABC01BCE-C6BA-441F-A008-01EC5D848AED}" presName="thickLine" presStyleLbl="alignNode1" presStyleIdx="0" presStyleCnt="4"/>
      <dgm:spPr/>
    </dgm:pt>
    <dgm:pt modelId="{0FBBAA0F-7CED-4C11-A2FB-B29B9FD2039A}" type="pres">
      <dgm:prSet presAssocID="{ABC01BCE-C6BA-441F-A008-01EC5D848AED}" presName="horz1" presStyleCnt="0"/>
      <dgm:spPr/>
    </dgm:pt>
    <dgm:pt modelId="{97090C8B-6D98-4D20-AA73-7BEE581501EB}" type="pres">
      <dgm:prSet presAssocID="{ABC01BCE-C6BA-441F-A008-01EC5D848AED}" presName="tx1" presStyleLbl="revTx" presStyleIdx="0" presStyleCnt="4"/>
      <dgm:spPr/>
    </dgm:pt>
    <dgm:pt modelId="{E1F002AF-3E01-4808-BFB2-940DEDCE58C6}" type="pres">
      <dgm:prSet presAssocID="{ABC01BCE-C6BA-441F-A008-01EC5D848AED}" presName="vert1" presStyleCnt="0"/>
      <dgm:spPr/>
    </dgm:pt>
    <dgm:pt modelId="{03B7FA80-7EDC-46A9-9CA1-A01B104EB8E6}" type="pres">
      <dgm:prSet presAssocID="{C233486E-28EE-48F5-AC19-D846C4FB5F08}" presName="thickLine" presStyleLbl="alignNode1" presStyleIdx="1" presStyleCnt="4"/>
      <dgm:spPr/>
    </dgm:pt>
    <dgm:pt modelId="{1962CC42-6C17-483F-ABEC-CE0649AD57FD}" type="pres">
      <dgm:prSet presAssocID="{C233486E-28EE-48F5-AC19-D846C4FB5F08}" presName="horz1" presStyleCnt="0"/>
      <dgm:spPr/>
    </dgm:pt>
    <dgm:pt modelId="{2EA3B1DB-8015-48C9-BC07-54995B0B4278}" type="pres">
      <dgm:prSet presAssocID="{C233486E-28EE-48F5-AC19-D846C4FB5F08}" presName="tx1" presStyleLbl="revTx" presStyleIdx="1" presStyleCnt="4"/>
      <dgm:spPr/>
    </dgm:pt>
    <dgm:pt modelId="{4A436B3C-D2C4-41AD-ADF4-1752E1CFB3BC}" type="pres">
      <dgm:prSet presAssocID="{C233486E-28EE-48F5-AC19-D846C4FB5F08}" presName="vert1" presStyleCnt="0"/>
      <dgm:spPr/>
    </dgm:pt>
    <dgm:pt modelId="{45942536-7486-4063-BF49-580743EC30D8}" type="pres">
      <dgm:prSet presAssocID="{1A3DF51E-3039-4831-B82C-556DBDE6B43B}" presName="thickLine" presStyleLbl="alignNode1" presStyleIdx="2" presStyleCnt="4"/>
      <dgm:spPr/>
    </dgm:pt>
    <dgm:pt modelId="{85D48444-52A8-49EF-83A8-CC603055A829}" type="pres">
      <dgm:prSet presAssocID="{1A3DF51E-3039-4831-B82C-556DBDE6B43B}" presName="horz1" presStyleCnt="0"/>
      <dgm:spPr/>
    </dgm:pt>
    <dgm:pt modelId="{597AA8E6-E0F9-4AB6-BCAF-0180B84D4F38}" type="pres">
      <dgm:prSet presAssocID="{1A3DF51E-3039-4831-B82C-556DBDE6B43B}" presName="tx1" presStyleLbl="revTx" presStyleIdx="2" presStyleCnt="4"/>
      <dgm:spPr/>
    </dgm:pt>
    <dgm:pt modelId="{58E2E910-6C30-4191-AADD-36F55CD8E0AD}" type="pres">
      <dgm:prSet presAssocID="{1A3DF51E-3039-4831-B82C-556DBDE6B43B}" presName="vert1" presStyleCnt="0"/>
      <dgm:spPr/>
    </dgm:pt>
    <dgm:pt modelId="{A236843B-9DAF-4F82-8D14-947A382451D1}" type="pres">
      <dgm:prSet presAssocID="{9398C22F-8289-4EFD-A4CC-57200BFDDC14}" presName="thickLine" presStyleLbl="alignNode1" presStyleIdx="3" presStyleCnt="4"/>
      <dgm:spPr/>
    </dgm:pt>
    <dgm:pt modelId="{57D64416-66B7-4788-8F3C-724EDF511A7F}" type="pres">
      <dgm:prSet presAssocID="{9398C22F-8289-4EFD-A4CC-57200BFDDC14}" presName="horz1" presStyleCnt="0"/>
      <dgm:spPr/>
    </dgm:pt>
    <dgm:pt modelId="{544FBCFA-9230-4378-8917-163BCBE21B53}" type="pres">
      <dgm:prSet presAssocID="{9398C22F-8289-4EFD-A4CC-57200BFDDC14}" presName="tx1" presStyleLbl="revTx" presStyleIdx="3" presStyleCnt="4"/>
      <dgm:spPr/>
    </dgm:pt>
    <dgm:pt modelId="{A313F11F-4072-453C-9593-DF6E30EADC65}" type="pres">
      <dgm:prSet presAssocID="{9398C22F-8289-4EFD-A4CC-57200BFDDC14}" presName="vert1" presStyleCnt="0"/>
      <dgm:spPr/>
    </dgm:pt>
  </dgm:ptLst>
  <dgm:cxnLst>
    <dgm:cxn modelId="{A0308106-096E-4AA5-959A-C17C4267D7A8}" srcId="{0DB8A070-8090-4B00-9B1A-A6E992891C78}" destId="{9398C22F-8289-4EFD-A4CC-57200BFDDC14}" srcOrd="3" destOrd="0" parTransId="{65921473-F6D2-4B0F-B095-DACD130F1C2D}" sibTransId="{F0736FFF-7E2F-4399-838B-03854F1B2333}"/>
    <dgm:cxn modelId="{B0F3AF15-55F7-4C32-8DF3-ACF8DA59FB06}" srcId="{0DB8A070-8090-4B00-9B1A-A6E992891C78}" destId="{ABC01BCE-C6BA-441F-A008-01EC5D848AED}" srcOrd="0" destOrd="0" parTransId="{8AB97068-0BF1-472F-AAD5-1CC1506CEE8C}" sibTransId="{F5FC700F-2E17-4910-A2F5-B081145F62D0}"/>
    <dgm:cxn modelId="{37933917-46EE-437E-AF66-9D8C3176766F}" type="presOf" srcId="{ABC01BCE-C6BA-441F-A008-01EC5D848AED}" destId="{97090C8B-6D98-4D20-AA73-7BEE581501EB}" srcOrd="0" destOrd="0" presId="urn:microsoft.com/office/officeart/2008/layout/LinedList"/>
    <dgm:cxn modelId="{1E9E7F2F-8DAC-4380-81EE-F9B8A13B3FCD}" type="presOf" srcId="{9398C22F-8289-4EFD-A4CC-57200BFDDC14}" destId="{544FBCFA-9230-4378-8917-163BCBE21B53}" srcOrd="0" destOrd="0" presId="urn:microsoft.com/office/officeart/2008/layout/LinedList"/>
    <dgm:cxn modelId="{613BEE61-9677-44F1-AA6D-C4D20E268DFB}" srcId="{0DB8A070-8090-4B00-9B1A-A6E992891C78}" destId="{1A3DF51E-3039-4831-B82C-556DBDE6B43B}" srcOrd="2" destOrd="0" parTransId="{D4BE0685-DC51-4F95-919C-E40F4B7F7C96}" sibTransId="{314255C1-B98B-43BA-A901-0BB682353B5E}"/>
    <dgm:cxn modelId="{8F95C862-38BB-4F79-9C5D-2034EC7A2D0D}" srcId="{0DB8A070-8090-4B00-9B1A-A6E992891C78}" destId="{C233486E-28EE-48F5-AC19-D846C4FB5F08}" srcOrd="1" destOrd="0" parTransId="{61BFFA4E-B86B-4EAF-B1CF-F1D5146D648B}" sibTransId="{48CFA906-7265-4BD7-8F72-C472992A11BB}"/>
    <dgm:cxn modelId="{3E88FD8B-E5AF-45A0-8DFE-4D6DC8807F17}" type="presOf" srcId="{0DB8A070-8090-4B00-9B1A-A6E992891C78}" destId="{6D0A335B-F9A0-44C3-B674-E5B2447C6CDC}" srcOrd="0" destOrd="0" presId="urn:microsoft.com/office/officeart/2008/layout/LinedList"/>
    <dgm:cxn modelId="{E782BDB3-86DA-44BD-BFE1-F0229324B0ED}" type="presOf" srcId="{C233486E-28EE-48F5-AC19-D846C4FB5F08}" destId="{2EA3B1DB-8015-48C9-BC07-54995B0B4278}" srcOrd="0" destOrd="0" presId="urn:microsoft.com/office/officeart/2008/layout/LinedList"/>
    <dgm:cxn modelId="{FC10F8B8-FF3D-4A07-845B-D6075205F1F2}" type="presOf" srcId="{1A3DF51E-3039-4831-B82C-556DBDE6B43B}" destId="{597AA8E6-E0F9-4AB6-BCAF-0180B84D4F38}" srcOrd="0" destOrd="0" presId="urn:microsoft.com/office/officeart/2008/layout/LinedList"/>
    <dgm:cxn modelId="{24C93E94-92F8-4001-B5B3-70D4BF757837}" type="presParOf" srcId="{6D0A335B-F9A0-44C3-B674-E5B2447C6CDC}" destId="{F59990AA-70C3-4949-BEA3-E6575FDDD774}" srcOrd="0" destOrd="0" presId="urn:microsoft.com/office/officeart/2008/layout/LinedList"/>
    <dgm:cxn modelId="{463AB606-75B6-45A7-B0E5-CE13E0AA8953}" type="presParOf" srcId="{6D0A335B-F9A0-44C3-B674-E5B2447C6CDC}" destId="{0FBBAA0F-7CED-4C11-A2FB-B29B9FD2039A}" srcOrd="1" destOrd="0" presId="urn:microsoft.com/office/officeart/2008/layout/LinedList"/>
    <dgm:cxn modelId="{B4031FEB-2BDE-4555-8EF0-E541D84C6BD6}" type="presParOf" srcId="{0FBBAA0F-7CED-4C11-A2FB-B29B9FD2039A}" destId="{97090C8B-6D98-4D20-AA73-7BEE581501EB}" srcOrd="0" destOrd="0" presId="urn:microsoft.com/office/officeart/2008/layout/LinedList"/>
    <dgm:cxn modelId="{389E9306-9F8A-47DD-83E0-23AA2E134FC6}" type="presParOf" srcId="{0FBBAA0F-7CED-4C11-A2FB-B29B9FD2039A}" destId="{E1F002AF-3E01-4808-BFB2-940DEDCE58C6}" srcOrd="1" destOrd="0" presId="urn:microsoft.com/office/officeart/2008/layout/LinedList"/>
    <dgm:cxn modelId="{2E2CB95B-A790-48A9-A43A-B00B6880DD2E}" type="presParOf" srcId="{6D0A335B-F9A0-44C3-B674-E5B2447C6CDC}" destId="{03B7FA80-7EDC-46A9-9CA1-A01B104EB8E6}" srcOrd="2" destOrd="0" presId="urn:microsoft.com/office/officeart/2008/layout/LinedList"/>
    <dgm:cxn modelId="{8B5674D1-CFF8-4F88-8C8F-31FC43703F98}" type="presParOf" srcId="{6D0A335B-F9A0-44C3-B674-E5B2447C6CDC}" destId="{1962CC42-6C17-483F-ABEC-CE0649AD57FD}" srcOrd="3" destOrd="0" presId="urn:microsoft.com/office/officeart/2008/layout/LinedList"/>
    <dgm:cxn modelId="{F1F510E3-7268-48BF-BEEB-C29B0C6451B2}" type="presParOf" srcId="{1962CC42-6C17-483F-ABEC-CE0649AD57FD}" destId="{2EA3B1DB-8015-48C9-BC07-54995B0B4278}" srcOrd="0" destOrd="0" presId="urn:microsoft.com/office/officeart/2008/layout/LinedList"/>
    <dgm:cxn modelId="{7DC2959A-B1E2-4D2B-A180-94545C9984EF}" type="presParOf" srcId="{1962CC42-6C17-483F-ABEC-CE0649AD57FD}" destId="{4A436B3C-D2C4-41AD-ADF4-1752E1CFB3BC}" srcOrd="1" destOrd="0" presId="urn:microsoft.com/office/officeart/2008/layout/LinedList"/>
    <dgm:cxn modelId="{EA62AFC0-29F0-41E6-ADCE-E21CAC04699B}" type="presParOf" srcId="{6D0A335B-F9A0-44C3-B674-E5B2447C6CDC}" destId="{45942536-7486-4063-BF49-580743EC30D8}" srcOrd="4" destOrd="0" presId="urn:microsoft.com/office/officeart/2008/layout/LinedList"/>
    <dgm:cxn modelId="{347E0081-2BDD-43C7-AB35-7B7F377D2804}" type="presParOf" srcId="{6D0A335B-F9A0-44C3-B674-E5B2447C6CDC}" destId="{85D48444-52A8-49EF-83A8-CC603055A829}" srcOrd="5" destOrd="0" presId="urn:microsoft.com/office/officeart/2008/layout/LinedList"/>
    <dgm:cxn modelId="{70AB1DBB-06A6-4E5B-B655-3D274B69DD8C}" type="presParOf" srcId="{85D48444-52A8-49EF-83A8-CC603055A829}" destId="{597AA8E6-E0F9-4AB6-BCAF-0180B84D4F38}" srcOrd="0" destOrd="0" presId="urn:microsoft.com/office/officeart/2008/layout/LinedList"/>
    <dgm:cxn modelId="{42C5E070-164A-4251-9408-98EF2C8EC361}" type="presParOf" srcId="{85D48444-52A8-49EF-83A8-CC603055A829}" destId="{58E2E910-6C30-4191-AADD-36F55CD8E0AD}" srcOrd="1" destOrd="0" presId="urn:microsoft.com/office/officeart/2008/layout/LinedList"/>
    <dgm:cxn modelId="{E2FA9E02-F678-4122-8BE7-A6D75F3B6B31}" type="presParOf" srcId="{6D0A335B-F9A0-44C3-B674-E5B2447C6CDC}" destId="{A236843B-9DAF-4F82-8D14-947A382451D1}" srcOrd="6" destOrd="0" presId="urn:microsoft.com/office/officeart/2008/layout/LinedList"/>
    <dgm:cxn modelId="{13DFE9EB-F05C-4256-9000-197DD385E660}" type="presParOf" srcId="{6D0A335B-F9A0-44C3-B674-E5B2447C6CDC}" destId="{57D64416-66B7-4788-8F3C-724EDF511A7F}" srcOrd="7" destOrd="0" presId="urn:microsoft.com/office/officeart/2008/layout/LinedList"/>
    <dgm:cxn modelId="{30CA172C-8979-47E3-9F38-071D947FEA6C}" type="presParOf" srcId="{57D64416-66B7-4788-8F3C-724EDF511A7F}" destId="{544FBCFA-9230-4378-8917-163BCBE21B53}" srcOrd="0" destOrd="0" presId="urn:microsoft.com/office/officeart/2008/layout/LinedList"/>
    <dgm:cxn modelId="{9E3558BD-92B3-4A51-8B3B-A7F5DB702AFA}" type="presParOf" srcId="{57D64416-66B7-4788-8F3C-724EDF511A7F}" destId="{A313F11F-4072-453C-9593-DF6E30EADC6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E7774D-09FB-4EDC-B946-639795F86380}"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1B7E1275-C177-4F50-989F-A0158D6BCCDD}">
      <dgm:prSet/>
      <dgm:spPr/>
      <dgm:t>
        <a:bodyPr/>
        <a:lstStyle/>
        <a:p>
          <a:r>
            <a:rPr lang="en-US"/>
            <a:t>Some possible improvements to this analysis include:</a:t>
          </a:r>
        </a:p>
      </dgm:t>
    </dgm:pt>
    <dgm:pt modelId="{F3C21683-5C61-410C-B7AD-EA651A5D9456}" type="parTrans" cxnId="{DD8DDA17-59E4-4C96-ACB1-B53AE81313C7}">
      <dgm:prSet/>
      <dgm:spPr/>
      <dgm:t>
        <a:bodyPr/>
        <a:lstStyle/>
        <a:p>
          <a:endParaRPr lang="en-US"/>
        </a:p>
      </dgm:t>
    </dgm:pt>
    <dgm:pt modelId="{4F635FC4-600C-428F-A97C-82CBC9FDF436}" type="sibTrans" cxnId="{DD8DDA17-59E4-4C96-ACB1-B53AE81313C7}">
      <dgm:prSet/>
      <dgm:spPr/>
      <dgm:t>
        <a:bodyPr/>
        <a:lstStyle/>
        <a:p>
          <a:endParaRPr lang="en-US"/>
        </a:p>
      </dgm:t>
    </dgm:pt>
    <dgm:pt modelId="{D7B48B67-1462-432E-9F8A-99A5DA98EDE4}">
      <dgm:prSet/>
      <dgm:spPr/>
      <dgm:t>
        <a:bodyPr/>
        <a:lstStyle/>
        <a:p>
          <a:r>
            <a:rPr lang="en-US"/>
            <a:t>Better data cleaning. Only “T-Shirts” and “Socks” were cleaned, but a heuristic based approach may allow for using ML models to automatically determine whether a line item was a “Shoe” or a “Non-Shoe” item.</a:t>
          </a:r>
        </a:p>
      </dgm:t>
    </dgm:pt>
    <dgm:pt modelId="{90169D7E-2E07-4935-9880-6BD7679A73FC}" type="parTrans" cxnId="{AF39DE26-BD29-441E-8057-89EED65B7852}">
      <dgm:prSet/>
      <dgm:spPr/>
      <dgm:t>
        <a:bodyPr/>
        <a:lstStyle/>
        <a:p>
          <a:endParaRPr lang="en-US"/>
        </a:p>
      </dgm:t>
    </dgm:pt>
    <dgm:pt modelId="{2E251378-A213-4906-9B7C-2F432CCB8B1F}" type="sibTrans" cxnId="{AF39DE26-BD29-441E-8057-89EED65B7852}">
      <dgm:prSet/>
      <dgm:spPr/>
      <dgm:t>
        <a:bodyPr/>
        <a:lstStyle/>
        <a:p>
          <a:endParaRPr lang="en-US"/>
        </a:p>
      </dgm:t>
    </dgm:pt>
    <dgm:pt modelId="{E632763B-25EF-40D1-9E5C-39D2B19D353D}">
      <dgm:prSet/>
      <dgm:spPr/>
      <dgm:t>
        <a:bodyPr/>
        <a:lstStyle/>
        <a:p>
          <a:r>
            <a:rPr lang="en-US"/>
            <a:t>Receipts missing pricing information were dropped from analysis, but this information could potentially be derived from reverse engineering order totals to fill in gaps.</a:t>
          </a:r>
        </a:p>
      </dgm:t>
    </dgm:pt>
    <dgm:pt modelId="{8CB2308D-A499-430E-ADEA-EAC6FB836936}" type="parTrans" cxnId="{6DBA48A7-D016-423C-89B1-4307A24AB611}">
      <dgm:prSet/>
      <dgm:spPr/>
      <dgm:t>
        <a:bodyPr/>
        <a:lstStyle/>
        <a:p>
          <a:endParaRPr lang="en-US"/>
        </a:p>
      </dgm:t>
    </dgm:pt>
    <dgm:pt modelId="{4D3BA9E5-6726-4E75-BC85-80B77BD0B5A5}" type="sibTrans" cxnId="{6DBA48A7-D016-423C-89B1-4307A24AB611}">
      <dgm:prSet/>
      <dgm:spPr/>
      <dgm:t>
        <a:bodyPr/>
        <a:lstStyle/>
        <a:p>
          <a:endParaRPr lang="en-US"/>
        </a:p>
      </dgm:t>
    </dgm:pt>
    <dgm:pt modelId="{FAB47F3B-1A2B-4E75-AB5B-FE0B25D4D19A}">
      <dgm:prSet/>
      <dgm:spPr/>
      <dgm:t>
        <a:bodyPr/>
        <a:lstStyle/>
        <a:p>
          <a:r>
            <a:rPr lang="en-US"/>
            <a:t>It is unlikely these steps would skew the final analysis based on how strongly Skechers outperformed their competitors.</a:t>
          </a:r>
        </a:p>
      </dgm:t>
    </dgm:pt>
    <dgm:pt modelId="{6325047D-6C64-4D24-BF06-8A961E62C138}" type="parTrans" cxnId="{9AF4DE5D-2CC5-4177-ADE4-3DEB98C58F78}">
      <dgm:prSet/>
      <dgm:spPr/>
      <dgm:t>
        <a:bodyPr/>
        <a:lstStyle/>
        <a:p>
          <a:endParaRPr lang="en-US"/>
        </a:p>
      </dgm:t>
    </dgm:pt>
    <dgm:pt modelId="{3CD76F29-E532-4EF9-93C0-581B95407630}" type="sibTrans" cxnId="{9AF4DE5D-2CC5-4177-ADE4-3DEB98C58F78}">
      <dgm:prSet/>
      <dgm:spPr/>
      <dgm:t>
        <a:bodyPr/>
        <a:lstStyle/>
        <a:p>
          <a:endParaRPr lang="en-US"/>
        </a:p>
      </dgm:t>
    </dgm:pt>
    <dgm:pt modelId="{9594867C-5284-48DA-8C50-617A2468D56B}" type="pres">
      <dgm:prSet presAssocID="{D8E7774D-09FB-4EDC-B946-639795F86380}" presName="Name0" presStyleCnt="0">
        <dgm:presLayoutVars>
          <dgm:dir/>
          <dgm:animLvl val="lvl"/>
          <dgm:resizeHandles val="exact"/>
        </dgm:presLayoutVars>
      </dgm:prSet>
      <dgm:spPr/>
    </dgm:pt>
    <dgm:pt modelId="{9BA9F5FD-5179-4CE3-8EAD-455B3824AB4C}" type="pres">
      <dgm:prSet presAssocID="{1B7E1275-C177-4F50-989F-A0158D6BCCDD}" presName="linNode" presStyleCnt="0"/>
      <dgm:spPr/>
    </dgm:pt>
    <dgm:pt modelId="{5E2E9B6D-CD7F-4DE7-BD1C-964162742DE6}" type="pres">
      <dgm:prSet presAssocID="{1B7E1275-C177-4F50-989F-A0158D6BCCDD}" presName="parentText" presStyleLbl="node1" presStyleIdx="0" presStyleCnt="1">
        <dgm:presLayoutVars>
          <dgm:chMax val="1"/>
          <dgm:bulletEnabled val="1"/>
        </dgm:presLayoutVars>
      </dgm:prSet>
      <dgm:spPr/>
    </dgm:pt>
    <dgm:pt modelId="{3842BFB7-8664-460E-A698-30E0EFB0D1D7}" type="pres">
      <dgm:prSet presAssocID="{1B7E1275-C177-4F50-989F-A0158D6BCCDD}" presName="descendantText" presStyleLbl="alignAccFollowNode1" presStyleIdx="0" presStyleCnt="1">
        <dgm:presLayoutVars>
          <dgm:bulletEnabled val="1"/>
        </dgm:presLayoutVars>
      </dgm:prSet>
      <dgm:spPr/>
    </dgm:pt>
  </dgm:ptLst>
  <dgm:cxnLst>
    <dgm:cxn modelId="{F1D3550A-91D7-45CA-88D8-2AC437F3E826}" type="presOf" srcId="{FAB47F3B-1A2B-4E75-AB5B-FE0B25D4D19A}" destId="{3842BFB7-8664-460E-A698-30E0EFB0D1D7}" srcOrd="0" destOrd="2" presId="urn:microsoft.com/office/officeart/2005/8/layout/vList5"/>
    <dgm:cxn modelId="{DD8DDA17-59E4-4C96-ACB1-B53AE81313C7}" srcId="{D8E7774D-09FB-4EDC-B946-639795F86380}" destId="{1B7E1275-C177-4F50-989F-A0158D6BCCDD}" srcOrd="0" destOrd="0" parTransId="{F3C21683-5C61-410C-B7AD-EA651A5D9456}" sibTransId="{4F635FC4-600C-428F-A97C-82CBC9FDF436}"/>
    <dgm:cxn modelId="{AF39DE26-BD29-441E-8057-89EED65B7852}" srcId="{1B7E1275-C177-4F50-989F-A0158D6BCCDD}" destId="{D7B48B67-1462-432E-9F8A-99A5DA98EDE4}" srcOrd="0" destOrd="0" parTransId="{90169D7E-2E07-4935-9880-6BD7679A73FC}" sibTransId="{2E251378-A213-4906-9B7C-2F432CCB8B1F}"/>
    <dgm:cxn modelId="{9AF4DE5D-2CC5-4177-ADE4-3DEB98C58F78}" srcId="{1B7E1275-C177-4F50-989F-A0158D6BCCDD}" destId="{FAB47F3B-1A2B-4E75-AB5B-FE0B25D4D19A}" srcOrd="2" destOrd="0" parTransId="{6325047D-6C64-4D24-BF06-8A961E62C138}" sibTransId="{3CD76F29-E532-4EF9-93C0-581B95407630}"/>
    <dgm:cxn modelId="{87F26968-8DEC-4C30-952B-0B92EBD089F4}" type="presOf" srcId="{E632763B-25EF-40D1-9E5C-39D2B19D353D}" destId="{3842BFB7-8664-460E-A698-30E0EFB0D1D7}" srcOrd="0" destOrd="1" presId="urn:microsoft.com/office/officeart/2005/8/layout/vList5"/>
    <dgm:cxn modelId="{79332B4F-F7E3-431F-BA26-544C0356F2E6}" type="presOf" srcId="{D7B48B67-1462-432E-9F8A-99A5DA98EDE4}" destId="{3842BFB7-8664-460E-A698-30E0EFB0D1D7}" srcOrd="0" destOrd="0" presId="urn:microsoft.com/office/officeart/2005/8/layout/vList5"/>
    <dgm:cxn modelId="{AFEFD292-8D4C-440C-8A84-A5B05732F0FB}" type="presOf" srcId="{1B7E1275-C177-4F50-989F-A0158D6BCCDD}" destId="{5E2E9B6D-CD7F-4DE7-BD1C-964162742DE6}" srcOrd="0" destOrd="0" presId="urn:microsoft.com/office/officeart/2005/8/layout/vList5"/>
    <dgm:cxn modelId="{6DB09597-44A3-4610-AF56-AF74A49C3C6E}" type="presOf" srcId="{D8E7774D-09FB-4EDC-B946-639795F86380}" destId="{9594867C-5284-48DA-8C50-617A2468D56B}" srcOrd="0" destOrd="0" presId="urn:microsoft.com/office/officeart/2005/8/layout/vList5"/>
    <dgm:cxn modelId="{6DBA48A7-D016-423C-89B1-4307A24AB611}" srcId="{1B7E1275-C177-4F50-989F-A0158D6BCCDD}" destId="{E632763B-25EF-40D1-9E5C-39D2B19D353D}" srcOrd="1" destOrd="0" parTransId="{8CB2308D-A499-430E-ADEA-EAC6FB836936}" sibTransId="{4D3BA9E5-6726-4E75-BC85-80B77BD0B5A5}"/>
    <dgm:cxn modelId="{AA5D3711-35C7-4028-A31D-C5440F958A64}" type="presParOf" srcId="{9594867C-5284-48DA-8C50-617A2468D56B}" destId="{9BA9F5FD-5179-4CE3-8EAD-455B3824AB4C}" srcOrd="0" destOrd="0" presId="urn:microsoft.com/office/officeart/2005/8/layout/vList5"/>
    <dgm:cxn modelId="{C64F78F7-3109-40E1-BF7E-0C9AEF32C5B6}" type="presParOf" srcId="{9BA9F5FD-5179-4CE3-8EAD-455B3824AB4C}" destId="{5E2E9B6D-CD7F-4DE7-BD1C-964162742DE6}" srcOrd="0" destOrd="0" presId="urn:microsoft.com/office/officeart/2005/8/layout/vList5"/>
    <dgm:cxn modelId="{63BAA7DF-6413-4474-91E7-6B55AE6F9C86}" type="presParOf" srcId="{9BA9F5FD-5179-4CE3-8EAD-455B3824AB4C}" destId="{3842BFB7-8664-460E-A698-30E0EFB0D1D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990AA-70C3-4949-BEA3-E6575FDDD774}">
      <dsp:nvSpPr>
        <dsp:cNvPr id="0" name=""/>
        <dsp:cNvSpPr/>
      </dsp:nvSpPr>
      <dsp:spPr>
        <a:xfrm>
          <a:off x="0" y="0"/>
          <a:ext cx="53244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090C8B-6D98-4D20-AA73-7BEE581501EB}">
      <dsp:nvSpPr>
        <dsp:cNvPr id="0" name=""/>
        <dsp:cNvSpPr/>
      </dsp:nvSpPr>
      <dsp:spPr>
        <a:xfrm>
          <a:off x="0" y="0"/>
          <a:ext cx="5324475" cy="97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Has the strongest overall growth by a significant margin.</a:t>
          </a:r>
        </a:p>
      </dsp:txBody>
      <dsp:txXfrm>
        <a:off x="0" y="0"/>
        <a:ext cx="5324475" cy="979884"/>
      </dsp:txXfrm>
    </dsp:sp>
    <dsp:sp modelId="{03B7FA80-7EDC-46A9-9CA1-A01B104EB8E6}">
      <dsp:nvSpPr>
        <dsp:cNvPr id="0" name=""/>
        <dsp:cNvSpPr/>
      </dsp:nvSpPr>
      <dsp:spPr>
        <a:xfrm>
          <a:off x="0" y="979884"/>
          <a:ext cx="53244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EA3B1DB-8015-48C9-BC07-54995B0B4278}">
      <dsp:nvSpPr>
        <dsp:cNvPr id="0" name=""/>
        <dsp:cNvSpPr/>
      </dsp:nvSpPr>
      <dsp:spPr>
        <a:xfrm>
          <a:off x="0" y="979884"/>
          <a:ext cx="5324475" cy="97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Has the second strongest stack rank by order average size by average count. This value is not far behind the first place vendor (Uggs) and almost double the next runner up.</a:t>
          </a:r>
        </a:p>
      </dsp:txBody>
      <dsp:txXfrm>
        <a:off x="0" y="979884"/>
        <a:ext cx="5324475" cy="979884"/>
      </dsp:txXfrm>
    </dsp:sp>
    <dsp:sp modelId="{45942536-7486-4063-BF49-580743EC30D8}">
      <dsp:nvSpPr>
        <dsp:cNvPr id="0" name=""/>
        <dsp:cNvSpPr/>
      </dsp:nvSpPr>
      <dsp:spPr>
        <a:xfrm>
          <a:off x="0" y="1959768"/>
          <a:ext cx="53244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97AA8E6-E0F9-4AB6-BCAF-0180B84D4F38}">
      <dsp:nvSpPr>
        <dsp:cNvPr id="0" name=""/>
        <dsp:cNvSpPr/>
      </dsp:nvSpPr>
      <dsp:spPr>
        <a:xfrm>
          <a:off x="0" y="1959768"/>
          <a:ext cx="5324475" cy="97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Has had the highest price markup on its most popular item (“Sketcher’s Performance Shoe”)</a:t>
          </a:r>
        </a:p>
      </dsp:txBody>
      <dsp:txXfrm>
        <a:off x="0" y="1959768"/>
        <a:ext cx="5324475" cy="979884"/>
      </dsp:txXfrm>
    </dsp:sp>
    <dsp:sp modelId="{A236843B-9DAF-4F82-8D14-947A382451D1}">
      <dsp:nvSpPr>
        <dsp:cNvPr id="0" name=""/>
        <dsp:cNvSpPr/>
      </dsp:nvSpPr>
      <dsp:spPr>
        <a:xfrm>
          <a:off x="0" y="2939653"/>
          <a:ext cx="53244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44FBCFA-9230-4378-8917-163BCBE21B53}">
      <dsp:nvSpPr>
        <dsp:cNvPr id="0" name=""/>
        <dsp:cNvSpPr/>
      </dsp:nvSpPr>
      <dsp:spPr>
        <a:xfrm>
          <a:off x="0" y="2939653"/>
          <a:ext cx="5324475" cy="97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Has the highest customer loyalty and third highest retention rate compared to other vendors.</a:t>
          </a:r>
          <a:br>
            <a:rPr lang="en-US" sz="1700" kern="1200"/>
          </a:br>
          <a:endParaRPr lang="en-US" sz="1700" kern="1200"/>
        </a:p>
      </dsp:txBody>
      <dsp:txXfrm>
        <a:off x="0" y="2939653"/>
        <a:ext cx="5324475" cy="979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2BFB7-8664-460E-A698-30E0EFB0D1D7}">
      <dsp:nvSpPr>
        <dsp:cNvPr id="0" name=""/>
        <dsp:cNvSpPr/>
      </dsp:nvSpPr>
      <dsp:spPr>
        <a:xfrm rot="5400000">
          <a:off x="4979410" y="-1185140"/>
          <a:ext cx="2971756" cy="608497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Better data cleaning. Only “T-Shirts” and “Socks” were cleaned, but a heuristic based approach may allow for using ML models to automatically determine whether a line item was a “Shoe” or a “Non-Shoe” item.</a:t>
          </a:r>
        </a:p>
        <a:p>
          <a:pPr marL="171450" lvl="1" indent="-171450" algn="l" defTabSz="800100">
            <a:lnSpc>
              <a:spcPct val="90000"/>
            </a:lnSpc>
            <a:spcBef>
              <a:spcPct val="0"/>
            </a:spcBef>
            <a:spcAft>
              <a:spcPct val="15000"/>
            </a:spcAft>
            <a:buChar char="•"/>
          </a:pPr>
          <a:r>
            <a:rPr lang="en-US" sz="1800" kern="1200"/>
            <a:t>Receipts missing pricing information were dropped from analysis, but this information could potentially be derived from reverse engineering order totals to fill in gaps.</a:t>
          </a:r>
        </a:p>
        <a:p>
          <a:pPr marL="171450" lvl="1" indent="-171450" algn="l" defTabSz="800100">
            <a:lnSpc>
              <a:spcPct val="90000"/>
            </a:lnSpc>
            <a:spcBef>
              <a:spcPct val="0"/>
            </a:spcBef>
            <a:spcAft>
              <a:spcPct val="15000"/>
            </a:spcAft>
            <a:buChar char="•"/>
          </a:pPr>
          <a:r>
            <a:rPr lang="en-US" sz="1800" kern="1200"/>
            <a:t>It is unlikely these steps would skew the final analysis based on how strongly Skechers outperformed their competitors.</a:t>
          </a:r>
        </a:p>
      </dsp:txBody>
      <dsp:txXfrm rot="-5400000">
        <a:off x="3422800" y="516539"/>
        <a:ext cx="5939908" cy="2681618"/>
      </dsp:txXfrm>
    </dsp:sp>
    <dsp:sp modelId="{5E2E9B6D-CD7F-4DE7-BD1C-964162742DE6}">
      <dsp:nvSpPr>
        <dsp:cNvPr id="0" name=""/>
        <dsp:cNvSpPr/>
      </dsp:nvSpPr>
      <dsp:spPr>
        <a:xfrm>
          <a:off x="0" y="0"/>
          <a:ext cx="3422800" cy="37146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t>Some possible improvements to this analysis include:</a:t>
          </a:r>
        </a:p>
      </dsp:txBody>
      <dsp:txXfrm>
        <a:off x="167087" y="167087"/>
        <a:ext cx="3088626" cy="33805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E70C-02BE-4EFF-93A1-E83D187FCE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64A63A-4F0C-4A8D-9C1A-702A45B29E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A920C3-E516-4A78-A04A-3C2B61502572}"/>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613A4BD9-B5CA-4F3C-B8A4-6C42855D5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AB4EC-06FA-4EF1-A0CB-F9A438F0E9B8}"/>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254720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B5BC-46FE-4EDA-B3B6-4CFD1DCDC6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8FF74C-F77A-44F3-8F9A-C2038B6C8D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52764-A087-454E-B902-033404C0DCE9}"/>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A3649649-3435-4131-8F6B-AD037866F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E2460-D89A-4C1B-BEAE-EB0AF6F720FF}"/>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66036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67ECF-1A96-47C3-8024-2C72DDCF98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8525AF-6C79-4145-854C-E401A6B9D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9E476-55C0-41C6-B379-2F110F068F59}"/>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92D87301-C454-442C-9C47-3D43224C7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904FA-F15C-4BA0-A94D-1F70DD982BA7}"/>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46209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2870-00FA-4AD1-90AE-1A79DE687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92ABD-2AB8-4D89-A75D-827B7040D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F111C-71FA-447D-A40C-2967B7B25FAC}"/>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8967C5E8-3C67-41C1-8FCC-1E384B827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12CBD-28DD-4BC4-8A92-B3A66315037E}"/>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211808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6F27-A197-41FF-98A5-C92235F1AE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E362D7-00E3-40E0-9AED-CEB9018898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AB707-6089-46D8-9D68-E0A239266E4F}"/>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CB60F6D3-4C8F-44D1-A036-CB71F9B8B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20CA3-A0CA-4910-BF02-D8C2AB00B8F7}"/>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117109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C78C-2F68-48C2-A027-76D2FA332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540CD8-0CE1-463F-82D2-99E51EDA2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649A2-D3DF-4744-B6AD-3C1A70549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B8554A-C30B-44D4-8B60-AAF9C9DAC6AB}"/>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6" name="Footer Placeholder 5">
            <a:extLst>
              <a:ext uri="{FF2B5EF4-FFF2-40B4-BE49-F238E27FC236}">
                <a16:creationId xmlns:a16="http://schemas.microsoft.com/office/drawing/2014/main" id="{7992C61F-6ED8-48D0-B98B-1CF1A2C73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96408-C886-4733-80D6-65E178B5E7FA}"/>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349650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BA64-EE14-4012-84CF-33DB4DCDD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C6C77-5B68-40E9-829A-1D8BC49C8B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77D8F-3F32-4BC0-8C3E-F73EBF9AA0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4788CB-9325-4707-B942-A1EC1484E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40E84-8B66-40B0-ACBC-FB94521643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B23361-8F55-4373-BD51-2BD90CDEC1C2}"/>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8" name="Footer Placeholder 7">
            <a:extLst>
              <a:ext uri="{FF2B5EF4-FFF2-40B4-BE49-F238E27FC236}">
                <a16:creationId xmlns:a16="http://schemas.microsoft.com/office/drawing/2014/main" id="{CBF16F13-F19C-4CED-8746-A79A4121DC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5C694E-60CA-456E-9988-38789451BE47}"/>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53175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44AE-7847-46B1-ABA0-442948458E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7A91E2-E7BB-4361-AA86-3A20302D1DC5}"/>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4" name="Footer Placeholder 3">
            <a:extLst>
              <a:ext uri="{FF2B5EF4-FFF2-40B4-BE49-F238E27FC236}">
                <a16:creationId xmlns:a16="http://schemas.microsoft.com/office/drawing/2014/main" id="{7C4D7B71-388E-40DC-977F-C092C2E6E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8ACB3-24CF-4954-9C9C-437E79B75E8B}"/>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14248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FF5EBC-1BCA-4249-B699-9F8701814079}"/>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3" name="Footer Placeholder 2">
            <a:extLst>
              <a:ext uri="{FF2B5EF4-FFF2-40B4-BE49-F238E27FC236}">
                <a16:creationId xmlns:a16="http://schemas.microsoft.com/office/drawing/2014/main" id="{AA11CCB7-657E-4DBA-BADC-8C35250F72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45F754-F45E-4F1E-A66A-13F8FA20040D}"/>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237346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20C8-A267-4025-B9F3-52E1DDF60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F7064F-B82A-4D4E-ABFC-39B7545A4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0B8A9-AA17-4184-84AE-786B7E568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5C9E0-4FCB-4D40-A490-B03A6FBC339B}"/>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6" name="Footer Placeholder 5">
            <a:extLst>
              <a:ext uri="{FF2B5EF4-FFF2-40B4-BE49-F238E27FC236}">
                <a16:creationId xmlns:a16="http://schemas.microsoft.com/office/drawing/2014/main" id="{88D6CEE2-1C22-4C1F-BE81-72E760F69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50285-C15B-4DB4-B968-2CFD3F18A242}"/>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2007857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9C57-89AC-46D5-AB32-EB49381DD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A485B0-3CD0-453E-BA2D-1ADF94532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780998-5600-4030-AFF3-ABBC87254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A7BF3-418A-4BEA-A154-938A5FBA8E8D}"/>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6" name="Footer Placeholder 5">
            <a:extLst>
              <a:ext uri="{FF2B5EF4-FFF2-40B4-BE49-F238E27FC236}">
                <a16:creationId xmlns:a16="http://schemas.microsoft.com/office/drawing/2014/main" id="{AE1D6142-E5A6-4E85-9024-488BA7A26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88553-A1A5-431F-8BAB-AED258D31B2C}"/>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5780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AD6F2-4050-40BD-8A52-CABC6F5FF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C6DD18-E181-499B-8059-E5B88353D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39CCC-25E9-46FE-BA46-F88006CBF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D498A414-CAF0-45A0-B3F9-9350B61D3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6B7B42-9ABE-44F8-A573-4A42CE955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26ABE-4B57-4E74-B070-5EAEF1D65DA8}" type="slidenum">
              <a:rPr lang="en-US" smtClean="0"/>
              <a:t>‹#›</a:t>
            </a:fld>
            <a:endParaRPr lang="en-US"/>
          </a:p>
        </p:txBody>
      </p:sp>
    </p:spTree>
    <p:extLst>
      <p:ext uri="{BB962C8B-B14F-4D97-AF65-F5344CB8AC3E}">
        <p14:creationId xmlns:p14="http://schemas.microsoft.com/office/powerpoint/2010/main" val="310081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YINT/advent_final_assessment" TargetMode="External"/><Relationship Id="rId2" Type="http://schemas.openxmlformats.org/officeDocument/2006/relationships/hyperlink" Target="https://github.com/CYINT/advent_final_assessment/blob/master/analysis.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riting an appointment on a paper agenda">
            <a:extLst>
              <a:ext uri="{FF2B5EF4-FFF2-40B4-BE49-F238E27FC236}">
                <a16:creationId xmlns:a16="http://schemas.microsoft.com/office/drawing/2014/main" id="{A0058AE3-1875-4CC9-BA47-0B7109B6674F}"/>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A63071D0-6D4F-417A-B38B-C8D384DB3320}"/>
              </a:ext>
            </a:extLst>
          </p:cNvPr>
          <p:cNvSpPr>
            <a:spLocks noGrp="1"/>
          </p:cNvSpPr>
          <p:nvPr>
            <p:ph type="ctrTitle"/>
          </p:nvPr>
        </p:nvSpPr>
        <p:spPr>
          <a:xfrm>
            <a:off x="1524000" y="1122362"/>
            <a:ext cx="9144000" cy="2900518"/>
          </a:xfrm>
        </p:spPr>
        <p:txBody>
          <a:bodyPr>
            <a:normAutofit/>
          </a:bodyPr>
          <a:lstStyle/>
          <a:p>
            <a:r>
              <a:rPr lang="en-US">
                <a:solidFill>
                  <a:srgbClr val="FFFFFF"/>
                </a:solidFill>
              </a:rPr>
              <a:t>Advent Final Round</a:t>
            </a:r>
          </a:p>
        </p:txBody>
      </p:sp>
      <p:sp>
        <p:nvSpPr>
          <p:cNvPr id="3" name="Subtitle 2">
            <a:extLst>
              <a:ext uri="{FF2B5EF4-FFF2-40B4-BE49-F238E27FC236}">
                <a16:creationId xmlns:a16="http://schemas.microsoft.com/office/drawing/2014/main" id="{36F3A447-C2C0-4105-A685-8872352A2E36}"/>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Case Study Assignment</a:t>
            </a:r>
          </a:p>
        </p:txBody>
      </p:sp>
    </p:spTree>
    <p:extLst>
      <p:ext uri="{BB962C8B-B14F-4D97-AF65-F5344CB8AC3E}">
        <p14:creationId xmlns:p14="http://schemas.microsoft.com/office/powerpoint/2010/main" val="34742913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F81E-6186-47D0-BC58-0A0653708BDB}"/>
              </a:ext>
            </a:extLst>
          </p:cNvPr>
          <p:cNvSpPr>
            <a:spLocks noGrp="1"/>
          </p:cNvSpPr>
          <p:nvPr>
            <p:ph type="title"/>
          </p:nvPr>
        </p:nvSpPr>
        <p:spPr>
          <a:xfrm>
            <a:off x="481011" y="327025"/>
            <a:ext cx="5324477" cy="1630363"/>
          </a:xfrm>
        </p:spPr>
        <p:txBody>
          <a:bodyPr anchor="b">
            <a:normAutofit/>
          </a:bodyPr>
          <a:lstStyle/>
          <a:p>
            <a:r>
              <a:rPr lang="en-US" sz="3600"/>
              <a:t>Findings:</a:t>
            </a:r>
            <a:br>
              <a:rPr lang="en-US" sz="3600"/>
            </a:br>
            <a:r>
              <a:rPr lang="en-US" sz="3600"/>
              <a:t>Sketchers is best investment opportunity</a:t>
            </a:r>
          </a:p>
        </p:txBody>
      </p:sp>
      <p:pic>
        <p:nvPicPr>
          <p:cNvPr id="6" name="Picture 5">
            <a:extLst>
              <a:ext uri="{FF2B5EF4-FFF2-40B4-BE49-F238E27FC236}">
                <a16:creationId xmlns:a16="http://schemas.microsoft.com/office/drawing/2014/main" id="{EB6643AB-4C3A-4240-8F4E-1FCFB5CC41B1}"/>
              </a:ext>
            </a:extLst>
          </p:cNvPr>
          <p:cNvPicPr>
            <a:picLocks noChangeAspect="1"/>
          </p:cNvPicPr>
          <p:nvPr/>
        </p:nvPicPr>
        <p:blipFill rotWithShape="1">
          <a:blip r:embed="rId2"/>
          <a:srcRect l="15871" r="23747"/>
          <a:stretch/>
        </p:blipFill>
        <p:spPr>
          <a:xfrm>
            <a:off x="5966355" y="1"/>
            <a:ext cx="6225645"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graphicFrame>
        <p:nvGraphicFramePr>
          <p:cNvPr id="5" name="Content Placeholder 2">
            <a:extLst>
              <a:ext uri="{FF2B5EF4-FFF2-40B4-BE49-F238E27FC236}">
                <a16:creationId xmlns:a16="http://schemas.microsoft.com/office/drawing/2014/main" id="{29DEE032-2A9F-447A-92BE-AF6B035F20B7}"/>
              </a:ext>
            </a:extLst>
          </p:cNvPr>
          <p:cNvGraphicFramePr>
            <a:graphicFrameLocks noGrp="1"/>
          </p:cNvGraphicFramePr>
          <p:nvPr>
            <p:ph idx="1"/>
            <p:extLst>
              <p:ext uri="{D42A27DB-BD31-4B8C-83A1-F6EECF244321}">
                <p14:modId xmlns:p14="http://schemas.microsoft.com/office/powerpoint/2010/main" val="1985786121"/>
              </p:ext>
            </p:extLst>
          </p:nvPr>
        </p:nvGraphicFramePr>
        <p:xfrm>
          <a:off x="481013" y="2286001"/>
          <a:ext cx="5324475" cy="3919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439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6D53D53-18E1-4DD9-A410-5106AC3A589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Methodology</a:t>
            </a:r>
          </a:p>
        </p:txBody>
      </p:sp>
      <p:sp>
        <p:nvSpPr>
          <p:cNvPr id="3" name="Content Placeholder 2">
            <a:extLst>
              <a:ext uri="{FF2B5EF4-FFF2-40B4-BE49-F238E27FC236}">
                <a16:creationId xmlns:a16="http://schemas.microsoft.com/office/drawing/2014/main" id="{3CE36FEB-0060-41CD-9C6E-57B15EDE7D54}"/>
              </a:ext>
            </a:extLst>
          </p:cNvPr>
          <p:cNvSpPr>
            <a:spLocks noGrp="1"/>
          </p:cNvSpPr>
          <p:nvPr>
            <p:ph idx="1"/>
          </p:nvPr>
        </p:nvSpPr>
        <p:spPr>
          <a:xfrm>
            <a:off x="1367624" y="2490436"/>
            <a:ext cx="9708995" cy="3567173"/>
          </a:xfrm>
        </p:spPr>
        <p:txBody>
          <a:bodyPr anchor="ctr">
            <a:normAutofit/>
          </a:bodyPr>
          <a:lstStyle/>
          <a:p>
            <a:r>
              <a:rPr lang="en-US" sz="2000"/>
              <a:t>Using a </a:t>
            </a:r>
            <a:r>
              <a:rPr lang="en-US" sz="2000">
                <a:hlinkClick r:id="rId2"/>
              </a:rPr>
              <a:t>Jupyter</a:t>
            </a:r>
            <a:r>
              <a:rPr lang="en-US" sz="2000"/>
              <a:t> notebook for all analysis (stored </a:t>
            </a:r>
            <a:r>
              <a:rPr lang="en-US" sz="2000">
                <a:hlinkClick r:id="rId3"/>
              </a:rPr>
              <a:t>here</a:t>
            </a:r>
            <a:r>
              <a:rPr lang="en-US" sz="2000"/>
              <a:t>):</a:t>
            </a:r>
          </a:p>
          <a:p>
            <a:pPr lvl="1"/>
            <a:r>
              <a:rPr lang="en-US" sz="2000"/>
              <a:t>Load the data using the initial dataset provided as a CSV file stored in an S3 bucket.</a:t>
            </a:r>
          </a:p>
          <a:p>
            <a:pPr lvl="1"/>
            <a:r>
              <a:rPr lang="en-US" sz="2000"/>
              <a:t>Tidy the data by mapping order line items to their appropriate vendors based on string pattern matching.</a:t>
            </a:r>
          </a:p>
          <a:p>
            <a:pPr lvl="1"/>
            <a:r>
              <a:rPr lang="en-US" sz="2000"/>
              <a:t>Eliminate socks and T-shirts from the list of items.</a:t>
            </a:r>
          </a:p>
          <a:p>
            <a:pPr lvl="1"/>
            <a:r>
              <a:rPr lang="en-US" sz="2000"/>
              <a:t>Calculate important KPI’s about each vendor such as most popular item, average order size, average order frequency, and stack rank vendors based on performance (see the </a:t>
            </a:r>
            <a:r>
              <a:rPr lang="en-US" sz="2000">
                <a:hlinkClick r:id="rId2"/>
              </a:rPr>
              <a:t>notebook</a:t>
            </a:r>
            <a:r>
              <a:rPr lang="en-US" sz="2000"/>
              <a:t> for more detail).</a:t>
            </a:r>
          </a:p>
          <a:p>
            <a:pPr lvl="1"/>
            <a:r>
              <a:rPr lang="en-US" sz="2000"/>
              <a:t>Select the best performing vendor based on an analysis of all of the KPIs.</a:t>
            </a:r>
          </a:p>
          <a:p>
            <a:pPr lvl="1"/>
            <a:r>
              <a:rPr lang="en-US" sz="2000"/>
              <a:t>Output the results to an Excel Sheet.</a:t>
            </a:r>
          </a:p>
          <a:p>
            <a:pPr lvl="1"/>
            <a:endParaRPr lang="en-US" sz="2000"/>
          </a:p>
        </p:txBody>
      </p:sp>
    </p:spTree>
    <p:extLst>
      <p:ext uri="{BB962C8B-B14F-4D97-AF65-F5344CB8AC3E}">
        <p14:creationId xmlns:p14="http://schemas.microsoft.com/office/powerpoint/2010/main" val="412853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CE8BC6E-9682-413D-8741-40FE433870A3}"/>
              </a:ext>
            </a:extLst>
          </p:cNvPr>
          <p:cNvSpPr>
            <a:spLocks noGrp="1"/>
          </p:cNvSpPr>
          <p:nvPr>
            <p:ph type="title"/>
          </p:nvPr>
        </p:nvSpPr>
        <p:spPr>
          <a:xfrm>
            <a:off x="1353666" y="759805"/>
            <a:ext cx="10000133" cy="1325563"/>
          </a:xfrm>
        </p:spPr>
        <p:txBody>
          <a:bodyPr>
            <a:normAutofit/>
          </a:bodyPr>
          <a:lstStyle/>
          <a:p>
            <a:r>
              <a:rPr lang="en-US" sz="4000">
                <a:solidFill>
                  <a:srgbClr val="FFFFFF"/>
                </a:solidFill>
              </a:rPr>
              <a:t>Follow Up</a:t>
            </a:r>
          </a:p>
        </p:txBody>
      </p:sp>
      <p:graphicFrame>
        <p:nvGraphicFramePr>
          <p:cNvPr id="5" name="Content Placeholder 2">
            <a:extLst>
              <a:ext uri="{FF2B5EF4-FFF2-40B4-BE49-F238E27FC236}">
                <a16:creationId xmlns:a16="http://schemas.microsoft.com/office/drawing/2014/main" id="{2CD40638-BA09-4722-A239-6505544C354B}"/>
              </a:ext>
            </a:extLst>
          </p:cNvPr>
          <p:cNvGraphicFramePr>
            <a:graphicFrameLocks noGrp="1"/>
          </p:cNvGraphicFramePr>
          <p:nvPr>
            <p:ph idx="1"/>
            <p:extLst>
              <p:ext uri="{D42A27DB-BD31-4B8C-83A1-F6EECF244321}">
                <p14:modId xmlns:p14="http://schemas.microsoft.com/office/powerpoint/2010/main" val="3934816054"/>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31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307</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Advent Final Round</vt:lpstr>
      <vt:lpstr>Findings: Sketchers is best investment opportunity</vt:lpstr>
      <vt:lpstr>Methodology</vt:lpstr>
      <vt:lpstr>Follow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Final Round</dc:title>
  <dc:creator>Dan Fredriksen</dc:creator>
  <cp:lastModifiedBy>Dan Fredriksen</cp:lastModifiedBy>
  <cp:revision>5</cp:revision>
  <dcterms:created xsi:type="dcterms:W3CDTF">2021-07-05T19:22:23Z</dcterms:created>
  <dcterms:modified xsi:type="dcterms:W3CDTF">2021-07-05T20:25:44Z</dcterms:modified>
</cp:coreProperties>
</file>