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091C5-E678-4632-BA1F-0C0C9350A7E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8E9626-E719-47B4-9818-3535D4EB11FC}">
      <dgm:prSet/>
      <dgm:spPr/>
      <dgm:t>
        <a:bodyPr/>
        <a:lstStyle/>
        <a:p>
          <a:r>
            <a:rPr lang="en-US" dirty="0"/>
            <a:t>Collect and Analyze data from search bounces to determine why some searches do not convert into product views.</a:t>
          </a:r>
          <a:br>
            <a:rPr lang="en-US" dirty="0"/>
          </a:br>
          <a:endParaRPr lang="en-US" dirty="0"/>
        </a:p>
      </dgm:t>
    </dgm:pt>
    <dgm:pt modelId="{460BD09C-99F6-483B-BEC0-908E32F0A89B}" type="parTrans" cxnId="{24ECE376-712A-48CA-8709-5B4A4FCA46B2}">
      <dgm:prSet/>
      <dgm:spPr/>
      <dgm:t>
        <a:bodyPr/>
        <a:lstStyle/>
        <a:p>
          <a:endParaRPr lang="en-US"/>
        </a:p>
      </dgm:t>
    </dgm:pt>
    <dgm:pt modelId="{EB3600CC-52D4-4C64-9533-758FA105A8F7}" type="sibTrans" cxnId="{24ECE376-712A-48CA-8709-5B4A4FCA46B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EF74E2F-BAF9-4617-8732-DDD1191DB9DC}">
      <dgm:prSet/>
      <dgm:spPr/>
      <dgm:t>
        <a:bodyPr/>
        <a:lstStyle/>
        <a:p>
          <a:r>
            <a:rPr lang="en-US" dirty="0"/>
            <a:t>Improve data collection to ensure that better funnel tracking is implemented, search data is tracked.</a:t>
          </a:r>
          <a:br>
            <a:rPr lang="en-US" dirty="0"/>
          </a:br>
          <a:endParaRPr lang="en-US" dirty="0"/>
        </a:p>
      </dgm:t>
    </dgm:pt>
    <dgm:pt modelId="{3C6D7319-48EB-4C9E-AC5D-B2DF6E7CE727}" type="parTrans" cxnId="{9140F94C-741F-4982-9ECA-A3FD18051007}">
      <dgm:prSet/>
      <dgm:spPr/>
      <dgm:t>
        <a:bodyPr/>
        <a:lstStyle/>
        <a:p>
          <a:endParaRPr lang="en-US"/>
        </a:p>
      </dgm:t>
    </dgm:pt>
    <dgm:pt modelId="{82882138-210F-4CFD-8FB8-1E0D706B7F41}" type="sibTrans" cxnId="{9140F94C-741F-4982-9ECA-A3FD1805100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6600B39-5674-4D85-9194-33523BBDC40D}">
      <dgm:prSet/>
      <dgm:spPr/>
      <dgm:t>
        <a:bodyPr/>
        <a:lstStyle/>
        <a:p>
          <a:r>
            <a:rPr lang="en-US" dirty="0"/>
            <a:t>Research search types to determine if certain searches result in better conversion rates.</a:t>
          </a:r>
        </a:p>
      </dgm:t>
    </dgm:pt>
    <dgm:pt modelId="{218ED574-8CD9-409B-897F-1D1D5F71461D}" type="parTrans" cxnId="{79A03507-29A3-4289-A80B-8A8206FEB03B}">
      <dgm:prSet/>
      <dgm:spPr/>
      <dgm:t>
        <a:bodyPr/>
        <a:lstStyle/>
        <a:p>
          <a:endParaRPr lang="en-US"/>
        </a:p>
      </dgm:t>
    </dgm:pt>
    <dgm:pt modelId="{46B58F0A-CCDE-4ACD-9F51-B2A2F1EF53B8}" type="sibTrans" cxnId="{79A03507-29A3-4289-A80B-8A8206FEB03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95163BB-FB26-4078-A7EB-4398CEE17395}" type="pres">
      <dgm:prSet presAssocID="{2E3091C5-E678-4632-BA1F-0C0C9350A7E4}" presName="Name0" presStyleCnt="0">
        <dgm:presLayoutVars>
          <dgm:animLvl val="lvl"/>
          <dgm:resizeHandles val="exact"/>
        </dgm:presLayoutVars>
      </dgm:prSet>
      <dgm:spPr/>
    </dgm:pt>
    <dgm:pt modelId="{9748180A-C9C5-4D63-B111-D92F2CB4252A}" type="pres">
      <dgm:prSet presAssocID="{AF8E9626-E719-47B4-9818-3535D4EB11FC}" presName="compositeNode" presStyleCnt="0">
        <dgm:presLayoutVars>
          <dgm:bulletEnabled val="1"/>
        </dgm:presLayoutVars>
      </dgm:prSet>
      <dgm:spPr/>
    </dgm:pt>
    <dgm:pt modelId="{C9E1DF19-56FB-438A-A5A6-2CB89453C75A}" type="pres">
      <dgm:prSet presAssocID="{AF8E9626-E719-47B4-9818-3535D4EB11FC}" presName="bgRect" presStyleLbl="bgAccFollowNode1" presStyleIdx="0" presStyleCnt="3"/>
      <dgm:spPr/>
    </dgm:pt>
    <dgm:pt modelId="{2F021D2D-4F30-45C5-9564-AD136321CCF0}" type="pres">
      <dgm:prSet presAssocID="{EB3600CC-52D4-4C64-9533-758FA105A8F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B6EE349-D7AB-4901-AFEC-7B9AAF609BC2}" type="pres">
      <dgm:prSet presAssocID="{AF8E9626-E719-47B4-9818-3535D4EB11FC}" presName="bottomLine" presStyleLbl="alignNode1" presStyleIdx="1" presStyleCnt="6">
        <dgm:presLayoutVars/>
      </dgm:prSet>
      <dgm:spPr/>
    </dgm:pt>
    <dgm:pt modelId="{E53AE268-F649-4471-A96D-1D8AAED3248D}" type="pres">
      <dgm:prSet presAssocID="{AF8E9626-E719-47B4-9818-3535D4EB11FC}" presName="nodeText" presStyleLbl="bgAccFollowNode1" presStyleIdx="0" presStyleCnt="3">
        <dgm:presLayoutVars>
          <dgm:bulletEnabled val="1"/>
        </dgm:presLayoutVars>
      </dgm:prSet>
      <dgm:spPr/>
    </dgm:pt>
    <dgm:pt modelId="{F86CD138-6FAC-416A-BC59-D02DE2793793}" type="pres">
      <dgm:prSet presAssocID="{EB3600CC-52D4-4C64-9533-758FA105A8F7}" presName="sibTrans" presStyleCnt="0"/>
      <dgm:spPr/>
    </dgm:pt>
    <dgm:pt modelId="{80B68B8D-B78C-4C52-B25A-1AB1A86CBF63}" type="pres">
      <dgm:prSet presAssocID="{5EF74E2F-BAF9-4617-8732-DDD1191DB9DC}" presName="compositeNode" presStyleCnt="0">
        <dgm:presLayoutVars>
          <dgm:bulletEnabled val="1"/>
        </dgm:presLayoutVars>
      </dgm:prSet>
      <dgm:spPr/>
    </dgm:pt>
    <dgm:pt modelId="{CFA3D39A-811C-487D-AD29-D35123A27EE1}" type="pres">
      <dgm:prSet presAssocID="{5EF74E2F-BAF9-4617-8732-DDD1191DB9DC}" presName="bgRect" presStyleLbl="bgAccFollowNode1" presStyleIdx="1" presStyleCnt="3"/>
      <dgm:spPr/>
    </dgm:pt>
    <dgm:pt modelId="{E7F3C5E0-30E0-4264-AD22-E992A451FD3E}" type="pres">
      <dgm:prSet presAssocID="{82882138-210F-4CFD-8FB8-1E0D706B7F4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F4C6B34-A854-45DA-A01E-3B4F6C1123B9}" type="pres">
      <dgm:prSet presAssocID="{5EF74E2F-BAF9-4617-8732-DDD1191DB9DC}" presName="bottomLine" presStyleLbl="alignNode1" presStyleIdx="3" presStyleCnt="6">
        <dgm:presLayoutVars/>
      </dgm:prSet>
      <dgm:spPr/>
    </dgm:pt>
    <dgm:pt modelId="{10A4C54F-FFE3-4535-9B63-F6B494C88040}" type="pres">
      <dgm:prSet presAssocID="{5EF74E2F-BAF9-4617-8732-DDD1191DB9DC}" presName="nodeText" presStyleLbl="bgAccFollowNode1" presStyleIdx="1" presStyleCnt="3">
        <dgm:presLayoutVars>
          <dgm:bulletEnabled val="1"/>
        </dgm:presLayoutVars>
      </dgm:prSet>
      <dgm:spPr/>
    </dgm:pt>
    <dgm:pt modelId="{15A323F9-50A5-4A25-8D8A-CFD6CC5C7FD1}" type="pres">
      <dgm:prSet presAssocID="{82882138-210F-4CFD-8FB8-1E0D706B7F41}" presName="sibTrans" presStyleCnt="0"/>
      <dgm:spPr/>
    </dgm:pt>
    <dgm:pt modelId="{27FFC0EE-3EE6-4A0A-9A22-193FAFD3551D}" type="pres">
      <dgm:prSet presAssocID="{86600B39-5674-4D85-9194-33523BBDC40D}" presName="compositeNode" presStyleCnt="0">
        <dgm:presLayoutVars>
          <dgm:bulletEnabled val="1"/>
        </dgm:presLayoutVars>
      </dgm:prSet>
      <dgm:spPr/>
    </dgm:pt>
    <dgm:pt modelId="{84723F2B-AB5E-4F09-983E-88E6F3AD48E7}" type="pres">
      <dgm:prSet presAssocID="{86600B39-5674-4D85-9194-33523BBDC40D}" presName="bgRect" presStyleLbl="bgAccFollowNode1" presStyleIdx="2" presStyleCnt="3"/>
      <dgm:spPr/>
    </dgm:pt>
    <dgm:pt modelId="{293E625A-C8E4-4FD9-BACF-85CA7B2AD3B4}" type="pres">
      <dgm:prSet presAssocID="{46B58F0A-CCDE-4ACD-9F51-B2A2F1EF53B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9533B35-9EBD-4C71-A82A-8AE053950EE3}" type="pres">
      <dgm:prSet presAssocID="{86600B39-5674-4D85-9194-33523BBDC40D}" presName="bottomLine" presStyleLbl="alignNode1" presStyleIdx="5" presStyleCnt="6">
        <dgm:presLayoutVars/>
      </dgm:prSet>
      <dgm:spPr/>
    </dgm:pt>
    <dgm:pt modelId="{3A6C6B8B-BB96-4604-A97F-EAAF3505C10B}" type="pres">
      <dgm:prSet presAssocID="{86600B39-5674-4D85-9194-33523BBDC40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9A03507-29A3-4289-A80B-8A8206FEB03B}" srcId="{2E3091C5-E678-4632-BA1F-0C0C9350A7E4}" destId="{86600B39-5674-4D85-9194-33523BBDC40D}" srcOrd="2" destOrd="0" parTransId="{218ED574-8CD9-409B-897F-1D1D5F71461D}" sibTransId="{46B58F0A-CCDE-4ACD-9F51-B2A2F1EF53B8}"/>
    <dgm:cxn modelId="{78E58A26-9586-446B-B9D8-AA40FB904FCB}" type="presOf" srcId="{86600B39-5674-4D85-9194-33523BBDC40D}" destId="{3A6C6B8B-BB96-4604-A97F-EAAF3505C10B}" srcOrd="1" destOrd="0" presId="urn:microsoft.com/office/officeart/2016/7/layout/BasicLinearProcessNumbered"/>
    <dgm:cxn modelId="{8EC72A3E-7388-44E2-A879-ABAA983B9819}" type="presOf" srcId="{86600B39-5674-4D85-9194-33523BBDC40D}" destId="{84723F2B-AB5E-4F09-983E-88E6F3AD48E7}" srcOrd="0" destOrd="0" presId="urn:microsoft.com/office/officeart/2016/7/layout/BasicLinearProcessNumbered"/>
    <dgm:cxn modelId="{1BC6A75C-9BA2-419A-88F8-881EF630CF30}" type="presOf" srcId="{EB3600CC-52D4-4C64-9533-758FA105A8F7}" destId="{2F021D2D-4F30-45C5-9564-AD136321CCF0}" srcOrd="0" destOrd="0" presId="urn:microsoft.com/office/officeart/2016/7/layout/BasicLinearProcessNumbered"/>
    <dgm:cxn modelId="{07575742-6A43-4EE1-A62D-2DB2150D7CD0}" type="presOf" srcId="{5EF74E2F-BAF9-4617-8732-DDD1191DB9DC}" destId="{10A4C54F-FFE3-4535-9B63-F6B494C88040}" srcOrd="1" destOrd="0" presId="urn:microsoft.com/office/officeart/2016/7/layout/BasicLinearProcessNumbered"/>
    <dgm:cxn modelId="{AB956A4A-4FE2-4161-A071-C8264820FE2B}" type="presOf" srcId="{2E3091C5-E678-4632-BA1F-0C0C9350A7E4}" destId="{795163BB-FB26-4078-A7EB-4398CEE17395}" srcOrd="0" destOrd="0" presId="urn:microsoft.com/office/officeart/2016/7/layout/BasicLinearProcessNumbered"/>
    <dgm:cxn modelId="{9140F94C-741F-4982-9ECA-A3FD18051007}" srcId="{2E3091C5-E678-4632-BA1F-0C0C9350A7E4}" destId="{5EF74E2F-BAF9-4617-8732-DDD1191DB9DC}" srcOrd="1" destOrd="0" parTransId="{3C6D7319-48EB-4C9E-AC5D-B2DF6E7CE727}" sibTransId="{82882138-210F-4CFD-8FB8-1E0D706B7F41}"/>
    <dgm:cxn modelId="{A1F1B153-7330-4723-B1DA-20F1B2FFDBAC}" type="presOf" srcId="{AF8E9626-E719-47B4-9818-3535D4EB11FC}" destId="{E53AE268-F649-4471-A96D-1D8AAED3248D}" srcOrd="1" destOrd="0" presId="urn:microsoft.com/office/officeart/2016/7/layout/BasicLinearProcessNumbered"/>
    <dgm:cxn modelId="{24ECE376-712A-48CA-8709-5B4A4FCA46B2}" srcId="{2E3091C5-E678-4632-BA1F-0C0C9350A7E4}" destId="{AF8E9626-E719-47B4-9818-3535D4EB11FC}" srcOrd="0" destOrd="0" parTransId="{460BD09C-99F6-483B-BEC0-908E32F0A89B}" sibTransId="{EB3600CC-52D4-4C64-9533-758FA105A8F7}"/>
    <dgm:cxn modelId="{9F69CF7F-282B-49AC-82C7-BF8674408F90}" type="presOf" srcId="{46B58F0A-CCDE-4ACD-9F51-B2A2F1EF53B8}" destId="{293E625A-C8E4-4FD9-BACF-85CA7B2AD3B4}" srcOrd="0" destOrd="0" presId="urn:microsoft.com/office/officeart/2016/7/layout/BasicLinearProcessNumbered"/>
    <dgm:cxn modelId="{58E53C8D-8AC1-4DE3-82FF-727C5264724D}" type="presOf" srcId="{82882138-210F-4CFD-8FB8-1E0D706B7F41}" destId="{E7F3C5E0-30E0-4264-AD22-E992A451FD3E}" srcOrd="0" destOrd="0" presId="urn:microsoft.com/office/officeart/2016/7/layout/BasicLinearProcessNumbered"/>
    <dgm:cxn modelId="{757D0790-243A-4A16-9E95-2F854D68182F}" type="presOf" srcId="{5EF74E2F-BAF9-4617-8732-DDD1191DB9DC}" destId="{CFA3D39A-811C-487D-AD29-D35123A27EE1}" srcOrd="0" destOrd="0" presId="urn:microsoft.com/office/officeart/2016/7/layout/BasicLinearProcessNumbered"/>
    <dgm:cxn modelId="{1EDB26E3-84FC-44CF-B19E-AFC20B2DA69E}" type="presOf" srcId="{AF8E9626-E719-47B4-9818-3535D4EB11FC}" destId="{C9E1DF19-56FB-438A-A5A6-2CB89453C75A}" srcOrd="0" destOrd="0" presId="urn:microsoft.com/office/officeart/2016/7/layout/BasicLinearProcessNumbered"/>
    <dgm:cxn modelId="{212F67BC-0227-415F-854D-93A4431144B9}" type="presParOf" srcId="{795163BB-FB26-4078-A7EB-4398CEE17395}" destId="{9748180A-C9C5-4D63-B111-D92F2CB4252A}" srcOrd="0" destOrd="0" presId="urn:microsoft.com/office/officeart/2016/7/layout/BasicLinearProcessNumbered"/>
    <dgm:cxn modelId="{4BD4D23B-6E34-4F30-A640-2D6C018EA81A}" type="presParOf" srcId="{9748180A-C9C5-4D63-B111-D92F2CB4252A}" destId="{C9E1DF19-56FB-438A-A5A6-2CB89453C75A}" srcOrd="0" destOrd="0" presId="urn:microsoft.com/office/officeart/2016/7/layout/BasicLinearProcessNumbered"/>
    <dgm:cxn modelId="{6A9AF818-95F2-4655-A1B2-620FA192B683}" type="presParOf" srcId="{9748180A-C9C5-4D63-B111-D92F2CB4252A}" destId="{2F021D2D-4F30-45C5-9564-AD136321CCF0}" srcOrd="1" destOrd="0" presId="urn:microsoft.com/office/officeart/2016/7/layout/BasicLinearProcessNumbered"/>
    <dgm:cxn modelId="{F3F8C803-A502-4246-A1A8-5C730F619AEB}" type="presParOf" srcId="{9748180A-C9C5-4D63-B111-D92F2CB4252A}" destId="{8B6EE349-D7AB-4901-AFEC-7B9AAF609BC2}" srcOrd="2" destOrd="0" presId="urn:microsoft.com/office/officeart/2016/7/layout/BasicLinearProcessNumbered"/>
    <dgm:cxn modelId="{C834A3CD-802C-413C-A484-699421F9C9E5}" type="presParOf" srcId="{9748180A-C9C5-4D63-B111-D92F2CB4252A}" destId="{E53AE268-F649-4471-A96D-1D8AAED3248D}" srcOrd="3" destOrd="0" presId="urn:microsoft.com/office/officeart/2016/7/layout/BasicLinearProcessNumbered"/>
    <dgm:cxn modelId="{201DCFED-8F30-4FCE-B49D-D8BE1E4BA20E}" type="presParOf" srcId="{795163BB-FB26-4078-A7EB-4398CEE17395}" destId="{F86CD138-6FAC-416A-BC59-D02DE2793793}" srcOrd="1" destOrd="0" presId="urn:microsoft.com/office/officeart/2016/7/layout/BasicLinearProcessNumbered"/>
    <dgm:cxn modelId="{95C3CCDA-D179-4644-B5A7-0D796129EFFE}" type="presParOf" srcId="{795163BB-FB26-4078-A7EB-4398CEE17395}" destId="{80B68B8D-B78C-4C52-B25A-1AB1A86CBF63}" srcOrd="2" destOrd="0" presId="urn:microsoft.com/office/officeart/2016/7/layout/BasicLinearProcessNumbered"/>
    <dgm:cxn modelId="{80B08DAC-0745-4619-9BE2-40D9934AF5BE}" type="presParOf" srcId="{80B68B8D-B78C-4C52-B25A-1AB1A86CBF63}" destId="{CFA3D39A-811C-487D-AD29-D35123A27EE1}" srcOrd="0" destOrd="0" presId="urn:microsoft.com/office/officeart/2016/7/layout/BasicLinearProcessNumbered"/>
    <dgm:cxn modelId="{F057C6C2-F34F-4110-8D61-BD2758F2F939}" type="presParOf" srcId="{80B68B8D-B78C-4C52-B25A-1AB1A86CBF63}" destId="{E7F3C5E0-30E0-4264-AD22-E992A451FD3E}" srcOrd="1" destOrd="0" presId="urn:microsoft.com/office/officeart/2016/7/layout/BasicLinearProcessNumbered"/>
    <dgm:cxn modelId="{CD2F0326-9078-4E20-B40C-B9CDB1287222}" type="presParOf" srcId="{80B68B8D-B78C-4C52-B25A-1AB1A86CBF63}" destId="{3F4C6B34-A854-45DA-A01E-3B4F6C1123B9}" srcOrd="2" destOrd="0" presId="urn:microsoft.com/office/officeart/2016/7/layout/BasicLinearProcessNumbered"/>
    <dgm:cxn modelId="{B4E2D398-3A32-4184-8A62-C4EDDC08D0C9}" type="presParOf" srcId="{80B68B8D-B78C-4C52-B25A-1AB1A86CBF63}" destId="{10A4C54F-FFE3-4535-9B63-F6B494C88040}" srcOrd="3" destOrd="0" presId="urn:microsoft.com/office/officeart/2016/7/layout/BasicLinearProcessNumbered"/>
    <dgm:cxn modelId="{F3961CB2-6F19-4706-9B8E-3E6107F88DE6}" type="presParOf" srcId="{795163BB-FB26-4078-A7EB-4398CEE17395}" destId="{15A323F9-50A5-4A25-8D8A-CFD6CC5C7FD1}" srcOrd="3" destOrd="0" presId="urn:microsoft.com/office/officeart/2016/7/layout/BasicLinearProcessNumbered"/>
    <dgm:cxn modelId="{EFD7BCE1-7D8E-4E64-B367-540CD7FCB55C}" type="presParOf" srcId="{795163BB-FB26-4078-A7EB-4398CEE17395}" destId="{27FFC0EE-3EE6-4A0A-9A22-193FAFD3551D}" srcOrd="4" destOrd="0" presId="urn:microsoft.com/office/officeart/2016/7/layout/BasicLinearProcessNumbered"/>
    <dgm:cxn modelId="{1F22B445-665C-463F-9064-6BF4AA9F9982}" type="presParOf" srcId="{27FFC0EE-3EE6-4A0A-9A22-193FAFD3551D}" destId="{84723F2B-AB5E-4F09-983E-88E6F3AD48E7}" srcOrd="0" destOrd="0" presId="urn:microsoft.com/office/officeart/2016/7/layout/BasicLinearProcessNumbered"/>
    <dgm:cxn modelId="{0E2ADE38-7927-4BF8-B662-2712EDA5D942}" type="presParOf" srcId="{27FFC0EE-3EE6-4A0A-9A22-193FAFD3551D}" destId="{293E625A-C8E4-4FD9-BACF-85CA7B2AD3B4}" srcOrd="1" destOrd="0" presId="urn:microsoft.com/office/officeart/2016/7/layout/BasicLinearProcessNumbered"/>
    <dgm:cxn modelId="{5E3B42F4-822E-4F6C-9AA3-AE224DD93CF0}" type="presParOf" srcId="{27FFC0EE-3EE6-4A0A-9A22-193FAFD3551D}" destId="{99533B35-9EBD-4C71-A82A-8AE053950EE3}" srcOrd="2" destOrd="0" presId="urn:microsoft.com/office/officeart/2016/7/layout/BasicLinearProcessNumbered"/>
    <dgm:cxn modelId="{D0527770-A651-4DD5-B0BC-ABE12C250A71}" type="presParOf" srcId="{27FFC0EE-3EE6-4A0A-9A22-193FAFD3551D}" destId="{3A6C6B8B-BB96-4604-A97F-EAAF3505C10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1DF19-56FB-438A-A5A6-2CB89453C75A}">
      <dsp:nvSpPr>
        <dsp:cNvPr id="0" name=""/>
        <dsp:cNvSpPr/>
      </dsp:nvSpPr>
      <dsp:spPr>
        <a:xfrm>
          <a:off x="0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Collect and Analyze data from search bounces to determine why some searches do not convert into product views.</a:t>
          </a:r>
          <a:br>
            <a:rPr lang="en-US" sz="2100" kern="1200" dirty="0"/>
          </a:br>
          <a:endParaRPr lang="en-US" sz="2100" kern="1200" dirty="0"/>
        </a:p>
      </dsp:txBody>
      <dsp:txXfrm>
        <a:off x="0" y="1532395"/>
        <a:ext cx="3154934" cy="2419572"/>
      </dsp:txXfrm>
    </dsp:sp>
    <dsp:sp modelId="{2F021D2D-4F30-45C5-9564-AD136321CCF0}">
      <dsp:nvSpPr>
        <dsp:cNvPr id="0" name=""/>
        <dsp:cNvSpPr/>
      </dsp:nvSpPr>
      <dsp:spPr>
        <a:xfrm>
          <a:off x="972573" y="403262"/>
          <a:ext cx="1209786" cy="12097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9742" y="580431"/>
        <a:ext cx="855448" cy="855448"/>
      </dsp:txXfrm>
    </dsp:sp>
    <dsp:sp modelId="{8B6EE349-D7AB-4901-AFEC-7B9AAF609BC2}">
      <dsp:nvSpPr>
        <dsp:cNvPr id="0" name=""/>
        <dsp:cNvSpPr/>
      </dsp:nvSpPr>
      <dsp:spPr>
        <a:xfrm>
          <a:off x="0" y="4032549"/>
          <a:ext cx="315493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3D39A-811C-487D-AD29-D35123A27EE1}">
      <dsp:nvSpPr>
        <dsp:cNvPr id="0" name=""/>
        <dsp:cNvSpPr/>
      </dsp:nvSpPr>
      <dsp:spPr>
        <a:xfrm>
          <a:off x="3470427" y="0"/>
          <a:ext cx="3154934" cy="403262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 data collection to ensure that better funnel tracking is implemented, search data is tracked.</a:t>
          </a:r>
          <a:br>
            <a:rPr lang="en-US" sz="2100" kern="1200" dirty="0"/>
          </a:br>
          <a:endParaRPr lang="en-US" sz="2100" kern="1200" dirty="0"/>
        </a:p>
      </dsp:txBody>
      <dsp:txXfrm>
        <a:off x="3470427" y="1532395"/>
        <a:ext cx="3154934" cy="2419572"/>
      </dsp:txXfrm>
    </dsp:sp>
    <dsp:sp modelId="{E7F3C5E0-30E0-4264-AD22-E992A451FD3E}">
      <dsp:nvSpPr>
        <dsp:cNvPr id="0" name=""/>
        <dsp:cNvSpPr/>
      </dsp:nvSpPr>
      <dsp:spPr>
        <a:xfrm>
          <a:off x="4443001" y="403262"/>
          <a:ext cx="1209786" cy="12097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170" y="580431"/>
        <a:ext cx="855448" cy="855448"/>
      </dsp:txXfrm>
    </dsp:sp>
    <dsp:sp modelId="{3F4C6B34-A854-45DA-A01E-3B4F6C1123B9}">
      <dsp:nvSpPr>
        <dsp:cNvPr id="0" name=""/>
        <dsp:cNvSpPr/>
      </dsp:nvSpPr>
      <dsp:spPr>
        <a:xfrm>
          <a:off x="3470427" y="4032549"/>
          <a:ext cx="315493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23F2B-AB5E-4F09-983E-88E6F3AD48E7}">
      <dsp:nvSpPr>
        <dsp:cNvPr id="0" name=""/>
        <dsp:cNvSpPr/>
      </dsp:nvSpPr>
      <dsp:spPr>
        <a:xfrm>
          <a:off x="6940854" y="0"/>
          <a:ext cx="3154934" cy="403262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 search types to determine if certain searches result in better conversion rates.</a:t>
          </a:r>
        </a:p>
      </dsp:txBody>
      <dsp:txXfrm>
        <a:off x="6940854" y="1532395"/>
        <a:ext cx="3154934" cy="2419572"/>
      </dsp:txXfrm>
    </dsp:sp>
    <dsp:sp modelId="{293E625A-C8E4-4FD9-BACF-85CA7B2AD3B4}">
      <dsp:nvSpPr>
        <dsp:cNvPr id="0" name=""/>
        <dsp:cNvSpPr/>
      </dsp:nvSpPr>
      <dsp:spPr>
        <a:xfrm>
          <a:off x="7913428" y="403262"/>
          <a:ext cx="1209786" cy="12097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0597" y="580431"/>
        <a:ext cx="855448" cy="855448"/>
      </dsp:txXfrm>
    </dsp:sp>
    <dsp:sp modelId="{99533B35-9EBD-4C71-A82A-8AE053950EE3}">
      <dsp:nvSpPr>
        <dsp:cNvPr id="0" name=""/>
        <dsp:cNvSpPr/>
      </dsp:nvSpPr>
      <dsp:spPr>
        <a:xfrm>
          <a:off x="6940854" y="4032549"/>
          <a:ext cx="315493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6590-9575-42AC-AA6D-B708B0707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0E487-FCAB-4BCC-A7E0-CA1DDE39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977D-CCF7-4993-BE1B-134E8B0C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B472-675D-4F10-A6B4-634C73B4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104A-7D97-4FCB-B8F4-2DBC8E9C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9D6A-73AF-433F-8FD5-5550F31D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8D96A-3261-4829-82EF-7810DD030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5F1B-AE9C-4F8D-A99B-1C9B4D3D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312D-B280-41CC-8BD6-FA74383A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F958-E62F-48DE-B749-EC285A6B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3EA53-5D49-4FEF-B982-2E65366CA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614DD-9109-4A62-B2EA-DA105E7D4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3C3C-21A3-4879-BD37-9815791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60B1-C500-44CB-9058-996AA080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503D-1312-4BDE-A3D1-74E34613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CCC2-2B02-485E-9CE4-85C1EEEB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206D-969C-4DCD-8376-75D44AD3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02E3-F308-49AC-B1A2-4A61EE01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9F4E-A618-4CB9-B0FD-C8EDEEEC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0296-17BF-4F79-A547-6EBEDA9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D34F-D4B3-48D7-B4B3-2D64E742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F165-94FA-43BE-B3B6-2C2D2D80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D39D-FFB8-4B2E-B049-4E02BFB3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E625-73A0-4EB3-9CB2-22F176C6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5F16-2803-48BD-868E-81ECD7B3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6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7CE3-16FE-4547-AFC2-338DD8C4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DB98-5265-4CF8-8B6A-4F64133AB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5568-1D08-4F93-AD4C-552FF561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1029C-2967-4800-BF03-7CE8E438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8F41F-74DC-4E4F-A9FB-36CD06DB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7C70-EA84-45C3-97A4-209A60A5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4873-6318-41D7-93E1-164C93E0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DBFD-1EB3-4F8C-8684-F2878DDD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AD81C-FBD0-4AE0-A38C-8FE918BE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B820D-E888-4366-9C18-7AE5CA097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D7269-EF03-47CB-A795-EAEC53319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9EF7-F9A6-4DD9-AE1B-8E7A1DC8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1CA33-27C2-4C65-8759-5D73D101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668AD-8EA6-463F-BEE1-85EDE356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1313-242E-4FD9-A8FE-76DBADE2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807DB-BC6E-4351-A41E-4E086849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D39FB-05E7-42C9-9254-9DD96F8A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71196-F818-4FE1-AB10-0A430380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FC556-3E5A-4C3E-B5EC-53501811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DF06A-3DC6-459A-99FE-9293C76C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04AC-4900-474E-A2CE-7451B640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7780-E4B9-413E-B0D9-69BCCEB6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CDBC-9408-4C94-8B42-EA0ABCBD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077A1-669A-4660-A29D-A003530D4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805D1-51E8-4B9B-8EF3-3F285DFD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8D5E-5A52-4E0A-854B-26C75742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B8CAE-D97B-4994-8F10-17B892A4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187E-73AC-468C-86D4-D3A7E6AA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23DC7-E3AD-4683-AE5E-E23A793F4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882FD-9E8E-41E0-9F15-EF0FFAD7C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6776F-A587-4B89-AB3D-46B5CE4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DF096-D064-4A97-ADFC-F133C0D6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95A7-123A-44D0-AC08-E806C364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D2220-461D-49C4-AE1C-DE921CEE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7999-9A1A-4C30-8CFF-5ED9D19D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828A-7AD5-48B2-9E9F-7C878CE48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AAC7-5173-4FE3-9A95-E6A674005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F974-F175-45D2-9E25-17E0DFCFF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INT/lily-test/analysis.ipynb" TargetMode="External"/><Relationship Id="rId2" Type="http://schemas.openxmlformats.org/officeDocument/2006/relationships/hyperlink" Target="https://github.com/CYINT/lily-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BEE13-0B3A-4467-89B4-F1F0CFB62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981" b="60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6C064-DB96-49DB-AFB9-36EFFA24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of Conversion Rates From 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815B1-E657-4CE5-A579-A9632982F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Lily.AI Technical Assessment</a:t>
            </a:r>
          </a:p>
        </p:txBody>
      </p:sp>
    </p:spTree>
    <p:extLst>
      <p:ext uri="{BB962C8B-B14F-4D97-AF65-F5344CB8AC3E}">
        <p14:creationId xmlns:p14="http://schemas.microsoft.com/office/powerpoint/2010/main" val="183960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418EA-1126-4385-9F4D-2696089A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Summary of Findings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5622-3C2D-4194-A944-26F9CD27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Search to Product-View Conversion Rate: ~51%</a:t>
            </a:r>
          </a:p>
          <a:p>
            <a:r>
              <a:rPr lang="en-US" sz="2200" dirty="0"/>
              <a:t>Product-View to Order View Conversion Rate: ~4%</a:t>
            </a:r>
          </a:p>
          <a:p>
            <a:r>
              <a:rPr lang="en-US" sz="2200" dirty="0"/>
              <a:t>Product-Views from Search have a higher chance of converting to Order-Complete events than Product-Views not from Search, although the effect is small.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75E3D-B8FF-43A7-BB35-E8066C762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4" r="15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853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054FE-F532-428F-9D99-40CF6F53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27AFEA4-62BA-4FEE-91C9-81A7A6D9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/>
              <a:t>Setup a </a:t>
            </a:r>
            <a:r>
              <a:rPr lang="en-US" sz="2200" err="1"/>
              <a:t>Jupyter</a:t>
            </a:r>
            <a:r>
              <a:rPr lang="en-US" sz="2200"/>
              <a:t> Notebook in a GitHub repository to perform research. Located here: </a:t>
            </a:r>
            <a:r>
              <a:rPr lang="en-US" sz="2200">
                <a:hlinkClick r:id="rId2"/>
              </a:rPr>
              <a:t>https://github.com/CYINT/lily-test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  <a:p>
            <a:r>
              <a:rPr lang="en-US" sz="2200"/>
              <a:t>Divided the problem into four steps:</a:t>
            </a:r>
          </a:p>
          <a:p>
            <a:pPr marL="0" indent="0">
              <a:buNone/>
            </a:pPr>
            <a:r>
              <a:rPr lang="en-US" sz="2200"/>
              <a:t>1. Load the data into pandas and conduct data exploration.  </a:t>
            </a:r>
          </a:p>
          <a:p>
            <a:pPr marL="0" indent="0">
              <a:buNone/>
            </a:pPr>
            <a:r>
              <a:rPr lang="en-US" sz="2200"/>
              <a:t>2. Calculate the Search to Product-View conversion rate.  </a:t>
            </a:r>
          </a:p>
          <a:p>
            <a:pPr marL="0" indent="0">
              <a:buNone/>
            </a:pPr>
            <a:r>
              <a:rPr lang="en-US" sz="2200"/>
              <a:t>3. Calculate the Product-View to Order-Complete conversion rate.  </a:t>
            </a:r>
          </a:p>
          <a:p>
            <a:pPr marL="0" indent="0">
              <a:buNone/>
            </a:pPr>
            <a:r>
              <a:rPr lang="en-US" sz="2200"/>
              <a:t>4. Form hypotheses about patterns in the data and test those hypotheses using appropriate data science techniques. </a:t>
            </a:r>
            <a:br>
              <a:rPr lang="en-US" sz="2200"/>
            </a:br>
            <a:endParaRPr lang="en-US" sz="2200"/>
          </a:p>
          <a:p>
            <a:pPr marL="0" indent="0">
              <a:buNone/>
            </a:pPr>
            <a:r>
              <a:rPr lang="en-US" sz="2200"/>
              <a:t>More details located in the </a:t>
            </a:r>
            <a:r>
              <a:rPr lang="en-US" sz="2200" err="1"/>
              <a:t>Jupyter</a:t>
            </a:r>
            <a:r>
              <a:rPr lang="en-US" sz="2200"/>
              <a:t> notebook found here: </a:t>
            </a:r>
            <a:r>
              <a:rPr lang="en-US" sz="2200">
                <a:hlinkClick r:id="rId3"/>
              </a:rPr>
              <a:t>https://github.com/CYINT/lily-test/analysis.ipynb</a:t>
            </a:r>
            <a:r>
              <a:rPr lang="en-US" sz="2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93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1294C-3848-48F4-9B47-1E337562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Recommended Follow Up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A4D97-70E1-413C-9B57-CCBED10F2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202733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59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Analysis of Conversion Rates From Search Data</vt:lpstr>
      <vt:lpstr>Summary of Findings</vt:lpstr>
      <vt:lpstr>Methodology</vt:lpstr>
      <vt:lpstr>Recommended Follow Up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Conversion Rates From Search Data</dc:title>
  <dc:creator>Dan Fredriksen</dc:creator>
  <cp:lastModifiedBy>Dan Fredriksen</cp:lastModifiedBy>
  <cp:revision>6</cp:revision>
  <dcterms:created xsi:type="dcterms:W3CDTF">2021-06-19T19:45:16Z</dcterms:created>
  <dcterms:modified xsi:type="dcterms:W3CDTF">2021-06-19T21:40:32Z</dcterms:modified>
</cp:coreProperties>
</file>