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Quattrocento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QuattrocentoSans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attrocentoSans-italic.fntdata"/><Relationship Id="rId25" Type="http://schemas.openxmlformats.org/officeDocument/2006/relationships/font" Target="fonts/QuattrocentoSans-bold.fntdata"/><Relationship Id="rId27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Xia</a:t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Percentage to wait</a:t>
            </a:r>
            <a:endParaRPr/>
          </a:p>
        </p:txBody>
      </p:sp>
      <p:sp>
        <p:nvSpPr>
          <p:cNvPr id="208" name="Google Shape;20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6372854eb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46372854eb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Percentage to wait</a:t>
            </a:r>
            <a:endParaRPr/>
          </a:p>
        </p:txBody>
      </p:sp>
      <p:sp>
        <p:nvSpPr>
          <p:cNvPr id="227" name="Google Shape;227;g46372854eb_1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6372854eb_1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46372854eb_1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46372854eb_1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Xia</a:t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Wentao</a:t>
            </a:r>
            <a:endParaRPr/>
          </a:p>
        </p:txBody>
      </p:sp>
      <p:sp>
        <p:nvSpPr>
          <p:cNvPr id="119" name="Google Shape;11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Wentao</a:t>
            </a:r>
            <a:endParaRPr/>
          </a:p>
        </p:txBody>
      </p:sp>
      <p:sp>
        <p:nvSpPr>
          <p:cNvPr id="126" name="Google Shape;12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Wentao</a:t>
            </a:r>
            <a:endParaRPr/>
          </a:p>
        </p:txBody>
      </p:sp>
      <p:sp>
        <p:nvSpPr>
          <p:cNvPr id="136" name="Google Shape;13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Wentao</a:t>
            </a:r>
            <a:endParaRPr/>
          </a:p>
        </p:txBody>
      </p:sp>
      <p:sp>
        <p:nvSpPr>
          <p:cNvPr id="155" name="Google Shape;15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Wentao</a:t>
            </a:r>
            <a:endParaRPr/>
          </a:p>
        </p:txBody>
      </p:sp>
      <p:sp>
        <p:nvSpPr>
          <p:cNvPr id="168" name="Google Shape;16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341" y="5965187"/>
            <a:ext cx="2370617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与文本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Slide 1">
  <p:cSld name="Content Slid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5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isws.illinois.edu/statecli/urbana/urbana-monthly-2017.htm" TargetMode="External"/><Relationship Id="rId4" Type="http://schemas.openxmlformats.org/officeDocument/2006/relationships/hyperlink" Target="https://networkx.github.io/documentation/stable/tutorial.html" TargetMode="External"/><Relationship Id="rId5" Type="http://schemas.openxmlformats.org/officeDocument/2006/relationships/hyperlink" Target="https://bqplot.readthedocs.io/en/latest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F3D58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/>
        </p:nvSpPr>
        <p:spPr>
          <a:xfrm>
            <a:off x="1656938" y="1478381"/>
            <a:ext cx="9087262" cy="1974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Monte Carlo Simulation for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Delivery Service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2588740" y="4609070"/>
            <a:ext cx="701452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Yekai Chen</a:t>
            </a:r>
            <a:endParaRPr sz="1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Yue Xian</a:t>
            </a:r>
            <a:endParaRPr sz="1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Xiner Liu</a:t>
            </a:r>
            <a:endParaRPr sz="1800"/>
          </a:p>
        </p:txBody>
      </p:sp>
      <p:cxnSp>
        <p:nvCxnSpPr>
          <p:cNvPr id="94" name="Google Shape;94;p15"/>
          <p:cNvCxnSpPr/>
          <p:nvPr/>
        </p:nvCxnSpPr>
        <p:spPr>
          <a:xfrm flipH="1" rot="10800000">
            <a:off x="2771575" y="3339750"/>
            <a:ext cx="6858000" cy="1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/>
          <p:nvPr/>
        </p:nvSpPr>
        <p:spPr>
          <a:xfrm>
            <a:off x="1161663" y="305939"/>
            <a:ext cx="440934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3D58"/>
                </a:solidFill>
                <a:latin typeface="Arial"/>
                <a:ea typeface="Arial"/>
                <a:cs typeface="Arial"/>
                <a:sym typeface="Arial"/>
              </a:rPr>
              <a:t>Simulation#1-Wait or Not</a:t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332800" y="367050"/>
            <a:ext cx="712500" cy="401100"/>
          </a:xfrm>
          <a:prstGeom prst="rect">
            <a:avLst/>
          </a:prstGeom>
          <a:solidFill>
            <a:srgbClr val="2F3D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03.1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4441318" y="5992166"/>
            <a:ext cx="764059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Yekai Chen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Yue Xian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Xiner Liu</a:t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884563" y="5967286"/>
            <a:ext cx="5076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590 Program Analytics &amp; Data Process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Final Project Presentation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884575" y="1821200"/>
            <a:ext cx="4359600" cy="27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One order is ready to be delivered and a </a:t>
            </a:r>
            <a:r>
              <a:rPr lang="en-US" sz="1800">
                <a:solidFill>
                  <a:srgbClr val="24292E"/>
                </a:solidFill>
              </a:rPr>
              <a:t>new </a:t>
            </a:r>
            <a:r>
              <a:rPr lang="en-US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order just come in</a:t>
            </a:r>
            <a:r>
              <a:rPr lang="en-US" sz="1800">
                <a:solidFill>
                  <a:srgbClr val="24292E"/>
                </a:solidFill>
              </a:rPr>
              <a:t>.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E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In what condition of the </a:t>
            </a:r>
            <a:r>
              <a:rPr b="1" lang="en-US" sz="1800">
                <a:solidFill>
                  <a:srgbClr val="24292E"/>
                </a:solidFill>
              </a:rPr>
              <a:t>locations </a:t>
            </a:r>
            <a:r>
              <a:rPr lang="en-US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of customers and the number</a:t>
            </a:r>
            <a:r>
              <a:rPr lang="en-US" sz="1800">
                <a:solidFill>
                  <a:srgbClr val="24292E"/>
                </a:solidFill>
              </a:rPr>
              <a:t> of </a:t>
            </a:r>
            <a:r>
              <a:rPr lang="en-US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orders in line we should wait and deliver these two together or deliver it right now and then come back for the other?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1417" y="829150"/>
            <a:ext cx="5705823" cy="395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/>
          <p:nvPr/>
        </p:nvSpPr>
        <p:spPr>
          <a:xfrm>
            <a:off x="1161663" y="305939"/>
            <a:ext cx="440934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3D58"/>
                </a:solidFill>
                <a:latin typeface="Arial"/>
                <a:ea typeface="Arial"/>
                <a:cs typeface="Arial"/>
                <a:sym typeface="Arial"/>
              </a:rPr>
              <a:t>Simulation#1-Wait or Not</a:t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520069" y="367042"/>
            <a:ext cx="525280" cy="401014"/>
          </a:xfrm>
          <a:prstGeom prst="rect">
            <a:avLst/>
          </a:prstGeom>
          <a:solidFill>
            <a:srgbClr val="2F3D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03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4441318" y="5992166"/>
            <a:ext cx="764059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Yekai Chen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Yue Xian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Xiner Liu</a:t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884563" y="5967286"/>
            <a:ext cx="5076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590 Program Analytics &amp; Data Process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Final Project Presentation</a:t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332800" y="367050"/>
            <a:ext cx="712500" cy="401100"/>
          </a:xfrm>
          <a:prstGeom prst="rect">
            <a:avLst/>
          </a:prstGeom>
          <a:solidFill>
            <a:srgbClr val="2F3D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03.1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8985525" y="986500"/>
            <a:ext cx="3096300" cy="44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Used for estimate the travel time for each road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Generate a grid to represent the neighborhood of </a:t>
            </a:r>
            <a:r>
              <a:rPr lang="en-US"/>
              <a:t>restaurant. And generate the PERT parameters for each edge. Restaurant location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Use generated 3 PERT parameter of each road to estimate the travel time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Estimate the order preparation time based on random order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Compare the total time cost of two options to make decision on wait or not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 rotWithShape="1">
          <a:blip r:embed="rId3">
            <a:alphaModFix/>
          </a:blip>
          <a:srcRect b="44369" l="30605" r="23294" t="22874"/>
          <a:stretch/>
        </p:blipFill>
        <p:spPr>
          <a:xfrm>
            <a:off x="416375" y="1173681"/>
            <a:ext cx="8569152" cy="4059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/>
          <p:nvPr/>
        </p:nvSpPr>
        <p:spPr>
          <a:xfrm>
            <a:off x="1161663" y="305939"/>
            <a:ext cx="440934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3D58"/>
                </a:solidFill>
                <a:latin typeface="Arial"/>
                <a:ea typeface="Arial"/>
                <a:cs typeface="Arial"/>
                <a:sym typeface="Arial"/>
              </a:rPr>
              <a:t>Simulation#1-Wait or Not</a:t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520069" y="367042"/>
            <a:ext cx="525280" cy="401014"/>
          </a:xfrm>
          <a:prstGeom prst="rect">
            <a:avLst/>
          </a:prstGeom>
          <a:solidFill>
            <a:srgbClr val="2F3D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03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4441318" y="5992166"/>
            <a:ext cx="764059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Yekai Chen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Yue Xian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Xiner Liu</a:t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884563" y="5967286"/>
            <a:ext cx="5076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590 Program Analytics &amp; Data Process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Final Project Presentation</a:t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332800" y="367050"/>
            <a:ext cx="712500" cy="401100"/>
          </a:xfrm>
          <a:prstGeom prst="rect">
            <a:avLst/>
          </a:prstGeom>
          <a:solidFill>
            <a:srgbClr val="2F3D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03.1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682" y="1927004"/>
            <a:ext cx="3461592" cy="227746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/>
        </p:nvSpPr>
        <p:spPr>
          <a:xfrm>
            <a:off x="1548929" y="4506728"/>
            <a:ext cx="18612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 = 0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838" y="1926988"/>
            <a:ext cx="3574906" cy="227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5195704" y="4506728"/>
            <a:ext cx="18612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 = 1</a:t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42325" y="1952325"/>
            <a:ext cx="3461600" cy="22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8842529" y="4506778"/>
            <a:ext cx="18612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 = 2</a:t>
            </a: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42327" y="1952352"/>
            <a:ext cx="3383907" cy="222678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 txBox="1"/>
          <p:nvPr/>
        </p:nvSpPr>
        <p:spPr>
          <a:xfrm>
            <a:off x="784450" y="1129125"/>
            <a:ext cx="6216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Heatmap on the percentage of decision to wait</a:t>
            </a:r>
            <a:endParaRPr sz="1800"/>
          </a:p>
        </p:txBody>
      </p:sp>
      <p:sp>
        <p:nvSpPr>
          <p:cNvPr id="223" name="Google Shape;223;p26"/>
          <p:cNvSpPr txBox="1"/>
          <p:nvPr/>
        </p:nvSpPr>
        <p:spPr>
          <a:xfrm>
            <a:off x="7511725" y="923775"/>
            <a:ext cx="32565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Previous Order Destination: (1,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Repeat 1000 times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/>
          <p:nvPr/>
        </p:nvSpPr>
        <p:spPr>
          <a:xfrm>
            <a:off x="1161663" y="305939"/>
            <a:ext cx="440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3D58"/>
                </a:solidFill>
                <a:latin typeface="Arial"/>
                <a:ea typeface="Arial"/>
                <a:cs typeface="Arial"/>
                <a:sym typeface="Arial"/>
              </a:rPr>
              <a:t>Simulation#1-Wait or Not</a:t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520069" y="367042"/>
            <a:ext cx="525300" cy="401100"/>
          </a:xfrm>
          <a:prstGeom prst="rect">
            <a:avLst/>
          </a:prstGeom>
          <a:solidFill>
            <a:srgbClr val="2F3D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03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4441318" y="5992166"/>
            <a:ext cx="7640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Yekai Chen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Yue Xian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Xiner Liu</a:t>
            </a:r>
            <a:endParaRPr/>
          </a:p>
        </p:txBody>
      </p:sp>
      <p:sp>
        <p:nvSpPr>
          <p:cNvPr id="232" name="Google Shape;232;p27"/>
          <p:cNvSpPr txBox="1"/>
          <p:nvPr/>
        </p:nvSpPr>
        <p:spPr>
          <a:xfrm>
            <a:off x="884563" y="5967286"/>
            <a:ext cx="5076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590 Program Analytics &amp; Data Process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Final Project Presentation</a:t>
            </a:r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332800" y="367050"/>
            <a:ext cx="712500" cy="401100"/>
          </a:xfrm>
          <a:prstGeom prst="rect">
            <a:avLst/>
          </a:prstGeom>
          <a:solidFill>
            <a:srgbClr val="2F3D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03.1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682" y="1927004"/>
            <a:ext cx="3461592" cy="227746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 txBox="1"/>
          <p:nvPr/>
        </p:nvSpPr>
        <p:spPr>
          <a:xfrm>
            <a:off x="1548929" y="4506728"/>
            <a:ext cx="18612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 = 3</a:t>
            </a:r>
            <a:endParaRPr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838" y="1926988"/>
            <a:ext cx="3574906" cy="227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7"/>
          <p:cNvSpPr txBox="1"/>
          <p:nvPr/>
        </p:nvSpPr>
        <p:spPr>
          <a:xfrm>
            <a:off x="5195704" y="4506728"/>
            <a:ext cx="18612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 = 4</a:t>
            </a:r>
            <a:endParaRPr/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42325" y="1952325"/>
            <a:ext cx="3461600" cy="22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7"/>
          <p:cNvSpPr txBox="1"/>
          <p:nvPr/>
        </p:nvSpPr>
        <p:spPr>
          <a:xfrm>
            <a:off x="8842529" y="4506778"/>
            <a:ext cx="18612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 = 5</a:t>
            </a:r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4577" y="2021014"/>
            <a:ext cx="3325699" cy="2158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8853" y="1887538"/>
            <a:ext cx="3461600" cy="2291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13750" y="1909995"/>
            <a:ext cx="3461600" cy="226913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/>
          <p:nvPr/>
        </p:nvSpPr>
        <p:spPr>
          <a:xfrm>
            <a:off x="784450" y="1129125"/>
            <a:ext cx="6216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Heatmap on the percentage of decision to wait</a:t>
            </a:r>
            <a:endParaRPr sz="1800"/>
          </a:p>
        </p:txBody>
      </p:sp>
      <p:sp>
        <p:nvSpPr>
          <p:cNvPr id="244" name="Google Shape;244;p27"/>
          <p:cNvSpPr txBox="1"/>
          <p:nvPr/>
        </p:nvSpPr>
        <p:spPr>
          <a:xfrm>
            <a:off x="7511725" y="923775"/>
            <a:ext cx="32565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Previous Order Destination: (1,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Repeat 1000 times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/>
          <p:nvPr/>
        </p:nvSpPr>
        <p:spPr>
          <a:xfrm>
            <a:off x="1161663" y="305939"/>
            <a:ext cx="440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3D58"/>
                </a:solidFill>
                <a:latin typeface="Arial"/>
                <a:ea typeface="Arial"/>
                <a:cs typeface="Arial"/>
                <a:sym typeface="Arial"/>
              </a:rPr>
              <a:t>Simulation#1-Wait or Not</a:t>
            </a: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520069" y="367042"/>
            <a:ext cx="525300" cy="401100"/>
          </a:xfrm>
          <a:prstGeom prst="rect">
            <a:avLst/>
          </a:prstGeom>
          <a:solidFill>
            <a:srgbClr val="2F3D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03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4441318" y="5992166"/>
            <a:ext cx="7640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Yekai Chen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Yue Xian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Xiner Liu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884563" y="5967286"/>
            <a:ext cx="5076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590 Program Analytics &amp; Data Process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Final Project Presentation</a:t>
            </a: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332800" y="367050"/>
            <a:ext cx="712500" cy="401100"/>
          </a:xfrm>
          <a:prstGeom prst="rect">
            <a:avLst/>
          </a:prstGeom>
          <a:solidFill>
            <a:srgbClr val="2F3D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03.1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5" name="Google Shape;2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950" y="1093414"/>
            <a:ext cx="669607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/>
          <p:nvPr/>
        </p:nvSpPr>
        <p:spPr>
          <a:xfrm>
            <a:off x="1161663" y="305939"/>
            <a:ext cx="67097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3D58"/>
                </a:solidFill>
                <a:latin typeface="Arial"/>
                <a:ea typeface="Arial"/>
                <a:cs typeface="Arial"/>
                <a:sym typeface="Arial"/>
              </a:rPr>
              <a:t>Simulation#2-Number of delivery men</a:t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>
            <a:off x="520069" y="367042"/>
            <a:ext cx="525280" cy="401014"/>
          </a:xfrm>
          <a:prstGeom prst="rect">
            <a:avLst/>
          </a:prstGeom>
          <a:solidFill>
            <a:srgbClr val="2F3D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03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4441318" y="5992166"/>
            <a:ext cx="764059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Yekai Chen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Yue Xian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Xiner Liu</a:t>
            </a:r>
            <a:endParaRPr/>
          </a:p>
        </p:txBody>
      </p:sp>
      <p:sp>
        <p:nvSpPr>
          <p:cNvPr id="264" name="Google Shape;264;p29"/>
          <p:cNvSpPr txBox="1"/>
          <p:nvPr/>
        </p:nvSpPr>
        <p:spPr>
          <a:xfrm>
            <a:off x="884563" y="5967286"/>
            <a:ext cx="5076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590 Program Analytics &amp; Data Process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Final Project Presentation</a:t>
            </a:r>
            <a:endParaRPr/>
          </a:p>
        </p:txBody>
      </p:sp>
      <p:sp>
        <p:nvSpPr>
          <p:cNvPr id="265" name="Google Shape;265;p29"/>
          <p:cNvSpPr/>
          <p:nvPr/>
        </p:nvSpPr>
        <p:spPr>
          <a:xfrm>
            <a:off x="332800" y="367050"/>
            <a:ext cx="712500" cy="401100"/>
          </a:xfrm>
          <a:prstGeom prst="rect">
            <a:avLst/>
          </a:prstGeom>
          <a:solidFill>
            <a:srgbClr val="2F3D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03.2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1362450" y="1681613"/>
            <a:ext cx="94671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F3D58"/>
              </a:buClr>
              <a:buSzPts val="2400"/>
              <a:buChar char="●"/>
            </a:pPr>
            <a:r>
              <a:rPr lang="en-US" sz="2400">
                <a:solidFill>
                  <a:srgbClr val="2F3D58"/>
                </a:solidFill>
              </a:rPr>
              <a:t>Every day, the restaurant is trying to complete certain amount of orders</a:t>
            </a:r>
            <a:endParaRPr sz="2400">
              <a:solidFill>
                <a:srgbClr val="2F3D5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F3D58"/>
                </a:solidFill>
              </a:rPr>
              <a:t> </a:t>
            </a:r>
            <a:endParaRPr sz="2400">
              <a:solidFill>
                <a:srgbClr val="2F3D58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F3D58"/>
              </a:buClr>
              <a:buSzPts val="2400"/>
              <a:buChar char="●"/>
            </a:pPr>
            <a:r>
              <a:rPr lang="en-US" sz="2400">
                <a:solidFill>
                  <a:srgbClr val="2F3D58"/>
                </a:solidFill>
              </a:rPr>
              <a:t>Number of delivery men will influence the delivery time.</a:t>
            </a:r>
            <a:endParaRPr sz="2400">
              <a:solidFill>
                <a:srgbClr val="2F3D5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F3D58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D58"/>
              </a:buClr>
              <a:buSzPts val="2400"/>
              <a:buChar char="●"/>
            </a:pPr>
            <a:r>
              <a:rPr lang="en-US" sz="2400">
                <a:solidFill>
                  <a:srgbClr val="2F3D58"/>
                </a:solidFill>
              </a:rPr>
              <a:t>if delivery time &gt; 30min, customer will cancel the order, thus there will be no revenue from the order</a:t>
            </a:r>
            <a:endParaRPr sz="2400">
              <a:solidFill>
                <a:srgbClr val="2F3D58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F3D58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F3D58"/>
              </a:buClr>
              <a:buSzPts val="2400"/>
              <a:buChar char="●"/>
            </a:pPr>
            <a:r>
              <a:rPr lang="en-US" sz="2400">
                <a:solidFill>
                  <a:srgbClr val="2F3D58"/>
                </a:solidFill>
              </a:rPr>
              <a:t>Profit = Total revenue - Material cost - Delivery men daily salary</a:t>
            </a:r>
            <a:endParaRPr sz="2400">
              <a:solidFill>
                <a:srgbClr val="2F3D58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4" y="3131127"/>
            <a:ext cx="12192000" cy="372687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0"/>
          <p:cNvSpPr/>
          <p:nvPr/>
        </p:nvSpPr>
        <p:spPr>
          <a:xfrm>
            <a:off x="1499575" y="2416127"/>
            <a:ext cx="10930065" cy="11875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highlight>
                  <a:srgbClr val="E84A27"/>
                </a:highlight>
                <a:latin typeface="Georgia"/>
                <a:ea typeface="Georgia"/>
                <a:cs typeface="Georgia"/>
                <a:sym typeface="Georgia"/>
              </a:rPr>
              <a:t>Summary and Future Work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/>
          <p:nvPr/>
        </p:nvSpPr>
        <p:spPr>
          <a:xfrm>
            <a:off x="1161663" y="305939"/>
            <a:ext cx="53655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3D58"/>
                </a:solidFill>
                <a:latin typeface="Georgia"/>
                <a:ea typeface="Georgia"/>
                <a:cs typeface="Georgia"/>
                <a:sym typeface="Georgia"/>
              </a:rPr>
              <a:t>Summary and Future Work </a:t>
            </a: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520069" y="367042"/>
            <a:ext cx="525280" cy="401014"/>
          </a:xfrm>
          <a:prstGeom prst="rect">
            <a:avLst/>
          </a:prstGeom>
          <a:solidFill>
            <a:srgbClr val="2F3D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04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1" name="Google Shape;2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104" y="2007287"/>
            <a:ext cx="6569419" cy="230956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1"/>
          <p:cNvSpPr/>
          <p:nvPr/>
        </p:nvSpPr>
        <p:spPr>
          <a:xfrm>
            <a:off x="6480376" y="1710069"/>
            <a:ext cx="4361795" cy="741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highlight>
                  <a:srgbClr val="E84A27"/>
                </a:highlight>
                <a:latin typeface="Georgia"/>
                <a:ea typeface="Georgia"/>
                <a:cs typeface="Georgia"/>
                <a:sym typeface="Georgia"/>
              </a:rPr>
              <a:t> Code Optimization </a:t>
            </a:r>
            <a:endParaRPr/>
          </a:p>
        </p:txBody>
      </p:sp>
      <p:sp>
        <p:nvSpPr>
          <p:cNvPr id="283" name="Google Shape;283;p31"/>
          <p:cNvSpPr/>
          <p:nvPr/>
        </p:nvSpPr>
        <p:spPr>
          <a:xfrm>
            <a:off x="6480375" y="2547725"/>
            <a:ext cx="54885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highlight>
                  <a:srgbClr val="2F3D58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US" sz="3200">
                <a:solidFill>
                  <a:schemeClr val="lt1"/>
                </a:solidFill>
                <a:highlight>
                  <a:srgbClr val="2F3D58"/>
                </a:highlight>
                <a:latin typeface="Georgia"/>
                <a:ea typeface="Georgia"/>
                <a:cs typeface="Georgia"/>
                <a:sym typeface="Georgia"/>
              </a:rPr>
              <a:t>Complete </a:t>
            </a:r>
            <a:r>
              <a:rPr b="1" lang="en-US" sz="3200">
                <a:solidFill>
                  <a:schemeClr val="lt1"/>
                </a:solidFill>
                <a:highlight>
                  <a:srgbClr val="2F3D58"/>
                </a:highlight>
                <a:latin typeface="Georgia"/>
                <a:ea typeface="Georgia"/>
                <a:cs typeface="Georgia"/>
                <a:sym typeface="Georgia"/>
              </a:rPr>
              <a:t>Scenario 2  </a:t>
            </a:r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6480375" y="3392928"/>
            <a:ext cx="5601537" cy="741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highlight>
                  <a:srgbClr val="E84A27"/>
                </a:highlight>
                <a:latin typeface="Georgia"/>
                <a:ea typeface="Georgia"/>
                <a:cs typeface="Georgia"/>
                <a:sym typeface="Georgia"/>
              </a:rPr>
              <a:t> More ways to show result</a:t>
            </a:r>
            <a:endParaRPr/>
          </a:p>
        </p:txBody>
      </p:sp>
      <p:sp>
        <p:nvSpPr>
          <p:cNvPr id="285" name="Google Shape;285;p31"/>
          <p:cNvSpPr/>
          <p:nvPr/>
        </p:nvSpPr>
        <p:spPr>
          <a:xfrm>
            <a:off x="4441318" y="5992166"/>
            <a:ext cx="764059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Yekai Chen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Yue Xian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Xiner Liu</a:t>
            </a:r>
            <a:endParaRPr/>
          </a:p>
        </p:txBody>
      </p:sp>
      <p:sp>
        <p:nvSpPr>
          <p:cNvPr id="286" name="Google Shape;286;p31"/>
          <p:cNvSpPr txBox="1"/>
          <p:nvPr/>
        </p:nvSpPr>
        <p:spPr>
          <a:xfrm>
            <a:off x="884563" y="5967286"/>
            <a:ext cx="5076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590 Program Analytics &amp; Data Process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Final Project Presentation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>
            <a:off x="1161675" y="1643900"/>
            <a:ext cx="9999000" cy="3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1. </a:t>
            </a: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Weather Data: </a:t>
            </a:r>
            <a:r>
              <a:rPr lang="en-US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https://www.isws.illinois.edu/statecli/urbana/urbana-monthly-2017.htm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2. </a:t>
            </a: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NetworkX: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https://networkx.github.io/documentation/stable/tutorial.html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3. </a:t>
            </a: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BQPlot: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https://bqplot.readthedocs.io/en/latest/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1161663" y="305939"/>
            <a:ext cx="53655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3D58"/>
                </a:solidFill>
                <a:latin typeface="Georgia"/>
                <a:ea typeface="Georgia"/>
                <a:cs typeface="Georgia"/>
                <a:sym typeface="Georgia"/>
              </a:rPr>
              <a:t>Summary and Future Work </a:t>
            </a:r>
            <a:endParaRPr/>
          </a:p>
        </p:txBody>
      </p:sp>
      <p:sp>
        <p:nvSpPr>
          <p:cNvPr id="294" name="Google Shape;294;p32"/>
          <p:cNvSpPr/>
          <p:nvPr/>
        </p:nvSpPr>
        <p:spPr>
          <a:xfrm>
            <a:off x="520069" y="367042"/>
            <a:ext cx="525280" cy="401014"/>
          </a:xfrm>
          <a:prstGeom prst="rect">
            <a:avLst/>
          </a:prstGeom>
          <a:solidFill>
            <a:srgbClr val="2F3D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4441318" y="5992166"/>
            <a:ext cx="764059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Yekai Chen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Yue Xian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Xiner Liu</a:t>
            </a:r>
            <a:endParaRPr/>
          </a:p>
        </p:txBody>
      </p:sp>
      <p:sp>
        <p:nvSpPr>
          <p:cNvPr id="296" name="Google Shape;296;p32"/>
          <p:cNvSpPr txBox="1"/>
          <p:nvPr/>
        </p:nvSpPr>
        <p:spPr>
          <a:xfrm>
            <a:off x="884563" y="5967286"/>
            <a:ext cx="5076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590 Program Analytics &amp; Data Process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Final Project Presentation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3"/>
          <p:cNvPicPr preferRelativeResize="0"/>
          <p:nvPr/>
        </p:nvPicPr>
        <p:blipFill rotWithShape="1">
          <a:blip r:embed="rId3">
            <a:alphaModFix/>
          </a:blip>
          <a:srcRect b="29610" l="0" r="0" t="-6379"/>
          <a:stretch/>
        </p:blipFill>
        <p:spPr>
          <a:xfrm>
            <a:off x="0" y="3131148"/>
            <a:ext cx="12192000" cy="286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3"/>
          <p:cNvSpPr txBox="1"/>
          <p:nvPr/>
        </p:nvSpPr>
        <p:spPr>
          <a:xfrm>
            <a:off x="1670001" y="1454234"/>
            <a:ext cx="9087262" cy="1974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F3D58"/>
              </a:buClr>
              <a:buSzPts val="4000"/>
              <a:buFont typeface="Georgia"/>
              <a:buNone/>
            </a:pPr>
            <a:r>
              <a:rPr b="1" lang="en-US" sz="4000">
                <a:solidFill>
                  <a:srgbClr val="2F3D58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/>
          </a:p>
        </p:txBody>
      </p:sp>
      <p:sp>
        <p:nvSpPr>
          <p:cNvPr id="304" name="Google Shape;304;p33"/>
          <p:cNvSpPr/>
          <p:nvPr/>
        </p:nvSpPr>
        <p:spPr>
          <a:xfrm>
            <a:off x="4441318" y="5992166"/>
            <a:ext cx="764059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Yekai Chen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Yue Xian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Xiner Liu</a:t>
            </a:r>
            <a:endParaRPr/>
          </a:p>
        </p:txBody>
      </p:sp>
      <p:sp>
        <p:nvSpPr>
          <p:cNvPr id="305" name="Google Shape;305;p33"/>
          <p:cNvSpPr txBox="1"/>
          <p:nvPr/>
        </p:nvSpPr>
        <p:spPr>
          <a:xfrm>
            <a:off x="884563" y="5967286"/>
            <a:ext cx="5076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590 Program Analytics &amp; Data Process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Final Project 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15913" l="0" r="0" t="0"/>
          <a:stretch/>
        </p:blipFill>
        <p:spPr>
          <a:xfrm>
            <a:off x="0" y="-1"/>
            <a:ext cx="4441318" cy="568036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/>
          <p:nvPr/>
        </p:nvSpPr>
        <p:spPr>
          <a:xfrm>
            <a:off x="4441318" y="5915966"/>
            <a:ext cx="7640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Yekai Chen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Yue Xian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Xiner Liu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884563" y="5967286"/>
            <a:ext cx="5076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590 Program Analytics &amp; Data Process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Final Project Presentation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6331673" y="452725"/>
            <a:ext cx="23605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3D58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5396860" y="513828"/>
            <a:ext cx="525280" cy="401014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9365828" y="1238761"/>
            <a:ext cx="23036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3D58"/>
                </a:solidFill>
                <a:latin typeface="Arial"/>
                <a:ea typeface="Arial"/>
                <a:cs typeface="Arial"/>
                <a:sym typeface="Arial"/>
              </a:rPr>
              <a:t>Uncertainty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8431015" y="1299864"/>
            <a:ext cx="525280" cy="401014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5080061" y="2558667"/>
            <a:ext cx="525280" cy="401014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6014873" y="2497564"/>
            <a:ext cx="21275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3D58"/>
                </a:solidFill>
                <a:latin typeface="Arial"/>
                <a:ea typeface="Arial"/>
                <a:cs typeface="Arial"/>
                <a:sym typeface="Arial"/>
              </a:rPr>
              <a:t>Simulation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6042583" y="3073956"/>
            <a:ext cx="195960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Scenario 1： Wait or Not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6042585" y="3835015"/>
            <a:ext cx="2360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Scenario 2：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Number of delivery men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6279658" y="4811225"/>
            <a:ext cx="50725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3D58"/>
                </a:solidFill>
                <a:latin typeface="Arial"/>
                <a:ea typeface="Arial"/>
                <a:cs typeface="Arial"/>
                <a:sym typeface="Arial"/>
              </a:rPr>
              <a:t>Summary and Future Work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5344845" y="4872328"/>
            <a:ext cx="525280" cy="401014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8868709" y="1973426"/>
            <a:ext cx="262874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location of delivery destination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8956295" y="2831338"/>
            <a:ext cx="229547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Traffic condition on roads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8868708" y="3637471"/>
            <a:ext cx="32132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Food preparation time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4" y="3131127"/>
            <a:ext cx="12192000" cy="372687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/>
          <p:nvPr/>
        </p:nvSpPr>
        <p:spPr>
          <a:xfrm>
            <a:off x="4037776" y="2524615"/>
            <a:ext cx="6137565" cy="1213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172747"/>
                </a:solidFill>
                <a:latin typeface="Georgia"/>
                <a:ea typeface="Georgia"/>
                <a:cs typeface="Georgia"/>
                <a:sym typeface="Georgia"/>
              </a:rPr>
              <a:t>Back</a:t>
            </a:r>
            <a:r>
              <a:rPr b="1" lang="en-US" sz="5400">
                <a:solidFill>
                  <a:srgbClr val="172747"/>
                </a:solidFill>
                <a:latin typeface="Georgia"/>
                <a:ea typeface="Georgia"/>
                <a:cs typeface="Georgia"/>
                <a:sym typeface="Georgia"/>
              </a:rPr>
              <a:t>ground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1161663" y="305939"/>
            <a:ext cx="24400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3D58"/>
                </a:solidFill>
                <a:latin typeface="Georgia"/>
                <a:ea typeface="Georgia"/>
                <a:cs typeface="Georgia"/>
                <a:sym typeface="Georgia"/>
              </a:rPr>
              <a:t>Background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520069" y="367042"/>
            <a:ext cx="525280" cy="401014"/>
          </a:xfrm>
          <a:prstGeom prst="rect">
            <a:avLst/>
          </a:prstGeom>
          <a:solidFill>
            <a:srgbClr val="2F3D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01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4441318" y="5992166"/>
            <a:ext cx="764059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Yekai Chen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Yue Xian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Xiner Liu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884563" y="5967286"/>
            <a:ext cx="5076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590 Program Analytics &amp; Data Process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Final Project Presentation</a:t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75" y="1165197"/>
            <a:ext cx="1175385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4" y="3131127"/>
            <a:ext cx="12192000" cy="372687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/>
          <p:nvPr/>
        </p:nvSpPr>
        <p:spPr>
          <a:xfrm>
            <a:off x="3948543" y="2524615"/>
            <a:ext cx="4918366" cy="1213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172747"/>
                </a:solidFill>
                <a:latin typeface="Georgia"/>
                <a:ea typeface="Georgia"/>
                <a:cs typeface="Georgia"/>
                <a:sym typeface="Georgia"/>
              </a:rPr>
              <a:t>Uncertainty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1161663" y="305939"/>
            <a:ext cx="62503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location of delivery destination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520069" y="367042"/>
            <a:ext cx="525280" cy="401014"/>
          </a:xfrm>
          <a:prstGeom prst="rect">
            <a:avLst/>
          </a:prstGeom>
          <a:solidFill>
            <a:srgbClr val="2F3D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02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4441318" y="5992166"/>
            <a:ext cx="764059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Yekai Chen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Yue Xian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Xiner Liu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884563" y="5967286"/>
            <a:ext cx="5076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590 Program Analytics &amp; Data Process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Final Project Presentation</a:t>
            </a: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117" y="1408650"/>
            <a:ext cx="5705824" cy="39537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0"/>
          <p:cNvCxnSpPr/>
          <p:nvPr/>
        </p:nvCxnSpPr>
        <p:spPr>
          <a:xfrm flipH="1">
            <a:off x="3843581" y="2278251"/>
            <a:ext cx="2117832" cy="1022889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1" name="Google Shape;151;p20"/>
          <p:cNvSpPr/>
          <p:nvPr/>
        </p:nvSpPr>
        <p:spPr>
          <a:xfrm>
            <a:off x="5841201" y="1698761"/>
            <a:ext cx="2558879" cy="741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Restaurant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1161663" y="305939"/>
            <a:ext cx="45667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n-US" sz="2800">
                <a:solidFill>
                  <a:srgbClr val="595959"/>
                </a:solidFill>
              </a:rPr>
              <a:t>avel Time</a:t>
            </a:r>
            <a:r>
              <a:rPr lang="en-US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520069" y="367042"/>
            <a:ext cx="525280" cy="401014"/>
          </a:xfrm>
          <a:prstGeom prst="rect">
            <a:avLst/>
          </a:prstGeom>
          <a:solidFill>
            <a:srgbClr val="2F3D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02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4441318" y="5992166"/>
            <a:ext cx="764059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Yekai Chen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Yue Xian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Xiner Liu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884563" y="5967286"/>
            <a:ext cx="5076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590 Program Analytics &amp; Data Process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Final Project Presentation</a:t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7" y="2678650"/>
            <a:ext cx="11134725" cy="218413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510974" y="1217750"/>
            <a:ext cx="7082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F3D58"/>
                </a:solidFill>
                <a:latin typeface="Georgia"/>
                <a:ea typeface="Georgia"/>
                <a:cs typeface="Georgia"/>
                <a:sym typeface="Georgia"/>
              </a:rPr>
              <a:t>Traffic Condition</a:t>
            </a:r>
            <a:endParaRPr sz="3200">
              <a:solidFill>
                <a:srgbClr val="2F3D5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510969" y="1740508"/>
            <a:ext cx="4918366" cy="741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445219" y="1869908"/>
            <a:ext cx="49185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F3D58"/>
                </a:solidFill>
                <a:latin typeface="Georgia"/>
                <a:ea typeface="Georgia"/>
                <a:cs typeface="Georgia"/>
                <a:sym typeface="Georgia"/>
              </a:rPr>
              <a:t>Weather Condition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161663" y="305939"/>
            <a:ext cx="40441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Food preparation time</a:t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520069" y="367042"/>
            <a:ext cx="525280" cy="401014"/>
          </a:xfrm>
          <a:prstGeom prst="rect">
            <a:avLst/>
          </a:prstGeom>
          <a:solidFill>
            <a:srgbClr val="2F3D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02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4441318" y="5992166"/>
            <a:ext cx="764059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Yekai Chen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Yue Xian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Xiner Liu</a:t>
            </a: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884563" y="5967286"/>
            <a:ext cx="5076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590 Program Analytics &amp; Data Process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Final Project Presentation</a:t>
            </a:r>
            <a:endParaRPr/>
          </a:p>
        </p:txBody>
      </p:sp>
      <p:pic>
        <p:nvPicPr>
          <p:cNvPr descr="âpeople waiting in lineâçå¾çæç´¢ç»æ" id="174" name="Google Shape;1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371600"/>
            <a:ext cx="114300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4" y="3131127"/>
            <a:ext cx="12192000" cy="372687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/>
          <p:nvPr/>
        </p:nvSpPr>
        <p:spPr>
          <a:xfrm>
            <a:off x="3041000" y="2540400"/>
            <a:ext cx="6137700" cy="17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172747"/>
                </a:solidFill>
                <a:latin typeface="Georgia"/>
                <a:ea typeface="Georgia"/>
                <a:cs typeface="Georgia"/>
                <a:sym typeface="Georgia"/>
              </a:rPr>
              <a:t>Simulation</a:t>
            </a:r>
            <a:endParaRPr b="1" sz="5400">
              <a:solidFill>
                <a:schemeClr val="lt1"/>
              </a:solidFill>
              <a:highlight>
                <a:srgbClr val="E84A27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