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Noto Sans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cgKiqRrZKmm/F/VovIqigTGG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otoSans-bold.fntdata"/><Relationship Id="rId30" Type="http://schemas.openxmlformats.org/officeDocument/2006/relationships/font" Target="fonts/NotoSans-regular.fntdata"/><Relationship Id="rId11" Type="http://schemas.openxmlformats.org/officeDocument/2006/relationships/slide" Target="slides/slide7.xml"/><Relationship Id="rId33" Type="http://schemas.openxmlformats.org/officeDocument/2006/relationships/font" Target="fonts/No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NotoSans-italic.fntdata"/><Relationship Id="rId13" Type="http://schemas.openxmlformats.org/officeDocument/2006/relationships/slide" Target="slides/slide9.xml"/><Relationship Id="rId35" Type="http://schemas.openxmlformats.org/officeDocument/2006/relationships/font" Target="fonts/Lora-bold.fntdata"/><Relationship Id="rId12" Type="http://schemas.openxmlformats.org/officeDocument/2006/relationships/slide" Target="slides/slide8.xml"/><Relationship Id="rId34" Type="http://schemas.openxmlformats.org/officeDocument/2006/relationships/font" Target="fonts/Lora-regular.fntdata"/><Relationship Id="rId15" Type="http://schemas.openxmlformats.org/officeDocument/2006/relationships/slide" Target="slides/slide11.xml"/><Relationship Id="rId37" Type="http://schemas.openxmlformats.org/officeDocument/2006/relationships/font" Target="fonts/Lora-boldItalic.fntdata"/><Relationship Id="rId14" Type="http://schemas.openxmlformats.org/officeDocument/2006/relationships/slide" Target="slides/slide10.xml"/><Relationship Id="rId36" Type="http://schemas.openxmlformats.org/officeDocument/2006/relationships/font" Target="fonts/Lora-italic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7dfc1c856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07dfc1c85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7668cc2e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7668cc2e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b7668cc2e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7dfc1c85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7dfc1c85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07dfc1c85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7dfc1c856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7dfc1c856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07dfc1c856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7668cc2e0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b7668cc2e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7668cc2e0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b7668cc2e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7668cc2e0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b7668cc2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7ce31bb4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07ce31bb4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07ce31bb47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7ce31bb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7ce31bb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07ce31bb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668cc2e0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b7668cc2e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7668cc2e0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b7668cc2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7668cc2e0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b7668cc2e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7668cc2e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b7668cc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7668cc2e0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b7668cc2e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i="1" sz="32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48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i="1" sz="1867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al-pratt/SheetVis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al-pratt/SheetVision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udiolabs-erlangen.de/resources/MIR/FMP/C3/C3_MusicSynchronization.html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qrnlEPvXHV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wzik.com/en/blog/best-page-turners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ma1033/Realtime-audio2audio-alignm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b="0" i="1" sz="17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"/>
          <p:cNvSpPr txBox="1"/>
          <p:nvPr>
            <p:ph type="ctrTitle"/>
          </p:nvPr>
        </p:nvSpPr>
        <p:spPr>
          <a:xfrm>
            <a:off x="1357424" y="2358900"/>
            <a:ext cx="102966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Music Score Page Turner</a:t>
            </a:r>
            <a:endParaRPr sz="6000"/>
          </a:p>
        </p:txBody>
      </p:sp>
      <p:grpSp>
        <p:nvGrpSpPr>
          <p:cNvPr id="77" name="Google Shape;77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8" name="Google Shape;78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b="1" lang="en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Scan and perform!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566262" y="5342987"/>
            <a:ext cx="405538" cy="42755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ID: </a:t>
            </a: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06 Chan Yat Long Ariel | 08 Edward Cheung</a:t>
            </a:r>
            <a:endParaRPr b="0" i="0" sz="2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7dfc1c856_2_53"/>
          <p:cNvSpPr txBox="1"/>
          <p:nvPr>
            <p:ph type="title"/>
          </p:nvPr>
        </p:nvSpPr>
        <p:spPr>
          <a:xfrm>
            <a:off x="1683525" y="1211950"/>
            <a:ext cx="1011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</a:t>
            </a:r>
            <a:r>
              <a:rPr lang="en" sz="3200"/>
              <a:t>solution</a:t>
            </a:r>
            <a:r>
              <a:rPr lang="en" sz="3200"/>
              <a:t> 5 — Page turning using eye-tracking technology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22" name="Google Shape;222;g207dfc1c856_2_53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◉"/>
            </a:pPr>
            <a:r>
              <a:rPr lang="en" sz="2800">
                <a:highlight>
                  <a:srgbClr val="FFFFFF"/>
                </a:highlight>
              </a:rPr>
              <a:t>Millie’s Library and other e-book applications uses eye-tracking for page turning</a:t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◉"/>
            </a:pPr>
            <a:r>
              <a:rPr lang="en" sz="2800">
                <a:highlight>
                  <a:srgbClr val="FFFFFF"/>
                </a:highlight>
              </a:rPr>
              <a:t>When the user glances at a certain part of the screen, the application turns a page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/>
              <a:t>⇒ Troublesome for musicians who likes to look around during their performance, which is common for professional musicians</a:t>
            </a:r>
            <a:endParaRPr sz="2800"/>
          </a:p>
        </p:txBody>
      </p:sp>
      <p:grpSp>
        <p:nvGrpSpPr>
          <p:cNvPr id="223" name="Google Shape;223;g207dfc1c856_2_53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24" name="Google Shape;224;g207dfc1c856_2_5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07dfc1c856_2_5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207dfc1c856_2_5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07dfc1c856_2_5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207dfc1c856_2_53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g207dfc1c856_2_53"/>
          <p:cNvGrpSpPr/>
          <p:nvPr/>
        </p:nvGrpSpPr>
        <p:grpSpPr>
          <a:xfrm>
            <a:off x="10463307" y="4937363"/>
            <a:ext cx="1659373" cy="1517457"/>
            <a:chOff x="1510757" y="3225422"/>
            <a:chExt cx="720214" cy="637346"/>
          </a:xfrm>
        </p:grpSpPr>
        <p:sp>
          <p:nvSpPr>
            <p:cNvPr id="230" name="Google Shape;230;g207dfc1c856_2_53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g207dfc1c856_2_53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g207dfc1c856_2_53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g207dfc1c856_2_53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g207dfc1c856_2_53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g207dfc1c856_2_53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g207dfc1c856_2_53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7668cc2e0_0_8"/>
          <p:cNvSpPr txBox="1"/>
          <p:nvPr>
            <p:ph type="title"/>
          </p:nvPr>
        </p:nvSpPr>
        <p:spPr>
          <a:xfrm>
            <a:off x="1841667" y="1194816"/>
            <a:ext cx="51711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Problems to address</a:t>
            </a:r>
            <a:endParaRPr sz="3200"/>
          </a:p>
        </p:txBody>
      </p:sp>
      <p:sp>
        <p:nvSpPr>
          <p:cNvPr id="243" name="Google Shape;243;g1b7668cc2e0_0_8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There is no easily available software that </a:t>
            </a:r>
            <a:r>
              <a:rPr lang="en" sz="2800"/>
              <a:t>conveniently and </a:t>
            </a:r>
            <a:r>
              <a:rPr lang="en" sz="2800"/>
              <a:t>automatically turns a page of any given music score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Impromptu improvisations (e.g. transposition of melody) or unintentional mistakes by musicians during the performance may affect the accuracy of the audio alignment systems</a:t>
            </a:r>
            <a:endParaRPr sz="2800"/>
          </a:p>
        </p:txBody>
      </p:sp>
      <p:sp>
        <p:nvSpPr>
          <p:cNvPr id="244" name="Google Shape;244;g1b7668cc2e0_0_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7dfc1c856_2_0"/>
          <p:cNvSpPr txBox="1"/>
          <p:nvPr>
            <p:ph type="title"/>
          </p:nvPr>
        </p:nvSpPr>
        <p:spPr>
          <a:xfrm>
            <a:off x="1841667" y="1194816"/>
            <a:ext cx="51711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Our solution – Part I (OMR)</a:t>
            </a:r>
            <a:endParaRPr sz="3200"/>
          </a:p>
        </p:txBody>
      </p:sp>
      <p:sp>
        <p:nvSpPr>
          <p:cNvPr id="251" name="Google Shape;251;g207dfc1c856_2_0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80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Using Optical Music Recognition (OMR) to extract music information from images of music scores</a:t>
            </a:r>
            <a:endParaRPr sz="2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800"/>
              <a:t>Uses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GitHub - cal-pratt/SheetVision: Read sheet music and convert to midi</a:t>
            </a:r>
            <a:r>
              <a:rPr lang="en"/>
              <a:t>, a GitHub Repository that runs a template matching algorithm using the OpenCV Library, generates a .mid file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user can use other software to edit the generated .mid file to correct any mistakes from the OMR output 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800"/>
              <a:t>The .mid files are converted to a .wav files, which are used as a ‘reference audio’</a:t>
            </a:r>
            <a:endParaRPr/>
          </a:p>
        </p:txBody>
      </p:sp>
      <p:sp>
        <p:nvSpPr>
          <p:cNvPr id="252" name="Google Shape;252;g207dfc1c856_2_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g207dfc1c856_2_0"/>
          <p:cNvGrpSpPr/>
          <p:nvPr/>
        </p:nvGrpSpPr>
        <p:grpSpPr>
          <a:xfrm>
            <a:off x="10149875" y="181691"/>
            <a:ext cx="1488767" cy="1654513"/>
            <a:chOff x="6506504" y="937343"/>
            <a:chExt cx="744272" cy="793950"/>
          </a:xfrm>
        </p:grpSpPr>
        <p:sp>
          <p:nvSpPr>
            <p:cNvPr id="254" name="Google Shape;254;g207dfc1c856_2_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g207dfc1c856_2_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g207dfc1c856_2_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57" name="Google Shape;257;g207dfc1c856_2_0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58" name="Google Shape;258;g207dfc1c856_2_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9" name="Google Shape;259;g207dfc1c856_2_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0" name="Google Shape;260;g207dfc1c856_2_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1" name="Google Shape;261;g207dfc1c856_2_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2" name="Google Shape;262;g207dfc1c856_2_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3" name="Google Shape;263;g207dfc1c856_2_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4" name="Google Shape;264;g207dfc1c856_2_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g207dfc1c856_2_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6" name="Google Shape;266;g207dfc1c856_2_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7" name="Google Shape;267;g207dfc1c856_2_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7dfc1c856_2_8"/>
          <p:cNvSpPr txBox="1"/>
          <p:nvPr>
            <p:ph type="title"/>
          </p:nvPr>
        </p:nvSpPr>
        <p:spPr>
          <a:xfrm>
            <a:off x="1841676" y="1194825"/>
            <a:ext cx="80631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Our solution – Part II (Real time page turning)</a:t>
            </a:r>
            <a:endParaRPr sz="3200"/>
          </a:p>
        </p:txBody>
      </p:sp>
      <p:sp>
        <p:nvSpPr>
          <p:cNvPr id="274" name="Google Shape;274;g207dfc1c856_2_8"/>
          <p:cNvSpPr txBox="1"/>
          <p:nvPr>
            <p:ph idx="1" type="body"/>
          </p:nvPr>
        </p:nvSpPr>
        <p:spPr>
          <a:xfrm>
            <a:off x="1841675" y="2155300"/>
            <a:ext cx="9079500" cy="4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CD00"/>
                </a:solidFill>
              </a:rPr>
              <a:t>3.	</a:t>
            </a:r>
            <a:r>
              <a:rPr lang="en" sz="2800"/>
              <a:t>Real-time score following:</a:t>
            </a:r>
            <a:endParaRPr sz="2800"/>
          </a:p>
          <a:p>
            <a:pPr indent="-406400" lvl="0" marL="914400" rtl="0" algn="l">
              <a:spcBef>
                <a:spcPts val="8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 chroma features of the ‘reference audio’ and real-time microphone input are extracted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Use the Dynamic Time Warping (DTW) algorithm, to compare sliding windows of the extracted chroma features, hence ‘tracking’ which part of the score is the musician at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When the DTW algorithm reaches the end of the reference audio of the page, the software turns a page</a:t>
            </a:r>
            <a:endParaRPr sz="2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75" name="Google Shape;275;g207dfc1c856_2_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6" name="Google Shape;276;g207dfc1c856_2_8"/>
          <p:cNvGrpSpPr/>
          <p:nvPr/>
        </p:nvGrpSpPr>
        <p:grpSpPr>
          <a:xfrm>
            <a:off x="10149875" y="181691"/>
            <a:ext cx="1488767" cy="1654513"/>
            <a:chOff x="6506504" y="937343"/>
            <a:chExt cx="744272" cy="793950"/>
          </a:xfrm>
        </p:grpSpPr>
        <p:sp>
          <p:nvSpPr>
            <p:cNvPr id="277" name="Google Shape;277;g207dfc1c856_2_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g207dfc1c856_2_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g207dfc1c856_2_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80" name="Google Shape;280;g207dfc1c856_2_8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81" name="Google Shape;281;g207dfc1c856_2_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2" name="Google Shape;282;g207dfc1c856_2_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3" name="Google Shape;283;g207dfc1c856_2_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4" name="Google Shape;284;g207dfc1c856_2_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5" name="Google Shape;285;g207dfc1c856_2_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6" name="Google Shape;286;g207dfc1c856_2_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7" name="Google Shape;287;g207dfc1c856_2_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8" name="Google Shape;288;g207dfc1c856_2_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9" name="Google Shape;289;g207dfc1c856_2_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0" name="Google Shape;290;g207dfc1c856_2_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7668cc2e0_0_147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Technical details to our solution — OMR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96" name="Google Shape;296;g1b7668cc2e0_0_147"/>
          <p:cNvSpPr txBox="1"/>
          <p:nvPr>
            <p:ph idx="1" type="body"/>
          </p:nvPr>
        </p:nvSpPr>
        <p:spPr>
          <a:xfrm>
            <a:off x="1717438" y="20400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Optical Music Recognition (OMR) is a superset of Optical Character Music Recognition (OCR). The goal of OMR is to teach the computer to read and interpret music scores — Wikipedia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https://github.com/cal-pratt/SheetVision</a:t>
            </a:r>
            <a:r>
              <a:rPr lang="en" sz="2800"/>
              <a:t> uses a template matching algorithm to locate musical symbols on the music score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Other feasible methods include using a </a:t>
            </a:r>
            <a:r>
              <a:rPr lang="en" sz="2800"/>
              <a:t>neural</a:t>
            </a:r>
            <a:r>
              <a:rPr lang="en" sz="2800"/>
              <a:t> network (*More in related publications – OMR)</a:t>
            </a:r>
            <a:endParaRPr sz="2800"/>
          </a:p>
        </p:txBody>
      </p:sp>
      <p:grpSp>
        <p:nvGrpSpPr>
          <p:cNvPr id="297" name="Google Shape;297;g1b7668cc2e0_0_14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8" name="Google Shape;298;g1b7668cc2e0_0_14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b7668cc2e0_0_14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b7668cc2e0_0_14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b7668cc2e0_0_14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g1b7668cc2e0_0_14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g1b7668cc2e0_0_147"/>
          <p:cNvGrpSpPr/>
          <p:nvPr/>
        </p:nvGrpSpPr>
        <p:grpSpPr>
          <a:xfrm>
            <a:off x="10149875" y="181691"/>
            <a:ext cx="1488767" cy="1654513"/>
            <a:chOff x="6506504" y="937343"/>
            <a:chExt cx="744272" cy="793950"/>
          </a:xfrm>
        </p:grpSpPr>
        <p:sp>
          <p:nvSpPr>
            <p:cNvPr id="304" name="Google Shape;304;g1b7668cc2e0_0_1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g1b7668cc2e0_0_1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g1b7668cc2e0_0_1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07" name="Google Shape;307;g1b7668cc2e0_0_14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308" name="Google Shape;308;g1b7668cc2e0_0_1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9" name="Google Shape;309;g1b7668cc2e0_0_1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0" name="Google Shape;310;g1b7668cc2e0_0_1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1" name="Google Shape;311;g1b7668cc2e0_0_1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2" name="Google Shape;312;g1b7668cc2e0_0_1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3" name="Google Shape;313;g1b7668cc2e0_0_1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4" name="Google Shape;314;g1b7668cc2e0_0_1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5" name="Google Shape;315;g1b7668cc2e0_0_1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6" name="Google Shape;316;g1b7668cc2e0_0_1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7" name="Google Shape;317;g1b7668cc2e0_0_1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318" name="Google Shape;318;g1b7668cc2e0_0_147"/>
          <p:cNvPicPr preferRelativeResize="0"/>
          <p:nvPr/>
        </p:nvPicPr>
        <p:blipFill rotWithShape="1">
          <a:blip r:embed="rId4">
            <a:alphaModFix/>
          </a:blip>
          <a:srcRect b="-30199" l="0" r="0" t="23373"/>
          <a:stretch/>
        </p:blipFill>
        <p:spPr>
          <a:xfrm>
            <a:off x="8352375" y="3452175"/>
            <a:ext cx="3533273" cy="7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7668cc2e0_0_250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Technical details to our solution — Audio Feature Extraction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324" name="Google Shape;324;g1b7668cc2e0_0_250"/>
          <p:cNvSpPr txBox="1"/>
          <p:nvPr>
            <p:ph idx="1" type="body"/>
          </p:nvPr>
        </p:nvSpPr>
        <p:spPr>
          <a:xfrm>
            <a:off x="1717438" y="20400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Chroma-based features are pitch-based audio features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In this software, 12 Chroma classes are extracted, representing 12 pitch classes in most modern western musical instruments (C, C#, D, …)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Chroma features captures the harmonic and melodic characteristics of music while being robust to changes on tone quality. Therefore theoretically this software works for multiple types of instruments</a:t>
            </a:r>
            <a:endParaRPr sz="2800"/>
          </a:p>
        </p:txBody>
      </p:sp>
      <p:grpSp>
        <p:nvGrpSpPr>
          <p:cNvPr id="325" name="Google Shape;325;g1b7668cc2e0_0_25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26" name="Google Shape;326;g1b7668cc2e0_0_25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1b7668cc2e0_0_25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b7668cc2e0_0_25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1b7668cc2e0_0_25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g1b7668cc2e0_0_25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g1b7668cc2e0_0_250"/>
          <p:cNvPicPr preferRelativeResize="0"/>
          <p:nvPr/>
        </p:nvPicPr>
        <p:blipFill rotWithShape="1">
          <a:blip r:embed="rId3">
            <a:alphaModFix/>
          </a:blip>
          <a:srcRect b="0" l="7629" r="0" t="0"/>
          <a:stretch/>
        </p:blipFill>
        <p:spPr>
          <a:xfrm>
            <a:off x="9580425" y="486550"/>
            <a:ext cx="2542251" cy="2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7668cc2e0_0_174"/>
          <p:cNvSpPr txBox="1"/>
          <p:nvPr>
            <p:ph type="title"/>
          </p:nvPr>
        </p:nvSpPr>
        <p:spPr>
          <a:xfrm>
            <a:off x="1841666" y="1194816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Technical details to our solution — DTW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337" name="Google Shape;337;g1b7668cc2e0_0_174"/>
          <p:cNvSpPr txBox="1"/>
          <p:nvPr>
            <p:ph idx="1" type="body"/>
          </p:nvPr>
        </p:nvSpPr>
        <p:spPr>
          <a:xfrm>
            <a:off x="1717438" y="20400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Dynamic time warping (DTW) is an algorithm that measures the similarity between 2 temporal sequences, which may vary in speed — Wikipedia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DTW is an efficient algorithm, hence suitable for real-time applications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Parts of code in this software originates from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https://www.audiolabs-erlangen.de/resources/MIR/FMP/C3/C3_MusicSynchronization.html</a:t>
            </a:r>
            <a:r>
              <a:rPr lang="en" sz="2800"/>
              <a:t> </a:t>
            </a:r>
            <a:endParaRPr sz="2800"/>
          </a:p>
        </p:txBody>
      </p:sp>
      <p:grpSp>
        <p:nvGrpSpPr>
          <p:cNvPr id="338" name="Google Shape;338;g1b7668cc2e0_0_174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39" name="Google Shape;339;g1b7668cc2e0_0_17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1b7668cc2e0_0_17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1b7668cc2e0_0_17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1b7668cc2e0_0_17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g1b7668cc2e0_0_17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g1b7668cc2e0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200" y="150600"/>
            <a:ext cx="3384475" cy="17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7ce31bb47_0_16"/>
          <p:cNvSpPr txBox="1"/>
          <p:nvPr>
            <p:ph type="title"/>
          </p:nvPr>
        </p:nvSpPr>
        <p:spPr>
          <a:xfrm>
            <a:off x="1841676" y="1194825"/>
            <a:ext cx="50511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Complete pipeline of our solution</a:t>
            </a:r>
            <a:endParaRPr sz="3200"/>
          </a:p>
        </p:txBody>
      </p:sp>
      <p:sp>
        <p:nvSpPr>
          <p:cNvPr id="351" name="Google Shape;351;g207ce31bb47_0_16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g207ce31bb4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24" y="2573550"/>
            <a:ext cx="8992850" cy="32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>
            <p:ph type="title"/>
          </p:nvPr>
        </p:nvSpPr>
        <p:spPr>
          <a:xfrm>
            <a:off x="2070266" y="1211952"/>
            <a:ext cx="765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Timeline</a:t>
            </a:r>
            <a:endParaRPr sz="3200"/>
          </a:p>
        </p:txBody>
      </p:sp>
      <p:grpSp>
        <p:nvGrpSpPr>
          <p:cNvPr id="358" name="Google Shape;358;p11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359" name="Google Shape;359;p1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4" name="Google Shape;364;p11"/>
          <p:cNvGrpSpPr/>
          <p:nvPr/>
        </p:nvGrpSpPr>
        <p:grpSpPr>
          <a:xfrm>
            <a:off x="748292" y="2464858"/>
            <a:ext cx="10747821" cy="2369885"/>
            <a:chOff x="-2036679" y="2163496"/>
            <a:chExt cx="16230475" cy="3578805"/>
          </a:xfrm>
        </p:grpSpPr>
        <p:sp>
          <p:nvSpPr>
            <p:cNvPr id="365" name="Google Shape;365;p11"/>
            <p:cNvSpPr txBox="1"/>
            <p:nvPr/>
          </p:nvSpPr>
          <p:spPr>
            <a:xfrm>
              <a:off x="-2036679" y="2244834"/>
              <a:ext cx="33648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Christmas Holiday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-2019299" y="4533601"/>
              <a:ext cx="3699600" cy="12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Fininalising technical plans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 txBox="1"/>
            <p:nvPr/>
          </p:nvSpPr>
          <p:spPr>
            <a:xfrm>
              <a:off x="2226913" y="222604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Early 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10828996" y="216349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Late 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6490504" y="222604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Mid Jan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0" name="Google Shape;370;p11"/>
            <p:cNvCxnSpPr/>
            <p:nvPr/>
          </p:nvCxnSpPr>
          <p:spPr>
            <a:xfrm flipH="1" rot="10800000">
              <a:off x="-2019301" y="3730823"/>
              <a:ext cx="15931200" cy="1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1" name="Google Shape;371;p11"/>
            <p:cNvSpPr/>
            <p:nvPr/>
          </p:nvSpPr>
          <p:spPr>
            <a:xfrm>
              <a:off x="-2036679" y="3578862"/>
              <a:ext cx="347692" cy="34925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252997" y="3560074"/>
              <a:ext cx="347692" cy="34925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6540438" y="3566463"/>
              <a:ext cx="347692" cy="34925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0828996" y="3553886"/>
              <a:ext cx="347692" cy="349250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11"/>
          <p:cNvSpPr txBox="1"/>
          <p:nvPr/>
        </p:nvSpPr>
        <p:spPr>
          <a:xfrm>
            <a:off x="9307050" y="3978669"/>
            <a:ext cx="2449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Filiming + editing for demo video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Completion of Pitching Deck Final Version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11"/>
          <p:cNvSpPr txBox="1"/>
          <p:nvPr/>
        </p:nvSpPr>
        <p:spPr>
          <a:xfrm>
            <a:off x="6439301" y="3997823"/>
            <a:ext cx="2449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Deciding on whether need to change to other plans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 calibration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3571552" y="4015990"/>
            <a:ext cx="2449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Completion of individual sections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assembling and testing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7ce31bb47_0_0"/>
          <p:cNvSpPr txBox="1"/>
          <p:nvPr>
            <p:ph type="title"/>
          </p:nvPr>
        </p:nvSpPr>
        <p:spPr>
          <a:xfrm>
            <a:off x="1841675" y="1194825"/>
            <a:ext cx="5653500" cy="5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Current limitations</a:t>
            </a:r>
            <a:endParaRPr sz="3200"/>
          </a:p>
        </p:txBody>
      </p:sp>
      <p:sp>
        <p:nvSpPr>
          <p:cNvPr id="384" name="Google Shape;384;g207ce31bb47_0_0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The SheetVision repository only recognizes a handful of musical symbols classes and is quite slow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Noisy images of music score as well as loud background noises in real-time microphone input leads to low accuracy in page turning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Right now the software can only turn 1 page, i.e. only 2-page music sheets can be fed into the software</a:t>
            </a:r>
            <a:endParaRPr/>
          </a:p>
        </p:txBody>
      </p:sp>
      <p:sp>
        <p:nvSpPr>
          <p:cNvPr id="385" name="Google Shape;385;g207ce31bb47_0_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/>
              <a:t>An automatic music score page turner for </a:t>
            </a:r>
            <a:r>
              <a:rPr lang="en" sz="2800"/>
              <a:t>musicians. Uses Optical Music Recognition (OMR) and Dynamic Time Warping (DTW)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/>
              <a:t>Demo Video: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https://www.youtube.com/watch?v=qrnlEPvXHVU</a:t>
            </a:r>
            <a:r>
              <a:rPr lang="en" sz="2800"/>
              <a:t> 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91" name="Google Shape;391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1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903600" y="1792750"/>
            <a:ext cx="10950600" cy="4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on m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ethods to increase the variety of recognisable musical symbol with improved accuracy and speed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on improving the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accuracy of 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DTW score following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reprocessing</a:t>
            </a: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real-time audio input e.g. noise reduction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iOS/ Android app, with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○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Score annotation functionality,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○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In-app audio recording and playback functions, and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○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Marking and listing out mistakes during practice/ performance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5079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In-sync multi-device page turning for ensembles/ orchestras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9" name="Google Shape;399;p12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Future work/ directions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>
            <p:ph idx="4294967295" type="subTitle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44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b="1" i="1" sz="4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Email: cyla.</a:t>
            </a:r>
            <a:r>
              <a:rPr lang="en"/>
              <a:t>hk@gmail.com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/>
              <a:t>GitHub: https://github.com/CYL-Ariel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5" name="Google Shape;405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13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7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07" name="Google Shape;407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410" name="Google Shape;410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1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Background &amp; Motivation</a:t>
            </a:r>
            <a:r>
              <a:rPr lang="en" sz="4000"/>
              <a:t> 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/>
              <a:t>As music enthusiasts, we like to find sheet music from the internet to learn and play.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However, it is annoying to manually turn a page of the score as it greatly </a:t>
            </a:r>
            <a:r>
              <a:rPr lang="en" sz="2800"/>
              <a:t>interrupts</a:t>
            </a:r>
            <a:r>
              <a:rPr lang="en" sz="2800"/>
              <a:t> the flow of our hands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This problem is amplified by scores with poor </a:t>
            </a:r>
            <a:r>
              <a:rPr lang="en" sz="2800"/>
              <a:t>typesetting.</a:t>
            </a:r>
            <a:r>
              <a:rPr lang="en" sz="2800"/>
              <a:t> Imagine this is the end of page in a violin score</a:t>
            </a:r>
            <a:endParaRPr sz="280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-3766"/>
          <a:stretch/>
        </p:blipFill>
        <p:spPr>
          <a:xfrm>
            <a:off x="3950250" y="4904125"/>
            <a:ext cx="2163275" cy="18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4492275" y="5071750"/>
            <a:ext cx="1426800" cy="12498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668cc2e0_0_54"/>
          <p:cNvSpPr txBox="1"/>
          <p:nvPr>
            <p:ph type="title"/>
          </p:nvPr>
        </p:nvSpPr>
        <p:spPr>
          <a:xfrm>
            <a:off x="1830780" y="1194816"/>
            <a:ext cx="6402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the </a:t>
            </a:r>
            <a:r>
              <a:rPr lang="en" sz="3200">
                <a:highlight>
                  <a:schemeClr val="accent1"/>
                </a:highlight>
              </a:rPr>
              <a:t>target market</a:t>
            </a:r>
            <a:r>
              <a:rPr lang="en" sz="3200"/>
              <a:t>?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25" name="Google Shape;125;g1b7668cc2e0_0_54"/>
          <p:cNvSpPr txBox="1"/>
          <p:nvPr>
            <p:ph idx="1" type="body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/>
              <a:t>Any casual musicians who plays an instrument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Plans to expand the target market to professional ensembles/ orchestras as well as new learners 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grpSp>
        <p:nvGrpSpPr>
          <p:cNvPr id="126" name="Google Shape;126;g1b7668cc2e0_0_54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27" name="Google Shape;127;g1b7668cc2e0_0_5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b7668cc2e0_0_5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b7668cc2e0_0_5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b7668cc2e0_0_5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b7668cc2e0_0_54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g1b7668cc2e0_0_54"/>
          <p:cNvGrpSpPr/>
          <p:nvPr/>
        </p:nvGrpSpPr>
        <p:grpSpPr>
          <a:xfrm>
            <a:off x="9755569" y="4026294"/>
            <a:ext cx="1907709" cy="1885928"/>
            <a:chOff x="557511" y="3214925"/>
            <a:chExt cx="719836" cy="720150"/>
          </a:xfrm>
        </p:grpSpPr>
        <p:sp>
          <p:nvSpPr>
            <p:cNvPr id="133" name="Google Shape;133;g1b7668cc2e0_0_54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1b7668cc2e0_0_54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b7668cc2e0_0_54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b7668cc2e0_0_54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1 — Enote3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/>
              <a:t>Enote3: A software that targets professional musicians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Great features for professional musicians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Automated page turning (Coming soon)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Can’t import scores</a:t>
            </a:r>
            <a:endParaRPr sz="2800"/>
          </a:p>
          <a:p>
            <a:pPr indent="-533385" lvl="0" marL="60958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Expensive subscription fees</a:t>
            </a:r>
            <a:endParaRPr sz="2800"/>
          </a:p>
        </p:txBody>
      </p:sp>
      <p:grpSp>
        <p:nvGrpSpPr>
          <p:cNvPr id="143" name="Google Shape;14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44" name="Google Shape;144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135" y="4256150"/>
            <a:ext cx="1643665" cy="164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7668cc2e0_0_70"/>
          <p:cNvSpPr txBox="1"/>
          <p:nvPr>
            <p:ph type="title"/>
          </p:nvPr>
        </p:nvSpPr>
        <p:spPr>
          <a:xfrm>
            <a:off x="1683526" y="1211950"/>
            <a:ext cx="8151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2 — Page turner pedals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55" name="Google Shape;155;g1b7668cc2e0_0_70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Active user input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Not suitable for instruments that already has need of using legs e.g. piano, organ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Expensive (At least 44.99 Euros for a pedal with reasonable quality)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Best Page Turners for Sheet Music in 2022: the complete review</a:t>
            </a:r>
            <a:r>
              <a:rPr lang="en" sz="2800"/>
              <a:t> </a:t>
            </a:r>
            <a:endParaRPr sz="2800"/>
          </a:p>
        </p:txBody>
      </p:sp>
      <p:grpSp>
        <p:nvGrpSpPr>
          <p:cNvPr id="156" name="Google Shape;156;g1b7668cc2e0_0_7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57" name="Google Shape;157;g1b7668cc2e0_0_7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b7668cc2e0_0_7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b7668cc2e0_0_7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b7668cc2e0_0_7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g1b7668cc2e0_0_70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g1b7668cc2e0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550" y="4700817"/>
            <a:ext cx="3435150" cy="19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7668cc2e0_0_228"/>
          <p:cNvSpPr txBox="1"/>
          <p:nvPr>
            <p:ph type="title"/>
          </p:nvPr>
        </p:nvSpPr>
        <p:spPr>
          <a:xfrm>
            <a:off x="1683526" y="1211950"/>
            <a:ext cx="8151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3 — OMR Apps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68" name="Google Shape;168;g1b7668cc2e0_0_228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Good examples: PlayScore 2, Sheet Music Scanner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Both doesn’t include realtime page turning functionality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PlayScore 2: 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Subscription</a:t>
            </a:r>
            <a:r>
              <a:rPr lang="en" sz="2800"/>
              <a:t> needed (USD4.99 per month) for scanning whole pages of sheet music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Sheet Music Scanner: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Less expensive (USD4.99, one time purchase), but the set of recognisable music characters is incomplete</a:t>
            </a:r>
            <a:endParaRPr sz="2800"/>
          </a:p>
        </p:txBody>
      </p:sp>
      <p:grpSp>
        <p:nvGrpSpPr>
          <p:cNvPr id="169" name="Google Shape;169;g1b7668cc2e0_0_228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70" name="Google Shape;170;g1b7668cc2e0_0_2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1b7668cc2e0_0_2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1b7668cc2e0_0_2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b7668cc2e0_0_2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b7668cc2e0_0_22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g1b7668cc2e0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126" y="2680250"/>
            <a:ext cx="1643665" cy="16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b7668cc2e0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5615" y="4694450"/>
            <a:ext cx="1638684" cy="163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668cc2e0_0_97"/>
          <p:cNvSpPr txBox="1"/>
          <p:nvPr>
            <p:ph type="title"/>
          </p:nvPr>
        </p:nvSpPr>
        <p:spPr>
          <a:xfrm>
            <a:off x="1683525" y="1211950"/>
            <a:ext cx="1011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4a — Realtime </a:t>
            </a:r>
            <a:r>
              <a:rPr lang="en" sz="3200"/>
              <a:t>Audio-to-Audio (A2A) </a:t>
            </a:r>
            <a:r>
              <a:rPr lang="en" sz="3200"/>
              <a:t>Alignment Systems 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82" name="Google Shape;182;g1b7668cc2e0_0_97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Github open source repositories e.g.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https://github.com/Sma1033/Realtime-audio2audio-alignment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Hard to setup for non-programmers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Requires reference audio which might not exist for every single music scores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Additional programming is needed for page turning functionality</a:t>
            </a:r>
            <a:endParaRPr sz="2800"/>
          </a:p>
        </p:txBody>
      </p:sp>
      <p:grpSp>
        <p:nvGrpSpPr>
          <p:cNvPr id="183" name="Google Shape;183;g1b7668cc2e0_0_97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184" name="Google Shape;184;g1b7668cc2e0_0_9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b7668cc2e0_0_9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b7668cc2e0_0_9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b7668cc2e0_0_9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1b7668cc2e0_0_97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g1b7668cc2e0_0_97"/>
          <p:cNvGrpSpPr/>
          <p:nvPr/>
        </p:nvGrpSpPr>
        <p:grpSpPr>
          <a:xfrm>
            <a:off x="10223207" y="4815663"/>
            <a:ext cx="1659373" cy="1517457"/>
            <a:chOff x="1510757" y="3225422"/>
            <a:chExt cx="720214" cy="637346"/>
          </a:xfrm>
        </p:grpSpPr>
        <p:sp>
          <p:nvSpPr>
            <p:cNvPr id="190" name="Google Shape;190;g1b7668cc2e0_0_9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g1b7668cc2e0_0_9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g1b7668cc2e0_0_9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g1b7668cc2e0_0_9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g1b7668cc2e0_0_9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g1b7668cc2e0_0_9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g1b7668cc2e0_0_9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7668cc2e0_0_128"/>
          <p:cNvSpPr txBox="1"/>
          <p:nvPr>
            <p:ph type="title"/>
          </p:nvPr>
        </p:nvSpPr>
        <p:spPr>
          <a:xfrm>
            <a:off x="1683525" y="1211950"/>
            <a:ext cx="10119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Existing solution 4b — Music Score to Audio + Realtime </a:t>
            </a:r>
            <a:r>
              <a:rPr lang="en" sz="3200"/>
              <a:t>Audio-to-Audio</a:t>
            </a:r>
            <a:r>
              <a:rPr lang="en" sz="3200"/>
              <a:t> (A2A) Alignment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202" name="Google Shape;202;g1b7668cc2e0_0_128"/>
          <p:cNvSpPr txBox="1"/>
          <p:nvPr>
            <p:ph idx="1" type="body"/>
          </p:nvPr>
        </p:nvSpPr>
        <p:spPr>
          <a:xfrm>
            <a:off x="1556200" y="1948465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File formats for music scores include MusicXML, mscx, mscz … → Troublesome conversion and audio synthesis as specific software are needed</a:t>
            </a:r>
            <a:endParaRPr sz="2800"/>
          </a:p>
          <a:p>
            <a:pPr indent="-5333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Can’t directly synthesize audio from images of music score/ inaccurate conversion (e.g. scan-score)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/>
              <a:t>⇒ Unreliable/ extremely </a:t>
            </a:r>
            <a:r>
              <a:rPr lang="en" sz="2800"/>
              <a:t>inconvenient</a:t>
            </a:r>
            <a:r>
              <a:rPr lang="en" sz="2800"/>
              <a:t> for musicians, and they would still face countless headaches in the A2A alignment part</a:t>
            </a:r>
            <a:endParaRPr sz="2800"/>
          </a:p>
        </p:txBody>
      </p:sp>
      <p:grpSp>
        <p:nvGrpSpPr>
          <p:cNvPr id="203" name="Google Shape;203;g1b7668cc2e0_0_128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04" name="Google Shape;204;g1b7668cc2e0_0_1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b7668cc2e0_0_1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b7668cc2e0_0_1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1b7668cc2e0_0_1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1b7668cc2e0_0_128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g1b7668cc2e0_0_128"/>
          <p:cNvGrpSpPr/>
          <p:nvPr/>
        </p:nvGrpSpPr>
        <p:grpSpPr>
          <a:xfrm>
            <a:off x="10463307" y="4937363"/>
            <a:ext cx="1659373" cy="1517457"/>
            <a:chOff x="1510757" y="3225422"/>
            <a:chExt cx="720214" cy="637346"/>
          </a:xfrm>
        </p:grpSpPr>
        <p:sp>
          <p:nvSpPr>
            <p:cNvPr id="210" name="Google Shape;210;g1b7668cc2e0_0_12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g1b7668cc2e0_0_12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g1b7668cc2e0_0_12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g1b7668cc2e0_0_12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g1b7668cc2e0_0_12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g1b7668cc2e0_0_12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g1b7668cc2e0_0_12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2022-11-17T08:58:40Z</dcterms:created>
  <dc:creator>Clarice Liu</dc:creator>
</cp:coreProperties>
</file>