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7lMzIWZJdrvMP3F0aQqboQio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238700" cy="6237288"/>
          </a:xfrm>
          <a:prstGeom prst="rect">
            <a:avLst/>
          </a:prstGeom>
          <a:solidFill>
            <a:srgbClr val="425EA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243638"/>
            <a:ext cx="30238700" cy="196850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35000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332075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501775" y="41895713"/>
            <a:ext cx="2903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75" lIns="86575" spcFirstLastPara="1" rIns="86575" wrap="square" tIns="4327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7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2015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508"/>
              </a:spcBef>
              <a:spcAft>
                <a:spcPts val="0"/>
              </a:spcAft>
              <a:buNone/>
            </a:pPr>
            <a:r>
              <a:rPr b="1" i="0" lang="en-US" sz="1016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290600" y="28276263"/>
            <a:ext cx="13382700" cy="7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OMR (Template matching) to recognise handcrafted features (notes) from images of a musical score, then generating a reference audio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 features of the 2 audio streams are extracted, and compared using Dynamic Time Warping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Tkinter (A python library) for GUI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986125" y="30259338"/>
            <a:ext cx="13090500" cy="10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combined a few existing libraries of handcrafted acoustic features to creatively construct a solution to make the page </a:t>
            </a:r>
            <a:r>
              <a:rPr lang="en-US" sz="54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turning</a:t>
            </a:r>
            <a:r>
              <a:rPr b="0" i="0" lang="en-US" sz="54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 more convenient and automatic. </a:t>
            </a:r>
            <a:endParaRPr/>
          </a:p>
          <a:p>
            <a:pPr indent="0" lvl="0" marL="0" marR="0" rtl="0" algn="just">
              <a:spcBef>
                <a:spcPts val="480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this project, creative, innovative problem-solving skills, technical knowledge and resilient attitudes were developed.</a:t>
            </a:r>
            <a:endParaRPr/>
          </a:p>
          <a:p>
            <a:pPr indent="0" lvl="0" marL="0" marR="0" rtl="0" algn="just">
              <a:spcBef>
                <a:spcPts val="480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future, an app can be developed to include a more appealing GUI,</a:t>
            </a:r>
            <a:r>
              <a:rPr lang="en-US" sz="54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of improved accuracy</a:t>
            </a:r>
            <a:r>
              <a:rPr b="0" i="0" lang="en-US" sz="54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allow for better portability and personalisation.</a:t>
            </a:r>
            <a:endParaRPr/>
          </a:p>
        </p:txBody>
      </p:sp>
      <p:sp>
        <p:nvSpPr>
          <p:cNvPr id="35" name="Google Shape;35;p1"/>
          <p:cNvSpPr txBox="1"/>
          <p:nvPr>
            <p:ph idx="2" type="body"/>
          </p:nvPr>
        </p:nvSpPr>
        <p:spPr>
          <a:xfrm>
            <a:off x="717550" y="7431088"/>
            <a:ext cx="14271625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Abstract</a:t>
            </a:r>
            <a:endParaRPr sz="6000"/>
          </a:p>
        </p:txBody>
      </p:sp>
      <p:sp>
        <p:nvSpPr>
          <p:cNvPr id="36" name="Google Shape;36;p1"/>
          <p:cNvSpPr txBox="1"/>
          <p:nvPr>
            <p:ph idx="3" type="body"/>
          </p:nvPr>
        </p:nvSpPr>
        <p:spPr>
          <a:xfrm>
            <a:off x="844550" y="15208250"/>
            <a:ext cx="142748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Objective / Background / Motivation</a:t>
            </a:r>
            <a:endParaRPr sz="6000"/>
          </a:p>
        </p:txBody>
      </p:sp>
      <p:sp>
        <p:nvSpPr>
          <p:cNvPr id="37" name="Google Shape;37;p1"/>
          <p:cNvSpPr txBox="1"/>
          <p:nvPr>
            <p:ph idx="6" type="body"/>
          </p:nvPr>
        </p:nvSpPr>
        <p:spPr>
          <a:xfrm>
            <a:off x="15249525" y="7770813"/>
            <a:ext cx="14266863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Results / Application</a:t>
            </a:r>
            <a:endParaRPr sz="6000"/>
          </a:p>
        </p:txBody>
      </p:sp>
      <p:sp>
        <p:nvSpPr>
          <p:cNvPr id="38" name="Google Shape;38;p1"/>
          <p:cNvSpPr txBox="1"/>
          <p:nvPr>
            <p:ph idx="8" type="body"/>
          </p:nvPr>
        </p:nvSpPr>
        <p:spPr>
          <a:xfrm>
            <a:off x="15047913" y="27392313"/>
            <a:ext cx="14258925" cy="11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lang="en-US" sz="6000"/>
              <a:t>Discussion / Conclusion</a:t>
            </a:r>
            <a:endParaRPr sz="6000"/>
          </a:p>
        </p:txBody>
      </p:sp>
      <p:sp>
        <p:nvSpPr>
          <p:cNvPr id="39" name="Google Shape;39;p1"/>
          <p:cNvSpPr txBox="1"/>
          <p:nvPr>
            <p:ph idx="13" type="body"/>
          </p:nvPr>
        </p:nvSpPr>
        <p:spPr>
          <a:xfrm>
            <a:off x="1477963" y="16732250"/>
            <a:ext cx="13373100" cy="5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/>
              <a:t>Ariel is a piano player</a:t>
            </a:r>
            <a:endParaRPr/>
          </a:p>
          <a:p>
            <a:pPr indent="-857250" lvl="0" marL="857250" rtl="0" algn="l">
              <a:spcBef>
                <a:spcPts val="114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/>
              <a:t>Lots of sheet music from the internet</a:t>
            </a:r>
            <a:endParaRPr/>
          </a:p>
          <a:p>
            <a:pPr indent="-857250" lvl="0" marL="857250" rtl="0" algn="l">
              <a:spcBef>
                <a:spcPts val="114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/>
              <a:t>Troublesome</a:t>
            </a:r>
            <a:r>
              <a:rPr lang="en-US" sz="5700"/>
              <a:t> to manually turn a page</a:t>
            </a:r>
            <a:endParaRPr/>
          </a:p>
          <a:p>
            <a:pPr indent="-857250" lvl="0" marL="857250" rtl="0" algn="l">
              <a:spcBef>
                <a:spcPts val="114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/>
              <a:t>Disrupts the flow of play</a:t>
            </a:r>
            <a:endParaRPr/>
          </a:p>
          <a:p>
            <a:pPr indent="-857250" lvl="0" marL="857250" rtl="0" algn="l">
              <a:spcBef>
                <a:spcPts val="114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/>
              <a:t>Existing good solutions cost HKD300</a:t>
            </a:r>
            <a:endParaRPr/>
          </a:p>
        </p:txBody>
      </p:sp>
      <p:sp>
        <p:nvSpPr>
          <p:cNvPr id="40" name="Google Shape;40;p1"/>
          <p:cNvSpPr txBox="1"/>
          <p:nvPr>
            <p:ph idx="15" type="body"/>
          </p:nvPr>
        </p:nvSpPr>
        <p:spPr>
          <a:xfrm>
            <a:off x="1250950" y="4997450"/>
            <a:ext cx="20804187" cy="144621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None/>
            </a:pPr>
            <a:r>
              <a:rPr lang="en-US" sz="6000"/>
              <a:t>Students: 06 Chan Yat Long Ariel | 08 Cheung Tsz Hong Edward</a:t>
            </a:r>
            <a:endParaRPr sz="6000"/>
          </a:p>
          <a:p>
            <a:pPr indent="0" lvl="0" marL="0" rtl="0" algn="l">
              <a:spcBef>
                <a:spcPts val="1260"/>
              </a:spcBef>
              <a:spcAft>
                <a:spcPts val="0"/>
              </a:spcAft>
              <a:buClr>
                <a:schemeClr val="lt1"/>
              </a:buClr>
              <a:buSzPts val="6300"/>
              <a:buNone/>
            </a:pPr>
            <a:r>
              <a:t/>
            </a:r>
            <a:endParaRPr sz="6300"/>
          </a:p>
        </p:txBody>
      </p:sp>
      <p:sp>
        <p:nvSpPr>
          <p:cNvPr id="41" name="Google Shape;41;p1"/>
          <p:cNvSpPr txBox="1"/>
          <p:nvPr>
            <p:ph idx="16" type="body"/>
          </p:nvPr>
        </p:nvSpPr>
        <p:spPr>
          <a:xfrm>
            <a:off x="2733675" y="3414713"/>
            <a:ext cx="24345900" cy="13874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31"/>
              <a:buNone/>
            </a:pPr>
            <a:r>
              <a:rPr lang="en-US"/>
              <a:t>Music Score Page Turner</a:t>
            </a: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>
            <p:ph idx="1" type="body"/>
          </p:nvPr>
        </p:nvSpPr>
        <p:spPr>
          <a:xfrm>
            <a:off x="1071562" y="9123942"/>
            <a:ext cx="13563600" cy="485994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None/>
            </a:pPr>
            <a:r>
              <a:rPr lang="en-US" sz="5700"/>
              <a:t>To allow for continuous reading of a music score during play, an automatic music score page turner is created for musicians using Optical Music Recognition (OMR) and Dynamic Time Warping (DTW) technology.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228600" y="26881138"/>
            <a:ext cx="14274800" cy="1112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b="1" i="0" lang="en-US" sz="6000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b="1" i="0" sz="6000" u="sng" cap="none" strike="noStrike">
              <a:solidFill>
                <a:srgbClr val="2C3F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5724988" y="8947151"/>
            <a:ext cx="12904800" cy="8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application that includes both OMR and page turning functionality is created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OMR part recognises simple music scores fairly accurately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page turner can turn 1 page in a 2-page music score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57250" lvl="0" marL="857250" marR="0" rtl="0" algn="l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Times New Roman"/>
              <a:buChar char="•"/>
            </a:pPr>
            <a:r>
              <a:rPr lang="en-US" sz="5700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Musicians can play pieces and not worry about their page not flipping</a:t>
            </a:r>
            <a:endParaRPr sz="5700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ext&#10;&#10;Description automatically generated with medium confidence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31475" y="433706"/>
            <a:ext cx="5398198" cy="16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AIoT Coding, Engineering and Entrepreneurial Skills Education for Gifted Students</a:t>
            </a:r>
            <a:endParaRPr b="0" i="0" sz="6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3143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2674263" y="19019838"/>
            <a:ext cx="5873750" cy="5076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314375"/>
                </a:solidFill>
                <a:latin typeface="Arial"/>
                <a:ea typeface="Arial"/>
                <a:cs typeface="Arial"/>
                <a:sym typeface="Arial"/>
              </a:rPr>
              <a:t>QR Code for Video Demo</a:t>
            </a:r>
            <a:endParaRPr/>
          </a:p>
        </p:txBody>
      </p:sp>
      <p:sp>
        <p:nvSpPr>
          <p:cNvPr id="52" name="Google Shape;52;p1"/>
          <p:cNvSpPr/>
          <p:nvPr/>
        </p:nvSpPr>
        <p:spPr>
          <a:xfrm>
            <a:off x="16303625" y="19072225"/>
            <a:ext cx="5873750" cy="5076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314375"/>
                </a:solidFill>
                <a:latin typeface="Arial"/>
                <a:ea typeface="Arial"/>
                <a:cs typeface="Arial"/>
                <a:sym typeface="Arial"/>
              </a:rPr>
              <a:t>QR Code for GitHub Page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22999700" y="24229225"/>
            <a:ext cx="48594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 Link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17046575" y="24203025"/>
            <a:ext cx="4692650" cy="1351297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b="0" i="0" lang="en-US" sz="57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5700" u="none" cap="none" strike="noStrike">
              <a:solidFill>
                <a:srgbClr val="2C3F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LKCKY School Badge | PLKCKY Wiki | Fandom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64410" y="433166"/>
            <a:ext cx="1542857" cy="160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聖公會鄧肇堅中學- 维基百科，自由的百科全书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29150" y="341827"/>
            <a:ext cx="1137500" cy="1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44748" y="22205576"/>
            <a:ext cx="4859449" cy="2794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10644" y="2229393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9340483" y="25283037"/>
            <a:ext cx="48594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page turning pedals: Incompatible with some pianos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1530185" y="25304154"/>
            <a:ext cx="48594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software (Enote3): Cannot import pdf digital scores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03625" y="18275301"/>
            <a:ext cx="5873750" cy="58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23738400" y="5000039"/>
            <a:ext cx="5022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ID: P4</a:t>
            </a:r>
            <a:endParaRPr sz="6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538" y="35706053"/>
            <a:ext cx="14133630" cy="5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653745" y="18254770"/>
            <a:ext cx="5914824" cy="59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