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Noto Sans"/>
      <p:regular r:id="rId31"/>
      <p:bold r:id="rId32"/>
      <p:italic r:id="rId33"/>
      <p:boldItalic r:id="rId34"/>
    </p:embeddedFont>
    <p:embeddedFont>
      <p:font typeface="Lora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ied3tgiA2vEcuRHyHVL81d6gv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2A46BD-6C06-438C-9541-E9C5A4AE79AF}">
  <a:tblStyle styleId="{502A46BD-6C06-438C-9541-E9C5A4AE79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otoSans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NotoSans-italic.fntdata"/><Relationship Id="rId10" Type="http://schemas.openxmlformats.org/officeDocument/2006/relationships/slide" Target="slides/slide5.xml"/><Relationship Id="rId32" Type="http://schemas.openxmlformats.org/officeDocument/2006/relationships/font" Target="fonts/NotoSans-bold.fntdata"/><Relationship Id="rId13" Type="http://schemas.openxmlformats.org/officeDocument/2006/relationships/slide" Target="slides/slide8.xml"/><Relationship Id="rId35" Type="http://schemas.openxmlformats.org/officeDocument/2006/relationships/font" Target="fonts/Lora-regular.fntdata"/><Relationship Id="rId12" Type="http://schemas.openxmlformats.org/officeDocument/2006/relationships/slide" Target="slides/slide7.xml"/><Relationship Id="rId34" Type="http://schemas.openxmlformats.org/officeDocument/2006/relationships/font" Target="fonts/Noto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Lora-italic.fntdata"/><Relationship Id="rId14" Type="http://schemas.openxmlformats.org/officeDocument/2006/relationships/slide" Target="slides/slide9.xml"/><Relationship Id="rId36" Type="http://schemas.openxmlformats.org/officeDocument/2006/relationships/font" Target="fonts/Lora-bold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38" Type="http://schemas.openxmlformats.org/officeDocument/2006/relationships/font" Target="fonts/Lor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7668cc2e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b7668cc2e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b7668cc2e0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7668cc2e0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b7668cc2e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7668cc2e0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b7668cc2e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7668cc2e0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b7668cc2e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7668cc2e0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b7668cc2e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b7668cc2e0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b7668cc2e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b7668cc2e0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b7668cc2e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b7668cc2e0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b7668cc2e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7668cc2e0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b7668cc2e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7668cc2e0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b7668cc2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7668cc2e0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b7668cc2e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7668cc2e0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b7668cc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7668cc2e0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b7668cc2e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cxnSp>
        <p:nvCxnSpPr>
          <p:cNvPr id="15" name="Google Shape;15;p15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5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24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ompletely 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4" name="Google Shape;24;p1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8" name="Google Shape;28;p18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8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/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cxnSp>
        <p:nvCxnSpPr>
          <p:cNvPr id="31" name="Google Shape;31;p18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i="1" sz="32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32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32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32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32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32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32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5" name="Google Shape;35;p19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9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ora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48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5730200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/>
        </p:txBody>
      </p:sp>
      <p:cxnSp>
        <p:nvCxnSpPr>
          <p:cNvPr id="43" name="Google Shape;43;p20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0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0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3" type="body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52" name="Google Shape;52;p2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1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1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8" name="Google Shape;58;p22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2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2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i="1" sz="1867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4" name="Google Shape;64;p23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3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uggeluk.github.io/deepscore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ewzik.com/en/blog/best-page-turners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ma1033/Realtime-audio2audio-alignme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ctrTitle"/>
          </p:nvPr>
        </p:nvSpPr>
        <p:spPr>
          <a:xfrm>
            <a:off x="1357424" y="2358900"/>
            <a:ext cx="102966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/>
              <a:t>Music Score Page Turner</a:t>
            </a:r>
            <a:endParaRPr sz="6000"/>
          </a:p>
        </p:txBody>
      </p:sp>
      <p:grpSp>
        <p:nvGrpSpPr>
          <p:cNvPr id="76" name="Google Shape;76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7" name="Google Shape;77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"/>
          <p:cNvSpPr txBox="1"/>
          <p:nvPr/>
        </p:nvSpPr>
        <p:spPr>
          <a:xfrm>
            <a:off x="2566262" y="4013413"/>
            <a:ext cx="8776666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b="1" lang="en" sz="32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Scan and perform!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566262" y="5342987"/>
            <a:ext cx="405538" cy="42755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54266" y="5252731"/>
            <a:ext cx="8077925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Team Members (Project 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06 Chan Yat Long Ariel | 08 Edward Cheung</a:t>
            </a:r>
            <a:endParaRPr b="0" i="0" sz="2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500" y="476625"/>
            <a:ext cx="94281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CityU-EE Gifted Education Fund Programme:</a:t>
            </a:r>
            <a:b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AIoT Coding, Engineering and Entrepreneurial Skills Education for Gifted Students</a:t>
            </a:r>
            <a:endParaRPr b="0" i="1" sz="17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500" y="476625"/>
            <a:ext cx="2385900" cy="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7668cc2e0_0_8"/>
          <p:cNvSpPr txBox="1"/>
          <p:nvPr>
            <p:ph type="title"/>
          </p:nvPr>
        </p:nvSpPr>
        <p:spPr>
          <a:xfrm>
            <a:off x="1841667" y="1194816"/>
            <a:ext cx="5171100" cy="5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Problems to address</a:t>
            </a:r>
            <a:endParaRPr sz="3200"/>
          </a:p>
        </p:txBody>
      </p:sp>
      <p:sp>
        <p:nvSpPr>
          <p:cNvPr id="223" name="Google Shape;223;g1b7668cc2e0_0_8"/>
          <p:cNvSpPr txBox="1"/>
          <p:nvPr>
            <p:ph idx="1" type="body"/>
          </p:nvPr>
        </p:nvSpPr>
        <p:spPr>
          <a:xfrm>
            <a:off x="1841667" y="2155293"/>
            <a:ext cx="90795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There is no easily available software that </a:t>
            </a:r>
            <a:r>
              <a:rPr lang="en" sz="2800"/>
              <a:t>conveniently and </a:t>
            </a:r>
            <a:r>
              <a:rPr lang="en" sz="2800"/>
              <a:t>automatically turns a page of any given music score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Impromptu improvisations (e.g. transposition of melody) or unintentional mistakes by musicians during the performance may affect the accuracy of the audio alignment systems</a:t>
            </a:r>
            <a:endParaRPr sz="2800"/>
          </a:p>
        </p:txBody>
      </p:sp>
      <p:sp>
        <p:nvSpPr>
          <p:cNvPr id="224" name="Google Shape;224;g1b7668cc2e0_0_8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type="title"/>
          </p:nvPr>
        </p:nvSpPr>
        <p:spPr>
          <a:xfrm>
            <a:off x="1841666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Our solution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230" name="Google Shape;230;p7"/>
          <p:cNvSpPr txBox="1"/>
          <p:nvPr>
            <p:ph idx="1" type="body"/>
          </p:nvPr>
        </p:nvSpPr>
        <p:spPr>
          <a:xfrm>
            <a:off x="1717438" y="2040000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79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/>
              <a:t>Using an Optical Music Recognition (OMR) ML model to extract musical information from images of music scores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Synthesize a reference audio using the extracted info + mark the timings (Reference audio) for page turning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(TBC) Extract audio features of both the reference audio and realtime microphone input e.g. MFCCs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Perform Dynamic Time Wrapping (DTW) for realtime A2A Alignment/ Tracking</a:t>
            </a:r>
            <a:endParaRPr sz="2800"/>
          </a:p>
        </p:txBody>
      </p:sp>
      <p:grpSp>
        <p:nvGrpSpPr>
          <p:cNvPr id="231" name="Google Shape;231;p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32" name="Google Shape;232;p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7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7" name="Google Shape;237;p7"/>
          <p:cNvGrpSpPr/>
          <p:nvPr/>
        </p:nvGrpSpPr>
        <p:grpSpPr>
          <a:xfrm>
            <a:off x="10149875" y="181691"/>
            <a:ext cx="1488767" cy="1654512"/>
            <a:chOff x="6506504" y="937343"/>
            <a:chExt cx="744272" cy="793950"/>
          </a:xfrm>
        </p:grpSpPr>
        <p:sp>
          <p:nvSpPr>
            <p:cNvPr id="238" name="Google Shape;238;p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7668cc2e0_0_147"/>
          <p:cNvSpPr txBox="1"/>
          <p:nvPr>
            <p:ph type="title"/>
          </p:nvPr>
        </p:nvSpPr>
        <p:spPr>
          <a:xfrm>
            <a:off x="1841666" y="1194816"/>
            <a:ext cx="765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Technical details to our solution — OMR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257" name="Google Shape;257;g1b7668cc2e0_0_147"/>
          <p:cNvSpPr txBox="1"/>
          <p:nvPr>
            <p:ph idx="1" type="body"/>
          </p:nvPr>
        </p:nvSpPr>
        <p:spPr>
          <a:xfrm>
            <a:off x="1717438" y="2040000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Dataset: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Deepscores Dataset – Lukas Tuggener</a:t>
            </a:r>
            <a:r>
              <a:rPr lang="en" sz="2800"/>
              <a:t> 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ML Model structure: TBC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Related publications:</a:t>
            </a:r>
            <a:endParaRPr sz="2800"/>
          </a:p>
        </p:txBody>
      </p:sp>
      <p:grpSp>
        <p:nvGrpSpPr>
          <p:cNvPr id="258" name="Google Shape;258;g1b7668cc2e0_0_147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259" name="Google Shape;259;g1b7668cc2e0_0_14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1b7668cc2e0_0_14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1b7668cc2e0_0_14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1b7668cc2e0_0_14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g1b7668cc2e0_0_147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4" name="Google Shape;264;g1b7668cc2e0_0_147"/>
          <p:cNvGrpSpPr/>
          <p:nvPr/>
        </p:nvGrpSpPr>
        <p:grpSpPr>
          <a:xfrm>
            <a:off x="10149875" y="181691"/>
            <a:ext cx="1488767" cy="1654513"/>
            <a:chOff x="6506504" y="937343"/>
            <a:chExt cx="744272" cy="793950"/>
          </a:xfrm>
        </p:grpSpPr>
        <p:sp>
          <p:nvSpPr>
            <p:cNvPr id="265" name="Google Shape;265;g1b7668cc2e0_0_14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g1b7668cc2e0_0_14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g1b7668cc2e0_0_14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68" name="Google Shape;268;g1b7668cc2e0_0_14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69" name="Google Shape;269;g1b7668cc2e0_0_1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70" name="Google Shape;270;g1b7668cc2e0_0_1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71" name="Google Shape;271;g1b7668cc2e0_0_1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72" name="Google Shape;272;g1b7668cc2e0_0_1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73" name="Google Shape;273;g1b7668cc2e0_0_1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74" name="Google Shape;274;g1b7668cc2e0_0_1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75" name="Google Shape;275;g1b7668cc2e0_0_1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76" name="Google Shape;276;g1b7668cc2e0_0_1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77" name="Google Shape;277;g1b7668cc2e0_0_1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78" name="Google Shape;278;g1b7668cc2e0_0_1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7668cc2e0_0_174"/>
          <p:cNvSpPr txBox="1"/>
          <p:nvPr>
            <p:ph type="title"/>
          </p:nvPr>
        </p:nvSpPr>
        <p:spPr>
          <a:xfrm>
            <a:off x="1841666" y="1194816"/>
            <a:ext cx="765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Technical details to our solution — DTW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284" name="Google Shape;284;g1b7668cc2e0_0_174"/>
          <p:cNvSpPr txBox="1"/>
          <p:nvPr>
            <p:ph idx="1" type="body"/>
          </p:nvPr>
        </p:nvSpPr>
        <p:spPr>
          <a:xfrm>
            <a:off x="1717438" y="2040000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Related publications:</a:t>
            </a:r>
            <a:endParaRPr sz="2800"/>
          </a:p>
        </p:txBody>
      </p:sp>
      <p:grpSp>
        <p:nvGrpSpPr>
          <p:cNvPr id="285" name="Google Shape;285;g1b7668cc2e0_0_174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286" name="Google Shape;286;g1b7668cc2e0_0_17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1b7668cc2e0_0_17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1b7668cc2e0_0_17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1b7668cc2e0_0_17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g1b7668cc2e0_0_174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1" name="Google Shape;291;g1b7668cc2e0_0_174"/>
          <p:cNvGrpSpPr/>
          <p:nvPr/>
        </p:nvGrpSpPr>
        <p:grpSpPr>
          <a:xfrm>
            <a:off x="10149875" y="181691"/>
            <a:ext cx="1488767" cy="1654513"/>
            <a:chOff x="6506504" y="937343"/>
            <a:chExt cx="744272" cy="793950"/>
          </a:xfrm>
        </p:grpSpPr>
        <p:sp>
          <p:nvSpPr>
            <p:cNvPr id="292" name="Google Shape;292;g1b7668cc2e0_0_174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g1b7668cc2e0_0_174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g1b7668cc2e0_0_174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95" name="Google Shape;295;g1b7668cc2e0_0_174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96" name="Google Shape;296;g1b7668cc2e0_0_17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97" name="Google Shape;297;g1b7668cc2e0_0_17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98" name="Google Shape;298;g1b7668cc2e0_0_17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99" name="Google Shape;299;g1b7668cc2e0_0_17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0" name="Google Shape;300;g1b7668cc2e0_0_17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1" name="Google Shape;301;g1b7668cc2e0_0_17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2" name="Google Shape;302;g1b7668cc2e0_0_17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3" name="Google Shape;303;g1b7668cc2e0_0_17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4" name="Google Shape;304;g1b7668cc2e0_0_17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5" name="Google Shape;305;g1b7668cc2e0_0_17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7668cc2e0_0_250"/>
          <p:cNvSpPr txBox="1"/>
          <p:nvPr>
            <p:ph type="title"/>
          </p:nvPr>
        </p:nvSpPr>
        <p:spPr>
          <a:xfrm>
            <a:off x="1841666" y="1194816"/>
            <a:ext cx="765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Technical details to our solution — Audio Feature Extraction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311" name="Google Shape;311;g1b7668cc2e0_0_250"/>
          <p:cNvSpPr txBox="1"/>
          <p:nvPr>
            <p:ph idx="1" type="body"/>
          </p:nvPr>
        </p:nvSpPr>
        <p:spPr>
          <a:xfrm>
            <a:off x="1717438" y="2040000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Includes Mel-frequency cepstral coefficients (MFCCs), Skewness, Kurtosis, etc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Used in Plan B/C in case Plan A didn’t perform well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Related publications:</a:t>
            </a:r>
            <a:endParaRPr sz="2800"/>
          </a:p>
        </p:txBody>
      </p:sp>
      <p:grpSp>
        <p:nvGrpSpPr>
          <p:cNvPr id="312" name="Google Shape;312;g1b7668cc2e0_0_250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313" name="Google Shape;313;g1b7668cc2e0_0_25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1b7668cc2e0_0_25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1b7668cc2e0_0_25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1b7668cc2e0_0_25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g1b7668cc2e0_0_250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8" name="Google Shape;318;g1b7668cc2e0_0_250"/>
          <p:cNvGrpSpPr/>
          <p:nvPr/>
        </p:nvGrpSpPr>
        <p:grpSpPr>
          <a:xfrm>
            <a:off x="10149875" y="181691"/>
            <a:ext cx="1488767" cy="1654513"/>
            <a:chOff x="6506504" y="937343"/>
            <a:chExt cx="744272" cy="793950"/>
          </a:xfrm>
        </p:grpSpPr>
        <p:sp>
          <p:nvSpPr>
            <p:cNvPr id="319" name="Google Shape;319;g1b7668cc2e0_0_25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g1b7668cc2e0_0_25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g1b7668cc2e0_0_25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22" name="Google Shape;322;g1b7668cc2e0_0_250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323" name="Google Shape;323;g1b7668cc2e0_0_2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4" name="Google Shape;324;g1b7668cc2e0_0_2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5" name="Google Shape;325;g1b7668cc2e0_0_2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6" name="Google Shape;326;g1b7668cc2e0_0_2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7" name="Google Shape;327;g1b7668cc2e0_0_2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8" name="Google Shape;328;g1b7668cc2e0_0_2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9" name="Google Shape;329;g1b7668cc2e0_0_2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0" name="Google Shape;330;g1b7668cc2e0_0_2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1" name="Google Shape;331;g1b7668cc2e0_0_2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2" name="Google Shape;332;g1b7668cc2e0_0_2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b7668cc2e0_0_200"/>
          <p:cNvSpPr txBox="1"/>
          <p:nvPr>
            <p:ph type="title"/>
          </p:nvPr>
        </p:nvSpPr>
        <p:spPr>
          <a:xfrm>
            <a:off x="1841666" y="1194816"/>
            <a:ext cx="765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Complete </a:t>
            </a:r>
            <a:r>
              <a:rPr lang="en" sz="3200"/>
              <a:t>pipeline</a:t>
            </a:r>
            <a:r>
              <a:rPr lang="en" sz="3200"/>
              <a:t> of our solution (Plan A)</a:t>
            </a:r>
            <a:endParaRPr sz="3200">
              <a:highlight>
                <a:schemeClr val="accent1"/>
              </a:highlight>
            </a:endParaRPr>
          </a:p>
        </p:txBody>
      </p:sp>
      <p:grpSp>
        <p:nvGrpSpPr>
          <p:cNvPr id="338" name="Google Shape;338;g1b7668cc2e0_0_200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339" name="Google Shape;339;g1b7668cc2e0_0_20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1b7668cc2e0_0_20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1b7668cc2e0_0_20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1b7668cc2e0_0_20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g1b7668cc2e0_0_200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g1b7668cc2e0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00" y="2384488"/>
            <a:ext cx="109347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b7668cc2e0_0_240"/>
          <p:cNvSpPr txBox="1"/>
          <p:nvPr>
            <p:ph type="title"/>
          </p:nvPr>
        </p:nvSpPr>
        <p:spPr>
          <a:xfrm>
            <a:off x="1841666" y="1194816"/>
            <a:ext cx="765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Complete pipeline of our solution (Plan B)</a:t>
            </a:r>
            <a:endParaRPr sz="3200">
              <a:highlight>
                <a:schemeClr val="accent1"/>
              </a:highlight>
            </a:endParaRPr>
          </a:p>
        </p:txBody>
      </p:sp>
      <p:grpSp>
        <p:nvGrpSpPr>
          <p:cNvPr id="350" name="Google Shape;350;g1b7668cc2e0_0_240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351" name="Google Shape;351;g1b7668cc2e0_0_2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1b7668cc2e0_0_2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1b7668cc2e0_0_2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1b7668cc2e0_0_24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g1b7668cc2e0_0_240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6" name="Google Shape;356;g1b7668cc2e0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70563"/>
            <a:ext cx="11887201" cy="263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b7668cc2e0_0_277"/>
          <p:cNvSpPr txBox="1"/>
          <p:nvPr>
            <p:ph type="title"/>
          </p:nvPr>
        </p:nvSpPr>
        <p:spPr>
          <a:xfrm>
            <a:off x="1841666" y="1194816"/>
            <a:ext cx="765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Complete pipeline of our solution (Plan C)</a:t>
            </a:r>
            <a:endParaRPr sz="3200">
              <a:highlight>
                <a:schemeClr val="accent1"/>
              </a:highlight>
            </a:endParaRPr>
          </a:p>
        </p:txBody>
      </p:sp>
      <p:grpSp>
        <p:nvGrpSpPr>
          <p:cNvPr id="362" name="Google Shape;362;g1b7668cc2e0_0_277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363" name="Google Shape;363;g1b7668cc2e0_0_27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b7668cc2e0_0_27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b7668cc2e0_0_27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b7668cc2e0_0_27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g1b7668cc2e0_0_277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g1b7668cc2e0_0_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1775"/>
            <a:ext cx="11887199" cy="307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b7668cc2e0_0_287"/>
          <p:cNvSpPr txBox="1"/>
          <p:nvPr>
            <p:ph type="title"/>
          </p:nvPr>
        </p:nvSpPr>
        <p:spPr>
          <a:xfrm>
            <a:off x="1841666" y="1194816"/>
            <a:ext cx="765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Comparing plans A, B and C</a:t>
            </a:r>
            <a:endParaRPr sz="3200">
              <a:highlight>
                <a:schemeClr val="accent1"/>
              </a:highlight>
            </a:endParaRPr>
          </a:p>
        </p:txBody>
      </p:sp>
      <p:grpSp>
        <p:nvGrpSpPr>
          <p:cNvPr id="374" name="Google Shape;374;g1b7668cc2e0_0_287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375" name="Google Shape;375;g1b7668cc2e0_0_28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1b7668cc2e0_0_28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1b7668cc2e0_0_28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1b7668cc2e0_0_28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g1b7668cc2e0_0_287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0" name="Google Shape;380;g1b7668cc2e0_0_287"/>
          <p:cNvGraphicFramePr/>
          <p:nvPr/>
        </p:nvGraphicFramePr>
        <p:xfrm>
          <a:off x="952500" y="187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{502A46BD-6C06-438C-9541-E9C5A4AE79AF}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150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0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Theoretical Speed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0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Audio Feature Extraction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Directly used in DTW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assist main DTW thread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"/>
          <p:cNvSpPr txBox="1"/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Timeline</a:t>
            </a:r>
            <a:endParaRPr sz="3200"/>
          </a:p>
        </p:txBody>
      </p:sp>
      <p:grpSp>
        <p:nvGrpSpPr>
          <p:cNvPr id="386" name="Google Shape;386;p11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87" name="Google Shape;387;p1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11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2" name="Google Shape;392;p11"/>
          <p:cNvGrpSpPr/>
          <p:nvPr/>
        </p:nvGrpSpPr>
        <p:grpSpPr>
          <a:xfrm>
            <a:off x="748375" y="2464770"/>
            <a:ext cx="10747161" cy="2369739"/>
            <a:chOff x="-2036679" y="2163496"/>
            <a:chExt cx="16230475" cy="3578805"/>
          </a:xfrm>
        </p:grpSpPr>
        <p:sp>
          <p:nvSpPr>
            <p:cNvPr id="393" name="Google Shape;393;p11"/>
            <p:cNvSpPr txBox="1"/>
            <p:nvPr/>
          </p:nvSpPr>
          <p:spPr>
            <a:xfrm>
              <a:off x="-2036679" y="2244834"/>
              <a:ext cx="3364800" cy="14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" sz="2800">
                  <a:solidFill>
                    <a:srgbClr val="C66E07"/>
                  </a:solidFill>
                  <a:latin typeface="Noto Sans"/>
                  <a:ea typeface="Noto Sans"/>
                  <a:cs typeface="Noto Sans"/>
                  <a:sym typeface="Noto Sans"/>
                </a:rPr>
                <a:t>Christmas </a:t>
              </a:r>
              <a:r>
                <a:rPr b="1" lang="en" sz="2800">
                  <a:solidFill>
                    <a:srgbClr val="C66E07"/>
                  </a:solidFill>
                  <a:latin typeface="Noto Sans"/>
                  <a:ea typeface="Noto Sans"/>
                  <a:cs typeface="Noto Sans"/>
                  <a:sym typeface="Noto Sans"/>
                </a:rPr>
                <a:t>Holiday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1"/>
            <p:cNvSpPr txBox="1"/>
            <p:nvPr/>
          </p:nvSpPr>
          <p:spPr>
            <a:xfrm>
              <a:off x="-2019299" y="4533601"/>
              <a:ext cx="3699600" cy="12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Fininalising technical plans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"/>
            <p:cNvSpPr txBox="1"/>
            <p:nvPr/>
          </p:nvSpPr>
          <p:spPr>
            <a:xfrm>
              <a:off x="2226913" y="2226046"/>
              <a:ext cx="33648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" sz="2800">
                  <a:solidFill>
                    <a:srgbClr val="D3A37E"/>
                  </a:solidFill>
                  <a:latin typeface="Noto Sans"/>
                  <a:ea typeface="Noto Sans"/>
                  <a:cs typeface="Noto Sans"/>
                  <a:sym typeface="Noto Sans"/>
                </a:rPr>
                <a:t>Early Jan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1"/>
            <p:cNvSpPr txBox="1"/>
            <p:nvPr/>
          </p:nvSpPr>
          <p:spPr>
            <a:xfrm>
              <a:off x="10828996" y="2163496"/>
              <a:ext cx="33648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" sz="2800">
                  <a:solidFill>
                    <a:schemeClr val="accent2"/>
                  </a:solidFill>
                  <a:latin typeface="Noto Sans"/>
                  <a:ea typeface="Noto Sans"/>
                  <a:cs typeface="Noto Sans"/>
                  <a:sym typeface="Noto Sans"/>
                </a:rPr>
                <a:t>Late Jan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1"/>
            <p:cNvSpPr txBox="1"/>
            <p:nvPr/>
          </p:nvSpPr>
          <p:spPr>
            <a:xfrm>
              <a:off x="6490504" y="2226046"/>
              <a:ext cx="33648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" sz="2800">
                  <a:solidFill>
                    <a:srgbClr val="7D4E2B"/>
                  </a:solidFill>
                  <a:latin typeface="Noto Sans"/>
                  <a:ea typeface="Noto Sans"/>
                  <a:cs typeface="Noto Sans"/>
                  <a:sym typeface="Noto Sans"/>
                </a:rPr>
                <a:t>Mid Jan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Google Shape;398;p11"/>
            <p:cNvCxnSpPr/>
            <p:nvPr/>
          </p:nvCxnSpPr>
          <p:spPr>
            <a:xfrm flipH="1" rot="10800000">
              <a:off x="-2019301" y="3730693"/>
              <a:ext cx="15931207" cy="163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9" name="Google Shape;399;p11"/>
            <p:cNvSpPr/>
            <p:nvPr/>
          </p:nvSpPr>
          <p:spPr>
            <a:xfrm>
              <a:off x="-2036679" y="3578862"/>
              <a:ext cx="352038" cy="35361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66E0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66E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252997" y="3560074"/>
              <a:ext cx="352038" cy="35361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A3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6540438" y="3566463"/>
              <a:ext cx="352038" cy="35361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D4E2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10828996" y="3553886"/>
              <a:ext cx="352038" cy="35361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11"/>
          <p:cNvSpPr txBox="1"/>
          <p:nvPr/>
        </p:nvSpPr>
        <p:spPr>
          <a:xfrm>
            <a:off x="9307050" y="3978669"/>
            <a:ext cx="2449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Filiming + editing for demo video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Completion of Pitching Deck Final Version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4" name="Google Shape;404;p11"/>
          <p:cNvSpPr txBox="1"/>
          <p:nvPr/>
        </p:nvSpPr>
        <p:spPr>
          <a:xfrm>
            <a:off x="6439301" y="3997823"/>
            <a:ext cx="2449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Deciding on whether need to change to other plans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calibration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5" name="Google Shape;405;p11"/>
          <p:cNvSpPr txBox="1"/>
          <p:nvPr/>
        </p:nvSpPr>
        <p:spPr>
          <a:xfrm>
            <a:off x="3571552" y="4015990"/>
            <a:ext cx="2449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Completion of individual sections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 assembling and testing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098496" y="858540"/>
            <a:ext cx="1834712" cy="1776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4294967295" type="subTitle"/>
          </p:nvPr>
        </p:nvSpPr>
        <p:spPr>
          <a:xfrm>
            <a:off x="3205000" y="2476998"/>
            <a:ext cx="8596475" cy="329226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/>
              <a:t>An automatic music score page turner for </a:t>
            </a:r>
            <a:r>
              <a:rPr lang="en" sz="2800"/>
              <a:t>musicians using Optical Music Recognition (OMR) and Dynamic Time Wrapping (DTW)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ctrTitle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b="1" i="0" sz="36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7325" y="1386143"/>
            <a:ext cx="1085850" cy="847094"/>
            <a:chOff x="1929775" y="320925"/>
            <a:chExt cx="423800" cy="372650"/>
          </a:xfrm>
        </p:grpSpPr>
        <p:sp>
          <p:nvSpPr>
            <p:cNvPr id="101" name="Google Shape;101;p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411" name="Google Shape;411;p1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1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12"/>
          <p:cNvSpPr txBox="1"/>
          <p:nvPr/>
        </p:nvSpPr>
        <p:spPr>
          <a:xfrm>
            <a:off x="7326800" y="184845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7" name="Google Shape;417;p12"/>
          <p:cNvSpPr txBox="1"/>
          <p:nvPr/>
        </p:nvSpPr>
        <p:spPr>
          <a:xfrm>
            <a:off x="7541125" y="1915425"/>
            <a:ext cx="4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8" name="Google Shape;418;p12"/>
          <p:cNvSpPr txBox="1"/>
          <p:nvPr/>
        </p:nvSpPr>
        <p:spPr>
          <a:xfrm>
            <a:off x="1906450" y="2115525"/>
            <a:ext cx="8576400" cy="4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7986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reprocessing</a:t>
            </a: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realtime audio input e.g. noise reduction, human voice removal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507986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Score annotation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507986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Marking and listing out mistakes on scores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507986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Instrument </a:t>
            </a: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recognition</a:t>
            </a: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for individual musicians in an ensemble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iOS/ Android app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507986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In-app audio recording and playback functions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9" name="Google Shape;419;p12"/>
          <p:cNvSpPr txBox="1"/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Future work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 txBox="1"/>
          <p:nvPr>
            <p:ph idx="4294967295" type="subTitle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1" lang="en" sz="4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44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4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b="1" i="1" sz="4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details:</a:t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188" lvl="0" marL="60958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b="0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188" lvl="0" marL="60958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b="0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Website, if any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25" name="Google Shape;425;p13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13"/>
          <p:cNvSpPr txBox="1"/>
          <p:nvPr>
            <p:ph idx="4294967295" type="ctrTitle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7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b="1" i="0" sz="7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27" name="Google Shape;427;p13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13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13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430" name="Google Shape;430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13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830780" y="1194816"/>
            <a:ext cx="6402221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Background &amp; Motivation</a:t>
            </a:r>
            <a:r>
              <a:rPr lang="en" sz="4000"/>
              <a:t> </a:t>
            </a:r>
            <a:endParaRPr sz="4000">
              <a:highlight>
                <a:schemeClr val="accent1"/>
              </a:highlight>
            </a:endParaRPr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663098" y="1939989"/>
            <a:ext cx="96411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79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/>
              <a:t>As casual pianists, we like to find sheet music from the internet to play.</a:t>
            </a:r>
            <a:endParaRPr sz="2800"/>
          </a:p>
          <a:p>
            <a:pPr indent="-5333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However, it is annoying to manually turn a page of the score as it greatly </a:t>
            </a:r>
            <a:r>
              <a:rPr lang="en" sz="2800"/>
              <a:t>interrupts</a:t>
            </a:r>
            <a:r>
              <a:rPr lang="en" sz="2800"/>
              <a:t> the flow of our hands</a:t>
            </a:r>
            <a:endParaRPr sz="2800"/>
          </a:p>
          <a:p>
            <a:pPr indent="-5333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This problem is amplified by scores with poor </a:t>
            </a:r>
            <a:r>
              <a:rPr lang="en" sz="2800"/>
              <a:t>typesetting</a:t>
            </a:r>
            <a:r>
              <a:rPr lang="en" sz="2800"/>
              <a:t> e.g. Imagine this is the end of page in a violin score (This isn’t the worst we’ve seen)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Google Shape;113;p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-3766"/>
          <a:stretch/>
        </p:blipFill>
        <p:spPr>
          <a:xfrm>
            <a:off x="7001800" y="4915700"/>
            <a:ext cx="2163275" cy="18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7543825" y="5083325"/>
            <a:ext cx="1426800" cy="1249800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7668cc2e0_0_54"/>
          <p:cNvSpPr txBox="1"/>
          <p:nvPr>
            <p:ph type="title"/>
          </p:nvPr>
        </p:nvSpPr>
        <p:spPr>
          <a:xfrm>
            <a:off x="1830780" y="1194816"/>
            <a:ext cx="6402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What is the </a:t>
            </a:r>
            <a:r>
              <a:rPr lang="en" sz="3200">
                <a:highlight>
                  <a:schemeClr val="accent1"/>
                </a:highlight>
              </a:rPr>
              <a:t>target market</a:t>
            </a:r>
            <a:r>
              <a:rPr lang="en" sz="3200"/>
              <a:t>?</a:t>
            </a:r>
            <a:endParaRPr sz="4000">
              <a:highlight>
                <a:schemeClr val="accent1"/>
              </a:highlight>
            </a:endParaRPr>
          </a:p>
        </p:txBody>
      </p:sp>
      <p:sp>
        <p:nvSpPr>
          <p:cNvPr id="125" name="Google Shape;125;g1b7668cc2e0_0_54"/>
          <p:cNvSpPr txBox="1"/>
          <p:nvPr>
            <p:ph idx="1" type="body"/>
          </p:nvPr>
        </p:nvSpPr>
        <p:spPr>
          <a:xfrm>
            <a:off x="1663098" y="1939989"/>
            <a:ext cx="96411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79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/>
              <a:t>Any casual musicians who plays an instrument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grpSp>
        <p:nvGrpSpPr>
          <p:cNvPr id="126" name="Google Shape;126;g1b7668cc2e0_0_54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127" name="Google Shape;127;g1b7668cc2e0_0_5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b7668cc2e0_0_5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b7668cc2e0_0_5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b7668cc2e0_0_5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b7668cc2e0_0_54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2" name="Google Shape;132;g1b7668cc2e0_0_54"/>
          <p:cNvGrpSpPr/>
          <p:nvPr/>
        </p:nvGrpSpPr>
        <p:grpSpPr>
          <a:xfrm>
            <a:off x="9755569" y="4026294"/>
            <a:ext cx="1907709" cy="1885928"/>
            <a:chOff x="557511" y="3214925"/>
            <a:chExt cx="719836" cy="720150"/>
          </a:xfrm>
        </p:grpSpPr>
        <p:sp>
          <p:nvSpPr>
            <p:cNvPr id="133" name="Google Shape;133;g1b7668cc2e0_0_54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1b7668cc2e0_0_54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g1b7668cc2e0_0_54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1b7668cc2e0_0_54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683513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Existing solution 1 — Enote3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1556200" y="1948465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79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/>
              <a:t>Enote3: A software that targets professional musicians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Great features for professional musicians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Automated page turning (Coming soon)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Can’t import scores</a:t>
            </a:r>
            <a:endParaRPr sz="2800"/>
          </a:p>
          <a:p>
            <a:pPr indent="-533385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Expensive subscription fees</a:t>
            </a:r>
            <a:endParaRPr sz="2800"/>
          </a:p>
        </p:txBody>
      </p:sp>
      <p:grpSp>
        <p:nvGrpSpPr>
          <p:cNvPr id="143" name="Google Shape;143;p6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44" name="Google Shape;144;p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135" y="4256150"/>
            <a:ext cx="1643665" cy="164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7668cc2e0_0_70"/>
          <p:cNvSpPr txBox="1"/>
          <p:nvPr>
            <p:ph type="title"/>
          </p:nvPr>
        </p:nvSpPr>
        <p:spPr>
          <a:xfrm>
            <a:off x="1683526" y="1211950"/>
            <a:ext cx="8151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Existing solution 2 — Page turner pedals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55" name="Google Shape;155;g1b7668cc2e0_0_70"/>
          <p:cNvSpPr txBox="1"/>
          <p:nvPr>
            <p:ph idx="1" type="body"/>
          </p:nvPr>
        </p:nvSpPr>
        <p:spPr>
          <a:xfrm>
            <a:off x="1556200" y="1948465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Active user input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Not suitable for instruments that already has need of using legs e.g. piano, organ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Expensive (At least 44.99 Euros for a pedal with reasonable quality)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Best Page Turners for Sheet Music in 2022: the complete review</a:t>
            </a:r>
            <a:r>
              <a:rPr lang="en" sz="2800"/>
              <a:t> </a:t>
            </a:r>
            <a:endParaRPr sz="2800"/>
          </a:p>
        </p:txBody>
      </p:sp>
      <p:grpSp>
        <p:nvGrpSpPr>
          <p:cNvPr id="156" name="Google Shape;156;g1b7668cc2e0_0_70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157" name="Google Shape;157;g1b7668cc2e0_0_7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b7668cc2e0_0_7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b7668cc2e0_0_7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1b7668cc2e0_0_7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g1b7668cc2e0_0_70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g1b7668cc2e0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550" y="4700817"/>
            <a:ext cx="3435150" cy="19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7668cc2e0_0_228"/>
          <p:cNvSpPr txBox="1"/>
          <p:nvPr>
            <p:ph type="title"/>
          </p:nvPr>
        </p:nvSpPr>
        <p:spPr>
          <a:xfrm>
            <a:off x="1683526" y="1211950"/>
            <a:ext cx="8151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Existing solution 3 — OMR Apps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68" name="Google Shape;168;g1b7668cc2e0_0_228"/>
          <p:cNvSpPr txBox="1"/>
          <p:nvPr>
            <p:ph idx="1" type="body"/>
          </p:nvPr>
        </p:nvSpPr>
        <p:spPr>
          <a:xfrm>
            <a:off x="1556200" y="1948465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Good examples: PlayScore 2, Sheet Music Scanner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Both doesn’t include realtime page turning functionality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PlayScore 2: </a:t>
            </a:r>
            <a:endParaRPr sz="2800"/>
          </a:p>
          <a:p>
            <a:pPr indent="-4064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Subscription</a:t>
            </a:r>
            <a:r>
              <a:rPr lang="en" sz="2800"/>
              <a:t> needed (USD4.99 per month) for scanning whole pages of sheet music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Sheet Music Scanner:</a:t>
            </a:r>
            <a:endParaRPr sz="2800"/>
          </a:p>
          <a:p>
            <a:pPr indent="-4064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Less expensive (USD4.99, one time purchase), but the set of recognisable music characters is incomplete</a:t>
            </a:r>
            <a:endParaRPr sz="2800"/>
          </a:p>
        </p:txBody>
      </p:sp>
      <p:grpSp>
        <p:nvGrpSpPr>
          <p:cNvPr id="169" name="Google Shape;169;g1b7668cc2e0_0_228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170" name="Google Shape;170;g1b7668cc2e0_0_2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1b7668cc2e0_0_2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1b7668cc2e0_0_2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b7668cc2e0_0_22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g1b7668cc2e0_0_228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g1b7668cc2e0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126" y="2680250"/>
            <a:ext cx="1643665" cy="16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b7668cc2e0_0_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5615" y="4694450"/>
            <a:ext cx="1638684" cy="163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7668cc2e0_0_97"/>
          <p:cNvSpPr txBox="1"/>
          <p:nvPr>
            <p:ph type="title"/>
          </p:nvPr>
        </p:nvSpPr>
        <p:spPr>
          <a:xfrm>
            <a:off x="1683525" y="1211950"/>
            <a:ext cx="10119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Existing solution 4a — Realtime </a:t>
            </a:r>
            <a:r>
              <a:rPr lang="en" sz="3200"/>
              <a:t>Audio-to-Audio (A2A) </a:t>
            </a:r>
            <a:r>
              <a:rPr lang="en" sz="3200"/>
              <a:t>Alignment Systems 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82" name="Google Shape;182;g1b7668cc2e0_0_97"/>
          <p:cNvSpPr txBox="1"/>
          <p:nvPr>
            <p:ph idx="1" type="body"/>
          </p:nvPr>
        </p:nvSpPr>
        <p:spPr>
          <a:xfrm>
            <a:off x="1556200" y="1948465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Github open source repositories e.g.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https://github.com/Sma1033/Realtime-audio2audio-alignment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Hard to setup for non-programmers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Requires reference audio which might not exist for every single music scores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Additional programming is needed for page turning functionality</a:t>
            </a:r>
            <a:endParaRPr sz="2800"/>
          </a:p>
        </p:txBody>
      </p:sp>
      <p:grpSp>
        <p:nvGrpSpPr>
          <p:cNvPr id="183" name="Google Shape;183;g1b7668cc2e0_0_97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184" name="Google Shape;184;g1b7668cc2e0_0_9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1b7668cc2e0_0_9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1b7668cc2e0_0_9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1b7668cc2e0_0_9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g1b7668cc2e0_0_97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9" name="Google Shape;189;g1b7668cc2e0_0_97"/>
          <p:cNvGrpSpPr/>
          <p:nvPr/>
        </p:nvGrpSpPr>
        <p:grpSpPr>
          <a:xfrm>
            <a:off x="10223207" y="4815663"/>
            <a:ext cx="1659373" cy="1517457"/>
            <a:chOff x="1510757" y="3225422"/>
            <a:chExt cx="720214" cy="637346"/>
          </a:xfrm>
        </p:grpSpPr>
        <p:sp>
          <p:nvSpPr>
            <p:cNvPr id="190" name="Google Shape;190;g1b7668cc2e0_0_9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g1b7668cc2e0_0_9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g1b7668cc2e0_0_9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g1b7668cc2e0_0_9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g1b7668cc2e0_0_9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g1b7668cc2e0_0_9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g1b7668cc2e0_0_9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7668cc2e0_0_128"/>
          <p:cNvSpPr txBox="1"/>
          <p:nvPr>
            <p:ph type="title"/>
          </p:nvPr>
        </p:nvSpPr>
        <p:spPr>
          <a:xfrm>
            <a:off x="1683525" y="1211950"/>
            <a:ext cx="10119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Existing solution 4b — Music Score to Audio + Realtime </a:t>
            </a:r>
            <a:r>
              <a:rPr lang="en" sz="3200"/>
              <a:t>Audio-to-Audio</a:t>
            </a:r>
            <a:r>
              <a:rPr lang="en" sz="3200"/>
              <a:t> (A2A) Alignment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202" name="Google Shape;202;g1b7668cc2e0_0_128"/>
          <p:cNvSpPr txBox="1"/>
          <p:nvPr>
            <p:ph idx="1" type="body"/>
          </p:nvPr>
        </p:nvSpPr>
        <p:spPr>
          <a:xfrm>
            <a:off x="1556200" y="1948465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File formats for music scores include MusicXML, mscx, mscz … → Troublesome conversion and audio synthesis as specific software are needed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Can’t directly synthesize audio from images of music score/ inaccurate conversion (e.g. scan-score)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800"/>
              <a:t>⇒ Unreliable/ extremely </a:t>
            </a:r>
            <a:r>
              <a:rPr lang="en" sz="2800"/>
              <a:t>inconvenient</a:t>
            </a:r>
            <a:r>
              <a:rPr lang="en" sz="2800"/>
              <a:t> for musicians, and they would still face countless headaches in the A2A alignment part</a:t>
            </a:r>
            <a:endParaRPr sz="2800"/>
          </a:p>
        </p:txBody>
      </p:sp>
      <p:grpSp>
        <p:nvGrpSpPr>
          <p:cNvPr id="203" name="Google Shape;203;g1b7668cc2e0_0_128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204" name="Google Shape;204;g1b7668cc2e0_0_1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1b7668cc2e0_0_1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1b7668cc2e0_0_1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1b7668cc2e0_0_12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1b7668cc2e0_0_128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9" name="Google Shape;209;g1b7668cc2e0_0_128"/>
          <p:cNvGrpSpPr/>
          <p:nvPr/>
        </p:nvGrpSpPr>
        <p:grpSpPr>
          <a:xfrm>
            <a:off x="10463307" y="4937363"/>
            <a:ext cx="1659373" cy="1517457"/>
            <a:chOff x="1510757" y="3225422"/>
            <a:chExt cx="720214" cy="637346"/>
          </a:xfrm>
        </p:grpSpPr>
        <p:sp>
          <p:nvSpPr>
            <p:cNvPr id="210" name="Google Shape;210;g1b7668cc2e0_0_12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g1b7668cc2e0_0_12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g1b7668cc2e0_0_12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g1b7668cc2e0_0_12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g1b7668cc2e0_0_12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g1b7668cc2e0_0_12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g1b7668cc2e0_0_12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2022-11-17T08:58:40Z</dcterms:created>
  <dc:creator>Clarice Liu</dc:creator>
</cp:coreProperties>
</file>