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ora" pitchFamily="2" charset="77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Noto Sans" panose="020B0502040504020204" pitchFamily="34" charset="0"/>
      <p:regular r:id="rId29"/>
      <p:bold r:id="rId30"/>
      <p:italic r:id="rId31"/>
      <p:boldItalic r:id="rId32"/>
    </p:embeddedFont>
    <p:embeddedFont>
      <p:font typeface="Quattrocento Sans" panose="020B0502050000020003" pitchFamily="34" charset="0"/>
      <p:regular r:id="rId33"/>
      <p:bold r:id="rId34"/>
      <p:italic r:id="rId35"/>
      <p:boldItalic r:id="rId36"/>
    </p:embeddedFont>
    <p:embeddedFont>
      <p:font typeface="Raleway" pitchFamily="2" charset="77"/>
      <p:regular r:id="rId37"/>
      <p:bold r:id="rId38"/>
      <p:italic r:id="rId39"/>
      <p:boldItalic r:id="rId40"/>
    </p:embeddedFont>
    <p:embeddedFont>
      <p:font typeface="Raleway Thin" pitchFamily="2" charset="77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JCll4GD9IPNSwVm7knR2CsgfK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47315F-67E2-44E3-83A7-026B8EAD30AD}">
  <a:tblStyle styleId="{7347315F-67E2-44E3-83A7-026B8EAD3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5"/>
  </p:normalViewPr>
  <p:slideViewPr>
    <p:cSldViewPr snapToGrid="0">
      <p:cViewPr varScale="1">
        <p:scale>
          <a:sx n="117" d="100"/>
          <a:sy n="11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presProps" Target="presProp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8316f1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98316f1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>
            <a:spLocks noGrp="1"/>
          </p:cNvSpPr>
          <p:nvPr>
            <p:ph type="ctrTitle"/>
          </p:nvPr>
        </p:nvSpPr>
        <p:spPr>
          <a:xfrm>
            <a:off x="1328840" y="2671851"/>
            <a:ext cx="60316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cxnSp>
        <p:nvCxnSpPr>
          <p:cNvPr id="15" name="Google Shape;15;p15"/>
          <p:cNvCxnSpPr/>
          <p:nvPr/>
        </p:nvCxnSpPr>
        <p:spPr>
          <a:xfrm>
            <a:off x="-8033" y="4902016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5"/>
          <p:cNvSpPr/>
          <p:nvPr/>
        </p:nvSpPr>
        <p:spPr>
          <a:xfrm>
            <a:off x="14906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24"/>
          <p:cNvCxnSpPr/>
          <p:nvPr/>
        </p:nvCxnSpPr>
        <p:spPr>
          <a:xfrm>
            <a:off x="-8033" y="60183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" name="Google Shape;69;p24"/>
          <p:cNvSpPr/>
          <p:nvPr/>
        </p:nvSpPr>
        <p:spPr>
          <a:xfrm>
            <a:off x="5724933" y="5647207"/>
            <a:ext cx="742000" cy="74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5730200" y="6389200"/>
            <a:ext cx="731600" cy="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17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7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latin typeface="Lora"/>
                <a:ea typeface="Lora"/>
                <a:cs typeface="Lora"/>
                <a:sym typeface="L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667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3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667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24" name="Google Shape;24;p17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subTitle" idx="1"/>
          </p:nvPr>
        </p:nvSpPr>
        <p:spPr>
          <a:xfrm>
            <a:off x="2696400" y="3754564"/>
            <a:ext cx="745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867">
                <a:highlight>
                  <a:schemeClr val="accent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28" name="Google Shape;28;p18"/>
          <p:cNvCxnSpPr/>
          <p:nvPr/>
        </p:nvCxnSpPr>
        <p:spPr>
          <a:xfrm>
            <a:off x="-8033" y="3429016"/>
            <a:ext cx="264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18"/>
          <p:cNvSpPr/>
          <p:nvPr/>
        </p:nvSpPr>
        <p:spPr>
          <a:xfrm>
            <a:off x="1490600" y="3051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8"/>
          <p:cNvSpPr txBox="1">
            <a:spLocks noGrp="1"/>
          </p:cNvSpPr>
          <p:nvPr>
            <p:ph type="ctrTitle"/>
          </p:nvPr>
        </p:nvSpPr>
        <p:spPr>
          <a:xfrm>
            <a:off x="2696300" y="2258031"/>
            <a:ext cx="50504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7865300" y="3429000"/>
            <a:ext cx="4334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body" idx="1"/>
          </p:nvPr>
        </p:nvSpPr>
        <p:spPr>
          <a:xfrm>
            <a:off x="2806733" y="2984000"/>
            <a:ext cx="65784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Lora"/>
              <a:buChar char="◉"/>
              <a:defRPr sz="32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32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32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32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35" name="Google Shape;35;p19"/>
          <p:cNvCxnSpPr/>
          <p:nvPr/>
        </p:nvCxnSpPr>
        <p:spPr>
          <a:xfrm>
            <a:off x="6112100" y="4902000"/>
            <a:ext cx="0" cy="197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19"/>
          <p:cNvSpPr/>
          <p:nvPr/>
        </p:nvSpPr>
        <p:spPr>
          <a:xfrm>
            <a:off x="5718000" y="4524000"/>
            <a:ext cx="756000" cy="75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/>
        </p:nvSpPr>
        <p:spPr>
          <a:xfrm>
            <a:off x="4791200" y="4550203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ora"/>
              <a:buNone/>
            </a:pPr>
            <a:r>
              <a:rPr lang="en" sz="48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“</a:t>
            </a:r>
            <a:endParaRPr sz="4800" b="1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5730200" y="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1"/>
          </p:nvPr>
        </p:nvSpPr>
        <p:spPr>
          <a:xfrm>
            <a:off x="1841667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2"/>
          </p:nvPr>
        </p:nvSpPr>
        <p:spPr>
          <a:xfrm>
            <a:off x="6683888" y="2158267"/>
            <a:ext cx="4567200" cy="4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Char char="◉"/>
              <a:defRPr sz="2667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2286000" lvl="4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2743200" lvl="5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3200400" lvl="6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3657600" lvl="7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4114800" lvl="8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endParaRPr/>
          </a:p>
        </p:txBody>
      </p:sp>
      <p:cxnSp>
        <p:nvCxnSpPr>
          <p:cNvPr id="43" name="Google Shape;43;p20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20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20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1841667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5113216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384764" y="2201433"/>
            <a:ext cx="3112000" cy="41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◉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52" name="Google Shape;52;p21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3" name="Google Shape;53;p21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54;p21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2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"/>
          <p:cNvSpPr txBox="1">
            <a:spLocks noGrp="1"/>
          </p:cNvSpPr>
          <p:nvPr>
            <p:ph type="title"/>
          </p:nvPr>
        </p:nvSpPr>
        <p:spPr>
          <a:xfrm>
            <a:off x="1841667" y="1194816"/>
            <a:ext cx="5171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22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" name="Google Shape;59;p22"/>
          <p:cNvSpPr/>
          <p:nvPr/>
        </p:nvSpPr>
        <p:spPr>
          <a:xfrm>
            <a:off x="1089967" y="1238356"/>
            <a:ext cx="541200" cy="5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22"/>
          <p:cNvCxnSpPr/>
          <p:nvPr/>
        </p:nvCxnSpPr>
        <p:spPr>
          <a:xfrm>
            <a:off x="7020867" y="1508967"/>
            <a:ext cx="51712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2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lvl="0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>
            <a:spLocks noGrp="1"/>
          </p:cNvSpPr>
          <p:nvPr>
            <p:ph type="body" idx="1"/>
          </p:nvPr>
        </p:nvSpPr>
        <p:spPr>
          <a:xfrm>
            <a:off x="2653933" y="5383167"/>
            <a:ext cx="6884000" cy="6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Lora"/>
              <a:buNone/>
              <a:defRPr sz="1867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64" name="Google Shape;64;p23"/>
          <p:cNvCxnSpPr/>
          <p:nvPr/>
        </p:nvCxnSpPr>
        <p:spPr>
          <a:xfrm>
            <a:off x="-8033" y="6221505"/>
            <a:ext cx="12216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23"/>
          <p:cNvSpPr/>
          <p:nvPr/>
        </p:nvSpPr>
        <p:spPr>
          <a:xfrm>
            <a:off x="5943200" y="6068661"/>
            <a:ext cx="305600" cy="30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5730200" y="6374267"/>
            <a:ext cx="7316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lvl="1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lvl="2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lvl="3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lvl="4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lvl="5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lvl="6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lvl="7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lvl="8" indent="0" algn="ctr">
              <a:buClr>
                <a:srgbClr val="1D1D1B"/>
              </a:buClr>
              <a:buSzPts val="1333"/>
              <a:buFont typeface="Lora"/>
              <a:buNone/>
              <a:defRPr sz="1333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1841667" y="2155293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title"/>
          </p:nvPr>
        </p:nvSpPr>
        <p:spPr>
          <a:xfrm>
            <a:off x="1841667" y="1195399"/>
            <a:ext cx="9079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L="0" marR="0" lvl="1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L="0" marR="0" lvl="2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L="0" marR="0" lvl="3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L="0" marR="0" lvl="4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L="0" marR="0" lvl="5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L="0" marR="0" lvl="6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L="0" marR="0" lvl="7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L="0" marR="0" lvl="8" indent="0" algn="r" rtl="0">
              <a:buClr>
                <a:srgbClr val="1D1D1B"/>
              </a:buClr>
              <a:buSzPts val="1333"/>
              <a:buFont typeface="Lora"/>
              <a:buNone/>
              <a:defRPr sz="1333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357414" y="2358895"/>
            <a:ext cx="6829323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6000" dirty="0"/>
              <a:t>Your </a:t>
            </a:r>
            <a:r>
              <a:rPr lang="en" sz="6000" dirty="0">
                <a:highlight>
                  <a:schemeClr val="accent1"/>
                </a:highlight>
              </a:rPr>
              <a:t>project</a:t>
            </a:r>
            <a:r>
              <a:rPr lang="en" sz="6000" dirty="0"/>
              <a:t> title</a:t>
            </a:r>
            <a:endParaRPr sz="6000" dirty="0"/>
          </a:p>
        </p:txBody>
      </p:sp>
      <p:grpSp>
        <p:nvGrpSpPr>
          <p:cNvPr id="76" name="Google Shape;76;p1"/>
          <p:cNvGrpSpPr/>
          <p:nvPr/>
        </p:nvGrpSpPr>
        <p:grpSpPr>
          <a:xfrm>
            <a:off x="1732220" y="4681899"/>
            <a:ext cx="287955" cy="456532"/>
            <a:chOff x="6718575" y="2318625"/>
            <a:chExt cx="256950" cy="407375"/>
          </a:xfrm>
        </p:grpSpPr>
        <p:sp>
          <p:nvSpPr>
            <p:cNvPr id="77" name="Google Shape;77;p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1"/>
          <p:cNvSpPr txBox="1"/>
          <p:nvPr/>
        </p:nvSpPr>
        <p:spPr>
          <a:xfrm>
            <a:off x="2566262" y="4013413"/>
            <a:ext cx="8776666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Montserrat"/>
              <a:buNone/>
            </a:pPr>
            <a:r>
              <a:rPr lang="en" sz="3200" b="1" i="0" u="none" strike="noStrike" cap="none" dirty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Slogan or tagline for your project</a:t>
            </a:r>
            <a:endParaRPr dirty="0"/>
          </a:p>
        </p:txBody>
      </p:sp>
      <p:sp>
        <p:nvSpPr>
          <p:cNvPr id="86" name="Google Shape;86;p1"/>
          <p:cNvSpPr/>
          <p:nvPr/>
        </p:nvSpPr>
        <p:spPr>
          <a:xfrm>
            <a:off x="2566262" y="5342987"/>
            <a:ext cx="405538" cy="427553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54266" y="5252731"/>
            <a:ext cx="8077925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Team Members (Project ID)</a:t>
            </a:r>
            <a:endParaRPr dirty="0"/>
          </a:p>
          <a:p>
            <a:pPr marL="0" marR="0" lvl="0" indent="0" algn="l" rtl="0">
              <a:lnSpc>
                <a:spcPct val="14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SID  Student Name | SID  Student Name | SID  Student Name</a:t>
            </a:r>
            <a:endParaRPr sz="20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500" y="476625"/>
            <a:ext cx="94281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CityU-EE Gifted Education Fund Programme:</a:t>
            </a:r>
            <a:b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700" b="0" i="1" u="none" strike="noStrike" cap="none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AIoT Coding, Engineering and Entrepreneurial Skills Education for Gifted Students</a:t>
            </a:r>
            <a:endParaRPr sz="1700" b="0" i="1" u="none" strike="noStrike" cap="none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500" y="476625"/>
            <a:ext cx="2385900" cy="60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73" name="Google Shape;273;p10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74" name="Google Shape;274;p1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1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9" name="Google Shape;279;p10"/>
          <p:cNvSpPr txBox="1">
            <a:spLocks noGrp="1"/>
          </p:cNvSpPr>
          <p:nvPr>
            <p:ph type="body" idx="1"/>
          </p:nvPr>
        </p:nvSpPr>
        <p:spPr>
          <a:xfrm>
            <a:off x="1908883" y="2298824"/>
            <a:ext cx="471475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800" b="1" dirty="0"/>
              <a:t>How does it work?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n" sz="2800" dirty="0"/>
              <a:t>Elaborate the concepts, technologies applied, etc.</a:t>
            </a:r>
            <a:endParaRPr sz="2800" dirty="0"/>
          </a:p>
        </p:txBody>
      </p:sp>
      <p:grpSp>
        <p:nvGrpSpPr>
          <p:cNvPr id="280" name="Google Shape;280;p10"/>
          <p:cNvGrpSpPr/>
          <p:nvPr/>
        </p:nvGrpSpPr>
        <p:grpSpPr>
          <a:xfrm>
            <a:off x="6533735" y="2599976"/>
            <a:ext cx="5052029" cy="2959924"/>
            <a:chOff x="3938374" y="1802704"/>
            <a:chExt cx="4542205" cy="2661224"/>
          </a:xfrm>
        </p:grpSpPr>
        <p:grpSp>
          <p:nvGrpSpPr>
            <p:cNvPr id="281" name="Google Shape;281;p10"/>
            <p:cNvGrpSpPr/>
            <p:nvPr/>
          </p:nvGrpSpPr>
          <p:grpSpPr>
            <a:xfrm>
              <a:off x="3938374" y="1802704"/>
              <a:ext cx="4542205" cy="2661224"/>
              <a:chOff x="1177450" y="241631"/>
              <a:chExt cx="6173152" cy="3616776"/>
            </a:xfrm>
          </p:grpSpPr>
          <p:sp>
            <p:nvSpPr>
              <p:cNvPr id="282" name="Google Shape;282;p10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0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86" name="Google Shape;286;p10"/>
            <p:cNvPicPr preferRelativeResize="0"/>
            <p:nvPr/>
          </p:nvPicPr>
          <p:blipFill rotWithShape="1">
            <a:blip r:embed="rId3">
              <a:alphaModFix/>
            </a:blip>
            <a:srcRect b="6620"/>
            <a:stretch/>
          </p:blipFill>
          <p:spPr>
            <a:xfrm>
              <a:off x="4445550" y="1949425"/>
              <a:ext cx="3530550" cy="224267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67DF8B44-E303-A8AE-0554-81B8524267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98316f170f_0_0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endParaRPr sz="2400" b="1" i="0" u="none" strike="noStrike" cap="non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grpSp>
        <p:nvGrpSpPr>
          <p:cNvPr id="293" name="Google Shape;293;g198316f170f_0_0"/>
          <p:cNvGrpSpPr/>
          <p:nvPr/>
        </p:nvGrpSpPr>
        <p:grpSpPr>
          <a:xfrm>
            <a:off x="1221856" y="1359611"/>
            <a:ext cx="286152" cy="286152"/>
            <a:chOff x="2594050" y="1631825"/>
            <a:chExt cx="439625" cy="439625"/>
          </a:xfrm>
        </p:grpSpPr>
        <p:sp>
          <p:nvSpPr>
            <p:cNvPr id="294" name="Google Shape;294;g198316f170f_0_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198316f170f_0_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198316f170f_0_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198316f170f_0_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g198316f170f_0_0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9" name="Google Shape;299;g198316f170f_0_0"/>
          <p:cNvSpPr txBox="1">
            <a:spLocks noGrp="1"/>
          </p:cNvSpPr>
          <p:nvPr>
            <p:ph type="body" idx="1"/>
          </p:nvPr>
        </p:nvSpPr>
        <p:spPr>
          <a:xfrm>
            <a:off x="1939638" y="1823308"/>
            <a:ext cx="9560058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sz="2400" b="1" dirty="0">
                <a:cs typeface="Arial"/>
                <a:sym typeface="Arial"/>
              </a:rPr>
              <a:t>You may insert a graph to illustrate the workflow of your solution, i.e.:</a:t>
            </a: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400" b="1" dirty="0"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 b="1" dirty="0"/>
          </a:p>
        </p:txBody>
      </p:sp>
      <p:pic>
        <p:nvPicPr>
          <p:cNvPr id="300" name="Google Shape;300;g198316f170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1975" y="2544925"/>
            <a:ext cx="7176213" cy="38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AC73F97A-C337-D397-9A3F-A8307D7F8F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"/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Timeline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306" name="Google Shape;306;p11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07" name="Google Shape;307;p11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12" name="Google Shape;312;p11"/>
          <p:cNvGrpSpPr/>
          <p:nvPr/>
        </p:nvGrpSpPr>
        <p:grpSpPr>
          <a:xfrm>
            <a:off x="748375" y="2464770"/>
            <a:ext cx="10747244" cy="1928460"/>
            <a:chOff x="-2036679" y="2163496"/>
            <a:chExt cx="16230601" cy="2912381"/>
          </a:xfrm>
        </p:grpSpPr>
        <p:sp>
          <p:nvSpPr>
            <p:cNvPr id="313" name="Google Shape;313;p11"/>
            <p:cNvSpPr txBox="1"/>
            <p:nvPr/>
          </p:nvSpPr>
          <p:spPr>
            <a:xfrm>
              <a:off x="-2036679" y="2244834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C66E07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4" name="Google Shape;314;p11"/>
            <p:cNvSpPr txBox="1"/>
            <p:nvPr/>
          </p:nvSpPr>
          <p:spPr>
            <a:xfrm>
              <a:off x="-2019299" y="4533601"/>
              <a:ext cx="3699591" cy="5422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Details of the task</a:t>
              </a:r>
              <a:endParaRPr/>
            </a:p>
          </p:txBody>
        </p:sp>
        <p:sp>
          <p:nvSpPr>
            <p:cNvPr id="315" name="Google Shape;315;p11"/>
            <p:cNvSpPr txBox="1"/>
            <p:nvPr/>
          </p:nvSpPr>
          <p:spPr>
            <a:xfrm>
              <a:off x="2226913" y="222604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D3A37E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10828996" y="216349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chemeClr val="accent2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sp>
          <p:nvSpPr>
            <p:cNvPr id="317" name="Google Shape;317;p11"/>
            <p:cNvSpPr txBox="1"/>
            <p:nvPr/>
          </p:nvSpPr>
          <p:spPr>
            <a:xfrm>
              <a:off x="6490504" y="2226046"/>
              <a:ext cx="3364926" cy="6369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u="none">
                  <a:solidFill>
                    <a:srgbClr val="7D4E2B"/>
                  </a:solidFill>
                  <a:latin typeface="Noto Sans"/>
                  <a:ea typeface="Noto Sans"/>
                  <a:cs typeface="Noto Sans"/>
                  <a:sym typeface="Noto Sans"/>
                </a:rPr>
                <a:t>Month/Date</a:t>
              </a:r>
              <a:endParaRPr/>
            </a:p>
          </p:txBody>
        </p:sp>
        <p:cxnSp>
          <p:nvCxnSpPr>
            <p:cNvPr id="318" name="Google Shape;318;p11"/>
            <p:cNvCxnSpPr/>
            <p:nvPr/>
          </p:nvCxnSpPr>
          <p:spPr>
            <a:xfrm rot="10800000" flipH="1">
              <a:off x="-2019301" y="3730693"/>
              <a:ext cx="15931207" cy="163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9" name="Google Shape;319;p11"/>
            <p:cNvSpPr/>
            <p:nvPr/>
          </p:nvSpPr>
          <p:spPr>
            <a:xfrm>
              <a:off x="-2036679" y="3578862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C66E0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C66E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252997" y="3560074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3A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6540438" y="3566463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7D4E2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10828996" y="3553886"/>
              <a:ext cx="352038" cy="353616"/>
            </a:xfrm>
            <a:custGeom>
              <a:avLst/>
              <a:gdLst/>
              <a:ahLst/>
              <a:cxnLst/>
              <a:rect l="l" t="t" r="r" b="b"/>
              <a:pathLst>
                <a:path w="6321665" h="6350000" extrusionOk="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3" name="Google Shape;323;p11"/>
          <p:cNvSpPr txBox="1"/>
          <p:nvPr/>
        </p:nvSpPr>
        <p:spPr>
          <a:xfrm>
            <a:off x="9307050" y="3978669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  <p:sp>
        <p:nvSpPr>
          <p:cNvPr id="324" name="Google Shape;324;p11"/>
          <p:cNvSpPr txBox="1"/>
          <p:nvPr/>
        </p:nvSpPr>
        <p:spPr>
          <a:xfrm>
            <a:off x="6439301" y="3997823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  <p:sp>
        <p:nvSpPr>
          <p:cNvPr id="325" name="Google Shape;325;p11"/>
          <p:cNvSpPr txBox="1"/>
          <p:nvPr/>
        </p:nvSpPr>
        <p:spPr>
          <a:xfrm>
            <a:off x="3571552" y="4015990"/>
            <a:ext cx="2449719" cy="359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Details of the task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2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332" name="Google Shape;332;p12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2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2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1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37" name="Google Shape;337;p12"/>
          <p:cNvSpPr txBox="1"/>
          <p:nvPr/>
        </p:nvSpPr>
        <p:spPr>
          <a:xfrm>
            <a:off x="7326800" y="1848450"/>
            <a:ext cx="452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8" name="Google Shape;338;p12"/>
          <p:cNvSpPr txBox="1"/>
          <p:nvPr/>
        </p:nvSpPr>
        <p:spPr>
          <a:xfrm>
            <a:off x="7541125" y="1915425"/>
            <a:ext cx="467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1906454" y="2115525"/>
            <a:ext cx="8576489" cy="125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09585" indent="-507986">
              <a:spcBef>
                <a:spcPts val="800"/>
              </a:spcBef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 dirty="0">
                <a:solidFill>
                  <a:schemeClr val="dk1"/>
                </a:solidFill>
                <a:latin typeface="Quattrocento Sans"/>
                <a:sym typeface="Quattrocento Sans"/>
              </a:rPr>
              <a:t>Future plan to further develop the product</a:t>
            </a:r>
            <a:endParaRPr sz="2800" dirty="0">
              <a:solidFill>
                <a:schemeClr val="dk1"/>
              </a:solidFill>
              <a:latin typeface="Quattrocento Sans"/>
              <a:sym typeface="Quattrocento Sans"/>
            </a:endParaRPr>
          </a:p>
          <a:p>
            <a:pPr marL="609585" indent="-507986">
              <a:spcBef>
                <a:spcPts val="800"/>
              </a:spcBef>
              <a:buClr>
                <a:schemeClr val="accent1"/>
              </a:buClr>
              <a:buSzPts val="2400"/>
              <a:buFont typeface="Quattrocento Sans"/>
              <a:buChar char="◉"/>
            </a:pPr>
            <a:r>
              <a:rPr lang="en" sz="2800" dirty="0">
                <a:solidFill>
                  <a:schemeClr val="dk1"/>
                </a:solidFill>
                <a:latin typeface="Quattrocento Sans"/>
                <a:sym typeface="Quattrocento Sans"/>
              </a:rPr>
              <a:t>Plan to deploy and market the product</a:t>
            </a:r>
            <a:endParaRPr sz="2800" dirty="0">
              <a:solidFill>
                <a:schemeClr val="dk1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305;p11">
            <a:extLst>
              <a:ext uri="{FF2B5EF4-FFF2-40B4-BE49-F238E27FC236}">
                <a16:creationId xmlns:a16="http://schemas.microsoft.com/office/drawing/2014/main" id="{C10CEC98-312A-9DEB-3A70-756D653CB8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0266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>
                <a:highlight>
                  <a:schemeClr val="accent1"/>
                </a:highlight>
              </a:rPr>
              <a:t>Future work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"/>
          <p:cNvSpPr txBox="1">
            <a:spLocks noGrp="1"/>
          </p:cNvSpPr>
          <p:nvPr>
            <p:ph type="subTitle" idx="4294967295"/>
          </p:nvPr>
        </p:nvSpPr>
        <p:spPr>
          <a:xfrm>
            <a:off x="3162000" y="2791700"/>
            <a:ext cx="66952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4400" b="1" i="1" u="none" strike="noStrike" cap="none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44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?</a:t>
            </a:r>
            <a:endParaRPr sz="4400" b="1" i="1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Contact details:</a:t>
            </a: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Email</a:t>
            </a:r>
            <a:endParaRPr dirty="0"/>
          </a:p>
          <a:p>
            <a:pPr marL="609585" marR="0" lvl="0" indent="-457188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◉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Website, if any</a:t>
            </a: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6" name="Google Shape;346;p13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7" name="Google Shape;347;p13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72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Thanks!</a:t>
            </a:r>
            <a:endParaRPr sz="72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348" name="Google Shape;348;p13"/>
          <p:cNvCxnSpPr/>
          <p:nvPr/>
        </p:nvCxnSpPr>
        <p:spPr>
          <a:xfrm>
            <a:off x="7453067" y="1905000"/>
            <a:ext cx="4738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9" name="Google Shape;349;p13"/>
          <p:cNvSpPr/>
          <p:nvPr/>
        </p:nvSpPr>
        <p:spPr>
          <a:xfrm>
            <a:off x="1109233" y="1145567"/>
            <a:ext cx="1518800" cy="15188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13"/>
          <p:cNvGrpSpPr/>
          <p:nvPr/>
        </p:nvGrpSpPr>
        <p:grpSpPr>
          <a:xfrm>
            <a:off x="1531851" y="1587679"/>
            <a:ext cx="674296" cy="634356"/>
            <a:chOff x="5972700" y="2330200"/>
            <a:chExt cx="411625" cy="387275"/>
          </a:xfrm>
        </p:grpSpPr>
        <p:sp>
          <p:nvSpPr>
            <p:cNvPr id="351" name="Google Shape;351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3" name="Google Shape;353;p1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098496" y="858540"/>
            <a:ext cx="1834712" cy="177659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subTitle" idx="4294967295"/>
          </p:nvPr>
        </p:nvSpPr>
        <p:spPr>
          <a:xfrm>
            <a:off x="3205000" y="2476998"/>
            <a:ext cx="8596475" cy="329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r>
              <a:rPr lang="en" sz="3200" b="1" i="1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About your </a:t>
            </a:r>
            <a:r>
              <a:rPr lang="en" sz="3200" b="1" i="1" u="none" strike="noStrike" cap="none" dirty="0">
                <a:solidFill>
                  <a:schemeClr val="dk1"/>
                </a:solidFill>
                <a:highlight>
                  <a:schemeClr val="accent1"/>
                </a:highlight>
                <a:latin typeface="Lora"/>
                <a:ea typeface="Lora"/>
                <a:cs typeface="Lora"/>
                <a:sym typeface="Lora"/>
              </a:rPr>
              <a:t>project idea</a:t>
            </a:r>
            <a:endParaRPr sz="3200" b="1" i="1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Lora"/>
              <a:ea typeface="Lora"/>
              <a:cs typeface="Lora"/>
              <a:sym typeface="Lor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 dirty="0"/>
              <a:t>Short description about your project 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r>
              <a:rPr lang="en" sz="2800" dirty="0"/>
              <a:t>e.g.: “A personal protective equipment (PPE) detection system for construction workers”</a:t>
            </a:r>
            <a:endParaRPr sz="2800" dirty="0"/>
          </a:p>
          <a:p>
            <a:pPr marL="0" marR="0" lvl="0" indent="0" algn="l" rtl="0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Quattrocento Sans"/>
              <a:buNone/>
            </a:pPr>
            <a:endParaRPr sz="2800" b="0" i="0" u="none" strike="noStrike" cap="none" dirty="0">
              <a:solidFill>
                <a:schemeClr val="dk1"/>
              </a:solidFill>
              <a:highlight>
                <a:schemeClr val="accen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None/>
            </a:pPr>
            <a:endParaRPr sz="2400" b="1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6" name="Google Shape;96;p2"/>
          <p:cNvCxnSpPr/>
          <p:nvPr/>
        </p:nvCxnSpPr>
        <p:spPr>
          <a:xfrm>
            <a:off x="8600" y="1905000"/>
            <a:ext cx="3196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7" name="Google Shape;97;p2"/>
          <p:cNvSpPr txBox="1">
            <a:spLocks noGrp="1"/>
          </p:cNvSpPr>
          <p:nvPr>
            <p:ph type="ctrTitle" idx="4294967295"/>
          </p:nvPr>
        </p:nvSpPr>
        <p:spPr>
          <a:xfrm>
            <a:off x="3162167" y="1088733"/>
            <a:ext cx="6544000" cy="1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3600" b="1" i="0" u="none" strike="noStrike" cap="none" dirty="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Introduction</a:t>
            </a:r>
            <a:endParaRPr sz="3600" b="1" i="0" u="none" strike="noStrike" cap="none" dirty="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6317867" y="1905000"/>
            <a:ext cx="5874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457325" y="1386143"/>
            <a:ext cx="1085850" cy="847094"/>
            <a:chOff x="1929775" y="320925"/>
            <a:chExt cx="423800" cy="372650"/>
          </a:xfrm>
        </p:grpSpPr>
        <p:sp>
          <p:nvSpPr>
            <p:cNvPr id="101" name="Google Shape;101;p2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830780" y="1194816"/>
            <a:ext cx="6402221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Background &amp; Motivation</a:t>
            </a:r>
            <a:r>
              <a:rPr lang="en" sz="4000" dirty="0"/>
              <a:t> </a:t>
            </a:r>
            <a:endParaRPr sz="4000" dirty="0">
              <a:highlight>
                <a:schemeClr val="accent1"/>
              </a:highlight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663098" y="1939989"/>
            <a:ext cx="96411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4" marR="0" lvl="0" indent="-507987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is the background of your project?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What motivated you to start this project?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problems would you like to solve?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Vision, Goals &amp; Objectives</a:t>
            </a:r>
            <a:endParaRPr sz="2800" dirty="0"/>
          </a:p>
          <a:p>
            <a:pPr marL="609584" lvl="0" indent="-507987" algn="l" rtl="0">
              <a:spcBef>
                <a:spcPts val="800"/>
              </a:spcBef>
              <a:spcAft>
                <a:spcPts val="0"/>
              </a:spcAft>
              <a:buSzPts val="2400"/>
              <a:buChar char="◉"/>
            </a:pPr>
            <a:r>
              <a:rPr lang="en" sz="2800" dirty="0"/>
              <a:t>Other Important Facts</a:t>
            </a: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800" dirty="0"/>
          </a:p>
        </p:txBody>
      </p:sp>
      <p:grpSp>
        <p:nvGrpSpPr>
          <p:cNvPr id="112" name="Google Shape;112;p3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13" name="Google Shape;113;p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3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9396465" y="4014789"/>
            <a:ext cx="1907736" cy="1885950"/>
            <a:chOff x="557511" y="3214925"/>
            <a:chExt cx="719836" cy="720150"/>
          </a:xfrm>
        </p:grpSpPr>
        <p:sp>
          <p:nvSpPr>
            <p:cNvPr id="119" name="Google Shape;119;p3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the </a:t>
            </a:r>
            <a:r>
              <a:rPr lang="en" sz="3200" dirty="0">
                <a:highlight>
                  <a:schemeClr val="accent1"/>
                </a:highlight>
              </a:rPr>
              <a:t>target market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128" name="Google Shape;128;p4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29" name="Google Shape;129;p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4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134" name="Google Shape;134;p4"/>
          <p:cNvGrpSpPr/>
          <p:nvPr/>
        </p:nvGrpSpPr>
        <p:grpSpPr>
          <a:xfrm>
            <a:off x="1111750" y="2284133"/>
            <a:ext cx="10005732" cy="3890176"/>
            <a:chOff x="1022296" y="1716050"/>
            <a:chExt cx="9551100" cy="3704224"/>
          </a:xfrm>
        </p:grpSpPr>
        <p:sp>
          <p:nvSpPr>
            <p:cNvPr id="135" name="Google Shape;135;p4"/>
            <p:cNvSpPr txBox="1"/>
            <p:nvPr/>
          </p:nvSpPr>
          <p:spPr>
            <a:xfrm>
              <a:off x="1022296" y="4900674"/>
              <a:ext cx="95511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360"/>
                </a:spcBef>
                <a:spcAft>
                  <a:spcPts val="0"/>
                </a:spcAft>
                <a:buNone/>
              </a:pPr>
              <a:r>
                <a:rPr lang="en" sz="2400" b="1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You may use charts or graphs to illustrate the </a:t>
              </a:r>
              <a:r>
                <a:rPr lang="en" sz="2400" b="1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result from market research</a:t>
              </a:r>
              <a:endParaRPr b="1" dirty="0"/>
            </a:p>
          </p:txBody>
        </p:sp>
        <p:cxnSp>
          <p:nvCxnSpPr>
            <p:cNvPr id="136" name="Google Shape;136;p4"/>
            <p:cNvCxnSpPr/>
            <p:nvPr/>
          </p:nvCxnSpPr>
          <p:spPr>
            <a:xfrm>
              <a:off x="2309813" y="1874801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4"/>
            <p:cNvCxnSpPr/>
            <p:nvPr/>
          </p:nvCxnSpPr>
          <p:spPr>
            <a:xfrm>
              <a:off x="2309813" y="2584283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4"/>
            <p:cNvCxnSpPr/>
            <p:nvPr/>
          </p:nvCxnSpPr>
          <p:spPr>
            <a:xfrm>
              <a:off x="2309813" y="3293764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2309813" y="4003246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4"/>
            <p:cNvCxnSpPr/>
            <p:nvPr/>
          </p:nvCxnSpPr>
          <p:spPr>
            <a:xfrm>
              <a:off x="2309813" y="4734626"/>
              <a:ext cx="72390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4"/>
            <p:cNvSpPr txBox="1"/>
            <p:nvPr/>
          </p:nvSpPr>
          <p:spPr>
            <a:xfrm>
              <a:off x="2309813" y="1716050"/>
              <a:ext cx="364500" cy="30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4000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3000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2000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1000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4400"/>
                </a:spcBef>
                <a:spcAft>
                  <a:spcPts val="4400"/>
                </a:spcAft>
                <a:buClr>
                  <a:schemeClr val="dk2"/>
                </a:buClr>
                <a:buSzPts val="1000"/>
                <a:buFont typeface="Raleway"/>
                <a:buNone/>
              </a:pPr>
              <a:r>
                <a:rPr lang="en" sz="1000" b="0" i="0" u="none" strike="noStrike" cap="none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0</a:t>
              </a:r>
              <a:endParaRPr sz="10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930095" y="3181037"/>
              <a:ext cx="233700" cy="155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244339" y="2786974"/>
              <a:ext cx="233700" cy="1947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558583" y="3293764"/>
              <a:ext cx="233700" cy="1441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4683099" y="3494827"/>
              <a:ext cx="233700" cy="123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4997344" y="2896444"/>
              <a:ext cx="233700" cy="1838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311588" y="2029125"/>
              <a:ext cx="233700" cy="2706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436104" y="2940220"/>
              <a:ext cx="233700" cy="1794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6750348" y="1874677"/>
              <a:ext cx="233700" cy="286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064593" y="3122662"/>
              <a:ext cx="233700" cy="1611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189109" y="3553201"/>
              <a:ext cx="233700" cy="1181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503353" y="2093720"/>
              <a:ext cx="233700" cy="264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817597" y="2407510"/>
              <a:ext cx="233700" cy="2327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5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60" name="Google Shape;160;p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65" name="Google Shape;165;p5"/>
          <p:cNvSpPr txBox="1"/>
          <p:nvPr/>
        </p:nvSpPr>
        <p:spPr>
          <a:xfrm>
            <a:off x="1841667" y="2057251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Lora"/>
              </a:rPr>
              <a:t>You may add a table to compare data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graphicFrame>
        <p:nvGraphicFramePr>
          <p:cNvPr id="166" name="Google Shape;166;p5"/>
          <p:cNvGraphicFramePr/>
          <p:nvPr/>
        </p:nvGraphicFramePr>
        <p:xfrm>
          <a:off x="1841667" y="2686050"/>
          <a:ext cx="8093400" cy="2977100"/>
        </p:xfrm>
        <a:graphic>
          <a:graphicData uri="http://schemas.openxmlformats.org/drawingml/2006/table">
            <a:tbl>
              <a:tblPr>
                <a:noFill/>
                <a:tableStyleId>{7347315F-67E2-44E3-83A7-026B8EAD30AD}</a:tableStyleId>
              </a:tblPr>
              <a:tblGrid>
                <a:gridCol w="202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A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C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Yellow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7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B6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Blue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30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15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6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67"/>
                        <a:buFont typeface="Arial"/>
                        <a:buNone/>
                      </a:pPr>
                      <a:r>
                        <a:rPr lang="en" sz="1867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Orange</a:t>
                      </a:r>
                      <a:endParaRPr sz="1867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5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24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Raleway Thin"/>
                          <a:ea typeface="Raleway Thin"/>
                          <a:cs typeface="Raleway Thin"/>
                          <a:sym typeface="Raleway Thin"/>
                        </a:rPr>
                        <a:t>16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Raleway Thin"/>
                        <a:ea typeface="Raleway Thin"/>
                        <a:cs typeface="Raleway Thin"/>
                        <a:sym typeface="Raleway Thin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B6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Google Shape;127;p4">
            <a:extLst>
              <a:ext uri="{FF2B5EF4-FFF2-40B4-BE49-F238E27FC236}">
                <a16:creationId xmlns:a16="http://schemas.microsoft.com/office/drawing/2014/main" id="{8172D152-663B-47A9-4793-3AE26CDB2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5725" y="1219596"/>
            <a:ext cx="70926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the </a:t>
            </a:r>
            <a:r>
              <a:rPr lang="en" sz="3200" dirty="0">
                <a:highlight>
                  <a:schemeClr val="accent1"/>
                </a:highlight>
              </a:rPr>
              <a:t>target market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1683513" y="1211952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Are there </a:t>
            </a:r>
            <a:r>
              <a:rPr lang="en" sz="3200" dirty="0">
                <a:highlight>
                  <a:schemeClr val="accent1"/>
                </a:highlight>
              </a:rPr>
              <a:t>existing solutions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1556200" y="1948465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How the problem has been addressed by the current solution?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technologies they use?</a:t>
            </a:r>
            <a:endParaRPr sz="2800" dirty="0"/>
          </a:p>
        </p:txBody>
      </p:sp>
      <p:grpSp>
        <p:nvGrpSpPr>
          <p:cNvPr id="173" name="Google Shape;173;p6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74" name="Google Shape;174;p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6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79" name="Google Shape;179;p6"/>
          <p:cNvGrpSpPr/>
          <p:nvPr/>
        </p:nvGrpSpPr>
        <p:grpSpPr>
          <a:xfrm>
            <a:off x="9028651" y="4145756"/>
            <a:ext cx="1659406" cy="1517426"/>
            <a:chOff x="1510757" y="3225422"/>
            <a:chExt cx="720214" cy="637346"/>
          </a:xfrm>
        </p:grpSpPr>
        <p:sp>
          <p:nvSpPr>
            <p:cNvPr id="180" name="Google Shape;180;p6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1841666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1717438" y="2040000"/>
            <a:ext cx="9079600" cy="4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Possible improvements on the current solution</a:t>
            </a:r>
            <a:endParaRPr sz="2800" dirty="0"/>
          </a:p>
          <a:p>
            <a:pPr marL="609585" lvl="0" indent="-507986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◉"/>
            </a:pPr>
            <a:r>
              <a:rPr lang="en" sz="2800" dirty="0"/>
              <a:t>What new technologies to bring about</a:t>
            </a:r>
            <a:endParaRPr sz="2800" dirty="0"/>
          </a:p>
        </p:txBody>
      </p:sp>
      <p:grpSp>
        <p:nvGrpSpPr>
          <p:cNvPr id="193" name="Google Shape;193;p7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194" name="Google Shape;194;p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99" name="Google Shape;199;p7"/>
          <p:cNvGrpSpPr/>
          <p:nvPr/>
        </p:nvGrpSpPr>
        <p:grpSpPr>
          <a:xfrm>
            <a:off x="9198317" y="4114800"/>
            <a:ext cx="1488732" cy="1654541"/>
            <a:chOff x="6506504" y="937343"/>
            <a:chExt cx="744272" cy="793950"/>
          </a:xfrm>
        </p:grpSpPr>
        <p:sp>
          <p:nvSpPr>
            <p:cNvPr id="200" name="Google Shape;200;p7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03" name="Google Shape;203;p7"/>
            <p:cNvGrpSpPr/>
            <p:nvPr/>
          </p:nvGrpSpPr>
          <p:grpSpPr>
            <a:xfrm>
              <a:off x="6506504" y="937343"/>
              <a:ext cx="744272" cy="793950"/>
              <a:chOff x="6565437" y="1588001"/>
              <a:chExt cx="744272" cy="793950"/>
            </a:xfrm>
          </p:grpSpPr>
          <p:sp>
            <p:nvSpPr>
              <p:cNvPr id="204" name="Google Shape;204;p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8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20" name="Google Shape;220;p8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8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595447" y="2231480"/>
            <a:ext cx="3327703" cy="327386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072262" y="2231480"/>
            <a:ext cx="3327703" cy="327386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6987870" y="2231480"/>
            <a:ext cx="3327703" cy="3273860"/>
          </a:xfrm>
          <a:prstGeom prst="ellipse">
            <a:avLst/>
          </a:prstGeom>
          <a:solidFill>
            <a:srgbClr val="000000">
              <a:alpha val="705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</a:t>
            </a: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1841666" y="5731899"/>
            <a:ext cx="8621339" cy="54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You may use graphics to </a:t>
            </a:r>
            <a:r>
              <a:rPr lang="en" sz="2400" b="1" dirty="0" err="1">
                <a:solidFill>
                  <a:schemeClr val="dk1"/>
                </a:solidFill>
                <a:latin typeface="Quattrocento Sans"/>
                <a:sym typeface="Quattrocento Sans"/>
              </a:rPr>
              <a:t>visualise</a:t>
            </a: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 your idea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sp>
        <p:nvSpPr>
          <p:cNvPr id="4" name="Google Shape;233;p9">
            <a:extLst>
              <a:ext uri="{FF2B5EF4-FFF2-40B4-BE49-F238E27FC236}">
                <a16:creationId xmlns:a16="http://schemas.microsoft.com/office/drawing/2014/main" id="{06E6E170-A1A8-8BE3-6710-53510F7E10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>
            <a:spLocks noGrp="1"/>
          </p:cNvSpPr>
          <p:nvPr>
            <p:ph type="title"/>
          </p:nvPr>
        </p:nvSpPr>
        <p:spPr>
          <a:xfrm>
            <a:off x="1863438" y="1194816"/>
            <a:ext cx="7659522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</a:pPr>
            <a:r>
              <a:rPr lang="en" sz="3200" dirty="0"/>
              <a:t>What is </a:t>
            </a:r>
            <a:r>
              <a:rPr lang="en" sz="3200" dirty="0">
                <a:highlight>
                  <a:schemeClr val="accent1"/>
                </a:highlight>
              </a:rPr>
              <a:t>your solution</a:t>
            </a:r>
            <a:r>
              <a:rPr lang="en" sz="3200" dirty="0"/>
              <a:t>?</a:t>
            </a:r>
            <a:endParaRPr sz="3200" dirty="0">
              <a:highlight>
                <a:schemeClr val="accent1"/>
              </a:highlight>
            </a:endParaRPr>
          </a:p>
        </p:txBody>
      </p:sp>
      <p:grpSp>
        <p:nvGrpSpPr>
          <p:cNvPr id="234" name="Google Shape;234;p9"/>
          <p:cNvGrpSpPr/>
          <p:nvPr/>
        </p:nvGrpSpPr>
        <p:grpSpPr>
          <a:xfrm>
            <a:off x="1221945" y="1359667"/>
            <a:ext cx="286167" cy="286167"/>
            <a:chOff x="2594050" y="1631825"/>
            <a:chExt cx="439625" cy="439625"/>
          </a:xfrm>
        </p:grpSpPr>
        <p:sp>
          <p:nvSpPr>
            <p:cNvPr id="235" name="Google Shape;235;p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9"/>
          <p:cNvSpPr txBox="1">
            <a:spLocks noGrp="1"/>
          </p:cNvSpPr>
          <p:nvPr>
            <p:ph type="sldNum" idx="12"/>
          </p:nvPr>
        </p:nvSpPr>
        <p:spPr>
          <a:xfrm>
            <a:off x="11390969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Lora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1841666" y="5638071"/>
            <a:ext cx="8621339" cy="54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Quattrocento Sans"/>
                <a:sym typeface="Quattrocento Sans"/>
              </a:rPr>
              <a:t>You may use data to support your idea</a:t>
            </a:r>
            <a:endParaRPr sz="2400" b="1" dirty="0">
              <a:solidFill>
                <a:schemeClr val="dk1"/>
              </a:solidFill>
              <a:latin typeface="Quattrocento Sans"/>
            </a:endParaRPr>
          </a:p>
        </p:txBody>
      </p:sp>
      <p:grpSp>
        <p:nvGrpSpPr>
          <p:cNvPr id="241" name="Google Shape;241;p9"/>
          <p:cNvGrpSpPr/>
          <p:nvPr/>
        </p:nvGrpSpPr>
        <p:grpSpPr>
          <a:xfrm>
            <a:off x="1894436" y="1873284"/>
            <a:ext cx="3710617" cy="3356247"/>
            <a:chOff x="-379870" y="-218195"/>
            <a:chExt cx="5575596" cy="5043119"/>
          </a:xfrm>
        </p:grpSpPr>
        <p:sp>
          <p:nvSpPr>
            <p:cNvPr id="242" name="Google Shape;242;p9"/>
            <p:cNvSpPr txBox="1"/>
            <p:nvPr/>
          </p:nvSpPr>
          <p:spPr>
            <a:xfrm>
              <a:off x="4136021" y="1006698"/>
              <a:ext cx="1059705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31.9%</a:t>
              </a:r>
              <a:endParaRPr dirty="0"/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3248284" y="3946856"/>
              <a:ext cx="1152373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 dirty="0"/>
            </a:p>
          </p:txBody>
        </p:sp>
        <p:sp>
          <p:nvSpPr>
            <p:cNvPr id="244" name="Google Shape;244;p9"/>
            <p:cNvSpPr txBox="1"/>
            <p:nvPr/>
          </p:nvSpPr>
          <p:spPr>
            <a:xfrm>
              <a:off x="-52192" y="3716547"/>
              <a:ext cx="1019978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/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-379870" y="820518"/>
              <a:ext cx="1019978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21.3%</a:t>
              </a:r>
              <a:endParaRPr dirty="0"/>
            </a:p>
          </p:txBody>
        </p:sp>
        <p:sp>
          <p:nvSpPr>
            <p:cNvPr id="246" name="Google Shape;246;p9"/>
            <p:cNvSpPr txBox="1"/>
            <p:nvPr/>
          </p:nvSpPr>
          <p:spPr>
            <a:xfrm>
              <a:off x="1671445" y="-218195"/>
              <a:ext cx="867790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b="0" i="0" u="none" strike="noStrike" cap="none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4.3%</a:t>
              </a:r>
              <a:endParaRPr dirty="0"/>
            </a:p>
          </p:txBody>
        </p:sp>
        <p:grpSp>
          <p:nvGrpSpPr>
            <p:cNvPr id="247" name="Google Shape;247;p9"/>
            <p:cNvGrpSpPr/>
            <p:nvPr/>
          </p:nvGrpSpPr>
          <p:grpSpPr>
            <a:xfrm>
              <a:off x="443328" y="896273"/>
              <a:ext cx="3882349" cy="3928651"/>
              <a:chOff x="-19735" y="0"/>
              <a:chExt cx="2620775" cy="2652031"/>
            </a:xfrm>
          </p:grpSpPr>
          <p:sp>
            <p:nvSpPr>
              <p:cNvPr id="248" name="Google Shape;248;p9"/>
              <p:cNvSpPr/>
              <p:nvPr/>
            </p:nvSpPr>
            <p:spPr>
              <a:xfrm>
                <a:off x="1270000" y="0"/>
                <a:ext cx="1331040" cy="1861495"/>
              </a:xfrm>
              <a:custGeom>
                <a:avLst/>
                <a:gdLst/>
                <a:ahLst/>
                <a:cxnLst/>
                <a:rect l="l" t="t" r="r" b="b"/>
                <a:pathLst>
                  <a:path w="1331040" h="1861495" extrusionOk="0">
                    <a:moveTo>
                      <a:pt x="0" y="0"/>
                    </a:moveTo>
                    <a:cubicBezTo>
                      <a:pt x="444863" y="0"/>
                      <a:pt x="857296" y="232770"/>
                      <a:pt x="1087221" y="613608"/>
                    </a:cubicBezTo>
                    <a:cubicBezTo>
                      <a:pt x="1317146" y="994446"/>
                      <a:pt x="1331040" y="1467827"/>
                      <a:pt x="1123847" y="1861495"/>
                    </a:cubicBezTo>
                    <a:lnTo>
                      <a:pt x="561924" y="1565748"/>
                    </a:lnTo>
                    <a:cubicBezTo>
                      <a:pt x="665520" y="1368914"/>
                      <a:pt x="658573" y="1132223"/>
                      <a:pt x="543611" y="941804"/>
                    </a:cubicBezTo>
                    <a:cubicBezTo>
                      <a:pt x="428648" y="751385"/>
                      <a:pt x="222432" y="635000"/>
                      <a:pt x="0" y="635000"/>
                    </a:cubicBezTo>
                    <a:close/>
                  </a:path>
                </a:pathLst>
              </a:custGeom>
              <a:solidFill>
                <a:srgbClr val="313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9"/>
              <p:cNvSpPr/>
              <p:nvPr/>
            </p:nvSpPr>
            <p:spPr>
              <a:xfrm>
                <a:off x="955148" y="1537294"/>
                <a:ext cx="1466857" cy="1114737"/>
              </a:xfrm>
              <a:custGeom>
                <a:avLst/>
                <a:gdLst/>
                <a:ahLst/>
                <a:cxnLst/>
                <a:rect l="l" t="t" r="r" b="b"/>
                <a:pathLst>
                  <a:path w="1466857" h="1114737" extrusionOk="0">
                    <a:moveTo>
                      <a:pt x="1466857" y="267293"/>
                    </a:moveTo>
                    <a:cubicBezTo>
                      <a:pt x="1209324" y="822263"/>
                      <a:pt x="592714" y="1114736"/>
                      <a:pt x="0" y="963059"/>
                    </a:cubicBezTo>
                    <a:lnTo>
                      <a:pt x="157426" y="347882"/>
                    </a:lnTo>
                    <a:cubicBezTo>
                      <a:pt x="453783" y="423721"/>
                      <a:pt x="762088" y="277485"/>
                      <a:pt x="890855" y="0"/>
                    </a:cubicBezTo>
                    <a:close/>
                  </a:path>
                </a:pathLst>
              </a:custGeom>
              <a:solidFill>
                <a:srgbClr val="2F5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-9968" y="1248946"/>
                <a:ext cx="1153485" cy="1265606"/>
              </a:xfrm>
              <a:custGeom>
                <a:avLst/>
                <a:gdLst/>
                <a:ahLst/>
                <a:cxnLst/>
                <a:rect l="l" t="t" r="r" b="b"/>
                <a:pathLst>
                  <a:path w="1153485" h="1265606" extrusionOk="0">
                    <a:moveTo>
                      <a:pt x="1027002" y="1265605"/>
                    </a:moveTo>
                    <a:cubicBezTo>
                      <a:pt x="427449" y="1143741"/>
                      <a:pt x="0" y="611729"/>
                      <a:pt x="10143" y="0"/>
                    </a:cubicBezTo>
                    <a:lnTo>
                      <a:pt x="645055" y="10527"/>
                    </a:lnTo>
                    <a:cubicBezTo>
                      <a:pt x="639984" y="316391"/>
                      <a:pt x="853708" y="582397"/>
                      <a:pt x="1153485" y="643330"/>
                    </a:cubicBez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9"/>
              <p:cNvSpPr/>
              <p:nvPr/>
            </p:nvSpPr>
            <p:spPr>
              <a:xfrm>
                <a:off x="-19735" y="29886"/>
                <a:ext cx="1152789" cy="1282552"/>
              </a:xfrm>
              <a:custGeom>
                <a:avLst/>
                <a:gdLst/>
                <a:ahLst/>
                <a:cxnLst/>
                <a:rect l="l" t="t" r="r" b="b"/>
                <a:pathLst>
                  <a:path w="1152789" h="1282552" extrusionOk="0">
                    <a:moveTo>
                      <a:pt x="20444" y="1282551"/>
                    </a:moveTo>
                    <a:cubicBezTo>
                      <a:pt x="0" y="671080"/>
                      <a:pt x="418429" y="131944"/>
                      <a:pt x="1015844" y="0"/>
                    </a:cubicBezTo>
                    <a:lnTo>
                      <a:pt x="1152790" y="620057"/>
                    </a:lnTo>
                    <a:cubicBezTo>
                      <a:pt x="854082" y="686029"/>
                      <a:pt x="644868" y="955597"/>
                      <a:pt x="655090" y="1261332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9"/>
              <p:cNvSpPr/>
              <p:nvPr/>
            </p:nvSpPr>
            <p:spPr>
              <a:xfrm>
                <a:off x="934472" y="0"/>
                <a:ext cx="335465" cy="657562"/>
              </a:xfrm>
              <a:custGeom>
                <a:avLst/>
                <a:gdLst/>
                <a:ahLst/>
                <a:cxnLst/>
                <a:rect l="l" t="t" r="r" b="b"/>
                <a:pathLst>
                  <a:path w="335465" h="657562" extrusionOk="0">
                    <a:moveTo>
                      <a:pt x="0" y="45124"/>
                    </a:moveTo>
                    <a:cubicBezTo>
                      <a:pt x="109287" y="15187"/>
                      <a:pt x="222088" y="11"/>
                      <a:pt x="335401" y="0"/>
                    </a:cubicBezTo>
                    <a:lnTo>
                      <a:pt x="335465" y="635000"/>
                    </a:lnTo>
                    <a:cubicBezTo>
                      <a:pt x="278808" y="635006"/>
                      <a:pt x="222407" y="642594"/>
                      <a:pt x="167764" y="657562"/>
                    </a:cubicBez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" name="Google Shape;254;p9"/>
          <p:cNvGrpSpPr/>
          <p:nvPr/>
        </p:nvGrpSpPr>
        <p:grpSpPr>
          <a:xfrm>
            <a:off x="6334176" y="1838751"/>
            <a:ext cx="3748314" cy="3435482"/>
            <a:chOff x="-138668" y="-267634"/>
            <a:chExt cx="5632240" cy="5162177"/>
          </a:xfrm>
        </p:grpSpPr>
        <p:sp>
          <p:nvSpPr>
            <p:cNvPr id="255" name="Google Shape;255;p9"/>
            <p:cNvSpPr txBox="1"/>
            <p:nvPr/>
          </p:nvSpPr>
          <p:spPr>
            <a:xfrm>
              <a:off x="4696602" y="2837413"/>
              <a:ext cx="796970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41%</a:t>
              </a:r>
              <a:endParaRPr dirty="0"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-138668" y="2273368"/>
              <a:ext cx="921479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30.5%</a:t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3249717" y="-267634"/>
              <a:ext cx="717721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1694151" y="4073086"/>
              <a:ext cx="940732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550708" y="-234344"/>
              <a:ext cx="1059704" cy="82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4002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99" dirty="0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9.5%</a:t>
              </a:r>
              <a:endParaRPr dirty="0"/>
            </a:p>
          </p:txBody>
        </p:sp>
        <p:grpSp>
          <p:nvGrpSpPr>
            <p:cNvPr id="260" name="Google Shape;260;p9"/>
            <p:cNvGrpSpPr/>
            <p:nvPr/>
          </p:nvGrpSpPr>
          <p:grpSpPr>
            <a:xfrm>
              <a:off x="926309" y="809276"/>
              <a:ext cx="3963025" cy="3824809"/>
              <a:chOff x="-15943" y="0"/>
              <a:chExt cx="2675235" cy="2581933"/>
            </a:xfrm>
          </p:grpSpPr>
          <p:sp>
            <p:nvSpPr>
              <p:cNvPr id="261" name="Google Shape;261;p9"/>
              <p:cNvSpPr/>
              <p:nvPr/>
            </p:nvSpPr>
            <p:spPr>
              <a:xfrm>
                <a:off x="1270000" y="0"/>
                <a:ext cx="766967" cy="763872"/>
              </a:xfrm>
              <a:custGeom>
                <a:avLst/>
                <a:gdLst/>
                <a:ahLst/>
                <a:cxnLst/>
                <a:rect l="l" t="t" r="r" b="b"/>
                <a:pathLst>
                  <a:path w="766967" h="76387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76918" y="0"/>
                      <a:pt x="546248" y="90510"/>
                      <a:pt x="766967" y="257744"/>
                    </a:cubicBezTo>
                    <a:lnTo>
                      <a:pt x="383483" y="763872"/>
                    </a:lnTo>
                    <a:cubicBezTo>
                      <a:pt x="273124" y="680255"/>
                      <a:pt x="138459" y="635000"/>
                      <a:pt x="0" y="635000"/>
                    </a:cubicBezTo>
                    <a:close/>
                  </a:path>
                </a:pathLst>
              </a:custGeom>
              <a:solidFill>
                <a:srgbClr val="3135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9"/>
              <p:cNvSpPr/>
              <p:nvPr/>
            </p:nvSpPr>
            <p:spPr>
              <a:xfrm>
                <a:off x="1168610" y="220677"/>
                <a:ext cx="1490682" cy="2361256"/>
              </a:xfrm>
              <a:custGeom>
                <a:avLst/>
                <a:gdLst/>
                <a:ahLst/>
                <a:cxnLst/>
                <a:rect l="l" t="t" r="r" b="b"/>
                <a:pathLst>
                  <a:path w="1490682" h="2361256" extrusionOk="0">
                    <a:moveTo>
                      <a:pt x="816806" y="0"/>
                    </a:moveTo>
                    <a:cubicBezTo>
                      <a:pt x="1292735" y="324482"/>
                      <a:pt x="1490682" y="928640"/>
                      <a:pt x="1299044" y="1471845"/>
                    </a:cubicBezTo>
                    <a:cubicBezTo>
                      <a:pt x="1107406" y="2015050"/>
                      <a:pt x="574179" y="2361256"/>
                      <a:pt x="0" y="2315269"/>
                    </a:cubicBezTo>
                    <a:lnTo>
                      <a:pt x="50695" y="1682296"/>
                    </a:lnTo>
                    <a:cubicBezTo>
                      <a:pt x="337785" y="1705289"/>
                      <a:pt x="604398" y="1532187"/>
                      <a:pt x="700217" y="1260584"/>
                    </a:cubicBezTo>
                    <a:cubicBezTo>
                      <a:pt x="796036" y="988981"/>
                      <a:pt x="697063" y="686903"/>
                      <a:pt x="459098" y="524661"/>
                    </a:cubicBezTo>
                    <a:close/>
                  </a:path>
                </a:pathLst>
              </a:custGeom>
              <a:solidFill>
                <a:srgbClr val="2F5F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9"/>
              <p:cNvSpPr/>
              <p:nvPr/>
            </p:nvSpPr>
            <p:spPr>
              <a:xfrm>
                <a:off x="473094" y="1764429"/>
                <a:ext cx="777909" cy="775002"/>
              </a:xfrm>
              <a:custGeom>
                <a:avLst/>
                <a:gdLst/>
                <a:ahLst/>
                <a:cxnLst/>
                <a:rect l="l" t="t" r="r" b="b"/>
                <a:pathLst>
                  <a:path w="777909" h="775002" extrusionOk="0">
                    <a:moveTo>
                      <a:pt x="758913" y="775003"/>
                    </a:moveTo>
                    <a:cubicBezTo>
                      <a:pt x="482119" y="766718"/>
                      <a:pt x="215617" y="668192"/>
                      <a:pt x="0" y="494430"/>
                    </a:cubicBezTo>
                    <a:lnTo>
                      <a:pt x="398453" y="0"/>
                    </a:lnTo>
                    <a:cubicBezTo>
                      <a:pt x="506262" y="86881"/>
                      <a:pt x="639512" y="136145"/>
                      <a:pt x="777910" y="140287"/>
                    </a:cubicBezTo>
                    <a:close/>
                  </a:path>
                </a:pathLst>
              </a:custGeom>
              <a:solidFill>
                <a:srgbClr val="2D8B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9"/>
              <p:cNvSpPr/>
              <p:nvPr/>
            </p:nvSpPr>
            <p:spPr>
              <a:xfrm>
                <a:off x="-15943" y="186232"/>
                <a:ext cx="954904" cy="2111219"/>
              </a:xfrm>
              <a:custGeom>
                <a:avLst/>
                <a:gdLst/>
                <a:ahLst/>
                <a:cxnLst/>
                <a:rect l="l" t="t" r="r" b="b"/>
                <a:pathLst>
                  <a:path w="954904" h="2111219" extrusionOk="0">
                    <a:moveTo>
                      <a:pt x="539456" y="2111220"/>
                    </a:moveTo>
                    <a:cubicBezTo>
                      <a:pt x="196054" y="1861723"/>
                      <a:pt x="0" y="1457162"/>
                      <a:pt x="16957" y="1033032"/>
                    </a:cubicBezTo>
                    <a:cubicBezTo>
                      <a:pt x="33914" y="608903"/>
                      <a:pt x="261640" y="221285"/>
                      <a:pt x="623865" y="0"/>
                    </a:cubicBezTo>
                    <a:lnTo>
                      <a:pt x="954904" y="541884"/>
                    </a:lnTo>
                    <a:cubicBezTo>
                      <a:pt x="773792" y="652526"/>
                      <a:pt x="659929" y="846335"/>
                      <a:pt x="651450" y="1058400"/>
                    </a:cubicBezTo>
                    <a:cubicBezTo>
                      <a:pt x="642971" y="1270465"/>
                      <a:pt x="740998" y="1472746"/>
                      <a:pt x="912699" y="1597494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9"/>
              <p:cNvSpPr/>
              <p:nvPr/>
            </p:nvSpPr>
            <p:spPr>
              <a:xfrm>
                <a:off x="554584" y="0"/>
                <a:ext cx="715353" cy="745338"/>
              </a:xfrm>
              <a:custGeom>
                <a:avLst/>
                <a:gdLst/>
                <a:ahLst/>
                <a:cxnLst/>
                <a:rect l="l" t="t" r="r" b="b"/>
                <a:pathLst>
                  <a:path w="715353" h="745338" extrusionOk="0">
                    <a:moveTo>
                      <a:pt x="0" y="220677"/>
                    </a:moveTo>
                    <a:cubicBezTo>
                      <a:pt x="210844" y="76926"/>
                      <a:pt x="460103" y="26"/>
                      <a:pt x="715289" y="0"/>
                    </a:cubicBezTo>
                    <a:lnTo>
                      <a:pt x="715353" y="635000"/>
                    </a:lnTo>
                    <a:cubicBezTo>
                      <a:pt x="587760" y="635013"/>
                      <a:pt x="463130" y="673463"/>
                      <a:pt x="357708" y="745338"/>
                    </a:cubicBezTo>
                    <a:close/>
                  </a:path>
                </a:pathLst>
              </a:custGeom>
              <a:solidFill>
                <a:srgbClr val="6CE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1270000" y="0"/>
                <a:ext cx="127" cy="635000"/>
              </a:xfrm>
              <a:custGeom>
                <a:avLst/>
                <a:gdLst/>
                <a:ahLst/>
                <a:cxnLst/>
                <a:rect l="l" t="t" r="r" b="b"/>
                <a:pathLst>
                  <a:path w="127" h="635000" extrusionOk="0">
                    <a:moveTo>
                      <a:pt x="0" y="0"/>
                    </a:moveTo>
                    <a:cubicBezTo>
                      <a:pt x="42" y="0"/>
                      <a:pt x="85" y="0"/>
                      <a:pt x="127" y="0"/>
                    </a:cubicBezTo>
                    <a:lnTo>
                      <a:pt x="63" y="635000"/>
                    </a:lnTo>
                    <a:cubicBezTo>
                      <a:pt x="42" y="635000"/>
                      <a:pt x="21" y="635000"/>
                      <a:pt x="0" y="635000"/>
                    </a:cubicBezTo>
                    <a:close/>
                  </a:path>
                </a:pathLst>
              </a:custGeom>
              <a:solidFill>
                <a:srgbClr val="41B8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359</Words>
  <Application>Microsoft Macintosh PowerPoint</Application>
  <PresentationFormat>Widescreen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Lora</vt:lpstr>
      <vt:lpstr>Noto Sans</vt:lpstr>
      <vt:lpstr>Arial</vt:lpstr>
      <vt:lpstr>Quattrocento Sans</vt:lpstr>
      <vt:lpstr>Calibri</vt:lpstr>
      <vt:lpstr>Raleway Thin</vt:lpstr>
      <vt:lpstr>Montserrat</vt:lpstr>
      <vt:lpstr>Raleway</vt:lpstr>
      <vt:lpstr>Viola template</vt:lpstr>
      <vt:lpstr>Your project title</vt:lpstr>
      <vt:lpstr>Introduction</vt:lpstr>
      <vt:lpstr>Background &amp; Motivation </vt:lpstr>
      <vt:lpstr>What is the target market?</vt:lpstr>
      <vt:lpstr>What is the target market?</vt:lpstr>
      <vt:lpstr>Are there existing solutions?</vt:lpstr>
      <vt:lpstr>What is your solution?</vt:lpstr>
      <vt:lpstr>What is your solution?</vt:lpstr>
      <vt:lpstr>What is your solution?</vt:lpstr>
      <vt:lpstr>What is your solution?</vt:lpstr>
      <vt:lpstr>What is your solution?</vt:lpstr>
      <vt:lpstr>Timeline</vt:lpstr>
      <vt:lpstr>Future work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project title</dc:title>
  <dc:creator>Clarice Liu</dc:creator>
  <cp:lastModifiedBy>Clarice Liu</cp:lastModifiedBy>
  <cp:revision>4</cp:revision>
  <dcterms:created xsi:type="dcterms:W3CDTF">2022-11-17T08:58:40Z</dcterms:created>
  <dcterms:modified xsi:type="dcterms:W3CDTF">2022-11-21T10:54:28Z</dcterms:modified>
</cp:coreProperties>
</file>