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701" r:id="rId2"/>
    <p:sldId id="702" r:id="rId3"/>
    <p:sldId id="704" r:id="rId4"/>
    <p:sldId id="703" r:id="rId5"/>
    <p:sldId id="705" r:id="rId6"/>
    <p:sldId id="706" r:id="rId7"/>
    <p:sldId id="707" r:id="rId8"/>
    <p:sldId id="708" r:id="rId9"/>
    <p:sldId id="714" r:id="rId10"/>
    <p:sldId id="710" r:id="rId11"/>
    <p:sldId id="711" r:id="rId12"/>
    <p:sldId id="712" r:id="rId13"/>
    <p:sldId id="713" r:id="rId14"/>
    <p:sldId id="716" r:id="rId15"/>
    <p:sldId id="709" r:id="rId16"/>
    <p:sldId id="717" r:id="rId17"/>
    <p:sldId id="718" r:id="rId18"/>
    <p:sldId id="721" r:id="rId19"/>
    <p:sldId id="719" r:id="rId20"/>
    <p:sldId id="720" r:id="rId21"/>
    <p:sldId id="722" r:id="rId22"/>
  </p:sldIdLst>
  <p:sldSz cx="9144000" cy="6858000" type="screen4x3"/>
  <p:notesSz cx="6858000" cy="9144000"/>
  <p:embeddedFontLst>
    <p:embeddedFont>
      <p:font typeface="DengXian" panose="02010600030101010101" pitchFamily="2" charset="-122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icrosoft Sans Serif" panose="020B0604020202020204" pitchFamily="34" charset="0"/>
      <p:regular r:id="rId30"/>
    </p:embeddedFont>
    <p:embeddedFont>
      <p:font typeface="Nobile" panose="02000503050000020004" pitchFamily="2" charset="0"/>
      <p:regular r:id="rId31"/>
    </p:embeddedFont>
    <p:embeddedFont>
      <p:font typeface="Sarasa Term SC Light" panose="02000409000000000000" pitchFamily="49" charset="-122"/>
      <p:regular r:id="rId32"/>
      <p:italic r:id="rId33"/>
    </p:embeddedFont>
    <p:embeddedFont>
      <p:font typeface="Sarasa Term SC SemiBold" panose="02000709000000000000" pitchFamily="49" charset="-122"/>
      <p:bold r:id="rId34"/>
      <p:boldItalic r:id="rId35"/>
    </p:embeddedFont>
    <p:embeddedFont>
      <p:font typeface="华文楷体" panose="02010600040101010101" pitchFamily="2" charset="-12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882"/>
    <a:srgbClr val="A4D2EF"/>
    <a:srgbClr val="3B00FF"/>
    <a:srgbClr val="F5C4F0"/>
    <a:srgbClr val="000000"/>
    <a:srgbClr val="E8DEDE"/>
    <a:srgbClr val="855D5D"/>
    <a:srgbClr val="2ABDF2"/>
    <a:srgbClr val="FFC000"/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1F7-828D-4C77-B752-EB7B43CBB4B6}" v="429" dt="2024-09-23T12:21:08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6" autoAdjust="0"/>
    <p:restoredTop sz="89810" autoAdjust="0"/>
  </p:normalViewPr>
  <p:slideViewPr>
    <p:cSldViewPr snapToGrid="0" snapToObjects="1">
      <p:cViewPr varScale="1">
        <p:scale>
          <a:sx n="90" d="100"/>
          <a:sy n="90" d="100"/>
        </p:scale>
        <p:origin x="1042" y="45"/>
      </p:cViewPr>
      <p:guideLst/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D94A-F48F-CA48-90ED-11F98B7D2025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128F6-A017-174C-B258-28A5558C2B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43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55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71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84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641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13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707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12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155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523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2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23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189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11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65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89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51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27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5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89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28F6-A017-174C-B258-28A5558C2B7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79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BF9A-433C-334B-9BE7-F7F914560784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gist.nju.edu.cn</a:t>
            </a: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0E85-8CF4-F24D-8C6C-08E33F5D0ADE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162-072C-1247-B2BA-951A51A18AE9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30" y="920151"/>
            <a:ext cx="7543800" cy="52342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Gist.nju.edu.cn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1620" y="113770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DA3A-0A4F-F748-BA5A-0380BB7E3C62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-255686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408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4408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206-61D6-9949-B07F-D80376CD568D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1370" y="-234096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70" y="136408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370" y="213402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970" y="136472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970" y="2163869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A10-9848-194D-BF5B-11A9CC1E53C1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AF73-8086-CA4F-9198-CE35FD93EF7E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7023C7-887E-3445-8F7F-6028285B9392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84" y="286118"/>
            <a:ext cx="935351" cy="11726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395" y="169387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930" y="741680"/>
            <a:ext cx="7543800" cy="55219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1395" y="6708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40" y="240665"/>
            <a:ext cx="620395" cy="778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825"/>
            <a:ext cx="7543800" cy="25666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</a:pPr>
            <a:r>
              <a:rPr kumimoji="1" lang="zh-CN" alt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637" y="6949931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华文楷体" charset="0"/>
                <a:ea typeface="华文楷体" charset="0"/>
              </a:rPr>
              <a:t>南京大学计算机学院</a:t>
            </a:r>
            <a:endParaRPr kumimoji="1" lang="zh-CN" altLang="en-US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EBD1-1C38-9144-B80F-2CDC2527D9DD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184B-EA4B-D245-BC94-5D18AE7C505B}" type="slidenum">
              <a:rPr kumimoji="1" lang="zh-CN" altLang="en-US" smtClean="0"/>
              <a:t>1</a:t>
            </a:fld>
            <a:endParaRPr 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5510" y="3630404"/>
            <a:ext cx="7050575" cy="521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pc="-50" dirty="0"/>
              <a:t>Web</a:t>
            </a:r>
            <a:r>
              <a:rPr kumimoji="1" lang="zh-CN" altLang="en-US" sz="2800" spc="-50" dirty="0"/>
              <a:t> </a:t>
            </a:r>
            <a:r>
              <a:rPr kumimoji="1" lang="zh-CN" altLang="en-US" sz="2800" spc="-50" dirty="0">
                <a:solidFill>
                  <a:schemeClr val="tx1"/>
                </a:solidFill>
              </a:rPr>
              <a:t>测试实践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9A5EAA14-339B-B192-51E6-BD8426B7364C}"/>
              </a:ext>
            </a:extLst>
          </p:cNvPr>
          <p:cNvSpPr/>
          <p:nvPr/>
        </p:nvSpPr>
        <p:spPr>
          <a:xfrm>
            <a:off x="3743697" y="583585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结束会话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CC0C72E9-0740-DF17-0007-9789B50B2CE5}"/>
              </a:ext>
            </a:extLst>
          </p:cNvPr>
          <p:cNvSpPr txBox="1">
            <a:spLocks/>
          </p:cNvSpPr>
          <p:nvPr/>
        </p:nvSpPr>
        <p:spPr>
          <a:xfrm>
            <a:off x="300565" y="100821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元素定位</a:t>
            </a:r>
            <a:endParaRPr lang="zh-CN" altLang="en-US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B4DF99-9AF2-E5E7-E55F-42F165CBEFD4}"/>
              </a:ext>
            </a:extLst>
          </p:cNvPr>
          <p:cNvGrpSpPr/>
          <p:nvPr/>
        </p:nvGrpSpPr>
        <p:grpSpPr>
          <a:xfrm>
            <a:off x="1893971" y="861489"/>
            <a:ext cx="12722423" cy="743783"/>
            <a:chOff x="372316" y="4375420"/>
            <a:chExt cx="12722423" cy="743783"/>
          </a:xfrm>
        </p:grpSpPr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88A1A829-7908-2AB6-2DAD-43761462DD1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F759B55E-7410-CD06-809A-7FD11B20D34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driver.find_element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9948C6-688C-06CE-CF92-391C0C6FCB4E}"/>
              </a:ext>
            </a:extLst>
          </p:cNvPr>
          <p:cNvGrpSpPr/>
          <p:nvPr/>
        </p:nvGrpSpPr>
        <p:grpSpPr>
          <a:xfrm>
            <a:off x="806053" y="2318610"/>
            <a:ext cx="6833373" cy="3061472"/>
            <a:chOff x="2403774" y="3411220"/>
            <a:chExt cx="6306829" cy="2825571"/>
          </a:xfrm>
          <a:solidFill>
            <a:schemeClr val="bg1"/>
          </a:solidFill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B02165-9EEF-869B-810F-5C9967A98FE6}"/>
                </a:ext>
              </a:extLst>
            </p:cNvPr>
            <p:cNvGrpSpPr/>
            <p:nvPr/>
          </p:nvGrpSpPr>
          <p:grpSpPr>
            <a:xfrm>
              <a:off x="2403774" y="3427917"/>
              <a:ext cx="6306829" cy="2808874"/>
              <a:chOff x="2403774" y="3427917"/>
              <a:chExt cx="6306829" cy="2808874"/>
            </a:xfrm>
            <a:grpFill/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38E73946-470A-19C5-CE45-69DCF0E4B161}"/>
                  </a:ext>
                </a:extLst>
              </p:cNvPr>
              <p:cNvSpPr/>
              <p:nvPr/>
            </p:nvSpPr>
            <p:spPr>
              <a:xfrm>
                <a:off x="6709630" y="4730319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By.CSS_SELECTOR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740A0B3-486A-5066-FB1C-510D133689C8}"/>
                  </a:ext>
                </a:extLst>
              </p:cNvPr>
              <p:cNvSpPr/>
              <p:nvPr/>
            </p:nvSpPr>
            <p:spPr>
              <a:xfrm>
                <a:off x="7399972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By.LINK_TEXT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A0BA82C-FB60-D640-E948-AE5EFCA33510}"/>
                  </a:ext>
                </a:extLst>
              </p:cNvPr>
              <p:cNvSpPr/>
              <p:nvPr/>
            </p:nvSpPr>
            <p:spPr>
              <a:xfrm>
                <a:off x="3108802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By.ID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53F424F-8E54-264D-398A-D8EFCE1E048C}"/>
                  </a:ext>
                </a:extLst>
              </p:cNvPr>
              <p:cNvSpPr/>
              <p:nvPr/>
            </p:nvSpPr>
            <p:spPr>
              <a:xfrm>
                <a:off x="4524283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NAME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6EF129D4-F055-783E-DC19-C01BE9DD1CAB}"/>
                  </a:ext>
                </a:extLst>
              </p:cNvPr>
              <p:cNvSpPr/>
              <p:nvPr/>
            </p:nvSpPr>
            <p:spPr>
              <a:xfrm>
                <a:off x="3819254" y="4706610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0" dirty="0" err="1">
                    <a:solidFill>
                      <a:schemeClr val="tx1"/>
                    </a:solidFill>
                    <a:effectLst/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By.TAG_NAME</a:t>
                </a:r>
                <a:endPara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142DE8F-5C29-50EF-AC5F-1F853274A6C1}"/>
                  </a:ext>
                </a:extLst>
              </p:cNvPr>
              <p:cNvSpPr/>
              <p:nvPr/>
            </p:nvSpPr>
            <p:spPr>
              <a:xfrm>
                <a:off x="2403774" y="4706610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By.PARTIAL_LINK_TEXT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D6681DD-1B29-752B-A1CA-F3581199C9D2}"/>
                </a:ext>
              </a:extLst>
            </p:cNvPr>
            <p:cNvSpPr/>
            <p:nvPr/>
          </p:nvSpPr>
          <p:spPr>
            <a:xfrm>
              <a:off x="5942456" y="3411220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By.</a:t>
              </a:r>
              <a:r>
                <a: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 XPATH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35A4587-8EA3-DF09-61DB-A3E9FC334B41}"/>
                </a:ext>
              </a:extLst>
            </p:cNvPr>
            <p:cNvSpPr/>
            <p:nvPr/>
          </p:nvSpPr>
          <p:spPr>
            <a:xfrm>
              <a:off x="5262455" y="4706610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680" tIns="326199" rIns="295681" bIns="32619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By.</a:t>
              </a:r>
              <a:b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</a:b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CLASS</a:t>
              </a:r>
              <a:b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</a:b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_NAME</a:t>
              </a:r>
              <a:endParaRPr lang="zh-CN" altLang="en-US" sz="2000" kern="12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44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9A5EAA14-339B-B192-51E6-BD8426B7364C}"/>
              </a:ext>
            </a:extLst>
          </p:cNvPr>
          <p:cNvSpPr/>
          <p:nvPr/>
        </p:nvSpPr>
        <p:spPr>
          <a:xfrm>
            <a:off x="3743697" y="583585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结束会话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A1FBA7-1C62-EDB5-C015-06C86C5D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" y="963323"/>
            <a:ext cx="7523890" cy="756841"/>
          </a:xfrm>
          <a:prstGeom prst="rect">
            <a:avLst/>
          </a:prstGeom>
        </p:spPr>
      </p:pic>
      <p:pic>
        <p:nvPicPr>
          <p:cNvPr id="25" name="图片 24" descr="文本&#10;&#10;描述已自动生成">
            <a:extLst>
              <a:ext uri="{FF2B5EF4-FFF2-40B4-BE49-F238E27FC236}">
                <a16:creationId xmlns:a16="http://schemas.microsoft.com/office/drawing/2014/main" id="{32DE81E0-1B82-E035-DDD2-F306596F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222"/>
            <a:ext cx="9144000" cy="43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9A5EAA14-339B-B192-51E6-BD8426B7364C}"/>
              </a:ext>
            </a:extLst>
          </p:cNvPr>
          <p:cNvSpPr/>
          <p:nvPr/>
        </p:nvSpPr>
        <p:spPr>
          <a:xfrm>
            <a:off x="3743697" y="583585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结束会话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CC0C72E9-0740-DF17-0007-9789B50B2CE5}"/>
              </a:ext>
            </a:extLst>
          </p:cNvPr>
          <p:cNvSpPr txBox="1">
            <a:spLocks/>
          </p:cNvSpPr>
          <p:nvPr/>
        </p:nvSpPr>
        <p:spPr>
          <a:xfrm>
            <a:off x="300565" y="100821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元素定位</a:t>
            </a:r>
            <a:endParaRPr lang="zh-CN" altLang="en-US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B4DF99-9AF2-E5E7-E55F-42F165CBEFD4}"/>
              </a:ext>
            </a:extLst>
          </p:cNvPr>
          <p:cNvGrpSpPr/>
          <p:nvPr/>
        </p:nvGrpSpPr>
        <p:grpSpPr>
          <a:xfrm>
            <a:off x="1893971" y="861489"/>
            <a:ext cx="12722423" cy="743783"/>
            <a:chOff x="372316" y="4375420"/>
            <a:chExt cx="12722423" cy="743783"/>
          </a:xfrm>
        </p:grpSpPr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88A1A829-7908-2AB6-2DAD-43761462DD1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F759B55E-7410-CD06-809A-7FD11B20D34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driver.find_element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9948C6-688C-06CE-CF92-391C0C6FCB4E}"/>
              </a:ext>
            </a:extLst>
          </p:cNvPr>
          <p:cNvGrpSpPr/>
          <p:nvPr/>
        </p:nvGrpSpPr>
        <p:grpSpPr>
          <a:xfrm>
            <a:off x="806053" y="2318610"/>
            <a:ext cx="6833373" cy="3061472"/>
            <a:chOff x="2403774" y="3411220"/>
            <a:chExt cx="6306829" cy="2825571"/>
          </a:xfrm>
          <a:solidFill>
            <a:schemeClr val="bg1"/>
          </a:solidFill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B02165-9EEF-869B-810F-5C9967A98FE6}"/>
                </a:ext>
              </a:extLst>
            </p:cNvPr>
            <p:cNvGrpSpPr/>
            <p:nvPr/>
          </p:nvGrpSpPr>
          <p:grpSpPr>
            <a:xfrm>
              <a:off x="2403774" y="3427917"/>
              <a:ext cx="6306829" cy="2808874"/>
              <a:chOff x="2403774" y="3427917"/>
              <a:chExt cx="6306829" cy="2808874"/>
            </a:xfrm>
            <a:grpFill/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38E73946-470A-19C5-CE45-69DCF0E4B161}"/>
                  </a:ext>
                </a:extLst>
              </p:cNvPr>
              <p:cNvSpPr/>
              <p:nvPr/>
            </p:nvSpPr>
            <p:spPr>
              <a:xfrm>
                <a:off x="6709630" y="4730319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By.CSS_SELECTOR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740A0B3-486A-5066-FB1C-510D133689C8}"/>
                  </a:ext>
                </a:extLst>
              </p:cNvPr>
              <p:cNvSpPr/>
              <p:nvPr/>
            </p:nvSpPr>
            <p:spPr>
              <a:xfrm>
                <a:off x="7399972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By.LINK_TEXT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A0BA82C-FB60-D640-E948-AE5EFCA33510}"/>
                  </a:ext>
                </a:extLst>
              </p:cNvPr>
              <p:cNvSpPr/>
              <p:nvPr/>
            </p:nvSpPr>
            <p:spPr>
              <a:xfrm>
                <a:off x="3108802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By.ID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53F424F-8E54-264D-398A-D8EFCE1E048C}"/>
                  </a:ext>
                </a:extLst>
              </p:cNvPr>
              <p:cNvSpPr/>
              <p:nvPr/>
            </p:nvSpPr>
            <p:spPr>
              <a:xfrm>
                <a:off x="4524283" y="3427917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NAME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6EF129D4-F055-783E-DC19-C01BE9DD1CAB}"/>
                  </a:ext>
                </a:extLst>
              </p:cNvPr>
              <p:cNvSpPr/>
              <p:nvPr/>
            </p:nvSpPr>
            <p:spPr>
              <a:xfrm>
                <a:off x="3819254" y="4706610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5680" tIns="326199" rIns="295681" bIns="326198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0" dirty="0" err="1">
                    <a:solidFill>
                      <a:schemeClr val="tx1"/>
                    </a:solidFill>
                    <a:effectLst/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By.TAG_NAME</a:t>
                </a:r>
                <a:endPara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142DE8F-5C29-50EF-AC5F-1F853274A6C1}"/>
                  </a:ext>
                </a:extLst>
              </p:cNvPr>
              <p:cNvSpPr/>
              <p:nvPr/>
            </p:nvSpPr>
            <p:spPr>
              <a:xfrm>
                <a:off x="2403774" y="4706610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 err="1">
                    <a:solidFill>
                      <a:schemeClr val="tx1"/>
                    </a:solidFill>
                    <a:latin typeface="Sarasa Term SC SemiBold" panose="02000709000000000000" pitchFamily="49" charset="-122"/>
                    <a:ea typeface="Sarasa Term SC SemiBold" panose="02000709000000000000" pitchFamily="49" charset="-122"/>
                    <a:cs typeface="Sarasa Term SC SemiBold" panose="02000709000000000000" pitchFamily="49" charset="-122"/>
                  </a:rPr>
                  <a:t>By.PARTIAL_LINK_TEXT</a:t>
                </a:r>
                <a:endParaRPr lang="zh-CN" altLang="en-US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endParaRPr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D6681DD-1B29-752B-A1CA-F3581199C9D2}"/>
                </a:ext>
              </a:extLst>
            </p:cNvPr>
            <p:cNvSpPr/>
            <p:nvPr/>
          </p:nvSpPr>
          <p:spPr>
            <a:xfrm>
              <a:off x="5942456" y="3411220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By.</a:t>
              </a:r>
              <a:r>
                <a:rPr lang="en-US" altLang="zh-CN" sz="2000" b="0" dirty="0">
                  <a:solidFill>
                    <a:schemeClr val="tx1"/>
                  </a:solidFill>
                  <a:effectLst/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 XPATH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35A4587-8EA3-DF09-61DB-A3E9FC334B41}"/>
                </a:ext>
              </a:extLst>
            </p:cNvPr>
            <p:cNvSpPr/>
            <p:nvPr/>
          </p:nvSpPr>
          <p:spPr>
            <a:xfrm>
              <a:off x="5262455" y="4706610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680" tIns="326199" rIns="295681" bIns="32619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By.</a:t>
              </a:r>
              <a:b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</a:b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CLASS</a:t>
              </a:r>
              <a:b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</a:br>
              <a:r>
                <a:rPr lang="en-US" altLang="zh-CN" sz="2000" kern="1200" dirty="0">
                  <a:solidFill>
                    <a:schemeClr val="tx1"/>
                  </a:solidFill>
                  <a:latin typeface="Sarasa Term SC SemiBold" panose="02000709000000000000" pitchFamily="49" charset="-122"/>
                  <a:ea typeface="Sarasa Term SC SemiBold" panose="02000709000000000000" pitchFamily="49" charset="-122"/>
                  <a:cs typeface="Sarasa Term SC SemiBold" panose="02000709000000000000" pitchFamily="49" charset="-122"/>
                </a:rPr>
                <a:t>_NAME</a:t>
              </a:r>
              <a:endParaRPr lang="zh-CN" altLang="en-US" sz="2000" kern="1200" dirty="0">
                <a:solidFill>
                  <a:schemeClr val="tx1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40DEA5-4E49-3CD7-E504-9F061C0B7B70}"/>
              </a:ext>
            </a:extLst>
          </p:cNvPr>
          <p:cNvSpPr txBox="1"/>
          <p:nvPr/>
        </p:nvSpPr>
        <p:spPr>
          <a:xfrm>
            <a:off x="1516079" y="3327278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7213F-A2B2-5722-8297-BE1847904DD5}"/>
              </a:ext>
            </a:extLst>
          </p:cNvPr>
          <p:cNvSpPr txBox="1"/>
          <p:nvPr/>
        </p:nvSpPr>
        <p:spPr>
          <a:xfrm>
            <a:off x="3103599" y="3347392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'username'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34F251-8520-35F7-0342-E32C3B02CB99}"/>
              </a:ext>
            </a:extLst>
          </p:cNvPr>
          <p:cNvSpPr txBox="1"/>
          <p:nvPr/>
        </p:nvSpPr>
        <p:spPr>
          <a:xfrm>
            <a:off x="4033520" y="1928664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"/html/body/form[1]"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E74BE1-943F-C08F-F3EC-DC6802C80F2A}"/>
              </a:ext>
            </a:extLst>
          </p:cNvPr>
          <p:cNvSpPr txBox="1"/>
          <p:nvPr/>
        </p:nvSpPr>
        <p:spPr>
          <a:xfrm>
            <a:off x="3730899" y="2290146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"//form[@id='loginForm']"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164C5B-F09F-81E0-0C44-2EE1EEE20C9B}"/>
              </a:ext>
            </a:extLst>
          </p:cNvPr>
          <p:cNvSpPr txBox="1"/>
          <p:nvPr/>
        </p:nvSpPr>
        <p:spPr>
          <a:xfrm>
            <a:off x="2644753" y="4780987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'Form'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339EF5-A9F2-CEA4-54D6-E85ABBCE995C}"/>
              </a:ext>
            </a:extLst>
          </p:cNvPr>
          <p:cNvSpPr txBox="1"/>
          <p:nvPr/>
        </p:nvSpPr>
        <p:spPr>
          <a:xfrm>
            <a:off x="3672605" y="4896761"/>
            <a:ext cx="730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D1144"/>
                </a:solidFill>
                <a:latin typeface="Consolas" panose="020B0609020204030204" pitchFamily="49" charset="0"/>
              </a:rPr>
              <a:t>submit-button</a:t>
            </a:r>
            <a:r>
              <a:rPr lang="en-US" altLang="zh-CN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0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CC0C72E9-0740-DF17-0007-9789B50B2CE5}"/>
              </a:ext>
            </a:extLst>
          </p:cNvPr>
          <p:cNvSpPr txBox="1">
            <a:spLocks/>
          </p:cNvSpPr>
          <p:nvPr/>
        </p:nvSpPr>
        <p:spPr>
          <a:xfrm>
            <a:off x="300565" y="100821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等待策略</a:t>
            </a:r>
            <a:endParaRPr lang="zh-CN" altLang="en-US" sz="2800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B4DF99-9AF2-E5E7-E55F-42F165CBEFD4}"/>
              </a:ext>
            </a:extLst>
          </p:cNvPr>
          <p:cNvGrpSpPr/>
          <p:nvPr/>
        </p:nvGrpSpPr>
        <p:grpSpPr>
          <a:xfrm>
            <a:off x="2460141" y="2111844"/>
            <a:ext cx="12722423" cy="743783"/>
            <a:chOff x="372316" y="4375420"/>
            <a:chExt cx="12722423" cy="743783"/>
          </a:xfrm>
        </p:grpSpPr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88A1A829-7908-2AB6-2DAD-43761462DD1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F759B55E-7410-CD06-809A-7FD11B20D34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driver.implicitly_wait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" name="标题 5">
            <a:extLst>
              <a:ext uri="{FF2B5EF4-FFF2-40B4-BE49-F238E27FC236}">
                <a16:creationId xmlns:a16="http://schemas.microsoft.com/office/drawing/2014/main" id="{D97CD295-2617-333D-1F8E-115DF7DDEEFC}"/>
              </a:ext>
            </a:extLst>
          </p:cNvPr>
          <p:cNvSpPr txBox="1">
            <a:spLocks/>
          </p:cNvSpPr>
          <p:nvPr/>
        </p:nvSpPr>
        <p:spPr>
          <a:xfrm>
            <a:off x="348282" y="2270516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隐式等待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83205BA6-2AB4-2DE6-9EBF-EE406D3FF555}"/>
              </a:ext>
            </a:extLst>
          </p:cNvPr>
          <p:cNvSpPr txBox="1">
            <a:spLocks/>
          </p:cNvSpPr>
          <p:nvPr/>
        </p:nvSpPr>
        <p:spPr>
          <a:xfrm>
            <a:off x="348282" y="3770954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显式等待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69FB84-A5C2-8268-48E2-67404CDB15A8}"/>
              </a:ext>
            </a:extLst>
          </p:cNvPr>
          <p:cNvGrpSpPr/>
          <p:nvPr/>
        </p:nvGrpSpPr>
        <p:grpSpPr>
          <a:xfrm>
            <a:off x="2460141" y="3653201"/>
            <a:ext cx="12722423" cy="743783"/>
            <a:chOff x="372316" y="4375420"/>
            <a:chExt cx="12722423" cy="743783"/>
          </a:xfrm>
        </p:grpSpPr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3A4C633B-D7BA-519B-0C8C-E454D4218553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 11">
              <a:extLst>
                <a:ext uri="{FF2B5EF4-FFF2-40B4-BE49-F238E27FC236}">
                  <a16:creationId xmlns:a16="http://schemas.microsoft.com/office/drawing/2014/main" id="{C48B565E-2BD4-1827-7DC3-877BB2C5DF5E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WebDriverWait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().until()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6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CC0C72E9-0740-DF17-0007-9789B50B2CE5}"/>
              </a:ext>
            </a:extLst>
          </p:cNvPr>
          <p:cNvSpPr txBox="1">
            <a:spLocks/>
          </p:cNvSpPr>
          <p:nvPr/>
        </p:nvSpPr>
        <p:spPr>
          <a:xfrm>
            <a:off x="300565" y="100821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元素操作</a:t>
            </a:r>
            <a:endParaRPr lang="zh-CN" altLang="en-US" sz="2800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B4DF99-9AF2-E5E7-E55F-42F165CBEFD4}"/>
              </a:ext>
            </a:extLst>
          </p:cNvPr>
          <p:cNvGrpSpPr/>
          <p:nvPr/>
        </p:nvGrpSpPr>
        <p:grpSpPr>
          <a:xfrm>
            <a:off x="2495042" y="1909419"/>
            <a:ext cx="12722423" cy="743783"/>
            <a:chOff x="372316" y="4375420"/>
            <a:chExt cx="12722423" cy="743783"/>
          </a:xfrm>
        </p:grpSpPr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88A1A829-7908-2AB6-2DAD-43761462DD1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F759B55E-7410-CD06-809A-7FD11B20D34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element.click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" name="标题 5">
            <a:extLst>
              <a:ext uri="{FF2B5EF4-FFF2-40B4-BE49-F238E27FC236}">
                <a16:creationId xmlns:a16="http://schemas.microsoft.com/office/drawing/2014/main" id="{D97CD295-2617-333D-1F8E-115DF7DDEEFC}"/>
              </a:ext>
            </a:extLst>
          </p:cNvPr>
          <p:cNvSpPr txBox="1">
            <a:spLocks/>
          </p:cNvSpPr>
          <p:nvPr/>
        </p:nvSpPr>
        <p:spPr>
          <a:xfrm>
            <a:off x="383183" y="2068091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点击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83205BA6-2AB4-2DE6-9EBF-EE406D3FF555}"/>
              </a:ext>
            </a:extLst>
          </p:cNvPr>
          <p:cNvSpPr txBox="1">
            <a:spLocks/>
          </p:cNvSpPr>
          <p:nvPr/>
        </p:nvSpPr>
        <p:spPr>
          <a:xfrm>
            <a:off x="383183" y="3066020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发送键位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69FB84-A5C2-8268-48E2-67404CDB15A8}"/>
              </a:ext>
            </a:extLst>
          </p:cNvPr>
          <p:cNvGrpSpPr/>
          <p:nvPr/>
        </p:nvGrpSpPr>
        <p:grpSpPr>
          <a:xfrm>
            <a:off x="2495042" y="2948267"/>
            <a:ext cx="12722423" cy="743783"/>
            <a:chOff x="372316" y="4375420"/>
            <a:chExt cx="12722423" cy="743783"/>
          </a:xfrm>
        </p:grpSpPr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3A4C633B-D7BA-519B-0C8C-E454D4218553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 11">
              <a:extLst>
                <a:ext uri="{FF2B5EF4-FFF2-40B4-BE49-F238E27FC236}">
                  <a16:creationId xmlns:a16="http://schemas.microsoft.com/office/drawing/2014/main" id="{C48B565E-2BD4-1827-7DC3-877BB2C5DF5E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element.send_keys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("foo")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0" name="标题 5">
            <a:extLst>
              <a:ext uri="{FF2B5EF4-FFF2-40B4-BE49-F238E27FC236}">
                <a16:creationId xmlns:a16="http://schemas.microsoft.com/office/drawing/2014/main" id="{116E087B-388B-1C17-F3AD-12329DCDB68F}"/>
              </a:ext>
            </a:extLst>
          </p:cNvPr>
          <p:cNvSpPr txBox="1">
            <a:spLocks/>
          </p:cNvSpPr>
          <p:nvPr/>
        </p:nvSpPr>
        <p:spPr>
          <a:xfrm>
            <a:off x="383183" y="406394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清除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C982C4-05D5-4263-10FC-4F8CD3B7BA77}"/>
              </a:ext>
            </a:extLst>
          </p:cNvPr>
          <p:cNvGrpSpPr/>
          <p:nvPr/>
        </p:nvGrpSpPr>
        <p:grpSpPr>
          <a:xfrm>
            <a:off x="2495042" y="3946196"/>
            <a:ext cx="12722423" cy="743783"/>
            <a:chOff x="372316" y="4375420"/>
            <a:chExt cx="12722423" cy="743783"/>
          </a:xfrm>
        </p:grpSpPr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24C8F1D4-84CB-75C6-4B1B-AF40E0A04DD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0" name="Text 11">
              <a:extLst>
                <a:ext uri="{FF2B5EF4-FFF2-40B4-BE49-F238E27FC236}">
                  <a16:creationId xmlns:a16="http://schemas.microsoft.com/office/drawing/2014/main" id="{50E13BDA-5371-AE6E-D4B7-97AEA9D1499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element.clear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1" name="标题 5">
            <a:extLst>
              <a:ext uri="{FF2B5EF4-FFF2-40B4-BE49-F238E27FC236}">
                <a16:creationId xmlns:a16="http://schemas.microsoft.com/office/drawing/2014/main" id="{7C1414A8-99A1-F864-E43E-9AE4A2DC4AE4}"/>
              </a:ext>
            </a:extLst>
          </p:cNvPr>
          <p:cNvSpPr txBox="1">
            <a:spLocks/>
          </p:cNvSpPr>
          <p:nvPr/>
        </p:nvSpPr>
        <p:spPr>
          <a:xfrm>
            <a:off x="383183" y="5053423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选择列表元素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96DE16-2405-6759-D820-A4103100180B}"/>
              </a:ext>
            </a:extLst>
          </p:cNvPr>
          <p:cNvGrpSpPr/>
          <p:nvPr/>
        </p:nvGrpSpPr>
        <p:grpSpPr>
          <a:xfrm>
            <a:off x="2495042" y="4935670"/>
            <a:ext cx="12722423" cy="743783"/>
            <a:chOff x="372316" y="4375420"/>
            <a:chExt cx="12722423" cy="743783"/>
          </a:xfrm>
        </p:grpSpPr>
        <p:sp>
          <p:nvSpPr>
            <p:cNvPr id="24" name="Shape 10">
              <a:extLst>
                <a:ext uri="{FF2B5EF4-FFF2-40B4-BE49-F238E27FC236}">
                  <a16:creationId xmlns:a16="http://schemas.microsoft.com/office/drawing/2014/main" id="{A3C2D032-6112-F91D-908C-964014FB31B1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Text 11">
              <a:extLst>
                <a:ext uri="{FF2B5EF4-FFF2-40B4-BE49-F238E27FC236}">
                  <a16:creationId xmlns:a16="http://schemas.microsoft.com/office/drawing/2014/main" id="{D3F79BFD-AFA4-2092-120E-072027D3823A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altLang="zh-CN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element.s</a:t>
              </a: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elect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</a:t>
              </a: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select_element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17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3.1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：基于 </a:t>
            </a:r>
            <a:r>
              <a:rPr kumimoji="1" lang="en-US" altLang="zh-CN" dirty="0" err="1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unittest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的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测试用例编写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日历&#10;&#10;描述已自动生成">
            <a:extLst>
              <a:ext uri="{FF2B5EF4-FFF2-40B4-BE49-F238E27FC236}">
                <a16:creationId xmlns:a16="http://schemas.microsoft.com/office/drawing/2014/main" id="{439C8DEA-036E-1C12-289F-6948932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1504577"/>
            <a:ext cx="8666328" cy="4246685"/>
          </a:xfrm>
          <a:prstGeom prst="rect">
            <a:avLst/>
          </a:prstGeom>
        </p:spPr>
      </p:pic>
      <p:sp>
        <p:nvSpPr>
          <p:cNvPr id="9" name="标题 5">
            <a:extLst>
              <a:ext uri="{FF2B5EF4-FFF2-40B4-BE49-F238E27FC236}">
                <a16:creationId xmlns:a16="http://schemas.microsoft.com/office/drawing/2014/main" id="{EEF8D801-2D2D-C130-D59A-347ECFABE0B8}"/>
              </a:ext>
            </a:extLst>
          </p:cNvPr>
          <p:cNvSpPr txBox="1">
            <a:spLocks/>
          </p:cNvSpPr>
          <p:nvPr/>
        </p:nvSpPr>
        <p:spPr>
          <a:xfrm>
            <a:off x="327546" y="889793"/>
            <a:ext cx="814771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在线购物系统测试  </a:t>
            </a:r>
            <a:r>
              <a:rPr kumimoji="1" lang="en-US" altLang="zh-CN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https://www.saucedemo.com/</a:t>
            </a:r>
            <a:endParaRPr lang="zh-CN" altLang="en-US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25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3.1.1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：登录功能测试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405624" y="2999807"/>
            <a:ext cx="8076460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已实现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输入正确的用户名和密码，验证是否成功登录并跳转到商品显示界面。</a:t>
            </a: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rgbClr val="C00000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rgbClr val="C00000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rgbClr val="C00000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rgbClr val="C00000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endParaRPr kumimoji="1" lang="en-US" altLang="zh-CN" sz="2800" b="1" dirty="0">
              <a:solidFill>
                <a:srgbClr val="C00000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800" b="1" dirty="0">
                <a:solidFill>
                  <a:srgbClr val="C00000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TODO: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输入错误的用户名或密码，或使用被封号的用户，验证是否显示对应错误提示信息。</a:t>
            </a: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2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错误的用户名和密码</a:t>
            </a:r>
            <a:endParaRPr lang="en-US" altLang="zh-CN" sz="22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2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被封禁用户 </a:t>
            </a:r>
            <a:r>
              <a:rPr lang="en-US" altLang="zh-CN" sz="22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``</a:t>
            </a:r>
            <a:r>
              <a:rPr lang="en-US" altLang="zh-CN" sz="2200" dirty="0" err="1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locked_out_user</a:t>
            </a:r>
            <a:r>
              <a:rPr lang="en-US" altLang="zh-CN" sz="22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``</a:t>
            </a:r>
            <a:endParaRPr lang="zh-CN" altLang="en-US" sz="22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A91C2BDF-544B-EB85-042D-89524F4C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21" b="19357"/>
          <a:stretch/>
        </p:blipFill>
        <p:spPr>
          <a:xfrm>
            <a:off x="-668740" y="1685673"/>
            <a:ext cx="10644868" cy="20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3.1.2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：购物车功能测试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332903" y="1066478"/>
            <a:ext cx="8076460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800" b="1" dirty="0">
                <a:solidFill>
                  <a:srgbClr val="C00000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TODO: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测试从产品列表页添加商品到购物车的功能是否正常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. </a:t>
            </a:r>
            <a:endParaRPr lang="zh-CN" altLang="en-US" sz="22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4C82710D-BBD8-739B-3E44-18B5CE264161}"/>
              </a:ext>
            </a:extLst>
          </p:cNvPr>
          <p:cNvSpPr txBox="1">
            <a:spLocks/>
          </p:cNvSpPr>
          <p:nvPr/>
        </p:nvSpPr>
        <p:spPr>
          <a:xfrm>
            <a:off x="-109182" y="2763941"/>
            <a:ext cx="814771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	TIP: </a:t>
            </a:r>
            <a:r>
              <a:rPr kumimoji="1" lang="zh-CN" altLang="en-US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现有的 </a:t>
            </a:r>
            <a:r>
              <a:rPr kumimoji="1" lang="en-US" altLang="zh-CN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Helper Function </a:t>
            </a:r>
            <a:r>
              <a:rPr kumimoji="1" lang="zh-CN" altLang="en-US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包括</a:t>
            </a:r>
            <a:endParaRPr lang="zh-CN" altLang="en-US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A9296F-B03F-B43F-F68F-30CDA6FF280E}"/>
              </a:ext>
            </a:extLst>
          </p:cNvPr>
          <p:cNvSpPr txBox="1"/>
          <p:nvPr/>
        </p:nvSpPr>
        <p:spPr>
          <a:xfrm>
            <a:off x="1023582" y="36600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</a:rPr>
              <a:t>()</a:t>
            </a:r>
            <a:endParaRPr lang="en-US" altLang="zh-CN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DD15BF-2236-C950-E0DD-EF3F2B453F58}"/>
              </a:ext>
            </a:extLst>
          </p:cNvPr>
          <p:cNvSpPr txBox="1"/>
          <p:nvPr/>
        </p:nvSpPr>
        <p:spPr>
          <a:xfrm>
            <a:off x="2764639" y="36516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reset_state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4AD95-B667-6C65-D9B1-81160EA679A4}"/>
              </a:ext>
            </a:extLst>
          </p:cNvPr>
          <p:cNvSpPr txBox="1"/>
          <p:nvPr/>
        </p:nvSpPr>
        <p:spPr>
          <a:xfrm>
            <a:off x="5519420" y="365447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add_to_cart</a:t>
            </a:r>
            <a:r>
              <a:rPr lang="en-US" altLang="zh-CN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标题 5">
            <a:extLst>
              <a:ext uri="{FF2B5EF4-FFF2-40B4-BE49-F238E27FC236}">
                <a16:creationId xmlns:a16="http://schemas.microsoft.com/office/drawing/2014/main" id="{D835C8A7-0B53-5775-AC4E-51A1DDA7F1DB}"/>
              </a:ext>
            </a:extLst>
          </p:cNvPr>
          <p:cNvSpPr txBox="1">
            <a:spLocks/>
          </p:cNvSpPr>
          <p:nvPr/>
        </p:nvSpPr>
        <p:spPr>
          <a:xfrm>
            <a:off x="822961" y="4762323"/>
            <a:ext cx="814771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请使用 </a:t>
            </a:r>
            <a:r>
              <a:rPr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assert </a:t>
            </a:r>
            <a:r>
              <a:rPr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对购物车页面内是否包含对应商品进行判断。</a:t>
            </a:r>
          </a:p>
        </p:txBody>
      </p:sp>
    </p:spTree>
    <p:extLst>
      <p:ext uri="{BB962C8B-B14F-4D97-AF65-F5344CB8AC3E}">
        <p14:creationId xmlns:p14="http://schemas.microsoft.com/office/powerpoint/2010/main" val="338370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3.1.2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：购物车功能测试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332903" y="916806"/>
            <a:ext cx="8076460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800" b="1" dirty="0">
                <a:solidFill>
                  <a:srgbClr val="C00000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TODO: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测试从产品列表页添加商品到购物车的功能是否正常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. </a:t>
            </a:r>
            <a:endParaRPr lang="zh-CN" altLang="en-US" sz="22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9D74622D-D44B-FF48-7615-66305BFC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900" y="2124892"/>
            <a:ext cx="9629444" cy="40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3.1.3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：购物车功能测试（错误版本）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332902" y="2155268"/>
            <a:ext cx="857226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800" b="1" dirty="0">
                <a:solidFill>
                  <a:srgbClr val="C00000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TODO: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修改登录用户为 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``</a:t>
            </a:r>
            <a:r>
              <a:rPr kumimoji="1" lang="en-US" altLang="zh-CN" sz="2800" dirty="0" err="1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error_user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``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，复用任务 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3.1.2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的测试用例。</a:t>
            </a: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kumimoji="1" lang="en-US" altLang="zh-CN" sz="28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   </a:t>
            </a:r>
          </a:p>
          <a:p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   </a:t>
            </a:r>
            <a:r>
              <a:rPr kumimoji="1" lang="zh-CN" altLang="en-US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观察运行测试用例时是否发生报错。</a:t>
            </a:r>
            <a:r>
              <a:rPr kumimoji="1" lang="en-US" altLang="zh-CN" sz="2800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7F636F21-B712-1796-B9B2-D720F3A11395}"/>
              </a:ext>
            </a:extLst>
          </p:cNvPr>
          <p:cNvSpPr/>
          <p:nvPr/>
        </p:nvSpPr>
        <p:spPr>
          <a:xfrm>
            <a:off x="944916" y="2497247"/>
            <a:ext cx="5745455" cy="743783"/>
          </a:xfrm>
          <a:prstGeom prst="roundRect">
            <a:avLst>
              <a:gd name="adj" fmla="val 4840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76A44EF9-0101-D76D-CD22-7A173BE68FAA}"/>
              </a:ext>
            </a:extLst>
          </p:cNvPr>
          <p:cNvSpPr/>
          <p:nvPr/>
        </p:nvSpPr>
        <p:spPr>
          <a:xfrm>
            <a:off x="1172920" y="2692128"/>
            <a:ext cx="1249441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test_SwagLabs.py</a:t>
            </a:r>
            <a:endParaRPr lang="en-US" sz="18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软件测试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: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不同阶段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34" y="1628547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6EA6D475-24E3-EDA4-952D-437A626ACF05}"/>
              </a:ext>
            </a:extLst>
          </p:cNvPr>
          <p:cNvSpPr txBox="1">
            <a:spLocks/>
          </p:cNvSpPr>
          <p:nvPr/>
        </p:nvSpPr>
        <p:spPr>
          <a:xfrm>
            <a:off x="86731" y="3358751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单元测试</a:t>
            </a:r>
            <a:endParaRPr lang="zh-CN" altLang="en-US" sz="3200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14" name="标题 5">
            <a:extLst>
              <a:ext uri="{FF2B5EF4-FFF2-40B4-BE49-F238E27FC236}">
                <a16:creationId xmlns:a16="http://schemas.microsoft.com/office/drawing/2014/main" id="{61267F75-7CDA-E27B-8F85-3D79D920C1D3}"/>
              </a:ext>
            </a:extLst>
          </p:cNvPr>
          <p:cNvSpPr txBox="1">
            <a:spLocks/>
          </p:cNvSpPr>
          <p:nvPr/>
        </p:nvSpPr>
        <p:spPr>
          <a:xfrm>
            <a:off x="2420459" y="3375917"/>
            <a:ext cx="75438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集成测试</a:t>
            </a:r>
            <a:endParaRPr lang="zh-CN" altLang="en-US" sz="3200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15" name="标题 5">
            <a:extLst>
              <a:ext uri="{FF2B5EF4-FFF2-40B4-BE49-F238E27FC236}">
                <a16:creationId xmlns:a16="http://schemas.microsoft.com/office/drawing/2014/main" id="{45EF8040-44D1-BDE2-C666-078383CCAF8B}"/>
              </a:ext>
            </a:extLst>
          </p:cNvPr>
          <p:cNvSpPr txBox="1">
            <a:spLocks/>
          </p:cNvSpPr>
          <p:nvPr/>
        </p:nvSpPr>
        <p:spPr>
          <a:xfrm>
            <a:off x="4784461" y="3111321"/>
            <a:ext cx="2630118" cy="758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系统测试</a:t>
            </a:r>
            <a:endParaRPr lang="zh-CN" altLang="en-US" sz="3200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pic>
        <p:nvPicPr>
          <p:cNvPr id="17" name="图片 16" descr="形状&#10;&#10;低可信度描述已自动生成">
            <a:extLst>
              <a:ext uri="{FF2B5EF4-FFF2-40B4-BE49-F238E27FC236}">
                <a16:creationId xmlns:a16="http://schemas.microsoft.com/office/drawing/2014/main" id="{C5EAC99E-774D-9D14-8AC5-AA6736B08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81" y="1698314"/>
            <a:ext cx="1345897" cy="1175456"/>
          </a:xfrm>
          <a:prstGeom prst="rect">
            <a:avLst/>
          </a:prstGeom>
        </p:spPr>
      </p:pic>
      <p:pic>
        <p:nvPicPr>
          <p:cNvPr id="19" name="图片 18" descr="形状&#10;&#10;低可信度描述已自动生成">
            <a:extLst>
              <a:ext uri="{FF2B5EF4-FFF2-40B4-BE49-F238E27FC236}">
                <a16:creationId xmlns:a16="http://schemas.microsoft.com/office/drawing/2014/main" id="{F6485C9C-DCB0-B919-A436-2B8D76D5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52" y="1581499"/>
            <a:ext cx="1232186" cy="1232186"/>
          </a:xfrm>
          <a:prstGeom prst="rect">
            <a:avLst/>
          </a:prstGeom>
        </p:spPr>
      </p:pic>
      <p:pic>
        <p:nvPicPr>
          <p:cNvPr id="21" name="图片 20" descr="形状&#10;&#10;低可信度描述已自动生成">
            <a:extLst>
              <a:ext uri="{FF2B5EF4-FFF2-40B4-BE49-F238E27FC236}">
                <a16:creationId xmlns:a16="http://schemas.microsoft.com/office/drawing/2014/main" id="{772DCCC1-9379-ADC5-72E7-EC7B96036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690" y="1611106"/>
            <a:ext cx="1345897" cy="1345897"/>
          </a:xfrm>
          <a:prstGeom prst="rect">
            <a:avLst/>
          </a:prstGeom>
        </p:spPr>
      </p:pic>
      <p:sp>
        <p:nvSpPr>
          <p:cNvPr id="22" name="标题 5">
            <a:extLst>
              <a:ext uri="{FF2B5EF4-FFF2-40B4-BE49-F238E27FC236}">
                <a16:creationId xmlns:a16="http://schemas.microsoft.com/office/drawing/2014/main" id="{27CA11D7-4389-38B9-F11D-B0B44A90AD47}"/>
              </a:ext>
            </a:extLst>
          </p:cNvPr>
          <p:cNvSpPr txBox="1">
            <a:spLocks/>
          </p:cNvSpPr>
          <p:nvPr/>
        </p:nvSpPr>
        <p:spPr>
          <a:xfrm>
            <a:off x="-9185" y="4235987"/>
            <a:ext cx="264622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验证待测对象元素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在孤立状态下的功能。</a:t>
            </a: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23" name="标题 5">
            <a:extLst>
              <a:ext uri="{FF2B5EF4-FFF2-40B4-BE49-F238E27FC236}">
                <a16:creationId xmlns:a16="http://schemas.microsoft.com/office/drawing/2014/main" id="{010611AD-DF0C-FBBA-61D3-3C9AFAACBC9C}"/>
              </a:ext>
            </a:extLst>
          </p:cNvPr>
          <p:cNvSpPr txBox="1">
            <a:spLocks/>
          </p:cNvSpPr>
          <p:nvPr/>
        </p:nvSpPr>
        <p:spPr>
          <a:xfrm>
            <a:off x="2420459" y="4235987"/>
            <a:ext cx="264622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验证待测对象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元素之间的交互。</a:t>
            </a: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24" name="标题 5">
            <a:extLst>
              <a:ext uri="{FF2B5EF4-FFF2-40B4-BE49-F238E27FC236}">
                <a16:creationId xmlns:a16="http://schemas.microsoft.com/office/drawing/2014/main" id="{10EFA12E-10D6-2C68-8FA1-6BBE08391108}"/>
              </a:ext>
            </a:extLst>
          </p:cNvPr>
          <p:cNvSpPr txBox="1">
            <a:spLocks/>
          </p:cNvSpPr>
          <p:nvPr/>
        </p:nvSpPr>
        <p:spPr>
          <a:xfrm>
            <a:off x="4850461" y="4244479"/>
            <a:ext cx="264622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验证待测对象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的整体行为。</a:t>
            </a: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27" name="标题 5">
            <a:extLst>
              <a:ext uri="{FF2B5EF4-FFF2-40B4-BE49-F238E27FC236}">
                <a16:creationId xmlns:a16="http://schemas.microsoft.com/office/drawing/2014/main" id="{B55E2318-BB7C-ADD6-D2B4-61AE750605E9}"/>
              </a:ext>
            </a:extLst>
          </p:cNvPr>
          <p:cNvSpPr txBox="1">
            <a:spLocks/>
          </p:cNvSpPr>
          <p:nvPr/>
        </p:nvSpPr>
        <p:spPr>
          <a:xfrm>
            <a:off x="7074224" y="3098197"/>
            <a:ext cx="2630118" cy="758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验收测试</a:t>
            </a:r>
            <a:endParaRPr lang="zh-CN" altLang="en-US" sz="3200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8" name="标题 5">
            <a:extLst>
              <a:ext uri="{FF2B5EF4-FFF2-40B4-BE49-F238E27FC236}">
                <a16:creationId xmlns:a16="http://schemas.microsoft.com/office/drawing/2014/main" id="{23F38B14-B6EB-E94B-1DF3-96471C90A285}"/>
              </a:ext>
            </a:extLst>
          </p:cNvPr>
          <p:cNvSpPr txBox="1">
            <a:spLocks/>
          </p:cNvSpPr>
          <p:nvPr/>
        </p:nvSpPr>
        <p:spPr>
          <a:xfrm>
            <a:off x="6736722" y="4255510"/>
            <a:ext cx="2211604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验证待测对象是否满足最终用户期望。</a:t>
            </a: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pic>
        <p:nvPicPr>
          <p:cNvPr id="30" name="图片 29" descr="黑白色的标志&#10;&#10;描述已自动生成">
            <a:extLst>
              <a:ext uri="{FF2B5EF4-FFF2-40B4-BE49-F238E27FC236}">
                <a16:creationId xmlns:a16="http://schemas.microsoft.com/office/drawing/2014/main" id="{6ED7B060-5157-AFD3-B251-0C0FA2FCD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275" y="1526861"/>
            <a:ext cx="1424498" cy="142449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8D60419-E73C-8F01-7EF1-3064D874BFEF}"/>
              </a:ext>
            </a:extLst>
          </p:cNvPr>
          <p:cNvSpPr/>
          <p:nvPr/>
        </p:nvSpPr>
        <p:spPr>
          <a:xfrm>
            <a:off x="4949789" y="5105515"/>
            <a:ext cx="1386798" cy="436504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Our Exp.</a:t>
            </a:r>
            <a:endParaRPr lang="zh-CN" altLang="en-US" sz="2000" dirty="0">
              <a:solidFill>
                <a:srgbClr val="FFC000"/>
              </a:solidFill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3.2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：基于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Allure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生成测试报告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419355" y="4107857"/>
            <a:ext cx="857226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在测试流程中配置 </a:t>
            </a:r>
            <a:r>
              <a:rPr kumimoji="1" lang="en-US" altLang="zh-CN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Allure </a:t>
            </a: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复用任务 </a:t>
            </a:r>
            <a:r>
              <a:rPr kumimoji="1" lang="en-US" altLang="zh-CN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3.1.3 </a:t>
            </a: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的测试用例。</a:t>
            </a: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查看测试报告，说明网页实现上的具体错误。</a:t>
            </a:r>
            <a:r>
              <a:rPr kumimoji="1" lang="en-US" altLang="zh-CN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17B6C2-4C24-4BF1-10BF-22D187C088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558" y="652923"/>
            <a:ext cx="7884360" cy="35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任务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3.2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：基于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Allure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生成测试报告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3CAC38E7-7BE0-9645-C0CC-15E08F76BC51}"/>
              </a:ext>
            </a:extLst>
          </p:cNvPr>
          <p:cNvSpPr txBox="1">
            <a:spLocks/>
          </p:cNvSpPr>
          <p:nvPr/>
        </p:nvSpPr>
        <p:spPr>
          <a:xfrm>
            <a:off x="3041" y="3252053"/>
            <a:ext cx="857226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安装 </a:t>
            </a:r>
            <a:r>
              <a:rPr kumimoji="1" lang="en-US" altLang="zh-CN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Allure </a:t>
            </a:r>
            <a:r>
              <a:rPr kumimoji="1" lang="zh-CN" altLang="en-US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命令行程序</a:t>
            </a: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执行测试时，使用 </a:t>
            </a:r>
            <a:r>
              <a:rPr lang="en-US" altLang="zh-CN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altLang="zh-CN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alluredir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=allure-results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24292E"/>
                </a:solidFill>
                <a:effectLst/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使用 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Allure 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命令行工具生成和查看报告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``allure serve allure-results``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endParaRPr kumimoji="1" lang="en-US" altLang="zh-CN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1AA7F7-924D-AFF1-54FD-CB688F23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644" y="1666893"/>
            <a:ext cx="5700746" cy="31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56E042B-D2D1-D248-1A22-98697B6C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24" y="1916881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C9D096F3-6766-A96C-E34A-9F6EB3DF0E69}"/>
              </a:ext>
            </a:extLst>
          </p:cNvPr>
          <p:cNvSpPr/>
          <p:nvPr/>
        </p:nvSpPr>
        <p:spPr>
          <a:xfrm>
            <a:off x="562743" y="1994436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Windows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97746326-D9F2-D784-5645-52667FD8C956}"/>
              </a:ext>
            </a:extLst>
          </p:cNvPr>
          <p:cNvSpPr/>
          <p:nvPr/>
        </p:nvSpPr>
        <p:spPr>
          <a:xfrm>
            <a:off x="569031" y="2627014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使用第三方安装器 </a:t>
            </a:r>
            <a:r>
              <a:rPr lang="en-US" altLang="zh-CN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scoop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DF5E76D6-2D3E-2454-60F7-50871ABE6D1F}"/>
              </a:ext>
            </a:extLst>
          </p:cNvPr>
          <p:cNvSpPr/>
          <p:nvPr/>
        </p:nvSpPr>
        <p:spPr>
          <a:xfrm>
            <a:off x="760753" y="3694768"/>
            <a:ext cx="2136201" cy="474570"/>
          </a:xfrm>
          <a:prstGeom prst="roundRect">
            <a:avLst>
              <a:gd name="adj" fmla="val 8936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3A4F3CA-EAFD-1E51-3DFC-60826ACF39D7}"/>
              </a:ext>
            </a:extLst>
          </p:cNvPr>
          <p:cNvSpPr/>
          <p:nvPr/>
        </p:nvSpPr>
        <p:spPr>
          <a:xfrm>
            <a:off x="562743" y="3694767"/>
            <a:ext cx="2625435" cy="541768"/>
          </a:xfrm>
          <a:prstGeom prst="roundRect">
            <a:avLst>
              <a:gd name="adj" fmla="val 3191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A2A40A2D-83F1-5738-9104-43A7A9D89D1A}"/>
              </a:ext>
            </a:extLst>
          </p:cNvPr>
          <p:cNvSpPr/>
          <p:nvPr/>
        </p:nvSpPr>
        <p:spPr>
          <a:xfrm>
            <a:off x="672798" y="3745508"/>
            <a:ext cx="2594108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scoop install allure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AD3B0549-351D-996C-CB39-476D9A1D093D}"/>
              </a:ext>
            </a:extLst>
          </p:cNvPr>
          <p:cNvSpPr/>
          <p:nvPr/>
        </p:nvSpPr>
        <p:spPr>
          <a:xfrm>
            <a:off x="3524241" y="2014181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03DCB0F3-FFCF-C83F-6C02-CC89CF42F774}"/>
              </a:ext>
            </a:extLst>
          </p:cNvPr>
          <p:cNvSpPr/>
          <p:nvPr/>
        </p:nvSpPr>
        <p:spPr>
          <a:xfrm>
            <a:off x="3524241" y="2617481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使用</a:t>
            </a:r>
            <a:r>
              <a:rPr 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Homebrew </a:t>
            </a:r>
            <a:r>
              <a:rPr lang="en-US" sz="1900" dirty="0" err="1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安装</a:t>
            </a:r>
            <a:r>
              <a:rPr 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Shape 10">
            <a:extLst>
              <a:ext uri="{FF2B5EF4-FFF2-40B4-BE49-F238E27FC236}">
                <a16:creationId xmlns:a16="http://schemas.microsoft.com/office/drawing/2014/main" id="{4AF8077C-B220-2F82-72A0-007920338533}"/>
              </a:ext>
            </a:extLst>
          </p:cNvPr>
          <p:cNvSpPr/>
          <p:nvPr/>
        </p:nvSpPr>
        <p:spPr>
          <a:xfrm>
            <a:off x="3475562" y="3676525"/>
            <a:ext cx="2433896" cy="578870"/>
          </a:xfrm>
          <a:prstGeom prst="roundRect">
            <a:avLst>
              <a:gd name="adj" fmla="val 4839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F4BE3B42-E17F-5AE0-F329-4D05682C3AF6}"/>
              </a:ext>
            </a:extLst>
          </p:cNvPr>
          <p:cNvSpPr/>
          <p:nvPr/>
        </p:nvSpPr>
        <p:spPr>
          <a:xfrm>
            <a:off x="3629622" y="3760615"/>
            <a:ext cx="2594108" cy="298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brew install allure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68481B08-2FB1-28AA-4FEC-FE52B04514CC}"/>
              </a:ext>
            </a:extLst>
          </p:cNvPr>
          <p:cNvSpPr/>
          <p:nvPr/>
        </p:nvSpPr>
        <p:spPr>
          <a:xfrm>
            <a:off x="6509382" y="2005527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Linux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Text 14">
            <a:extLst>
              <a:ext uri="{FF2B5EF4-FFF2-40B4-BE49-F238E27FC236}">
                <a16:creationId xmlns:a16="http://schemas.microsoft.com/office/drawing/2014/main" id="{536AE71D-560B-3C16-F556-2EB9496C9F1D}"/>
              </a:ext>
            </a:extLst>
          </p:cNvPr>
          <p:cNvSpPr/>
          <p:nvPr/>
        </p:nvSpPr>
        <p:spPr>
          <a:xfrm>
            <a:off x="6487558" y="2589913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下载 </a:t>
            </a:r>
            <a:r>
              <a:rPr lang="en-US" altLang="zh-CN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DEB </a:t>
            </a: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包并</a:t>
            </a:r>
            <a:endParaRPr lang="en-US" altLang="zh-CN" sz="1900" dirty="0">
              <a:solidFill>
                <a:srgbClr val="404155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使用</a:t>
            </a:r>
            <a:r>
              <a:rPr lang="en-US" altLang="zh-CN" sz="1900" dirty="0" err="1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dpkg</a:t>
            </a: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指令安装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5" name="Shape 16">
            <a:extLst>
              <a:ext uri="{FF2B5EF4-FFF2-40B4-BE49-F238E27FC236}">
                <a16:creationId xmlns:a16="http://schemas.microsoft.com/office/drawing/2014/main" id="{4165C49E-69AE-630B-6DF9-B28669BDCAA6}"/>
              </a:ext>
            </a:extLst>
          </p:cNvPr>
          <p:cNvSpPr/>
          <p:nvPr/>
        </p:nvSpPr>
        <p:spPr>
          <a:xfrm>
            <a:off x="6125138" y="3685723"/>
            <a:ext cx="2967474" cy="578870"/>
          </a:xfrm>
          <a:prstGeom prst="roundRect">
            <a:avLst>
              <a:gd name="adj" fmla="val 4839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Text 17">
            <a:extLst>
              <a:ext uri="{FF2B5EF4-FFF2-40B4-BE49-F238E27FC236}">
                <a16:creationId xmlns:a16="http://schemas.microsoft.com/office/drawing/2014/main" id="{6896BE1A-97C8-3CC5-0BFB-1A1647B37ED7}"/>
              </a:ext>
            </a:extLst>
          </p:cNvPr>
          <p:cNvSpPr/>
          <p:nvPr/>
        </p:nvSpPr>
        <p:spPr>
          <a:xfrm>
            <a:off x="6247634" y="3754409"/>
            <a:ext cx="2594108" cy="298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it-IT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sudo dpkg -i allure.deb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5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测试概述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34" y="1628547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5">
            <a:extLst>
              <a:ext uri="{FF2B5EF4-FFF2-40B4-BE49-F238E27FC236}">
                <a16:creationId xmlns:a16="http://schemas.microsoft.com/office/drawing/2014/main" id="{27CA11D7-4389-38B9-F11D-B0B44A90AD47}"/>
              </a:ext>
            </a:extLst>
          </p:cNvPr>
          <p:cNvSpPr txBox="1">
            <a:spLocks/>
          </p:cNvSpPr>
          <p:nvPr/>
        </p:nvSpPr>
        <p:spPr>
          <a:xfrm>
            <a:off x="397636" y="1288607"/>
            <a:ext cx="3963637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对 </a:t>
            </a:r>
            <a:r>
              <a:rPr kumimoji="1" lang="en-US" altLang="zh-CN" sz="1800" b="1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Web </a:t>
            </a:r>
            <a:r>
              <a:rPr kumimoji="1" lang="zh-CN" altLang="en-US" sz="1800" b="1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应用程序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进行的各种测试活动。</a:t>
            </a: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789DA9B3-A786-9008-5C0C-257048893437}"/>
              </a:ext>
            </a:extLst>
          </p:cNvPr>
          <p:cNvSpPr txBox="1">
            <a:spLocks/>
          </p:cNvSpPr>
          <p:nvPr/>
        </p:nvSpPr>
        <p:spPr>
          <a:xfrm>
            <a:off x="423345" y="2488581"/>
            <a:ext cx="7153878" cy="270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技术栈复杂：涉及前端、后端、数据库、第三方服务等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运行环境复杂：跨浏览器，跨平台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动态内容：页面元素的加载和可见性不确定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需求复杂：包括功能性需求和非功能性需求（可用性、响应时间等）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id="{C3D9EC3C-8E41-03B1-594A-E12D89F1BA5F}"/>
              </a:ext>
            </a:extLst>
          </p:cNvPr>
          <p:cNvSpPr txBox="1">
            <a:spLocks/>
          </p:cNvSpPr>
          <p:nvPr/>
        </p:nvSpPr>
        <p:spPr>
          <a:xfrm>
            <a:off x="423345" y="2251561"/>
            <a:ext cx="264740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Web </a:t>
            </a:r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测试面临困难</a:t>
            </a:r>
            <a:endParaRPr lang="zh-CN" altLang="en-US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64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测试框架：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34" y="1628547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5">
            <a:extLst>
              <a:ext uri="{FF2B5EF4-FFF2-40B4-BE49-F238E27FC236}">
                <a16:creationId xmlns:a16="http://schemas.microsoft.com/office/drawing/2014/main" id="{27CA11D7-4389-38B9-F11D-B0B44A90AD47}"/>
              </a:ext>
            </a:extLst>
          </p:cNvPr>
          <p:cNvSpPr txBox="1">
            <a:spLocks/>
          </p:cNvSpPr>
          <p:nvPr/>
        </p:nvSpPr>
        <p:spPr>
          <a:xfrm>
            <a:off x="397636" y="1182640"/>
            <a:ext cx="7094985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Selenium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是一个用于 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Web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应用程序的开源自动化测试框架。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id="{0C690296-6530-AFB6-C84C-40FC0FFE3849}"/>
              </a:ext>
            </a:extLst>
          </p:cNvPr>
          <p:cNvSpPr txBox="1">
            <a:spLocks/>
          </p:cNvSpPr>
          <p:nvPr/>
        </p:nvSpPr>
        <p:spPr>
          <a:xfrm>
            <a:off x="992697" y="2364138"/>
            <a:ext cx="201837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跨浏览器支持</a:t>
            </a:r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B574F444-CB8F-0031-E40C-179B68BA07C3}"/>
              </a:ext>
            </a:extLst>
          </p:cNvPr>
          <p:cNvSpPr txBox="1">
            <a:spLocks/>
          </p:cNvSpPr>
          <p:nvPr/>
        </p:nvSpPr>
        <p:spPr>
          <a:xfrm>
            <a:off x="3430817" y="2364138"/>
            <a:ext cx="201837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多语言支持</a:t>
            </a:r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527DBA54-090A-04D1-17F2-0A9FA2B879E7}"/>
              </a:ext>
            </a:extLst>
          </p:cNvPr>
          <p:cNvSpPr txBox="1">
            <a:spLocks/>
          </p:cNvSpPr>
          <p:nvPr/>
        </p:nvSpPr>
        <p:spPr>
          <a:xfrm>
            <a:off x="5787049" y="2356141"/>
            <a:ext cx="2018371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测试框架集成</a:t>
            </a:r>
          </a:p>
        </p:txBody>
      </p:sp>
      <p:sp>
        <p:nvSpPr>
          <p:cNvPr id="18" name="标题 5">
            <a:extLst>
              <a:ext uri="{FF2B5EF4-FFF2-40B4-BE49-F238E27FC236}">
                <a16:creationId xmlns:a16="http://schemas.microsoft.com/office/drawing/2014/main" id="{916C61CA-D79F-106C-E0C9-46D5F817F733}"/>
              </a:ext>
            </a:extLst>
          </p:cNvPr>
          <p:cNvSpPr txBox="1">
            <a:spLocks/>
          </p:cNvSpPr>
          <p:nvPr/>
        </p:nvSpPr>
        <p:spPr>
          <a:xfrm>
            <a:off x="918690" y="3063348"/>
            <a:ext cx="1854203" cy="16923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支持主流浏览器（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Chrome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、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Firefox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、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Safari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和 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Edge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等）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25" name="标题 5">
            <a:extLst>
              <a:ext uri="{FF2B5EF4-FFF2-40B4-BE49-F238E27FC236}">
                <a16:creationId xmlns:a16="http://schemas.microsoft.com/office/drawing/2014/main" id="{CE287C7C-6258-D3CC-D3F5-BBABA048BA66}"/>
              </a:ext>
            </a:extLst>
          </p:cNvPr>
          <p:cNvSpPr txBox="1">
            <a:spLocks/>
          </p:cNvSpPr>
          <p:nvPr/>
        </p:nvSpPr>
        <p:spPr>
          <a:xfrm>
            <a:off x="3279795" y="3083795"/>
            <a:ext cx="1854203" cy="16923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提供多种编程语言支持，包括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Java, Python, C#, Ruby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等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26" name="标题 5">
            <a:extLst>
              <a:ext uri="{FF2B5EF4-FFF2-40B4-BE49-F238E27FC236}">
                <a16:creationId xmlns:a16="http://schemas.microsoft.com/office/drawing/2014/main" id="{8CD231F6-476C-8FCD-8F9A-1FE1146E506E}"/>
              </a:ext>
            </a:extLst>
          </p:cNvPr>
          <p:cNvSpPr txBox="1">
            <a:spLocks/>
          </p:cNvSpPr>
          <p:nvPr/>
        </p:nvSpPr>
        <p:spPr>
          <a:xfrm>
            <a:off x="5787049" y="3063348"/>
            <a:ext cx="1854203" cy="17127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可与多种测试框架（如 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JUnit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、</a:t>
            </a:r>
            <a:r>
              <a:rPr kumimoji="1" lang="en-US" altLang="zh-CN" sz="1800" dirty="0" err="1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unittest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等）和持续集成工具（如 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Jenkins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、</a:t>
            </a:r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Travis CI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）集成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14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of Selenium WebDriver | BrowserStack">
            <a:extLst>
              <a:ext uri="{FF2B5EF4-FFF2-40B4-BE49-F238E27FC236}">
                <a16:creationId xmlns:a16="http://schemas.microsoft.com/office/drawing/2014/main" id="{40286480-9E28-4010-CD96-7DB08867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5" y="966882"/>
            <a:ext cx="8321039" cy="52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 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测试框架：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34" y="1628547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5">
            <a:extLst>
              <a:ext uri="{FF2B5EF4-FFF2-40B4-BE49-F238E27FC236}">
                <a16:creationId xmlns:a16="http://schemas.microsoft.com/office/drawing/2014/main" id="{27CA11D7-4389-38B9-F11D-B0B44A90AD47}"/>
              </a:ext>
            </a:extLst>
          </p:cNvPr>
          <p:cNvSpPr txBox="1">
            <a:spLocks/>
          </p:cNvSpPr>
          <p:nvPr/>
        </p:nvSpPr>
        <p:spPr>
          <a:xfrm>
            <a:off x="397636" y="1182640"/>
            <a:ext cx="7094985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Selenium </a:t>
            </a:r>
            <a:r>
              <a:rPr kumimoji="1" lang="zh-CN" altLang="en-US" sz="1800" dirty="0"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是怎样实现如此灵活性的？</a:t>
            </a:r>
            <a:endParaRPr kumimoji="1" lang="en-US" altLang="zh-CN" sz="1800" dirty="0"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1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部署你的第一个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EB32FE-3926-42BF-A55E-0D959F81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34" y="1628547"/>
            <a:ext cx="660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id="{8B0FDB05-0484-FCF7-64E4-E47A5BF4657C}"/>
              </a:ext>
            </a:extLst>
          </p:cNvPr>
          <p:cNvSpPr txBox="1">
            <a:spLocks/>
          </p:cNvSpPr>
          <p:nvPr/>
        </p:nvSpPr>
        <p:spPr>
          <a:xfrm>
            <a:off x="247838" y="916744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在 </a:t>
            </a:r>
            <a:r>
              <a:rPr kumimoji="1" lang="en-US" altLang="zh-CN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Python </a:t>
            </a:r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安装 </a:t>
            </a:r>
            <a:r>
              <a:rPr kumimoji="1" lang="en-US" altLang="zh-CN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Selenium </a:t>
            </a:r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库</a:t>
            </a:r>
            <a:endParaRPr lang="zh-CN" altLang="en-US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0DD07E74-E52C-B194-EE75-31FAC3BDB012}"/>
              </a:ext>
            </a:extLst>
          </p:cNvPr>
          <p:cNvSpPr/>
          <p:nvPr/>
        </p:nvSpPr>
        <p:spPr>
          <a:xfrm>
            <a:off x="342953" y="1706102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Windows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8AAD359A-4948-E4D1-EAA9-CC959110EA86}"/>
              </a:ext>
            </a:extLst>
          </p:cNvPr>
          <p:cNvSpPr/>
          <p:nvPr/>
        </p:nvSpPr>
        <p:spPr>
          <a:xfrm>
            <a:off x="349241" y="2338680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在 Windows 上，使用 WinGet 安装 Python：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FDC829A7-3A6A-C568-614B-F1AEC1CD07BC}"/>
              </a:ext>
            </a:extLst>
          </p:cNvPr>
          <p:cNvSpPr/>
          <p:nvPr/>
        </p:nvSpPr>
        <p:spPr>
          <a:xfrm>
            <a:off x="540963" y="3406434"/>
            <a:ext cx="2136201" cy="877670"/>
          </a:xfrm>
          <a:prstGeom prst="roundRect">
            <a:avLst>
              <a:gd name="adj" fmla="val 8936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B4BD44AD-010D-4BD6-CD1A-989AD2D108A8}"/>
              </a:ext>
            </a:extLst>
          </p:cNvPr>
          <p:cNvSpPr/>
          <p:nvPr/>
        </p:nvSpPr>
        <p:spPr>
          <a:xfrm>
            <a:off x="342953" y="3406433"/>
            <a:ext cx="2625435" cy="877670"/>
          </a:xfrm>
          <a:prstGeom prst="roundRect">
            <a:avLst>
              <a:gd name="adj" fmla="val 3191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5FD7CE02-B5AA-980D-FB28-285C74D2EA11}"/>
              </a:ext>
            </a:extLst>
          </p:cNvPr>
          <p:cNvSpPr/>
          <p:nvPr/>
        </p:nvSpPr>
        <p:spPr>
          <a:xfrm>
            <a:off x="453008" y="3439758"/>
            <a:ext cx="2594108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winget install Python.Python.3.12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6C2AF4FD-44A4-BE3A-47B6-3FB02F5EF2FF}"/>
              </a:ext>
            </a:extLst>
          </p:cNvPr>
          <p:cNvSpPr/>
          <p:nvPr/>
        </p:nvSpPr>
        <p:spPr>
          <a:xfrm>
            <a:off x="3304451" y="1725847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7DE8D7E-2AFF-6325-3FAF-87A280FA27F0}"/>
              </a:ext>
            </a:extLst>
          </p:cNvPr>
          <p:cNvSpPr/>
          <p:nvPr/>
        </p:nvSpPr>
        <p:spPr>
          <a:xfrm>
            <a:off x="3304451" y="2329147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在 Mac 上，使用 Homebrew 安装 Python：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02E40C9B-E0D8-A8BB-491E-0F0BE4ADB91F}"/>
              </a:ext>
            </a:extLst>
          </p:cNvPr>
          <p:cNvSpPr/>
          <p:nvPr/>
        </p:nvSpPr>
        <p:spPr>
          <a:xfrm>
            <a:off x="3432819" y="3396899"/>
            <a:ext cx="2550289" cy="578870"/>
          </a:xfrm>
          <a:prstGeom prst="roundRect">
            <a:avLst>
              <a:gd name="adj" fmla="val 13549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Shape 10">
            <a:extLst>
              <a:ext uri="{FF2B5EF4-FFF2-40B4-BE49-F238E27FC236}">
                <a16:creationId xmlns:a16="http://schemas.microsoft.com/office/drawing/2014/main" id="{AD372534-6089-802D-97E8-5E4ED02BD6B5}"/>
              </a:ext>
            </a:extLst>
          </p:cNvPr>
          <p:cNvSpPr/>
          <p:nvPr/>
        </p:nvSpPr>
        <p:spPr>
          <a:xfrm>
            <a:off x="3298164" y="3396899"/>
            <a:ext cx="2433896" cy="578870"/>
          </a:xfrm>
          <a:prstGeom prst="roundRect">
            <a:avLst>
              <a:gd name="adj" fmla="val 4839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6FA1DF33-36B6-B29E-22F7-243346465222}"/>
              </a:ext>
            </a:extLst>
          </p:cNvPr>
          <p:cNvSpPr/>
          <p:nvPr/>
        </p:nvSpPr>
        <p:spPr>
          <a:xfrm>
            <a:off x="3452224" y="3485343"/>
            <a:ext cx="2594108" cy="298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brew install python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DE5E8E36-DDB9-3F5A-BCE6-7D9EEA4FAFC9}"/>
              </a:ext>
            </a:extLst>
          </p:cNvPr>
          <p:cNvSpPr/>
          <p:nvPr/>
        </p:nvSpPr>
        <p:spPr>
          <a:xfrm>
            <a:off x="6289592" y="1717193"/>
            <a:ext cx="2334211" cy="291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Linux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E6C71772-3FB1-F87F-CA7F-19F20DB71BB4}"/>
              </a:ext>
            </a:extLst>
          </p:cNvPr>
          <p:cNvSpPr/>
          <p:nvPr/>
        </p:nvSpPr>
        <p:spPr>
          <a:xfrm>
            <a:off x="6267768" y="2301579"/>
            <a:ext cx="2948923" cy="597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许多 Linux 发行版预装 </a:t>
            </a:r>
            <a:r>
              <a:rPr lang="en-US" sz="1900" dirty="0" err="1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Python，可</a:t>
            </a:r>
            <a:r>
              <a:rPr lang="zh-CN" altLang="en-US" sz="190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直接运行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Shape 16">
            <a:extLst>
              <a:ext uri="{FF2B5EF4-FFF2-40B4-BE49-F238E27FC236}">
                <a16:creationId xmlns:a16="http://schemas.microsoft.com/office/drawing/2014/main" id="{6696E352-CFC8-B0A9-1F6B-F93AEA243DA5}"/>
              </a:ext>
            </a:extLst>
          </p:cNvPr>
          <p:cNvSpPr/>
          <p:nvPr/>
        </p:nvSpPr>
        <p:spPr>
          <a:xfrm>
            <a:off x="6261481" y="3369331"/>
            <a:ext cx="2967474" cy="578870"/>
          </a:xfrm>
          <a:prstGeom prst="roundRect">
            <a:avLst>
              <a:gd name="adj" fmla="val 4839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Text 17">
            <a:extLst>
              <a:ext uri="{FF2B5EF4-FFF2-40B4-BE49-F238E27FC236}">
                <a16:creationId xmlns:a16="http://schemas.microsoft.com/office/drawing/2014/main" id="{D9C63F76-AA3F-3174-C9B2-622D0E010674}"/>
              </a:ext>
            </a:extLst>
          </p:cNvPr>
          <p:cNvSpPr/>
          <p:nvPr/>
        </p:nvSpPr>
        <p:spPr>
          <a:xfrm>
            <a:off x="6381742" y="3427362"/>
            <a:ext cx="2594108" cy="298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</a:t>
            </a:r>
            <a:endParaRPr lang="en-US" sz="1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9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部署你的第一个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id="{8B0FDB05-0484-FCF7-64E4-E47A5BF4657C}"/>
              </a:ext>
            </a:extLst>
          </p:cNvPr>
          <p:cNvSpPr txBox="1">
            <a:spLocks/>
          </p:cNvSpPr>
          <p:nvPr/>
        </p:nvSpPr>
        <p:spPr>
          <a:xfrm>
            <a:off x="247838" y="916744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在 </a:t>
            </a:r>
            <a:r>
              <a:rPr kumimoji="1" lang="en-US" altLang="zh-CN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Python </a:t>
            </a:r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安装 </a:t>
            </a:r>
            <a:r>
              <a:rPr kumimoji="1" lang="en-US" altLang="zh-CN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Selenium </a:t>
            </a:r>
            <a:r>
              <a:rPr kumimoji="1" lang="zh-CN" altLang="en-US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库</a:t>
            </a:r>
            <a:endParaRPr lang="zh-CN" altLang="en-US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8CC6AA4-83E9-C6A0-E70D-6A8B70655A02}"/>
              </a:ext>
            </a:extLst>
          </p:cNvPr>
          <p:cNvSpPr/>
          <p:nvPr/>
        </p:nvSpPr>
        <p:spPr>
          <a:xfrm>
            <a:off x="372316" y="1554721"/>
            <a:ext cx="12950428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使用 pip 安装所需库：</a:t>
            </a:r>
            <a:endParaRPr lang="en-US" sz="18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34287A6A-885B-2C04-296B-13B588A2B33E}"/>
              </a:ext>
            </a:extLst>
          </p:cNvPr>
          <p:cNvSpPr/>
          <p:nvPr/>
        </p:nvSpPr>
        <p:spPr>
          <a:xfrm>
            <a:off x="372316" y="2208612"/>
            <a:ext cx="5659390" cy="743783"/>
          </a:xfrm>
          <a:prstGeom prst="roundRect">
            <a:avLst>
              <a:gd name="adj" fmla="val 13552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055EE428-D651-302A-CC72-D88794DAB288}"/>
              </a:ext>
            </a:extLst>
          </p:cNvPr>
          <p:cNvSpPr/>
          <p:nvPr/>
        </p:nvSpPr>
        <p:spPr>
          <a:xfrm>
            <a:off x="360411" y="2208612"/>
            <a:ext cx="5659390" cy="743783"/>
          </a:xfrm>
          <a:prstGeom prst="roundRect">
            <a:avLst>
              <a:gd name="adj" fmla="val 4840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3BE8DBE2-3FD1-6463-6F3E-2425070A95CD}"/>
              </a:ext>
            </a:extLst>
          </p:cNvPr>
          <p:cNvSpPr/>
          <p:nvPr/>
        </p:nvSpPr>
        <p:spPr>
          <a:xfrm>
            <a:off x="600321" y="2388516"/>
            <a:ext cx="1249441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4155"/>
                </a:solidFill>
                <a:highlight>
                  <a:srgbClr val="D2DDF9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pip install selenium parameterized allure-pytest</a:t>
            </a:r>
            <a:endParaRPr lang="en-US" sz="18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D14BEE05-691F-E179-6F42-348352BF5150}"/>
              </a:ext>
            </a:extLst>
          </p:cNvPr>
          <p:cNvSpPr/>
          <p:nvPr/>
        </p:nvSpPr>
        <p:spPr>
          <a:xfrm>
            <a:off x="360410" y="3222309"/>
            <a:ext cx="12950428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新版本 Selenium 自动管理 WebDriver，无需手动干预。</a:t>
            </a:r>
            <a:endParaRPr lang="en-US" sz="18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Shape 9">
            <a:extLst>
              <a:ext uri="{FF2B5EF4-FFF2-40B4-BE49-F238E27FC236}">
                <a16:creationId xmlns:a16="http://schemas.microsoft.com/office/drawing/2014/main" id="{781BBCF0-F950-D6AE-7B88-38D49D2D7916}"/>
              </a:ext>
            </a:extLst>
          </p:cNvPr>
          <p:cNvSpPr/>
          <p:nvPr/>
        </p:nvSpPr>
        <p:spPr>
          <a:xfrm>
            <a:off x="360410" y="4388751"/>
            <a:ext cx="5757361" cy="743783"/>
          </a:xfrm>
          <a:prstGeom prst="roundRect">
            <a:avLst>
              <a:gd name="adj" fmla="val 13552"/>
            </a:avLst>
          </a:prstGeom>
          <a:solidFill>
            <a:srgbClr val="D2DDF9"/>
          </a:solidFill>
          <a:ln/>
        </p:spPr>
        <p:txBody>
          <a:bodyPr/>
          <a:lstStyle/>
          <a:p>
            <a:endParaRPr lang="zh-CN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56929B-1D5D-B857-C51C-5B1686C20F12}"/>
              </a:ext>
            </a:extLst>
          </p:cNvPr>
          <p:cNvGrpSpPr/>
          <p:nvPr/>
        </p:nvGrpSpPr>
        <p:grpSpPr>
          <a:xfrm>
            <a:off x="372316" y="4375420"/>
            <a:ext cx="12722423" cy="743783"/>
            <a:chOff x="372316" y="4375420"/>
            <a:chExt cx="12722423" cy="743783"/>
          </a:xfrm>
        </p:grpSpPr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2A9980F7-29D0-A267-EA08-B4844CD7C83F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3" name="Text 11">
              <a:extLst>
                <a:ext uri="{FF2B5EF4-FFF2-40B4-BE49-F238E27FC236}">
                  <a16:creationId xmlns:a16="http://schemas.microsoft.com/office/drawing/2014/main" id="{7ECACE1B-1D41-162D-1BED-EDC0BEFC3ACA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./web-test/helloweb.py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34" name="Text 12">
            <a:extLst>
              <a:ext uri="{FF2B5EF4-FFF2-40B4-BE49-F238E27FC236}">
                <a16:creationId xmlns:a16="http://schemas.microsoft.com/office/drawing/2014/main" id="{BB1557A0-3D8E-BE54-DFB7-0439AA84D323}"/>
              </a:ext>
            </a:extLst>
          </p:cNvPr>
          <p:cNvSpPr/>
          <p:nvPr/>
        </p:nvSpPr>
        <p:spPr>
          <a:xfrm>
            <a:off x="372316" y="6851574"/>
            <a:ext cx="12950428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确认浏览器正常弹出。</a:t>
            </a:r>
            <a:endParaRPr lang="en-US" sz="1850" dirty="0"/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57A67B1A-760E-46FA-D203-7D425FB0910D}"/>
              </a:ext>
            </a:extLst>
          </p:cNvPr>
          <p:cNvSpPr/>
          <p:nvPr/>
        </p:nvSpPr>
        <p:spPr>
          <a:xfrm>
            <a:off x="372316" y="3758686"/>
            <a:ext cx="12950428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zh-CN" altLang="en-US" sz="1850" dirty="0">
                <a:solidFill>
                  <a:srgbClr val="404155"/>
                </a:solidFill>
                <a:latin typeface="Microsoft Sans Serif" panose="020B0604020202020204" pitchFamily="34" charset="0"/>
                <a:ea typeface="Sarasa Term SC SemiBold" panose="02000709000000000000" pitchFamily="49" charset="-122"/>
                <a:cs typeface="Microsoft Sans Serif" panose="020B0604020202020204" pitchFamily="34" charset="0"/>
              </a:rPr>
              <a:t>运行下列程序检查安装正确性：</a:t>
            </a:r>
            <a:endParaRPr lang="en-US" sz="18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部署你的第一个 </a:t>
            </a:r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Web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测试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电脑萤幕的截图&#10;&#10;描述已自动生成">
            <a:extLst>
              <a:ext uri="{FF2B5EF4-FFF2-40B4-BE49-F238E27FC236}">
                <a16:creationId xmlns:a16="http://schemas.microsoft.com/office/drawing/2014/main" id="{39BC3F25-B86C-FE0C-4C07-3E25404F2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93" t="8033" r="7725" b="24288"/>
          <a:stretch/>
        </p:blipFill>
        <p:spPr>
          <a:xfrm>
            <a:off x="488610" y="687811"/>
            <a:ext cx="7378021" cy="5608744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245DB08E-AA88-9E16-BAFA-DB6272A8D174}"/>
              </a:ext>
            </a:extLst>
          </p:cNvPr>
          <p:cNvSpPr/>
          <p:nvPr/>
        </p:nvSpPr>
        <p:spPr>
          <a:xfrm>
            <a:off x="3691340" y="2740163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访问待测网页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9A5EAA14-339B-B192-51E6-BD8426B7364C}"/>
              </a:ext>
            </a:extLst>
          </p:cNvPr>
          <p:cNvSpPr/>
          <p:nvPr/>
        </p:nvSpPr>
        <p:spPr>
          <a:xfrm>
            <a:off x="3743697" y="583585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结束会话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8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Gist.nju.edu.cn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Selenium </a:t>
            </a:r>
            <a:r>
              <a:rPr kumimoji="1" lang="zh-CN" altLang="en-US" dirty="0">
                <a:latin typeface="Sarasa Term SC SemiBold" panose="02000709000000000000" pitchFamily="49" charset="-122"/>
                <a:ea typeface="Sarasa Term SC SemiBold" panose="02000709000000000000" pitchFamily="49" charset="-122"/>
                <a:cs typeface="Sarasa Term SC SemiBold" panose="02000709000000000000" pitchFamily="49" charset="-122"/>
              </a:rPr>
              <a:t>基本语法</a:t>
            </a:r>
            <a:endParaRPr lang="zh-CN" altLang="en-US" dirty="0">
              <a:latin typeface="Sarasa Term SC SemiBold" panose="02000709000000000000" pitchFamily="49" charset="-122"/>
              <a:ea typeface="Sarasa Term SC SemiBold" panose="02000709000000000000" pitchFamily="49" charset="-122"/>
              <a:cs typeface="Sarasa Term SC SemiBold" panose="02000709000000000000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E48E76-A52D-4942-A949-E951AEC4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373D9C1-E5F8-2421-4729-F88A456E5594}"/>
              </a:ext>
            </a:extLst>
          </p:cNvPr>
          <p:cNvSpPr/>
          <p:nvPr/>
        </p:nvSpPr>
        <p:spPr>
          <a:xfrm>
            <a:off x="3657600" y="20642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初始化 </a:t>
            </a: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WebDriver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，创建浏览器实例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2CEC79-83CA-6C1C-EF6A-594814BD0129}"/>
              </a:ext>
            </a:extLst>
          </p:cNvPr>
          <p:cNvSpPr/>
          <p:nvPr/>
        </p:nvSpPr>
        <p:spPr>
          <a:xfrm>
            <a:off x="5150190" y="1317246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导入所需的库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6A3DFB8-3A12-D21C-AC32-578445FED90F}"/>
              </a:ext>
            </a:extLst>
          </p:cNvPr>
          <p:cNvSpPr/>
          <p:nvPr/>
        </p:nvSpPr>
        <p:spPr>
          <a:xfrm>
            <a:off x="3676220" y="3388154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等待元素加载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AF1347FB-62AA-729A-5A3A-0A2668641F92}"/>
              </a:ext>
            </a:extLst>
          </p:cNvPr>
          <p:cNvSpPr/>
          <p:nvPr/>
        </p:nvSpPr>
        <p:spPr>
          <a:xfrm>
            <a:off x="3730899" y="4573611"/>
            <a:ext cx="5993584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zh-CN" altLang="en-US" sz="185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查找元素并执行操作 （验证结果）</a:t>
            </a:r>
            <a:endParaRPr lang="en-US" sz="18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标题 5">
            <a:extLst>
              <a:ext uri="{FF2B5EF4-FFF2-40B4-BE49-F238E27FC236}">
                <a16:creationId xmlns:a16="http://schemas.microsoft.com/office/drawing/2014/main" id="{CC0C72E9-0740-DF17-0007-9789B50B2CE5}"/>
              </a:ext>
            </a:extLst>
          </p:cNvPr>
          <p:cNvSpPr txBox="1">
            <a:spLocks/>
          </p:cNvSpPr>
          <p:nvPr/>
        </p:nvSpPr>
        <p:spPr>
          <a:xfrm>
            <a:off x="300565" y="100821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浏览器导航</a:t>
            </a:r>
            <a:endParaRPr lang="zh-CN" altLang="en-US" sz="2800" b="1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B4DF99-9AF2-E5E7-E55F-42F165CBEFD4}"/>
              </a:ext>
            </a:extLst>
          </p:cNvPr>
          <p:cNvGrpSpPr/>
          <p:nvPr/>
        </p:nvGrpSpPr>
        <p:grpSpPr>
          <a:xfrm>
            <a:off x="2495042" y="1909419"/>
            <a:ext cx="12722423" cy="743783"/>
            <a:chOff x="372316" y="4375420"/>
            <a:chExt cx="12722423" cy="743783"/>
          </a:xfrm>
        </p:grpSpPr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88A1A829-7908-2AB6-2DAD-43761462DD1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F759B55E-7410-CD06-809A-7FD11B20D34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driver.get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("https://www.example.com")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" name="标题 5">
            <a:extLst>
              <a:ext uri="{FF2B5EF4-FFF2-40B4-BE49-F238E27FC236}">
                <a16:creationId xmlns:a16="http://schemas.microsoft.com/office/drawing/2014/main" id="{D97CD295-2617-333D-1F8E-115DF7DDEEFC}"/>
              </a:ext>
            </a:extLst>
          </p:cNvPr>
          <p:cNvSpPr txBox="1">
            <a:spLocks/>
          </p:cNvSpPr>
          <p:nvPr/>
        </p:nvSpPr>
        <p:spPr>
          <a:xfrm>
            <a:off x="383183" y="2068091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打开网站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83205BA6-2AB4-2DE6-9EBF-EE406D3FF555}"/>
              </a:ext>
            </a:extLst>
          </p:cNvPr>
          <p:cNvSpPr txBox="1">
            <a:spLocks/>
          </p:cNvSpPr>
          <p:nvPr/>
        </p:nvSpPr>
        <p:spPr>
          <a:xfrm>
            <a:off x="383183" y="3066020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后退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69FB84-A5C2-8268-48E2-67404CDB15A8}"/>
              </a:ext>
            </a:extLst>
          </p:cNvPr>
          <p:cNvGrpSpPr/>
          <p:nvPr/>
        </p:nvGrpSpPr>
        <p:grpSpPr>
          <a:xfrm>
            <a:off x="2495042" y="2948267"/>
            <a:ext cx="12722423" cy="743783"/>
            <a:chOff x="372316" y="4375420"/>
            <a:chExt cx="12722423" cy="743783"/>
          </a:xfrm>
        </p:grpSpPr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3A4C633B-D7BA-519B-0C8C-E454D4218553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8" name="Text 11">
              <a:extLst>
                <a:ext uri="{FF2B5EF4-FFF2-40B4-BE49-F238E27FC236}">
                  <a16:creationId xmlns:a16="http://schemas.microsoft.com/office/drawing/2014/main" id="{C48B565E-2BD4-1827-7DC3-877BB2C5DF5E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driver.back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0" name="标题 5">
            <a:extLst>
              <a:ext uri="{FF2B5EF4-FFF2-40B4-BE49-F238E27FC236}">
                <a16:creationId xmlns:a16="http://schemas.microsoft.com/office/drawing/2014/main" id="{116E087B-388B-1C17-F3AD-12329DCDB68F}"/>
              </a:ext>
            </a:extLst>
          </p:cNvPr>
          <p:cNvSpPr txBox="1">
            <a:spLocks/>
          </p:cNvSpPr>
          <p:nvPr/>
        </p:nvSpPr>
        <p:spPr>
          <a:xfrm>
            <a:off x="383183" y="4063949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前进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C982C4-05D5-4263-10FC-4F8CD3B7BA77}"/>
              </a:ext>
            </a:extLst>
          </p:cNvPr>
          <p:cNvGrpSpPr/>
          <p:nvPr/>
        </p:nvGrpSpPr>
        <p:grpSpPr>
          <a:xfrm>
            <a:off x="2495042" y="3946196"/>
            <a:ext cx="12722423" cy="743783"/>
            <a:chOff x="372316" y="4375420"/>
            <a:chExt cx="12722423" cy="743783"/>
          </a:xfrm>
        </p:grpSpPr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24C8F1D4-84CB-75C6-4B1B-AF40E0A04DDA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0" name="Text 11">
              <a:extLst>
                <a:ext uri="{FF2B5EF4-FFF2-40B4-BE49-F238E27FC236}">
                  <a16:creationId xmlns:a16="http://schemas.microsoft.com/office/drawing/2014/main" id="{50E13BDA-5371-AE6E-D4B7-97AEA9D14990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</a:t>
              </a:r>
              <a:r>
                <a:rPr lang="en-US" altLang="zh-CN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forward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1" name="标题 5">
            <a:extLst>
              <a:ext uri="{FF2B5EF4-FFF2-40B4-BE49-F238E27FC236}">
                <a16:creationId xmlns:a16="http://schemas.microsoft.com/office/drawing/2014/main" id="{7C1414A8-99A1-F864-E43E-9AE4A2DC4AE4}"/>
              </a:ext>
            </a:extLst>
          </p:cNvPr>
          <p:cNvSpPr txBox="1">
            <a:spLocks/>
          </p:cNvSpPr>
          <p:nvPr/>
        </p:nvSpPr>
        <p:spPr>
          <a:xfrm>
            <a:off x="383183" y="5053423"/>
            <a:ext cx="4223718" cy="50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  <a:latin typeface="Sarasa Term SC Light" panose="02000409000000000000" pitchFamily="49" charset="-122"/>
                <a:ea typeface="Sarasa Term SC Light" panose="02000409000000000000" pitchFamily="49" charset="-122"/>
                <a:cs typeface="Sarasa Term SC Light" panose="02000409000000000000" pitchFamily="49" charset="-122"/>
              </a:rPr>
              <a:t>刷新</a:t>
            </a:r>
            <a:endParaRPr lang="zh-CN" altLang="en-US" dirty="0">
              <a:solidFill>
                <a:schemeClr val="tx1"/>
              </a:solidFill>
              <a:latin typeface="Sarasa Term SC Light" panose="02000409000000000000" pitchFamily="49" charset="-122"/>
              <a:ea typeface="Sarasa Term SC Light" panose="02000409000000000000" pitchFamily="49" charset="-122"/>
              <a:cs typeface="Sarasa Term SC Light" panose="02000409000000000000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96DE16-2405-6759-D820-A4103100180B}"/>
              </a:ext>
            </a:extLst>
          </p:cNvPr>
          <p:cNvGrpSpPr/>
          <p:nvPr/>
        </p:nvGrpSpPr>
        <p:grpSpPr>
          <a:xfrm>
            <a:off x="2495042" y="4935670"/>
            <a:ext cx="12722423" cy="743783"/>
            <a:chOff x="372316" y="4375420"/>
            <a:chExt cx="12722423" cy="743783"/>
          </a:xfrm>
        </p:grpSpPr>
        <p:sp>
          <p:nvSpPr>
            <p:cNvPr id="24" name="Shape 10">
              <a:extLst>
                <a:ext uri="{FF2B5EF4-FFF2-40B4-BE49-F238E27FC236}">
                  <a16:creationId xmlns:a16="http://schemas.microsoft.com/office/drawing/2014/main" id="{A3C2D032-6112-F91D-908C-964014FB31B1}"/>
                </a:ext>
              </a:extLst>
            </p:cNvPr>
            <p:cNvSpPr/>
            <p:nvPr/>
          </p:nvSpPr>
          <p:spPr>
            <a:xfrm>
              <a:off x="372316" y="4375420"/>
              <a:ext cx="5745455" cy="743783"/>
            </a:xfrm>
            <a:prstGeom prst="roundRect">
              <a:avLst>
                <a:gd name="adj" fmla="val 4840"/>
              </a:avLst>
            </a:prstGeom>
            <a:solidFill>
              <a:srgbClr val="D2DDF9"/>
            </a:solidFill>
            <a:ln/>
          </p:spPr>
          <p:txBody>
            <a:bodyPr/>
            <a:lstStyle/>
            <a:p>
              <a:endParaRPr lang="zh-CN" altLang="en-US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Text 11">
              <a:extLst>
                <a:ext uri="{FF2B5EF4-FFF2-40B4-BE49-F238E27FC236}">
                  <a16:creationId xmlns:a16="http://schemas.microsoft.com/office/drawing/2014/main" id="{D3F79BFD-AFA4-2092-120E-072027D3823A}"/>
                </a:ext>
              </a:extLst>
            </p:cNvPr>
            <p:cNvSpPr/>
            <p:nvPr/>
          </p:nvSpPr>
          <p:spPr>
            <a:xfrm>
              <a:off x="600320" y="4570301"/>
              <a:ext cx="12494419" cy="3839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000"/>
                </a:lnSpc>
                <a:buNone/>
              </a:pPr>
              <a:r>
                <a:rPr lang="en-US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driver.</a:t>
              </a:r>
              <a:r>
                <a:rPr lang="en-US" altLang="zh-CN" sz="1850" dirty="0" err="1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refresh</a:t>
              </a:r>
              <a:r>
                <a:rPr lang="en-US" sz="1850" dirty="0">
                  <a:solidFill>
                    <a:srgbClr val="404155"/>
                  </a:solidFill>
                  <a:highlight>
                    <a:srgbClr val="D2DDF9"/>
                  </a:highligh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()</a:t>
              </a:r>
              <a:endParaRPr lang="en-US" sz="18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902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怀旧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19605</TotalTime>
  <Words>1259</Words>
  <Application>Microsoft Office PowerPoint</Application>
  <PresentationFormat>全屏显示(4:3)</PresentationFormat>
  <Paragraphs>294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Sarasa Term SC SemiBold</vt:lpstr>
      <vt:lpstr>Nobile</vt:lpstr>
      <vt:lpstr>Consolas</vt:lpstr>
      <vt:lpstr>Calibri</vt:lpstr>
      <vt:lpstr>DengXian</vt:lpstr>
      <vt:lpstr>Sarasa Term SC Light</vt:lpstr>
      <vt:lpstr>华文楷体</vt:lpstr>
      <vt:lpstr>Wingdings</vt:lpstr>
      <vt:lpstr>Times New Roman</vt:lpstr>
      <vt:lpstr>Microsoft Sans Serif</vt:lpstr>
      <vt:lpstr>怀旧</vt:lpstr>
      <vt:lpstr>软件测试实验</vt:lpstr>
      <vt:lpstr>软件测试: 不同阶段</vt:lpstr>
      <vt:lpstr> Web 测试概述</vt:lpstr>
      <vt:lpstr> Web 测试框架：Selenium</vt:lpstr>
      <vt:lpstr> Web 测试框架：Selenium</vt:lpstr>
      <vt:lpstr>部署你的第一个 Web 测试</vt:lpstr>
      <vt:lpstr>部署你的第一个 Web 测试</vt:lpstr>
      <vt:lpstr>部署你的第一个 Web 测试</vt:lpstr>
      <vt:lpstr>Selenium 基本语法</vt:lpstr>
      <vt:lpstr>Selenium 基本语法</vt:lpstr>
      <vt:lpstr>Selenium 基本语法</vt:lpstr>
      <vt:lpstr>Selenium 基本语法</vt:lpstr>
      <vt:lpstr>Selenium 基本语法</vt:lpstr>
      <vt:lpstr>Selenium 基本语法</vt:lpstr>
      <vt:lpstr> 任务3.1：基于 unittest 的 Web 测试用例编写</vt:lpstr>
      <vt:lpstr> 任务3.1.1：登录功能测试</vt:lpstr>
      <vt:lpstr> 任务3.1.2：购物车功能测试</vt:lpstr>
      <vt:lpstr> 任务3.1.2：购物车功能测试</vt:lpstr>
      <vt:lpstr> 任务3.1.3：购物车功能测试（错误版本）</vt:lpstr>
      <vt:lpstr> 任务3.2：基于 Allure 生成测试报告</vt:lpstr>
      <vt:lpstr> 任务3.2：基于 Allure 生成测试报告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安卓手机软件老化 与多层级重生策略研究</dc:title>
  <dc:creator>王璐</dc:creator>
  <cp:lastModifiedBy>YL Chen</cp:lastModifiedBy>
  <cp:revision>653</cp:revision>
  <cp:lastPrinted>2022-06-29T11:50:38Z</cp:lastPrinted>
  <dcterms:created xsi:type="dcterms:W3CDTF">2022-06-29T11:50:38Z</dcterms:created>
  <dcterms:modified xsi:type="dcterms:W3CDTF">2024-11-05T12:33:38Z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49CA46910A44425DA244E622F512AF21</vt:lpwstr>
  </property>
</Properties>
</file>