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76" r:id="rId7"/>
    <p:sldId id="262" r:id="rId8"/>
    <p:sldId id="263" r:id="rId9"/>
    <p:sldId id="273" r:id="rId10"/>
    <p:sldId id="264" r:id="rId11"/>
    <p:sldId id="265" r:id="rId12"/>
    <p:sldId id="267" r:id="rId13"/>
    <p:sldId id="274" r:id="rId14"/>
    <p:sldId id="275" r:id="rId15"/>
    <p:sldId id="272" r:id="rId16"/>
    <p:sldId id="277" r:id="rId17"/>
    <p:sldId id="278" r:id="rId18"/>
    <p:sldId id="282" r:id="rId19"/>
    <p:sldId id="279" r:id="rId20"/>
    <p:sldId id="283" r:id="rId21"/>
    <p:sldId id="270" r:id="rId22"/>
    <p:sldId id="284" r:id="rId23"/>
    <p:sldId id="258"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751AB1-F9A3-4FE0-95C3-73E33E617A30}"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48F73-9E52-4F45-89D6-496B71CD3457}" type="slidenum">
              <a:rPr lang="en-US" smtClean="0"/>
              <a:t>‹#›</a:t>
            </a:fld>
            <a:endParaRPr lang="en-US"/>
          </a:p>
        </p:txBody>
      </p:sp>
    </p:spTree>
    <p:extLst>
      <p:ext uri="{BB962C8B-B14F-4D97-AF65-F5344CB8AC3E}">
        <p14:creationId xmlns:p14="http://schemas.microsoft.com/office/powerpoint/2010/main" val="1279851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51AB1-F9A3-4FE0-95C3-73E33E617A30}"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48F73-9E52-4F45-89D6-496B71CD3457}" type="slidenum">
              <a:rPr lang="en-US" smtClean="0"/>
              <a:t>‹#›</a:t>
            </a:fld>
            <a:endParaRPr lang="en-US"/>
          </a:p>
        </p:txBody>
      </p:sp>
    </p:spTree>
    <p:extLst>
      <p:ext uri="{BB962C8B-B14F-4D97-AF65-F5344CB8AC3E}">
        <p14:creationId xmlns:p14="http://schemas.microsoft.com/office/powerpoint/2010/main" val="207000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51AB1-F9A3-4FE0-95C3-73E33E617A30}"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48F73-9E52-4F45-89D6-496B71CD3457}" type="slidenum">
              <a:rPr lang="en-US" smtClean="0"/>
              <a:t>‹#›</a:t>
            </a:fld>
            <a:endParaRPr lang="en-US"/>
          </a:p>
        </p:txBody>
      </p:sp>
    </p:spTree>
    <p:extLst>
      <p:ext uri="{BB962C8B-B14F-4D97-AF65-F5344CB8AC3E}">
        <p14:creationId xmlns:p14="http://schemas.microsoft.com/office/powerpoint/2010/main" val="218177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51AB1-F9A3-4FE0-95C3-73E33E617A30}"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48F73-9E52-4F45-89D6-496B71CD3457}" type="slidenum">
              <a:rPr lang="en-US" smtClean="0"/>
              <a:t>‹#›</a:t>
            </a:fld>
            <a:endParaRPr lang="en-US"/>
          </a:p>
        </p:txBody>
      </p:sp>
    </p:spTree>
    <p:extLst>
      <p:ext uri="{BB962C8B-B14F-4D97-AF65-F5344CB8AC3E}">
        <p14:creationId xmlns:p14="http://schemas.microsoft.com/office/powerpoint/2010/main" val="4137800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751AB1-F9A3-4FE0-95C3-73E33E617A30}"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48F73-9E52-4F45-89D6-496B71CD3457}" type="slidenum">
              <a:rPr lang="en-US" smtClean="0"/>
              <a:t>‹#›</a:t>
            </a:fld>
            <a:endParaRPr lang="en-US"/>
          </a:p>
        </p:txBody>
      </p:sp>
    </p:spTree>
    <p:extLst>
      <p:ext uri="{BB962C8B-B14F-4D97-AF65-F5344CB8AC3E}">
        <p14:creationId xmlns:p14="http://schemas.microsoft.com/office/powerpoint/2010/main" val="150084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751AB1-F9A3-4FE0-95C3-73E33E617A30}"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48F73-9E52-4F45-89D6-496B71CD3457}" type="slidenum">
              <a:rPr lang="en-US" smtClean="0"/>
              <a:t>‹#›</a:t>
            </a:fld>
            <a:endParaRPr lang="en-US"/>
          </a:p>
        </p:txBody>
      </p:sp>
    </p:spTree>
    <p:extLst>
      <p:ext uri="{BB962C8B-B14F-4D97-AF65-F5344CB8AC3E}">
        <p14:creationId xmlns:p14="http://schemas.microsoft.com/office/powerpoint/2010/main" val="1384670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751AB1-F9A3-4FE0-95C3-73E33E617A30}"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848F73-9E52-4F45-89D6-496B71CD3457}" type="slidenum">
              <a:rPr lang="en-US" smtClean="0"/>
              <a:t>‹#›</a:t>
            </a:fld>
            <a:endParaRPr lang="en-US"/>
          </a:p>
        </p:txBody>
      </p:sp>
    </p:spTree>
    <p:extLst>
      <p:ext uri="{BB962C8B-B14F-4D97-AF65-F5344CB8AC3E}">
        <p14:creationId xmlns:p14="http://schemas.microsoft.com/office/powerpoint/2010/main" val="357650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751AB1-F9A3-4FE0-95C3-73E33E617A30}"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848F73-9E52-4F45-89D6-496B71CD3457}" type="slidenum">
              <a:rPr lang="en-US" smtClean="0"/>
              <a:t>‹#›</a:t>
            </a:fld>
            <a:endParaRPr lang="en-US"/>
          </a:p>
        </p:txBody>
      </p:sp>
    </p:spTree>
    <p:extLst>
      <p:ext uri="{BB962C8B-B14F-4D97-AF65-F5344CB8AC3E}">
        <p14:creationId xmlns:p14="http://schemas.microsoft.com/office/powerpoint/2010/main" val="119690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51AB1-F9A3-4FE0-95C3-73E33E617A30}"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848F73-9E52-4F45-89D6-496B71CD3457}" type="slidenum">
              <a:rPr lang="en-US" smtClean="0"/>
              <a:t>‹#›</a:t>
            </a:fld>
            <a:endParaRPr lang="en-US"/>
          </a:p>
        </p:txBody>
      </p:sp>
    </p:spTree>
    <p:extLst>
      <p:ext uri="{BB962C8B-B14F-4D97-AF65-F5344CB8AC3E}">
        <p14:creationId xmlns:p14="http://schemas.microsoft.com/office/powerpoint/2010/main" val="189458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751AB1-F9A3-4FE0-95C3-73E33E617A30}"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48F73-9E52-4F45-89D6-496B71CD3457}" type="slidenum">
              <a:rPr lang="en-US" smtClean="0"/>
              <a:t>‹#›</a:t>
            </a:fld>
            <a:endParaRPr lang="en-US"/>
          </a:p>
        </p:txBody>
      </p:sp>
    </p:spTree>
    <p:extLst>
      <p:ext uri="{BB962C8B-B14F-4D97-AF65-F5344CB8AC3E}">
        <p14:creationId xmlns:p14="http://schemas.microsoft.com/office/powerpoint/2010/main" val="346606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751AB1-F9A3-4FE0-95C3-73E33E617A30}"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48F73-9E52-4F45-89D6-496B71CD3457}" type="slidenum">
              <a:rPr lang="en-US" smtClean="0"/>
              <a:t>‹#›</a:t>
            </a:fld>
            <a:endParaRPr lang="en-US"/>
          </a:p>
        </p:txBody>
      </p:sp>
    </p:spTree>
    <p:extLst>
      <p:ext uri="{BB962C8B-B14F-4D97-AF65-F5344CB8AC3E}">
        <p14:creationId xmlns:p14="http://schemas.microsoft.com/office/powerpoint/2010/main" val="1397166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51AB1-F9A3-4FE0-95C3-73E33E617A30}" type="datetimeFigureOut">
              <a:rPr lang="en-US" smtClean="0"/>
              <a:t>9/1/2024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848F73-9E52-4F45-89D6-496B71CD3457}" type="slidenum">
              <a:rPr lang="en-US" smtClean="0"/>
              <a:t>‹#›</a:t>
            </a:fld>
            <a:endParaRPr lang="en-US"/>
          </a:p>
        </p:txBody>
      </p:sp>
    </p:spTree>
    <p:extLst>
      <p:ext uri="{BB962C8B-B14F-4D97-AF65-F5344CB8AC3E}">
        <p14:creationId xmlns:p14="http://schemas.microsoft.com/office/powerpoint/2010/main" val="2336893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9526" y="1759527"/>
            <a:ext cx="9573491" cy="1581511"/>
          </a:xfrm>
        </p:spPr>
        <p:txBody>
          <a:bodyPr>
            <a:normAutofit fontScale="90000"/>
          </a:bodyPr>
          <a:lstStyle/>
          <a:p>
            <a:r>
              <a:rPr lang="en-US" sz="4000" b="1" dirty="0" smtClean="0"/>
              <a:t>Data Science Part </a:t>
            </a:r>
            <a:r>
              <a:rPr lang="en-US" sz="4000" b="1" dirty="0"/>
              <a:t>T</a:t>
            </a:r>
            <a:r>
              <a:rPr lang="en-US" sz="4000" b="1" dirty="0" smtClean="0"/>
              <a:t>ime 07</a:t>
            </a:r>
            <a:br>
              <a:rPr lang="en-US" sz="4000" b="1" dirty="0" smtClean="0"/>
            </a:br>
            <a:r>
              <a:rPr lang="en-US" sz="4000" b="1" dirty="0" smtClean="0"/>
              <a:t/>
            </a:r>
            <a:br>
              <a:rPr lang="en-US" sz="4000" b="1" dirty="0" smtClean="0"/>
            </a:br>
            <a:r>
              <a:rPr lang="en-US" sz="4000" b="1" dirty="0" smtClean="0"/>
              <a:t>Phase </a:t>
            </a:r>
            <a:r>
              <a:rPr lang="en-US" sz="4000" b="1" dirty="0" smtClean="0"/>
              <a:t>Three </a:t>
            </a:r>
            <a:r>
              <a:rPr lang="en-US" sz="4000" b="1" dirty="0" smtClean="0"/>
              <a:t>final </a:t>
            </a:r>
            <a:r>
              <a:rPr lang="en-US" sz="4000" b="1" dirty="0"/>
              <a:t>p</a:t>
            </a:r>
            <a:r>
              <a:rPr lang="en-US" sz="4000" b="1" dirty="0" smtClean="0"/>
              <a:t>roject </a:t>
            </a:r>
            <a:r>
              <a:rPr lang="en-US" sz="4400" b="1" dirty="0" smtClean="0"/>
              <a:t>submission</a:t>
            </a:r>
            <a:endParaRPr lang="en-US" sz="4400" b="1" dirty="0"/>
          </a:p>
        </p:txBody>
      </p:sp>
      <p:sp>
        <p:nvSpPr>
          <p:cNvPr id="3" name="Subtitle 2"/>
          <p:cNvSpPr>
            <a:spLocks noGrp="1"/>
          </p:cNvSpPr>
          <p:nvPr>
            <p:ph type="subTitle" idx="1"/>
          </p:nvPr>
        </p:nvSpPr>
        <p:spPr>
          <a:xfrm>
            <a:off x="1648691" y="4641128"/>
            <a:ext cx="9144000" cy="1655762"/>
          </a:xfrm>
        </p:spPr>
        <p:txBody>
          <a:bodyPr/>
          <a:lstStyle/>
          <a:p>
            <a:r>
              <a:rPr lang="en-US" b="1" dirty="0" smtClean="0"/>
              <a:t>Submitted by: </a:t>
            </a:r>
            <a:r>
              <a:rPr lang="en-US" b="1" dirty="0" smtClean="0">
                <a:solidFill>
                  <a:schemeClr val="accent1"/>
                </a:solidFill>
              </a:rPr>
              <a:t>Cynthiah Sheilah Atieno</a:t>
            </a:r>
          </a:p>
          <a:p>
            <a:r>
              <a:rPr lang="en-US" b="1" dirty="0" smtClean="0"/>
              <a:t>Instructor name:</a:t>
            </a:r>
            <a:r>
              <a:rPr lang="en-US" b="1" dirty="0" smtClean="0">
                <a:solidFill>
                  <a:schemeClr val="accent1"/>
                </a:solidFill>
              </a:rPr>
              <a:t> Samuel Karu</a:t>
            </a:r>
            <a:endParaRPr lang="en-US" b="1" dirty="0">
              <a:solidFill>
                <a:schemeClr val="accent1"/>
              </a:solidFill>
            </a:endParaRPr>
          </a:p>
        </p:txBody>
      </p:sp>
      <p:sp>
        <p:nvSpPr>
          <p:cNvPr id="4" name="Subtitle 2"/>
          <p:cNvSpPr txBox="1">
            <a:spLocks/>
          </p:cNvSpPr>
          <p:nvPr/>
        </p:nvSpPr>
        <p:spPr>
          <a:xfrm>
            <a:off x="1704109" y="3648942"/>
            <a:ext cx="9144000" cy="7171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t>Focus: </a:t>
            </a:r>
            <a:r>
              <a:rPr lang="en-US" dirty="0" smtClean="0">
                <a:solidFill>
                  <a:schemeClr val="accent1"/>
                </a:solidFill>
              </a:rPr>
              <a:t>Classification Analysis</a:t>
            </a:r>
            <a:endParaRPr lang="en-US" dirty="0">
              <a:solidFill>
                <a:schemeClr val="accent1"/>
              </a:solidFill>
            </a:endParaRPr>
          </a:p>
        </p:txBody>
      </p:sp>
      <p:pic>
        <p:nvPicPr>
          <p:cNvPr id="5" name="Picture 4"/>
          <p:cNvPicPr>
            <a:picLocks noChangeAspect="1"/>
          </p:cNvPicPr>
          <p:nvPr/>
        </p:nvPicPr>
        <p:blipFill>
          <a:blip r:embed="rId2"/>
          <a:stretch>
            <a:fillRect/>
          </a:stretch>
        </p:blipFill>
        <p:spPr>
          <a:xfrm>
            <a:off x="3716914" y="111056"/>
            <a:ext cx="4899757" cy="1536266"/>
          </a:xfrm>
          <a:prstGeom prst="rect">
            <a:avLst/>
          </a:prstGeom>
        </p:spPr>
      </p:pic>
    </p:spTree>
    <p:extLst>
      <p:ext uri="{BB962C8B-B14F-4D97-AF65-F5344CB8AC3E}">
        <p14:creationId xmlns:p14="http://schemas.microsoft.com/office/powerpoint/2010/main" val="3294907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64" y="101890"/>
            <a:ext cx="7460673" cy="784802"/>
          </a:xfrm>
        </p:spPr>
        <p:txBody>
          <a:bodyPr>
            <a:normAutofit/>
          </a:bodyPr>
          <a:lstStyle/>
          <a:p>
            <a:r>
              <a:rPr lang="en-US" sz="4000" b="1" dirty="0" smtClean="0">
                <a:solidFill>
                  <a:schemeClr val="accent1"/>
                </a:solidFill>
              </a:rPr>
              <a:t>Step 2: Data preparation</a:t>
            </a:r>
            <a:endParaRPr lang="en-US" sz="4000" b="1" dirty="0">
              <a:solidFill>
                <a:schemeClr val="accent1"/>
              </a:solidFill>
            </a:endParaRPr>
          </a:p>
        </p:txBody>
      </p:sp>
      <p:sp>
        <p:nvSpPr>
          <p:cNvPr id="4" name="Content Placeholder 2"/>
          <p:cNvSpPr txBox="1">
            <a:spLocks/>
          </p:cNvSpPr>
          <p:nvPr/>
        </p:nvSpPr>
        <p:spPr>
          <a:xfrm>
            <a:off x="297871" y="1011382"/>
            <a:ext cx="11603184"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smtClean="0"/>
              <a:t>Key steps followed:</a:t>
            </a:r>
          </a:p>
          <a:p>
            <a:pPr lvl="1" algn="just"/>
            <a:r>
              <a:rPr lang="en-US" dirty="0" smtClean="0"/>
              <a:t>Finding missing values</a:t>
            </a:r>
          </a:p>
          <a:p>
            <a:pPr lvl="1" algn="just"/>
            <a:r>
              <a:rPr lang="en-US" dirty="0" smtClean="0"/>
              <a:t>Encoding Categorical Variables</a:t>
            </a:r>
            <a:endParaRPr lang="en-US" dirty="0" smtClean="0"/>
          </a:p>
          <a:p>
            <a:pPr lvl="1" algn="just"/>
            <a:r>
              <a:rPr lang="en-US" dirty="0" smtClean="0"/>
              <a:t>Feature </a:t>
            </a:r>
            <a:r>
              <a:rPr lang="en-US" dirty="0" smtClean="0"/>
              <a:t>creation</a:t>
            </a:r>
          </a:p>
          <a:p>
            <a:pPr marL="457200" lvl="1" indent="0" algn="just">
              <a:buNone/>
            </a:pPr>
            <a:endParaRPr lang="en-US" dirty="0"/>
          </a:p>
          <a:p>
            <a:pPr algn="just"/>
            <a:r>
              <a:rPr lang="en-US" sz="2400" dirty="0" smtClean="0"/>
              <a:t> </a:t>
            </a:r>
            <a:r>
              <a:rPr lang="en-US" sz="2400" dirty="0"/>
              <a:t>Summary of categorical variables</a:t>
            </a:r>
          </a:p>
          <a:p>
            <a:pPr lvl="1" algn="just"/>
            <a:r>
              <a:rPr lang="en-US" dirty="0" smtClean="0"/>
              <a:t>There </a:t>
            </a:r>
            <a:r>
              <a:rPr lang="en-US" dirty="0"/>
              <a:t>are 4 categorical variables. These are given by </a:t>
            </a:r>
            <a:r>
              <a:rPr lang="en-US" dirty="0" smtClean="0"/>
              <a:t>state, international plan, voice </a:t>
            </a:r>
            <a:r>
              <a:rPr lang="en-US" dirty="0"/>
              <a:t>mail plan and phone number.</a:t>
            </a:r>
          </a:p>
          <a:p>
            <a:pPr lvl="1" algn="just"/>
            <a:r>
              <a:rPr lang="en-US" dirty="0" smtClean="0"/>
              <a:t>There </a:t>
            </a:r>
            <a:r>
              <a:rPr lang="en-US" dirty="0"/>
              <a:t>are two binary categorical variables - international plan and voice mail plan</a:t>
            </a:r>
            <a:r>
              <a:rPr lang="en-US" dirty="0" smtClean="0"/>
              <a:t>.</a:t>
            </a:r>
          </a:p>
          <a:p>
            <a:pPr marL="457200" lvl="1" indent="0" algn="just">
              <a:buNone/>
            </a:pPr>
            <a:r>
              <a:rPr lang="en-US" dirty="0" smtClean="0"/>
              <a:t> churn </a:t>
            </a:r>
            <a:r>
              <a:rPr lang="en-US" dirty="0"/>
              <a:t>is the target variable</a:t>
            </a:r>
            <a:r>
              <a:rPr lang="en-US" dirty="0" smtClean="0"/>
              <a:t>.</a:t>
            </a:r>
          </a:p>
          <a:p>
            <a:pPr marL="457200" lvl="1" indent="0" algn="just">
              <a:buNone/>
            </a:pPr>
            <a:endParaRPr lang="en-US" dirty="0" smtClean="0"/>
          </a:p>
          <a:p>
            <a:pPr algn="just"/>
            <a:r>
              <a:rPr lang="en-US" sz="2400" dirty="0"/>
              <a:t>There </a:t>
            </a:r>
            <a:r>
              <a:rPr lang="en-US" sz="2400" dirty="0" smtClean="0"/>
              <a:t>were </a:t>
            </a:r>
            <a:r>
              <a:rPr lang="en-US" sz="2400" dirty="0"/>
              <a:t>no missing values in categorical variable.</a:t>
            </a:r>
          </a:p>
          <a:p>
            <a:pPr marL="0" indent="0" algn="just">
              <a:buNone/>
            </a:pPr>
            <a:endParaRPr lang="en-US" sz="2400" dirty="0"/>
          </a:p>
          <a:p>
            <a:pPr marL="0" indent="0" algn="just">
              <a:buNone/>
            </a:pPr>
            <a:endParaRPr lang="en-US" sz="2400" dirty="0" smtClean="0"/>
          </a:p>
        </p:txBody>
      </p:sp>
    </p:spTree>
    <p:extLst>
      <p:ext uri="{BB962C8B-B14F-4D97-AF65-F5344CB8AC3E}">
        <p14:creationId xmlns:p14="http://schemas.microsoft.com/office/powerpoint/2010/main" val="3946946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64" y="101890"/>
            <a:ext cx="7460673" cy="784802"/>
          </a:xfrm>
        </p:spPr>
        <p:txBody>
          <a:bodyPr>
            <a:normAutofit/>
          </a:bodyPr>
          <a:lstStyle/>
          <a:p>
            <a:r>
              <a:rPr lang="en-US" sz="4000" b="1" dirty="0" smtClean="0">
                <a:solidFill>
                  <a:schemeClr val="accent1"/>
                </a:solidFill>
              </a:rPr>
              <a:t>Step 3: Feature understanding</a:t>
            </a:r>
            <a:endParaRPr lang="en-US" sz="4000" b="1" dirty="0">
              <a:solidFill>
                <a:schemeClr val="accent1"/>
              </a:solidFill>
            </a:endParaRPr>
          </a:p>
        </p:txBody>
      </p:sp>
      <p:sp>
        <p:nvSpPr>
          <p:cNvPr id="4" name="Content Placeholder 2"/>
          <p:cNvSpPr txBox="1">
            <a:spLocks/>
          </p:cNvSpPr>
          <p:nvPr/>
        </p:nvSpPr>
        <p:spPr>
          <a:xfrm>
            <a:off x="8762998" y="2528197"/>
            <a:ext cx="3248893" cy="1565563"/>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smtClean="0"/>
              <a:t>Key steps followed: </a:t>
            </a:r>
          </a:p>
          <a:p>
            <a:pPr lvl="1" algn="just"/>
            <a:r>
              <a:rPr lang="en-US" dirty="0" smtClean="0"/>
              <a:t>Plotting feature distribution</a:t>
            </a:r>
          </a:p>
          <a:p>
            <a:pPr lvl="1" algn="just"/>
            <a:r>
              <a:rPr lang="en-US" dirty="0" smtClean="0"/>
              <a:t>Histogram</a:t>
            </a:r>
            <a:endParaRPr lang="en-US" dirty="0" smtClean="0"/>
          </a:p>
          <a:p>
            <a:pPr marL="457200" lvl="1" indent="0" algn="just">
              <a:buNone/>
            </a:pPr>
            <a:endParaRPr lang="en-US" dirty="0" smtClean="0"/>
          </a:p>
        </p:txBody>
      </p:sp>
      <p:sp>
        <p:nvSpPr>
          <p:cNvPr id="3" name="AutoShape 2" descr="blob:vscode-webview://1ltgl9mqi9f4jrumgck5c2hmc3qhujj3ldsbor3tgl2uoj06qtrf/17fa800e-76d3-4066-8ae2-b5d166a7197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155574" y="886692"/>
            <a:ext cx="8434243" cy="5718722"/>
          </a:xfrm>
          <a:prstGeom prst="rect">
            <a:avLst/>
          </a:prstGeom>
        </p:spPr>
      </p:pic>
    </p:spTree>
    <p:extLst>
      <p:ext uri="{BB962C8B-B14F-4D97-AF65-F5344CB8AC3E}">
        <p14:creationId xmlns:p14="http://schemas.microsoft.com/office/powerpoint/2010/main" val="1460171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64" y="101890"/>
            <a:ext cx="7460673" cy="784802"/>
          </a:xfrm>
        </p:spPr>
        <p:txBody>
          <a:bodyPr>
            <a:normAutofit/>
          </a:bodyPr>
          <a:lstStyle/>
          <a:p>
            <a:r>
              <a:rPr lang="en-US" sz="4000" b="1" dirty="0" smtClean="0">
                <a:solidFill>
                  <a:schemeClr val="accent1"/>
                </a:solidFill>
              </a:rPr>
              <a:t>Step 4: Feature relationships</a:t>
            </a:r>
            <a:endParaRPr lang="en-US" sz="4000" b="1" dirty="0">
              <a:solidFill>
                <a:schemeClr val="accent1"/>
              </a:solidFill>
            </a:endParaRPr>
          </a:p>
        </p:txBody>
      </p:sp>
      <p:sp>
        <p:nvSpPr>
          <p:cNvPr id="4" name="Content Placeholder 2"/>
          <p:cNvSpPr txBox="1">
            <a:spLocks/>
          </p:cNvSpPr>
          <p:nvPr/>
        </p:nvSpPr>
        <p:spPr>
          <a:xfrm>
            <a:off x="117765" y="2320603"/>
            <a:ext cx="2971800" cy="561144"/>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smtClean="0"/>
              <a:t>Heatmap correlation</a:t>
            </a:r>
            <a:endParaRPr lang="en-US" sz="2400" dirty="0" smtClean="0"/>
          </a:p>
        </p:txBody>
      </p:sp>
      <p:pic>
        <p:nvPicPr>
          <p:cNvPr id="6" name="Picture 5"/>
          <p:cNvPicPr>
            <a:picLocks noChangeAspect="1"/>
          </p:cNvPicPr>
          <p:nvPr/>
        </p:nvPicPr>
        <p:blipFill>
          <a:blip r:embed="rId2"/>
          <a:stretch>
            <a:fillRect/>
          </a:stretch>
        </p:blipFill>
        <p:spPr>
          <a:xfrm>
            <a:off x="3228110" y="775856"/>
            <a:ext cx="8659090" cy="5854924"/>
          </a:xfrm>
          <a:prstGeom prst="rect">
            <a:avLst/>
          </a:prstGeom>
        </p:spPr>
      </p:pic>
    </p:spTree>
    <p:extLst>
      <p:ext uri="{BB962C8B-B14F-4D97-AF65-F5344CB8AC3E}">
        <p14:creationId xmlns:p14="http://schemas.microsoft.com/office/powerpoint/2010/main" val="1602029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64" y="101890"/>
            <a:ext cx="11921836" cy="992619"/>
          </a:xfrm>
        </p:spPr>
        <p:txBody>
          <a:bodyPr>
            <a:noAutofit/>
          </a:bodyPr>
          <a:lstStyle/>
          <a:p>
            <a:r>
              <a:rPr lang="en-US" sz="4000" b="1" dirty="0" smtClean="0">
                <a:solidFill>
                  <a:schemeClr val="accent1"/>
                </a:solidFill>
              </a:rPr>
              <a:t>Step 5: </a:t>
            </a:r>
            <a:r>
              <a:rPr lang="en-US" sz="4000" b="1" dirty="0">
                <a:solidFill>
                  <a:schemeClr val="accent1"/>
                </a:solidFill>
              </a:rPr>
              <a:t>Exploratory Data Analysis</a:t>
            </a:r>
            <a:r>
              <a:rPr lang="en-US" dirty="0"/>
              <a:t/>
            </a:r>
            <a:br>
              <a:rPr lang="en-US" dirty="0"/>
            </a:br>
            <a:endParaRPr lang="en-US" sz="4000" b="1" dirty="0">
              <a:solidFill>
                <a:schemeClr val="accent1"/>
              </a:solidFill>
            </a:endParaRPr>
          </a:p>
        </p:txBody>
      </p:sp>
      <p:sp>
        <p:nvSpPr>
          <p:cNvPr id="4" name="Rectangle 3"/>
          <p:cNvSpPr/>
          <p:nvPr/>
        </p:nvSpPr>
        <p:spPr>
          <a:xfrm>
            <a:off x="193964" y="1233054"/>
            <a:ext cx="11769435" cy="4401205"/>
          </a:xfrm>
          <a:prstGeom prst="rect">
            <a:avLst/>
          </a:prstGeom>
        </p:spPr>
        <p:txBody>
          <a:bodyPr wrap="square">
            <a:spAutoFit/>
          </a:bodyPr>
          <a:lstStyle/>
          <a:p>
            <a:pPr marL="342900" indent="-342900">
              <a:buFont typeface="+mj-lt"/>
              <a:buAutoNum type="arabicPeriod"/>
            </a:pPr>
            <a:r>
              <a:rPr lang="en-US" sz="2400" dirty="0" smtClean="0"/>
              <a:t>Defining </a:t>
            </a:r>
            <a:r>
              <a:rPr lang="en-US" sz="2400" dirty="0"/>
              <a:t>features and target </a:t>
            </a:r>
            <a:r>
              <a:rPr lang="en-US" sz="2400" dirty="0" smtClean="0"/>
              <a:t>variable</a:t>
            </a:r>
          </a:p>
          <a:p>
            <a:pPr lvl="2"/>
            <a:r>
              <a:rPr lang="en-US" sz="1700" dirty="0" smtClean="0">
                <a:solidFill>
                  <a:schemeClr val="accent1"/>
                </a:solidFill>
              </a:rPr>
              <a:t>X = </a:t>
            </a:r>
            <a:r>
              <a:rPr lang="en-US" sz="1700" dirty="0" err="1" smtClean="0">
                <a:solidFill>
                  <a:schemeClr val="accent1"/>
                </a:solidFill>
              </a:rPr>
              <a:t>df_encoded.drop</a:t>
            </a:r>
            <a:r>
              <a:rPr lang="en-US" sz="1700" dirty="0" smtClean="0">
                <a:solidFill>
                  <a:schemeClr val="accent1"/>
                </a:solidFill>
              </a:rPr>
              <a:t>(columns=['churn'])</a:t>
            </a:r>
          </a:p>
          <a:p>
            <a:pPr lvl="2"/>
            <a:r>
              <a:rPr lang="en-US" sz="1700" dirty="0" smtClean="0">
                <a:solidFill>
                  <a:schemeClr val="accent1"/>
                </a:solidFill>
              </a:rPr>
              <a:t>y </a:t>
            </a:r>
            <a:r>
              <a:rPr lang="en-US" sz="1700" dirty="0">
                <a:solidFill>
                  <a:schemeClr val="accent1"/>
                </a:solidFill>
              </a:rPr>
              <a:t>= </a:t>
            </a:r>
            <a:r>
              <a:rPr lang="en-US" sz="1700" dirty="0" err="1">
                <a:solidFill>
                  <a:schemeClr val="accent1"/>
                </a:solidFill>
              </a:rPr>
              <a:t>df_encoded</a:t>
            </a:r>
            <a:r>
              <a:rPr lang="en-US" sz="1700" dirty="0">
                <a:solidFill>
                  <a:schemeClr val="accent1"/>
                </a:solidFill>
              </a:rPr>
              <a:t>['churn']</a:t>
            </a:r>
          </a:p>
          <a:p>
            <a:r>
              <a:rPr lang="en-US" sz="2400" dirty="0"/>
              <a:t/>
            </a:r>
            <a:br>
              <a:rPr lang="en-US" sz="2400" dirty="0"/>
            </a:br>
            <a:r>
              <a:rPr lang="en-US" sz="2400" dirty="0" smtClean="0"/>
              <a:t>2. </a:t>
            </a:r>
            <a:r>
              <a:rPr lang="en-US" sz="2400" dirty="0"/>
              <a:t>Split data into training and test sets</a:t>
            </a:r>
          </a:p>
          <a:p>
            <a:pPr lvl="2"/>
            <a:r>
              <a:rPr lang="en-US" sz="1700" dirty="0" err="1">
                <a:solidFill>
                  <a:schemeClr val="accent1"/>
                </a:solidFill>
              </a:rPr>
              <a:t>X_train</a:t>
            </a:r>
            <a:r>
              <a:rPr lang="en-US" sz="1700" dirty="0">
                <a:solidFill>
                  <a:schemeClr val="accent1"/>
                </a:solidFill>
              </a:rPr>
              <a:t>, </a:t>
            </a:r>
            <a:r>
              <a:rPr lang="en-US" sz="1700" dirty="0" err="1">
                <a:solidFill>
                  <a:schemeClr val="accent1"/>
                </a:solidFill>
              </a:rPr>
              <a:t>X_test</a:t>
            </a:r>
            <a:r>
              <a:rPr lang="en-US" sz="1700" dirty="0">
                <a:solidFill>
                  <a:schemeClr val="accent1"/>
                </a:solidFill>
              </a:rPr>
              <a:t>, </a:t>
            </a:r>
            <a:r>
              <a:rPr lang="en-US" sz="1700" dirty="0" err="1">
                <a:solidFill>
                  <a:schemeClr val="accent1"/>
                </a:solidFill>
              </a:rPr>
              <a:t>y_train</a:t>
            </a:r>
            <a:r>
              <a:rPr lang="en-US" sz="1700" dirty="0">
                <a:solidFill>
                  <a:schemeClr val="accent1"/>
                </a:solidFill>
              </a:rPr>
              <a:t>, </a:t>
            </a:r>
            <a:r>
              <a:rPr lang="en-US" sz="1700" dirty="0" err="1">
                <a:solidFill>
                  <a:schemeClr val="accent1"/>
                </a:solidFill>
              </a:rPr>
              <a:t>y_test</a:t>
            </a:r>
            <a:r>
              <a:rPr lang="en-US" sz="1700" dirty="0">
                <a:solidFill>
                  <a:schemeClr val="accent1"/>
                </a:solidFill>
              </a:rPr>
              <a:t> = </a:t>
            </a:r>
            <a:r>
              <a:rPr lang="en-US" sz="1700" dirty="0" err="1">
                <a:solidFill>
                  <a:schemeClr val="accent1"/>
                </a:solidFill>
              </a:rPr>
              <a:t>train_test_split</a:t>
            </a:r>
            <a:r>
              <a:rPr lang="en-US" sz="1700" dirty="0">
                <a:solidFill>
                  <a:schemeClr val="accent1"/>
                </a:solidFill>
              </a:rPr>
              <a:t>(X, y, </a:t>
            </a:r>
            <a:r>
              <a:rPr lang="en-US" sz="1700" dirty="0" err="1">
                <a:solidFill>
                  <a:schemeClr val="accent1"/>
                </a:solidFill>
              </a:rPr>
              <a:t>test_size</a:t>
            </a:r>
            <a:r>
              <a:rPr lang="en-US" sz="1700" dirty="0">
                <a:solidFill>
                  <a:schemeClr val="accent1"/>
                </a:solidFill>
              </a:rPr>
              <a:t>=0.2, </a:t>
            </a:r>
            <a:r>
              <a:rPr lang="en-US" sz="1700" dirty="0" err="1">
                <a:solidFill>
                  <a:schemeClr val="accent1"/>
                </a:solidFill>
              </a:rPr>
              <a:t>random_state</a:t>
            </a:r>
            <a:r>
              <a:rPr lang="en-US" sz="1700" dirty="0">
                <a:solidFill>
                  <a:schemeClr val="accent1"/>
                </a:solidFill>
              </a:rPr>
              <a:t>=42</a:t>
            </a:r>
            <a:r>
              <a:rPr lang="en-US" sz="1700" dirty="0">
                <a:solidFill>
                  <a:srgbClr val="FFFFFF"/>
                </a:solidFill>
              </a:rPr>
              <a:t>)</a:t>
            </a:r>
          </a:p>
          <a:p>
            <a:endParaRPr lang="en-US" sz="2400" dirty="0" smtClean="0"/>
          </a:p>
          <a:p>
            <a:r>
              <a:rPr lang="en-US" sz="2400" dirty="0" smtClean="0"/>
              <a:t>3. </a:t>
            </a:r>
            <a:r>
              <a:rPr lang="en-US" sz="2400" dirty="0"/>
              <a:t>Choose and Train a Model</a:t>
            </a:r>
          </a:p>
          <a:p>
            <a:pPr lvl="2"/>
            <a:r>
              <a:rPr lang="en-US" sz="1700" dirty="0" err="1">
                <a:solidFill>
                  <a:schemeClr val="accent1"/>
                </a:solidFill>
              </a:rPr>
              <a:t>X_train</a:t>
            </a:r>
            <a:r>
              <a:rPr lang="en-US" sz="1700" dirty="0">
                <a:solidFill>
                  <a:schemeClr val="accent1"/>
                </a:solidFill>
              </a:rPr>
              <a:t>, </a:t>
            </a:r>
            <a:r>
              <a:rPr lang="en-US" sz="1700" dirty="0" err="1">
                <a:solidFill>
                  <a:schemeClr val="accent1"/>
                </a:solidFill>
              </a:rPr>
              <a:t>X_test</a:t>
            </a:r>
            <a:r>
              <a:rPr lang="en-US" sz="1700" dirty="0">
                <a:solidFill>
                  <a:schemeClr val="accent1"/>
                </a:solidFill>
              </a:rPr>
              <a:t>, </a:t>
            </a:r>
            <a:r>
              <a:rPr lang="en-US" sz="1700" dirty="0" err="1">
                <a:solidFill>
                  <a:schemeClr val="accent1"/>
                </a:solidFill>
              </a:rPr>
              <a:t>y_train</a:t>
            </a:r>
            <a:r>
              <a:rPr lang="en-US" sz="1700" dirty="0">
                <a:solidFill>
                  <a:schemeClr val="accent1"/>
                </a:solidFill>
              </a:rPr>
              <a:t>, </a:t>
            </a:r>
            <a:r>
              <a:rPr lang="en-US" sz="1700" dirty="0" err="1">
                <a:solidFill>
                  <a:schemeClr val="accent1"/>
                </a:solidFill>
              </a:rPr>
              <a:t>y_test</a:t>
            </a:r>
            <a:r>
              <a:rPr lang="en-US" sz="1700" dirty="0">
                <a:solidFill>
                  <a:schemeClr val="accent1"/>
                </a:solidFill>
              </a:rPr>
              <a:t> = </a:t>
            </a:r>
            <a:r>
              <a:rPr lang="en-US" sz="1700" dirty="0" err="1">
                <a:solidFill>
                  <a:schemeClr val="accent1"/>
                </a:solidFill>
              </a:rPr>
              <a:t>train_test_split</a:t>
            </a:r>
            <a:r>
              <a:rPr lang="en-US" sz="1700" dirty="0">
                <a:solidFill>
                  <a:schemeClr val="accent1"/>
                </a:solidFill>
              </a:rPr>
              <a:t>(X, y, </a:t>
            </a:r>
            <a:r>
              <a:rPr lang="en-US" sz="1700" dirty="0" err="1">
                <a:solidFill>
                  <a:schemeClr val="accent1"/>
                </a:solidFill>
              </a:rPr>
              <a:t>test_size</a:t>
            </a:r>
            <a:r>
              <a:rPr lang="en-US" sz="1700" dirty="0">
                <a:solidFill>
                  <a:schemeClr val="accent1"/>
                </a:solidFill>
              </a:rPr>
              <a:t>=0.2, </a:t>
            </a:r>
            <a:r>
              <a:rPr lang="en-US" sz="1700" dirty="0" err="1">
                <a:solidFill>
                  <a:schemeClr val="accent1"/>
                </a:solidFill>
              </a:rPr>
              <a:t>random_state</a:t>
            </a:r>
            <a:r>
              <a:rPr lang="en-US" sz="1700" dirty="0">
                <a:solidFill>
                  <a:schemeClr val="accent1"/>
                </a:solidFill>
              </a:rPr>
              <a:t>=42)</a:t>
            </a:r>
          </a:p>
          <a:p>
            <a:pPr lvl="2"/>
            <a:r>
              <a:rPr lang="en-US" sz="1700" dirty="0">
                <a:solidFill>
                  <a:schemeClr val="accent1"/>
                </a:solidFill>
              </a:rPr>
              <a:t>model = </a:t>
            </a:r>
            <a:r>
              <a:rPr lang="en-US" sz="1700" dirty="0" err="1">
                <a:solidFill>
                  <a:schemeClr val="accent1"/>
                </a:solidFill>
              </a:rPr>
              <a:t>LogisticRegression</a:t>
            </a:r>
            <a:r>
              <a:rPr lang="en-US" sz="1700" dirty="0">
                <a:solidFill>
                  <a:schemeClr val="accent1"/>
                </a:solidFill>
              </a:rPr>
              <a:t>()</a:t>
            </a:r>
          </a:p>
          <a:p>
            <a:pPr lvl="2"/>
            <a:r>
              <a:rPr lang="en-US" sz="1700" dirty="0" err="1">
                <a:solidFill>
                  <a:schemeClr val="accent1"/>
                </a:solidFill>
              </a:rPr>
              <a:t>model.fit</a:t>
            </a:r>
            <a:r>
              <a:rPr lang="en-US" sz="1700" dirty="0">
                <a:solidFill>
                  <a:schemeClr val="accent1"/>
                </a:solidFill>
              </a:rPr>
              <a:t>(</a:t>
            </a:r>
            <a:r>
              <a:rPr lang="en-US" sz="1700" dirty="0" err="1">
                <a:solidFill>
                  <a:schemeClr val="accent1"/>
                </a:solidFill>
              </a:rPr>
              <a:t>X_train</a:t>
            </a:r>
            <a:r>
              <a:rPr lang="en-US" sz="1700" dirty="0">
                <a:solidFill>
                  <a:schemeClr val="accent1"/>
                </a:solidFill>
              </a:rPr>
              <a:t>, </a:t>
            </a:r>
            <a:r>
              <a:rPr lang="en-US" sz="1700" dirty="0" err="1">
                <a:solidFill>
                  <a:schemeClr val="accent1"/>
                </a:solidFill>
              </a:rPr>
              <a:t>y_train</a:t>
            </a:r>
            <a:r>
              <a:rPr lang="en-US" sz="1700" dirty="0">
                <a:solidFill>
                  <a:schemeClr val="accent1"/>
                </a:solidFill>
              </a:rPr>
              <a:t>)</a:t>
            </a:r>
          </a:p>
          <a:p>
            <a:pPr lvl="2"/>
            <a:r>
              <a:rPr lang="en-US" sz="1700" dirty="0" err="1">
                <a:solidFill>
                  <a:schemeClr val="accent1"/>
                </a:solidFill>
              </a:rPr>
              <a:t>y_pred</a:t>
            </a:r>
            <a:r>
              <a:rPr lang="en-US" sz="1700" dirty="0">
                <a:solidFill>
                  <a:schemeClr val="accent1"/>
                </a:solidFill>
              </a:rPr>
              <a:t> = </a:t>
            </a:r>
            <a:r>
              <a:rPr lang="en-US" sz="1700" dirty="0" err="1">
                <a:solidFill>
                  <a:schemeClr val="accent1"/>
                </a:solidFill>
              </a:rPr>
              <a:t>model.predict</a:t>
            </a:r>
            <a:r>
              <a:rPr lang="en-US" sz="1700" dirty="0">
                <a:solidFill>
                  <a:schemeClr val="accent1"/>
                </a:solidFill>
              </a:rPr>
              <a:t>(</a:t>
            </a:r>
            <a:r>
              <a:rPr lang="en-US" sz="1700" dirty="0" err="1">
                <a:solidFill>
                  <a:schemeClr val="accent1"/>
                </a:solidFill>
              </a:rPr>
              <a:t>X_test</a:t>
            </a:r>
            <a:r>
              <a:rPr lang="en-US" sz="1700" dirty="0" smtClean="0">
                <a:solidFill>
                  <a:schemeClr val="accent1"/>
                </a:solidFill>
              </a:rPr>
              <a:t>)</a:t>
            </a:r>
          </a:p>
          <a:p>
            <a:pPr lvl="2"/>
            <a:r>
              <a:rPr lang="en-US" sz="1700" dirty="0">
                <a:solidFill>
                  <a:schemeClr val="accent1"/>
                </a:solidFill>
              </a:rPr>
              <a:t>print(</a:t>
            </a:r>
            <a:r>
              <a:rPr lang="en-US" sz="1700" dirty="0" err="1">
                <a:solidFill>
                  <a:schemeClr val="accent1"/>
                </a:solidFill>
              </a:rPr>
              <a:t>len</a:t>
            </a:r>
            <a:r>
              <a:rPr lang="en-US" sz="1700" dirty="0">
                <a:solidFill>
                  <a:schemeClr val="accent1"/>
                </a:solidFill>
              </a:rPr>
              <a:t>(</a:t>
            </a:r>
            <a:r>
              <a:rPr lang="en-US" sz="1700" dirty="0" err="1">
                <a:solidFill>
                  <a:schemeClr val="accent1"/>
                </a:solidFill>
              </a:rPr>
              <a:t>y_test</a:t>
            </a:r>
            <a:r>
              <a:rPr lang="en-US" sz="1700" dirty="0">
                <a:solidFill>
                  <a:schemeClr val="accent1"/>
                </a:solidFill>
              </a:rPr>
              <a:t>))</a:t>
            </a:r>
          </a:p>
          <a:p>
            <a:endParaRPr lang="en-US" sz="2400" dirty="0"/>
          </a:p>
        </p:txBody>
      </p:sp>
    </p:spTree>
    <p:extLst>
      <p:ext uri="{BB962C8B-B14F-4D97-AF65-F5344CB8AC3E}">
        <p14:creationId xmlns:p14="http://schemas.microsoft.com/office/powerpoint/2010/main" val="74726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64" y="101890"/>
            <a:ext cx="11921836" cy="992619"/>
          </a:xfrm>
        </p:spPr>
        <p:txBody>
          <a:bodyPr>
            <a:noAutofit/>
          </a:bodyPr>
          <a:lstStyle/>
          <a:p>
            <a:r>
              <a:rPr lang="en-US" sz="4000" b="1" dirty="0" smtClean="0">
                <a:solidFill>
                  <a:schemeClr val="accent1"/>
                </a:solidFill>
              </a:rPr>
              <a:t>Step 5: </a:t>
            </a:r>
            <a:r>
              <a:rPr lang="en-US" sz="4000" b="1" dirty="0">
                <a:solidFill>
                  <a:schemeClr val="accent1"/>
                </a:solidFill>
              </a:rPr>
              <a:t>Exploratory Data Analysis</a:t>
            </a:r>
            <a:r>
              <a:rPr lang="en-US" dirty="0"/>
              <a:t/>
            </a:r>
            <a:br>
              <a:rPr lang="en-US" dirty="0"/>
            </a:br>
            <a:endParaRPr lang="en-US" sz="4000" b="1" dirty="0">
              <a:solidFill>
                <a:schemeClr val="accent1"/>
              </a:solidFill>
            </a:endParaRPr>
          </a:p>
        </p:txBody>
      </p:sp>
      <p:sp>
        <p:nvSpPr>
          <p:cNvPr id="4" name="Rectangle 3"/>
          <p:cNvSpPr/>
          <p:nvPr/>
        </p:nvSpPr>
        <p:spPr>
          <a:xfrm>
            <a:off x="270164" y="806017"/>
            <a:ext cx="6393872" cy="5447645"/>
          </a:xfrm>
          <a:prstGeom prst="rect">
            <a:avLst/>
          </a:prstGeom>
          <a:ln>
            <a:solidFill>
              <a:schemeClr val="accent1"/>
            </a:solidFill>
          </a:ln>
        </p:spPr>
        <p:txBody>
          <a:bodyPr wrap="square">
            <a:spAutoFit/>
          </a:bodyPr>
          <a:lstStyle/>
          <a:p>
            <a:r>
              <a:rPr lang="en-US" sz="2400" dirty="0" smtClean="0"/>
              <a:t>4.</a:t>
            </a:r>
            <a:r>
              <a:rPr lang="en-US" sz="2400" dirty="0"/>
              <a:t> </a:t>
            </a:r>
            <a:r>
              <a:rPr lang="en-US" sz="2400" dirty="0" smtClean="0"/>
              <a:t>fit </a:t>
            </a:r>
            <a:r>
              <a:rPr lang="en-US" sz="2400" dirty="0"/>
              <a:t>the model</a:t>
            </a:r>
          </a:p>
          <a:p>
            <a:pPr lvl="2"/>
            <a:r>
              <a:rPr lang="en-US" sz="1700" dirty="0" err="1">
                <a:solidFill>
                  <a:schemeClr val="accent1"/>
                </a:solidFill>
              </a:rPr>
              <a:t>model.fit</a:t>
            </a:r>
            <a:r>
              <a:rPr lang="en-US" sz="1700" dirty="0">
                <a:solidFill>
                  <a:schemeClr val="accent1"/>
                </a:solidFill>
              </a:rPr>
              <a:t>(</a:t>
            </a:r>
            <a:r>
              <a:rPr lang="en-US" sz="1700" dirty="0" err="1">
                <a:solidFill>
                  <a:schemeClr val="accent1"/>
                </a:solidFill>
              </a:rPr>
              <a:t>X_train</a:t>
            </a:r>
            <a:r>
              <a:rPr lang="en-US" sz="1700" dirty="0">
                <a:solidFill>
                  <a:schemeClr val="accent1"/>
                </a:solidFill>
              </a:rPr>
              <a:t>, </a:t>
            </a:r>
            <a:r>
              <a:rPr lang="en-US" sz="1700" dirty="0" err="1">
                <a:solidFill>
                  <a:schemeClr val="accent1"/>
                </a:solidFill>
              </a:rPr>
              <a:t>y_train</a:t>
            </a:r>
            <a:r>
              <a:rPr lang="en-US" sz="1700" dirty="0">
                <a:solidFill>
                  <a:schemeClr val="accent1"/>
                </a:solidFill>
              </a:rPr>
              <a:t>)</a:t>
            </a:r>
          </a:p>
          <a:p>
            <a:pPr lvl="2"/>
            <a:r>
              <a:rPr lang="en-US" sz="1700" dirty="0">
                <a:solidFill>
                  <a:schemeClr val="accent1"/>
                </a:solidFill>
              </a:rPr>
              <a:t># Predict on test data</a:t>
            </a:r>
          </a:p>
          <a:p>
            <a:pPr lvl="2"/>
            <a:r>
              <a:rPr lang="en-US" sz="1700" dirty="0" err="1">
                <a:solidFill>
                  <a:schemeClr val="accent1"/>
                </a:solidFill>
              </a:rPr>
              <a:t>y_pred</a:t>
            </a:r>
            <a:r>
              <a:rPr lang="en-US" sz="1700" dirty="0">
                <a:solidFill>
                  <a:schemeClr val="accent1"/>
                </a:solidFill>
              </a:rPr>
              <a:t> = </a:t>
            </a:r>
            <a:r>
              <a:rPr lang="en-US" sz="1700" dirty="0" err="1" smtClean="0">
                <a:solidFill>
                  <a:schemeClr val="accent1"/>
                </a:solidFill>
              </a:rPr>
              <a:t>model.predict</a:t>
            </a:r>
            <a:r>
              <a:rPr lang="en-US" sz="1700" dirty="0" smtClean="0">
                <a:solidFill>
                  <a:schemeClr val="accent1"/>
                </a:solidFill>
              </a:rPr>
              <a:t>(</a:t>
            </a:r>
            <a:r>
              <a:rPr lang="en-US" sz="1700" dirty="0" err="1" smtClean="0">
                <a:solidFill>
                  <a:schemeClr val="accent1"/>
                </a:solidFill>
              </a:rPr>
              <a:t>X_test</a:t>
            </a:r>
            <a:r>
              <a:rPr lang="en-US" sz="1700" dirty="0" smtClean="0">
                <a:solidFill>
                  <a:schemeClr val="accent1"/>
                </a:solidFill>
              </a:rPr>
              <a:t>)</a:t>
            </a:r>
          </a:p>
          <a:p>
            <a:endParaRPr lang="en-US" sz="2400" dirty="0"/>
          </a:p>
          <a:p>
            <a:r>
              <a:rPr lang="en-US" sz="2400" dirty="0" smtClean="0"/>
              <a:t>5. (a) Compute </a:t>
            </a:r>
            <a:r>
              <a:rPr lang="en-US" sz="2400" dirty="0"/>
              <a:t>confusion matrix</a:t>
            </a:r>
          </a:p>
          <a:p>
            <a:pPr lvl="2"/>
            <a:r>
              <a:rPr lang="en-US" sz="1700" dirty="0">
                <a:solidFill>
                  <a:schemeClr val="accent1"/>
                </a:solidFill>
              </a:rPr>
              <a:t>cm = </a:t>
            </a:r>
            <a:r>
              <a:rPr lang="en-US" sz="1700" dirty="0" err="1">
                <a:solidFill>
                  <a:schemeClr val="accent1"/>
                </a:solidFill>
              </a:rPr>
              <a:t>confusion_matrix</a:t>
            </a:r>
            <a:r>
              <a:rPr lang="en-US" sz="1700" dirty="0">
                <a:solidFill>
                  <a:schemeClr val="accent1"/>
                </a:solidFill>
              </a:rPr>
              <a:t>(</a:t>
            </a:r>
            <a:r>
              <a:rPr lang="en-US" sz="1700" dirty="0" err="1">
                <a:solidFill>
                  <a:schemeClr val="accent1"/>
                </a:solidFill>
              </a:rPr>
              <a:t>y_test</a:t>
            </a:r>
            <a:r>
              <a:rPr lang="en-US" sz="1700" dirty="0">
                <a:solidFill>
                  <a:schemeClr val="accent1"/>
                </a:solidFill>
              </a:rPr>
              <a:t>, </a:t>
            </a:r>
            <a:r>
              <a:rPr lang="en-US" sz="1700" dirty="0" err="1">
                <a:solidFill>
                  <a:schemeClr val="accent1"/>
                </a:solidFill>
              </a:rPr>
              <a:t>y_pred</a:t>
            </a:r>
            <a:r>
              <a:rPr lang="en-US" sz="1700" dirty="0" smtClean="0">
                <a:solidFill>
                  <a:schemeClr val="accent1"/>
                </a:solidFill>
              </a:rPr>
              <a:t>)</a:t>
            </a:r>
          </a:p>
          <a:p>
            <a:endParaRPr lang="en-US" sz="2400" dirty="0"/>
          </a:p>
          <a:p>
            <a:r>
              <a:rPr lang="en-US" sz="2400" dirty="0" smtClean="0"/>
              <a:t>5. (b) </a:t>
            </a:r>
            <a:r>
              <a:rPr lang="en-US" sz="2400" dirty="0"/>
              <a:t>Plot the confusion matrix</a:t>
            </a:r>
          </a:p>
          <a:p>
            <a:pPr lvl="2"/>
            <a:r>
              <a:rPr lang="en-US" sz="1700" dirty="0" err="1">
                <a:solidFill>
                  <a:schemeClr val="accent1"/>
                </a:solidFill>
              </a:rPr>
              <a:t>plt.figure</a:t>
            </a:r>
            <a:r>
              <a:rPr lang="en-US" sz="1700" dirty="0">
                <a:solidFill>
                  <a:schemeClr val="accent1"/>
                </a:solidFill>
              </a:rPr>
              <a:t>(</a:t>
            </a:r>
            <a:r>
              <a:rPr lang="en-US" sz="1700" dirty="0" err="1">
                <a:solidFill>
                  <a:schemeClr val="accent1"/>
                </a:solidFill>
              </a:rPr>
              <a:t>figsize</a:t>
            </a:r>
            <a:r>
              <a:rPr lang="en-US" sz="1700" dirty="0">
                <a:solidFill>
                  <a:schemeClr val="accent1"/>
                </a:solidFill>
              </a:rPr>
              <a:t>=(8, 6))</a:t>
            </a:r>
          </a:p>
          <a:p>
            <a:pPr lvl="2"/>
            <a:r>
              <a:rPr lang="en-US" sz="1700" dirty="0" err="1">
                <a:solidFill>
                  <a:schemeClr val="accent1"/>
                </a:solidFill>
              </a:rPr>
              <a:t>sns.heatmap</a:t>
            </a:r>
            <a:r>
              <a:rPr lang="en-US" sz="1700" dirty="0">
                <a:solidFill>
                  <a:schemeClr val="accent1"/>
                </a:solidFill>
              </a:rPr>
              <a:t>(</a:t>
            </a:r>
            <a:r>
              <a:rPr lang="en-US" sz="1700" dirty="0" err="1">
                <a:solidFill>
                  <a:schemeClr val="accent1"/>
                </a:solidFill>
              </a:rPr>
              <a:t>cm_matrix</a:t>
            </a:r>
            <a:r>
              <a:rPr lang="en-US" sz="1700" dirty="0">
                <a:solidFill>
                  <a:schemeClr val="accent1"/>
                </a:solidFill>
              </a:rPr>
              <a:t>, </a:t>
            </a:r>
            <a:r>
              <a:rPr lang="en-US" sz="1700" dirty="0" err="1">
                <a:solidFill>
                  <a:schemeClr val="accent1"/>
                </a:solidFill>
              </a:rPr>
              <a:t>annot</a:t>
            </a:r>
            <a:r>
              <a:rPr lang="en-US" sz="1700" dirty="0">
                <a:solidFill>
                  <a:schemeClr val="accent1"/>
                </a:solidFill>
              </a:rPr>
              <a:t>=True, </a:t>
            </a:r>
            <a:r>
              <a:rPr lang="en-US" sz="1700" dirty="0" err="1">
                <a:solidFill>
                  <a:schemeClr val="accent1"/>
                </a:solidFill>
              </a:rPr>
              <a:t>fmt</a:t>
            </a:r>
            <a:r>
              <a:rPr lang="en-US" sz="1700" dirty="0">
                <a:solidFill>
                  <a:schemeClr val="accent1"/>
                </a:solidFill>
              </a:rPr>
              <a:t>='d', </a:t>
            </a:r>
            <a:r>
              <a:rPr lang="en-US" sz="1700" dirty="0" err="1">
                <a:solidFill>
                  <a:schemeClr val="accent1"/>
                </a:solidFill>
              </a:rPr>
              <a:t>cmap</a:t>
            </a:r>
            <a:r>
              <a:rPr lang="en-US" sz="1700" dirty="0">
                <a:solidFill>
                  <a:schemeClr val="accent1"/>
                </a:solidFill>
              </a:rPr>
              <a:t>='</a:t>
            </a:r>
            <a:r>
              <a:rPr lang="en-US" sz="1700" dirty="0" err="1">
                <a:solidFill>
                  <a:schemeClr val="accent1"/>
                </a:solidFill>
              </a:rPr>
              <a:t>YlGnBu</a:t>
            </a:r>
            <a:r>
              <a:rPr lang="en-US" sz="1700" dirty="0">
                <a:solidFill>
                  <a:schemeClr val="accent1"/>
                </a:solidFill>
              </a:rPr>
              <a:t>',</a:t>
            </a:r>
          </a:p>
          <a:p>
            <a:pPr lvl="2"/>
            <a:r>
              <a:rPr lang="en-US" sz="1700" dirty="0">
                <a:solidFill>
                  <a:schemeClr val="accent1"/>
                </a:solidFill>
              </a:rPr>
              <a:t>            </a:t>
            </a:r>
            <a:r>
              <a:rPr lang="en-US" sz="1700" dirty="0" err="1">
                <a:solidFill>
                  <a:schemeClr val="accent1"/>
                </a:solidFill>
              </a:rPr>
              <a:t>cbar</a:t>
            </a:r>
            <a:r>
              <a:rPr lang="en-US" sz="1700" dirty="0">
                <a:solidFill>
                  <a:schemeClr val="accent1"/>
                </a:solidFill>
              </a:rPr>
              <a:t>=True, </a:t>
            </a:r>
            <a:r>
              <a:rPr lang="en-US" sz="1700" dirty="0" err="1">
                <a:solidFill>
                  <a:schemeClr val="accent1"/>
                </a:solidFill>
              </a:rPr>
              <a:t>annot_kws</a:t>
            </a:r>
            <a:r>
              <a:rPr lang="en-US" sz="1700" dirty="0">
                <a:solidFill>
                  <a:schemeClr val="accent1"/>
                </a:solidFill>
              </a:rPr>
              <a:t>={"size": 16}, linewidths=.5)</a:t>
            </a:r>
          </a:p>
          <a:p>
            <a:pPr lvl="2"/>
            <a:r>
              <a:rPr lang="en-US" sz="1700" dirty="0" err="1">
                <a:solidFill>
                  <a:schemeClr val="accent1"/>
                </a:solidFill>
              </a:rPr>
              <a:t>plt.title</a:t>
            </a:r>
            <a:r>
              <a:rPr lang="en-US" sz="1700" dirty="0">
                <a:solidFill>
                  <a:schemeClr val="accent1"/>
                </a:solidFill>
              </a:rPr>
              <a:t>('Confusion Matrix')</a:t>
            </a:r>
          </a:p>
          <a:p>
            <a:pPr lvl="2"/>
            <a:r>
              <a:rPr lang="en-US" sz="1700" dirty="0" err="1">
                <a:solidFill>
                  <a:schemeClr val="accent1"/>
                </a:solidFill>
              </a:rPr>
              <a:t>plt.xlabel</a:t>
            </a:r>
            <a:r>
              <a:rPr lang="en-US" sz="1700" dirty="0">
                <a:solidFill>
                  <a:schemeClr val="accent1"/>
                </a:solidFill>
              </a:rPr>
              <a:t>('Predicted Labels')</a:t>
            </a:r>
          </a:p>
          <a:p>
            <a:pPr lvl="2"/>
            <a:r>
              <a:rPr lang="en-US" sz="1700" dirty="0" err="1">
                <a:solidFill>
                  <a:schemeClr val="accent1"/>
                </a:solidFill>
              </a:rPr>
              <a:t>plt.ylabel</a:t>
            </a:r>
            <a:r>
              <a:rPr lang="en-US" sz="1700" dirty="0">
                <a:solidFill>
                  <a:schemeClr val="accent1"/>
                </a:solidFill>
              </a:rPr>
              <a:t>('True Labels')</a:t>
            </a:r>
          </a:p>
          <a:p>
            <a:pPr lvl="2"/>
            <a:r>
              <a:rPr lang="en-US" sz="1700" dirty="0" err="1">
                <a:solidFill>
                  <a:schemeClr val="accent1"/>
                </a:solidFill>
              </a:rPr>
              <a:t>plt.show</a:t>
            </a:r>
            <a:r>
              <a:rPr lang="en-US" sz="1700" dirty="0">
                <a:solidFill>
                  <a:schemeClr val="accent1"/>
                </a:solidFill>
              </a:rPr>
              <a:t>()</a:t>
            </a:r>
          </a:p>
          <a:p>
            <a:endParaRPr lang="en-US" sz="2400" dirty="0"/>
          </a:p>
        </p:txBody>
      </p:sp>
      <p:pic>
        <p:nvPicPr>
          <p:cNvPr id="5" name="Picture 4"/>
          <p:cNvPicPr>
            <a:picLocks noChangeAspect="1"/>
          </p:cNvPicPr>
          <p:nvPr/>
        </p:nvPicPr>
        <p:blipFill>
          <a:blip r:embed="rId2"/>
          <a:stretch>
            <a:fillRect/>
          </a:stretch>
        </p:blipFill>
        <p:spPr>
          <a:xfrm>
            <a:off x="6747163" y="1329564"/>
            <a:ext cx="5299364" cy="3929279"/>
          </a:xfrm>
          <a:prstGeom prst="rect">
            <a:avLst/>
          </a:prstGeom>
        </p:spPr>
      </p:pic>
    </p:spTree>
    <p:extLst>
      <p:ext uri="{BB962C8B-B14F-4D97-AF65-F5344CB8AC3E}">
        <p14:creationId xmlns:p14="http://schemas.microsoft.com/office/powerpoint/2010/main" val="59534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55672" y="1385455"/>
            <a:ext cx="6525490" cy="4419599"/>
          </a:xfrm>
          <a:prstGeom prst="rect">
            <a:avLst/>
          </a:prstGeom>
        </p:spPr>
      </p:pic>
      <p:sp>
        <p:nvSpPr>
          <p:cNvPr id="4" name="TextBox 3"/>
          <p:cNvSpPr txBox="1"/>
          <p:nvPr/>
        </p:nvSpPr>
        <p:spPr>
          <a:xfrm>
            <a:off x="110838" y="1674646"/>
            <a:ext cx="5195453"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There are small number of observations with probability &gt; 0.5.</a:t>
            </a:r>
          </a:p>
          <a:p>
            <a:pPr marL="285750" indent="-285750">
              <a:buFont typeface="Arial" panose="020B0604020202020204" pitchFamily="34" charset="0"/>
              <a:buChar char="•"/>
            </a:pPr>
            <a:r>
              <a:rPr lang="en-US" sz="2400" dirty="0"/>
              <a:t/>
            </a:r>
            <a:br>
              <a:rPr lang="en-US" sz="2400" dirty="0"/>
            </a:br>
            <a:r>
              <a:rPr lang="en-US" sz="2400" dirty="0"/>
              <a:t>So, these small number of observations predict that customers will churn.</a:t>
            </a:r>
          </a:p>
          <a:p>
            <a:pPr marL="285750" indent="-285750">
              <a:buFont typeface="Arial" panose="020B0604020202020204" pitchFamily="34" charset="0"/>
              <a:buChar char="•"/>
            </a:pPr>
            <a:r>
              <a:rPr lang="en-US" sz="2400" dirty="0"/>
              <a:t/>
            </a:r>
            <a:br>
              <a:rPr lang="en-US" sz="2400" dirty="0"/>
            </a:br>
            <a:r>
              <a:rPr lang="en-US" sz="2400" dirty="0"/>
              <a:t>Majority of observations predict that customers will not churn.</a:t>
            </a:r>
          </a:p>
          <a:p>
            <a:pPr marL="285750" indent="-285750">
              <a:buFont typeface="Arial" panose="020B0604020202020204" pitchFamily="34" charset="0"/>
              <a:buChar char="•"/>
            </a:pPr>
            <a:endParaRPr lang="en-US" sz="2400" dirty="0"/>
          </a:p>
        </p:txBody>
      </p:sp>
      <p:sp>
        <p:nvSpPr>
          <p:cNvPr id="5" name="Title 1"/>
          <p:cNvSpPr txBox="1">
            <a:spLocks/>
          </p:cNvSpPr>
          <p:nvPr/>
        </p:nvSpPr>
        <p:spPr>
          <a:xfrm>
            <a:off x="325580" y="105042"/>
            <a:ext cx="4523509" cy="78480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accent1"/>
                </a:solidFill>
              </a:rPr>
              <a:t>Observation</a:t>
            </a:r>
            <a:endParaRPr lang="en-US" sz="4000" b="1" dirty="0">
              <a:solidFill>
                <a:schemeClr val="accent1"/>
              </a:solidFill>
            </a:endParaRPr>
          </a:p>
        </p:txBody>
      </p:sp>
      <p:sp>
        <p:nvSpPr>
          <p:cNvPr id="6" name="Rectangle 5"/>
          <p:cNvSpPr/>
          <p:nvPr/>
        </p:nvSpPr>
        <p:spPr>
          <a:xfrm>
            <a:off x="325580" y="1037686"/>
            <a:ext cx="7151317" cy="461665"/>
          </a:xfrm>
          <a:prstGeom prst="rect">
            <a:avLst/>
          </a:prstGeom>
        </p:spPr>
        <p:txBody>
          <a:bodyPr wrap="none">
            <a:spAutoFit/>
          </a:bodyPr>
          <a:lstStyle/>
          <a:p>
            <a:r>
              <a:rPr lang="en-US" sz="2400" b="1" dirty="0" smtClean="0">
                <a:solidFill>
                  <a:srgbClr val="7CA668"/>
                </a:solidFill>
                <a:latin typeface="Consolas" panose="020B0609020204030204" pitchFamily="49" charset="0"/>
              </a:rPr>
              <a:t>Plot </a:t>
            </a:r>
            <a:r>
              <a:rPr lang="en-US" sz="2400" b="1" dirty="0">
                <a:solidFill>
                  <a:srgbClr val="7CA668"/>
                </a:solidFill>
                <a:latin typeface="Consolas" panose="020B0609020204030204" pitchFamily="49" charset="0"/>
              </a:rPr>
              <a:t>histogram of predicted probabilities</a:t>
            </a:r>
            <a:endParaRPr lang="en-US" sz="2400" b="1"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9866237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5580" y="889844"/>
            <a:ext cx="11714020" cy="5524589"/>
          </a:xfrm>
          <a:prstGeom prst="rect">
            <a:avLst/>
          </a:prstGeom>
          <a:noFill/>
        </p:spPr>
        <p:txBody>
          <a:bodyPr wrap="square" rtlCol="0">
            <a:spAutoFit/>
          </a:bodyPr>
          <a:lstStyle/>
          <a:p>
            <a:pPr marL="342900" indent="-342900">
              <a:buFont typeface="Arial" panose="020B0604020202020204" pitchFamily="34" charset="0"/>
              <a:buChar char="•"/>
            </a:pPr>
            <a:r>
              <a:rPr lang="en-US" sz="2400" dirty="0"/>
              <a:t>I </a:t>
            </a:r>
            <a:r>
              <a:rPr lang="en-US" sz="2400" dirty="0" smtClean="0"/>
              <a:t>experimented </a:t>
            </a:r>
            <a:r>
              <a:rPr lang="en-US" sz="2400" dirty="0"/>
              <a:t>with ROC AUC curve and cross validate with </a:t>
            </a:r>
            <a:r>
              <a:rPr lang="en-US" sz="2400" dirty="0" smtClean="0"/>
              <a:t>decision </a:t>
            </a:r>
            <a:r>
              <a:rPr lang="en-US" sz="2400" dirty="0"/>
              <a:t>tree to find out if they provide a better </a:t>
            </a:r>
            <a:r>
              <a:rPr lang="en-US" sz="2400" dirty="0" smtClean="0"/>
              <a:t>performance </a:t>
            </a:r>
            <a:r>
              <a:rPr lang="en-US" sz="2400" dirty="0"/>
              <a:t>for the True  class</a:t>
            </a:r>
            <a:r>
              <a:rPr lang="en-US" sz="2400" dirty="0" smtClean="0"/>
              <a:t>.</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In </a:t>
            </a:r>
            <a:r>
              <a:rPr lang="en-US" sz="2400" dirty="0"/>
              <a:t>this technique, </a:t>
            </a:r>
            <a:r>
              <a:rPr lang="en-US" sz="2400" dirty="0" smtClean="0"/>
              <a:t>I measured </a:t>
            </a:r>
            <a:r>
              <a:rPr lang="en-US" sz="2400" dirty="0"/>
              <a:t>the area under the curve (AUC). A perfect classifier will have a ROC AUC equal to 1, whereas a purely random classifier will have a ROC AUC equal to 0.5</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  So, ROC AUC is the percentage of the ROC plot that is underneath the curve</a:t>
            </a:r>
            <a:r>
              <a:rPr lang="en-US" sz="2400" dirty="0" smtClean="0"/>
              <a:t>.</a:t>
            </a:r>
          </a:p>
          <a:p>
            <a:pPr marL="342900" indent="-342900">
              <a:buFont typeface="Arial" panose="020B0604020202020204" pitchFamily="34" charset="0"/>
              <a:buChar char="•"/>
            </a:pPr>
            <a:endParaRPr lang="en-US" sz="2400" dirty="0"/>
          </a:p>
          <a:p>
            <a:r>
              <a:rPr lang="en-US" sz="2400" b="1" u="sng" dirty="0"/>
              <a:t>Compute ROC AUC</a:t>
            </a:r>
          </a:p>
          <a:p>
            <a:r>
              <a:rPr lang="en-US" sz="2400" dirty="0"/>
              <a:t/>
            </a:r>
            <a:br>
              <a:rPr lang="en-US" sz="2400" dirty="0"/>
            </a:br>
            <a:r>
              <a:rPr lang="en-US" sz="1700" dirty="0">
                <a:solidFill>
                  <a:schemeClr val="accent1"/>
                </a:solidFill>
              </a:rPr>
              <a:t>ROC_AUC = </a:t>
            </a:r>
            <a:r>
              <a:rPr lang="en-US" sz="1700" dirty="0" err="1">
                <a:solidFill>
                  <a:schemeClr val="accent1"/>
                </a:solidFill>
              </a:rPr>
              <a:t>roc_auc_score</a:t>
            </a:r>
            <a:r>
              <a:rPr lang="en-US" sz="1700" dirty="0">
                <a:solidFill>
                  <a:schemeClr val="accent1"/>
                </a:solidFill>
              </a:rPr>
              <a:t>(</a:t>
            </a:r>
            <a:r>
              <a:rPr lang="en-US" sz="1700" dirty="0" err="1">
                <a:solidFill>
                  <a:schemeClr val="accent1"/>
                </a:solidFill>
              </a:rPr>
              <a:t>y_test</a:t>
            </a:r>
            <a:r>
              <a:rPr lang="en-US" sz="1700" dirty="0">
                <a:solidFill>
                  <a:schemeClr val="accent1"/>
                </a:solidFill>
              </a:rPr>
              <a:t>, y_pred1) print('ROC AUC : {:.4f}'.format(ROC_AUC))</a:t>
            </a:r>
          </a:p>
          <a:p>
            <a:endParaRPr lang="en-US" sz="2400" dirty="0">
              <a:solidFill>
                <a:schemeClr val="accent1"/>
              </a:solidFill>
            </a:endParaRPr>
          </a:p>
          <a:p>
            <a:pPr marL="285750" indent="-285750">
              <a:buFont typeface="Arial" panose="020B0604020202020204" pitchFamily="34" charset="0"/>
              <a:buChar char="•"/>
            </a:pPr>
            <a:r>
              <a:rPr lang="en-US" sz="2400" dirty="0"/>
              <a:t>ROC AUC of our model approaches towards 1. So, we can conclude that our classifier does a good job in predicting whether customer will churn or not</a:t>
            </a:r>
            <a:r>
              <a:rPr lang="en-US" sz="2400" dirty="0" smtClean="0"/>
              <a:t>.</a:t>
            </a:r>
            <a:endParaRPr lang="en-US" sz="2400" dirty="0"/>
          </a:p>
        </p:txBody>
      </p:sp>
      <p:sp>
        <p:nvSpPr>
          <p:cNvPr id="5" name="Title 1"/>
          <p:cNvSpPr txBox="1">
            <a:spLocks/>
          </p:cNvSpPr>
          <p:nvPr/>
        </p:nvSpPr>
        <p:spPr>
          <a:xfrm>
            <a:off x="325580" y="105042"/>
            <a:ext cx="4523509" cy="78480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accent1"/>
                </a:solidFill>
              </a:rPr>
              <a:t>Model tuning</a:t>
            </a:r>
            <a:endParaRPr lang="en-US" sz="4000" b="1" dirty="0">
              <a:solidFill>
                <a:schemeClr val="accent1"/>
              </a:solidFill>
            </a:endParaRPr>
          </a:p>
        </p:txBody>
      </p:sp>
    </p:spTree>
    <p:extLst>
      <p:ext uri="{BB962C8B-B14F-4D97-AF65-F5344CB8AC3E}">
        <p14:creationId xmlns:p14="http://schemas.microsoft.com/office/powerpoint/2010/main" val="3800369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6306" y="889844"/>
            <a:ext cx="5701149" cy="5678478"/>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en-US" sz="2400" dirty="0" smtClean="0"/>
              <a:t>I used </a:t>
            </a:r>
            <a:r>
              <a:rPr lang="en-US" sz="2400" dirty="0"/>
              <a:t>decision tree for cross </a:t>
            </a:r>
            <a:r>
              <a:rPr lang="en-US" sz="2400" dirty="0" smtClean="0"/>
              <a:t>validation</a:t>
            </a:r>
          </a:p>
          <a:p>
            <a:endParaRPr lang="en-US" sz="2400" dirty="0"/>
          </a:p>
          <a:p>
            <a:pPr marL="342900" indent="-342900">
              <a:buFont typeface="Arial" panose="020B0604020202020204" pitchFamily="34" charset="0"/>
              <a:buChar char="•"/>
            </a:pPr>
            <a:r>
              <a:rPr lang="en-US" sz="2400" dirty="0" smtClean="0"/>
              <a:t>Initialized </a:t>
            </a:r>
            <a:r>
              <a:rPr lang="en-US" sz="2400" dirty="0"/>
              <a:t>the Decision Tree classifier</a:t>
            </a:r>
          </a:p>
          <a:p>
            <a:endParaRPr lang="en-US" sz="2400" dirty="0" smtClean="0"/>
          </a:p>
          <a:p>
            <a:pPr lvl="1"/>
            <a:r>
              <a:rPr lang="en-US" sz="1700" dirty="0" err="1" smtClean="0">
                <a:solidFill>
                  <a:schemeClr val="accent1"/>
                </a:solidFill>
              </a:rPr>
              <a:t>dt_classifier</a:t>
            </a:r>
            <a:r>
              <a:rPr lang="en-US" sz="1700" dirty="0" smtClean="0">
                <a:solidFill>
                  <a:schemeClr val="accent1"/>
                </a:solidFill>
              </a:rPr>
              <a:t> </a:t>
            </a:r>
            <a:r>
              <a:rPr lang="en-US" sz="1700" dirty="0">
                <a:solidFill>
                  <a:schemeClr val="accent1"/>
                </a:solidFill>
              </a:rPr>
              <a:t>= </a:t>
            </a:r>
            <a:r>
              <a:rPr lang="en-US" sz="1700" dirty="0" err="1">
                <a:solidFill>
                  <a:schemeClr val="accent1"/>
                </a:solidFill>
              </a:rPr>
              <a:t>DecisionTreeClassifier</a:t>
            </a:r>
            <a:r>
              <a:rPr lang="en-US" sz="1700" dirty="0" smtClean="0">
                <a:solidFill>
                  <a:schemeClr val="accent1"/>
                </a:solidFill>
              </a:rPr>
              <a:t>()</a:t>
            </a:r>
          </a:p>
          <a:p>
            <a:endParaRPr lang="en-US" sz="2400" dirty="0"/>
          </a:p>
          <a:p>
            <a:endParaRPr lang="en-US" sz="2400" b="1" dirty="0" smtClean="0"/>
          </a:p>
          <a:p>
            <a:r>
              <a:rPr lang="en-US" sz="2400" b="1" dirty="0" smtClean="0">
                <a:solidFill>
                  <a:schemeClr val="accent1"/>
                </a:solidFill>
              </a:rPr>
              <a:t>Define </a:t>
            </a:r>
            <a:r>
              <a:rPr lang="en-US" sz="2400" b="1" dirty="0">
                <a:solidFill>
                  <a:schemeClr val="accent1"/>
                </a:solidFill>
              </a:rPr>
              <a:t>Cross-Validation Strategy</a:t>
            </a:r>
            <a:endParaRPr lang="en-US" sz="2400" dirty="0">
              <a:solidFill>
                <a:schemeClr val="accent1"/>
              </a:solidFill>
            </a:endParaRPr>
          </a:p>
          <a:p>
            <a:pPr marL="285750" indent="-285750">
              <a:buFont typeface="Arial" panose="020B0604020202020204" pitchFamily="34" charset="0"/>
              <a:buChar char="•"/>
            </a:pPr>
            <a:r>
              <a:rPr lang="en-US" sz="2400" dirty="0"/>
              <a:t>I </a:t>
            </a:r>
            <a:r>
              <a:rPr lang="en-US" sz="2400" dirty="0" smtClean="0"/>
              <a:t>used </a:t>
            </a:r>
            <a:r>
              <a:rPr lang="en-US" sz="2400" dirty="0" err="1" smtClean="0"/>
              <a:t>StratifiedKFold</a:t>
            </a:r>
            <a:r>
              <a:rPr lang="en-US" sz="2400" dirty="0" smtClean="0"/>
              <a:t> </a:t>
            </a:r>
            <a:r>
              <a:rPr lang="en-US" sz="2400" dirty="0"/>
              <a:t>as it </a:t>
            </a:r>
            <a:r>
              <a:rPr lang="en-US" sz="2400" dirty="0" smtClean="0"/>
              <a:t>ensures </a:t>
            </a:r>
            <a:r>
              <a:rPr lang="en-US" sz="2400" dirty="0"/>
              <a:t>each fold has the same proportion of class labels, which is especially useful for classification </a:t>
            </a:r>
            <a:r>
              <a:rPr lang="en-US" sz="2400" dirty="0" smtClean="0"/>
              <a:t>problems.</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Define </a:t>
            </a:r>
            <a:r>
              <a:rPr lang="en-US" sz="2400" dirty="0"/>
              <a:t>cross-validation strategy</a:t>
            </a:r>
          </a:p>
          <a:p>
            <a:pPr lvl="1"/>
            <a:r>
              <a:rPr lang="en-US" sz="1700" dirty="0">
                <a:solidFill>
                  <a:schemeClr val="accent1"/>
                </a:solidFill>
              </a:rPr>
              <a:t>cv = </a:t>
            </a:r>
            <a:r>
              <a:rPr lang="en-US" sz="1700" dirty="0" err="1">
                <a:solidFill>
                  <a:schemeClr val="accent1"/>
                </a:solidFill>
              </a:rPr>
              <a:t>StratifiedKFold</a:t>
            </a:r>
            <a:r>
              <a:rPr lang="en-US" sz="1700" dirty="0">
                <a:solidFill>
                  <a:schemeClr val="accent1"/>
                </a:solidFill>
              </a:rPr>
              <a:t>(</a:t>
            </a:r>
            <a:r>
              <a:rPr lang="en-US" sz="1700" dirty="0" err="1">
                <a:solidFill>
                  <a:schemeClr val="accent1"/>
                </a:solidFill>
              </a:rPr>
              <a:t>n_splits</a:t>
            </a:r>
            <a:r>
              <a:rPr lang="en-US" sz="1700" dirty="0">
                <a:solidFill>
                  <a:schemeClr val="accent1"/>
                </a:solidFill>
              </a:rPr>
              <a:t>=5, shuffle=True, </a:t>
            </a:r>
            <a:r>
              <a:rPr lang="en-US" sz="1700" dirty="0" err="1">
                <a:solidFill>
                  <a:schemeClr val="accent1"/>
                </a:solidFill>
              </a:rPr>
              <a:t>random_state</a:t>
            </a:r>
            <a:r>
              <a:rPr lang="en-US" sz="1700" dirty="0">
                <a:solidFill>
                  <a:schemeClr val="accent1"/>
                </a:solidFill>
              </a:rPr>
              <a:t>=42</a:t>
            </a:r>
            <a:r>
              <a:rPr lang="en-US" sz="1700" dirty="0" smtClean="0">
                <a:solidFill>
                  <a:schemeClr val="accent1"/>
                </a:solidFill>
              </a:rPr>
              <a:t>)</a:t>
            </a:r>
            <a:endParaRPr lang="en-US" sz="2400" dirty="0">
              <a:solidFill>
                <a:schemeClr val="accent1"/>
              </a:solidFill>
            </a:endParaRPr>
          </a:p>
        </p:txBody>
      </p:sp>
      <p:sp>
        <p:nvSpPr>
          <p:cNvPr id="5" name="Title 1"/>
          <p:cNvSpPr txBox="1">
            <a:spLocks/>
          </p:cNvSpPr>
          <p:nvPr/>
        </p:nvSpPr>
        <p:spPr>
          <a:xfrm>
            <a:off x="325580" y="105042"/>
            <a:ext cx="4523509" cy="78480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accent1"/>
                </a:solidFill>
              </a:rPr>
              <a:t>Cross validation</a:t>
            </a:r>
            <a:endParaRPr lang="en-US" sz="4000" b="1" dirty="0">
              <a:solidFill>
                <a:schemeClr val="accent1"/>
              </a:solidFill>
            </a:endParaRPr>
          </a:p>
        </p:txBody>
      </p:sp>
      <p:sp>
        <p:nvSpPr>
          <p:cNvPr id="6" name="TextBox 5"/>
          <p:cNvSpPr txBox="1"/>
          <p:nvPr/>
        </p:nvSpPr>
        <p:spPr>
          <a:xfrm>
            <a:off x="6151419" y="986826"/>
            <a:ext cx="5792931" cy="2877711"/>
          </a:xfrm>
          <a:prstGeom prst="rect">
            <a:avLst/>
          </a:prstGeom>
          <a:noFill/>
          <a:ln>
            <a:solidFill>
              <a:schemeClr val="accent1"/>
            </a:solidFill>
          </a:ln>
        </p:spPr>
        <p:txBody>
          <a:bodyPr wrap="square" rtlCol="0">
            <a:spAutoFit/>
          </a:bodyPr>
          <a:lstStyle/>
          <a:p>
            <a:r>
              <a:rPr lang="en-US" sz="2400" dirty="0" smtClean="0"/>
              <a:t>Apply </a:t>
            </a:r>
            <a:r>
              <a:rPr lang="en-US" sz="2400" dirty="0"/>
              <a:t>cross-validation</a:t>
            </a:r>
          </a:p>
          <a:p>
            <a:pPr lvl="1"/>
            <a:r>
              <a:rPr lang="en-US" sz="1700" dirty="0">
                <a:solidFill>
                  <a:schemeClr val="accent1"/>
                </a:solidFill>
              </a:rPr>
              <a:t>scores = </a:t>
            </a:r>
            <a:r>
              <a:rPr lang="en-US" sz="1700" dirty="0" err="1">
                <a:solidFill>
                  <a:schemeClr val="accent1"/>
                </a:solidFill>
              </a:rPr>
              <a:t>cross_val_score</a:t>
            </a:r>
            <a:r>
              <a:rPr lang="en-US" sz="1700" dirty="0">
                <a:solidFill>
                  <a:schemeClr val="accent1"/>
                </a:solidFill>
              </a:rPr>
              <a:t>(</a:t>
            </a:r>
            <a:r>
              <a:rPr lang="en-US" sz="1700" dirty="0" err="1">
                <a:solidFill>
                  <a:schemeClr val="accent1"/>
                </a:solidFill>
              </a:rPr>
              <a:t>dt_classifier</a:t>
            </a:r>
            <a:r>
              <a:rPr lang="en-US" sz="1700" dirty="0">
                <a:solidFill>
                  <a:schemeClr val="accent1"/>
                </a:solidFill>
              </a:rPr>
              <a:t>, X, y, cv=cv, scoring='accuracy')</a:t>
            </a:r>
          </a:p>
          <a:p>
            <a:r>
              <a:rPr lang="en-US" sz="2400" dirty="0"/>
              <a:t/>
            </a:r>
            <a:br>
              <a:rPr lang="en-US" sz="2400" dirty="0"/>
            </a:br>
            <a:r>
              <a:rPr lang="en-US" sz="2400" dirty="0" smtClean="0"/>
              <a:t>Print </a:t>
            </a:r>
            <a:r>
              <a:rPr lang="en-US" sz="2400" dirty="0"/>
              <a:t>results</a:t>
            </a:r>
          </a:p>
          <a:p>
            <a:pPr lvl="1"/>
            <a:r>
              <a:rPr lang="en-US" sz="1700" dirty="0">
                <a:solidFill>
                  <a:schemeClr val="accent1"/>
                </a:solidFill>
              </a:rPr>
              <a:t>print(</a:t>
            </a:r>
            <a:r>
              <a:rPr lang="en-US" sz="1700" dirty="0" err="1">
                <a:solidFill>
                  <a:schemeClr val="accent1"/>
                </a:solidFill>
              </a:rPr>
              <a:t>f"Accuracy</a:t>
            </a:r>
            <a:r>
              <a:rPr lang="en-US" sz="1700" dirty="0">
                <a:solidFill>
                  <a:schemeClr val="accent1"/>
                </a:solidFill>
              </a:rPr>
              <a:t> scores for each fold: {scores}")</a:t>
            </a:r>
          </a:p>
          <a:p>
            <a:pPr lvl="1"/>
            <a:r>
              <a:rPr lang="en-US" sz="1700" dirty="0">
                <a:solidFill>
                  <a:schemeClr val="accent1"/>
                </a:solidFill>
              </a:rPr>
              <a:t>print(</a:t>
            </a:r>
            <a:r>
              <a:rPr lang="en-US" sz="1700" dirty="0" err="1">
                <a:solidFill>
                  <a:schemeClr val="accent1"/>
                </a:solidFill>
              </a:rPr>
              <a:t>f"Mean</a:t>
            </a:r>
            <a:r>
              <a:rPr lang="en-US" sz="1700" dirty="0">
                <a:solidFill>
                  <a:schemeClr val="accent1"/>
                </a:solidFill>
              </a:rPr>
              <a:t> accuracy: {</a:t>
            </a:r>
            <a:r>
              <a:rPr lang="en-US" sz="1700" dirty="0" err="1">
                <a:solidFill>
                  <a:schemeClr val="accent1"/>
                </a:solidFill>
              </a:rPr>
              <a:t>scores.mean</a:t>
            </a:r>
            <a:r>
              <a:rPr lang="en-US" sz="1700" dirty="0">
                <a:solidFill>
                  <a:schemeClr val="accent1"/>
                </a:solidFill>
              </a:rPr>
              <a:t>():.2f}")</a:t>
            </a:r>
          </a:p>
          <a:p>
            <a:pPr lvl="1"/>
            <a:r>
              <a:rPr lang="en-US" sz="1700" dirty="0">
                <a:solidFill>
                  <a:schemeClr val="accent1"/>
                </a:solidFill>
              </a:rPr>
              <a:t>print(</a:t>
            </a:r>
            <a:r>
              <a:rPr lang="en-US" sz="1700" dirty="0" err="1">
                <a:solidFill>
                  <a:schemeClr val="accent1"/>
                </a:solidFill>
              </a:rPr>
              <a:t>f"Standard</a:t>
            </a:r>
            <a:r>
              <a:rPr lang="en-US" sz="1700" dirty="0">
                <a:solidFill>
                  <a:schemeClr val="accent1"/>
                </a:solidFill>
              </a:rPr>
              <a:t> deviation of accuracy: {</a:t>
            </a:r>
            <a:r>
              <a:rPr lang="en-US" sz="1700" dirty="0" err="1">
                <a:solidFill>
                  <a:schemeClr val="accent1"/>
                </a:solidFill>
              </a:rPr>
              <a:t>scores.std</a:t>
            </a:r>
            <a:r>
              <a:rPr lang="en-US" sz="1700" dirty="0">
                <a:solidFill>
                  <a:schemeClr val="accent1"/>
                </a:solidFill>
              </a:rPr>
              <a:t>():.2f}")</a:t>
            </a:r>
          </a:p>
          <a:p>
            <a:endParaRPr lang="en-US" sz="2400" dirty="0"/>
          </a:p>
        </p:txBody>
      </p:sp>
    </p:spTree>
    <p:extLst>
      <p:ext uri="{BB962C8B-B14F-4D97-AF65-F5344CB8AC3E}">
        <p14:creationId xmlns:p14="http://schemas.microsoft.com/office/powerpoint/2010/main" val="12852421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25580" y="105042"/>
            <a:ext cx="6823365" cy="78480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accent1"/>
                </a:solidFill>
              </a:rPr>
              <a:t>Cross validation: Findings</a:t>
            </a:r>
            <a:endParaRPr lang="en-US" sz="4000" b="1" dirty="0">
              <a:solidFill>
                <a:schemeClr val="accent1"/>
              </a:solidFill>
            </a:endParaRPr>
          </a:p>
        </p:txBody>
      </p:sp>
      <p:sp>
        <p:nvSpPr>
          <p:cNvPr id="2" name="TextBox 1"/>
          <p:cNvSpPr txBox="1"/>
          <p:nvPr/>
        </p:nvSpPr>
        <p:spPr>
          <a:xfrm>
            <a:off x="484908" y="1066800"/>
            <a:ext cx="9878291" cy="4893647"/>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en-US" sz="2400" dirty="0" smtClean="0"/>
              <a:t>Our</a:t>
            </a:r>
            <a:r>
              <a:rPr lang="en-US" sz="2400" dirty="0"/>
              <a:t>, original model score is found to be 0.852. The average cross-validation score is 0.91. </a:t>
            </a:r>
          </a:p>
          <a:p>
            <a:pPr marL="342900" indent="-342900">
              <a:buFont typeface="Arial" panose="020B0604020202020204" pitchFamily="34" charset="0"/>
              <a:buChar char="•"/>
            </a:pPr>
            <a:r>
              <a:rPr lang="en-US" sz="2400" dirty="0"/>
              <a:t/>
            </a:r>
            <a:br>
              <a:rPr lang="en-US" sz="2400" dirty="0"/>
            </a:br>
            <a:r>
              <a:rPr lang="en-US" sz="2400" dirty="0"/>
              <a:t>The mean accuracy of 0.91 indicates that, on </a:t>
            </a:r>
            <a:r>
              <a:rPr lang="en-US" sz="2400" dirty="0" smtClean="0"/>
              <a:t>average, the </a:t>
            </a:r>
            <a:r>
              <a:rPr lang="en-US" sz="2400" dirty="0"/>
              <a:t>decision tree model correctly classifies 91% of the samples across all folds. This is a high accuracy, suggesting that the model performs well on the dataset.</a:t>
            </a:r>
          </a:p>
          <a:p>
            <a:pPr marL="342900" indent="-342900">
              <a:buFont typeface="Arial" panose="020B0604020202020204" pitchFamily="34" charset="0"/>
              <a:buChar char="•"/>
            </a:pPr>
            <a:r>
              <a:rPr lang="en-US" sz="2400" dirty="0"/>
              <a:t/>
            </a:r>
            <a:br>
              <a:rPr lang="en-US" sz="2400" dirty="0"/>
            </a:br>
            <a:r>
              <a:rPr lang="en-US" sz="2400" dirty="0"/>
              <a:t>Standard deviation: 0.02</a:t>
            </a:r>
          </a:p>
          <a:p>
            <a:pPr marL="342900" indent="-342900">
              <a:buFont typeface="Arial" panose="020B0604020202020204" pitchFamily="34" charset="0"/>
              <a:buChar char="•"/>
            </a:pPr>
            <a:r>
              <a:rPr lang="en-US" sz="2400" dirty="0"/>
              <a:t/>
            </a:r>
            <a:br>
              <a:rPr lang="en-US" sz="2400" dirty="0"/>
            </a:br>
            <a:r>
              <a:rPr lang="en-US" sz="2400" dirty="0"/>
              <a:t>The standard deviation of 0.02 indicates that the accuracy scores vary slightly across the folds. This low standard deviation suggests that the model's performance is consistent and stable across different subsets of the data</a:t>
            </a:r>
            <a:endParaRPr lang="en-US" sz="2400" dirty="0"/>
          </a:p>
        </p:txBody>
      </p:sp>
    </p:spTree>
    <p:extLst>
      <p:ext uri="{BB962C8B-B14F-4D97-AF65-F5344CB8AC3E}">
        <p14:creationId xmlns:p14="http://schemas.microsoft.com/office/powerpoint/2010/main" val="1380535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25580" y="105042"/>
            <a:ext cx="11464638" cy="78480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1"/>
                </a:solidFill>
                <a:latin typeface="+mn-lt"/>
              </a:rPr>
              <a:t>Hyperparameter Optimization using GridSearch CV</a:t>
            </a:r>
            <a:endParaRPr lang="en-US" sz="4000" dirty="0">
              <a:solidFill>
                <a:schemeClr val="accent1"/>
              </a:solidFill>
              <a:latin typeface="+mn-lt"/>
            </a:endParaRPr>
          </a:p>
        </p:txBody>
      </p:sp>
      <p:sp>
        <p:nvSpPr>
          <p:cNvPr id="2" name="Rectangle 1"/>
          <p:cNvSpPr/>
          <p:nvPr/>
        </p:nvSpPr>
        <p:spPr>
          <a:xfrm>
            <a:off x="325580" y="1220776"/>
            <a:ext cx="11644747" cy="2031325"/>
          </a:xfrm>
          <a:prstGeom prst="rect">
            <a:avLst/>
          </a:prstGeom>
          <a:ln>
            <a:solidFill>
              <a:schemeClr val="accent1"/>
            </a:solidFill>
          </a:ln>
        </p:spPr>
        <p:txBody>
          <a:bodyPr wrap="square">
            <a:spAutoFit/>
          </a:bodyPr>
          <a:lstStyle/>
          <a:p>
            <a:r>
              <a:rPr lang="en-US" dirty="0" smtClean="0">
                <a:solidFill>
                  <a:srgbClr val="7CA668"/>
                </a:solidFill>
                <a:latin typeface="Consolas" panose="020B0609020204030204" pitchFamily="49" charset="0"/>
              </a:rPr>
              <a:t>Define </a:t>
            </a:r>
            <a:r>
              <a:rPr lang="en-US" dirty="0">
                <a:solidFill>
                  <a:srgbClr val="7CA668"/>
                </a:solidFill>
                <a:latin typeface="Consolas" panose="020B0609020204030204" pitchFamily="49" charset="0"/>
              </a:rPr>
              <a:t>parameter grid</a:t>
            </a:r>
            <a:endParaRPr lang="en-US" dirty="0">
              <a:solidFill>
                <a:srgbClr val="FFFFFF"/>
              </a:solidFill>
              <a:latin typeface="Consolas" panose="020B0609020204030204" pitchFamily="49" charset="0"/>
            </a:endParaRPr>
          </a:p>
          <a:p>
            <a:r>
              <a:rPr lang="en-US" sz="1700" dirty="0" err="1">
                <a:solidFill>
                  <a:schemeClr val="accent1"/>
                </a:solidFill>
                <a:latin typeface="Calibri" panose="020F0502020204030204" pitchFamily="34" charset="0"/>
                <a:cs typeface="Calibri" panose="020F0502020204030204" pitchFamily="34" charset="0"/>
              </a:rPr>
              <a:t>param_grid</a:t>
            </a:r>
            <a:r>
              <a:rPr lang="en-US" sz="1700" dirty="0">
                <a:solidFill>
                  <a:schemeClr val="accent1"/>
                </a:solidFill>
                <a:latin typeface="Calibri" panose="020F0502020204030204" pitchFamily="34" charset="0"/>
                <a:cs typeface="Calibri" panose="020F0502020204030204" pitchFamily="34" charset="0"/>
              </a:rPr>
              <a:t> = {</a:t>
            </a:r>
          </a:p>
          <a:p>
            <a:r>
              <a:rPr lang="en-US" sz="1700" dirty="0">
                <a:solidFill>
                  <a:schemeClr val="accent1"/>
                </a:solidFill>
                <a:latin typeface="Calibri" panose="020F0502020204030204" pitchFamily="34" charset="0"/>
                <a:cs typeface="Calibri" panose="020F0502020204030204" pitchFamily="34" charset="0"/>
              </a:rPr>
              <a:t>    'criterion': ['</a:t>
            </a:r>
            <a:r>
              <a:rPr lang="en-US" sz="1700" dirty="0" err="1">
                <a:solidFill>
                  <a:schemeClr val="accent1"/>
                </a:solidFill>
                <a:latin typeface="Calibri" panose="020F0502020204030204" pitchFamily="34" charset="0"/>
                <a:cs typeface="Calibri" panose="020F0502020204030204" pitchFamily="34" charset="0"/>
              </a:rPr>
              <a:t>gini</a:t>
            </a:r>
            <a:r>
              <a:rPr lang="en-US" sz="1700" dirty="0">
                <a:solidFill>
                  <a:schemeClr val="accent1"/>
                </a:solidFill>
                <a:latin typeface="Calibri" panose="020F0502020204030204" pitchFamily="34" charset="0"/>
                <a:cs typeface="Calibri" panose="020F0502020204030204" pitchFamily="34" charset="0"/>
              </a:rPr>
              <a:t>', 'entropy'],</a:t>
            </a:r>
          </a:p>
          <a:p>
            <a:r>
              <a:rPr lang="en-US" sz="1700" dirty="0">
                <a:solidFill>
                  <a:schemeClr val="accent1"/>
                </a:solidFill>
                <a:latin typeface="Calibri" panose="020F0502020204030204" pitchFamily="34" charset="0"/>
                <a:cs typeface="Calibri" panose="020F0502020204030204" pitchFamily="34" charset="0"/>
              </a:rPr>
              <a:t>    '</a:t>
            </a:r>
            <a:r>
              <a:rPr lang="en-US" sz="1700" dirty="0" err="1">
                <a:solidFill>
                  <a:schemeClr val="accent1"/>
                </a:solidFill>
                <a:latin typeface="Calibri" panose="020F0502020204030204" pitchFamily="34" charset="0"/>
                <a:cs typeface="Calibri" panose="020F0502020204030204" pitchFamily="34" charset="0"/>
              </a:rPr>
              <a:t>max_depth</a:t>
            </a:r>
            <a:r>
              <a:rPr lang="en-US" sz="1700" dirty="0">
                <a:solidFill>
                  <a:schemeClr val="accent1"/>
                </a:solidFill>
                <a:latin typeface="Calibri" panose="020F0502020204030204" pitchFamily="34" charset="0"/>
                <a:cs typeface="Calibri" panose="020F0502020204030204" pitchFamily="34" charset="0"/>
              </a:rPr>
              <a:t>': [None, 10, 20, 30],</a:t>
            </a:r>
          </a:p>
          <a:p>
            <a:r>
              <a:rPr lang="en-US" sz="1700" dirty="0">
                <a:solidFill>
                  <a:schemeClr val="accent1"/>
                </a:solidFill>
                <a:latin typeface="Calibri" panose="020F0502020204030204" pitchFamily="34" charset="0"/>
                <a:cs typeface="Calibri" panose="020F0502020204030204" pitchFamily="34" charset="0"/>
              </a:rPr>
              <a:t>    '</a:t>
            </a:r>
            <a:r>
              <a:rPr lang="en-US" sz="1700" dirty="0" err="1">
                <a:solidFill>
                  <a:schemeClr val="accent1"/>
                </a:solidFill>
                <a:latin typeface="Calibri" panose="020F0502020204030204" pitchFamily="34" charset="0"/>
                <a:cs typeface="Calibri" panose="020F0502020204030204" pitchFamily="34" charset="0"/>
              </a:rPr>
              <a:t>min_samples_split</a:t>
            </a:r>
            <a:r>
              <a:rPr lang="en-US" sz="1700" dirty="0">
                <a:solidFill>
                  <a:schemeClr val="accent1"/>
                </a:solidFill>
                <a:latin typeface="Calibri" panose="020F0502020204030204" pitchFamily="34" charset="0"/>
                <a:cs typeface="Calibri" panose="020F0502020204030204" pitchFamily="34" charset="0"/>
              </a:rPr>
              <a:t>': [2, 5, 10],</a:t>
            </a:r>
          </a:p>
          <a:p>
            <a:r>
              <a:rPr lang="en-US" sz="1700" dirty="0">
                <a:solidFill>
                  <a:schemeClr val="accent1"/>
                </a:solidFill>
                <a:latin typeface="Calibri" panose="020F0502020204030204" pitchFamily="34" charset="0"/>
                <a:cs typeface="Calibri" panose="020F0502020204030204" pitchFamily="34" charset="0"/>
              </a:rPr>
              <a:t>    '</a:t>
            </a:r>
            <a:r>
              <a:rPr lang="en-US" sz="1700" dirty="0" err="1">
                <a:solidFill>
                  <a:schemeClr val="accent1"/>
                </a:solidFill>
                <a:latin typeface="Calibri" panose="020F0502020204030204" pitchFamily="34" charset="0"/>
                <a:cs typeface="Calibri" panose="020F0502020204030204" pitchFamily="34" charset="0"/>
              </a:rPr>
              <a:t>min_samples_leaf</a:t>
            </a:r>
            <a:r>
              <a:rPr lang="en-US" sz="1700" dirty="0">
                <a:solidFill>
                  <a:schemeClr val="accent1"/>
                </a:solidFill>
                <a:latin typeface="Calibri" panose="020F0502020204030204" pitchFamily="34" charset="0"/>
                <a:cs typeface="Calibri" panose="020F0502020204030204" pitchFamily="34" charset="0"/>
              </a:rPr>
              <a:t>': [1, 2, 4]</a:t>
            </a:r>
          </a:p>
          <a:p>
            <a:r>
              <a:rPr lang="en-US" dirty="0">
                <a:solidFill>
                  <a:srgbClr val="FFFFFF"/>
                </a:solidFill>
                <a:latin typeface="Consolas" panose="020B0609020204030204" pitchFamily="49" charset="0"/>
              </a:rPr>
              <a:t>}</a:t>
            </a:r>
            <a:endParaRPr lang="en-US" b="0" dirty="0">
              <a:solidFill>
                <a:srgbClr val="FFFFFF"/>
              </a:solidFill>
              <a:effectLst/>
              <a:latin typeface="Consolas" panose="020B0609020204030204" pitchFamily="49" charset="0"/>
            </a:endParaRPr>
          </a:p>
        </p:txBody>
      </p:sp>
      <p:sp>
        <p:nvSpPr>
          <p:cNvPr id="7" name="TextBox 6"/>
          <p:cNvSpPr txBox="1"/>
          <p:nvPr/>
        </p:nvSpPr>
        <p:spPr>
          <a:xfrm>
            <a:off x="325580" y="3423603"/>
            <a:ext cx="11644747" cy="3031599"/>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dirty="0" smtClean="0"/>
              <a:t>Initialize </a:t>
            </a:r>
            <a:r>
              <a:rPr lang="en-US" dirty="0" err="1" smtClean="0"/>
              <a:t>GridSearchCV</a:t>
            </a:r>
            <a:endParaRPr lang="en-US" dirty="0" smtClean="0"/>
          </a:p>
          <a:p>
            <a:endParaRPr lang="en-US" dirty="0"/>
          </a:p>
          <a:p>
            <a:pPr lvl="2"/>
            <a:r>
              <a:rPr lang="en-US" sz="1700" dirty="0" err="1">
                <a:solidFill>
                  <a:schemeClr val="accent1"/>
                </a:solidFill>
              </a:rPr>
              <a:t>grid_search</a:t>
            </a:r>
            <a:r>
              <a:rPr lang="en-US" sz="1700" dirty="0">
                <a:solidFill>
                  <a:schemeClr val="accent1"/>
                </a:solidFill>
              </a:rPr>
              <a:t> = </a:t>
            </a:r>
            <a:r>
              <a:rPr lang="en-US" sz="1700" dirty="0" err="1">
                <a:solidFill>
                  <a:schemeClr val="accent1"/>
                </a:solidFill>
              </a:rPr>
              <a:t>GridSearchCV</a:t>
            </a:r>
            <a:r>
              <a:rPr lang="en-US" sz="1700" dirty="0">
                <a:solidFill>
                  <a:schemeClr val="accent1"/>
                </a:solidFill>
              </a:rPr>
              <a:t>(</a:t>
            </a:r>
          </a:p>
          <a:p>
            <a:pPr lvl="2"/>
            <a:r>
              <a:rPr lang="en-US" sz="1700" dirty="0">
                <a:solidFill>
                  <a:schemeClr val="accent1"/>
                </a:solidFill>
              </a:rPr>
              <a:t>    estimator=</a:t>
            </a:r>
            <a:r>
              <a:rPr lang="en-US" sz="1700" dirty="0" err="1">
                <a:solidFill>
                  <a:schemeClr val="accent1"/>
                </a:solidFill>
              </a:rPr>
              <a:t>dt_classifier</a:t>
            </a:r>
            <a:r>
              <a:rPr lang="en-US" sz="1700" dirty="0">
                <a:solidFill>
                  <a:schemeClr val="accent1"/>
                </a:solidFill>
              </a:rPr>
              <a:t>,</a:t>
            </a:r>
          </a:p>
          <a:p>
            <a:pPr lvl="2"/>
            <a:r>
              <a:rPr lang="en-US" sz="1700" dirty="0">
                <a:solidFill>
                  <a:schemeClr val="accent1"/>
                </a:solidFill>
              </a:rPr>
              <a:t>    </a:t>
            </a:r>
            <a:r>
              <a:rPr lang="en-US" sz="1700" dirty="0" err="1">
                <a:solidFill>
                  <a:schemeClr val="accent1"/>
                </a:solidFill>
              </a:rPr>
              <a:t>param_grid</a:t>
            </a:r>
            <a:r>
              <a:rPr lang="en-US" sz="1700" dirty="0">
                <a:solidFill>
                  <a:schemeClr val="accent1"/>
                </a:solidFill>
              </a:rPr>
              <a:t>=</a:t>
            </a:r>
            <a:r>
              <a:rPr lang="en-US" sz="1700" dirty="0" err="1">
                <a:solidFill>
                  <a:schemeClr val="accent1"/>
                </a:solidFill>
              </a:rPr>
              <a:t>param_grid</a:t>
            </a:r>
            <a:r>
              <a:rPr lang="en-US" sz="1700" dirty="0">
                <a:solidFill>
                  <a:schemeClr val="accent1"/>
                </a:solidFill>
              </a:rPr>
              <a:t>,</a:t>
            </a:r>
          </a:p>
          <a:p>
            <a:pPr lvl="2"/>
            <a:r>
              <a:rPr lang="en-US" sz="1700" dirty="0">
                <a:solidFill>
                  <a:schemeClr val="accent1"/>
                </a:solidFill>
              </a:rPr>
              <a:t>    cv=5,  # Number of cross-validation folds</a:t>
            </a:r>
          </a:p>
          <a:p>
            <a:pPr lvl="2"/>
            <a:r>
              <a:rPr lang="en-US" sz="1700" dirty="0">
                <a:solidFill>
                  <a:schemeClr val="accent1"/>
                </a:solidFill>
              </a:rPr>
              <a:t>    scoring='accuracy',  # Metric to evaluate performance</a:t>
            </a:r>
          </a:p>
          <a:p>
            <a:pPr lvl="2"/>
            <a:r>
              <a:rPr lang="en-US" sz="1700" dirty="0">
                <a:solidFill>
                  <a:schemeClr val="accent1"/>
                </a:solidFill>
              </a:rPr>
              <a:t>    </a:t>
            </a:r>
            <a:r>
              <a:rPr lang="en-US" sz="1700" dirty="0" err="1">
                <a:solidFill>
                  <a:schemeClr val="accent1"/>
                </a:solidFill>
              </a:rPr>
              <a:t>n_jobs</a:t>
            </a:r>
            <a:r>
              <a:rPr lang="en-US" sz="1700" dirty="0">
                <a:solidFill>
                  <a:schemeClr val="accent1"/>
                </a:solidFill>
              </a:rPr>
              <a:t>=-1,  # Number of parallel jobs to run (-1 means using all processors)</a:t>
            </a:r>
          </a:p>
          <a:p>
            <a:pPr lvl="2"/>
            <a:r>
              <a:rPr lang="en-US" sz="1700" dirty="0">
                <a:solidFill>
                  <a:schemeClr val="accent1"/>
                </a:solidFill>
              </a:rPr>
              <a:t>    verbose=1  # Verbosity </a:t>
            </a:r>
            <a:r>
              <a:rPr lang="en-US" sz="1700" dirty="0" smtClean="0">
                <a:solidFill>
                  <a:schemeClr val="accent1"/>
                </a:solidFill>
              </a:rPr>
              <a:t>level</a:t>
            </a:r>
            <a:endParaRPr lang="en-US" sz="1700" dirty="0">
              <a:solidFill>
                <a:schemeClr val="accent1"/>
              </a:solidFill>
            </a:endParaRPr>
          </a:p>
          <a:p>
            <a:endParaRPr lang="en-US" dirty="0" smtClean="0"/>
          </a:p>
          <a:p>
            <a:endParaRPr lang="en-US" dirty="0"/>
          </a:p>
        </p:txBody>
      </p:sp>
    </p:spTree>
    <p:extLst>
      <p:ext uri="{BB962C8B-B14F-4D97-AF65-F5344CB8AC3E}">
        <p14:creationId xmlns:p14="http://schemas.microsoft.com/office/powerpoint/2010/main" val="1528247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64" y="101890"/>
            <a:ext cx="7460673" cy="784802"/>
          </a:xfrm>
        </p:spPr>
        <p:txBody>
          <a:bodyPr>
            <a:normAutofit/>
          </a:bodyPr>
          <a:lstStyle/>
          <a:p>
            <a:r>
              <a:rPr lang="en-US" sz="4000" b="1" dirty="0" smtClean="0">
                <a:solidFill>
                  <a:schemeClr val="accent1"/>
                </a:solidFill>
              </a:rPr>
              <a:t>Overview</a:t>
            </a:r>
            <a:endParaRPr lang="en-US" sz="4000" b="1" dirty="0">
              <a:solidFill>
                <a:schemeClr val="accent1"/>
              </a:solidFill>
            </a:endParaRPr>
          </a:p>
        </p:txBody>
      </p:sp>
      <p:sp>
        <p:nvSpPr>
          <p:cNvPr id="4" name="Content Placeholder 2"/>
          <p:cNvSpPr txBox="1">
            <a:spLocks/>
          </p:cNvSpPr>
          <p:nvPr/>
        </p:nvSpPr>
        <p:spPr>
          <a:xfrm>
            <a:off x="422562" y="1427026"/>
            <a:ext cx="11367655" cy="49322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dirty="0" smtClean="0">
                <a:solidFill>
                  <a:schemeClr val="accent5"/>
                </a:solidFill>
              </a:rPr>
              <a:t>Aim: </a:t>
            </a:r>
            <a:r>
              <a:rPr lang="en-US" sz="2400" dirty="0" smtClean="0"/>
              <a:t>Syria Telco aims to enhance its customer retention efforts by understanding and predicting customer churn. </a:t>
            </a:r>
          </a:p>
          <a:p>
            <a:pPr algn="just"/>
            <a:endParaRPr lang="en-US" sz="2400" dirty="0" smtClean="0"/>
          </a:p>
          <a:p>
            <a:pPr algn="just"/>
            <a:r>
              <a:rPr lang="en-US" sz="2400" b="1" dirty="0" smtClean="0">
                <a:solidFill>
                  <a:schemeClr val="accent5"/>
                </a:solidFill>
              </a:rPr>
              <a:t>Goal: </a:t>
            </a:r>
            <a:r>
              <a:rPr lang="en-US" sz="2400" dirty="0" smtClean="0"/>
              <a:t>To create a machine learning model that predicts the likelihood of a customer discontinuing their services in the near future. </a:t>
            </a:r>
          </a:p>
          <a:p>
            <a:pPr algn="just"/>
            <a:endParaRPr lang="en-US" sz="2400" dirty="0" smtClean="0"/>
          </a:p>
          <a:p>
            <a:pPr algn="just"/>
            <a:r>
              <a:rPr lang="en-US" sz="2400" dirty="0" smtClean="0"/>
              <a:t>By identifying high-risk customers early, Syria Telco can tailor personalized retention offers, improve customer satisfaction, and reduce revenue loss associated with churn.</a:t>
            </a:r>
          </a:p>
          <a:p>
            <a:pPr marL="0" indent="0" algn="just">
              <a:buNone/>
            </a:pPr>
            <a:endParaRPr lang="en-US" sz="2400" dirty="0" smtClean="0"/>
          </a:p>
          <a:p>
            <a:pPr algn="just"/>
            <a:r>
              <a:rPr lang="en-US" sz="2400" dirty="0" smtClean="0"/>
              <a:t>This model will help the company proactively implement targeted retention strategies, thereby minimizing revenue loss and improving customer retention.</a:t>
            </a:r>
            <a:endParaRPr lang="en-US" sz="2400" dirty="0"/>
          </a:p>
        </p:txBody>
      </p:sp>
      <p:sp>
        <p:nvSpPr>
          <p:cNvPr id="6" name="Content Placeholder 2"/>
          <p:cNvSpPr txBox="1">
            <a:spLocks/>
          </p:cNvSpPr>
          <p:nvPr/>
        </p:nvSpPr>
        <p:spPr>
          <a:xfrm>
            <a:off x="117765" y="886692"/>
            <a:ext cx="4052454" cy="512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smtClean="0">
                <a:solidFill>
                  <a:schemeClr val="accent1"/>
                </a:solidFill>
              </a:rPr>
              <a:t>Business problem</a:t>
            </a:r>
            <a:endParaRPr lang="en-US" sz="2400" b="1" dirty="0">
              <a:solidFill>
                <a:schemeClr val="accent1"/>
              </a:solidFill>
            </a:endParaRPr>
          </a:p>
        </p:txBody>
      </p:sp>
    </p:spTree>
    <p:extLst>
      <p:ext uri="{BB962C8B-B14F-4D97-AF65-F5344CB8AC3E}">
        <p14:creationId xmlns:p14="http://schemas.microsoft.com/office/powerpoint/2010/main" val="11908719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25580" y="105042"/>
            <a:ext cx="11464638" cy="78480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1"/>
                </a:solidFill>
                <a:latin typeface="+mn-lt"/>
              </a:rPr>
              <a:t>Hyperparameter Optimization using GridSearch CV</a:t>
            </a:r>
            <a:endParaRPr lang="en-US" sz="4000" dirty="0">
              <a:solidFill>
                <a:schemeClr val="accent1"/>
              </a:solidFill>
              <a:latin typeface="+mn-lt"/>
            </a:endParaRPr>
          </a:p>
        </p:txBody>
      </p:sp>
      <p:sp>
        <p:nvSpPr>
          <p:cNvPr id="6" name="TextBox 5"/>
          <p:cNvSpPr txBox="1"/>
          <p:nvPr/>
        </p:nvSpPr>
        <p:spPr>
          <a:xfrm>
            <a:off x="325582" y="889844"/>
            <a:ext cx="6047510" cy="5186035"/>
          </a:xfrm>
          <a:prstGeom prst="rect">
            <a:avLst/>
          </a:prstGeom>
          <a:noFill/>
          <a:ln>
            <a:solidFill>
              <a:schemeClr val="accent1"/>
            </a:solidFill>
          </a:ln>
        </p:spPr>
        <p:txBody>
          <a:bodyPr wrap="square" rtlCol="0">
            <a:spAutoFit/>
          </a:bodyPr>
          <a:lstStyle/>
          <a:p>
            <a:endParaRPr lang="en-US" dirty="0"/>
          </a:p>
          <a:p>
            <a:pPr marL="285750" indent="-285750">
              <a:buFont typeface="Arial" panose="020B0604020202020204" pitchFamily="34" charset="0"/>
              <a:buChar char="•"/>
            </a:pPr>
            <a:r>
              <a:rPr lang="en-US" dirty="0" smtClean="0"/>
              <a:t>Fit </a:t>
            </a:r>
            <a:r>
              <a:rPr lang="en-US" dirty="0"/>
              <a:t>the model with </a:t>
            </a:r>
            <a:r>
              <a:rPr lang="en-US" dirty="0" err="1"/>
              <a:t>GridSearchCV</a:t>
            </a:r>
            <a:endParaRPr lang="en-US" dirty="0"/>
          </a:p>
          <a:p>
            <a:pPr lvl="2"/>
            <a:r>
              <a:rPr lang="en-US" sz="1700" dirty="0" err="1">
                <a:solidFill>
                  <a:schemeClr val="accent1"/>
                </a:solidFill>
              </a:rPr>
              <a:t>grid_search.fit</a:t>
            </a:r>
            <a:r>
              <a:rPr lang="en-US" sz="1700" dirty="0">
                <a:solidFill>
                  <a:schemeClr val="accent1"/>
                </a:solidFill>
              </a:rPr>
              <a:t>(</a:t>
            </a:r>
            <a:r>
              <a:rPr lang="en-US" sz="1700" dirty="0" err="1">
                <a:solidFill>
                  <a:schemeClr val="accent1"/>
                </a:solidFill>
              </a:rPr>
              <a:t>X_train</a:t>
            </a:r>
            <a:r>
              <a:rPr lang="en-US" sz="1700" dirty="0">
                <a:solidFill>
                  <a:schemeClr val="accent1"/>
                </a:solidFill>
              </a:rPr>
              <a:t>, </a:t>
            </a:r>
            <a:r>
              <a:rPr lang="en-US" sz="1700" dirty="0" err="1">
                <a:solidFill>
                  <a:schemeClr val="accent1"/>
                </a:solidFill>
              </a:rPr>
              <a:t>y_train</a:t>
            </a:r>
            <a:r>
              <a:rPr lang="en-US" sz="1700" dirty="0" smtClean="0">
                <a:solidFill>
                  <a:schemeClr val="accent1"/>
                </a:solidFill>
              </a:rPr>
              <a:t>)</a:t>
            </a:r>
          </a:p>
          <a:p>
            <a:pPr lvl="2"/>
            <a:endParaRPr lang="en-US" sz="1700" dirty="0" smtClean="0"/>
          </a:p>
          <a:p>
            <a:pPr marL="285750" indent="-285750">
              <a:buFont typeface="Arial" panose="020B0604020202020204" pitchFamily="34" charset="0"/>
              <a:buChar char="•"/>
            </a:pPr>
            <a:r>
              <a:rPr lang="en-US" dirty="0" smtClean="0"/>
              <a:t>Get the best parameters and best score</a:t>
            </a:r>
          </a:p>
          <a:p>
            <a:pPr lvl="2"/>
            <a:r>
              <a:rPr lang="en-US" sz="1700" dirty="0" smtClean="0">
                <a:solidFill>
                  <a:schemeClr val="accent1"/>
                </a:solidFill>
              </a:rPr>
              <a:t>print(</a:t>
            </a:r>
            <a:r>
              <a:rPr lang="en-US" sz="1700" dirty="0" err="1" smtClean="0">
                <a:solidFill>
                  <a:schemeClr val="accent1"/>
                </a:solidFill>
              </a:rPr>
              <a:t>f"Best</a:t>
            </a:r>
            <a:r>
              <a:rPr lang="en-US" sz="1700" dirty="0" smtClean="0">
                <a:solidFill>
                  <a:schemeClr val="accent1"/>
                </a:solidFill>
              </a:rPr>
              <a:t> </a:t>
            </a:r>
            <a:r>
              <a:rPr lang="en-US" sz="1700" dirty="0">
                <a:solidFill>
                  <a:schemeClr val="accent1"/>
                </a:solidFill>
              </a:rPr>
              <a:t>parameters: {</a:t>
            </a:r>
            <a:r>
              <a:rPr lang="en-US" sz="1700" dirty="0" err="1">
                <a:solidFill>
                  <a:schemeClr val="accent1"/>
                </a:solidFill>
              </a:rPr>
              <a:t>grid_search.best_params</a:t>
            </a:r>
            <a:r>
              <a:rPr lang="en-US" sz="1700" dirty="0">
                <a:solidFill>
                  <a:schemeClr val="accent1"/>
                </a:solidFill>
              </a:rPr>
              <a:t>_}")</a:t>
            </a:r>
          </a:p>
          <a:p>
            <a:pPr lvl="2"/>
            <a:r>
              <a:rPr lang="en-US" sz="1700" dirty="0">
                <a:solidFill>
                  <a:schemeClr val="accent1"/>
                </a:solidFill>
              </a:rPr>
              <a:t>print(</a:t>
            </a:r>
            <a:r>
              <a:rPr lang="en-US" sz="1700" dirty="0" err="1">
                <a:solidFill>
                  <a:schemeClr val="accent1"/>
                </a:solidFill>
              </a:rPr>
              <a:t>f"Best</a:t>
            </a:r>
            <a:r>
              <a:rPr lang="en-US" sz="1700" dirty="0">
                <a:solidFill>
                  <a:schemeClr val="accent1"/>
                </a:solidFill>
              </a:rPr>
              <a:t> score: {grid_search.best_score_:.2f</a:t>
            </a:r>
            <a:r>
              <a:rPr lang="en-US" sz="1700" dirty="0" smtClean="0">
                <a:solidFill>
                  <a:schemeClr val="accent1"/>
                </a:solidFill>
              </a:rPr>
              <a:t>}")</a:t>
            </a:r>
          </a:p>
          <a:p>
            <a:pPr lvl="2"/>
            <a:endParaRPr lang="en-US" sz="1700" dirty="0"/>
          </a:p>
          <a:p>
            <a:pPr marL="285750" indent="-285750">
              <a:buFont typeface="Arial" panose="020B0604020202020204" pitchFamily="34" charset="0"/>
              <a:buChar char="•"/>
            </a:pPr>
            <a:r>
              <a:rPr lang="en-US" dirty="0" smtClean="0"/>
              <a:t>Get </a:t>
            </a:r>
            <a:r>
              <a:rPr lang="en-US" dirty="0"/>
              <a:t>the best estimator</a:t>
            </a:r>
          </a:p>
          <a:p>
            <a:pPr lvl="2"/>
            <a:r>
              <a:rPr lang="en-US" sz="1700" dirty="0" err="1">
                <a:solidFill>
                  <a:schemeClr val="accent1"/>
                </a:solidFill>
              </a:rPr>
              <a:t>best_model</a:t>
            </a:r>
            <a:r>
              <a:rPr lang="en-US" sz="1700" dirty="0">
                <a:solidFill>
                  <a:schemeClr val="accent1"/>
                </a:solidFill>
              </a:rPr>
              <a:t> = </a:t>
            </a:r>
            <a:r>
              <a:rPr lang="en-US" sz="1700" dirty="0" err="1">
                <a:solidFill>
                  <a:schemeClr val="accent1"/>
                </a:solidFill>
              </a:rPr>
              <a:t>grid_search.best_estimator</a:t>
            </a:r>
            <a:r>
              <a:rPr lang="en-US" sz="1700" dirty="0">
                <a:solidFill>
                  <a:schemeClr val="accent1"/>
                </a:solidFill>
              </a:rPr>
              <a:t>_</a:t>
            </a:r>
          </a:p>
          <a:p>
            <a:pPr marL="285750" indent="-285750">
              <a:buFont typeface="Arial" panose="020B0604020202020204" pitchFamily="34" charset="0"/>
              <a:buChar char="•"/>
            </a:pPr>
            <a:r>
              <a:rPr lang="en-US" dirty="0"/>
              <a:t/>
            </a:r>
            <a:br>
              <a:rPr lang="en-US" dirty="0"/>
            </a:br>
            <a:r>
              <a:rPr lang="en-US" dirty="0" smtClean="0"/>
              <a:t>Predict </a:t>
            </a:r>
            <a:r>
              <a:rPr lang="en-US" dirty="0"/>
              <a:t>using the best model</a:t>
            </a:r>
          </a:p>
          <a:p>
            <a:pPr lvl="2"/>
            <a:r>
              <a:rPr lang="en-US" sz="1700" dirty="0" err="1">
                <a:solidFill>
                  <a:schemeClr val="accent1"/>
                </a:solidFill>
              </a:rPr>
              <a:t>y_pred</a:t>
            </a:r>
            <a:r>
              <a:rPr lang="en-US" sz="1700" dirty="0">
                <a:solidFill>
                  <a:schemeClr val="accent1"/>
                </a:solidFill>
              </a:rPr>
              <a:t> = </a:t>
            </a:r>
            <a:r>
              <a:rPr lang="en-US" sz="1700" dirty="0" err="1">
                <a:solidFill>
                  <a:schemeClr val="accent1"/>
                </a:solidFill>
              </a:rPr>
              <a:t>best_model.predict</a:t>
            </a:r>
            <a:r>
              <a:rPr lang="en-US" sz="1700" dirty="0">
                <a:solidFill>
                  <a:schemeClr val="accent1"/>
                </a:solidFill>
              </a:rPr>
              <a:t>(</a:t>
            </a:r>
            <a:r>
              <a:rPr lang="en-US" sz="1700" dirty="0" err="1">
                <a:solidFill>
                  <a:schemeClr val="accent1"/>
                </a:solidFill>
              </a:rPr>
              <a:t>X_test</a:t>
            </a:r>
            <a:r>
              <a:rPr lang="en-US" sz="1700" dirty="0" smtClean="0">
                <a:solidFill>
                  <a:schemeClr val="accent1"/>
                </a:solidFill>
              </a:rPr>
              <a:t>)</a:t>
            </a:r>
          </a:p>
          <a:p>
            <a:pPr lvl="2"/>
            <a:endParaRPr lang="en-US" sz="1700" dirty="0"/>
          </a:p>
          <a:p>
            <a:pPr marL="285750" indent="-285750">
              <a:buFont typeface="Arial" panose="020B0604020202020204" pitchFamily="34" charset="0"/>
              <a:buChar char="•"/>
            </a:pPr>
            <a:r>
              <a:rPr lang="en-US" dirty="0" smtClean="0"/>
              <a:t>Evaluate </a:t>
            </a:r>
            <a:r>
              <a:rPr lang="en-US" dirty="0"/>
              <a:t>the model</a:t>
            </a:r>
          </a:p>
          <a:p>
            <a:pPr lvl="2"/>
            <a:r>
              <a:rPr lang="en-US" sz="1700" dirty="0">
                <a:solidFill>
                  <a:schemeClr val="accent1"/>
                </a:solidFill>
              </a:rPr>
              <a:t>print(</a:t>
            </a:r>
            <a:r>
              <a:rPr lang="en-US" sz="1700" dirty="0" err="1">
                <a:solidFill>
                  <a:schemeClr val="accent1"/>
                </a:solidFill>
              </a:rPr>
              <a:t>f"Test</a:t>
            </a:r>
            <a:r>
              <a:rPr lang="en-US" sz="1700" dirty="0">
                <a:solidFill>
                  <a:schemeClr val="accent1"/>
                </a:solidFill>
              </a:rPr>
              <a:t> accuracy: {</a:t>
            </a:r>
            <a:r>
              <a:rPr lang="en-US" sz="1700" dirty="0" err="1">
                <a:solidFill>
                  <a:schemeClr val="accent1"/>
                </a:solidFill>
              </a:rPr>
              <a:t>accuracy_score</a:t>
            </a:r>
            <a:r>
              <a:rPr lang="en-US" sz="1700" dirty="0">
                <a:solidFill>
                  <a:schemeClr val="accent1"/>
                </a:solidFill>
              </a:rPr>
              <a:t>(</a:t>
            </a:r>
            <a:r>
              <a:rPr lang="en-US" sz="1700" dirty="0" err="1">
                <a:solidFill>
                  <a:schemeClr val="accent1"/>
                </a:solidFill>
              </a:rPr>
              <a:t>y_test</a:t>
            </a:r>
            <a:r>
              <a:rPr lang="en-US" sz="1700" dirty="0">
                <a:solidFill>
                  <a:schemeClr val="accent1"/>
                </a:solidFill>
              </a:rPr>
              <a:t>, </a:t>
            </a:r>
            <a:r>
              <a:rPr lang="en-US" sz="1700" dirty="0" err="1">
                <a:solidFill>
                  <a:schemeClr val="accent1"/>
                </a:solidFill>
              </a:rPr>
              <a:t>y_pred</a:t>
            </a:r>
            <a:r>
              <a:rPr lang="en-US" sz="1700" dirty="0">
                <a:solidFill>
                  <a:schemeClr val="accent1"/>
                </a:solidFill>
              </a:rPr>
              <a:t>):.2f}")</a:t>
            </a:r>
          </a:p>
          <a:p>
            <a:pPr lvl="2"/>
            <a:endParaRPr lang="en-US" sz="1700" dirty="0"/>
          </a:p>
          <a:p>
            <a:endParaRPr lang="en-US" dirty="0"/>
          </a:p>
        </p:txBody>
      </p:sp>
      <p:sp>
        <p:nvSpPr>
          <p:cNvPr id="3" name="TextBox 2"/>
          <p:cNvSpPr txBox="1"/>
          <p:nvPr/>
        </p:nvSpPr>
        <p:spPr>
          <a:xfrm>
            <a:off x="7550727" y="1870364"/>
            <a:ext cx="4530437" cy="2031325"/>
          </a:xfrm>
          <a:prstGeom prst="rect">
            <a:avLst/>
          </a:prstGeom>
          <a:noFill/>
          <a:ln>
            <a:solidFill>
              <a:schemeClr val="accent1"/>
            </a:solidFill>
          </a:ln>
        </p:spPr>
        <p:txBody>
          <a:bodyPr wrap="square" rtlCol="0">
            <a:spAutoFit/>
          </a:bodyPr>
          <a:lstStyle/>
          <a:p>
            <a:r>
              <a:rPr lang="en-US" b="1" dirty="0" smtClean="0">
                <a:solidFill>
                  <a:schemeClr val="accent1"/>
                </a:solidFill>
              </a:rPr>
              <a:t>Findings:</a:t>
            </a:r>
          </a:p>
          <a:p>
            <a:endParaRPr lang="en-US" b="1" dirty="0">
              <a:solidFill>
                <a:schemeClr val="accent1"/>
              </a:solidFill>
            </a:endParaRPr>
          </a:p>
          <a:p>
            <a:r>
              <a:rPr lang="en-US" dirty="0"/>
              <a:t>Our original model test accuracy is 0.852 while GridSearch CV accuracy is 0.94.</a:t>
            </a:r>
          </a:p>
          <a:p>
            <a:r>
              <a:rPr lang="en-US" dirty="0"/>
              <a:t/>
            </a:r>
            <a:br>
              <a:rPr lang="en-US" dirty="0"/>
            </a:br>
            <a:r>
              <a:rPr lang="en-US" dirty="0"/>
              <a:t>We can see that GridSearch CV improve the performance for this particular model.</a:t>
            </a:r>
          </a:p>
        </p:txBody>
      </p:sp>
    </p:spTree>
    <p:extLst>
      <p:ext uri="{BB962C8B-B14F-4D97-AF65-F5344CB8AC3E}">
        <p14:creationId xmlns:p14="http://schemas.microsoft.com/office/powerpoint/2010/main" val="10936269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64" y="101890"/>
            <a:ext cx="8278091" cy="784802"/>
          </a:xfrm>
        </p:spPr>
        <p:txBody>
          <a:bodyPr>
            <a:noAutofit/>
          </a:bodyPr>
          <a:lstStyle/>
          <a:p>
            <a:r>
              <a:rPr lang="en-US" sz="4000" b="1" dirty="0" smtClean="0">
                <a:solidFill>
                  <a:schemeClr val="accent1"/>
                </a:solidFill>
              </a:rPr>
              <a:t>Overall Findings</a:t>
            </a:r>
            <a:endParaRPr lang="en-US" sz="4000" b="1" dirty="0">
              <a:solidFill>
                <a:schemeClr val="accent1"/>
              </a:solidFill>
            </a:endParaRPr>
          </a:p>
        </p:txBody>
      </p:sp>
      <p:sp>
        <p:nvSpPr>
          <p:cNvPr id="4" name="Content Placeholder 2"/>
          <p:cNvSpPr txBox="1">
            <a:spLocks/>
          </p:cNvSpPr>
          <p:nvPr/>
        </p:nvSpPr>
        <p:spPr>
          <a:xfrm>
            <a:off x="270160" y="1359784"/>
            <a:ext cx="11464639" cy="4653089"/>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smtClean="0"/>
              <a:t>From the analysis of the </a:t>
            </a:r>
            <a:r>
              <a:rPr lang="en-US" sz="2400" dirty="0" smtClean="0"/>
              <a:t>Syria Telco  </a:t>
            </a:r>
            <a:r>
              <a:rPr lang="en-US" sz="2400" dirty="0" smtClean="0"/>
              <a:t>data sets, below are the </a:t>
            </a:r>
            <a:r>
              <a:rPr lang="en-US" sz="2400" b="1" i="1" dirty="0" smtClean="0">
                <a:solidFill>
                  <a:schemeClr val="accent1"/>
                </a:solidFill>
              </a:rPr>
              <a:t>findings</a:t>
            </a:r>
            <a:r>
              <a:rPr lang="en-US" sz="2400" dirty="0" smtClean="0"/>
              <a:t>:</a:t>
            </a:r>
          </a:p>
          <a:p>
            <a:pPr marL="0" indent="0" algn="just">
              <a:buNone/>
            </a:pPr>
            <a:endParaRPr lang="en-US" sz="2400" dirty="0" smtClean="0"/>
          </a:p>
          <a:p>
            <a:pPr marL="914400" lvl="1" indent="-457200" algn="just">
              <a:buFont typeface="+mj-lt"/>
              <a:buAutoNum type="arabicPeriod"/>
            </a:pPr>
            <a:r>
              <a:rPr lang="en-US" dirty="0" smtClean="0"/>
              <a:t>The </a:t>
            </a:r>
            <a:r>
              <a:rPr lang="en-US" dirty="0"/>
              <a:t>logistic regression model accuracy score is 0.852. So, the model does a very good job in predicting whether or not the </a:t>
            </a:r>
            <a:r>
              <a:rPr lang="en-US" dirty="0" smtClean="0"/>
              <a:t>customer </a:t>
            </a:r>
            <a:r>
              <a:rPr lang="en-US" dirty="0"/>
              <a:t>will churn</a:t>
            </a:r>
            <a:r>
              <a:rPr lang="en-US" dirty="0" smtClean="0"/>
              <a:t>.</a:t>
            </a:r>
          </a:p>
          <a:p>
            <a:pPr marL="914400" lvl="1" indent="-457200" algn="just">
              <a:buFont typeface="+mj-lt"/>
              <a:buAutoNum type="arabicPeriod"/>
            </a:pPr>
            <a:endParaRPr lang="en-US" dirty="0" smtClean="0"/>
          </a:p>
          <a:p>
            <a:pPr marL="914400" lvl="1" indent="-457200">
              <a:buFont typeface="+mj-lt"/>
              <a:buAutoNum type="arabicPeriod"/>
            </a:pPr>
            <a:r>
              <a:rPr lang="en-US" dirty="0"/>
              <a:t>Small number of observations predict that customer will churn. Majority of observations predict that customer will not </a:t>
            </a:r>
            <a:r>
              <a:rPr lang="en-US" dirty="0" smtClean="0"/>
              <a:t>churn.</a:t>
            </a:r>
          </a:p>
          <a:p>
            <a:pPr marL="914400" lvl="1" indent="-457200">
              <a:buFont typeface="+mj-lt"/>
              <a:buAutoNum type="arabicPeriod"/>
            </a:pPr>
            <a:endParaRPr lang="en-US" dirty="0" smtClean="0"/>
          </a:p>
          <a:p>
            <a:pPr marL="914400" lvl="1" indent="-457200">
              <a:buFont typeface="+mj-lt"/>
              <a:buAutoNum type="arabicPeriod"/>
            </a:pPr>
            <a:r>
              <a:rPr lang="en-US" dirty="0"/>
              <a:t>Our original model test accuracy is 0.852 while GridSearch CV accuracy is 0.94. We can see that GridSearch CV improve the performance for this particular model.</a:t>
            </a:r>
          </a:p>
          <a:p>
            <a:endParaRPr lang="en-US" sz="2400" dirty="0" smtClean="0"/>
          </a:p>
        </p:txBody>
      </p:sp>
    </p:spTree>
    <p:extLst>
      <p:ext uri="{BB962C8B-B14F-4D97-AF65-F5344CB8AC3E}">
        <p14:creationId xmlns:p14="http://schemas.microsoft.com/office/powerpoint/2010/main" val="4121121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64" y="101890"/>
            <a:ext cx="8278091" cy="784802"/>
          </a:xfrm>
        </p:spPr>
        <p:txBody>
          <a:bodyPr>
            <a:noAutofit/>
          </a:bodyPr>
          <a:lstStyle/>
          <a:p>
            <a:r>
              <a:rPr lang="en-US" sz="4000" b="1" dirty="0" smtClean="0">
                <a:solidFill>
                  <a:schemeClr val="accent1"/>
                </a:solidFill>
              </a:rPr>
              <a:t>Recommendations</a:t>
            </a:r>
            <a:endParaRPr lang="en-US" sz="4000" b="1" dirty="0">
              <a:solidFill>
                <a:schemeClr val="accent1"/>
              </a:solidFill>
            </a:endParaRPr>
          </a:p>
        </p:txBody>
      </p:sp>
      <p:sp>
        <p:nvSpPr>
          <p:cNvPr id="8" name="Content Placeholder 2"/>
          <p:cNvSpPr txBox="1">
            <a:spLocks/>
          </p:cNvSpPr>
          <p:nvPr/>
        </p:nvSpPr>
        <p:spPr>
          <a:xfrm>
            <a:off x="5555673" y="1039092"/>
            <a:ext cx="6497782" cy="5514108"/>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Leverage </a:t>
            </a:r>
            <a:r>
              <a:rPr lang="en-US" sz="2400" dirty="0"/>
              <a:t>GridSearch CV to optimize both models and refine feature selection</a:t>
            </a:r>
            <a:r>
              <a:rPr lang="en-US" sz="2400" dirty="0" smtClean="0"/>
              <a:t>.</a:t>
            </a:r>
          </a:p>
          <a:p>
            <a:r>
              <a:rPr lang="en-US" sz="2400" dirty="0" smtClean="0"/>
              <a:t>Business </a:t>
            </a:r>
            <a:r>
              <a:rPr lang="en-US" sz="2400" dirty="0"/>
              <a:t>Implications and Actions Implement actionable strategies based on model predictions to reduce churn effectively. Churn Prediction Utilization: Use the high-performing models to proactively address customer churn. Implement strategies such as targeted retention campaigns, personalized offers, or enhanced customer service for those predicted to churn.</a:t>
            </a:r>
          </a:p>
          <a:p>
            <a:r>
              <a:rPr lang="en-US" sz="2400" dirty="0"/>
              <a:t>Resource Allocation: Allocate resources effectively based on model predictions to maximize the impact on customer retention.</a:t>
            </a:r>
          </a:p>
          <a:p>
            <a:endParaRPr lang="en-US" sz="2400" dirty="0"/>
          </a:p>
          <a:p>
            <a:pPr algn="just"/>
            <a:endParaRPr lang="en-US" sz="2400" dirty="0" smtClean="0"/>
          </a:p>
        </p:txBody>
      </p:sp>
      <p:sp>
        <p:nvSpPr>
          <p:cNvPr id="6" name="Content Placeholder 2"/>
          <p:cNvSpPr txBox="1">
            <a:spLocks/>
          </p:cNvSpPr>
          <p:nvPr/>
        </p:nvSpPr>
        <p:spPr>
          <a:xfrm>
            <a:off x="270165" y="1039092"/>
            <a:ext cx="5036126" cy="5514108"/>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smtClean="0"/>
              <a:t>Leverage </a:t>
            </a:r>
            <a:r>
              <a:rPr lang="en-US" sz="2400" dirty="0"/>
              <a:t>the Best-Performing Model </a:t>
            </a:r>
            <a:endParaRPr lang="en-US" sz="2400" dirty="0" smtClean="0"/>
          </a:p>
          <a:p>
            <a:pPr lvl="1" algn="just"/>
            <a:r>
              <a:rPr lang="en-US" sz="2000" dirty="0" smtClean="0"/>
              <a:t>Adopt </a:t>
            </a:r>
            <a:r>
              <a:rPr lang="en-US" sz="2000" dirty="0"/>
              <a:t>the Decision Tree model for primary churn predictions due to its higher accuracy and consistency</a:t>
            </a:r>
            <a:r>
              <a:rPr lang="en-US" sz="2000" dirty="0" smtClean="0"/>
              <a:t>.</a:t>
            </a:r>
          </a:p>
          <a:p>
            <a:pPr algn="just"/>
            <a:r>
              <a:rPr lang="en-US" sz="2400" dirty="0"/>
              <a:t>Address Class Imbalance: There is a small number of observations predicting churn, indicating class imbalance. I would recommend the use of resampling techniques or class weight </a:t>
            </a:r>
            <a:r>
              <a:rPr lang="en-US" sz="2400" dirty="0" smtClean="0"/>
              <a:t>adjustments</a:t>
            </a:r>
          </a:p>
          <a:p>
            <a:r>
              <a:rPr lang="en-US" sz="2400" dirty="0"/>
              <a:t>Validate Model </a:t>
            </a:r>
            <a:r>
              <a:rPr lang="en-US" sz="2400" dirty="0" smtClean="0"/>
              <a:t>Performance</a:t>
            </a:r>
          </a:p>
          <a:p>
            <a:pPr lvl="1"/>
            <a:r>
              <a:rPr lang="en-US" sz="2000" dirty="0" smtClean="0"/>
              <a:t>Monitor </a:t>
            </a:r>
            <a:r>
              <a:rPr lang="en-US" sz="2000" dirty="0"/>
              <a:t>and validate models regularly to ensure continued performance and adaptation</a:t>
            </a:r>
            <a:r>
              <a:rPr lang="en-US" sz="2000" dirty="0" smtClean="0"/>
              <a:t>.</a:t>
            </a:r>
            <a:endParaRPr lang="en-US" sz="2400" dirty="0"/>
          </a:p>
          <a:p>
            <a:pPr algn="just"/>
            <a:endParaRPr lang="en-US" sz="2400" dirty="0" smtClean="0"/>
          </a:p>
          <a:p>
            <a:pPr algn="just"/>
            <a:endParaRPr lang="en-US" sz="2400" dirty="0"/>
          </a:p>
          <a:p>
            <a:pPr algn="just"/>
            <a:endParaRPr lang="en-US" sz="2400" dirty="0" smtClean="0"/>
          </a:p>
        </p:txBody>
      </p:sp>
    </p:spTree>
    <p:extLst>
      <p:ext uri="{BB962C8B-B14F-4D97-AF65-F5344CB8AC3E}">
        <p14:creationId xmlns:p14="http://schemas.microsoft.com/office/powerpoint/2010/main" val="6035595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38E836D-018D-4259-B681-BA1010F1C692}"/>
              </a:ext>
            </a:extLst>
          </p:cNvPr>
          <p:cNvSpPr txBox="1">
            <a:spLocks/>
          </p:cNvSpPr>
          <p:nvPr/>
        </p:nvSpPr>
        <p:spPr>
          <a:xfrm>
            <a:off x="6096000" y="1809749"/>
            <a:ext cx="4239491" cy="222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smtClean="0">
                <a:solidFill>
                  <a:srgbClr val="0070C0"/>
                </a:solidFill>
              </a:rPr>
              <a:t>Any questions?</a:t>
            </a:r>
            <a:endParaRPr lang="en-US" sz="6000" b="1" dirty="0">
              <a:solidFill>
                <a:srgbClr val="0070C0"/>
              </a:solidFill>
            </a:endParaRPr>
          </a:p>
        </p:txBody>
      </p:sp>
      <p:pic>
        <p:nvPicPr>
          <p:cNvPr id="14" name="Picture 13"/>
          <p:cNvPicPr>
            <a:picLocks noChangeAspect="1"/>
          </p:cNvPicPr>
          <p:nvPr/>
        </p:nvPicPr>
        <p:blipFill>
          <a:blip r:embed="rId2"/>
          <a:stretch>
            <a:fillRect/>
          </a:stretch>
        </p:blipFill>
        <p:spPr>
          <a:xfrm>
            <a:off x="682768" y="1657349"/>
            <a:ext cx="5804361" cy="4106142"/>
          </a:xfrm>
          <a:prstGeom prst="rect">
            <a:avLst/>
          </a:prstGeom>
          <a:ln>
            <a:noFill/>
          </a:ln>
          <a:effectLst>
            <a:softEdge rad="112500"/>
          </a:effectLst>
        </p:spPr>
      </p:pic>
    </p:spTree>
    <p:extLst>
      <p:ext uri="{BB962C8B-B14F-4D97-AF65-F5344CB8AC3E}">
        <p14:creationId xmlns:p14="http://schemas.microsoft.com/office/powerpoint/2010/main" val="19691378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CEA1FFBA-9D8E-4E8D-93F1-B2163B748035}"/>
              </a:ext>
            </a:extLst>
          </p:cNvPr>
          <p:cNvSpPr txBox="1">
            <a:spLocks/>
          </p:cNvSpPr>
          <p:nvPr/>
        </p:nvSpPr>
        <p:spPr>
          <a:xfrm>
            <a:off x="3097789" y="3316766"/>
            <a:ext cx="4439083" cy="729385"/>
          </a:xfrm>
          <a:prstGeom prst="rect">
            <a:avLst/>
          </a:prstGeom>
        </p:spPr>
        <p:txBody>
          <a:bodyPr vert="horz" lIns="91440" tIns="45720" rIns="91440" bIns="45720" rtlCol="0" anchor="ctr">
            <a:noAutofit/>
          </a:bodyPr>
          <a:lstStyle>
            <a:lvl1pPr marL="0" indent="0" algn="ctr" defTabSz="1828800" rtl="0" eaLnBrk="1" latinLnBrk="0" hangingPunct="1">
              <a:lnSpc>
                <a:spcPct val="90000"/>
              </a:lnSpc>
              <a:spcBef>
                <a:spcPts val="2000"/>
              </a:spcBef>
              <a:buFontTx/>
              <a:buNone/>
              <a:defRPr sz="7200" kern="1200" spc="0">
                <a:solidFill>
                  <a:schemeClr val="accent1"/>
                </a:solidFill>
                <a:effectLst>
                  <a:outerShdw blurRad="508000" dist="381000" dir="5400000" algn="t" rotWithShape="0">
                    <a:prstClr val="black">
                      <a:alpha val="30000"/>
                    </a:prstClr>
                  </a:outerShdw>
                </a:effectLst>
                <a:latin typeface="+mn-lt"/>
                <a:ea typeface="+mn-ea"/>
                <a:cs typeface="+mn-cs"/>
              </a:defRPr>
            </a:lvl1pPr>
            <a:lvl2pPr marL="914400" indent="0" algn="l" defTabSz="1828800" rtl="0" eaLnBrk="1" latinLnBrk="0" hangingPunct="1">
              <a:lnSpc>
                <a:spcPct val="90000"/>
              </a:lnSpc>
              <a:spcBef>
                <a:spcPts val="1000"/>
              </a:spcBef>
              <a:buFontTx/>
              <a:buNone/>
              <a:defRPr sz="4800" kern="1200">
                <a:solidFill>
                  <a:schemeClr val="tx1"/>
                </a:solidFill>
                <a:latin typeface="+mn-lt"/>
                <a:ea typeface="+mn-ea"/>
                <a:cs typeface="+mn-cs"/>
              </a:defRPr>
            </a:lvl2pPr>
            <a:lvl3pPr marL="1828800" indent="0" algn="l" defTabSz="1828800" rtl="0" eaLnBrk="1" latinLnBrk="0" hangingPunct="1">
              <a:lnSpc>
                <a:spcPct val="90000"/>
              </a:lnSpc>
              <a:spcBef>
                <a:spcPts val="1000"/>
              </a:spcBef>
              <a:buFontTx/>
              <a:buNone/>
              <a:defRPr sz="4000" kern="1200">
                <a:solidFill>
                  <a:schemeClr val="tx1"/>
                </a:solidFill>
                <a:latin typeface="+mn-lt"/>
                <a:ea typeface="+mn-ea"/>
                <a:cs typeface="+mn-cs"/>
              </a:defRPr>
            </a:lvl3pPr>
            <a:lvl4pPr marL="2743200" indent="0" algn="l" defTabSz="1828800" rtl="0" eaLnBrk="1" latinLnBrk="0" hangingPunct="1">
              <a:lnSpc>
                <a:spcPct val="90000"/>
              </a:lnSpc>
              <a:spcBef>
                <a:spcPts val="1000"/>
              </a:spcBef>
              <a:buFontTx/>
              <a:buNone/>
              <a:defRPr sz="3600" kern="1200">
                <a:solidFill>
                  <a:schemeClr val="tx1"/>
                </a:solidFill>
                <a:latin typeface="+mn-lt"/>
                <a:ea typeface="+mn-ea"/>
                <a:cs typeface="+mn-cs"/>
              </a:defRPr>
            </a:lvl4pPr>
            <a:lvl5pPr marL="3657600" indent="0" algn="l" defTabSz="1828800" rtl="0" eaLnBrk="1" latinLnBrk="0" hangingPunct="1">
              <a:lnSpc>
                <a:spcPct val="90000"/>
              </a:lnSpc>
              <a:spcBef>
                <a:spcPts val="1000"/>
              </a:spcBef>
              <a:buFontTx/>
              <a:buNone/>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marR="0" lvl="0" indent="0" algn="ctr" defTabSz="1828800" rtl="0" eaLnBrk="1" fontAlgn="auto" latinLnBrk="0" hangingPunct="1">
              <a:lnSpc>
                <a:spcPct val="90000"/>
              </a:lnSpc>
              <a:spcBef>
                <a:spcPts val="2000"/>
              </a:spcBef>
              <a:spcAft>
                <a:spcPts val="0"/>
              </a:spcAft>
              <a:buClrTx/>
              <a:buSzTx/>
              <a:buFontTx/>
              <a:buNone/>
              <a:tabLst/>
              <a:defRPr/>
            </a:pPr>
            <a:r>
              <a:rPr kumimoji="0" lang="en-US" sz="2400" b="0" i="0" u="none" strike="noStrike" kern="1200" cap="none" spc="0" normalizeH="0" baseline="0" noProof="0" dirty="0" smtClean="0">
                <a:ln>
                  <a:noFill/>
                </a:ln>
                <a:effectLst>
                  <a:outerShdw blurRad="508000" dist="381000" dir="5400000" algn="t" rotWithShape="0">
                    <a:prstClr val="black">
                      <a:alpha val="30000"/>
                    </a:prstClr>
                  </a:outerShdw>
                </a:effectLst>
                <a:uLnTx/>
                <a:uFillTx/>
                <a:latin typeface="Calibri"/>
                <a:ea typeface="+mn-ea"/>
                <a:cs typeface="+mn-cs"/>
              </a:rPr>
              <a:t>Cynthiah Atieno</a:t>
            </a:r>
            <a:endParaRPr kumimoji="0" lang="en-US" sz="2400" b="0" i="0" u="none" strike="noStrike" kern="1200" cap="none" spc="0" normalizeH="0" baseline="0" noProof="0" dirty="0">
              <a:ln>
                <a:noFill/>
              </a:ln>
              <a:effectLst>
                <a:outerShdw blurRad="508000" dist="381000" dir="5400000" algn="t" rotWithShape="0">
                  <a:prstClr val="black">
                    <a:alpha val="30000"/>
                  </a:prstClr>
                </a:outerShdw>
              </a:effectLst>
              <a:uLnTx/>
              <a:uFillTx/>
              <a:latin typeface="Calibri"/>
              <a:ea typeface="+mn-ea"/>
              <a:cs typeface="+mn-cs"/>
            </a:endParaRPr>
          </a:p>
        </p:txBody>
      </p:sp>
      <p:pic>
        <p:nvPicPr>
          <p:cNvPr id="7" name="Graphic 11" descr="Smart Phone">
            <a:extLst>
              <a:ext uri="{FF2B5EF4-FFF2-40B4-BE49-F238E27FC236}">
                <a16:creationId xmlns:a16="http://schemas.microsoft.com/office/drawing/2014/main" id="{475801F3-810A-4113-BBA1-2C421DA2373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881745" y="4175193"/>
            <a:ext cx="914400" cy="914400"/>
          </a:xfrm>
          <a:prstGeom prst="rect">
            <a:avLst/>
          </a:prstGeom>
        </p:spPr>
      </p:pic>
      <p:pic>
        <p:nvPicPr>
          <p:cNvPr id="8" name="Graphic 13" descr="Envelope">
            <a:extLst>
              <a:ext uri="{FF2B5EF4-FFF2-40B4-BE49-F238E27FC236}">
                <a16:creationId xmlns:a16="http://schemas.microsoft.com/office/drawing/2014/main" id="{5BF3798F-9CA9-4051-85D4-76840D2871D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881745" y="5101611"/>
            <a:ext cx="914400" cy="914400"/>
          </a:xfrm>
          <a:prstGeom prst="rect">
            <a:avLst/>
          </a:prstGeom>
        </p:spPr>
      </p:pic>
      <p:sp>
        <p:nvSpPr>
          <p:cNvPr id="11" name="Text Placeholder 6">
            <a:extLst>
              <a:ext uri="{FF2B5EF4-FFF2-40B4-BE49-F238E27FC236}">
                <a16:creationId xmlns:a16="http://schemas.microsoft.com/office/drawing/2014/main" id="{3514443E-53D9-4D9D-8F3B-8CF27B913A8F}"/>
              </a:ext>
            </a:extLst>
          </p:cNvPr>
          <p:cNvSpPr txBox="1">
            <a:spLocks/>
          </p:cNvSpPr>
          <p:nvPr/>
        </p:nvSpPr>
        <p:spPr>
          <a:xfrm>
            <a:off x="4281053" y="4298226"/>
            <a:ext cx="4391892" cy="668335"/>
          </a:xfrm>
          <a:prstGeom prst="rect">
            <a:avLst/>
          </a:prstGeom>
        </p:spPr>
        <p:txBody>
          <a:bodyPr vert="horz" lIns="91440" tIns="45720" rIns="91440" bIns="45720" rtlCol="0" anchor="ctr">
            <a:normAutofit/>
          </a:bodyPr>
          <a:lstStyle>
            <a:lvl1pPr marL="0" indent="0" algn="l" defTabSz="1828800" rtl="0" eaLnBrk="1" latinLnBrk="0" hangingPunct="1">
              <a:lnSpc>
                <a:spcPct val="90000"/>
              </a:lnSpc>
              <a:spcBef>
                <a:spcPts val="2000"/>
              </a:spcBef>
              <a:buFontTx/>
              <a:buNone/>
              <a:defRPr sz="4000" kern="1200" spc="0">
                <a:solidFill>
                  <a:schemeClr val="tx1"/>
                </a:solidFill>
                <a:effectLst>
                  <a:outerShdw blurRad="508000" dist="381000" dir="5400000" algn="t" rotWithShape="0">
                    <a:prstClr val="black">
                      <a:alpha val="30000"/>
                    </a:prstClr>
                  </a:outerShdw>
                </a:effectLst>
                <a:latin typeface="+mn-lt"/>
                <a:ea typeface="+mn-ea"/>
                <a:cs typeface="+mn-cs"/>
              </a:defRPr>
            </a:lvl1pPr>
            <a:lvl2pPr marL="914400" indent="0" algn="l" defTabSz="1828800" rtl="0" eaLnBrk="1" latinLnBrk="0" hangingPunct="1">
              <a:lnSpc>
                <a:spcPct val="90000"/>
              </a:lnSpc>
              <a:spcBef>
                <a:spcPts val="1000"/>
              </a:spcBef>
              <a:buFontTx/>
              <a:buNone/>
              <a:defRPr sz="4800" kern="1200">
                <a:solidFill>
                  <a:schemeClr val="tx1"/>
                </a:solidFill>
                <a:latin typeface="+mn-lt"/>
                <a:ea typeface="+mn-ea"/>
                <a:cs typeface="+mn-cs"/>
              </a:defRPr>
            </a:lvl2pPr>
            <a:lvl3pPr marL="1828800" indent="0" algn="l" defTabSz="1828800" rtl="0" eaLnBrk="1" latinLnBrk="0" hangingPunct="1">
              <a:lnSpc>
                <a:spcPct val="90000"/>
              </a:lnSpc>
              <a:spcBef>
                <a:spcPts val="1000"/>
              </a:spcBef>
              <a:buFontTx/>
              <a:buNone/>
              <a:defRPr sz="4000" kern="1200">
                <a:solidFill>
                  <a:schemeClr val="tx1"/>
                </a:solidFill>
                <a:latin typeface="+mn-lt"/>
                <a:ea typeface="+mn-ea"/>
                <a:cs typeface="+mn-cs"/>
              </a:defRPr>
            </a:lvl3pPr>
            <a:lvl4pPr marL="2743200" indent="0" algn="l" defTabSz="1828800" rtl="0" eaLnBrk="1" latinLnBrk="0" hangingPunct="1">
              <a:lnSpc>
                <a:spcPct val="90000"/>
              </a:lnSpc>
              <a:spcBef>
                <a:spcPts val="1000"/>
              </a:spcBef>
              <a:buFontTx/>
              <a:buNone/>
              <a:defRPr sz="3600" kern="1200">
                <a:solidFill>
                  <a:schemeClr val="tx1"/>
                </a:solidFill>
                <a:latin typeface="+mn-lt"/>
                <a:ea typeface="+mn-ea"/>
                <a:cs typeface="+mn-cs"/>
              </a:defRPr>
            </a:lvl4pPr>
            <a:lvl5pPr marL="3657600" indent="0" algn="l" defTabSz="1828800" rtl="0" eaLnBrk="1" latinLnBrk="0" hangingPunct="1">
              <a:lnSpc>
                <a:spcPct val="90000"/>
              </a:lnSpc>
              <a:spcBef>
                <a:spcPts val="1000"/>
              </a:spcBef>
              <a:buFontTx/>
              <a:buNone/>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marR="0" lvl="0" indent="0" algn="l" defTabSz="1828800" rtl="0" eaLnBrk="1" fontAlgn="auto" latinLnBrk="0" hangingPunct="1">
              <a:lnSpc>
                <a:spcPct val="90000"/>
              </a:lnSpc>
              <a:spcBef>
                <a:spcPts val="200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libri"/>
                <a:ea typeface="+mn-ea"/>
                <a:cs typeface="+mn-cs"/>
              </a:rPr>
              <a:t>+254  700 065572</a:t>
            </a:r>
            <a:endParaRPr kumimoji="0" lang="en-US" sz="2400" b="0" i="0" u="none" strike="noStrike" kern="1200" cap="none" spc="0" normalizeH="0" baseline="0" noProof="0" dirty="0">
              <a:ln>
                <a:noFill/>
              </a:ln>
              <a:solidFill>
                <a:srgbClr val="000000"/>
              </a:solidFill>
              <a:effectLst>
                <a:outerShdw blurRad="508000" dist="381000" dir="5400000" algn="t" rotWithShape="0">
                  <a:prstClr val="black">
                    <a:alpha val="30000"/>
                  </a:prstClr>
                </a:outerShdw>
              </a:effectLst>
              <a:uLnTx/>
              <a:uFillTx/>
              <a:latin typeface="Calibri"/>
              <a:ea typeface="+mn-ea"/>
              <a:cs typeface="+mn-cs"/>
            </a:endParaRPr>
          </a:p>
        </p:txBody>
      </p:sp>
      <p:sp>
        <p:nvSpPr>
          <p:cNvPr id="12" name="Text Placeholder 6">
            <a:extLst>
              <a:ext uri="{FF2B5EF4-FFF2-40B4-BE49-F238E27FC236}">
                <a16:creationId xmlns:a16="http://schemas.microsoft.com/office/drawing/2014/main" id="{3514443E-53D9-4D9D-8F3B-8CF27B913A8F}"/>
              </a:ext>
            </a:extLst>
          </p:cNvPr>
          <p:cNvSpPr txBox="1">
            <a:spLocks/>
          </p:cNvSpPr>
          <p:nvPr/>
        </p:nvSpPr>
        <p:spPr>
          <a:xfrm>
            <a:off x="4294908" y="5224644"/>
            <a:ext cx="6483928" cy="668335"/>
          </a:xfrm>
          <a:prstGeom prst="rect">
            <a:avLst/>
          </a:prstGeom>
        </p:spPr>
        <p:txBody>
          <a:bodyPr vert="horz" lIns="91440" tIns="45720" rIns="91440" bIns="45720" rtlCol="0" anchor="ctr">
            <a:normAutofit fontScale="62500" lnSpcReduction="20000"/>
          </a:bodyPr>
          <a:lstStyle>
            <a:lvl1pPr marL="0" indent="0" algn="l" defTabSz="1828800" rtl="0" eaLnBrk="1" latinLnBrk="0" hangingPunct="1">
              <a:lnSpc>
                <a:spcPct val="90000"/>
              </a:lnSpc>
              <a:spcBef>
                <a:spcPts val="2000"/>
              </a:spcBef>
              <a:buFontTx/>
              <a:buNone/>
              <a:defRPr sz="4000" kern="1200" spc="0">
                <a:solidFill>
                  <a:schemeClr val="tx1"/>
                </a:solidFill>
                <a:effectLst>
                  <a:outerShdw blurRad="508000" dist="381000" dir="5400000" algn="t" rotWithShape="0">
                    <a:prstClr val="black">
                      <a:alpha val="30000"/>
                    </a:prstClr>
                  </a:outerShdw>
                </a:effectLst>
                <a:latin typeface="+mn-lt"/>
                <a:ea typeface="+mn-ea"/>
                <a:cs typeface="+mn-cs"/>
              </a:defRPr>
            </a:lvl1pPr>
            <a:lvl2pPr marL="914400" indent="0" algn="l" defTabSz="1828800" rtl="0" eaLnBrk="1" latinLnBrk="0" hangingPunct="1">
              <a:lnSpc>
                <a:spcPct val="90000"/>
              </a:lnSpc>
              <a:spcBef>
                <a:spcPts val="1000"/>
              </a:spcBef>
              <a:buFontTx/>
              <a:buNone/>
              <a:defRPr sz="4800" kern="1200">
                <a:solidFill>
                  <a:schemeClr val="tx1"/>
                </a:solidFill>
                <a:latin typeface="+mn-lt"/>
                <a:ea typeface="+mn-ea"/>
                <a:cs typeface="+mn-cs"/>
              </a:defRPr>
            </a:lvl2pPr>
            <a:lvl3pPr marL="1828800" indent="0" algn="l" defTabSz="1828800" rtl="0" eaLnBrk="1" latinLnBrk="0" hangingPunct="1">
              <a:lnSpc>
                <a:spcPct val="90000"/>
              </a:lnSpc>
              <a:spcBef>
                <a:spcPts val="1000"/>
              </a:spcBef>
              <a:buFontTx/>
              <a:buNone/>
              <a:defRPr sz="4000" kern="1200">
                <a:solidFill>
                  <a:schemeClr val="tx1"/>
                </a:solidFill>
                <a:latin typeface="+mn-lt"/>
                <a:ea typeface="+mn-ea"/>
                <a:cs typeface="+mn-cs"/>
              </a:defRPr>
            </a:lvl3pPr>
            <a:lvl4pPr marL="2743200" indent="0" algn="l" defTabSz="1828800" rtl="0" eaLnBrk="1" latinLnBrk="0" hangingPunct="1">
              <a:lnSpc>
                <a:spcPct val="90000"/>
              </a:lnSpc>
              <a:spcBef>
                <a:spcPts val="1000"/>
              </a:spcBef>
              <a:buFontTx/>
              <a:buNone/>
              <a:defRPr sz="3600" kern="1200">
                <a:solidFill>
                  <a:schemeClr val="tx1"/>
                </a:solidFill>
                <a:latin typeface="+mn-lt"/>
                <a:ea typeface="+mn-ea"/>
                <a:cs typeface="+mn-cs"/>
              </a:defRPr>
            </a:lvl4pPr>
            <a:lvl5pPr marL="3657600" indent="0" algn="l" defTabSz="1828800" rtl="0" eaLnBrk="1" latinLnBrk="0" hangingPunct="1">
              <a:lnSpc>
                <a:spcPct val="90000"/>
              </a:lnSpc>
              <a:spcBef>
                <a:spcPts val="1000"/>
              </a:spcBef>
              <a:buFontTx/>
              <a:buNone/>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lvl="0"/>
            <a:r>
              <a:rPr lang="en-US" dirty="0">
                <a:effectLst/>
              </a:rPr>
              <a:t>cynthia.atieno@student.moringaschool.com</a:t>
            </a:r>
            <a:endParaRPr kumimoji="0" lang="en-US" sz="4000" b="0" i="0" u="none" strike="noStrike" kern="1200" cap="none" spc="0" normalizeH="0" baseline="0" noProof="0" dirty="0">
              <a:ln>
                <a:noFill/>
              </a:ln>
              <a:solidFill>
                <a:srgbClr val="000000"/>
              </a:solidFill>
              <a:effectLst>
                <a:outerShdw blurRad="508000" dist="381000" dir="5400000" algn="t" rotWithShape="0">
                  <a:prstClr val="black">
                    <a:alpha val="30000"/>
                  </a:prstClr>
                </a:outerShdw>
              </a:effectLst>
              <a:uLnTx/>
              <a:uFillTx/>
              <a:latin typeface="Calibri"/>
              <a:ea typeface="+mn-ea"/>
              <a:cs typeface="+mn-cs"/>
            </a:endParaRPr>
          </a:p>
        </p:txBody>
      </p:sp>
      <p:sp>
        <p:nvSpPr>
          <p:cNvPr id="13" name="Title 5">
            <a:extLst>
              <a:ext uri="{FF2B5EF4-FFF2-40B4-BE49-F238E27FC236}">
                <a16:creationId xmlns:a16="http://schemas.microsoft.com/office/drawing/2014/main" id="{A38E836D-018D-4259-B681-BA1010F1C692}"/>
              </a:ext>
            </a:extLst>
          </p:cNvPr>
          <p:cNvSpPr txBox="1">
            <a:spLocks/>
          </p:cNvSpPr>
          <p:nvPr/>
        </p:nvSpPr>
        <p:spPr>
          <a:xfrm>
            <a:off x="2743199" y="1132674"/>
            <a:ext cx="5791200" cy="16175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smtClean="0">
                <a:solidFill>
                  <a:schemeClr val="accent1"/>
                </a:solidFill>
              </a:rPr>
              <a:t>Thank you so much</a:t>
            </a:r>
            <a:endParaRPr lang="en-US" sz="6000" b="1" dirty="0">
              <a:solidFill>
                <a:schemeClr val="accent1"/>
              </a:solidFill>
            </a:endParaRPr>
          </a:p>
        </p:txBody>
      </p:sp>
    </p:spTree>
    <p:extLst>
      <p:ext uri="{BB962C8B-B14F-4D97-AF65-F5344CB8AC3E}">
        <p14:creationId xmlns:p14="http://schemas.microsoft.com/office/powerpoint/2010/main" val="2003749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64" y="101890"/>
            <a:ext cx="7460673" cy="784802"/>
          </a:xfrm>
        </p:spPr>
        <p:txBody>
          <a:bodyPr>
            <a:normAutofit/>
          </a:bodyPr>
          <a:lstStyle/>
          <a:p>
            <a:r>
              <a:rPr lang="en-US" sz="4000" b="1" dirty="0" smtClean="0">
                <a:solidFill>
                  <a:schemeClr val="accent1"/>
                </a:solidFill>
              </a:rPr>
              <a:t>Business </a:t>
            </a:r>
            <a:r>
              <a:rPr lang="en-US" sz="4000" b="1" dirty="0" smtClean="0">
                <a:solidFill>
                  <a:schemeClr val="accent1"/>
                </a:solidFill>
              </a:rPr>
              <a:t>understanding: Approach</a:t>
            </a:r>
            <a:endParaRPr lang="en-US" sz="4000" b="1" dirty="0">
              <a:solidFill>
                <a:schemeClr val="accent1"/>
              </a:solidFill>
            </a:endParaRPr>
          </a:p>
        </p:txBody>
      </p:sp>
      <p:sp>
        <p:nvSpPr>
          <p:cNvPr id="4" name="Content Placeholder 2"/>
          <p:cNvSpPr txBox="1">
            <a:spLocks/>
          </p:cNvSpPr>
          <p:nvPr/>
        </p:nvSpPr>
        <p:spPr>
          <a:xfrm>
            <a:off x="387928" y="1357746"/>
            <a:ext cx="10903527" cy="40178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smtClean="0"/>
              <a:t>Based on the business problem at hand, </a:t>
            </a:r>
            <a:r>
              <a:rPr lang="en-US" sz="2400" dirty="0" smtClean="0"/>
              <a:t>the steps below were used for data analysis and model creation:</a:t>
            </a:r>
            <a:endParaRPr lang="en-US" sz="2400" dirty="0" smtClean="0"/>
          </a:p>
          <a:p>
            <a:pPr lvl="1" algn="just"/>
            <a:r>
              <a:rPr lang="en-US" dirty="0" smtClean="0"/>
              <a:t>Use </a:t>
            </a:r>
            <a:r>
              <a:rPr lang="en-US" dirty="0" smtClean="0"/>
              <a:t>of Exploratory Data Analysis (EDA) in </a:t>
            </a:r>
            <a:r>
              <a:rPr lang="en-US" dirty="0" smtClean="0"/>
              <a:t>Python</a:t>
            </a:r>
          </a:p>
          <a:p>
            <a:pPr lvl="1" algn="just"/>
            <a:r>
              <a:rPr lang="en-US" b="1" dirty="0" smtClean="0"/>
              <a:t> </a:t>
            </a:r>
            <a:r>
              <a:rPr lang="en-US" dirty="0"/>
              <a:t>Split the Data into Training and Test </a:t>
            </a:r>
            <a:r>
              <a:rPr lang="en-US" dirty="0" smtClean="0"/>
              <a:t>Sets</a:t>
            </a:r>
          </a:p>
          <a:p>
            <a:pPr lvl="1" algn="just"/>
            <a:r>
              <a:rPr lang="en-US" dirty="0" smtClean="0"/>
              <a:t>Choosing </a:t>
            </a:r>
            <a:r>
              <a:rPr lang="en-US" dirty="0"/>
              <a:t>and </a:t>
            </a:r>
            <a:r>
              <a:rPr lang="en-US" dirty="0" smtClean="0"/>
              <a:t>Training </a:t>
            </a:r>
            <a:r>
              <a:rPr lang="en-US" dirty="0"/>
              <a:t>a </a:t>
            </a:r>
            <a:r>
              <a:rPr lang="en-US" dirty="0" smtClean="0"/>
              <a:t>Model</a:t>
            </a:r>
          </a:p>
          <a:p>
            <a:pPr lvl="1" algn="just"/>
            <a:r>
              <a:rPr lang="en-US" dirty="0"/>
              <a:t>Classification </a:t>
            </a:r>
            <a:r>
              <a:rPr lang="en-US" dirty="0" smtClean="0"/>
              <a:t>metrics</a:t>
            </a:r>
          </a:p>
          <a:p>
            <a:pPr lvl="1" algn="just"/>
            <a:r>
              <a:rPr lang="en-US" dirty="0" smtClean="0"/>
              <a:t>Model Tuning</a:t>
            </a:r>
          </a:p>
          <a:p>
            <a:pPr lvl="1" algn="just"/>
            <a:r>
              <a:rPr lang="en-US" dirty="0" smtClean="0"/>
              <a:t>Cross Validation</a:t>
            </a:r>
          </a:p>
          <a:p>
            <a:pPr lvl="1" algn="just"/>
            <a:r>
              <a:rPr lang="en-US" dirty="0" smtClean="0"/>
              <a:t>Hyper parameter Optimization</a:t>
            </a:r>
          </a:p>
          <a:p>
            <a:pPr algn="just"/>
            <a:endParaRPr lang="en-US" sz="2400" dirty="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p:txBody>
      </p:sp>
    </p:spTree>
    <p:extLst>
      <p:ext uri="{BB962C8B-B14F-4D97-AF65-F5344CB8AC3E}">
        <p14:creationId xmlns:p14="http://schemas.microsoft.com/office/powerpoint/2010/main" val="2979706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64" y="101890"/>
            <a:ext cx="7460673" cy="784802"/>
          </a:xfrm>
        </p:spPr>
        <p:txBody>
          <a:bodyPr>
            <a:normAutofit/>
          </a:bodyPr>
          <a:lstStyle/>
          <a:p>
            <a:r>
              <a:rPr lang="en-US" sz="4000" b="1" dirty="0" smtClean="0">
                <a:solidFill>
                  <a:schemeClr val="accent1"/>
                </a:solidFill>
              </a:rPr>
              <a:t>Data understanding</a:t>
            </a:r>
            <a:endParaRPr lang="en-US" sz="4000" b="1" dirty="0">
              <a:solidFill>
                <a:schemeClr val="accent1"/>
              </a:solidFill>
            </a:endParaRPr>
          </a:p>
        </p:txBody>
      </p:sp>
      <p:sp>
        <p:nvSpPr>
          <p:cNvPr id="4" name="Content Placeholder 2"/>
          <p:cNvSpPr txBox="1">
            <a:spLocks/>
          </p:cNvSpPr>
          <p:nvPr/>
        </p:nvSpPr>
        <p:spPr>
          <a:xfrm>
            <a:off x="5195455" y="1575701"/>
            <a:ext cx="6719455" cy="3540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dirty="0" smtClean="0"/>
              <a:t>Sets of data: </a:t>
            </a:r>
          </a:p>
          <a:p>
            <a:pPr lvl="1" algn="just"/>
            <a:r>
              <a:rPr lang="en-US" dirty="0" smtClean="0"/>
              <a:t>Syria Telco </a:t>
            </a:r>
            <a:r>
              <a:rPr lang="en-US" dirty="0" smtClean="0"/>
              <a:t>data set was provided. </a:t>
            </a:r>
          </a:p>
          <a:p>
            <a:pPr lvl="1" algn="just"/>
            <a:endParaRPr lang="en-US" dirty="0" smtClean="0"/>
          </a:p>
          <a:p>
            <a:pPr lvl="1" algn="just"/>
            <a:r>
              <a:rPr lang="en-US" dirty="0"/>
              <a:t>The primary dataset used for this Analysis is </a:t>
            </a:r>
            <a:r>
              <a:rPr lang="en-US" dirty="0" smtClean="0"/>
              <a:t>the; </a:t>
            </a:r>
            <a:r>
              <a:rPr lang="en-US" dirty="0" smtClean="0">
                <a:solidFill>
                  <a:schemeClr val="accent1"/>
                </a:solidFill>
              </a:rPr>
              <a:t>'bigml_59c28831336c6604c800002a.csv' file</a:t>
            </a:r>
            <a:endParaRPr lang="en-US" dirty="0" smtClean="0">
              <a:solidFill>
                <a:schemeClr val="accent1"/>
              </a:solidFill>
            </a:endParaRPr>
          </a:p>
        </p:txBody>
      </p:sp>
      <p:pic>
        <p:nvPicPr>
          <p:cNvPr id="3" name="Picture 2"/>
          <p:cNvPicPr>
            <a:picLocks noChangeAspect="1"/>
          </p:cNvPicPr>
          <p:nvPr/>
        </p:nvPicPr>
        <p:blipFill>
          <a:blip r:embed="rId2"/>
          <a:stretch>
            <a:fillRect/>
          </a:stretch>
        </p:blipFill>
        <p:spPr>
          <a:xfrm>
            <a:off x="373860" y="2078182"/>
            <a:ext cx="4461376" cy="2535381"/>
          </a:xfrm>
          <a:prstGeom prst="rect">
            <a:avLst/>
          </a:prstGeom>
        </p:spPr>
      </p:pic>
    </p:spTree>
    <p:extLst>
      <p:ext uri="{BB962C8B-B14F-4D97-AF65-F5344CB8AC3E}">
        <p14:creationId xmlns:p14="http://schemas.microsoft.com/office/powerpoint/2010/main" val="242448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83" y="2872798"/>
            <a:ext cx="5444836" cy="937202"/>
          </a:xfrm>
        </p:spPr>
        <p:txBody>
          <a:bodyPr>
            <a:noAutofit/>
          </a:bodyPr>
          <a:lstStyle/>
          <a:p>
            <a:pPr algn="ctr"/>
            <a:r>
              <a:rPr lang="en-US" sz="8000" b="1" dirty="0" smtClean="0">
                <a:solidFill>
                  <a:schemeClr val="accent1"/>
                </a:solidFill>
              </a:rPr>
              <a:t>Data analysis</a:t>
            </a:r>
            <a:endParaRPr lang="en-US" sz="8000" b="1" dirty="0">
              <a:solidFill>
                <a:schemeClr val="accent1"/>
              </a:solidFill>
            </a:endParaRPr>
          </a:p>
        </p:txBody>
      </p:sp>
      <p:pic>
        <p:nvPicPr>
          <p:cNvPr id="3" name="Picture 2"/>
          <p:cNvPicPr>
            <a:picLocks noChangeAspect="1"/>
          </p:cNvPicPr>
          <p:nvPr/>
        </p:nvPicPr>
        <p:blipFill>
          <a:blip r:embed="rId2"/>
          <a:stretch>
            <a:fillRect/>
          </a:stretch>
        </p:blipFill>
        <p:spPr>
          <a:xfrm>
            <a:off x="5666508" y="1497373"/>
            <a:ext cx="6421859" cy="3614954"/>
          </a:xfrm>
          <a:prstGeom prst="rect">
            <a:avLst/>
          </a:prstGeom>
        </p:spPr>
      </p:pic>
    </p:spTree>
    <p:extLst>
      <p:ext uri="{BB962C8B-B14F-4D97-AF65-F5344CB8AC3E}">
        <p14:creationId xmlns:p14="http://schemas.microsoft.com/office/powerpoint/2010/main" val="95961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129599"/>
            <a:ext cx="7460673" cy="784802"/>
          </a:xfrm>
        </p:spPr>
        <p:txBody>
          <a:bodyPr>
            <a:normAutofit/>
          </a:bodyPr>
          <a:lstStyle/>
          <a:p>
            <a:r>
              <a:rPr lang="en-US" sz="4000" b="1" dirty="0" smtClean="0">
                <a:solidFill>
                  <a:schemeClr val="accent1"/>
                </a:solidFill>
              </a:rPr>
              <a:t>Data </a:t>
            </a:r>
            <a:r>
              <a:rPr lang="en-US" sz="4000" b="1" dirty="0" smtClean="0">
                <a:solidFill>
                  <a:schemeClr val="accent1"/>
                </a:solidFill>
              </a:rPr>
              <a:t>cleaning and preparation</a:t>
            </a:r>
            <a:endParaRPr lang="en-US" sz="4000" b="1" dirty="0">
              <a:solidFill>
                <a:schemeClr val="accent1"/>
              </a:solidFill>
            </a:endParaRPr>
          </a:p>
        </p:txBody>
      </p:sp>
      <p:sp>
        <p:nvSpPr>
          <p:cNvPr id="4" name="Content Placeholder 2"/>
          <p:cNvSpPr txBox="1">
            <a:spLocks/>
          </p:cNvSpPr>
          <p:nvPr/>
        </p:nvSpPr>
        <p:spPr>
          <a:xfrm>
            <a:off x="422564" y="1025238"/>
            <a:ext cx="9552709" cy="5403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smtClean="0"/>
              <a:t>Importing relevant libraries</a:t>
            </a:r>
          </a:p>
          <a:p>
            <a:pPr algn="just"/>
            <a:endParaRPr lang="en-US" sz="2400" i="1" dirty="0"/>
          </a:p>
          <a:p>
            <a:pPr algn="just"/>
            <a:r>
              <a:rPr lang="en-US" sz="2400" dirty="0" smtClean="0"/>
              <a:t>Loading </a:t>
            </a:r>
            <a:r>
              <a:rPr lang="en-US" sz="2400" dirty="0"/>
              <a:t>and previewing the </a:t>
            </a:r>
            <a:r>
              <a:rPr lang="en-US" sz="2400" dirty="0" smtClean="0"/>
              <a:t>data</a:t>
            </a:r>
          </a:p>
          <a:p>
            <a:pPr algn="just"/>
            <a:endParaRPr lang="en-US" sz="2400" dirty="0"/>
          </a:p>
          <a:p>
            <a:pPr algn="just"/>
            <a:r>
              <a:rPr lang="en-US" sz="2400" dirty="0"/>
              <a:t>Handling Missing </a:t>
            </a:r>
            <a:r>
              <a:rPr lang="en-US" sz="2400" dirty="0" smtClean="0"/>
              <a:t>Values</a:t>
            </a:r>
          </a:p>
          <a:p>
            <a:pPr algn="just"/>
            <a:endParaRPr lang="en-US" sz="2400" dirty="0"/>
          </a:p>
          <a:p>
            <a:pPr algn="just"/>
            <a:r>
              <a:rPr lang="en-US" sz="2400" dirty="0"/>
              <a:t>Checking Number of labels: </a:t>
            </a:r>
            <a:r>
              <a:rPr lang="en-US" sz="2400" dirty="0" smtClean="0"/>
              <a:t>cardinality</a:t>
            </a:r>
          </a:p>
          <a:p>
            <a:pPr algn="just"/>
            <a:endParaRPr lang="en-US" sz="2400" dirty="0"/>
          </a:p>
          <a:p>
            <a:pPr algn="just"/>
            <a:r>
              <a:rPr lang="en-US" sz="2400" dirty="0"/>
              <a:t>Encoding Categorical </a:t>
            </a:r>
            <a:r>
              <a:rPr lang="en-US" sz="2400" dirty="0" smtClean="0"/>
              <a:t>Variables</a:t>
            </a:r>
          </a:p>
          <a:p>
            <a:pPr algn="just"/>
            <a:endParaRPr lang="en-US" sz="2400" dirty="0"/>
          </a:p>
          <a:p>
            <a:pPr algn="just"/>
            <a:r>
              <a:rPr lang="en-US" sz="2400" dirty="0"/>
              <a:t>Finding the correlation between variables. I used Correlation Heatmap</a:t>
            </a:r>
          </a:p>
          <a:p>
            <a:pPr marL="0" indent="0" algn="just">
              <a:buNone/>
            </a:pPr>
            <a:endParaRPr lang="en-US" sz="2400" dirty="0" smtClean="0"/>
          </a:p>
        </p:txBody>
      </p:sp>
    </p:spTree>
    <p:extLst>
      <p:ext uri="{BB962C8B-B14F-4D97-AF65-F5344CB8AC3E}">
        <p14:creationId xmlns:p14="http://schemas.microsoft.com/office/powerpoint/2010/main" val="357361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64" y="101890"/>
            <a:ext cx="7460673" cy="784802"/>
          </a:xfrm>
        </p:spPr>
        <p:txBody>
          <a:bodyPr>
            <a:normAutofit/>
          </a:bodyPr>
          <a:lstStyle/>
          <a:p>
            <a:r>
              <a:rPr lang="en-US" sz="4000" b="1" dirty="0" smtClean="0">
                <a:solidFill>
                  <a:schemeClr val="accent1"/>
                </a:solidFill>
              </a:rPr>
              <a:t>Step 0: Imports and reading data</a:t>
            </a:r>
            <a:endParaRPr lang="en-US" sz="4000" b="1" dirty="0">
              <a:solidFill>
                <a:schemeClr val="accent1"/>
              </a:solidFill>
            </a:endParaRPr>
          </a:p>
        </p:txBody>
      </p:sp>
      <p:sp>
        <p:nvSpPr>
          <p:cNvPr id="4" name="Content Placeholder 2"/>
          <p:cNvSpPr txBox="1">
            <a:spLocks/>
          </p:cNvSpPr>
          <p:nvPr/>
        </p:nvSpPr>
        <p:spPr>
          <a:xfrm>
            <a:off x="325580" y="1025234"/>
            <a:ext cx="5008419" cy="4613563"/>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smtClean="0"/>
              <a:t>Imported the relevant files to be used in data analysis: </a:t>
            </a:r>
            <a:endParaRPr lang="en-US" sz="2400" dirty="0"/>
          </a:p>
          <a:p>
            <a:r>
              <a:rPr lang="en-US" sz="2400" dirty="0"/>
              <a:t>import </a:t>
            </a:r>
            <a:r>
              <a:rPr lang="en-US" sz="2400" dirty="0" err="1"/>
              <a:t>numpy</a:t>
            </a:r>
            <a:r>
              <a:rPr lang="en-US" sz="2400" dirty="0"/>
              <a:t> as np </a:t>
            </a:r>
          </a:p>
          <a:p>
            <a:r>
              <a:rPr lang="en-US" sz="2400" dirty="0"/>
              <a:t>import pandas as </a:t>
            </a:r>
            <a:r>
              <a:rPr lang="en-US" sz="2400" dirty="0" err="1"/>
              <a:t>pd</a:t>
            </a:r>
            <a:r>
              <a:rPr lang="en-US" sz="2400" dirty="0"/>
              <a:t> </a:t>
            </a:r>
          </a:p>
          <a:p>
            <a:r>
              <a:rPr lang="en-US" sz="2400" dirty="0"/>
              <a:t>import </a:t>
            </a:r>
            <a:r>
              <a:rPr lang="en-US" sz="2400" dirty="0" err="1"/>
              <a:t>matplotlib.pyplot</a:t>
            </a:r>
            <a:r>
              <a:rPr lang="en-US" sz="2400" dirty="0"/>
              <a:t> as </a:t>
            </a:r>
            <a:r>
              <a:rPr lang="en-US" sz="2400" dirty="0" err="1"/>
              <a:t>plt</a:t>
            </a:r>
            <a:endParaRPr lang="en-US" sz="2400" dirty="0"/>
          </a:p>
          <a:p>
            <a:r>
              <a:rPr lang="en-US" sz="2400" dirty="0"/>
              <a:t>import </a:t>
            </a:r>
            <a:r>
              <a:rPr lang="en-US" sz="2400" dirty="0" err="1"/>
              <a:t>seaborn</a:t>
            </a:r>
            <a:r>
              <a:rPr lang="en-US" sz="2400" dirty="0"/>
              <a:t> as </a:t>
            </a:r>
            <a:r>
              <a:rPr lang="en-US" sz="2400" dirty="0" err="1"/>
              <a:t>sns</a:t>
            </a:r>
            <a:r>
              <a:rPr lang="en-US" sz="2400" dirty="0"/>
              <a:t> </a:t>
            </a:r>
          </a:p>
          <a:p>
            <a:r>
              <a:rPr lang="en-US" sz="2400" dirty="0"/>
              <a:t>from </a:t>
            </a:r>
            <a:r>
              <a:rPr lang="en-US" sz="2400" dirty="0" err="1"/>
              <a:t>sklearn.preprocessing</a:t>
            </a:r>
            <a:r>
              <a:rPr lang="en-US" sz="2400" dirty="0"/>
              <a:t> import </a:t>
            </a:r>
            <a:r>
              <a:rPr lang="en-US" sz="2400" dirty="0" err="1"/>
              <a:t>StandardScaler</a:t>
            </a:r>
            <a:endParaRPr lang="en-US" sz="2400" dirty="0"/>
          </a:p>
          <a:p>
            <a:r>
              <a:rPr lang="en-US" sz="2400" dirty="0"/>
              <a:t>%</a:t>
            </a:r>
            <a:r>
              <a:rPr lang="en-US" sz="2400" dirty="0" err="1"/>
              <a:t>matplotlib</a:t>
            </a:r>
            <a:r>
              <a:rPr lang="en-US" sz="2400" dirty="0"/>
              <a:t> </a:t>
            </a:r>
            <a:r>
              <a:rPr lang="en-US" sz="2400" dirty="0" smtClean="0"/>
              <a:t>inline</a:t>
            </a:r>
          </a:p>
          <a:p>
            <a:r>
              <a:rPr lang="en-US" sz="2400" dirty="0"/>
              <a:t>from </a:t>
            </a:r>
            <a:r>
              <a:rPr lang="en-US" sz="2400" dirty="0" err="1"/>
              <a:t>sklearn.model_selection</a:t>
            </a:r>
            <a:r>
              <a:rPr lang="en-US" sz="2400" dirty="0"/>
              <a:t> import </a:t>
            </a:r>
            <a:r>
              <a:rPr lang="en-US" sz="2400" dirty="0" err="1"/>
              <a:t>train_test_split</a:t>
            </a:r>
            <a:endParaRPr lang="en-US" sz="2400" dirty="0"/>
          </a:p>
          <a:p>
            <a:pPr marL="0" indent="0">
              <a:buNone/>
            </a:pPr>
            <a:r>
              <a:rPr lang="en-US" sz="2400" dirty="0"/>
              <a:t/>
            </a:r>
            <a:br>
              <a:rPr lang="en-US" sz="2400" dirty="0"/>
            </a:br>
            <a:endParaRPr lang="en-US" sz="2400" dirty="0"/>
          </a:p>
          <a:p>
            <a:pPr marL="0" indent="0">
              <a:buNone/>
            </a:pPr>
            <a:endParaRPr lang="en-US" sz="2400" dirty="0" smtClean="0"/>
          </a:p>
          <a:p>
            <a:pPr algn="just"/>
            <a:endParaRPr lang="en-US" sz="2400" dirty="0" smtClean="0"/>
          </a:p>
        </p:txBody>
      </p:sp>
      <p:sp>
        <p:nvSpPr>
          <p:cNvPr id="6" name="Content Placeholder 2"/>
          <p:cNvSpPr txBox="1">
            <a:spLocks/>
          </p:cNvSpPr>
          <p:nvPr/>
        </p:nvSpPr>
        <p:spPr>
          <a:xfrm>
            <a:off x="5791200" y="1025234"/>
            <a:ext cx="6206836" cy="5624948"/>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from </a:t>
            </a:r>
            <a:r>
              <a:rPr lang="en-US" sz="2400" dirty="0" err="1"/>
              <a:t>sklearn.metrics</a:t>
            </a:r>
            <a:r>
              <a:rPr lang="en-US" sz="2400" dirty="0"/>
              <a:t> import </a:t>
            </a:r>
            <a:r>
              <a:rPr lang="en-US" sz="2400" dirty="0" err="1"/>
              <a:t>classification_report</a:t>
            </a:r>
            <a:r>
              <a:rPr lang="en-US" sz="2400" dirty="0"/>
              <a:t>, </a:t>
            </a:r>
            <a:r>
              <a:rPr lang="en-US" sz="2400" dirty="0" err="1"/>
              <a:t>accuracy_score</a:t>
            </a:r>
            <a:r>
              <a:rPr lang="en-US" sz="2400" dirty="0"/>
              <a:t>, </a:t>
            </a:r>
            <a:r>
              <a:rPr lang="en-US" sz="2400" dirty="0" err="1"/>
              <a:t>confusion_matrix</a:t>
            </a:r>
            <a:endParaRPr lang="en-US" sz="2400" dirty="0"/>
          </a:p>
          <a:p>
            <a:r>
              <a:rPr lang="en-US" sz="2400" dirty="0"/>
              <a:t>from </a:t>
            </a:r>
            <a:r>
              <a:rPr lang="en-US" sz="2400" dirty="0" err="1"/>
              <a:t>sklearn.linear_model</a:t>
            </a:r>
            <a:r>
              <a:rPr lang="en-US" sz="2400" dirty="0"/>
              <a:t> import </a:t>
            </a:r>
            <a:r>
              <a:rPr lang="en-US" sz="2400" dirty="0" err="1"/>
              <a:t>LogisticRegression</a:t>
            </a:r>
            <a:endParaRPr lang="en-US" sz="2400" dirty="0"/>
          </a:p>
          <a:p>
            <a:r>
              <a:rPr lang="en-US" sz="2400" dirty="0"/>
              <a:t>from </a:t>
            </a:r>
            <a:r>
              <a:rPr lang="en-US" sz="2400" dirty="0" err="1"/>
              <a:t>sklearn.metrics</a:t>
            </a:r>
            <a:r>
              <a:rPr lang="en-US" sz="2400" dirty="0"/>
              <a:t> import </a:t>
            </a:r>
            <a:r>
              <a:rPr lang="en-US" sz="2400" dirty="0" err="1"/>
              <a:t>roc_auc_score</a:t>
            </a:r>
            <a:endParaRPr lang="en-US" sz="2400" dirty="0"/>
          </a:p>
          <a:p>
            <a:r>
              <a:rPr lang="en-US" sz="2400" dirty="0"/>
              <a:t>from </a:t>
            </a:r>
            <a:r>
              <a:rPr lang="en-US" sz="2400" dirty="0" err="1"/>
              <a:t>sklearn.model_selection</a:t>
            </a:r>
            <a:r>
              <a:rPr lang="en-US" sz="2400" dirty="0"/>
              <a:t> import </a:t>
            </a:r>
            <a:r>
              <a:rPr lang="en-US" sz="2400" dirty="0" err="1"/>
              <a:t>cross_val_score</a:t>
            </a:r>
            <a:r>
              <a:rPr lang="en-US" sz="2400" dirty="0"/>
              <a:t>, </a:t>
            </a:r>
            <a:r>
              <a:rPr lang="en-US" sz="2400" dirty="0" err="1"/>
              <a:t>KFold</a:t>
            </a:r>
            <a:endParaRPr lang="en-US" sz="2400" dirty="0"/>
          </a:p>
          <a:p>
            <a:r>
              <a:rPr lang="en-US" sz="2400" dirty="0"/>
              <a:t>from </a:t>
            </a:r>
            <a:r>
              <a:rPr lang="en-US" sz="2400" dirty="0" err="1"/>
              <a:t>sklearn.tree</a:t>
            </a:r>
            <a:r>
              <a:rPr lang="en-US" sz="2400" dirty="0"/>
              <a:t> import </a:t>
            </a:r>
            <a:r>
              <a:rPr lang="en-US" sz="2400" dirty="0" err="1"/>
              <a:t>DecisionTreeClassifier</a:t>
            </a:r>
            <a:endParaRPr lang="en-US" sz="2400" dirty="0"/>
          </a:p>
          <a:p>
            <a:r>
              <a:rPr lang="en-US" sz="2400" dirty="0"/>
              <a:t>from </a:t>
            </a:r>
            <a:r>
              <a:rPr lang="en-US" sz="2400" dirty="0" err="1"/>
              <a:t>sklearn.model_selection</a:t>
            </a:r>
            <a:r>
              <a:rPr lang="en-US" sz="2400" dirty="0"/>
              <a:t> import </a:t>
            </a:r>
            <a:r>
              <a:rPr lang="en-US" sz="2400" dirty="0" err="1" smtClean="0"/>
              <a:t>StratifiedKFold</a:t>
            </a:r>
            <a:endParaRPr lang="en-US" sz="2400" dirty="0" smtClean="0"/>
          </a:p>
          <a:p>
            <a:r>
              <a:rPr lang="en-US" sz="2400" dirty="0"/>
              <a:t>from </a:t>
            </a:r>
            <a:r>
              <a:rPr lang="en-US" sz="2400" dirty="0" err="1"/>
              <a:t>sklearn.model_selection</a:t>
            </a:r>
            <a:r>
              <a:rPr lang="en-US" sz="2400" dirty="0"/>
              <a:t> import </a:t>
            </a:r>
            <a:r>
              <a:rPr lang="en-US" sz="2400" dirty="0" err="1"/>
              <a:t>GridSearchCV</a:t>
            </a:r>
            <a:endParaRPr lang="en-US" sz="2400" dirty="0"/>
          </a:p>
          <a:p>
            <a:endParaRPr lang="en-US" sz="2400" dirty="0"/>
          </a:p>
          <a:p>
            <a:pPr marL="0" indent="0">
              <a:buNone/>
            </a:pPr>
            <a:r>
              <a:rPr lang="en-US" sz="2400" dirty="0"/>
              <a:t/>
            </a:r>
            <a:br>
              <a:rPr lang="en-US" sz="2400" dirty="0"/>
            </a:br>
            <a:endParaRPr lang="en-US" sz="2400" dirty="0"/>
          </a:p>
          <a:p>
            <a:pPr marL="0" indent="0">
              <a:buNone/>
            </a:pPr>
            <a:r>
              <a:rPr lang="en-US" sz="2400" dirty="0"/>
              <a:t/>
            </a:r>
            <a:br>
              <a:rPr lang="en-US" sz="2400" dirty="0"/>
            </a:br>
            <a:endParaRPr lang="en-US" sz="2400" dirty="0"/>
          </a:p>
          <a:p>
            <a:endParaRPr lang="en-US" sz="2400" dirty="0" smtClean="0"/>
          </a:p>
          <a:p>
            <a:pPr algn="just"/>
            <a:endParaRPr lang="en-US" sz="2400" dirty="0" smtClean="0"/>
          </a:p>
        </p:txBody>
      </p:sp>
    </p:spTree>
    <p:extLst>
      <p:ext uri="{BB962C8B-B14F-4D97-AF65-F5344CB8AC3E}">
        <p14:creationId xmlns:p14="http://schemas.microsoft.com/office/powerpoint/2010/main" val="225946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64" y="101890"/>
            <a:ext cx="7460673" cy="784802"/>
          </a:xfrm>
        </p:spPr>
        <p:txBody>
          <a:bodyPr>
            <a:normAutofit/>
          </a:bodyPr>
          <a:lstStyle/>
          <a:p>
            <a:r>
              <a:rPr lang="en-US" sz="4000" b="1" dirty="0" smtClean="0">
                <a:solidFill>
                  <a:schemeClr val="accent1"/>
                </a:solidFill>
              </a:rPr>
              <a:t>Step 1: Data understanding</a:t>
            </a:r>
            <a:endParaRPr lang="en-US" sz="4000" b="1" dirty="0">
              <a:solidFill>
                <a:schemeClr val="accent1"/>
              </a:solidFill>
            </a:endParaRPr>
          </a:p>
        </p:txBody>
      </p:sp>
      <p:sp>
        <p:nvSpPr>
          <p:cNvPr id="4" name="Content Placeholder 2"/>
          <p:cNvSpPr txBox="1">
            <a:spLocks/>
          </p:cNvSpPr>
          <p:nvPr/>
        </p:nvSpPr>
        <p:spPr>
          <a:xfrm>
            <a:off x="7813964" y="993055"/>
            <a:ext cx="4239491" cy="836461"/>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t>Viewed first five columns in the data frame</a:t>
            </a:r>
          </a:p>
          <a:p>
            <a:pPr algn="just"/>
            <a:endParaRPr lang="en-US" sz="2400" dirty="0"/>
          </a:p>
          <a:p>
            <a:pPr algn="just"/>
            <a:endParaRPr lang="en-US" sz="2400" dirty="0" smtClean="0"/>
          </a:p>
          <a:p>
            <a:pPr algn="just"/>
            <a:endParaRPr lang="en-US" sz="2400" dirty="0" smtClean="0"/>
          </a:p>
        </p:txBody>
      </p:sp>
      <p:graphicFrame>
        <p:nvGraphicFramePr>
          <p:cNvPr id="5" name="Table 4"/>
          <p:cNvGraphicFramePr>
            <a:graphicFrameLocks noGrp="1"/>
          </p:cNvGraphicFramePr>
          <p:nvPr>
            <p:extLst>
              <p:ext uri="{D42A27DB-BD31-4B8C-83A1-F6EECF244321}">
                <p14:modId xmlns:p14="http://schemas.microsoft.com/office/powerpoint/2010/main" val="2467191027"/>
              </p:ext>
            </p:extLst>
          </p:nvPr>
        </p:nvGraphicFramePr>
        <p:xfrm>
          <a:off x="429490" y="1935881"/>
          <a:ext cx="11457706" cy="4783575"/>
        </p:xfrm>
        <a:graphic>
          <a:graphicData uri="http://schemas.openxmlformats.org/drawingml/2006/table">
            <a:tbl>
              <a:tblPr/>
              <a:tblGrid>
                <a:gridCol w="516778">
                  <a:extLst>
                    <a:ext uri="{9D8B030D-6E8A-4147-A177-3AD203B41FA5}">
                      <a16:colId xmlns:a16="http://schemas.microsoft.com/office/drawing/2014/main" val="3389191668"/>
                    </a:ext>
                  </a:extLst>
                </a:gridCol>
                <a:gridCol w="516778">
                  <a:extLst>
                    <a:ext uri="{9D8B030D-6E8A-4147-A177-3AD203B41FA5}">
                      <a16:colId xmlns:a16="http://schemas.microsoft.com/office/drawing/2014/main" val="1981245990"/>
                    </a:ext>
                  </a:extLst>
                </a:gridCol>
                <a:gridCol w="516778">
                  <a:extLst>
                    <a:ext uri="{9D8B030D-6E8A-4147-A177-3AD203B41FA5}">
                      <a16:colId xmlns:a16="http://schemas.microsoft.com/office/drawing/2014/main" val="2080363594"/>
                    </a:ext>
                  </a:extLst>
                </a:gridCol>
                <a:gridCol w="516778">
                  <a:extLst>
                    <a:ext uri="{9D8B030D-6E8A-4147-A177-3AD203B41FA5}">
                      <a16:colId xmlns:a16="http://schemas.microsoft.com/office/drawing/2014/main" val="2707421981"/>
                    </a:ext>
                  </a:extLst>
                </a:gridCol>
                <a:gridCol w="516778">
                  <a:extLst>
                    <a:ext uri="{9D8B030D-6E8A-4147-A177-3AD203B41FA5}">
                      <a16:colId xmlns:a16="http://schemas.microsoft.com/office/drawing/2014/main" val="2693333367"/>
                    </a:ext>
                  </a:extLst>
                </a:gridCol>
                <a:gridCol w="516778">
                  <a:extLst>
                    <a:ext uri="{9D8B030D-6E8A-4147-A177-3AD203B41FA5}">
                      <a16:colId xmlns:a16="http://schemas.microsoft.com/office/drawing/2014/main" val="1083339321"/>
                    </a:ext>
                  </a:extLst>
                </a:gridCol>
                <a:gridCol w="516778">
                  <a:extLst>
                    <a:ext uri="{9D8B030D-6E8A-4147-A177-3AD203B41FA5}">
                      <a16:colId xmlns:a16="http://schemas.microsoft.com/office/drawing/2014/main" val="145513943"/>
                    </a:ext>
                  </a:extLst>
                </a:gridCol>
                <a:gridCol w="516778">
                  <a:extLst>
                    <a:ext uri="{9D8B030D-6E8A-4147-A177-3AD203B41FA5}">
                      <a16:colId xmlns:a16="http://schemas.microsoft.com/office/drawing/2014/main" val="191345950"/>
                    </a:ext>
                  </a:extLst>
                </a:gridCol>
                <a:gridCol w="516778">
                  <a:extLst>
                    <a:ext uri="{9D8B030D-6E8A-4147-A177-3AD203B41FA5}">
                      <a16:colId xmlns:a16="http://schemas.microsoft.com/office/drawing/2014/main" val="3723433738"/>
                    </a:ext>
                  </a:extLst>
                </a:gridCol>
                <a:gridCol w="516778">
                  <a:extLst>
                    <a:ext uri="{9D8B030D-6E8A-4147-A177-3AD203B41FA5}">
                      <a16:colId xmlns:a16="http://schemas.microsoft.com/office/drawing/2014/main" val="1801212375"/>
                    </a:ext>
                  </a:extLst>
                </a:gridCol>
                <a:gridCol w="516778">
                  <a:extLst>
                    <a:ext uri="{9D8B030D-6E8A-4147-A177-3AD203B41FA5}">
                      <a16:colId xmlns:a16="http://schemas.microsoft.com/office/drawing/2014/main" val="2418504628"/>
                    </a:ext>
                  </a:extLst>
                </a:gridCol>
                <a:gridCol w="516778">
                  <a:extLst>
                    <a:ext uri="{9D8B030D-6E8A-4147-A177-3AD203B41FA5}">
                      <a16:colId xmlns:a16="http://schemas.microsoft.com/office/drawing/2014/main" val="2369931924"/>
                    </a:ext>
                  </a:extLst>
                </a:gridCol>
                <a:gridCol w="516778">
                  <a:extLst>
                    <a:ext uri="{9D8B030D-6E8A-4147-A177-3AD203B41FA5}">
                      <a16:colId xmlns:a16="http://schemas.microsoft.com/office/drawing/2014/main" val="3789226492"/>
                    </a:ext>
                  </a:extLst>
                </a:gridCol>
                <a:gridCol w="516778">
                  <a:extLst>
                    <a:ext uri="{9D8B030D-6E8A-4147-A177-3AD203B41FA5}">
                      <a16:colId xmlns:a16="http://schemas.microsoft.com/office/drawing/2014/main" val="1120638841"/>
                    </a:ext>
                  </a:extLst>
                </a:gridCol>
                <a:gridCol w="516778">
                  <a:extLst>
                    <a:ext uri="{9D8B030D-6E8A-4147-A177-3AD203B41FA5}">
                      <a16:colId xmlns:a16="http://schemas.microsoft.com/office/drawing/2014/main" val="2840434598"/>
                    </a:ext>
                  </a:extLst>
                </a:gridCol>
                <a:gridCol w="516778">
                  <a:extLst>
                    <a:ext uri="{9D8B030D-6E8A-4147-A177-3AD203B41FA5}">
                      <a16:colId xmlns:a16="http://schemas.microsoft.com/office/drawing/2014/main" val="3445282451"/>
                    </a:ext>
                  </a:extLst>
                </a:gridCol>
                <a:gridCol w="516778">
                  <a:extLst>
                    <a:ext uri="{9D8B030D-6E8A-4147-A177-3AD203B41FA5}">
                      <a16:colId xmlns:a16="http://schemas.microsoft.com/office/drawing/2014/main" val="1015126242"/>
                    </a:ext>
                  </a:extLst>
                </a:gridCol>
                <a:gridCol w="516778">
                  <a:extLst>
                    <a:ext uri="{9D8B030D-6E8A-4147-A177-3AD203B41FA5}">
                      <a16:colId xmlns:a16="http://schemas.microsoft.com/office/drawing/2014/main" val="3987311636"/>
                    </a:ext>
                  </a:extLst>
                </a:gridCol>
                <a:gridCol w="516778">
                  <a:extLst>
                    <a:ext uri="{9D8B030D-6E8A-4147-A177-3AD203B41FA5}">
                      <a16:colId xmlns:a16="http://schemas.microsoft.com/office/drawing/2014/main" val="2970174792"/>
                    </a:ext>
                  </a:extLst>
                </a:gridCol>
                <a:gridCol w="516778">
                  <a:extLst>
                    <a:ext uri="{9D8B030D-6E8A-4147-A177-3AD203B41FA5}">
                      <a16:colId xmlns:a16="http://schemas.microsoft.com/office/drawing/2014/main" val="1310678366"/>
                    </a:ext>
                  </a:extLst>
                </a:gridCol>
                <a:gridCol w="516778">
                  <a:extLst>
                    <a:ext uri="{9D8B030D-6E8A-4147-A177-3AD203B41FA5}">
                      <a16:colId xmlns:a16="http://schemas.microsoft.com/office/drawing/2014/main" val="625191668"/>
                    </a:ext>
                  </a:extLst>
                </a:gridCol>
                <a:gridCol w="605368">
                  <a:extLst>
                    <a:ext uri="{9D8B030D-6E8A-4147-A177-3AD203B41FA5}">
                      <a16:colId xmlns:a16="http://schemas.microsoft.com/office/drawing/2014/main" val="329871598"/>
                    </a:ext>
                  </a:extLst>
                </a:gridCol>
              </a:tblGrid>
              <a:tr h="1477835">
                <a:tc>
                  <a:txBody>
                    <a:bodyPr/>
                    <a:lstStyle/>
                    <a:p>
                      <a:pPr algn="r" fontAlgn="ctr"/>
                      <a:r>
                        <a:rPr lang="en-US" sz="900" dirty="0">
                          <a:effectLst/>
                        </a:rPr>
                        <a:t>state</a:t>
                      </a:r>
                    </a:p>
                  </a:txBody>
                  <a:tcPr marL="39414" marR="39414" marT="19707" marB="19707" anchor="ctr">
                    <a:lnL>
                      <a:noFill/>
                    </a:lnL>
                    <a:lnR>
                      <a:noFill/>
                    </a:lnR>
                    <a:lnT>
                      <a:noFill/>
                    </a:lnT>
                    <a:lnB>
                      <a:noFill/>
                    </a:lnB>
                  </a:tcPr>
                </a:tc>
                <a:tc>
                  <a:txBody>
                    <a:bodyPr/>
                    <a:lstStyle/>
                    <a:p>
                      <a:pPr algn="r" fontAlgn="ctr"/>
                      <a:r>
                        <a:rPr lang="en-US" sz="900">
                          <a:effectLst/>
                        </a:rPr>
                        <a:t>account length</a:t>
                      </a:r>
                    </a:p>
                  </a:txBody>
                  <a:tcPr marL="39414" marR="39414" marT="19707" marB="19707" anchor="ctr">
                    <a:lnL>
                      <a:noFill/>
                    </a:lnL>
                    <a:lnR>
                      <a:noFill/>
                    </a:lnR>
                    <a:lnT>
                      <a:noFill/>
                    </a:lnT>
                    <a:lnB>
                      <a:noFill/>
                    </a:lnB>
                  </a:tcPr>
                </a:tc>
                <a:tc>
                  <a:txBody>
                    <a:bodyPr/>
                    <a:lstStyle/>
                    <a:p>
                      <a:pPr algn="r" fontAlgn="ctr"/>
                      <a:r>
                        <a:rPr lang="en-US" sz="900">
                          <a:effectLst/>
                        </a:rPr>
                        <a:t>area code</a:t>
                      </a:r>
                    </a:p>
                  </a:txBody>
                  <a:tcPr marL="39414" marR="39414" marT="19707" marB="19707" anchor="ctr">
                    <a:lnL>
                      <a:noFill/>
                    </a:lnL>
                    <a:lnR>
                      <a:noFill/>
                    </a:lnR>
                    <a:lnT>
                      <a:noFill/>
                    </a:lnT>
                    <a:lnB>
                      <a:noFill/>
                    </a:lnB>
                  </a:tcPr>
                </a:tc>
                <a:tc>
                  <a:txBody>
                    <a:bodyPr/>
                    <a:lstStyle/>
                    <a:p>
                      <a:pPr algn="r" fontAlgn="ctr"/>
                      <a:r>
                        <a:rPr lang="en-US" sz="900" dirty="0">
                          <a:effectLst/>
                        </a:rPr>
                        <a:t>phone number</a:t>
                      </a:r>
                    </a:p>
                  </a:txBody>
                  <a:tcPr marL="39414" marR="39414" marT="19707" marB="19707" anchor="ctr">
                    <a:lnL>
                      <a:noFill/>
                    </a:lnL>
                    <a:lnR>
                      <a:noFill/>
                    </a:lnR>
                    <a:lnT>
                      <a:noFill/>
                    </a:lnT>
                    <a:lnB>
                      <a:noFill/>
                    </a:lnB>
                  </a:tcPr>
                </a:tc>
                <a:tc>
                  <a:txBody>
                    <a:bodyPr/>
                    <a:lstStyle/>
                    <a:p>
                      <a:pPr algn="r" fontAlgn="ctr"/>
                      <a:r>
                        <a:rPr lang="en-US" sz="900">
                          <a:effectLst/>
                        </a:rPr>
                        <a:t>international plan</a:t>
                      </a:r>
                    </a:p>
                  </a:txBody>
                  <a:tcPr marL="39414" marR="39414" marT="19707" marB="19707" anchor="ctr">
                    <a:lnL>
                      <a:noFill/>
                    </a:lnL>
                    <a:lnR>
                      <a:noFill/>
                    </a:lnR>
                    <a:lnT>
                      <a:noFill/>
                    </a:lnT>
                    <a:lnB>
                      <a:noFill/>
                    </a:lnB>
                  </a:tcPr>
                </a:tc>
                <a:tc>
                  <a:txBody>
                    <a:bodyPr/>
                    <a:lstStyle/>
                    <a:p>
                      <a:pPr algn="r" fontAlgn="ctr"/>
                      <a:r>
                        <a:rPr lang="en-US" sz="900">
                          <a:effectLst/>
                        </a:rPr>
                        <a:t>voice mail plan</a:t>
                      </a:r>
                    </a:p>
                  </a:txBody>
                  <a:tcPr marL="39414" marR="39414" marT="19707" marB="19707" anchor="ctr">
                    <a:lnL>
                      <a:noFill/>
                    </a:lnL>
                    <a:lnR>
                      <a:noFill/>
                    </a:lnR>
                    <a:lnT>
                      <a:noFill/>
                    </a:lnT>
                    <a:lnB>
                      <a:noFill/>
                    </a:lnB>
                  </a:tcPr>
                </a:tc>
                <a:tc>
                  <a:txBody>
                    <a:bodyPr/>
                    <a:lstStyle/>
                    <a:p>
                      <a:pPr algn="r" fontAlgn="ctr"/>
                      <a:r>
                        <a:rPr lang="en-US" sz="900" dirty="0">
                          <a:effectLst/>
                        </a:rPr>
                        <a:t>number </a:t>
                      </a:r>
                      <a:r>
                        <a:rPr lang="en-US" sz="900" dirty="0" err="1">
                          <a:effectLst/>
                        </a:rPr>
                        <a:t>vmail</a:t>
                      </a:r>
                      <a:r>
                        <a:rPr lang="en-US" sz="900" dirty="0">
                          <a:effectLst/>
                        </a:rPr>
                        <a:t> </a:t>
                      </a:r>
                      <a:r>
                        <a:rPr lang="en-US" sz="900" dirty="0" smtClean="0">
                          <a:effectLst/>
                        </a:rPr>
                        <a:t>messages</a:t>
                      </a:r>
                      <a:endParaRPr lang="en-US" sz="900" dirty="0">
                        <a:effectLst/>
                      </a:endParaRPr>
                    </a:p>
                  </a:txBody>
                  <a:tcPr marL="39414" marR="39414" marT="19707" marB="19707" anchor="ctr">
                    <a:lnL>
                      <a:noFill/>
                    </a:lnL>
                    <a:lnR>
                      <a:noFill/>
                    </a:lnR>
                    <a:lnT>
                      <a:noFill/>
                    </a:lnT>
                    <a:lnB>
                      <a:noFill/>
                    </a:lnB>
                  </a:tcPr>
                </a:tc>
                <a:tc>
                  <a:txBody>
                    <a:bodyPr/>
                    <a:lstStyle/>
                    <a:p>
                      <a:pPr algn="r" fontAlgn="ctr"/>
                      <a:r>
                        <a:rPr lang="en-US" sz="900">
                          <a:effectLst/>
                        </a:rPr>
                        <a:t>total day minutes</a:t>
                      </a:r>
                    </a:p>
                  </a:txBody>
                  <a:tcPr marL="39414" marR="39414" marT="19707" marB="19707" anchor="ctr">
                    <a:lnL>
                      <a:noFill/>
                    </a:lnL>
                    <a:lnR>
                      <a:noFill/>
                    </a:lnR>
                    <a:lnT>
                      <a:noFill/>
                    </a:lnT>
                    <a:lnB>
                      <a:noFill/>
                    </a:lnB>
                  </a:tcPr>
                </a:tc>
                <a:tc>
                  <a:txBody>
                    <a:bodyPr/>
                    <a:lstStyle/>
                    <a:p>
                      <a:pPr algn="r" fontAlgn="ctr"/>
                      <a:r>
                        <a:rPr lang="en-US" sz="900">
                          <a:effectLst/>
                        </a:rPr>
                        <a:t>total day calls</a:t>
                      </a:r>
                    </a:p>
                  </a:txBody>
                  <a:tcPr marL="39414" marR="39414" marT="19707" marB="19707" anchor="ctr">
                    <a:lnL>
                      <a:noFill/>
                    </a:lnL>
                    <a:lnR>
                      <a:noFill/>
                    </a:lnR>
                    <a:lnT>
                      <a:noFill/>
                    </a:lnT>
                    <a:lnB>
                      <a:noFill/>
                    </a:lnB>
                  </a:tcPr>
                </a:tc>
                <a:tc>
                  <a:txBody>
                    <a:bodyPr/>
                    <a:lstStyle/>
                    <a:p>
                      <a:pPr algn="r" fontAlgn="ctr"/>
                      <a:r>
                        <a:rPr lang="en-US" sz="900" dirty="0">
                          <a:effectLst/>
                        </a:rPr>
                        <a:t>total day charge</a:t>
                      </a:r>
                    </a:p>
                  </a:txBody>
                  <a:tcPr marL="39414" marR="39414" marT="19707" marB="19707" anchor="ctr">
                    <a:lnL>
                      <a:noFill/>
                    </a:lnL>
                    <a:lnR>
                      <a:noFill/>
                    </a:lnR>
                    <a:lnT>
                      <a:noFill/>
                    </a:lnT>
                    <a:lnB>
                      <a:noFill/>
                    </a:lnB>
                  </a:tcPr>
                </a:tc>
                <a:tc>
                  <a:txBody>
                    <a:bodyPr/>
                    <a:lstStyle/>
                    <a:p>
                      <a:pPr algn="r" fontAlgn="ctr"/>
                      <a:r>
                        <a:rPr lang="en-US" sz="900" dirty="0">
                          <a:effectLst/>
                        </a:rPr>
                        <a:t>...</a:t>
                      </a:r>
                    </a:p>
                  </a:txBody>
                  <a:tcPr marL="39414" marR="39414" marT="19707" marB="19707" anchor="ctr">
                    <a:lnL>
                      <a:noFill/>
                    </a:lnL>
                    <a:lnR>
                      <a:noFill/>
                    </a:lnR>
                    <a:lnT>
                      <a:noFill/>
                    </a:lnT>
                    <a:lnB>
                      <a:noFill/>
                    </a:lnB>
                  </a:tcPr>
                </a:tc>
                <a:tc>
                  <a:txBody>
                    <a:bodyPr/>
                    <a:lstStyle/>
                    <a:p>
                      <a:pPr algn="r" fontAlgn="ctr"/>
                      <a:r>
                        <a:rPr lang="en-US" sz="900">
                          <a:effectLst/>
                        </a:rPr>
                        <a:t>total eve calls</a:t>
                      </a:r>
                    </a:p>
                  </a:txBody>
                  <a:tcPr marL="39414" marR="39414" marT="19707" marB="19707" anchor="ctr">
                    <a:lnL>
                      <a:noFill/>
                    </a:lnL>
                    <a:lnR>
                      <a:noFill/>
                    </a:lnR>
                    <a:lnT>
                      <a:noFill/>
                    </a:lnT>
                    <a:lnB>
                      <a:noFill/>
                    </a:lnB>
                  </a:tcPr>
                </a:tc>
                <a:tc>
                  <a:txBody>
                    <a:bodyPr/>
                    <a:lstStyle/>
                    <a:p>
                      <a:pPr algn="r" fontAlgn="ctr"/>
                      <a:r>
                        <a:rPr lang="en-US" sz="900" dirty="0">
                          <a:effectLst/>
                        </a:rPr>
                        <a:t>total eve charge</a:t>
                      </a:r>
                    </a:p>
                  </a:txBody>
                  <a:tcPr marL="39414" marR="39414" marT="19707" marB="19707" anchor="ctr">
                    <a:lnL>
                      <a:noFill/>
                    </a:lnL>
                    <a:lnR>
                      <a:noFill/>
                    </a:lnR>
                    <a:lnT>
                      <a:noFill/>
                    </a:lnT>
                    <a:lnB>
                      <a:noFill/>
                    </a:lnB>
                  </a:tcPr>
                </a:tc>
                <a:tc>
                  <a:txBody>
                    <a:bodyPr/>
                    <a:lstStyle/>
                    <a:p>
                      <a:pPr algn="r" fontAlgn="ctr"/>
                      <a:r>
                        <a:rPr lang="en-US" sz="900">
                          <a:effectLst/>
                        </a:rPr>
                        <a:t>total night minutes</a:t>
                      </a:r>
                    </a:p>
                  </a:txBody>
                  <a:tcPr marL="39414" marR="39414" marT="19707" marB="19707" anchor="ctr">
                    <a:lnL>
                      <a:noFill/>
                    </a:lnL>
                    <a:lnR>
                      <a:noFill/>
                    </a:lnR>
                    <a:lnT>
                      <a:noFill/>
                    </a:lnT>
                    <a:lnB>
                      <a:noFill/>
                    </a:lnB>
                  </a:tcPr>
                </a:tc>
                <a:tc>
                  <a:txBody>
                    <a:bodyPr/>
                    <a:lstStyle/>
                    <a:p>
                      <a:pPr algn="r" fontAlgn="ctr"/>
                      <a:r>
                        <a:rPr lang="en-US" sz="900">
                          <a:effectLst/>
                        </a:rPr>
                        <a:t>total night calls</a:t>
                      </a:r>
                    </a:p>
                  </a:txBody>
                  <a:tcPr marL="39414" marR="39414" marT="19707" marB="19707" anchor="ctr">
                    <a:lnL>
                      <a:noFill/>
                    </a:lnL>
                    <a:lnR>
                      <a:noFill/>
                    </a:lnR>
                    <a:lnT>
                      <a:noFill/>
                    </a:lnT>
                    <a:lnB>
                      <a:noFill/>
                    </a:lnB>
                  </a:tcPr>
                </a:tc>
                <a:tc>
                  <a:txBody>
                    <a:bodyPr/>
                    <a:lstStyle/>
                    <a:p>
                      <a:pPr algn="r" fontAlgn="ctr"/>
                      <a:r>
                        <a:rPr lang="en-US" sz="900">
                          <a:effectLst/>
                        </a:rPr>
                        <a:t>total night charge</a:t>
                      </a:r>
                    </a:p>
                  </a:txBody>
                  <a:tcPr marL="39414" marR="39414" marT="19707" marB="19707" anchor="ctr">
                    <a:lnL>
                      <a:noFill/>
                    </a:lnL>
                    <a:lnR>
                      <a:noFill/>
                    </a:lnR>
                    <a:lnT>
                      <a:noFill/>
                    </a:lnT>
                    <a:lnB>
                      <a:noFill/>
                    </a:lnB>
                  </a:tcPr>
                </a:tc>
                <a:tc>
                  <a:txBody>
                    <a:bodyPr/>
                    <a:lstStyle/>
                    <a:p>
                      <a:pPr algn="r" fontAlgn="ctr"/>
                      <a:r>
                        <a:rPr lang="en-US" sz="900">
                          <a:effectLst/>
                        </a:rPr>
                        <a:t>total intl minutes</a:t>
                      </a:r>
                    </a:p>
                  </a:txBody>
                  <a:tcPr marL="39414" marR="39414" marT="19707" marB="19707" anchor="ctr">
                    <a:lnL>
                      <a:noFill/>
                    </a:lnL>
                    <a:lnR>
                      <a:noFill/>
                    </a:lnR>
                    <a:lnT>
                      <a:noFill/>
                    </a:lnT>
                    <a:lnB>
                      <a:noFill/>
                    </a:lnB>
                  </a:tcPr>
                </a:tc>
                <a:tc>
                  <a:txBody>
                    <a:bodyPr/>
                    <a:lstStyle/>
                    <a:p>
                      <a:pPr algn="r" fontAlgn="ctr"/>
                      <a:r>
                        <a:rPr lang="en-US" sz="900">
                          <a:effectLst/>
                        </a:rPr>
                        <a:t>total intl calls</a:t>
                      </a:r>
                    </a:p>
                  </a:txBody>
                  <a:tcPr marL="39414" marR="39414" marT="19707" marB="19707" anchor="ctr">
                    <a:lnL>
                      <a:noFill/>
                    </a:lnL>
                    <a:lnR>
                      <a:noFill/>
                    </a:lnR>
                    <a:lnT>
                      <a:noFill/>
                    </a:lnT>
                    <a:lnB>
                      <a:noFill/>
                    </a:lnB>
                  </a:tcPr>
                </a:tc>
                <a:tc>
                  <a:txBody>
                    <a:bodyPr/>
                    <a:lstStyle/>
                    <a:p>
                      <a:pPr algn="r" fontAlgn="ctr"/>
                      <a:r>
                        <a:rPr lang="en-US" sz="900">
                          <a:effectLst/>
                        </a:rPr>
                        <a:t>total intl charge</a:t>
                      </a:r>
                    </a:p>
                  </a:txBody>
                  <a:tcPr marL="39414" marR="39414" marT="19707" marB="19707" anchor="ctr">
                    <a:lnL>
                      <a:noFill/>
                    </a:lnL>
                    <a:lnR>
                      <a:noFill/>
                    </a:lnR>
                    <a:lnT>
                      <a:noFill/>
                    </a:lnT>
                    <a:lnB>
                      <a:noFill/>
                    </a:lnB>
                  </a:tcPr>
                </a:tc>
                <a:tc>
                  <a:txBody>
                    <a:bodyPr/>
                    <a:lstStyle/>
                    <a:p>
                      <a:pPr algn="r" fontAlgn="ctr"/>
                      <a:r>
                        <a:rPr lang="en-US" sz="900" dirty="0">
                          <a:effectLst/>
                        </a:rPr>
                        <a:t>customer service calls</a:t>
                      </a:r>
                    </a:p>
                  </a:txBody>
                  <a:tcPr marL="39414" marR="39414" marT="19707" marB="19707" anchor="ctr">
                    <a:lnL>
                      <a:noFill/>
                    </a:lnL>
                    <a:lnR>
                      <a:noFill/>
                    </a:lnR>
                    <a:lnT>
                      <a:noFill/>
                    </a:lnT>
                    <a:lnB>
                      <a:noFill/>
                    </a:lnB>
                  </a:tcPr>
                </a:tc>
                <a:tc>
                  <a:txBody>
                    <a:bodyPr/>
                    <a:lstStyle/>
                    <a:p>
                      <a:pPr algn="r" fontAlgn="ctr"/>
                      <a:r>
                        <a:rPr lang="en-US" sz="900">
                          <a:effectLst/>
                        </a:rPr>
                        <a:t>churn</a:t>
                      </a:r>
                    </a:p>
                  </a:txBody>
                  <a:tcPr marL="39414" marR="39414" marT="19707" marB="19707" anchor="ctr">
                    <a:lnL>
                      <a:noFill/>
                    </a:lnL>
                    <a:lnR>
                      <a:noFill/>
                    </a:lnR>
                    <a:lnT>
                      <a:noFill/>
                    </a:lnT>
                    <a:lnB>
                      <a:noFill/>
                    </a:lnB>
                  </a:tcPr>
                </a:tc>
                <a:tc>
                  <a:txBody>
                    <a:bodyPr/>
                    <a:lstStyle/>
                    <a:p>
                      <a:endParaRPr lang="en-US" sz="900" dirty="0"/>
                    </a:p>
                  </a:txBody>
                  <a:tcPr marL="47297" marR="47297" marT="23649" marB="23649">
                    <a:lnL>
                      <a:noFill/>
                    </a:lnL>
                  </a:tcPr>
                </a:tc>
                <a:extLst>
                  <a:ext uri="{0D108BD9-81ED-4DB2-BD59-A6C34878D82A}">
                    <a16:rowId xmlns:a16="http://schemas.microsoft.com/office/drawing/2014/main" val="202116326"/>
                  </a:ext>
                </a:extLst>
              </a:tr>
              <a:tr h="661148">
                <a:tc>
                  <a:txBody>
                    <a:bodyPr/>
                    <a:lstStyle/>
                    <a:p>
                      <a:pPr algn="r" fontAlgn="ctr"/>
                      <a:r>
                        <a:rPr lang="en-US" sz="900" b="0" dirty="0">
                          <a:effectLst/>
                        </a:rPr>
                        <a:t>0</a:t>
                      </a:r>
                    </a:p>
                  </a:txBody>
                  <a:tcPr marL="39414" marR="39414" marT="19707" marB="19707" anchor="ctr">
                    <a:lnL>
                      <a:noFill/>
                    </a:lnL>
                    <a:lnR>
                      <a:noFill/>
                    </a:lnR>
                    <a:lnT>
                      <a:noFill/>
                    </a:lnT>
                    <a:lnB>
                      <a:noFill/>
                    </a:lnB>
                  </a:tcPr>
                </a:tc>
                <a:tc>
                  <a:txBody>
                    <a:bodyPr/>
                    <a:lstStyle/>
                    <a:p>
                      <a:r>
                        <a:rPr lang="en-US" sz="900">
                          <a:effectLst/>
                        </a:rPr>
                        <a:t>KS</a:t>
                      </a:r>
                    </a:p>
                  </a:txBody>
                  <a:tcPr marL="39414" marR="39414" marT="19707" marB="19707" anchor="ctr">
                    <a:lnL>
                      <a:noFill/>
                    </a:lnL>
                    <a:lnR>
                      <a:noFill/>
                    </a:lnR>
                    <a:lnT>
                      <a:noFill/>
                    </a:lnT>
                    <a:lnB>
                      <a:noFill/>
                    </a:lnB>
                  </a:tcPr>
                </a:tc>
                <a:tc>
                  <a:txBody>
                    <a:bodyPr/>
                    <a:lstStyle/>
                    <a:p>
                      <a:r>
                        <a:rPr lang="en-US" sz="900">
                          <a:effectLst/>
                        </a:rPr>
                        <a:t>128</a:t>
                      </a:r>
                    </a:p>
                  </a:txBody>
                  <a:tcPr marL="39414" marR="39414" marT="19707" marB="19707" anchor="ctr">
                    <a:lnL>
                      <a:noFill/>
                    </a:lnL>
                    <a:lnR>
                      <a:noFill/>
                    </a:lnR>
                    <a:lnT>
                      <a:noFill/>
                    </a:lnT>
                    <a:lnB>
                      <a:noFill/>
                    </a:lnB>
                  </a:tcPr>
                </a:tc>
                <a:tc>
                  <a:txBody>
                    <a:bodyPr/>
                    <a:lstStyle/>
                    <a:p>
                      <a:r>
                        <a:rPr lang="en-US" sz="900">
                          <a:effectLst/>
                        </a:rPr>
                        <a:t>415</a:t>
                      </a:r>
                    </a:p>
                  </a:txBody>
                  <a:tcPr marL="39414" marR="39414" marT="19707" marB="19707" anchor="ctr">
                    <a:lnL>
                      <a:noFill/>
                    </a:lnL>
                    <a:lnR>
                      <a:noFill/>
                    </a:lnR>
                    <a:lnT>
                      <a:noFill/>
                    </a:lnT>
                    <a:lnB>
                      <a:noFill/>
                    </a:lnB>
                  </a:tcPr>
                </a:tc>
                <a:tc>
                  <a:txBody>
                    <a:bodyPr/>
                    <a:lstStyle/>
                    <a:p>
                      <a:r>
                        <a:rPr lang="en-US" sz="900">
                          <a:effectLst/>
                        </a:rPr>
                        <a:t>382-4657</a:t>
                      </a:r>
                    </a:p>
                  </a:txBody>
                  <a:tcPr marL="39414" marR="39414" marT="19707" marB="19707" anchor="ctr">
                    <a:lnL>
                      <a:noFill/>
                    </a:lnL>
                    <a:lnR>
                      <a:noFill/>
                    </a:lnR>
                    <a:lnT>
                      <a:noFill/>
                    </a:lnT>
                    <a:lnB>
                      <a:noFill/>
                    </a:lnB>
                  </a:tcPr>
                </a:tc>
                <a:tc>
                  <a:txBody>
                    <a:bodyPr/>
                    <a:lstStyle/>
                    <a:p>
                      <a:r>
                        <a:rPr lang="en-US" sz="900">
                          <a:effectLst/>
                        </a:rPr>
                        <a:t>no</a:t>
                      </a:r>
                    </a:p>
                  </a:txBody>
                  <a:tcPr marL="39414" marR="39414" marT="19707" marB="19707" anchor="ctr">
                    <a:lnL>
                      <a:noFill/>
                    </a:lnL>
                    <a:lnR>
                      <a:noFill/>
                    </a:lnR>
                    <a:lnT>
                      <a:noFill/>
                    </a:lnT>
                    <a:lnB>
                      <a:noFill/>
                    </a:lnB>
                  </a:tcPr>
                </a:tc>
                <a:tc>
                  <a:txBody>
                    <a:bodyPr/>
                    <a:lstStyle/>
                    <a:p>
                      <a:r>
                        <a:rPr lang="en-US" sz="900">
                          <a:effectLst/>
                        </a:rPr>
                        <a:t>yes</a:t>
                      </a:r>
                    </a:p>
                  </a:txBody>
                  <a:tcPr marL="39414" marR="39414" marT="19707" marB="19707" anchor="ctr">
                    <a:lnL>
                      <a:noFill/>
                    </a:lnL>
                    <a:lnR>
                      <a:noFill/>
                    </a:lnR>
                    <a:lnT>
                      <a:noFill/>
                    </a:lnT>
                    <a:lnB>
                      <a:noFill/>
                    </a:lnB>
                  </a:tcPr>
                </a:tc>
                <a:tc>
                  <a:txBody>
                    <a:bodyPr/>
                    <a:lstStyle/>
                    <a:p>
                      <a:r>
                        <a:rPr lang="en-US" sz="900" dirty="0">
                          <a:effectLst/>
                        </a:rPr>
                        <a:t>25</a:t>
                      </a:r>
                    </a:p>
                  </a:txBody>
                  <a:tcPr marL="39414" marR="39414" marT="19707" marB="19707" anchor="ctr">
                    <a:lnL>
                      <a:noFill/>
                    </a:lnL>
                    <a:lnR>
                      <a:noFill/>
                    </a:lnR>
                    <a:lnT>
                      <a:noFill/>
                    </a:lnT>
                    <a:lnB>
                      <a:noFill/>
                    </a:lnB>
                  </a:tcPr>
                </a:tc>
                <a:tc>
                  <a:txBody>
                    <a:bodyPr/>
                    <a:lstStyle/>
                    <a:p>
                      <a:r>
                        <a:rPr lang="en-US" sz="900">
                          <a:effectLst/>
                        </a:rPr>
                        <a:t>265.1</a:t>
                      </a:r>
                    </a:p>
                  </a:txBody>
                  <a:tcPr marL="39414" marR="39414" marT="19707" marB="19707" anchor="ctr">
                    <a:lnL>
                      <a:noFill/>
                    </a:lnL>
                    <a:lnR>
                      <a:noFill/>
                    </a:lnR>
                    <a:lnT>
                      <a:noFill/>
                    </a:lnT>
                    <a:lnB>
                      <a:noFill/>
                    </a:lnB>
                  </a:tcPr>
                </a:tc>
                <a:tc>
                  <a:txBody>
                    <a:bodyPr/>
                    <a:lstStyle/>
                    <a:p>
                      <a:r>
                        <a:rPr lang="en-US" sz="900" dirty="0">
                          <a:effectLst/>
                        </a:rPr>
                        <a:t>110</a:t>
                      </a:r>
                    </a:p>
                  </a:txBody>
                  <a:tcPr marL="39414" marR="39414" marT="19707" marB="19707" anchor="ctr">
                    <a:lnL>
                      <a:noFill/>
                    </a:lnL>
                    <a:lnR>
                      <a:noFill/>
                    </a:lnR>
                    <a:lnT>
                      <a:noFill/>
                    </a:lnT>
                    <a:lnB>
                      <a:noFill/>
                    </a:lnB>
                  </a:tcPr>
                </a:tc>
                <a:tc>
                  <a:txBody>
                    <a:bodyPr/>
                    <a:lstStyle/>
                    <a:p>
                      <a:r>
                        <a:rPr lang="en-US" sz="900" dirty="0">
                          <a:effectLst/>
                        </a:rPr>
                        <a:t>45.07</a:t>
                      </a:r>
                    </a:p>
                  </a:txBody>
                  <a:tcPr marL="39414" marR="39414" marT="19707" marB="19707" anchor="ctr">
                    <a:lnL>
                      <a:noFill/>
                    </a:lnL>
                    <a:lnR>
                      <a:noFill/>
                    </a:lnR>
                    <a:lnT>
                      <a:noFill/>
                    </a:lnT>
                    <a:lnB>
                      <a:noFill/>
                    </a:lnB>
                  </a:tcPr>
                </a:tc>
                <a:tc>
                  <a:txBody>
                    <a:bodyPr/>
                    <a:lstStyle/>
                    <a:p>
                      <a:r>
                        <a:rPr lang="en-US" sz="900">
                          <a:effectLst/>
                        </a:rPr>
                        <a:t>...</a:t>
                      </a:r>
                    </a:p>
                  </a:txBody>
                  <a:tcPr marL="39414" marR="39414" marT="19707" marB="19707" anchor="ctr">
                    <a:lnL>
                      <a:noFill/>
                    </a:lnL>
                    <a:lnR>
                      <a:noFill/>
                    </a:lnR>
                    <a:lnT>
                      <a:noFill/>
                    </a:lnT>
                    <a:lnB>
                      <a:noFill/>
                    </a:lnB>
                  </a:tcPr>
                </a:tc>
                <a:tc>
                  <a:txBody>
                    <a:bodyPr/>
                    <a:lstStyle/>
                    <a:p>
                      <a:r>
                        <a:rPr lang="en-US" sz="900">
                          <a:effectLst/>
                        </a:rPr>
                        <a:t>99</a:t>
                      </a:r>
                    </a:p>
                  </a:txBody>
                  <a:tcPr marL="39414" marR="39414" marT="19707" marB="19707" anchor="ctr">
                    <a:lnL>
                      <a:noFill/>
                    </a:lnL>
                    <a:lnR>
                      <a:noFill/>
                    </a:lnR>
                    <a:lnT>
                      <a:noFill/>
                    </a:lnT>
                    <a:lnB>
                      <a:noFill/>
                    </a:lnB>
                  </a:tcPr>
                </a:tc>
                <a:tc>
                  <a:txBody>
                    <a:bodyPr/>
                    <a:lstStyle/>
                    <a:p>
                      <a:r>
                        <a:rPr lang="en-US" sz="900">
                          <a:effectLst/>
                        </a:rPr>
                        <a:t>16.78</a:t>
                      </a:r>
                    </a:p>
                  </a:txBody>
                  <a:tcPr marL="39414" marR="39414" marT="19707" marB="19707" anchor="ctr">
                    <a:lnL>
                      <a:noFill/>
                    </a:lnL>
                    <a:lnR>
                      <a:noFill/>
                    </a:lnR>
                    <a:lnT>
                      <a:noFill/>
                    </a:lnT>
                    <a:lnB>
                      <a:noFill/>
                    </a:lnB>
                  </a:tcPr>
                </a:tc>
                <a:tc>
                  <a:txBody>
                    <a:bodyPr/>
                    <a:lstStyle/>
                    <a:p>
                      <a:r>
                        <a:rPr lang="en-US" sz="900">
                          <a:effectLst/>
                        </a:rPr>
                        <a:t>244.7</a:t>
                      </a:r>
                    </a:p>
                  </a:txBody>
                  <a:tcPr marL="39414" marR="39414" marT="19707" marB="19707" anchor="ctr">
                    <a:lnL>
                      <a:noFill/>
                    </a:lnL>
                    <a:lnR>
                      <a:noFill/>
                    </a:lnR>
                    <a:lnT>
                      <a:noFill/>
                    </a:lnT>
                    <a:lnB>
                      <a:noFill/>
                    </a:lnB>
                  </a:tcPr>
                </a:tc>
                <a:tc>
                  <a:txBody>
                    <a:bodyPr/>
                    <a:lstStyle/>
                    <a:p>
                      <a:r>
                        <a:rPr lang="en-US" sz="900">
                          <a:effectLst/>
                        </a:rPr>
                        <a:t>91</a:t>
                      </a:r>
                    </a:p>
                  </a:txBody>
                  <a:tcPr marL="39414" marR="39414" marT="19707" marB="19707" anchor="ctr">
                    <a:lnL>
                      <a:noFill/>
                    </a:lnL>
                    <a:lnR>
                      <a:noFill/>
                    </a:lnR>
                    <a:lnT>
                      <a:noFill/>
                    </a:lnT>
                    <a:lnB>
                      <a:noFill/>
                    </a:lnB>
                  </a:tcPr>
                </a:tc>
                <a:tc>
                  <a:txBody>
                    <a:bodyPr/>
                    <a:lstStyle/>
                    <a:p>
                      <a:r>
                        <a:rPr lang="en-US" sz="900">
                          <a:effectLst/>
                        </a:rPr>
                        <a:t>11.01</a:t>
                      </a:r>
                    </a:p>
                  </a:txBody>
                  <a:tcPr marL="39414" marR="39414" marT="19707" marB="19707" anchor="ctr">
                    <a:lnL>
                      <a:noFill/>
                    </a:lnL>
                    <a:lnR>
                      <a:noFill/>
                    </a:lnR>
                    <a:lnT>
                      <a:noFill/>
                    </a:lnT>
                    <a:lnB>
                      <a:noFill/>
                    </a:lnB>
                  </a:tcPr>
                </a:tc>
                <a:tc>
                  <a:txBody>
                    <a:bodyPr/>
                    <a:lstStyle/>
                    <a:p>
                      <a:r>
                        <a:rPr lang="en-US" sz="900">
                          <a:effectLst/>
                        </a:rPr>
                        <a:t>10.0</a:t>
                      </a:r>
                    </a:p>
                  </a:txBody>
                  <a:tcPr marL="39414" marR="39414" marT="19707" marB="19707" anchor="ctr">
                    <a:lnL>
                      <a:noFill/>
                    </a:lnL>
                    <a:lnR>
                      <a:noFill/>
                    </a:lnR>
                    <a:lnT>
                      <a:noFill/>
                    </a:lnT>
                    <a:lnB>
                      <a:noFill/>
                    </a:lnB>
                  </a:tcPr>
                </a:tc>
                <a:tc>
                  <a:txBody>
                    <a:bodyPr/>
                    <a:lstStyle/>
                    <a:p>
                      <a:r>
                        <a:rPr lang="en-US" sz="900">
                          <a:effectLst/>
                        </a:rPr>
                        <a:t>3</a:t>
                      </a:r>
                    </a:p>
                  </a:txBody>
                  <a:tcPr marL="39414" marR="39414" marT="19707" marB="19707" anchor="ctr">
                    <a:lnL>
                      <a:noFill/>
                    </a:lnL>
                    <a:lnR>
                      <a:noFill/>
                    </a:lnR>
                    <a:lnT>
                      <a:noFill/>
                    </a:lnT>
                    <a:lnB>
                      <a:noFill/>
                    </a:lnB>
                  </a:tcPr>
                </a:tc>
                <a:tc>
                  <a:txBody>
                    <a:bodyPr/>
                    <a:lstStyle/>
                    <a:p>
                      <a:r>
                        <a:rPr lang="en-US" sz="900">
                          <a:effectLst/>
                        </a:rPr>
                        <a:t>2.70</a:t>
                      </a:r>
                    </a:p>
                  </a:txBody>
                  <a:tcPr marL="39414" marR="39414" marT="19707" marB="19707" anchor="ctr">
                    <a:lnL>
                      <a:noFill/>
                    </a:lnL>
                    <a:lnR>
                      <a:noFill/>
                    </a:lnR>
                    <a:lnT>
                      <a:noFill/>
                    </a:lnT>
                    <a:lnB>
                      <a:noFill/>
                    </a:lnB>
                  </a:tcPr>
                </a:tc>
                <a:tc>
                  <a:txBody>
                    <a:bodyPr/>
                    <a:lstStyle/>
                    <a:p>
                      <a:r>
                        <a:rPr lang="en-US" sz="900">
                          <a:effectLst/>
                        </a:rPr>
                        <a:t>1</a:t>
                      </a:r>
                    </a:p>
                  </a:txBody>
                  <a:tcPr marL="39414" marR="39414" marT="19707" marB="19707" anchor="ctr">
                    <a:lnL>
                      <a:noFill/>
                    </a:lnL>
                    <a:lnR>
                      <a:noFill/>
                    </a:lnR>
                    <a:lnT>
                      <a:noFill/>
                    </a:lnT>
                    <a:lnB>
                      <a:noFill/>
                    </a:lnB>
                  </a:tcPr>
                </a:tc>
                <a:tc>
                  <a:txBody>
                    <a:bodyPr/>
                    <a:lstStyle/>
                    <a:p>
                      <a:r>
                        <a:rPr lang="en-US" sz="900">
                          <a:effectLst/>
                        </a:rPr>
                        <a:t>False</a:t>
                      </a:r>
                    </a:p>
                  </a:txBody>
                  <a:tcPr marL="39414" marR="39414" marT="19707" marB="19707" anchor="ctr">
                    <a:lnL>
                      <a:noFill/>
                    </a:lnL>
                    <a:lnR>
                      <a:noFill/>
                    </a:lnR>
                    <a:lnB>
                      <a:noFill/>
                    </a:lnB>
                  </a:tcPr>
                </a:tc>
                <a:extLst>
                  <a:ext uri="{0D108BD9-81ED-4DB2-BD59-A6C34878D82A}">
                    <a16:rowId xmlns:a16="http://schemas.microsoft.com/office/drawing/2014/main" val="3097298659"/>
                  </a:ext>
                </a:extLst>
              </a:tr>
              <a:tr h="661148">
                <a:tc>
                  <a:txBody>
                    <a:bodyPr/>
                    <a:lstStyle/>
                    <a:p>
                      <a:pPr algn="r" fontAlgn="ctr"/>
                      <a:r>
                        <a:rPr lang="en-US" sz="900" b="0">
                          <a:effectLst/>
                        </a:rPr>
                        <a:t>1</a:t>
                      </a:r>
                    </a:p>
                  </a:txBody>
                  <a:tcPr marL="39414" marR="39414" marT="19707" marB="19707" anchor="ctr">
                    <a:lnL>
                      <a:noFill/>
                    </a:lnL>
                    <a:lnR>
                      <a:noFill/>
                    </a:lnR>
                    <a:lnT>
                      <a:noFill/>
                    </a:lnT>
                    <a:lnB>
                      <a:noFill/>
                    </a:lnB>
                  </a:tcPr>
                </a:tc>
                <a:tc>
                  <a:txBody>
                    <a:bodyPr/>
                    <a:lstStyle/>
                    <a:p>
                      <a:r>
                        <a:rPr lang="en-US" sz="900">
                          <a:effectLst/>
                        </a:rPr>
                        <a:t>OH</a:t>
                      </a:r>
                    </a:p>
                  </a:txBody>
                  <a:tcPr marL="39414" marR="39414" marT="19707" marB="19707" anchor="ctr">
                    <a:lnL>
                      <a:noFill/>
                    </a:lnL>
                    <a:lnR>
                      <a:noFill/>
                    </a:lnR>
                    <a:lnT>
                      <a:noFill/>
                    </a:lnT>
                    <a:lnB>
                      <a:noFill/>
                    </a:lnB>
                  </a:tcPr>
                </a:tc>
                <a:tc>
                  <a:txBody>
                    <a:bodyPr/>
                    <a:lstStyle/>
                    <a:p>
                      <a:r>
                        <a:rPr lang="en-US" sz="900">
                          <a:effectLst/>
                        </a:rPr>
                        <a:t>107</a:t>
                      </a:r>
                    </a:p>
                  </a:txBody>
                  <a:tcPr marL="39414" marR="39414" marT="19707" marB="19707" anchor="ctr">
                    <a:lnL>
                      <a:noFill/>
                    </a:lnL>
                    <a:lnR>
                      <a:noFill/>
                    </a:lnR>
                    <a:lnT>
                      <a:noFill/>
                    </a:lnT>
                    <a:lnB>
                      <a:noFill/>
                    </a:lnB>
                  </a:tcPr>
                </a:tc>
                <a:tc>
                  <a:txBody>
                    <a:bodyPr/>
                    <a:lstStyle/>
                    <a:p>
                      <a:r>
                        <a:rPr lang="en-US" sz="900">
                          <a:effectLst/>
                        </a:rPr>
                        <a:t>415</a:t>
                      </a:r>
                    </a:p>
                  </a:txBody>
                  <a:tcPr marL="39414" marR="39414" marT="19707" marB="19707" anchor="ctr">
                    <a:lnL>
                      <a:noFill/>
                    </a:lnL>
                    <a:lnR>
                      <a:noFill/>
                    </a:lnR>
                    <a:lnT>
                      <a:noFill/>
                    </a:lnT>
                    <a:lnB>
                      <a:noFill/>
                    </a:lnB>
                  </a:tcPr>
                </a:tc>
                <a:tc>
                  <a:txBody>
                    <a:bodyPr/>
                    <a:lstStyle/>
                    <a:p>
                      <a:r>
                        <a:rPr lang="en-US" sz="900">
                          <a:effectLst/>
                        </a:rPr>
                        <a:t>371-7191</a:t>
                      </a:r>
                    </a:p>
                  </a:txBody>
                  <a:tcPr marL="39414" marR="39414" marT="19707" marB="19707" anchor="ctr">
                    <a:lnL>
                      <a:noFill/>
                    </a:lnL>
                    <a:lnR>
                      <a:noFill/>
                    </a:lnR>
                    <a:lnT>
                      <a:noFill/>
                    </a:lnT>
                    <a:lnB>
                      <a:noFill/>
                    </a:lnB>
                  </a:tcPr>
                </a:tc>
                <a:tc>
                  <a:txBody>
                    <a:bodyPr/>
                    <a:lstStyle/>
                    <a:p>
                      <a:r>
                        <a:rPr lang="en-US" sz="900">
                          <a:effectLst/>
                        </a:rPr>
                        <a:t>no</a:t>
                      </a:r>
                    </a:p>
                  </a:txBody>
                  <a:tcPr marL="39414" marR="39414" marT="19707" marB="19707" anchor="ctr">
                    <a:lnL>
                      <a:noFill/>
                    </a:lnL>
                    <a:lnR>
                      <a:noFill/>
                    </a:lnR>
                    <a:lnT>
                      <a:noFill/>
                    </a:lnT>
                    <a:lnB>
                      <a:noFill/>
                    </a:lnB>
                  </a:tcPr>
                </a:tc>
                <a:tc>
                  <a:txBody>
                    <a:bodyPr/>
                    <a:lstStyle/>
                    <a:p>
                      <a:r>
                        <a:rPr lang="en-US" sz="900">
                          <a:effectLst/>
                        </a:rPr>
                        <a:t>yes</a:t>
                      </a:r>
                    </a:p>
                  </a:txBody>
                  <a:tcPr marL="39414" marR="39414" marT="19707" marB="19707" anchor="ctr">
                    <a:lnL>
                      <a:noFill/>
                    </a:lnL>
                    <a:lnR>
                      <a:noFill/>
                    </a:lnR>
                    <a:lnT>
                      <a:noFill/>
                    </a:lnT>
                    <a:lnB>
                      <a:noFill/>
                    </a:lnB>
                  </a:tcPr>
                </a:tc>
                <a:tc>
                  <a:txBody>
                    <a:bodyPr/>
                    <a:lstStyle/>
                    <a:p>
                      <a:r>
                        <a:rPr lang="en-US" sz="900">
                          <a:effectLst/>
                        </a:rPr>
                        <a:t>26</a:t>
                      </a:r>
                    </a:p>
                  </a:txBody>
                  <a:tcPr marL="39414" marR="39414" marT="19707" marB="19707" anchor="ctr">
                    <a:lnL>
                      <a:noFill/>
                    </a:lnL>
                    <a:lnR>
                      <a:noFill/>
                    </a:lnR>
                    <a:lnT>
                      <a:noFill/>
                    </a:lnT>
                    <a:lnB>
                      <a:noFill/>
                    </a:lnB>
                  </a:tcPr>
                </a:tc>
                <a:tc>
                  <a:txBody>
                    <a:bodyPr/>
                    <a:lstStyle/>
                    <a:p>
                      <a:r>
                        <a:rPr lang="en-US" sz="900">
                          <a:effectLst/>
                        </a:rPr>
                        <a:t>161.6</a:t>
                      </a:r>
                    </a:p>
                  </a:txBody>
                  <a:tcPr marL="39414" marR="39414" marT="19707" marB="19707" anchor="ctr">
                    <a:lnL>
                      <a:noFill/>
                    </a:lnL>
                    <a:lnR>
                      <a:noFill/>
                    </a:lnR>
                    <a:lnT>
                      <a:noFill/>
                    </a:lnT>
                    <a:lnB>
                      <a:noFill/>
                    </a:lnB>
                  </a:tcPr>
                </a:tc>
                <a:tc>
                  <a:txBody>
                    <a:bodyPr/>
                    <a:lstStyle/>
                    <a:p>
                      <a:r>
                        <a:rPr lang="en-US" sz="900">
                          <a:effectLst/>
                        </a:rPr>
                        <a:t>123</a:t>
                      </a:r>
                    </a:p>
                  </a:txBody>
                  <a:tcPr marL="39414" marR="39414" marT="19707" marB="19707" anchor="ctr">
                    <a:lnL>
                      <a:noFill/>
                    </a:lnL>
                    <a:lnR>
                      <a:noFill/>
                    </a:lnR>
                    <a:lnT>
                      <a:noFill/>
                    </a:lnT>
                    <a:lnB>
                      <a:noFill/>
                    </a:lnB>
                  </a:tcPr>
                </a:tc>
                <a:tc>
                  <a:txBody>
                    <a:bodyPr/>
                    <a:lstStyle/>
                    <a:p>
                      <a:r>
                        <a:rPr lang="en-US" sz="900">
                          <a:effectLst/>
                        </a:rPr>
                        <a:t>27.47</a:t>
                      </a:r>
                    </a:p>
                  </a:txBody>
                  <a:tcPr marL="39414" marR="39414" marT="19707" marB="19707" anchor="ctr">
                    <a:lnL>
                      <a:noFill/>
                    </a:lnL>
                    <a:lnR>
                      <a:noFill/>
                    </a:lnR>
                    <a:lnT>
                      <a:noFill/>
                    </a:lnT>
                    <a:lnB>
                      <a:noFill/>
                    </a:lnB>
                  </a:tcPr>
                </a:tc>
                <a:tc>
                  <a:txBody>
                    <a:bodyPr/>
                    <a:lstStyle/>
                    <a:p>
                      <a:r>
                        <a:rPr lang="en-US" sz="900">
                          <a:effectLst/>
                        </a:rPr>
                        <a:t>...</a:t>
                      </a:r>
                    </a:p>
                  </a:txBody>
                  <a:tcPr marL="39414" marR="39414" marT="19707" marB="19707" anchor="ctr">
                    <a:lnL>
                      <a:noFill/>
                    </a:lnL>
                    <a:lnR>
                      <a:noFill/>
                    </a:lnR>
                    <a:lnT>
                      <a:noFill/>
                    </a:lnT>
                    <a:lnB>
                      <a:noFill/>
                    </a:lnB>
                  </a:tcPr>
                </a:tc>
                <a:tc>
                  <a:txBody>
                    <a:bodyPr/>
                    <a:lstStyle/>
                    <a:p>
                      <a:r>
                        <a:rPr lang="en-US" sz="900">
                          <a:effectLst/>
                        </a:rPr>
                        <a:t>103</a:t>
                      </a:r>
                    </a:p>
                  </a:txBody>
                  <a:tcPr marL="39414" marR="39414" marT="19707" marB="19707" anchor="ctr">
                    <a:lnL>
                      <a:noFill/>
                    </a:lnL>
                    <a:lnR>
                      <a:noFill/>
                    </a:lnR>
                    <a:lnT>
                      <a:noFill/>
                    </a:lnT>
                    <a:lnB>
                      <a:noFill/>
                    </a:lnB>
                  </a:tcPr>
                </a:tc>
                <a:tc>
                  <a:txBody>
                    <a:bodyPr/>
                    <a:lstStyle/>
                    <a:p>
                      <a:r>
                        <a:rPr lang="en-US" sz="900" dirty="0">
                          <a:effectLst/>
                        </a:rPr>
                        <a:t>16.62</a:t>
                      </a:r>
                    </a:p>
                  </a:txBody>
                  <a:tcPr marL="39414" marR="39414" marT="19707" marB="19707" anchor="ctr">
                    <a:lnL>
                      <a:noFill/>
                    </a:lnL>
                    <a:lnR>
                      <a:noFill/>
                    </a:lnR>
                    <a:lnT>
                      <a:noFill/>
                    </a:lnT>
                    <a:lnB>
                      <a:noFill/>
                    </a:lnB>
                  </a:tcPr>
                </a:tc>
                <a:tc>
                  <a:txBody>
                    <a:bodyPr/>
                    <a:lstStyle/>
                    <a:p>
                      <a:r>
                        <a:rPr lang="en-US" sz="900">
                          <a:effectLst/>
                        </a:rPr>
                        <a:t>254.4</a:t>
                      </a:r>
                    </a:p>
                  </a:txBody>
                  <a:tcPr marL="39414" marR="39414" marT="19707" marB="19707" anchor="ctr">
                    <a:lnL>
                      <a:noFill/>
                    </a:lnL>
                    <a:lnR>
                      <a:noFill/>
                    </a:lnR>
                    <a:lnT>
                      <a:noFill/>
                    </a:lnT>
                    <a:lnB>
                      <a:noFill/>
                    </a:lnB>
                  </a:tcPr>
                </a:tc>
                <a:tc>
                  <a:txBody>
                    <a:bodyPr/>
                    <a:lstStyle/>
                    <a:p>
                      <a:r>
                        <a:rPr lang="en-US" sz="900">
                          <a:effectLst/>
                        </a:rPr>
                        <a:t>103</a:t>
                      </a:r>
                    </a:p>
                  </a:txBody>
                  <a:tcPr marL="39414" marR="39414" marT="19707" marB="19707" anchor="ctr">
                    <a:lnL>
                      <a:noFill/>
                    </a:lnL>
                    <a:lnR>
                      <a:noFill/>
                    </a:lnR>
                    <a:lnT>
                      <a:noFill/>
                    </a:lnT>
                    <a:lnB>
                      <a:noFill/>
                    </a:lnB>
                  </a:tcPr>
                </a:tc>
                <a:tc>
                  <a:txBody>
                    <a:bodyPr/>
                    <a:lstStyle/>
                    <a:p>
                      <a:r>
                        <a:rPr lang="en-US" sz="900">
                          <a:effectLst/>
                        </a:rPr>
                        <a:t>11.45</a:t>
                      </a:r>
                    </a:p>
                  </a:txBody>
                  <a:tcPr marL="39414" marR="39414" marT="19707" marB="19707" anchor="ctr">
                    <a:lnL>
                      <a:noFill/>
                    </a:lnL>
                    <a:lnR>
                      <a:noFill/>
                    </a:lnR>
                    <a:lnT>
                      <a:noFill/>
                    </a:lnT>
                    <a:lnB>
                      <a:noFill/>
                    </a:lnB>
                  </a:tcPr>
                </a:tc>
                <a:tc>
                  <a:txBody>
                    <a:bodyPr/>
                    <a:lstStyle/>
                    <a:p>
                      <a:r>
                        <a:rPr lang="en-US" sz="900">
                          <a:effectLst/>
                        </a:rPr>
                        <a:t>13.7</a:t>
                      </a:r>
                    </a:p>
                  </a:txBody>
                  <a:tcPr marL="39414" marR="39414" marT="19707" marB="19707" anchor="ctr">
                    <a:lnL>
                      <a:noFill/>
                    </a:lnL>
                    <a:lnR>
                      <a:noFill/>
                    </a:lnR>
                    <a:lnT>
                      <a:noFill/>
                    </a:lnT>
                    <a:lnB>
                      <a:noFill/>
                    </a:lnB>
                  </a:tcPr>
                </a:tc>
                <a:tc>
                  <a:txBody>
                    <a:bodyPr/>
                    <a:lstStyle/>
                    <a:p>
                      <a:r>
                        <a:rPr lang="en-US" sz="900">
                          <a:effectLst/>
                        </a:rPr>
                        <a:t>3</a:t>
                      </a:r>
                    </a:p>
                  </a:txBody>
                  <a:tcPr marL="39414" marR="39414" marT="19707" marB="19707" anchor="ctr">
                    <a:lnL>
                      <a:noFill/>
                    </a:lnL>
                    <a:lnR>
                      <a:noFill/>
                    </a:lnR>
                    <a:lnT>
                      <a:noFill/>
                    </a:lnT>
                    <a:lnB>
                      <a:noFill/>
                    </a:lnB>
                  </a:tcPr>
                </a:tc>
                <a:tc>
                  <a:txBody>
                    <a:bodyPr/>
                    <a:lstStyle/>
                    <a:p>
                      <a:r>
                        <a:rPr lang="en-US" sz="900">
                          <a:effectLst/>
                        </a:rPr>
                        <a:t>3.70</a:t>
                      </a:r>
                    </a:p>
                  </a:txBody>
                  <a:tcPr marL="39414" marR="39414" marT="19707" marB="19707" anchor="ctr">
                    <a:lnL>
                      <a:noFill/>
                    </a:lnL>
                    <a:lnR>
                      <a:noFill/>
                    </a:lnR>
                    <a:lnT>
                      <a:noFill/>
                    </a:lnT>
                    <a:lnB>
                      <a:noFill/>
                    </a:lnB>
                  </a:tcPr>
                </a:tc>
                <a:tc>
                  <a:txBody>
                    <a:bodyPr/>
                    <a:lstStyle/>
                    <a:p>
                      <a:r>
                        <a:rPr lang="en-US" sz="900">
                          <a:effectLst/>
                        </a:rPr>
                        <a:t>1</a:t>
                      </a:r>
                    </a:p>
                  </a:txBody>
                  <a:tcPr marL="39414" marR="39414" marT="19707" marB="19707" anchor="ctr">
                    <a:lnL>
                      <a:noFill/>
                    </a:lnL>
                    <a:lnR>
                      <a:noFill/>
                    </a:lnR>
                    <a:lnT>
                      <a:noFill/>
                    </a:lnT>
                    <a:lnB>
                      <a:noFill/>
                    </a:lnB>
                  </a:tcPr>
                </a:tc>
                <a:tc>
                  <a:txBody>
                    <a:bodyPr/>
                    <a:lstStyle/>
                    <a:p>
                      <a:r>
                        <a:rPr lang="en-US" sz="900">
                          <a:effectLst/>
                        </a:rPr>
                        <a:t>False</a:t>
                      </a:r>
                    </a:p>
                  </a:txBody>
                  <a:tcPr marL="39414" marR="39414" marT="19707" marB="19707" anchor="ctr">
                    <a:lnL>
                      <a:noFill/>
                    </a:lnL>
                    <a:lnR>
                      <a:noFill/>
                    </a:lnR>
                    <a:lnT>
                      <a:noFill/>
                    </a:lnT>
                    <a:lnB>
                      <a:noFill/>
                    </a:lnB>
                  </a:tcPr>
                </a:tc>
                <a:extLst>
                  <a:ext uri="{0D108BD9-81ED-4DB2-BD59-A6C34878D82A}">
                    <a16:rowId xmlns:a16="http://schemas.microsoft.com/office/drawing/2014/main" val="3133046896"/>
                  </a:ext>
                </a:extLst>
              </a:tr>
              <a:tr h="661148">
                <a:tc>
                  <a:txBody>
                    <a:bodyPr/>
                    <a:lstStyle/>
                    <a:p>
                      <a:pPr algn="r" fontAlgn="ctr"/>
                      <a:r>
                        <a:rPr lang="en-US" sz="900" b="0">
                          <a:effectLst/>
                        </a:rPr>
                        <a:t>2</a:t>
                      </a:r>
                    </a:p>
                  </a:txBody>
                  <a:tcPr marL="39414" marR="39414" marT="19707" marB="19707" anchor="ctr">
                    <a:lnL>
                      <a:noFill/>
                    </a:lnL>
                    <a:lnR>
                      <a:noFill/>
                    </a:lnR>
                    <a:lnT>
                      <a:noFill/>
                    </a:lnT>
                    <a:lnB>
                      <a:noFill/>
                    </a:lnB>
                  </a:tcPr>
                </a:tc>
                <a:tc>
                  <a:txBody>
                    <a:bodyPr/>
                    <a:lstStyle/>
                    <a:p>
                      <a:r>
                        <a:rPr lang="en-US" sz="900">
                          <a:effectLst/>
                        </a:rPr>
                        <a:t>NJ</a:t>
                      </a:r>
                    </a:p>
                  </a:txBody>
                  <a:tcPr marL="39414" marR="39414" marT="19707" marB="19707" anchor="ctr">
                    <a:lnL>
                      <a:noFill/>
                    </a:lnL>
                    <a:lnR>
                      <a:noFill/>
                    </a:lnR>
                    <a:lnT>
                      <a:noFill/>
                    </a:lnT>
                    <a:lnB>
                      <a:noFill/>
                    </a:lnB>
                  </a:tcPr>
                </a:tc>
                <a:tc>
                  <a:txBody>
                    <a:bodyPr/>
                    <a:lstStyle/>
                    <a:p>
                      <a:r>
                        <a:rPr lang="en-US" sz="900">
                          <a:effectLst/>
                        </a:rPr>
                        <a:t>137</a:t>
                      </a:r>
                    </a:p>
                  </a:txBody>
                  <a:tcPr marL="39414" marR="39414" marT="19707" marB="19707" anchor="ctr">
                    <a:lnL>
                      <a:noFill/>
                    </a:lnL>
                    <a:lnR>
                      <a:noFill/>
                    </a:lnR>
                    <a:lnT>
                      <a:noFill/>
                    </a:lnT>
                    <a:lnB>
                      <a:noFill/>
                    </a:lnB>
                  </a:tcPr>
                </a:tc>
                <a:tc>
                  <a:txBody>
                    <a:bodyPr/>
                    <a:lstStyle/>
                    <a:p>
                      <a:r>
                        <a:rPr lang="en-US" sz="900">
                          <a:effectLst/>
                        </a:rPr>
                        <a:t>415</a:t>
                      </a:r>
                    </a:p>
                  </a:txBody>
                  <a:tcPr marL="39414" marR="39414" marT="19707" marB="19707" anchor="ctr">
                    <a:lnL>
                      <a:noFill/>
                    </a:lnL>
                    <a:lnR>
                      <a:noFill/>
                    </a:lnR>
                    <a:lnT>
                      <a:noFill/>
                    </a:lnT>
                    <a:lnB>
                      <a:noFill/>
                    </a:lnB>
                  </a:tcPr>
                </a:tc>
                <a:tc>
                  <a:txBody>
                    <a:bodyPr/>
                    <a:lstStyle/>
                    <a:p>
                      <a:r>
                        <a:rPr lang="en-US" sz="900">
                          <a:effectLst/>
                        </a:rPr>
                        <a:t>358-1921</a:t>
                      </a:r>
                    </a:p>
                  </a:txBody>
                  <a:tcPr marL="39414" marR="39414" marT="19707" marB="19707" anchor="ctr">
                    <a:lnL>
                      <a:noFill/>
                    </a:lnL>
                    <a:lnR>
                      <a:noFill/>
                    </a:lnR>
                    <a:lnT>
                      <a:noFill/>
                    </a:lnT>
                    <a:lnB>
                      <a:noFill/>
                    </a:lnB>
                  </a:tcPr>
                </a:tc>
                <a:tc>
                  <a:txBody>
                    <a:bodyPr/>
                    <a:lstStyle/>
                    <a:p>
                      <a:r>
                        <a:rPr lang="en-US" sz="900">
                          <a:effectLst/>
                        </a:rPr>
                        <a:t>no</a:t>
                      </a:r>
                    </a:p>
                  </a:txBody>
                  <a:tcPr marL="39414" marR="39414" marT="19707" marB="19707" anchor="ctr">
                    <a:lnL>
                      <a:noFill/>
                    </a:lnL>
                    <a:lnR>
                      <a:noFill/>
                    </a:lnR>
                    <a:lnT>
                      <a:noFill/>
                    </a:lnT>
                    <a:lnB>
                      <a:noFill/>
                    </a:lnB>
                  </a:tcPr>
                </a:tc>
                <a:tc>
                  <a:txBody>
                    <a:bodyPr/>
                    <a:lstStyle/>
                    <a:p>
                      <a:r>
                        <a:rPr lang="en-US" sz="900">
                          <a:effectLst/>
                        </a:rPr>
                        <a:t>no</a:t>
                      </a:r>
                    </a:p>
                  </a:txBody>
                  <a:tcPr marL="39414" marR="39414" marT="19707" marB="19707" anchor="ctr">
                    <a:lnL>
                      <a:noFill/>
                    </a:lnL>
                    <a:lnR>
                      <a:noFill/>
                    </a:lnR>
                    <a:lnT>
                      <a:noFill/>
                    </a:lnT>
                    <a:lnB>
                      <a:noFill/>
                    </a:lnB>
                  </a:tcPr>
                </a:tc>
                <a:tc>
                  <a:txBody>
                    <a:bodyPr/>
                    <a:lstStyle/>
                    <a:p>
                      <a:r>
                        <a:rPr lang="en-US" sz="900">
                          <a:effectLst/>
                        </a:rPr>
                        <a:t>0</a:t>
                      </a:r>
                    </a:p>
                  </a:txBody>
                  <a:tcPr marL="39414" marR="39414" marT="19707" marB="19707" anchor="ctr">
                    <a:lnL>
                      <a:noFill/>
                    </a:lnL>
                    <a:lnR>
                      <a:noFill/>
                    </a:lnR>
                    <a:lnT>
                      <a:noFill/>
                    </a:lnT>
                    <a:lnB>
                      <a:noFill/>
                    </a:lnB>
                  </a:tcPr>
                </a:tc>
                <a:tc>
                  <a:txBody>
                    <a:bodyPr/>
                    <a:lstStyle/>
                    <a:p>
                      <a:r>
                        <a:rPr lang="en-US" sz="900">
                          <a:effectLst/>
                        </a:rPr>
                        <a:t>243.4</a:t>
                      </a:r>
                    </a:p>
                  </a:txBody>
                  <a:tcPr marL="39414" marR="39414" marT="19707" marB="19707" anchor="ctr">
                    <a:lnL>
                      <a:noFill/>
                    </a:lnL>
                    <a:lnR>
                      <a:noFill/>
                    </a:lnR>
                    <a:lnT>
                      <a:noFill/>
                    </a:lnT>
                    <a:lnB>
                      <a:noFill/>
                    </a:lnB>
                  </a:tcPr>
                </a:tc>
                <a:tc>
                  <a:txBody>
                    <a:bodyPr/>
                    <a:lstStyle/>
                    <a:p>
                      <a:r>
                        <a:rPr lang="en-US" sz="900">
                          <a:effectLst/>
                        </a:rPr>
                        <a:t>114</a:t>
                      </a:r>
                    </a:p>
                  </a:txBody>
                  <a:tcPr marL="39414" marR="39414" marT="19707" marB="19707" anchor="ctr">
                    <a:lnL>
                      <a:noFill/>
                    </a:lnL>
                    <a:lnR>
                      <a:noFill/>
                    </a:lnR>
                    <a:lnT>
                      <a:noFill/>
                    </a:lnT>
                    <a:lnB>
                      <a:noFill/>
                    </a:lnB>
                  </a:tcPr>
                </a:tc>
                <a:tc>
                  <a:txBody>
                    <a:bodyPr/>
                    <a:lstStyle/>
                    <a:p>
                      <a:r>
                        <a:rPr lang="en-US" sz="900">
                          <a:effectLst/>
                        </a:rPr>
                        <a:t>41.38</a:t>
                      </a:r>
                    </a:p>
                  </a:txBody>
                  <a:tcPr marL="39414" marR="39414" marT="19707" marB="19707" anchor="ctr">
                    <a:lnL>
                      <a:noFill/>
                    </a:lnL>
                    <a:lnR>
                      <a:noFill/>
                    </a:lnR>
                    <a:lnT>
                      <a:noFill/>
                    </a:lnT>
                    <a:lnB>
                      <a:noFill/>
                    </a:lnB>
                  </a:tcPr>
                </a:tc>
                <a:tc>
                  <a:txBody>
                    <a:bodyPr/>
                    <a:lstStyle/>
                    <a:p>
                      <a:r>
                        <a:rPr lang="en-US" sz="900" dirty="0">
                          <a:effectLst/>
                        </a:rPr>
                        <a:t>...</a:t>
                      </a:r>
                    </a:p>
                  </a:txBody>
                  <a:tcPr marL="39414" marR="39414" marT="19707" marB="19707" anchor="ctr">
                    <a:lnL>
                      <a:noFill/>
                    </a:lnL>
                    <a:lnR>
                      <a:noFill/>
                    </a:lnR>
                    <a:lnT>
                      <a:noFill/>
                    </a:lnT>
                    <a:lnB>
                      <a:noFill/>
                    </a:lnB>
                  </a:tcPr>
                </a:tc>
                <a:tc>
                  <a:txBody>
                    <a:bodyPr/>
                    <a:lstStyle/>
                    <a:p>
                      <a:r>
                        <a:rPr lang="en-US" sz="900">
                          <a:effectLst/>
                        </a:rPr>
                        <a:t>110</a:t>
                      </a:r>
                    </a:p>
                  </a:txBody>
                  <a:tcPr marL="39414" marR="39414" marT="19707" marB="19707" anchor="ctr">
                    <a:lnL>
                      <a:noFill/>
                    </a:lnL>
                    <a:lnR>
                      <a:noFill/>
                    </a:lnR>
                    <a:lnT>
                      <a:noFill/>
                    </a:lnT>
                    <a:lnB>
                      <a:noFill/>
                    </a:lnB>
                  </a:tcPr>
                </a:tc>
                <a:tc>
                  <a:txBody>
                    <a:bodyPr/>
                    <a:lstStyle/>
                    <a:p>
                      <a:r>
                        <a:rPr lang="en-US" sz="900">
                          <a:effectLst/>
                        </a:rPr>
                        <a:t>10.30</a:t>
                      </a:r>
                    </a:p>
                  </a:txBody>
                  <a:tcPr marL="39414" marR="39414" marT="19707" marB="19707" anchor="ctr">
                    <a:lnL>
                      <a:noFill/>
                    </a:lnL>
                    <a:lnR>
                      <a:noFill/>
                    </a:lnR>
                    <a:lnT>
                      <a:noFill/>
                    </a:lnT>
                    <a:lnB>
                      <a:noFill/>
                    </a:lnB>
                  </a:tcPr>
                </a:tc>
                <a:tc>
                  <a:txBody>
                    <a:bodyPr/>
                    <a:lstStyle/>
                    <a:p>
                      <a:r>
                        <a:rPr lang="en-US" sz="900">
                          <a:effectLst/>
                        </a:rPr>
                        <a:t>162.6</a:t>
                      </a:r>
                    </a:p>
                  </a:txBody>
                  <a:tcPr marL="39414" marR="39414" marT="19707" marB="19707" anchor="ctr">
                    <a:lnL>
                      <a:noFill/>
                    </a:lnL>
                    <a:lnR>
                      <a:noFill/>
                    </a:lnR>
                    <a:lnT>
                      <a:noFill/>
                    </a:lnT>
                    <a:lnB>
                      <a:noFill/>
                    </a:lnB>
                  </a:tcPr>
                </a:tc>
                <a:tc>
                  <a:txBody>
                    <a:bodyPr/>
                    <a:lstStyle/>
                    <a:p>
                      <a:r>
                        <a:rPr lang="en-US" sz="900">
                          <a:effectLst/>
                        </a:rPr>
                        <a:t>104</a:t>
                      </a:r>
                    </a:p>
                  </a:txBody>
                  <a:tcPr marL="39414" marR="39414" marT="19707" marB="19707" anchor="ctr">
                    <a:lnL>
                      <a:noFill/>
                    </a:lnL>
                    <a:lnR>
                      <a:noFill/>
                    </a:lnR>
                    <a:lnT>
                      <a:noFill/>
                    </a:lnT>
                    <a:lnB>
                      <a:noFill/>
                    </a:lnB>
                  </a:tcPr>
                </a:tc>
                <a:tc>
                  <a:txBody>
                    <a:bodyPr/>
                    <a:lstStyle/>
                    <a:p>
                      <a:r>
                        <a:rPr lang="en-US" sz="900">
                          <a:effectLst/>
                        </a:rPr>
                        <a:t>7.32</a:t>
                      </a:r>
                    </a:p>
                  </a:txBody>
                  <a:tcPr marL="39414" marR="39414" marT="19707" marB="19707" anchor="ctr">
                    <a:lnL>
                      <a:noFill/>
                    </a:lnL>
                    <a:lnR>
                      <a:noFill/>
                    </a:lnR>
                    <a:lnT>
                      <a:noFill/>
                    </a:lnT>
                    <a:lnB>
                      <a:noFill/>
                    </a:lnB>
                  </a:tcPr>
                </a:tc>
                <a:tc>
                  <a:txBody>
                    <a:bodyPr/>
                    <a:lstStyle/>
                    <a:p>
                      <a:r>
                        <a:rPr lang="en-US" sz="900">
                          <a:effectLst/>
                        </a:rPr>
                        <a:t>12.2</a:t>
                      </a:r>
                    </a:p>
                  </a:txBody>
                  <a:tcPr marL="39414" marR="39414" marT="19707" marB="19707" anchor="ctr">
                    <a:lnL>
                      <a:noFill/>
                    </a:lnL>
                    <a:lnR>
                      <a:noFill/>
                    </a:lnR>
                    <a:lnT>
                      <a:noFill/>
                    </a:lnT>
                    <a:lnB>
                      <a:noFill/>
                    </a:lnB>
                  </a:tcPr>
                </a:tc>
                <a:tc>
                  <a:txBody>
                    <a:bodyPr/>
                    <a:lstStyle/>
                    <a:p>
                      <a:r>
                        <a:rPr lang="en-US" sz="900">
                          <a:effectLst/>
                        </a:rPr>
                        <a:t>5</a:t>
                      </a:r>
                    </a:p>
                  </a:txBody>
                  <a:tcPr marL="39414" marR="39414" marT="19707" marB="19707" anchor="ctr">
                    <a:lnL>
                      <a:noFill/>
                    </a:lnL>
                    <a:lnR>
                      <a:noFill/>
                    </a:lnR>
                    <a:lnT>
                      <a:noFill/>
                    </a:lnT>
                    <a:lnB>
                      <a:noFill/>
                    </a:lnB>
                  </a:tcPr>
                </a:tc>
                <a:tc>
                  <a:txBody>
                    <a:bodyPr/>
                    <a:lstStyle/>
                    <a:p>
                      <a:r>
                        <a:rPr lang="en-US" sz="900">
                          <a:effectLst/>
                        </a:rPr>
                        <a:t>3.29</a:t>
                      </a:r>
                    </a:p>
                  </a:txBody>
                  <a:tcPr marL="39414" marR="39414" marT="19707" marB="19707" anchor="ctr">
                    <a:lnL>
                      <a:noFill/>
                    </a:lnL>
                    <a:lnR>
                      <a:noFill/>
                    </a:lnR>
                    <a:lnT>
                      <a:noFill/>
                    </a:lnT>
                    <a:lnB>
                      <a:noFill/>
                    </a:lnB>
                  </a:tcPr>
                </a:tc>
                <a:tc>
                  <a:txBody>
                    <a:bodyPr/>
                    <a:lstStyle/>
                    <a:p>
                      <a:r>
                        <a:rPr lang="en-US" sz="900">
                          <a:effectLst/>
                        </a:rPr>
                        <a:t>0</a:t>
                      </a:r>
                    </a:p>
                  </a:txBody>
                  <a:tcPr marL="39414" marR="39414" marT="19707" marB="19707" anchor="ctr">
                    <a:lnL>
                      <a:noFill/>
                    </a:lnL>
                    <a:lnR>
                      <a:noFill/>
                    </a:lnR>
                    <a:lnT>
                      <a:noFill/>
                    </a:lnT>
                    <a:lnB>
                      <a:noFill/>
                    </a:lnB>
                  </a:tcPr>
                </a:tc>
                <a:tc>
                  <a:txBody>
                    <a:bodyPr/>
                    <a:lstStyle/>
                    <a:p>
                      <a:r>
                        <a:rPr lang="en-US" sz="900">
                          <a:effectLst/>
                        </a:rPr>
                        <a:t>False</a:t>
                      </a:r>
                    </a:p>
                  </a:txBody>
                  <a:tcPr marL="39414" marR="39414" marT="19707" marB="19707" anchor="ctr">
                    <a:lnL>
                      <a:noFill/>
                    </a:lnL>
                    <a:lnR>
                      <a:noFill/>
                    </a:lnR>
                    <a:lnT>
                      <a:noFill/>
                    </a:lnT>
                    <a:lnB>
                      <a:noFill/>
                    </a:lnB>
                  </a:tcPr>
                </a:tc>
                <a:extLst>
                  <a:ext uri="{0D108BD9-81ED-4DB2-BD59-A6C34878D82A}">
                    <a16:rowId xmlns:a16="http://schemas.microsoft.com/office/drawing/2014/main" val="1117566796"/>
                  </a:ext>
                </a:extLst>
              </a:tr>
              <a:tr h="661148">
                <a:tc>
                  <a:txBody>
                    <a:bodyPr/>
                    <a:lstStyle/>
                    <a:p>
                      <a:pPr algn="r" fontAlgn="ctr"/>
                      <a:r>
                        <a:rPr lang="en-US" sz="900" b="0">
                          <a:effectLst/>
                        </a:rPr>
                        <a:t>3</a:t>
                      </a:r>
                    </a:p>
                  </a:txBody>
                  <a:tcPr marL="39414" marR="39414" marT="19707" marB="19707" anchor="ctr">
                    <a:lnL>
                      <a:noFill/>
                    </a:lnL>
                    <a:lnR>
                      <a:noFill/>
                    </a:lnR>
                    <a:lnT>
                      <a:noFill/>
                    </a:lnT>
                    <a:lnB>
                      <a:noFill/>
                    </a:lnB>
                  </a:tcPr>
                </a:tc>
                <a:tc>
                  <a:txBody>
                    <a:bodyPr/>
                    <a:lstStyle/>
                    <a:p>
                      <a:r>
                        <a:rPr lang="en-US" sz="900">
                          <a:effectLst/>
                        </a:rPr>
                        <a:t>OH</a:t>
                      </a:r>
                    </a:p>
                  </a:txBody>
                  <a:tcPr marL="39414" marR="39414" marT="19707" marB="19707" anchor="ctr">
                    <a:lnL>
                      <a:noFill/>
                    </a:lnL>
                    <a:lnR>
                      <a:noFill/>
                    </a:lnR>
                    <a:lnT>
                      <a:noFill/>
                    </a:lnT>
                    <a:lnB>
                      <a:noFill/>
                    </a:lnB>
                  </a:tcPr>
                </a:tc>
                <a:tc>
                  <a:txBody>
                    <a:bodyPr/>
                    <a:lstStyle/>
                    <a:p>
                      <a:r>
                        <a:rPr lang="en-US" sz="900">
                          <a:effectLst/>
                        </a:rPr>
                        <a:t>84</a:t>
                      </a:r>
                    </a:p>
                  </a:txBody>
                  <a:tcPr marL="39414" marR="39414" marT="19707" marB="19707" anchor="ctr">
                    <a:lnL>
                      <a:noFill/>
                    </a:lnL>
                    <a:lnR>
                      <a:noFill/>
                    </a:lnR>
                    <a:lnT>
                      <a:noFill/>
                    </a:lnT>
                    <a:lnB>
                      <a:noFill/>
                    </a:lnB>
                  </a:tcPr>
                </a:tc>
                <a:tc>
                  <a:txBody>
                    <a:bodyPr/>
                    <a:lstStyle/>
                    <a:p>
                      <a:r>
                        <a:rPr lang="en-US" sz="900">
                          <a:effectLst/>
                        </a:rPr>
                        <a:t>408</a:t>
                      </a:r>
                    </a:p>
                  </a:txBody>
                  <a:tcPr marL="39414" marR="39414" marT="19707" marB="19707" anchor="ctr">
                    <a:lnL>
                      <a:noFill/>
                    </a:lnL>
                    <a:lnR>
                      <a:noFill/>
                    </a:lnR>
                    <a:lnT>
                      <a:noFill/>
                    </a:lnT>
                    <a:lnB>
                      <a:noFill/>
                    </a:lnB>
                  </a:tcPr>
                </a:tc>
                <a:tc>
                  <a:txBody>
                    <a:bodyPr/>
                    <a:lstStyle/>
                    <a:p>
                      <a:r>
                        <a:rPr lang="en-US" sz="900">
                          <a:effectLst/>
                        </a:rPr>
                        <a:t>375-9999</a:t>
                      </a:r>
                    </a:p>
                  </a:txBody>
                  <a:tcPr marL="39414" marR="39414" marT="19707" marB="19707" anchor="ctr">
                    <a:lnL>
                      <a:noFill/>
                    </a:lnL>
                    <a:lnR>
                      <a:noFill/>
                    </a:lnR>
                    <a:lnT>
                      <a:noFill/>
                    </a:lnT>
                    <a:lnB>
                      <a:noFill/>
                    </a:lnB>
                  </a:tcPr>
                </a:tc>
                <a:tc>
                  <a:txBody>
                    <a:bodyPr/>
                    <a:lstStyle/>
                    <a:p>
                      <a:r>
                        <a:rPr lang="en-US" sz="900">
                          <a:effectLst/>
                        </a:rPr>
                        <a:t>yes</a:t>
                      </a:r>
                    </a:p>
                  </a:txBody>
                  <a:tcPr marL="39414" marR="39414" marT="19707" marB="19707" anchor="ctr">
                    <a:lnL>
                      <a:noFill/>
                    </a:lnL>
                    <a:lnR>
                      <a:noFill/>
                    </a:lnR>
                    <a:lnT>
                      <a:noFill/>
                    </a:lnT>
                    <a:lnB>
                      <a:noFill/>
                    </a:lnB>
                  </a:tcPr>
                </a:tc>
                <a:tc>
                  <a:txBody>
                    <a:bodyPr/>
                    <a:lstStyle/>
                    <a:p>
                      <a:r>
                        <a:rPr lang="en-US" sz="900">
                          <a:effectLst/>
                        </a:rPr>
                        <a:t>no</a:t>
                      </a:r>
                    </a:p>
                  </a:txBody>
                  <a:tcPr marL="39414" marR="39414" marT="19707" marB="19707" anchor="ctr">
                    <a:lnL>
                      <a:noFill/>
                    </a:lnL>
                    <a:lnR>
                      <a:noFill/>
                    </a:lnR>
                    <a:lnT>
                      <a:noFill/>
                    </a:lnT>
                    <a:lnB>
                      <a:noFill/>
                    </a:lnB>
                  </a:tcPr>
                </a:tc>
                <a:tc>
                  <a:txBody>
                    <a:bodyPr/>
                    <a:lstStyle/>
                    <a:p>
                      <a:r>
                        <a:rPr lang="en-US" sz="900">
                          <a:effectLst/>
                        </a:rPr>
                        <a:t>0</a:t>
                      </a:r>
                    </a:p>
                  </a:txBody>
                  <a:tcPr marL="39414" marR="39414" marT="19707" marB="19707" anchor="ctr">
                    <a:lnL>
                      <a:noFill/>
                    </a:lnL>
                    <a:lnR>
                      <a:noFill/>
                    </a:lnR>
                    <a:lnT>
                      <a:noFill/>
                    </a:lnT>
                    <a:lnB>
                      <a:noFill/>
                    </a:lnB>
                  </a:tcPr>
                </a:tc>
                <a:tc>
                  <a:txBody>
                    <a:bodyPr/>
                    <a:lstStyle/>
                    <a:p>
                      <a:r>
                        <a:rPr lang="en-US" sz="900">
                          <a:effectLst/>
                        </a:rPr>
                        <a:t>299.4</a:t>
                      </a:r>
                    </a:p>
                  </a:txBody>
                  <a:tcPr marL="39414" marR="39414" marT="19707" marB="19707" anchor="ctr">
                    <a:lnL>
                      <a:noFill/>
                    </a:lnL>
                    <a:lnR>
                      <a:noFill/>
                    </a:lnR>
                    <a:lnT>
                      <a:noFill/>
                    </a:lnT>
                    <a:lnB>
                      <a:noFill/>
                    </a:lnB>
                  </a:tcPr>
                </a:tc>
                <a:tc>
                  <a:txBody>
                    <a:bodyPr/>
                    <a:lstStyle/>
                    <a:p>
                      <a:r>
                        <a:rPr lang="en-US" sz="900">
                          <a:effectLst/>
                        </a:rPr>
                        <a:t>71</a:t>
                      </a:r>
                    </a:p>
                  </a:txBody>
                  <a:tcPr marL="39414" marR="39414" marT="19707" marB="19707" anchor="ctr">
                    <a:lnL>
                      <a:noFill/>
                    </a:lnL>
                    <a:lnR>
                      <a:noFill/>
                    </a:lnR>
                    <a:lnT>
                      <a:noFill/>
                    </a:lnT>
                    <a:lnB>
                      <a:noFill/>
                    </a:lnB>
                  </a:tcPr>
                </a:tc>
                <a:tc>
                  <a:txBody>
                    <a:bodyPr/>
                    <a:lstStyle/>
                    <a:p>
                      <a:r>
                        <a:rPr lang="en-US" sz="900">
                          <a:effectLst/>
                        </a:rPr>
                        <a:t>50.90</a:t>
                      </a:r>
                    </a:p>
                  </a:txBody>
                  <a:tcPr marL="39414" marR="39414" marT="19707" marB="19707" anchor="ctr">
                    <a:lnL>
                      <a:noFill/>
                    </a:lnL>
                    <a:lnR>
                      <a:noFill/>
                    </a:lnR>
                    <a:lnT>
                      <a:noFill/>
                    </a:lnT>
                    <a:lnB>
                      <a:noFill/>
                    </a:lnB>
                  </a:tcPr>
                </a:tc>
                <a:tc>
                  <a:txBody>
                    <a:bodyPr/>
                    <a:lstStyle/>
                    <a:p>
                      <a:r>
                        <a:rPr lang="en-US" sz="900">
                          <a:effectLst/>
                        </a:rPr>
                        <a:t>...</a:t>
                      </a:r>
                    </a:p>
                  </a:txBody>
                  <a:tcPr marL="39414" marR="39414" marT="19707" marB="19707" anchor="ctr">
                    <a:lnL>
                      <a:noFill/>
                    </a:lnL>
                    <a:lnR>
                      <a:noFill/>
                    </a:lnR>
                    <a:lnT>
                      <a:noFill/>
                    </a:lnT>
                    <a:lnB>
                      <a:noFill/>
                    </a:lnB>
                  </a:tcPr>
                </a:tc>
                <a:tc>
                  <a:txBody>
                    <a:bodyPr/>
                    <a:lstStyle/>
                    <a:p>
                      <a:r>
                        <a:rPr lang="en-US" sz="900">
                          <a:effectLst/>
                        </a:rPr>
                        <a:t>88</a:t>
                      </a:r>
                    </a:p>
                  </a:txBody>
                  <a:tcPr marL="39414" marR="39414" marT="19707" marB="19707" anchor="ctr">
                    <a:lnL>
                      <a:noFill/>
                    </a:lnL>
                    <a:lnR>
                      <a:noFill/>
                    </a:lnR>
                    <a:lnT>
                      <a:noFill/>
                    </a:lnT>
                    <a:lnB>
                      <a:noFill/>
                    </a:lnB>
                  </a:tcPr>
                </a:tc>
                <a:tc>
                  <a:txBody>
                    <a:bodyPr/>
                    <a:lstStyle/>
                    <a:p>
                      <a:r>
                        <a:rPr lang="en-US" sz="900">
                          <a:effectLst/>
                        </a:rPr>
                        <a:t>5.26</a:t>
                      </a:r>
                    </a:p>
                  </a:txBody>
                  <a:tcPr marL="39414" marR="39414" marT="19707" marB="19707" anchor="ctr">
                    <a:lnL>
                      <a:noFill/>
                    </a:lnL>
                    <a:lnR>
                      <a:noFill/>
                    </a:lnR>
                    <a:lnT>
                      <a:noFill/>
                    </a:lnT>
                    <a:lnB>
                      <a:noFill/>
                    </a:lnB>
                  </a:tcPr>
                </a:tc>
                <a:tc>
                  <a:txBody>
                    <a:bodyPr/>
                    <a:lstStyle/>
                    <a:p>
                      <a:r>
                        <a:rPr lang="en-US" sz="900">
                          <a:effectLst/>
                        </a:rPr>
                        <a:t>196.9</a:t>
                      </a:r>
                    </a:p>
                  </a:txBody>
                  <a:tcPr marL="39414" marR="39414" marT="19707" marB="19707" anchor="ctr">
                    <a:lnL>
                      <a:noFill/>
                    </a:lnL>
                    <a:lnR>
                      <a:noFill/>
                    </a:lnR>
                    <a:lnT>
                      <a:noFill/>
                    </a:lnT>
                    <a:lnB>
                      <a:noFill/>
                    </a:lnB>
                  </a:tcPr>
                </a:tc>
                <a:tc>
                  <a:txBody>
                    <a:bodyPr/>
                    <a:lstStyle/>
                    <a:p>
                      <a:r>
                        <a:rPr lang="en-US" sz="900">
                          <a:effectLst/>
                        </a:rPr>
                        <a:t>89</a:t>
                      </a:r>
                    </a:p>
                  </a:txBody>
                  <a:tcPr marL="39414" marR="39414" marT="19707" marB="19707" anchor="ctr">
                    <a:lnL>
                      <a:noFill/>
                    </a:lnL>
                    <a:lnR>
                      <a:noFill/>
                    </a:lnR>
                    <a:lnT>
                      <a:noFill/>
                    </a:lnT>
                    <a:lnB>
                      <a:noFill/>
                    </a:lnB>
                  </a:tcPr>
                </a:tc>
                <a:tc>
                  <a:txBody>
                    <a:bodyPr/>
                    <a:lstStyle/>
                    <a:p>
                      <a:r>
                        <a:rPr lang="en-US" sz="900">
                          <a:effectLst/>
                        </a:rPr>
                        <a:t>8.86</a:t>
                      </a:r>
                    </a:p>
                  </a:txBody>
                  <a:tcPr marL="39414" marR="39414" marT="19707" marB="19707" anchor="ctr">
                    <a:lnL>
                      <a:noFill/>
                    </a:lnL>
                    <a:lnR>
                      <a:noFill/>
                    </a:lnR>
                    <a:lnT>
                      <a:noFill/>
                    </a:lnT>
                    <a:lnB>
                      <a:noFill/>
                    </a:lnB>
                  </a:tcPr>
                </a:tc>
                <a:tc>
                  <a:txBody>
                    <a:bodyPr/>
                    <a:lstStyle/>
                    <a:p>
                      <a:r>
                        <a:rPr lang="en-US" sz="900">
                          <a:effectLst/>
                        </a:rPr>
                        <a:t>6.6</a:t>
                      </a:r>
                    </a:p>
                  </a:txBody>
                  <a:tcPr marL="39414" marR="39414" marT="19707" marB="19707" anchor="ctr">
                    <a:lnL>
                      <a:noFill/>
                    </a:lnL>
                    <a:lnR>
                      <a:noFill/>
                    </a:lnR>
                    <a:lnT>
                      <a:noFill/>
                    </a:lnT>
                    <a:lnB>
                      <a:noFill/>
                    </a:lnB>
                  </a:tcPr>
                </a:tc>
                <a:tc>
                  <a:txBody>
                    <a:bodyPr/>
                    <a:lstStyle/>
                    <a:p>
                      <a:r>
                        <a:rPr lang="en-US" sz="900">
                          <a:effectLst/>
                        </a:rPr>
                        <a:t>7</a:t>
                      </a:r>
                    </a:p>
                  </a:txBody>
                  <a:tcPr marL="39414" marR="39414" marT="19707" marB="19707" anchor="ctr">
                    <a:lnL>
                      <a:noFill/>
                    </a:lnL>
                    <a:lnR>
                      <a:noFill/>
                    </a:lnR>
                    <a:lnT>
                      <a:noFill/>
                    </a:lnT>
                    <a:lnB>
                      <a:noFill/>
                    </a:lnB>
                  </a:tcPr>
                </a:tc>
                <a:tc>
                  <a:txBody>
                    <a:bodyPr/>
                    <a:lstStyle/>
                    <a:p>
                      <a:r>
                        <a:rPr lang="en-US" sz="900">
                          <a:effectLst/>
                        </a:rPr>
                        <a:t>1.78</a:t>
                      </a:r>
                    </a:p>
                  </a:txBody>
                  <a:tcPr marL="39414" marR="39414" marT="19707" marB="19707" anchor="ctr">
                    <a:lnL>
                      <a:noFill/>
                    </a:lnL>
                    <a:lnR>
                      <a:noFill/>
                    </a:lnR>
                    <a:lnT>
                      <a:noFill/>
                    </a:lnT>
                    <a:lnB>
                      <a:noFill/>
                    </a:lnB>
                  </a:tcPr>
                </a:tc>
                <a:tc>
                  <a:txBody>
                    <a:bodyPr/>
                    <a:lstStyle/>
                    <a:p>
                      <a:r>
                        <a:rPr lang="en-US" sz="900">
                          <a:effectLst/>
                        </a:rPr>
                        <a:t>2</a:t>
                      </a:r>
                    </a:p>
                  </a:txBody>
                  <a:tcPr marL="39414" marR="39414" marT="19707" marB="19707" anchor="ctr">
                    <a:lnL>
                      <a:noFill/>
                    </a:lnL>
                    <a:lnR>
                      <a:noFill/>
                    </a:lnR>
                    <a:lnT>
                      <a:noFill/>
                    </a:lnT>
                    <a:lnB>
                      <a:noFill/>
                    </a:lnB>
                  </a:tcPr>
                </a:tc>
                <a:tc>
                  <a:txBody>
                    <a:bodyPr/>
                    <a:lstStyle/>
                    <a:p>
                      <a:r>
                        <a:rPr lang="en-US" sz="900">
                          <a:effectLst/>
                        </a:rPr>
                        <a:t>False</a:t>
                      </a:r>
                    </a:p>
                  </a:txBody>
                  <a:tcPr marL="39414" marR="39414" marT="19707" marB="19707" anchor="ctr">
                    <a:lnL>
                      <a:noFill/>
                    </a:lnL>
                    <a:lnR>
                      <a:noFill/>
                    </a:lnR>
                    <a:lnT>
                      <a:noFill/>
                    </a:lnT>
                    <a:lnB>
                      <a:noFill/>
                    </a:lnB>
                  </a:tcPr>
                </a:tc>
                <a:extLst>
                  <a:ext uri="{0D108BD9-81ED-4DB2-BD59-A6C34878D82A}">
                    <a16:rowId xmlns:a16="http://schemas.microsoft.com/office/drawing/2014/main" val="3595641396"/>
                  </a:ext>
                </a:extLst>
              </a:tr>
              <a:tr h="661148">
                <a:tc>
                  <a:txBody>
                    <a:bodyPr/>
                    <a:lstStyle/>
                    <a:p>
                      <a:pPr algn="r" fontAlgn="ctr"/>
                      <a:r>
                        <a:rPr lang="en-US" sz="900" b="0">
                          <a:effectLst/>
                        </a:rPr>
                        <a:t>4</a:t>
                      </a:r>
                    </a:p>
                  </a:txBody>
                  <a:tcPr marL="39414" marR="39414" marT="19707" marB="19707" anchor="ctr">
                    <a:lnL>
                      <a:noFill/>
                    </a:lnL>
                    <a:lnR>
                      <a:noFill/>
                    </a:lnR>
                    <a:lnT>
                      <a:noFill/>
                    </a:lnT>
                    <a:lnB>
                      <a:noFill/>
                    </a:lnB>
                  </a:tcPr>
                </a:tc>
                <a:tc>
                  <a:txBody>
                    <a:bodyPr/>
                    <a:lstStyle/>
                    <a:p>
                      <a:r>
                        <a:rPr lang="en-US" sz="900">
                          <a:effectLst/>
                        </a:rPr>
                        <a:t>OK</a:t>
                      </a:r>
                    </a:p>
                  </a:txBody>
                  <a:tcPr marL="39414" marR="39414" marT="19707" marB="19707" anchor="ctr">
                    <a:lnL>
                      <a:noFill/>
                    </a:lnL>
                    <a:lnR>
                      <a:noFill/>
                    </a:lnR>
                    <a:lnT>
                      <a:noFill/>
                    </a:lnT>
                    <a:lnB>
                      <a:noFill/>
                    </a:lnB>
                  </a:tcPr>
                </a:tc>
                <a:tc>
                  <a:txBody>
                    <a:bodyPr/>
                    <a:lstStyle/>
                    <a:p>
                      <a:r>
                        <a:rPr lang="en-US" sz="900">
                          <a:effectLst/>
                        </a:rPr>
                        <a:t>75</a:t>
                      </a:r>
                    </a:p>
                  </a:txBody>
                  <a:tcPr marL="39414" marR="39414" marT="19707" marB="19707" anchor="ctr">
                    <a:lnL>
                      <a:noFill/>
                    </a:lnL>
                    <a:lnR>
                      <a:noFill/>
                    </a:lnR>
                    <a:lnT>
                      <a:noFill/>
                    </a:lnT>
                    <a:lnB>
                      <a:noFill/>
                    </a:lnB>
                  </a:tcPr>
                </a:tc>
                <a:tc>
                  <a:txBody>
                    <a:bodyPr/>
                    <a:lstStyle/>
                    <a:p>
                      <a:r>
                        <a:rPr lang="en-US" sz="900">
                          <a:effectLst/>
                        </a:rPr>
                        <a:t>415</a:t>
                      </a:r>
                    </a:p>
                  </a:txBody>
                  <a:tcPr marL="39414" marR="39414" marT="19707" marB="19707" anchor="ctr">
                    <a:lnL>
                      <a:noFill/>
                    </a:lnL>
                    <a:lnR>
                      <a:noFill/>
                    </a:lnR>
                    <a:lnT>
                      <a:noFill/>
                    </a:lnT>
                    <a:lnB>
                      <a:noFill/>
                    </a:lnB>
                  </a:tcPr>
                </a:tc>
                <a:tc>
                  <a:txBody>
                    <a:bodyPr/>
                    <a:lstStyle/>
                    <a:p>
                      <a:r>
                        <a:rPr lang="en-US" sz="900">
                          <a:effectLst/>
                        </a:rPr>
                        <a:t>330-6626</a:t>
                      </a:r>
                    </a:p>
                  </a:txBody>
                  <a:tcPr marL="39414" marR="39414" marT="19707" marB="19707" anchor="ctr">
                    <a:lnL>
                      <a:noFill/>
                    </a:lnL>
                    <a:lnR>
                      <a:noFill/>
                    </a:lnR>
                    <a:lnT>
                      <a:noFill/>
                    </a:lnT>
                    <a:lnB>
                      <a:noFill/>
                    </a:lnB>
                  </a:tcPr>
                </a:tc>
                <a:tc>
                  <a:txBody>
                    <a:bodyPr/>
                    <a:lstStyle/>
                    <a:p>
                      <a:r>
                        <a:rPr lang="en-US" sz="900">
                          <a:effectLst/>
                        </a:rPr>
                        <a:t>yes</a:t>
                      </a:r>
                    </a:p>
                  </a:txBody>
                  <a:tcPr marL="39414" marR="39414" marT="19707" marB="19707" anchor="ctr">
                    <a:lnL>
                      <a:noFill/>
                    </a:lnL>
                    <a:lnR>
                      <a:noFill/>
                    </a:lnR>
                    <a:lnT>
                      <a:noFill/>
                    </a:lnT>
                    <a:lnB>
                      <a:noFill/>
                    </a:lnB>
                  </a:tcPr>
                </a:tc>
                <a:tc>
                  <a:txBody>
                    <a:bodyPr/>
                    <a:lstStyle/>
                    <a:p>
                      <a:r>
                        <a:rPr lang="en-US" sz="900">
                          <a:effectLst/>
                        </a:rPr>
                        <a:t>no</a:t>
                      </a:r>
                    </a:p>
                  </a:txBody>
                  <a:tcPr marL="39414" marR="39414" marT="19707" marB="19707" anchor="ctr">
                    <a:lnL>
                      <a:noFill/>
                    </a:lnL>
                    <a:lnR>
                      <a:noFill/>
                    </a:lnR>
                    <a:lnT>
                      <a:noFill/>
                    </a:lnT>
                    <a:lnB>
                      <a:noFill/>
                    </a:lnB>
                  </a:tcPr>
                </a:tc>
                <a:tc>
                  <a:txBody>
                    <a:bodyPr/>
                    <a:lstStyle/>
                    <a:p>
                      <a:r>
                        <a:rPr lang="en-US" sz="900">
                          <a:effectLst/>
                        </a:rPr>
                        <a:t>0</a:t>
                      </a:r>
                    </a:p>
                  </a:txBody>
                  <a:tcPr marL="39414" marR="39414" marT="19707" marB="19707" anchor="ctr">
                    <a:lnL>
                      <a:noFill/>
                    </a:lnL>
                    <a:lnR>
                      <a:noFill/>
                    </a:lnR>
                    <a:lnT>
                      <a:noFill/>
                    </a:lnT>
                    <a:lnB>
                      <a:noFill/>
                    </a:lnB>
                  </a:tcPr>
                </a:tc>
                <a:tc>
                  <a:txBody>
                    <a:bodyPr/>
                    <a:lstStyle/>
                    <a:p>
                      <a:r>
                        <a:rPr lang="en-US" sz="900" dirty="0">
                          <a:effectLst/>
                        </a:rPr>
                        <a:t>166.7</a:t>
                      </a:r>
                    </a:p>
                  </a:txBody>
                  <a:tcPr marL="39414" marR="39414" marT="19707" marB="19707" anchor="ctr">
                    <a:lnL>
                      <a:noFill/>
                    </a:lnL>
                    <a:lnR>
                      <a:noFill/>
                    </a:lnR>
                    <a:lnT>
                      <a:noFill/>
                    </a:lnT>
                    <a:lnB>
                      <a:noFill/>
                    </a:lnB>
                  </a:tcPr>
                </a:tc>
                <a:tc>
                  <a:txBody>
                    <a:bodyPr/>
                    <a:lstStyle/>
                    <a:p>
                      <a:r>
                        <a:rPr lang="en-US" sz="900">
                          <a:effectLst/>
                        </a:rPr>
                        <a:t>113</a:t>
                      </a:r>
                    </a:p>
                  </a:txBody>
                  <a:tcPr marL="39414" marR="39414" marT="19707" marB="19707" anchor="ctr">
                    <a:lnL>
                      <a:noFill/>
                    </a:lnL>
                    <a:lnR>
                      <a:noFill/>
                    </a:lnR>
                    <a:lnT>
                      <a:noFill/>
                    </a:lnT>
                    <a:lnB>
                      <a:noFill/>
                    </a:lnB>
                  </a:tcPr>
                </a:tc>
                <a:tc>
                  <a:txBody>
                    <a:bodyPr/>
                    <a:lstStyle/>
                    <a:p>
                      <a:r>
                        <a:rPr lang="en-US" sz="900">
                          <a:effectLst/>
                        </a:rPr>
                        <a:t>28.34</a:t>
                      </a:r>
                    </a:p>
                  </a:txBody>
                  <a:tcPr marL="39414" marR="39414" marT="19707" marB="19707" anchor="ctr">
                    <a:lnL>
                      <a:noFill/>
                    </a:lnL>
                    <a:lnR>
                      <a:noFill/>
                    </a:lnR>
                    <a:lnT>
                      <a:noFill/>
                    </a:lnT>
                    <a:lnB>
                      <a:noFill/>
                    </a:lnB>
                  </a:tcPr>
                </a:tc>
                <a:tc>
                  <a:txBody>
                    <a:bodyPr/>
                    <a:lstStyle/>
                    <a:p>
                      <a:r>
                        <a:rPr lang="en-US" sz="900">
                          <a:effectLst/>
                        </a:rPr>
                        <a:t>...</a:t>
                      </a:r>
                    </a:p>
                  </a:txBody>
                  <a:tcPr marL="39414" marR="39414" marT="19707" marB="19707" anchor="ctr">
                    <a:lnL>
                      <a:noFill/>
                    </a:lnL>
                    <a:lnR>
                      <a:noFill/>
                    </a:lnR>
                    <a:lnT>
                      <a:noFill/>
                    </a:lnT>
                    <a:lnB>
                      <a:noFill/>
                    </a:lnB>
                  </a:tcPr>
                </a:tc>
                <a:tc>
                  <a:txBody>
                    <a:bodyPr/>
                    <a:lstStyle/>
                    <a:p>
                      <a:r>
                        <a:rPr lang="en-US" sz="900">
                          <a:effectLst/>
                        </a:rPr>
                        <a:t>122</a:t>
                      </a:r>
                    </a:p>
                  </a:txBody>
                  <a:tcPr marL="39414" marR="39414" marT="19707" marB="19707" anchor="ctr">
                    <a:lnL>
                      <a:noFill/>
                    </a:lnL>
                    <a:lnR>
                      <a:noFill/>
                    </a:lnR>
                    <a:lnT>
                      <a:noFill/>
                    </a:lnT>
                    <a:lnB>
                      <a:noFill/>
                    </a:lnB>
                  </a:tcPr>
                </a:tc>
                <a:tc>
                  <a:txBody>
                    <a:bodyPr/>
                    <a:lstStyle/>
                    <a:p>
                      <a:r>
                        <a:rPr lang="en-US" sz="900">
                          <a:effectLst/>
                        </a:rPr>
                        <a:t>12.61</a:t>
                      </a:r>
                    </a:p>
                  </a:txBody>
                  <a:tcPr marL="39414" marR="39414" marT="19707" marB="19707" anchor="ctr">
                    <a:lnL>
                      <a:noFill/>
                    </a:lnL>
                    <a:lnR>
                      <a:noFill/>
                    </a:lnR>
                    <a:lnT>
                      <a:noFill/>
                    </a:lnT>
                    <a:lnB>
                      <a:noFill/>
                    </a:lnB>
                  </a:tcPr>
                </a:tc>
                <a:tc>
                  <a:txBody>
                    <a:bodyPr/>
                    <a:lstStyle/>
                    <a:p>
                      <a:r>
                        <a:rPr lang="en-US" sz="900">
                          <a:effectLst/>
                        </a:rPr>
                        <a:t>186.9</a:t>
                      </a:r>
                    </a:p>
                  </a:txBody>
                  <a:tcPr marL="39414" marR="39414" marT="19707" marB="19707" anchor="ctr">
                    <a:lnL>
                      <a:noFill/>
                    </a:lnL>
                    <a:lnR>
                      <a:noFill/>
                    </a:lnR>
                    <a:lnT>
                      <a:noFill/>
                    </a:lnT>
                    <a:lnB>
                      <a:noFill/>
                    </a:lnB>
                  </a:tcPr>
                </a:tc>
                <a:tc>
                  <a:txBody>
                    <a:bodyPr/>
                    <a:lstStyle/>
                    <a:p>
                      <a:r>
                        <a:rPr lang="en-US" sz="900">
                          <a:effectLst/>
                        </a:rPr>
                        <a:t>121</a:t>
                      </a:r>
                    </a:p>
                  </a:txBody>
                  <a:tcPr marL="39414" marR="39414" marT="19707" marB="19707" anchor="ctr">
                    <a:lnL>
                      <a:noFill/>
                    </a:lnL>
                    <a:lnR>
                      <a:noFill/>
                    </a:lnR>
                    <a:lnT>
                      <a:noFill/>
                    </a:lnT>
                    <a:lnB>
                      <a:noFill/>
                    </a:lnB>
                  </a:tcPr>
                </a:tc>
                <a:tc>
                  <a:txBody>
                    <a:bodyPr/>
                    <a:lstStyle/>
                    <a:p>
                      <a:r>
                        <a:rPr lang="en-US" sz="900">
                          <a:effectLst/>
                        </a:rPr>
                        <a:t>8.41</a:t>
                      </a:r>
                    </a:p>
                  </a:txBody>
                  <a:tcPr marL="39414" marR="39414" marT="19707" marB="19707" anchor="ctr">
                    <a:lnL>
                      <a:noFill/>
                    </a:lnL>
                    <a:lnR>
                      <a:noFill/>
                    </a:lnR>
                    <a:lnT>
                      <a:noFill/>
                    </a:lnT>
                    <a:lnB>
                      <a:noFill/>
                    </a:lnB>
                  </a:tcPr>
                </a:tc>
                <a:tc>
                  <a:txBody>
                    <a:bodyPr/>
                    <a:lstStyle/>
                    <a:p>
                      <a:r>
                        <a:rPr lang="en-US" sz="900">
                          <a:effectLst/>
                        </a:rPr>
                        <a:t>10.1</a:t>
                      </a:r>
                    </a:p>
                  </a:txBody>
                  <a:tcPr marL="39414" marR="39414" marT="19707" marB="19707" anchor="ctr">
                    <a:lnL>
                      <a:noFill/>
                    </a:lnL>
                    <a:lnR>
                      <a:noFill/>
                    </a:lnR>
                    <a:lnT>
                      <a:noFill/>
                    </a:lnT>
                    <a:lnB>
                      <a:noFill/>
                    </a:lnB>
                  </a:tcPr>
                </a:tc>
                <a:tc>
                  <a:txBody>
                    <a:bodyPr/>
                    <a:lstStyle/>
                    <a:p>
                      <a:r>
                        <a:rPr lang="en-US" sz="900">
                          <a:effectLst/>
                        </a:rPr>
                        <a:t>3</a:t>
                      </a:r>
                    </a:p>
                  </a:txBody>
                  <a:tcPr marL="39414" marR="39414" marT="19707" marB="19707" anchor="ctr">
                    <a:lnL>
                      <a:noFill/>
                    </a:lnL>
                    <a:lnR>
                      <a:noFill/>
                    </a:lnR>
                    <a:lnT>
                      <a:noFill/>
                    </a:lnT>
                    <a:lnB>
                      <a:noFill/>
                    </a:lnB>
                  </a:tcPr>
                </a:tc>
                <a:tc>
                  <a:txBody>
                    <a:bodyPr/>
                    <a:lstStyle/>
                    <a:p>
                      <a:r>
                        <a:rPr lang="en-US" sz="900">
                          <a:effectLst/>
                        </a:rPr>
                        <a:t>2.73</a:t>
                      </a:r>
                    </a:p>
                  </a:txBody>
                  <a:tcPr marL="39414" marR="39414" marT="19707" marB="19707" anchor="ctr">
                    <a:lnL>
                      <a:noFill/>
                    </a:lnL>
                    <a:lnR>
                      <a:noFill/>
                    </a:lnR>
                    <a:lnT>
                      <a:noFill/>
                    </a:lnT>
                    <a:lnB>
                      <a:noFill/>
                    </a:lnB>
                  </a:tcPr>
                </a:tc>
                <a:tc>
                  <a:txBody>
                    <a:bodyPr/>
                    <a:lstStyle/>
                    <a:p>
                      <a:r>
                        <a:rPr lang="en-US" sz="900">
                          <a:effectLst/>
                        </a:rPr>
                        <a:t>3</a:t>
                      </a:r>
                    </a:p>
                  </a:txBody>
                  <a:tcPr marL="39414" marR="39414" marT="19707" marB="19707" anchor="ctr">
                    <a:lnL>
                      <a:noFill/>
                    </a:lnL>
                    <a:lnR>
                      <a:noFill/>
                    </a:lnR>
                    <a:lnT>
                      <a:noFill/>
                    </a:lnT>
                    <a:lnB>
                      <a:noFill/>
                    </a:lnB>
                  </a:tcPr>
                </a:tc>
                <a:tc>
                  <a:txBody>
                    <a:bodyPr/>
                    <a:lstStyle/>
                    <a:p>
                      <a:r>
                        <a:rPr lang="en-US" sz="900" dirty="0">
                          <a:effectLst/>
                        </a:rPr>
                        <a:t>False</a:t>
                      </a:r>
                    </a:p>
                  </a:txBody>
                  <a:tcPr marL="39414" marR="39414" marT="19707" marB="19707" anchor="ctr">
                    <a:lnL>
                      <a:noFill/>
                    </a:lnL>
                    <a:lnR>
                      <a:noFill/>
                    </a:lnR>
                    <a:lnT>
                      <a:noFill/>
                    </a:lnT>
                    <a:lnB>
                      <a:noFill/>
                    </a:lnB>
                  </a:tcPr>
                </a:tc>
                <a:extLst>
                  <a:ext uri="{0D108BD9-81ED-4DB2-BD59-A6C34878D82A}">
                    <a16:rowId xmlns:a16="http://schemas.microsoft.com/office/drawing/2014/main" val="2692881384"/>
                  </a:ext>
                </a:extLst>
              </a:tr>
            </a:tbl>
          </a:graphicData>
        </a:graphic>
      </p:graphicFrame>
      <p:sp>
        <p:nvSpPr>
          <p:cNvPr id="9" name="Content Placeholder 2"/>
          <p:cNvSpPr txBox="1">
            <a:spLocks/>
          </p:cNvSpPr>
          <p:nvPr/>
        </p:nvSpPr>
        <p:spPr>
          <a:xfrm>
            <a:off x="429490" y="993055"/>
            <a:ext cx="7259783" cy="836461"/>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smtClean="0"/>
              <a:t>Viewed different types of rows and columns in the data </a:t>
            </a:r>
          </a:p>
          <a:p>
            <a:pPr marL="0" indent="0" algn="just">
              <a:buNone/>
            </a:pPr>
            <a:endParaRPr lang="en-US" sz="2400" dirty="0"/>
          </a:p>
          <a:p>
            <a:pPr algn="just"/>
            <a:endParaRPr lang="en-US" sz="2400" dirty="0" smtClean="0"/>
          </a:p>
          <a:p>
            <a:pPr algn="just"/>
            <a:endParaRPr lang="en-US" sz="2400" dirty="0" smtClean="0"/>
          </a:p>
        </p:txBody>
      </p:sp>
    </p:spTree>
    <p:extLst>
      <p:ext uri="{BB962C8B-B14F-4D97-AF65-F5344CB8AC3E}">
        <p14:creationId xmlns:p14="http://schemas.microsoft.com/office/powerpoint/2010/main" val="2514964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64" y="101890"/>
            <a:ext cx="7460673" cy="784802"/>
          </a:xfrm>
        </p:spPr>
        <p:txBody>
          <a:bodyPr>
            <a:normAutofit/>
          </a:bodyPr>
          <a:lstStyle/>
          <a:p>
            <a:r>
              <a:rPr lang="en-US" sz="4000" b="1" dirty="0" smtClean="0">
                <a:solidFill>
                  <a:schemeClr val="accent1"/>
                </a:solidFill>
              </a:rPr>
              <a:t>Step 1: Data understanding</a:t>
            </a:r>
            <a:endParaRPr lang="en-US" sz="4000" b="1" dirty="0">
              <a:solidFill>
                <a:schemeClr val="accent1"/>
              </a:solidFill>
            </a:endParaRPr>
          </a:p>
        </p:txBody>
      </p:sp>
      <p:sp>
        <p:nvSpPr>
          <p:cNvPr id="4" name="Content Placeholder 2"/>
          <p:cNvSpPr txBox="1">
            <a:spLocks/>
          </p:cNvSpPr>
          <p:nvPr/>
        </p:nvSpPr>
        <p:spPr>
          <a:xfrm>
            <a:off x="259776" y="886692"/>
            <a:ext cx="3588328" cy="376880"/>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smtClean="0"/>
              <a:t>Described </a:t>
            </a:r>
            <a:r>
              <a:rPr lang="en-US" sz="2400" dirty="0" smtClean="0"/>
              <a:t>the data </a:t>
            </a:r>
            <a:r>
              <a:rPr lang="en-US" sz="2400" dirty="0" smtClean="0"/>
              <a:t>frame</a:t>
            </a:r>
          </a:p>
          <a:p>
            <a:pPr algn="just"/>
            <a:endParaRPr lang="en-US" sz="2400" dirty="0"/>
          </a:p>
          <a:p>
            <a:pPr algn="just"/>
            <a:endParaRPr lang="en-US" sz="2400" dirty="0" smtClean="0"/>
          </a:p>
          <a:p>
            <a:pPr algn="just"/>
            <a:endParaRPr lang="en-US" sz="2400" dirty="0" smtClean="0"/>
          </a:p>
        </p:txBody>
      </p:sp>
      <p:graphicFrame>
        <p:nvGraphicFramePr>
          <p:cNvPr id="3" name="Table 2"/>
          <p:cNvGraphicFramePr>
            <a:graphicFrameLocks noGrp="1"/>
          </p:cNvGraphicFramePr>
          <p:nvPr>
            <p:extLst>
              <p:ext uri="{D42A27DB-BD31-4B8C-83A1-F6EECF244321}">
                <p14:modId xmlns:p14="http://schemas.microsoft.com/office/powerpoint/2010/main" val="950715144"/>
              </p:ext>
            </p:extLst>
          </p:nvPr>
        </p:nvGraphicFramePr>
        <p:xfrm>
          <a:off x="259776" y="1440866"/>
          <a:ext cx="11710551" cy="5250878"/>
        </p:xfrm>
        <a:graphic>
          <a:graphicData uri="http://schemas.openxmlformats.org/drawingml/2006/table">
            <a:tbl>
              <a:tblPr/>
              <a:tblGrid>
                <a:gridCol w="681979">
                  <a:extLst>
                    <a:ext uri="{9D8B030D-6E8A-4147-A177-3AD203B41FA5}">
                      <a16:colId xmlns:a16="http://schemas.microsoft.com/office/drawing/2014/main" val="2843985097"/>
                    </a:ext>
                  </a:extLst>
                </a:gridCol>
                <a:gridCol w="681979">
                  <a:extLst>
                    <a:ext uri="{9D8B030D-6E8A-4147-A177-3AD203B41FA5}">
                      <a16:colId xmlns:a16="http://schemas.microsoft.com/office/drawing/2014/main" val="885822196"/>
                    </a:ext>
                  </a:extLst>
                </a:gridCol>
                <a:gridCol w="681979">
                  <a:extLst>
                    <a:ext uri="{9D8B030D-6E8A-4147-A177-3AD203B41FA5}">
                      <a16:colId xmlns:a16="http://schemas.microsoft.com/office/drawing/2014/main" val="3061253720"/>
                    </a:ext>
                  </a:extLst>
                </a:gridCol>
                <a:gridCol w="681979">
                  <a:extLst>
                    <a:ext uri="{9D8B030D-6E8A-4147-A177-3AD203B41FA5}">
                      <a16:colId xmlns:a16="http://schemas.microsoft.com/office/drawing/2014/main" val="1433012387"/>
                    </a:ext>
                  </a:extLst>
                </a:gridCol>
                <a:gridCol w="681979">
                  <a:extLst>
                    <a:ext uri="{9D8B030D-6E8A-4147-A177-3AD203B41FA5}">
                      <a16:colId xmlns:a16="http://schemas.microsoft.com/office/drawing/2014/main" val="3919179051"/>
                    </a:ext>
                  </a:extLst>
                </a:gridCol>
                <a:gridCol w="681979">
                  <a:extLst>
                    <a:ext uri="{9D8B030D-6E8A-4147-A177-3AD203B41FA5}">
                      <a16:colId xmlns:a16="http://schemas.microsoft.com/office/drawing/2014/main" val="188905453"/>
                    </a:ext>
                  </a:extLst>
                </a:gridCol>
                <a:gridCol w="681979">
                  <a:extLst>
                    <a:ext uri="{9D8B030D-6E8A-4147-A177-3AD203B41FA5}">
                      <a16:colId xmlns:a16="http://schemas.microsoft.com/office/drawing/2014/main" val="1295106367"/>
                    </a:ext>
                  </a:extLst>
                </a:gridCol>
                <a:gridCol w="681979">
                  <a:extLst>
                    <a:ext uri="{9D8B030D-6E8A-4147-A177-3AD203B41FA5}">
                      <a16:colId xmlns:a16="http://schemas.microsoft.com/office/drawing/2014/main" val="516683421"/>
                    </a:ext>
                  </a:extLst>
                </a:gridCol>
                <a:gridCol w="681979">
                  <a:extLst>
                    <a:ext uri="{9D8B030D-6E8A-4147-A177-3AD203B41FA5}">
                      <a16:colId xmlns:a16="http://schemas.microsoft.com/office/drawing/2014/main" val="3982336000"/>
                    </a:ext>
                  </a:extLst>
                </a:gridCol>
                <a:gridCol w="681979">
                  <a:extLst>
                    <a:ext uri="{9D8B030D-6E8A-4147-A177-3AD203B41FA5}">
                      <a16:colId xmlns:a16="http://schemas.microsoft.com/office/drawing/2014/main" val="270850143"/>
                    </a:ext>
                  </a:extLst>
                </a:gridCol>
                <a:gridCol w="681979">
                  <a:extLst>
                    <a:ext uri="{9D8B030D-6E8A-4147-A177-3AD203B41FA5}">
                      <a16:colId xmlns:a16="http://schemas.microsoft.com/office/drawing/2014/main" val="3910484544"/>
                    </a:ext>
                  </a:extLst>
                </a:gridCol>
                <a:gridCol w="681979">
                  <a:extLst>
                    <a:ext uri="{9D8B030D-6E8A-4147-A177-3AD203B41FA5}">
                      <a16:colId xmlns:a16="http://schemas.microsoft.com/office/drawing/2014/main" val="822600862"/>
                    </a:ext>
                  </a:extLst>
                </a:gridCol>
                <a:gridCol w="681979">
                  <a:extLst>
                    <a:ext uri="{9D8B030D-6E8A-4147-A177-3AD203B41FA5}">
                      <a16:colId xmlns:a16="http://schemas.microsoft.com/office/drawing/2014/main" val="3232278902"/>
                    </a:ext>
                  </a:extLst>
                </a:gridCol>
                <a:gridCol w="681979">
                  <a:extLst>
                    <a:ext uri="{9D8B030D-6E8A-4147-A177-3AD203B41FA5}">
                      <a16:colId xmlns:a16="http://schemas.microsoft.com/office/drawing/2014/main" val="1484454887"/>
                    </a:ext>
                  </a:extLst>
                </a:gridCol>
                <a:gridCol w="681979">
                  <a:extLst>
                    <a:ext uri="{9D8B030D-6E8A-4147-A177-3AD203B41FA5}">
                      <a16:colId xmlns:a16="http://schemas.microsoft.com/office/drawing/2014/main" val="1256718815"/>
                    </a:ext>
                  </a:extLst>
                </a:gridCol>
                <a:gridCol w="681979">
                  <a:extLst>
                    <a:ext uri="{9D8B030D-6E8A-4147-A177-3AD203B41FA5}">
                      <a16:colId xmlns:a16="http://schemas.microsoft.com/office/drawing/2014/main" val="2047071021"/>
                    </a:ext>
                  </a:extLst>
                </a:gridCol>
                <a:gridCol w="798887">
                  <a:extLst>
                    <a:ext uri="{9D8B030D-6E8A-4147-A177-3AD203B41FA5}">
                      <a16:colId xmlns:a16="http://schemas.microsoft.com/office/drawing/2014/main" val="1619992152"/>
                    </a:ext>
                  </a:extLst>
                </a:gridCol>
              </a:tblGrid>
              <a:tr h="1107672">
                <a:tc>
                  <a:txBody>
                    <a:bodyPr/>
                    <a:lstStyle/>
                    <a:p>
                      <a:pPr algn="r" fontAlgn="ctr"/>
                      <a:r>
                        <a:rPr lang="en-US" sz="800">
                          <a:effectLst/>
                        </a:rPr>
                        <a:t>account length</a:t>
                      </a:r>
                    </a:p>
                  </a:txBody>
                  <a:tcPr marL="35035" marR="35035" marT="17517" marB="17517" anchor="ctr">
                    <a:lnL>
                      <a:noFill/>
                    </a:lnL>
                    <a:lnR>
                      <a:noFill/>
                    </a:lnR>
                    <a:lnT>
                      <a:noFill/>
                    </a:lnT>
                    <a:lnB>
                      <a:noFill/>
                    </a:lnB>
                  </a:tcPr>
                </a:tc>
                <a:tc>
                  <a:txBody>
                    <a:bodyPr/>
                    <a:lstStyle/>
                    <a:p>
                      <a:pPr algn="r" fontAlgn="ctr"/>
                      <a:r>
                        <a:rPr lang="en-US" sz="800" dirty="0">
                          <a:effectLst/>
                        </a:rPr>
                        <a:t>area code</a:t>
                      </a:r>
                    </a:p>
                  </a:txBody>
                  <a:tcPr marL="35035" marR="35035" marT="17517" marB="17517" anchor="ctr">
                    <a:lnL>
                      <a:noFill/>
                    </a:lnL>
                    <a:lnR>
                      <a:noFill/>
                    </a:lnR>
                    <a:lnT>
                      <a:noFill/>
                    </a:lnT>
                    <a:lnB>
                      <a:noFill/>
                    </a:lnB>
                  </a:tcPr>
                </a:tc>
                <a:tc>
                  <a:txBody>
                    <a:bodyPr/>
                    <a:lstStyle/>
                    <a:p>
                      <a:pPr algn="r" fontAlgn="ctr"/>
                      <a:r>
                        <a:rPr lang="en-US" sz="800">
                          <a:effectLst/>
                        </a:rPr>
                        <a:t>number vmail messages</a:t>
                      </a:r>
                    </a:p>
                  </a:txBody>
                  <a:tcPr marL="35035" marR="35035" marT="17517" marB="17517" anchor="ctr">
                    <a:lnL>
                      <a:noFill/>
                    </a:lnL>
                    <a:lnR>
                      <a:noFill/>
                    </a:lnR>
                    <a:lnT>
                      <a:noFill/>
                    </a:lnT>
                    <a:lnB>
                      <a:noFill/>
                    </a:lnB>
                  </a:tcPr>
                </a:tc>
                <a:tc>
                  <a:txBody>
                    <a:bodyPr/>
                    <a:lstStyle/>
                    <a:p>
                      <a:pPr algn="r" fontAlgn="ctr"/>
                      <a:r>
                        <a:rPr lang="en-US" sz="800">
                          <a:effectLst/>
                        </a:rPr>
                        <a:t>total day minutes</a:t>
                      </a:r>
                    </a:p>
                  </a:txBody>
                  <a:tcPr marL="35035" marR="35035" marT="17517" marB="17517" anchor="ctr">
                    <a:lnL>
                      <a:noFill/>
                    </a:lnL>
                    <a:lnR>
                      <a:noFill/>
                    </a:lnR>
                    <a:lnT>
                      <a:noFill/>
                    </a:lnT>
                    <a:lnB>
                      <a:noFill/>
                    </a:lnB>
                  </a:tcPr>
                </a:tc>
                <a:tc>
                  <a:txBody>
                    <a:bodyPr/>
                    <a:lstStyle/>
                    <a:p>
                      <a:pPr algn="r" fontAlgn="ctr"/>
                      <a:r>
                        <a:rPr lang="en-US" sz="800">
                          <a:effectLst/>
                        </a:rPr>
                        <a:t>total day calls</a:t>
                      </a:r>
                    </a:p>
                  </a:txBody>
                  <a:tcPr marL="35035" marR="35035" marT="17517" marB="17517" anchor="ctr">
                    <a:lnL>
                      <a:noFill/>
                    </a:lnL>
                    <a:lnR>
                      <a:noFill/>
                    </a:lnR>
                    <a:lnT>
                      <a:noFill/>
                    </a:lnT>
                    <a:lnB>
                      <a:noFill/>
                    </a:lnB>
                  </a:tcPr>
                </a:tc>
                <a:tc>
                  <a:txBody>
                    <a:bodyPr/>
                    <a:lstStyle/>
                    <a:p>
                      <a:pPr algn="r" fontAlgn="ctr"/>
                      <a:r>
                        <a:rPr lang="en-US" sz="800">
                          <a:effectLst/>
                        </a:rPr>
                        <a:t>total day charge</a:t>
                      </a:r>
                    </a:p>
                  </a:txBody>
                  <a:tcPr marL="35035" marR="35035" marT="17517" marB="17517" anchor="ctr">
                    <a:lnL>
                      <a:noFill/>
                    </a:lnL>
                    <a:lnR>
                      <a:noFill/>
                    </a:lnR>
                    <a:lnT>
                      <a:noFill/>
                    </a:lnT>
                    <a:lnB>
                      <a:noFill/>
                    </a:lnB>
                  </a:tcPr>
                </a:tc>
                <a:tc>
                  <a:txBody>
                    <a:bodyPr/>
                    <a:lstStyle/>
                    <a:p>
                      <a:pPr algn="r" fontAlgn="ctr"/>
                      <a:r>
                        <a:rPr lang="en-US" sz="800">
                          <a:effectLst/>
                        </a:rPr>
                        <a:t>total eve minutes</a:t>
                      </a:r>
                    </a:p>
                  </a:txBody>
                  <a:tcPr marL="35035" marR="35035" marT="17517" marB="17517" anchor="ctr">
                    <a:lnL>
                      <a:noFill/>
                    </a:lnL>
                    <a:lnR>
                      <a:noFill/>
                    </a:lnR>
                    <a:lnT>
                      <a:noFill/>
                    </a:lnT>
                    <a:lnB>
                      <a:noFill/>
                    </a:lnB>
                  </a:tcPr>
                </a:tc>
                <a:tc>
                  <a:txBody>
                    <a:bodyPr/>
                    <a:lstStyle/>
                    <a:p>
                      <a:pPr algn="r" fontAlgn="ctr"/>
                      <a:r>
                        <a:rPr lang="en-US" sz="800">
                          <a:effectLst/>
                        </a:rPr>
                        <a:t>total eve calls</a:t>
                      </a:r>
                    </a:p>
                  </a:txBody>
                  <a:tcPr marL="35035" marR="35035" marT="17517" marB="17517" anchor="ctr">
                    <a:lnL>
                      <a:noFill/>
                    </a:lnL>
                    <a:lnR>
                      <a:noFill/>
                    </a:lnR>
                    <a:lnT>
                      <a:noFill/>
                    </a:lnT>
                    <a:lnB>
                      <a:noFill/>
                    </a:lnB>
                  </a:tcPr>
                </a:tc>
                <a:tc>
                  <a:txBody>
                    <a:bodyPr/>
                    <a:lstStyle/>
                    <a:p>
                      <a:pPr algn="r" fontAlgn="ctr"/>
                      <a:r>
                        <a:rPr lang="en-US" sz="800">
                          <a:effectLst/>
                        </a:rPr>
                        <a:t>total eve charge</a:t>
                      </a:r>
                    </a:p>
                  </a:txBody>
                  <a:tcPr marL="35035" marR="35035" marT="17517" marB="17517" anchor="ctr">
                    <a:lnL>
                      <a:noFill/>
                    </a:lnL>
                    <a:lnR>
                      <a:noFill/>
                    </a:lnR>
                    <a:lnT>
                      <a:noFill/>
                    </a:lnT>
                    <a:lnB>
                      <a:noFill/>
                    </a:lnB>
                  </a:tcPr>
                </a:tc>
                <a:tc>
                  <a:txBody>
                    <a:bodyPr/>
                    <a:lstStyle/>
                    <a:p>
                      <a:pPr algn="r" fontAlgn="ctr"/>
                      <a:r>
                        <a:rPr lang="en-US" sz="800">
                          <a:effectLst/>
                        </a:rPr>
                        <a:t>total night minutes</a:t>
                      </a:r>
                    </a:p>
                  </a:txBody>
                  <a:tcPr marL="35035" marR="35035" marT="17517" marB="17517" anchor="ctr">
                    <a:lnL>
                      <a:noFill/>
                    </a:lnL>
                    <a:lnR>
                      <a:noFill/>
                    </a:lnR>
                    <a:lnT>
                      <a:noFill/>
                    </a:lnT>
                    <a:lnB>
                      <a:noFill/>
                    </a:lnB>
                  </a:tcPr>
                </a:tc>
                <a:tc>
                  <a:txBody>
                    <a:bodyPr/>
                    <a:lstStyle/>
                    <a:p>
                      <a:pPr algn="r" fontAlgn="ctr"/>
                      <a:r>
                        <a:rPr lang="en-US" sz="800">
                          <a:effectLst/>
                        </a:rPr>
                        <a:t>total night calls</a:t>
                      </a:r>
                    </a:p>
                  </a:txBody>
                  <a:tcPr marL="35035" marR="35035" marT="17517" marB="17517" anchor="ctr">
                    <a:lnL>
                      <a:noFill/>
                    </a:lnL>
                    <a:lnR>
                      <a:noFill/>
                    </a:lnR>
                    <a:lnT>
                      <a:noFill/>
                    </a:lnT>
                    <a:lnB>
                      <a:noFill/>
                    </a:lnB>
                  </a:tcPr>
                </a:tc>
                <a:tc>
                  <a:txBody>
                    <a:bodyPr/>
                    <a:lstStyle/>
                    <a:p>
                      <a:pPr algn="r" fontAlgn="ctr"/>
                      <a:r>
                        <a:rPr lang="en-US" sz="800">
                          <a:effectLst/>
                        </a:rPr>
                        <a:t>total night charge</a:t>
                      </a:r>
                    </a:p>
                  </a:txBody>
                  <a:tcPr marL="35035" marR="35035" marT="17517" marB="17517" anchor="ctr">
                    <a:lnL>
                      <a:noFill/>
                    </a:lnL>
                    <a:lnR>
                      <a:noFill/>
                    </a:lnR>
                    <a:lnT>
                      <a:noFill/>
                    </a:lnT>
                    <a:lnB>
                      <a:noFill/>
                    </a:lnB>
                  </a:tcPr>
                </a:tc>
                <a:tc>
                  <a:txBody>
                    <a:bodyPr/>
                    <a:lstStyle/>
                    <a:p>
                      <a:pPr algn="r" fontAlgn="ctr"/>
                      <a:r>
                        <a:rPr lang="en-US" sz="800">
                          <a:effectLst/>
                        </a:rPr>
                        <a:t>total intl minutes</a:t>
                      </a:r>
                    </a:p>
                  </a:txBody>
                  <a:tcPr marL="35035" marR="35035" marT="17517" marB="17517" anchor="ctr">
                    <a:lnL>
                      <a:noFill/>
                    </a:lnL>
                    <a:lnR>
                      <a:noFill/>
                    </a:lnR>
                    <a:lnT>
                      <a:noFill/>
                    </a:lnT>
                    <a:lnB>
                      <a:noFill/>
                    </a:lnB>
                  </a:tcPr>
                </a:tc>
                <a:tc>
                  <a:txBody>
                    <a:bodyPr/>
                    <a:lstStyle/>
                    <a:p>
                      <a:pPr algn="r" fontAlgn="ctr"/>
                      <a:r>
                        <a:rPr lang="en-US" sz="800">
                          <a:effectLst/>
                        </a:rPr>
                        <a:t>total intl calls</a:t>
                      </a:r>
                    </a:p>
                  </a:txBody>
                  <a:tcPr marL="35035" marR="35035" marT="17517" marB="17517" anchor="ctr">
                    <a:lnL>
                      <a:noFill/>
                    </a:lnL>
                    <a:lnR>
                      <a:noFill/>
                    </a:lnR>
                    <a:lnT>
                      <a:noFill/>
                    </a:lnT>
                    <a:lnB>
                      <a:noFill/>
                    </a:lnB>
                  </a:tcPr>
                </a:tc>
                <a:tc>
                  <a:txBody>
                    <a:bodyPr/>
                    <a:lstStyle/>
                    <a:p>
                      <a:pPr algn="r" fontAlgn="ctr"/>
                      <a:r>
                        <a:rPr lang="en-US" sz="800">
                          <a:effectLst/>
                        </a:rPr>
                        <a:t>total intl charge</a:t>
                      </a:r>
                    </a:p>
                  </a:txBody>
                  <a:tcPr marL="35035" marR="35035" marT="17517" marB="17517" anchor="ctr">
                    <a:lnL>
                      <a:noFill/>
                    </a:lnL>
                    <a:lnR>
                      <a:noFill/>
                    </a:lnR>
                    <a:lnT>
                      <a:noFill/>
                    </a:lnT>
                    <a:lnB>
                      <a:noFill/>
                    </a:lnB>
                  </a:tcPr>
                </a:tc>
                <a:tc>
                  <a:txBody>
                    <a:bodyPr/>
                    <a:lstStyle/>
                    <a:p>
                      <a:pPr algn="r" fontAlgn="ctr"/>
                      <a:r>
                        <a:rPr lang="en-US" sz="800">
                          <a:effectLst/>
                        </a:rPr>
                        <a:t>customer service calls</a:t>
                      </a:r>
                    </a:p>
                  </a:txBody>
                  <a:tcPr marL="35035" marR="35035" marT="17517" marB="17517" anchor="ctr">
                    <a:lnL>
                      <a:noFill/>
                    </a:lnL>
                    <a:lnR>
                      <a:noFill/>
                    </a:lnR>
                    <a:lnT>
                      <a:noFill/>
                    </a:lnT>
                    <a:lnB>
                      <a:noFill/>
                    </a:lnB>
                  </a:tcPr>
                </a:tc>
                <a:tc>
                  <a:txBody>
                    <a:bodyPr/>
                    <a:lstStyle/>
                    <a:p>
                      <a:endParaRPr lang="en-US" sz="800" dirty="0"/>
                    </a:p>
                  </a:txBody>
                  <a:tcPr marL="42042" marR="42042" marT="21021" marB="21021">
                    <a:lnL>
                      <a:noFill/>
                    </a:lnL>
                  </a:tcPr>
                </a:tc>
                <a:extLst>
                  <a:ext uri="{0D108BD9-81ED-4DB2-BD59-A6C34878D82A}">
                    <a16:rowId xmlns:a16="http://schemas.microsoft.com/office/drawing/2014/main" val="5545932"/>
                  </a:ext>
                </a:extLst>
              </a:tr>
              <a:tr h="651074">
                <a:tc>
                  <a:txBody>
                    <a:bodyPr/>
                    <a:lstStyle/>
                    <a:p>
                      <a:pPr algn="r" fontAlgn="ctr"/>
                      <a:r>
                        <a:rPr lang="en-US" sz="800" b="0">
                          <a:effectLst/>
                        </a:rPr>
                        <a:t>count</a:t>
                      </a:r>
                    </a:p>
                  </a:txBody>
                  <a:tcPr marL="35035" marR="35035" marT="17517" marB="17517" anchor="ctr">
                    <a:lnL>
                      <a:noFill/>
                    </a:lnL>
                    <a:lnR>
                      <a:noFill/>
                    </a:lnR>
                    <a:lnT>
                      <a:noFill/>
                    </a:lnT>
                    <a:lnB>
                      <a:noFill/>
                    </a:lnB>
                  </a:tcPr>
                </a:tc>
                <a:tc>
                  <a:txBody>
                    <a:bodyPr/>
                    <a:lstStyle/>
                    <a:p>
                      <a:r>
                        <a:rPr lang="en-US" sz="800">
                          <a:effectLst/>
                        </a:rPr>
                        <a:t>3333.000000</a:t>
                      </a:r>
                    </a:p>
                  </a:txBody>
                  <a:tcPr marL="35035" marR="35035" marT="17517" marB="17517" anchor="ctr">
                    <a:lnL>
                      <a:noFill/>
                    </a:lnL>
                    <a:lnR>
                      <a:noFill/>
                    </a:lnR>
                    <a:lnT>
                      <a:noFill/>
                    </a:lnT>
                    <a:lnB>
                      <a:noFill/>
                    </a:lnB>
                  </a:tcPr>
                </a:tc>
                <a:tc>
                  <a:txBody>
                    <a:bodyPr/>
                    <a:lstStyle/>
                    <a:p>
                      <a:r>
                        <a:rPr lang="en-US" sz="800" dirty="0">
                          <a:effectLst/>
                        </a:rPr>
                        <a:t>3333.000000</a:t>
                      </a:r>
                    </a:p>
                  </a:txBody>
                  <a:tcPr marL="35035" marR="35035" marT="17517" marB="17517" anchor="ctr">
                    <a:lnL>
                      <a:noFill/>
                    </a:lnL>
                    <a:lnR>
                      <a:noFill/>
                    </a:lnR>
                    <a:lnT>
                      <a:noFill/>
                    </a:lnT>
                    <a:lnB>
                      <a:noFill/>
                    </a:lnB>
                  </a:tcPr>
                </a:tc>
                <a:tc>
                  <a:txBody>
                    <a:bodyPr/>
                    <a:lstStyle/>
                    <a:p>
                      <a:r>
                        <a:rPr lang="en-US" sz="800">
                          <a:effectLst/>
                        </a:rPr>
                        <a:t>3333.000000</a:t>
                      </a:r>
                    </a:p>
                  </a:txBody>
                  <a:tcPr marL="35035" marR="35035" marT="17517" marB="17517" anchor="ctr">
                    <a:lnL>
                      <a:noFill/>
                    </a:lnL>
                    <a:lnR>
                      <a:noFill/>
                    </a:lnR>
                    <a:lnT>
                      <a:noFill/>
                    </a:lnT>
                    <a:lnB>
                      <a:noFill/>
                    </a:lnB>
                  </a:tcPr>
                </a:tc>
                <a:tc>
                  <a:txBody>
                    <a:bodyPr/>
                    <a:lstStyle/>
                    <a:p>
                      <a:r>
                        <a:rPr lang="en-US" sz="800">
                          <a:effectLst/>
                        </a:rPr>
                        <a:t>3333.000000</a:t>
                      </a:r>
                    </a:p>
                  </a:txBody>
                  <a:tcPr marL="35035" marR="35035" marT="17517" marB="17517" anchor="ctr">
                    <a:lnL>
                      <a:noFill/>
                    </a:lnL>
                    <a:lnR>
                      <a:noFill/>
                    </a:lnR>
                    <a:lnT>
                      <a:noFill/>
                    </a:lnT>
                    <a:lnB>
                      <a:noFill/>
                    </a:lnB>
                  </a:tcPr>
                </a:tc>
                <a:tc>
                  <a:txBody>
                    <a:bodyPr/>
                    <a:lstStyle/>
                    <a:p>
                      <a:r>
                        <a:rPr lang="en-US" sz="800">
                          <a:effectLst/>
                        </a:rPr>
                        <a:t>3333.000000</a:t>
                      </a:r>
                    </a:p>
                  </a:txBody>
                  <a:tcPr marL="35035" marR="35035" marT="17517" marB="17517" anchor="ctr">
                    <a:lnL>
                      <a:noFill/>
                    </a:lnL>
                    <a:lnR>
                      <a:noFill/>
                    </a:lnR>
                    <a:lnT>
                      <a:noFill/>
                    </a:lnT>
                    <a:lnB>
                      <a:noFill/>
                    </a:lnB>
                  </a:tcPr>
                </a:tc>
                <a:tc>
                  <a:txBody>
                    <a:bodyPr/>
                    <a:lstStyle/>
                    <a:p>
                      <a:r>
                        <a:rPr lang="en-US" sz="800">
                          <a:effectLst/>
                        </a:rPr>
                        <a:t>3333.000000</a:t>
                      </a:r>
                    </a:p>
                  </a:txBody>
                  <a:tcPr marL="35035" marR="35035" marT="17517" marB="17517" anchor="ctr">
                    <a:lnL>
                      <a:noFill/>
                    </a:lnL>
                    <a:lnR>
                      <a:noFill/>
                    </a:lnR>
                    <a:lnT>
                      <a:noFill/>
                    </a:lnT>
                    <a:lnB>
                      <a:noFill/>
                    </a:lnB>
                  </a:tcPr>
                </a:tc>
                <a:tc>
                  <a:txBody>
                    <a:bodyPr/>
                    <a:lstStyle/>
                    <a:p>
                      <a:r>
                        <a:rPr lang="en-US" sz="800">
                          <a:effectLst/>
                        </a:rPr>
                        <a:t>3333.000000</a:t>
                      </a:r>
                    </a:p>
                  </a:txBody>
                  <a:tcPr marL="35035" marR="35035" marT="17517" marB="17517" anchor="ctr">
                    <a:lnL>
                      <a:noFill/>
                    </a:lnL>
                    <a:lnR>
                      <a:noFill/>
                    </a:lnR>
                    <a:lnT>
                      <a:noFill/>
                    </a:lnT>
                    <a:lnB>
                      <a:noFill/>
                    </a:lnB>
                  </a:tcPr>
                </a:tc>
                <a:tc>
                  <a:txBody>
                    <a:bodyPr/>
                    <a:lstStyle/>
                    <a:p>
                      <a:r>
                        <a:rPr lang="en-US" sz="800">
                          <a:effectLst/>
                        </a:rPr>
                        <a:t>3333.000000</a:t>
                      </a:r>
                    </a:p>
                  </a:txBody>
                  <a:tcPr marL="35035" marR="35035" marT="17517" marB="17517" anchor="ctr">
                    <a:lnL>
                      <a:noFill/>
                    </a:lnL>
                    <a:lnR>
                      <a:noFill/>
                    </a:lnR>
                    <a:lnT>
                      <a:noFill/>
                    </a:lnT>
                    <a:lnB>
                      <a:noFill/>
                    </a:lnB>
                  </a:tcPr>
                </a:tc>
                <a:tc>
                  <a:txBody>
                    <a:bodyPr/>
                    <a:lstStyle/>
                    <a:p>
                      <a:r>
                        <a:rPr lang="en-US" sz="800">
                          <a:effectLst/>
                        </a:rPr>
                        <a:t>3333.000000</a:t>
                      </a:r>
                    </a:p>
                  </a:txBody>
                  <a:tcPr marL="35035" marR="35035" marT="17517" marB="17517" anchor="ctr">
                    <a:lnL>
                      <a:noFill/>
                    </a:lnL>
                    <a:lnR>
                      <a:noFill/>
                    </a:lnR>
                    <a:lnT>
                      <a:noFill/>
                    </a:lnT>
                    <a:lnB>
                      <a:noFill/>
                    </a:lnB>
                  </a:tcPr>
                </a:tc>
                <a:tc>
                  <a:txBody>
                    <a:bodyPr/>
                    <a:lstStyle/>
                    <a:p>
                      <a:r>
                        <a:rPr lang="en-US" sz="800">
                          <a:effectLst/>
                        </a:rPr>
                        <a:t>3333.000000</a:t>
                      </a:r>
                    </a:p>
                  </a:txBody>
                  <a:tcPr marL="35035" marR="35035" marT="17517" marB="17517" anchor="ctr">
                    <a:lnL>
                      <a:noFill/>
                    </a:lnL>
                    <a:lnR>
                      <a:noFill/>
                    </a:lnR>
                    <a:lnT>
                      <a:noFill/>
                    </a:lnT>
                    <a:lnB>
                      <a:noFill/>
                    </a:lnB>
                  </a:tcPr>
                </a:tc>
                <a:tc>
                  <a:txBody>
                    <a:bodyPr/>
                    <a:lstStyle/>
                    <a:p>
                      <a:r>
                        <a:rPr lang="en-US" sz="800">
                          <a:effectLst/>
                        </a:rPr>
                        <a:t>3333.000000</a:t>
                      </a:r>
                    </a:p>
                  </a:txBody>
                  <a:tcPr marL="35035" marR="35035" marT="17517" marB="17517" anchor="ctr">
                    <a:lnL>
                      <a:noFill/>
                    </a:lnL>
                    <a:lnR>
                      <a:noFill/>
                    </a:lnR>
                    <a:lnT>
                      <a:noFill/>
                    </a:lnT>
                    <a:lnB>
                      <a:noFill/>
                    </a:lnB>
                  </a:tcPr>
                </a:tc>
                <a:tc>
                  <a:txBody>
                    <a:bodyPr/>
                    <a:lstStyle/>
                    <a:p>
                      <a:r>
                        <a:rPr lang="en-US" sz="800">
                          <a:effectLst/>
                        </a:rPr>
                        <a:t>3333.000000</a:t>
                      </a:r>
                    </a:p>
                  </a:txBody>
                  <a:tcPr marL="35035" marR="35035" marT="17517" marB="17517" anchor="ctr">
                    <a:lnL>
                      <a:noFill/>
                    </a:lnL>
                    <a:lnR>
                      <a:noFill/>
                    </a:lnR>
                    <a:lnT>
                      <a:noFill/>
                    </a:lnT>
                    <a:lnB>
                      <a:noFill/>
                    </a:lnB>
                  </a:tcPr>
                </a:tc>
                <a:tc>
                  <a:txBody>
                    <a:bodyPr/>
                    <a:lstStyle/>
                    <a:p>
                      <a:r>
                        <a:rPr lang="en-US" sz="800">
                          <a:effectLst/>
                        </a:rPr>
                        <a:t>3333.000000</a:t>
                      </a:r>
                    </a:p>
                  </a:txBody>
                  <a:tcPr marL="35035" marR="35035" marT="17517" marB="17517" anchor="ctr">
                    <a:lnL>
                      <a:noFill/>
                    </a:lnL>
                    <a:lnR>
                      <a:noFill/>
                    </a:lnR>
                    <a:lnT>
                      <a:noFill/>
                    </a:lnT>
                    <a:lnB>
                      <a:noFill/>
                    </a:lnB>
                  </a:tcPr>
                </a:tc>
                <a:tc>
                  <a:txBody>
                    <a:bodyPr/>
                    <a:lstStyle/>
                    <a:p>
                      <a:r>
                        <a:rPr lang="en-US" sz="800">
                          <a:effectLst/>
                        </a:rPr>
                        <a:t>3333.000000</a:t>
                      </a:r>
                    </a:p>
                  </a:txBody>
                  <a:tcPr marL="35035" marR="35035" marT="17517" marB="17517" anchor="ctr">
                    <a:lnL>
                      <a:noFill/>
                    </a:lnL>
                    <a:lnR>
                      <a:noFill/>
                    </a:lnR>
                    <a:lnT>
                      <a:noFill/>
                    </a:lnT>
                    <a:lnB>
                      <a:noFill/>
                    </a:lnB>
                  </a:tcPr>
                </a:tc>
                <a:tc>
                  <a:txBody>
                    <a:bodyPr/>
                    <a:lstStyle/>
                    <a:p>
                      <a:r>
                        <a:rPr lang="en-US" sz="800">
                          <a:effectLst/>
                        </a:rPr>
                        <a:t>3333.000000</a:t>
                      </a:r>
                    </a:p>
                  </a:txBody>
                  <a:tcPr marL="35035" marR="35035" marT="17517" marB="17517" anchor="ctr">
                    <a:lnL>
                      <a:noFill/>
                    </a:lnL>
                    <a:lnR>
                      <a:noFill/>
                    </a:lnR>
                    <a:lnT>
                      <a:noFill/>
                    </a:lnT>
                    <a:lnB>
                      <a:noFill/>
                    </a:lnB>
                  </a:tcPr>
                </a:tc>
                <a:tc>
                  <a:txBody>
                    <a:bodyPr/>
                    <a:lstStyle/>
                    <a:p>
                      <a:r>
                        <a:rPr lang="en-US" sz="800">
                          <a:effectLst/>
                        </a:rPr>
                        <a:t>3333.000000</a:t>
                      </a:r>
                    </a:p>
                  </a:txBody>
                  <a:tcPr marL="35035" marR="35035" marT="17517" marB="17517" anchor="ctr">
                    <a:lnL>
                      <a:noFill/>
                    </a:lnL>
                    <a:lnR>
                      <a:noFill/>
                    </a:lnR>
                    <a:lnB>
                      <a:noFill/>
                    </a:lnB>
                  </a:tcPr>
                </a:tc>
                <a:extLst>
                  <a:ext uri="{0D108BD9-81ED-4DB2-BD59-A6C34878D82A}">
                    <a16:rowId xmlns:a16="http://schemas.microsoft.com/office/drawing/2014/main" val="147981823"/>
                  </a:ext>
                </a:extLst>
              </a:tr>
              <a:tr h="498876">
                <a:tc>
                  <a:txBody>
                    <a:bodyPr/>
                    <a:lstStyle/>
                    <a:p>
                      <a:pPr algn="r" fontAlgn="ctr"/>
                      <a:r>
                        <a:rPr lang="en-US" sz="800" b="0">
                          <a:effectLst/>
                        </a:rPr>
                        <a:t>mean</a:t>
                      </a:r>
                    </a:p>
                  </a:txBody>
                  <a:tcPr marL="35035" marR="35035" marT="17517" marB="17517" anchor="ctr">
                    <a:lnL>
                      <a:noFill/>
                    </a:lnL>
                    <a:lnR>
                      <a:noFill/>
                    </a:lnR>
                    <a:lnT>
                      <a:noFill/>
                    </a:lnT>
                    <a:lnB>
                      <a:noFill/>
                    </a:lnB>
                  </a:tcPr>
                </a:tc>
                <a:tc>
                  <a:txBody>
                    <a:bodyPr/>
                    <a:lstStyle/>
                    <a:p>
                      <a:r>
                        <a:rPr lang="en-US" sz="800">
                          <a:effectLst/>
                        </a:rPr>
                        <a:t>101.064806</a:t>
                      </a:r>
                    </a:p>
                  </a:txBody>
                  <a:tcPr marL="35035" marR="35035" marT="17517" marB="17517" anchor="ctr">
                    <a:lnL>
                      <a:noFill/>
                    </a:lnL>
                    <a:lnR>
                      <a:noFill/>
                    </a:lnR>
                    <a:lnT>
                      <a:noFill/>
                    </a:lnT>
                    <a:lnB>
                      <a:noFill/>
                    </a:lnB>
                  </a:tcPr>
                </a:tc>
                <a:tc>
                  <a:txBody>
                    <a:bodyPr/>
                    <a:lstStyle/>
                    <a:p>
                      <a:r>
                        <a:rPr lang="en-US" sz="800">
                          <a:effectLst/>
                        </a:rPr>
                        <a:t>437.182418</a:t>
                      </a:r>
                    </a:p>
                  </a:txBody>
                  <a:tcPr marL="35035" marR="35035" marT="17517" marB="17517" anchor="ctr">
                    <a:lnL>
                      <a:noFill/>
                    </a:lnL>
                    <a:lnR>
                      <a:noFill/>
                    </a:lnR>
                    <a:lnT>
                      <a:noFill/>
                    </a:lnT>
                    <a:lnB>
                      <a:noFill/>
                    </a:lnB>
                  </a:tcPr>
                </a:tc>
                <a:tc>
                  <a:txBody>
                    <a:bodyPr/>
                    <a:lstStyle/>
                    <a:p>
                      <a:r>
                        <a:rPr lang="en-US" sz="800">
                          <a:effectLst/>
                        </a:rPr>
                        <a:t>8.099010</a:t>
                      </a:r>
                    </a:p>
                  </a:txBody>
                  <a:tcPr marL="35035" marR="35035" marT="17517" marB="17517" anchor="ctr">
                    <a:lnL>
                      <a:noFill/>
                    </a:lnL>
                    <a:lnR>
                      <a:noFill/>
                    </a:lnR>
                    <a:lnT>
                      <a:noFill/>
                    </a:lnT>
                    <a:lnB>
                      <a:noFill/>
                    </a:lnB>
                  </a:tcPr>
                </a:tc>
                <a:tc>
                  <a:txBody>
                    <a:bodyPr/>
                    <a:lstStyle/>
                    <a:p>
                      <a:r>
                        <a:rPr lang="en-US" sz="800">
                          <a:effectLst/>
                        </a:rPr>
                        <a:t>179.775098</a:t>
                      </a:r>
                    </a:p>
                  </a:txBody>
                  <a:tcPr marL="35035" marR="35035" marT="17517" marB="17517" anchor="ctr">
                    <a:lnL>
                      <a:noFill/>
                    </a:lnL>
                    <a:lnR>
                      <a:noFill/>
                    </a:lnR>
                    <a:lnT>
                      <a:noFill/>
                    </a:lnT>
                    <a:lnB>
                      <a:noFill/>
                    </a:lnB>
                  </a:tcPr>
                </a:tc>
                <a:tc>
                  <a:txBody>
                    <a:bodyPr/>
                    <a:lstStyle/>
                    <a:p>
                      <a:r>
                        <a:rPr lang="en-US" sz="800">
                          <a:effectLst/>
                        </a:rPr>
                        <a:t>100.435644</a:t>
                      </a:r>
                    </a:p>
                  </a:txBody>
                  <a:tcPr marL="35035" marR="35035" marT="17517" marB="17517" anchor="ctr">
                    <a:lnL>
                      <a:noFill/>
                    </a:lnL>
                    <a:lnR>
                      <a:noFill/>
                    </a:lnR>
                    <a:lnT>
                      <a:noFill/>
                    </a:lnT>
                    <a:lnB>
                      <a:noFill/>
                    </a:lnB>
                  </a:tcPr>
                </a:tc>
                <a:tc>
                  <a:txBody>
                    <a:bodyPr/>
                    <a:lstStyle/>
                    <a:p>
                      <a:r>
                        <a:rPr lang="en-US" sz="800">
                          <a:effectLst/>
                        </a:rPr>
                        <a:t>30.562307</a:t>
                      </a:r>
                    </a:p>
                  </a:txBody>
                  <a:tcPr marL="35035" marR="35035" marT="17517" marB="17517" anchor="ctr">
                    <a:lnL>
                      <a:noFill/>
                    </a:lnL>
                    <a:lnR>
                      <a:noFill/>
                    </a:lnR>
                    <a:lnT>
                      <a:noFill/>
                    </a:lnT>
                    <a:lnB>
                      <a:noFill/>
                    </a:lnB>
                  </a:tcPr>
                </a:tc>
                <a:tc>
                  <a:txBody>
                    <a:bodyPr/>
                    <a:lstStyle/>
                    <a:p>
                      <a:r>
                        <a:rPr lang="en-US" sz="800">
                          <a:effectLst/>
                        </a:rPr>
                        <a:t>200.980348</a:t>
                      </a:r>
                    </a:p>
                  </a:txBody>
                  <a:tcPr marL="35035" marR="35035" marT="17517" marB="17517" anchor="ctr">
                    <a:lnL>
                      <a:noFill/>
                    </a:lnL>
                    <a:lnR>
                      <a:noFill/>
                    </a:lnR>
                    <a:lnT>
                      <a:noFill/>
                    </a:lnT>
                    <a:lnB>
                      <a:noFill/>
                    </a:lnB>
                  </a:tcPr>
                </a:tc>
                <a:tc>
                  <a:txBody>
                    <a:bodyPr/>
                    <a:lstStyle/>
                    <a:p>
                      <a:r>
                        <a:rPr lang="en-US" sz="800">
                          <a:effectLst/>
                        </a:rPr>
                        <a:t>100.114311</a:t>
                      </a:r>
                    </a:p>
                  </a:txBody>
                  <a:tcPr marL="35035" marR="35035" marT="17517" marB="17517" anchor="ctr">
                    <a:lnL>
                      <a:noFill/>
                    </a:lnL>
                    <a:lnR>
                      <a:noFill/>
                    </a:lnR>
                    <a:lnT>
                      <a:noFill/>
                    </a:lnT>
                    <a:lnB>
                      <a:noFill/>
                    </a:lnB>
                  </a:tcPr>
                </a:tc>
                <a:tc>
                  <a:txBody>
                    <a:bodyPr/>
                    <a:lstStyle/>
                    <a:p>
                      <a:r>
                        <a:rPr lang="en-US" sz="800">
                          <a:effectLst/>
                        </a:rPr>
                        <a:t>17.083540</a:t>
                      </a:r>
                    </a:p>
                  </a:txBody>
                  <a:tcPr marL="35035" marR="35035" marT="17517" marB="17517" anchor="ctr">
                    <a:lnL>
                      <a:noFill/>
                    </a:lnL>
                    <a:lnR>
                      <a:noFill/>
                    </a:lnR>
                    <a:lnT>
                      <a:noFill/>
                    </a:lnT>
                    <a:lnB>
                      <a:noFill/>
                    </a:lnB>
                  </a:tcPr>
                </a:tc>
                <a:tc>
                  <a:txBody>
                    <a:bodyPr/>
                    <a:lstStyle/>
                    <a:p>
                      <a:r>
                        <a:rPr lang="en-US" sz="800">
                          <a:effectLst/>
                        </a:rPr>
                        <a:t>200.872037</a:t>
                      </a:r>
                    </a:p>
                  </a:txBody>
                  <a:tcPr marL="35035" marR="35035" marT="17517" marB="17517" anchor="ctr">
                    <a:lnL>
                      <a:noFill/>
                    </a:lnL>
                    <a:lnR>
                      <a:noFill/>
                    </a:lnR>
                    <a:lnT>
                      <a:noFill/>
                    </a:lnT>
                    <a:lnB>
                      <a:noFill/>
                    </a:lnB>
                  </a:tcPr>
                </a:tc>
                <a:tc>
                  <a:txBody>
                    <a:bodyPr/>
                    <a:lstStyle/>
                    <a:p>
                      <a:r>
                        <a:rPr lang="en-US" sz="800">
                          <a:effectLst/>
                        </a:rPr>
                        <a:t>100.107711</a:t>
                      </a:r>
                    </a:p>
                  </a:txBody>
                  <a:tcPr marL="35035" marR="35035" marT="17517" marB="17517" anchor="ctr">
                    <a:lnL>
                      <a:noFill/>
                    </a:lnL>
                    <a:lnR>
                      <a:noFill/>
                    </a:lnR>
                    <a:lnT>
                      <a:noFill/>
                    </a:lnT>
                    <a:lnB>
                      <a:noFill/>
                    </a:lnB>
                  </a:tcPr>
                </a:tc>
                <a:tc>
                  <a:txBody>
                    <a:bodyPr/>
                    <a:lstStyle/>
                    <a:p>
                      <a:r>
                        <a:rPr lang="en-US" sz="800">
                          <a:effectLst/>
                        </a:rPr>
                        <a:t>9.039325</a:t>
                      </a:r>
                    </a:p>
                  </a:txBody>
                  <a:tcPr marL="35035" marR="35035" marT="17517" marB="17517" anchor="ctr">
                    <a:lnL>
                      <a:noFill/>
                    </a:lnL>
                    <a:lnR>
                      <a:noFill/>
                    </a:lnR>
                    <a:lnT>
                      <a:noFill/>
                    </a:lnT>
                    <a:lnB>
                      <a:noFill/>
                    </a:lnB>
                  </a:tcPr>
                </a:tc>
                <a:tc>
                  <a:txBody>
                    <a:bodyPr/>
                    <a:lstStyle/>
                    <a:p>
                      <a:r>
                        <a:rPr lang="en-US" sz="800">
                          <a:effectLst/>
                        </a:rPr>
                        <a:t>10.237294</a:t>
                      </a:r>
                    </a:p>
                  </a:txBody>
                  <a:tcPr marL="35035" marR="35035" marT="17517" marB="17517" anchor="ctr">
                    <a:lnL>
                      <a:noFill/>
                    </a:lnL>
                    <a:lnR>
                      <a:noFill/>
                    </a:lnR>
                    <a:lnT>
                      <a:noFill/>
                    </a:lnT>
                    <a:lnB>
                      <a:noFill/>
                    </a:lnB>
                  </a:tcPr>
                </a:tc>
                <a:tc>
                  <a:txBody>
                    <a:bodyPr/>
                    <a:lstStyle/>
                    <a:p>
                      <a:r>
                        <a:rPr lang="en-US" sz="800">
                          <a:effectLst/>
                        </a:rPr>
                        <a:t>4.479448</a:t>
                      </a:r>
                    </a:p>
                  </a:txBody>
                  <a:tcPr marL="35035" marR="35035" marT="17517" marB="17517" anchor="ctr">
                    <a:lnL>
                      <a:noFill/>
                    </a:lnL>
                    <a:lnR>
                      <a:noFill/>
                    </a:lnR>
                    <a:lnT>
                      <a:noFill/>
                    </a:lnT>
                    <a:lnB>
                      <a:noFill/>
                    </a:lnB>
                  </a:tcPr>
                </a:tc>
                <a:tc>
                  <a:txBody>
                    <a:bodyPr/>
                    <a:lstStyle/>
                    <a:p>
                      <a:r>
                        <a:rPr lang="en-US" sz="800">
                          <a:effectLst/>
                        </a:rPr>
                        <a:t>2.764581</a:t>
                      </a:r>
                    </a:p>
                  </a:txBody>
                  <a:tcPr marL="35035" marR="35035" marT="17517" marB="17517" anchor="ctr">
                    <a:lnL>
                      <a:noFill/>
                    </a:lnL>
                    <a:lnR>
                      <a:noFill/>
                    </a:lnR>
                    <a:lnT>
                      <a:noFill/>
                    </a:lnT>
                    <a:lnB>
                      <a:noFill/>
                    </a:lnB>
                  </a:tcPr>
                </a:tc>
                <a:tc>
                  <a:txBody>
                    <a:bodyPr/>
                    <a:lstStyle/>
                    <a:p>
                      <a:r>
                        <a:rPr lang="en-US" sz="800">
                          <a:effectLst/>
                        </a:rPr>
                        <a:t>1.562856</a:t>
                      </a:r>
                    </a:p>
                  </a:txBody>
                  <a:tcPr marL="35035" marR="35035" marT="17517" marB="17517" anchor="ctr">
                    <a:lnL>
                      <a:noFill/>
                    </a:lnL>
                    <a:lnR>
                      <a:noFill/>
                    </a:lnR>
                    <a:lnT>
                      <a:noFill/>
                    </a:lnT>
                    <a:lnB>
                      <a:noFill/>
                    </a:lnB>
                  </a:tcPr>
                </a:tc>
                <a:extLst>
                  <a:ext uri="{0D108BD9-81ED-4DB2-BD59-A6C34878D82A}">
                    <a16:rowId xmlns:a16="http://schemas.microsoft.com/office/drawing/2014/main" val="2861996106"/>
                  </a:ext>
                </a:extLst>
              </a:tr>
              <a:tr h="498876">
                <a:tc>
                  <a:txBody>
                    <a:bodyPr/>
                    <a:lstStyle/>
                    <a:p>
                      <a:pPr algn="r" fontAlgn="ctr"/>
                      <a:r>
                        <a:rPr lang="en-US" sz="800" b="0">
                          <a:effectLst/>
                        </a:rPr>
                        <a:t>std</a:t>
                      </a:r>
                    </a:p>
                  </a:txBody>
                  <a:tcPr marL="35035" marR="35035" marT="17517" marB="17517" anchor="ctr">
                    <a:lnL>
                      <a:noFill/>
                    </a:lnL>
                    <a:lnR>
                      <a:noFill/>
                    </a:lnR>
                    <a:lnT>
                      <a:noFill/>
                    </a:lnT>
                    <a:lnB>
                      <a:noFill/>
                    </a:lnB>
                  </a:tcPr>
                </a:tc>
                <a:tc>
                  <a:txBody>
                    <a:bodyPr/>
                    <a:lstStyle/>
                    <a:p>
                      <a:r>
                        <a:rPr lang="en-US" sz="800">
                          <a:effectLst/>
                        </a:rPr>
                        <a:t>39.822106</a:t>
                      </a:r>
                    </a:p>
                  </a:txBody>
                  <a:tcPr marL="35035" marR="35035" marT="17517" marB="17517" anchor="ctr">
                    <a:lnL>
                      <a:noFill/>
                    </a:lnL>
                    <a:lnR>
                      <a:noFill/>
                    </a:lnR>
                    <a:lnT>
                      <a:noFill/>
                    </a:lnT>
                    <a:lnB>
                      <a:noFill/>
                    </a:lnB>
                  </a:tcPr>
                </a:tc>
                <a:tc>
                  <a:txBody>
                    <a:bodyPr/>
                    <a:lstStyle/>
                    <a:p>
                      <a:r>
                        <a:rPr lang="en-US" sz="800">
                          <a:effectLst/>
                        </a:rPr>
                        <a:t>42.371290</a:t>
                      </a:r>
                    </a:p>
                  </a:txBody>
                  <a:tcPr marL="35035" marR="35035" marT="17517" marB="17517" anchor="ctr">
                    <a:lnL>
                      <a:noFill/>
                    </a:lnL>
                    <a:lnR>
                      <a:noFill/>
                    </a:lnR>
                    <a:lnT>
                      <a:noFill/>
                    </a:lnT>
                    <a:lnB>
                      <a:noFill/>
                    </a:lnB>
                  </a:tcPr>
                </a:tc>
                <a:tc>
                  <a:txBody>
                    <a:bodyPr/>
                    <a:lstStyle/>
                    <a:p>
                      <a:r>
                        <a:rPr lang="en-US" sz="800">
                          <a:effectLst/>
                        </a:rPr>
                        <a:t>13.688365</a:t>
                      </a:r>
                    </a:p>
                  </a:txBody>
                  <a:tcPr marL="35035" marR="35035" marT="17517" marB="17517" anchor="ctr">
                    <a:lnL>
                      <a:noFill/>
                    </a:lnL>
                    <a:lnR>
                      <a:noFill/>
                    </a:lnR>
                    <a:lnT>
                      <a:noFill/>
                    </a:lnT>
                    <a:lnB>
                      <a:noFill/>
                    </a:lnB>
                  </a:tcPr>
                </a:tc>
                <a:tc>
                  <a:txBody>
                    <a:bodyPr/>
                    <a:lstStyle/>
                    <a:p>
                      <a:r>
                        <a:rPr lang="en-US" sz="800">
                          <a:effectLst/>
                        </a:rPr>
                        <a:t>54.467389</a:t>
                      </a:r>
                    </a:p>
                  </a:txBody>
                  <a:tcPr marL="35035" marR="35035" marT="17517" marB="17517" anchor="ctr">
                    <a:lnL>
                      <a:noFill/>
                    </a:lnL>
                    <a:lnR>
                      <a:noFill/>
                    </a:lnR>
                    <a:lnT>
                      <a:noFill/>
                    </a:lnT>
                    <a:lnB>
                      <a:noFill/>
                    </a:lnB>
                  </a:tcPr>
                </a:tc>
                <a:tc>
                  <a:txBody>
                    <a:bodyPr/>
                    <a:lstStyle/>
                    <a:p>
                      <a:r>
                        <a:rPr lang="en-US" sz="800">
                          <a:effectLst/>
                        </a:rPr>
                        <a:t>20.069084</a:t>
                      </a:r>
                    </a:p>
                  </a:txBody>
                  <a:tcPr marL="35035" marR="35035" marT="17517" marB="17517" anchor="ctr">
                    <a:lnL>
                      <a:noFill/>
                    </a:lnL>
                    <a:lnR>
                      <a:noFill/>
                    </a:lnR>
                    <a:lnT>
                      <a:noFill/>
                    </a:lnT>
                    <a:lnB>
                      <a:noFill/>
                    </a:lnB>
                  </a:tcPr>
                </a:tc>
                <a:tc>
                  <a:txBody>
                    <a:bodyPr/>
                    <a:lstStyle/>
                    <a:p>
                      <a:r>
                        <a:rPr lang="en-US" sz="800">
                          <a:effectLst/>
                        </a:rPr>
                        <a:t>9.259435</a:t>
                      </a:r>
                    </a:p>
                  </a:txBody>
                  <a:tcPr marL="35035" marR="35035" marT="17517" marB="17517" anchor="ctr">
                    <a:lnL>
                      <a:noFill/>
                    </a:lnL>
                    <a:lnR>
                      <a:noFill/>
                    </a:lnR>
                    <a:lnT>
                      <a:noFill/>
                    </a:lnT>
                    <a:lnB>
                      <a:noFill/>
                    </a:lnB>
                  </a:tcPr>
                </a:tc>
                <a:tc>
                  <a:txBody>
                    <a:bodyPr/>
                    <a:lstStyle/>
                    <a:p>
                      <a:r>
                        <a:rPr lang="en-US" sz="800">
                          <a:effectLst/>
                        </a:rPr>
                        <a:t>50.713844</a:t>
                      </a:r>
                    </a:p>
                  </a:txBody>
                  <a:tcPr marL="35035" marR="35035" marT="17517" marB="17517" anchor="ctr">
                    <a:lnL>
                      <a:noFill/>
                    </a:lnL>
                    <a:lnR>
                      <a:noFill/>
                    </a:lnR>
                    <a:lnT>
                      <a:noFill/>
                    </a:lnT>
                    <a:lnB>
                      <a:noFill/>
                    </a:lnB>
                  </a:tcPr>
                </a:tc>
                <a:tc>
                  <a:txBody>
                    <a:bodyPr/>
                    <a:lstStyle/>
                    <a:p>
                      <a:r>
                        <a:rPr lang="en-US" sz="800">
                          <a:effectLst/>
                        </a:rPr>
                        <a:t>19.922625</a:t>
                      </a:r>
                    </a:p>
                  </a:txBody>
                  <a:tcPr marL="35035" marR="35035" marT="17517" marB="17517" anchor="ctr">
                    <a:lnL>
                      <a:noFill/>
                    </a:lnL>
                    <a:lnR>
                      <a:noFill/>
                    </a:lnR>
                    <a:lnT>
                      <a:noFill/>
                    </a:lnT>
                    <a:lnB>
                      <a:noFill/>
                    </a:lnB>
                  </a:tcPr>
                </a:tc>
                <a:tc>
                  <a:txBody>
                    <a:bodyPr/>
                    <a:lstStyle/>
                    <a:p>
                      <a:r>
                        <a:rPr lang="en-US" sz="800">
                          <a:effectLst/>
                        </a:rPr>
                        <a:t>4.310668</a:t>
                      </a:r>
                    </a:p>
                  </a:txBody>
                  <a:tcPr marL="35035" marR="35035" marT="17517" marB="17517" anchor="ctr">
                    <a:lnL>
                      <a:noFill/>
                    </a:lnL>
                    <a:lnR>
                      <a:noFill/>
                    </a:lnR>
                    <a:lnT>
                      <a:noFill/>
                    </a:lnT>
                    <a:lnB>
                      <a:noFill/>
                    </a:lnB>
                  </a:tcPr>
                </a:tc>
                <a:tc>
                  <a:txBody>
                    <a:bodyPr/>
                    <a:lstStyle/>
                    <a:p>
                      <a:r>
                        <a:rPr lang="en-US" sz="800">
                          <a:effectLst/>
                        </a:rPr>
                        <a:t>50.573847</a:t>
                      </a:r>
                    </a:p>
                  </a:txBody>
                  <a:tcPr marL="35035" marR="35035" marT="17517" marB="17517" anchor="ctr">
                    <a:lnL>
                      <a:noFill/>
                    </a:lnL>
                    <a:lnR>
                      <a:noFill/>
                    </a:lnR>
                    <a:lnT>
                      <a:noFill/>
                    </a:lnT>
                    <a:lnB>
                      <a:noFill/>
                    </a:lnB>
                  </a:tcPr>
                </a:tc>
                <a:tc>
                  <a:txBody>
                    <a:bodyPr/>
                    <a:lstStyle/>
                    <a:p>
                      <a:r>
                        <a:rPr lang="en-US" sz="800">
                          <a:effectLst/>
                        </a:rPr>
                        <a:t>19.568609</a:t>
                      </a:r>
                    </a:p>
                  </a:txBody>
                  <a:tcPr marL="35035" marR="35035" marT="17517" marB="17517" anchor="ctr">
                    <a:lnL>
                      <a:noFill/>
                    </a:lnL>
                    <a:lnR>
                      <a:noFill/>
                    </a:lnR>
                    <a:lnT>
                      <a:noFill/>
                    </a:lnT>
                    <a:lnB>
                      <a:noFill/>
                    </a:lnB>
                  </a:tcPr>
                </a:tc>
                <a:tc>
                  <a:txBody>
                    <a:bodyPr/>
                    <a:lstStyle/>
                    <a:p>
                      <a:r>
                        <a:rPr lang="en-US" sz="800">
                          <a:effectLst/>
                        </a:rPr>
                        <a:t>2.275873</a:t>
                      </a:r>
                    </a:p>
                  </a:txBody>
                  <a:tcPr marL="35035" marR="35035" marT="17517" marB="17517" anchor="ctr">
                    <a:lnL>
                      <a:noFill/>
                    </a:lnL>
                    <a:lnR>
                      <a:noFill/>
                    </a:lnR>
                    <a:lnT>
                      <a:noFill/>
                    </a:lnT>
                    <a:lnB>
                      <a:noFill/>
                    </a:lnB>
                  </a:tcPr>
                </a:tc>
                <a:tc>
                  <a:txBody>
                    <a:bodyPr/>
                    <a:lstStyle/>
                    <a:p>
                      <a:r>
                        <a:rPr lang="en-US" sz="800">
                          <a:effectLst/>
                        </a:rPr>
                        <a:t>2.791840</a:t>
                      </a:r>
                    </a:p>
                  </a:txBody>
                  <a:tcPr marL="35035" marR="35035" marT="17517" marB="17517" anchor="ctr">
                    <a:lnL>
                      <a:noFill/>
                    </a:lnL>
                    <a:lnR>
                      <a:noFill/>
                    </a:lnR>
                    <a:lnT>
                      <a:noFill/>
                    </a:lnT>
                    <a:lnB>
                      <a:noFill/>
                    </a:lnB>
                  </a:tcPr>
                </a:tc>
                <a:tc>
                  <a:txBody>
                    <a:bodyPr/>
                    <a:lstStyle/>
                    <a:p>
                      <a:r>
                        <a:rPr lang="en-US" sz="800">
                          <a:effectLst/>
                        </a:rPr>
                        <a:t>2.461214</a:t>
                      </a:r>
                    </a:p>
                  </a:txBody>
                  <a:tcPr marL="35035" marR="35035" marT="17517" marB="17517" anchor="ctr">
                    <a:lnL>
                      <a:noFill/>
                    </a:lnL>
                    <a:lnR>
                      <a:noFill/>
                    </a:lnR>
                    <a:lnT>
                      <a:noFill/>
                    </a:lnT>
                    <a:lnB>
                      <a:noFill/>
                    </a:lnB>
                  </a:tcPr>
                </a:tc>
                <a:tc>
                  <a:txBody>
                    <a:bodyPr/>
                    <a:lstStyle/>
                    <a:p>
                      <a:r>
                        <a:rPr lang="en-US" sz="800">
                          <a:effectLst/>
                        </a:rPr>
                        <a:t>0.753773</a:t>
                      </a:r>
                    </a:p>
                  </a:txBody>
                  <a:tcPr marL="35035" marR="35035" marT="17517" marB="17517" anchor="ctr">
                    <a:lnL>
                      <a:noFill/>
                    </a:lnL>
                    <a:lnR>
                      <a:noFill/>
                    </a:lnR>
                    <a:lnT>
                      <a:noFill/>
                    </a:lnT>
                    <a:lnB>
                      <a:noFill/>
                    </a:lnB>
                  </a:tcPr>
                </a:tc>
                <a:tc>
                  <a:txBody>
                    <a:bodyPr/>
                    <a:lstStyle/>
                    <a:p>
                      <a:r>
                        <a:rPr lang="en-US" sz="800">
                          <a:effectLst/>
                        </a:rPr>
                        <a:t>1.315491</a:t>
                      </a:r>
                    </a:p>
                  </a:txBody>
                  <a:tcPr marL="35035" marR="35035" marT="17517" marB="17517" anchor="ctr">
                    <a:lnL>
                      <a:noFill/>
                    </a:lnL>
                    <a:lnR>
                      <a:noFill/>
                    </a:lnR>
                    <a:lnT>
                      <a:noFill/>
                    </a:lnT>
                    <a:lnB>
                      <a:noFill/>
                    </a:lnB>
                  </a:tcPr>
                </a:tc>
                <a:extLst>
                  <a:ext uri="{0D108BD9-81ED-4DB2-BD59-A6C34878D82A}">
                    <a16:rowId xmlns:a16="http://schemas.microsoft.com/office/drawing/2014/main" val="2253880156"/>
                  </a:ext>
                </a:extLst>
              </a:tr>
              <a:tr h="498876">
                <a:tc>
                  <a:txBody>
                    <a:bodyPr/>
                    <a:lstStyle/>
                    <a:p>
                      <a:pPr algn="r" fontAlgn="ctr"/>
                      <a:r>
                        <a:rPr lang="en-US" sz="800" b="0">
                          <a:effectLst/>
                        </a:rPr>
                        <a:t>min</a:t>
                      </a:r>
                    </a:p>
                  </a:txBody>
                  <a:tcPr marL="35035" marR="35035" marT="17517" marB="17517" anchor="ctr">
                    <a:lnL>
                      <a:noFill/>
                    </a:lnL>
                    <a:lnR>
                      <a:noFill/>
                    </a:lnR>
                    <a:lnT>
                      <a:noFill/>
                    </a:lnT>
                    <a:lnB>
                      <a:noFill/>
                    </a:lnB>
                  </a:tcPr>
                </a:tc>
                <a:tc>
                  <a:txBody>
                    <a:bodyPr/>
                    <a:lstStyle/>
                    <a:p>
                      <a:r>
                        <a:rPr lang="en-US" sz="800">
                          <a:effectLst/>
                        </a:rPr>
                        <a:t>1.000000</a:t>
                      </a:r>
                    </a:p>
                  </a:txBody>
                  <a:tcPr marL="35035" marR="35035" marT="17517" marB="17517" anchor="ctr">
                    <a:lnL>
                      <a:noFill/>
                    </a:lnL>
                    <a:lnR>
                      <a:noFill/>
                    </a:lnR>
                    <a:lnT>
                      <a:noFill/>
                    </a:lnT>
                    <a:lnB>
                      <a:noFill/>
                    </a:lnB>
                  </a:tcPr>
                </a:tc>
                <a:tc>
                  <a:txBody>
                    <a:bodyPr/>
                    <a:lstStyle/>
                    <a:p>
                      <a:r>
                        <a:rPr lang="en-US" sz="800">
                          <a:effectLst/>
                        </a:rPr>
                        <a:t>408.000000</a:t>
                      </a:r>
                    </a:p>
                  </a:txBody>
                  <a:tcPr marL="35035" marR="35035" marT="17517" marB="17517" anchor="ctr">
                    <a:lnL>
                      <a:noFill/>
                    </a:lnL>
                    <a:lnR>
                      <a:noFill/>
                    </a:lnR>
                    <a:lnT>
                      <a:noFill/>
                    </a:lnT>
                    <a:lnB>
                      <a:noFill/>
                    </a:lnB>
                  </a:tcPr>
                </a:tc>
                <a:tc>
                  <a:txBody>
                    <a:bodyPr/>
                    <a:lstStyle/>
                    <a:p>
                      <a:r>
                        <a:rPr lang="en-US" sz="800">
                          <a:effectLst/>
                        </a:rPr>
                        <a:t>0.000000</a:t>
                      </a:r>
                    </a:p>
                  </a:txBody>
                  <a:tcPr marL="35035" marR="35035" marT="17517" marB="17517" anchor="ctr">
                    <a:lnL>
                      <a:noFill/>
                    </a:lnL>
                    <a:lnR>
                      <a:noFill/>
                    </a:lnR>
                    <a:lnT>
                      <a:noFill/>
                    </a:lnT>
                    <a:lnB>
                      <a:noFill/>
                    </a:lnB>
                  </a:tcPr>
                </a:tc>
                <a:tc>
                  <a:txBody>
                    <a:bodyPr/>
                    <a:lstStyle/>
                    <a:p>
                      <a:r>
                        <a:rPr lang="en-US" sz="800">
                          <a:effectLst/>
                        </a:rPr>
                        <a:t>0.000000</a:t>
                      </a:r>
                    </a:p>
                  </a:txBody>
                  <a:tcPr marL="35035" marR="35035" marT="17517" marB="17517" anchor="ctr">
                    <a:lnL>
                      <a:noFill/>
                    </a:lnL>
                    <a:lnR>
                      <a:noFill/>
                    </a:lnR>
                    <a:lnT>
                      <a:noFill/>
                    </a:lnT>
                    <a:lnB>
                      <a:noFill/>
                    </a:lnB>
                  </a:tcPr>
                </a:tc>
                <a:tc>
                  <a:txBody>
                    <a:bodyPr/>
                    <a:lstStyle/>
                    <a:p>
                      <a:r>
                        <a:rPr lang="en-US" sz="800">
                          <a:effectLst/>
                        </a:rPr>
                        <a:t>0.000000</a:t>
                      </a:r>
                    </a:p>
                  </a:txBody>
                  <a:tcPr marL="35035" marR="35035" marT="17517" marB="17517" anchor="ctr">
                    <a:lnL>
                      <a:noFill/>
                    </a:lnL>
                    <a:lnR>
                      <a:noFill/>
                    </a:lnR>
                    <a:lnT>
                      <a:noFill/>
                    </a:lnT>
                    <a:lnB>
                      <a:noFill/>
                    </a:lnB>
                  </a:tcPr>
                </a:tc>
                <a:tc>
                  <a:txBody>
                    <a:bodyPr/>
                    <a:lstStyle/>
                    <a:p>
                      <a:r>
                        <a:rPr lang="en-US" sz="800">
                          <a:effectLst/>
                        </a:rPr>
                        <a:t>0.000000</a:t>
                      </a:r>
                    </a:p>
                  </a:txBody>
                  <a:tcPr marL="35035" marR="35035" marT="17517" marB="17517" anchor="ctr">
                    <a:lnL>
                      <a:noFill/>
                    </a:lnL>
                    <a:lnR>
                      <a:noFill/>
                    </a:lnR>
                    <a:lnT>
                      <a:noFill/>
                    </a:lnT>
                    <a:lnB>
                      <a:noFill/>
                    </a:lnB>
                  </a:tcPr>
                </a:tc>
                <a:tc>
                  <a:txBody>
                    <a:bodyPr/>
                    <a:lstStyle/>
                    <a:p>
                      <a:r>
                        <a:rPr lang="en-US" sz="800">
                          <a:effectLst/>
                        </a:rPr>
                        <a:t>0.000000</a:t>
                      </a:r>
                    </a:p>
                  </a:txBody>
                  <a:tcPr marL="35035" marR="35035" marT="17517" marB="17517" anchor="ctr">
                    <a:lnL>
                      <a:noFill/>
                    </a:lnL>
                    <a:lnR>
                      <a:noFill/>
                    </a:lnR>
                    <a:lnT>
                      <a:noFill/>
                    </a:lnT>
                    <a:lnB>
                      <a:noFill/>
                    </a:lnB>
                  </a:tcPr>
                </a:tc>
                <a:tc>
                  <a:txBody>
                    <a:bodyPr/>
                    <a:lstStyle/>
                    <a:p>
                      <a:r>
                        <a:rPr lang="en-US" sz="800">
                          <a:effectLst/>
                        </a:rPr>
                        <a:t>0.000000</a:t>
                      </a:r>
                    </a:p>
                  </a:txBody>
                  <a:tcPr marL="35035" marR="35035" marT="17517" marB="17517" anchor="ctr">
                    <a:lnL>
                      <a:noFill/>
                    </a:lnL>
                    <a:lnR>
                      <a:noFill/>
                    </a:lnR>
                    <a:lnT>
                      <a:noFill/>
                    </a:lnT>
                    <a:lnB>
                      <a:noFill/>
                    </a:lnB>
                  </a:tcPr>
                </a:tc>
                <a:tc>
                  <a:txBody>
                    <a:bodyPr/>
                    <a:lstStyle/>
                    <a:p>
                      <a:r>
                        <a:rPr lang="en-US" sz="800">
                          <a:effectLst/>
                        </a:rPr>
                        <a:t>0.000000</a:t>
                      </a:r>
                    </a:p>
                  </a:txBody>
                  <a:tcPr marL="35035" marR="35035" marT="17517" marB="17517" anchor="ctr">
                    <a:lnL>
                      <a:noFill/>
                    </a:lnL>
                    <a:lnR>
                      <a:noFill/>
                    </a:lnR>
                    <a:lnT>
                      <a:noFill/>
                    </a:lnT>
                    <a:lnB>
                      <a:noFill/>
                    </a:lnB>
                  </a:tcPr>
                </a:tc>
                <a:tc>
                  <a:txBody>
                    <a:bodyPr/>
                    <a:lstStyle/>
                    <a:p>
                      <a:r>
                        <a:rPr lang="en-US" sz="800">
                          <a:effectLst/>
                        </a:rPr>
                        <a:t>23.200000</a:t>
                      </a:r>
                    </a:p>
                  </a:txBody>
                  <a:tcPr marL="35035" marR="35035" marT="17517" marB="17517" anchor="ctr">
                    <a:lnL>
                      <a:noFill/>
                    </a:lnL>
                    <a:lnR>
                      <a:noFill/>
                    </a:lnR>
                    <a:lnT>
                      <a:noFill/>
                    </a:lnT>
                    <a:lnB>
                      <a:noFill/>
                    </a:lnB>
                  </a:tcPr>
                </a:tc>
                <a:tc>
                  <a:txBody>
                    <a:bodyPr/>
                    <a:lstStyle/>
                    <a:p>
                      <a:r>
                        <a:rPr lang="en-US" sz="800">
                          <a:effectLst/>
                        </a:rPr>
                        <a:t>33.000000</a:t>
                      </a:r>
                    </a:p>
                  </a:txBody>
                  <a:tcPr marL="35035" marR="35035" marT="17517" marB="17517" anchor="ctr">
                    <a:lnL>
                      <a:noFill/>
                    </a:lnL>
                    <a:lnR>
                      <a:noFill/>
                    </a:lnR>
                    <a:lnT>
                      <a:noFill/>
                    </a:lnT>
                    <a:lnB>
                      <a:noFill/>
                    </a:lnB>
                  </a:tcPr>
                </a:tc>
                <a:tc>
                  <a:txBody>
                    <a:bodyPr/>
                    <a:lstStyle/>
                    <a:p>
                      <a:r>
                        <a:rPr lang="en-US" sz="800">
                          <a:effectLst/>
                        </a:rPr>
                        <a:t>1.040000</a:t>
                      </a:r>
                    </a:p>
                  </a:txBody>
                  <a:tcPr marL="35035" marR="35035" marT="17517" marB="17517" anchor="ctr">
                    <a:lnL>
                      <a:noFill/>
                    </a:lnL>
                    <a:lnR>
                      <a:noFill/>
                    </a:lnR>
                    <a:lnT>
                      <a:noFill/>
                    </a:lnT>
                    <a:lnB>
                      <a:noFill/>
                    </a:lnB>
                  </a:tcPr>
                </a:tc>
                <a:tc>
                  <a:txBody>
                    <a:bodyPr/>
                    <a:lstStyle/>
                    <a:p>
                      <a:r>
                        <a:rPr lang="en-US" sz="800">
                          <a:effectLst/>
                        </a:rPr>
                        <a:t>0.000000</a:t>
                      </a:r>
                    </a:p>
                  </a:txBody>
                  <a:tcPr marL="35035" marR="35035" marT="17517" marB="17517" anchor="ctr">
                    <a:lnL>
                      <a:noFill/>
                    </a:lnL>
                    <a:lnR>
                      <a:noFill/>
                    </a:lnR>
                    <a:lnT>
                      <a:noFill/>
                    </a:lnT>
                    <a:lnB>
                      <a:noFill/>
                    </a:lnB>
                  </a:tcPr>
                </a:tc>
                <a:tc>
                  <a:txBody>
                    <a:bodyPr/>
                    <a:lstStyle/>
                    <a:p>
                      <a:r>
                        <a:rPr lang="en-US" sz="800">
                          <a:effectLst/>
                        </a:rPr>
                        <a:t>0.000000</a:t>
                      </a:r>
                    </a:p>
                  </a:txBody>
                  <a:tcPr marL="35035" marR="35035" marT="17517" marB="17517" anchor="ctr">
                    <a:lnL>
                      <a:noFill/>
                    </a:lnL>
                    <a:lnR>
                      <a:noFill/>
                    </a:lnR>
                    <a:lnT>
                      <a:noFill/>
                    </a:lnT>
                    <a:lnB>
                      <a:noFill/>
                    </a:lnB>
                  </a:tcPr>
                </a:tc>
                <a:tc>
                  <a:txBody>
                    <a:bodyPr/>
                    <a:lstStyle/>
                    <a:p>
                      <a:r>
                        <a:rPr lang="en-US" sz="800">
                          <a:effectLst/>
                        </a:rPr>
                        <a:t>0.000000</a:t>
                      </a:r>
                    </a:p>
                  </a:txBody>
                  <a:tcPr marL="35035" marR="35035" marT="17517" marB="17517" anchor="ctr">
                    <a:lnL>
                      <a:noFill/>
                    </a:lnL>
                    <a:lnR>
                      <a:noFill/>
                    </a:lnR>
                    <a:lnT>
                      <a:noFill/>
                    </a:lnT>
                    <a:lnB>
                      <a:noFill/>
                    </a:lnB>
                  </a:tcPr>
                </a:tc>
                <a:tc>
                  <a:txBody>
                    <a:bodyPr/>
                    <a:lstStyle/>
                    <a:p>
                      <a:r>
                        <a:rPr lang="en-US" sz="800">
                          <a:effectLst/>
                        </a:rPr>
                        <a:t>0.000000</a:t>
                      </a:r>
                    </a:p>
                  </a:txBody>
                  <a:tcPr marL="35035" marR="35035" marT="17517" marB="17517" anchor="ctr">
                    <a:lnL>
                      <a:noFill/>
                    </a:lnL>
                    <a:lnR>
                      <a:noFill/>
                    </a:lnR>
                    <a:lnT>
                      <a:noFill/>
                    </a:lnT>
                    <a:lnB>
                      <a:noFill/>
                    </a:lnB>
                  </a:tcPr>
                </a:tc>
                <a:extLst>
                  <a:ext uri="{0D108BD9-81ED-4DB2-BD59-A6C34878D82A}">
                    <a16:rowId xmlns:a16="http://schemas.microsoft.com/office/drawing/2014/main" val="4089697465"/>
                  </a:ext>
                </a:extLst>
              </a:tr>
              <a:tr h="498876">
                <a:tc>
                  <a:txBody>
                    <a:bodyPr/>
                    <a:lstStyle/>
                    <a:p>
                      <a:pPr algn="r" fontAlgn="ctr"/>
                      <a:r>
                        <a:rPr lang="en-US" sz="800" b="0">
                          <a:effectLst/>
                        </a:rPr>
                        <a:t>25%</a:t>
                      </a:r>
                    </a:p>
                  </a:txBody>
                  <a:tcPr marL="35035" marR="35035" marT="17517" marB="17517" anchor="ctr">
                    <a:lnL>
                      <a:noFill/>
                    </a:lnL>
                    <a:lnR>
                      <a:noFill/>
                    </a:lnR>
                    <a:lnT>
                      <a:noFill/>
                    </a:lnT>
                    <a:lnB>
                      <a:noFill/>
                    </a:lnB>
                  </a:tcPr>
                </a:tc>
                <a:tc>
                  <a:txBody>
                    <a:bodyPr/>
                    <a:lstStyle/>
                    <a:p>
                      <a:r>
                        <a:rPr lang="en-US" sz="800">
                          <a:effectLst/>
                        </a:rPr>
                        <a:t>74.000000</a:t>
                      </a:r>
                    </a:p>
                  </a:txBody>
                  <a:tcPr marL="35035" marR="35035" marT="17517" marB="17517" anchor="ctr">
                    <a:lnL>
                      <a:noFill/>
                    </a:lnL>
                    <a:lnR>
                      <a:noFill/>
                    </a:lnR>
                    <a:lnT>
                      <a:noFill/>
                    </a:lnT>
                    <a:lnB>
                      <a:noFill/>
                    </a:lnB>
                  </a:tcPr>
                </a:tc>
                <a:tc>
                  <a:txBody>
                    <a:bodyPr/>
                    <a:lstStyle/>
                    <a:p>
                      <a:r>
                        <a:rPr lang="en-US" sz="800">
                          <a:effectLst/>
                        </a:rPr>
                        <a:t>408.000000</a:t>
                      </a:r>
                    </a:p>
                  </a:txBody>
                  <a:tcPr marL="35035" marR="35035" marT="17517" marB="17517" anchor="ctr">
                    <a:lnL>
                      <a:noFill/>
                    </a:lnL>
                    <a:lnR>
                      <a:noFill/>
                    </a:lnR>
                    <a:lnT>
                      <a:noFill/>
                    </a:lnT>
                    <a:lnB>
                      <a:noFill/>
                    </a:lnB>
                  </a:tcPr>
                </a:tc>
                <a:tc>
                  <a:txBody>
                    <a:bodyPr/>
                    <a:lstStyle/>
                    <a:p>
                      <a:r>
                        <a:rPr lang="en-US" sz="800">
                          <a:effectLst/>
                        </a:rPr>
                        <a:t>0.000000</a:t>
                      </a:r>
                    </a:p>
                  </a:txBody>
                  <a:tcPr marL="35035" marR="35035" marT="17517" marB="17517" anchor="ctr">
                    <a:lnL>
                      <a:noFill/>
                    </a:lnL>
                    <a:lnR>
                      <a:noFill/>
                    </a:lnR>
                    <a:lnT>
                      <a:noFill/>
                    </a:lnT>
                    <a:lnB>
                      <a:noFill/>
                    </a:lnB>
                  </a:tcPr>
                </a:tc>
                <a:tc>
                  <a:txBody>
                    <a:bodyPr/>
                    <a:lstStyle/>
                    <a:p>
                      <a:r>
                        <a:rPr lang="en-US" sz="800">
                          <a:effectLst/>
                        </a:rPr>
                        <a:t>143.700000</a:t>
                      </a:r>
                    </a:p>
                  </a:txBody>
                  <a:tcPr marL="35035" marR="35035" marT="17517" marB="17517" anchor="ctr">
                    <a:lnL>
                      <a:noFill/>
                    </a:lnL>
                    <a:lnR>
                      <a:noFill/>
                    </a:lnR>
                    <a:lnT>
                      <a:noFill/>
                    </a:lnT>
                    <a:lnB>
                      <a:noFill/>
                    </a:lnB>
                  </a:tcPr>
                </a:tc>
                <a:tc>
                  <a:txBody>
                    <a:bodyPr/>
                    <a:lstStyle/>
                    <a:p>
                      <a:r>
                        <a:rPr lang="en-US" sz="800">
                          <a:effectLst/>
                        </a:rPr>
                        <a:t>87.000000</a:t>
                      </a:r>
                    </a:p>
                  </a:txBody>
                  <a:tcPr marL="35035" marR="35035" marT="17517" marB="17517" anchor="ctr">
                    <a:lnL>
                      <a:noFill/>
                    </a:lnL>
                    <a:lnR>
                      <a:noFill/>
                    </a:lnR>
                    <a:lnT>
                      <a:noFill/>
                    </a:lnT>
                    <a:lnB>
                      <a:noFill/>
                    </a:lnB>
                  </a:tcPr>
                </a:tc>
                <a:tc>
                  <a:txBody>
                    <a:bodyPr/>
                    <a:lstStyle/>
                    <a:p>
                      <a:r>
                        <a:rPr lang="en-US" sz="800">
                          <a:effectLst/>
                        </a:rPr>
                        <a:t>24.430000</a:t>
                      </a:r>
                    </a:p>
                  </a:txBody>
                  <a:tcPr marL="35035" marR="35035" marT="17517" marB="17517" anchor="ctr">
                    <a:lnL>
                      <a:noFill/>
                    </a:lnL>
                    <a:lnR>
                      <a:noFill/>
                    </a:lnR>
                    <a:lnT>
                      <a:noFill/>
                    </a:lnT>
                    <a:lnB>
                      <a:noFill/>
                    </a:lnB>
                  </a:tcPr>
                </a:tc>
                <a:tc>
                  <a:txBody>
                    <a:bodyPr/>
                    <a:lstStyle/>
                    <a:p>
                      <a:r>
                        <a:rPr lang="en-US" sz="800">
                          <a:effectLst/>
                        </a:rPr>
                        <a:t>166.600000</a:t>
                      </a:r>
                    </a:p>
                  </a:txBody>
                  <a:tcPr marL="35035" marR="35035" marT="17517" marB="17517" anchor="ctr">
                    <a:lnL>
                      <a:noFill/>
                    </a:lnL>
                    <a:lnR>
                      <a:noFill/>
                    </a:lnR>
                    <a:lnT>
                      <a:noFill/>
                    </a:lnT>
                    <a:lnB>
                      <a:noFill/>
                    </a:lnB>
                  </a:tcPr>
                </a:tc>
                <a:tc>
                  <a:txBody>
                    <a:bodyPr/>
                    <a:lstStyle/>
                    <a:p>
                      <a:r>
                        <a:rPr lang="en-US" sz="800">
                          <a:effectLst/>
                        </a:rPr>
                        <a:t>87.000000</a:t>
                      </a:r>
                    </a:p>
                  </a:txBody>
                  <a:tcPr marL="35035" marR="35035" marT="17517" marB="17517" anchor="ctr">
                    <a:lnL>
                      <a:noFill/>
                    </a:lnL>
                    <a:lnR>
                      <a:noFill/>
                    </a:lnR>
                    <a:lnT>
                      <a:noFill/>
                    </a:lnT>
                    <a:lnB>
                      <a:noFill/>
                    </a:lnB>
                  </a:tcPr>
                </a:tc>
                <a:tc>
                  <a:txBody>
                    <a:bodyPr/>
                    <a:lstStyle/>
                    <a:p>
                      <a:r>
                        <a:rPr lang="en-US" sz="800">
                          <a:effectLst/>
                        </a:rPr>
                        <a:t>14.160000</a:t>
                      </a:r>
                    </a:p>
                  </a:txBody>
                  <a:tcPr marL="35035" marR="35035" marT="17517" marB="17517" anchor="ctr">
                    <a:lnL>
                      <a:noFill/>
                    </a:lnL>
                    <a:lnR>
                      <a:noFill/>
                    </a:lnR>
                    <a:lnT>
                      <a:noFill/>
                    </a:lnT>
                    <a:lnB>
                      <a:noFill/>
                    </a:lnB>
                  </a:tcPr>
                </a:tc>
                <a:tc>
                  <a:txBody>
                    <a:bodyPr/>
                    <a:lstStyle/>
                    <a:p>
                      <a:r>
                        <a:rPr lang="en-US" sz="800">
                          <a:effectLst/>
                        </a:rPr>
                        <a:t>167.000000</a:t>
                      </a:r>
                    </a:p>
                  </a:txBody>
                  <a:tcPr marL="35035" marR="35035" marT="17517" marB="17517" anchor="ctr">
                    <a:lnL>
                      <a:noFill/>
                    </a:lnL>
                    <a:lnR>
                      <a:noFill/>
                    </a:lnR>
                    <a:lnT>
                      <a:noFill/>
                    </a:lnT>
                    <a:lnB>
                      <a:noFill/>
                    </a:lnB>
                  </a:tcPr>
                </a:tc>
                <a:tc>
                  <a:txBody>
                    <a:bodyPr/>
                    <a:lstStyle/>
                    <a:p>
                      <a:r>
                        <a:rPr lang="en-US" sz="800">
                          <a:effectLst/>
                        </a:rPr>
                        <a:t>87.000000</a:t>
                      </a:r>
                    </a:p>
                  </a:txBody>
                  <a:tcPr marL="35035" marR="35035" marT="17517" marB="17517" anchor="ctr">
                    <a:lnL>
                      <a:noFill/>
                    </a:lnL>
                    <a:lnR>
                      <a:noFill/>
                    </a:lnR>
                    <a:lnT>
                      <a:noFill/>
                    </a:lnT>
                    <a:lnB>
                      <a:noFill/>
                    </a:lnB>
                  </a:tcPr>
                </a:tc>
                <a:tc>
                  <a:txBody>
                    <a:bodyPr/>
                    <a:lstStyle/>
                    <a:p>
                      <a:r>
                        <a:rPr lang="en-US" sz="800">
                          <a:effectLst/>
                        </a:rPr>
                        <a:t>7.520000</a:t>
                      </a:r>
                    </a:p>
                  </a:txBody>
                  <a:tcPr marL="35035" marR="35035" marT="17517" marB="17517" anchor="ctr">
                    <a:lnL>
                      <a:noFill/>
                    </a:lnL>
                    <a:lnR>
                      <a:noFill/>
                    </a:lnR>
                    <a:lnT>
                      <a:noFill/>
                    </a:lnT>
                    <a:lnB>
                      <a:noFill/>
                    </a:lnB>
                  </a:tcPr>
                </a:tc>
                <a:tc>
                  <a:txBody>
                    <a:bodyPr/>
                    <a:lstStyle/>
                    <a:p>
                      <a:r>
                        <a:rPr lang="en-US" sz="800">
                          <a:effectLst/>
                        </a:rPr>
                        <a:t>8.500000</a:t>
                      </a:r>
                    </a:p>
                  </a:txBody>
                  <a:tcPr marL="35035" marR="35035" marT="17517" marB="17517" anchor="ctr">
                    <a:lnL>
                      <a:noFill/>
                    </a:lnL>
                    <a:lnR>
                      <a:noFill/>
                    </a:lnR>
                    <a:lnT>
                      <a:noFill/>
                    </a:lnT>
                    <a:lnB>
                      <a:noFill/>
                    </a:lnB>
                  </a:tcPr>
                </a:tc>
                <a:tc>
                  <a:txBody>
                    <a:bodyPr/>
                    <a:lstStyle/>
                    <a:p>
                      <a:r>
                        <a:rPr lang="en-US" sz="800">
                          <a:effectLst/>
                        </a:rPr>
                        <a:t>3.000000</a:t>
                      </a:r>
                    </a:p>
                  </a:txBody>
                  <a:tcPr marL="35035" marR="35035" marT="17517" marB="17517" anchor="ctr">
                    <a:lnL>
                      <a:noFill/>
                    </a:lnL>
                    <a:lnR>
                      <a:noFill/>
                    </a:lnR>
                    <a:lnT>
                      <a:noFill/>
                    </a:lnT>
                    <a:lnB>
                      <a:noFill/>
                    </a:lnB>
                  </a:tcPr>
                </a:tc>
                <a:tc>
                  <a:txBody>
                    <a:bodyPr/>
                    <a:lstStyle/>
                    <a:p>
                      <a:r>
                        <a:rPr lang="en-US" sz="800">
                          <a:effectLst/>
                        </a:rPr>
                        <a:t>2.300000</a:t>
                      </a:r>
                    </a:p>
                  </a:txBody>
                  <a:tcPr marL="35035" marR="35035" marT="17517" marB="17517" anchor="ctr">
                    <a:lnL>
                      <a:noFill/>
                    </a:lnL>
                    <a:lnR>
                      <a:noFill/>
                    </a:lnR>
                    <a:lnT>
                      <a:noFill/>
                    </a:lnT>
                    <a:lnB>
                      <a:noFill/>
                    </a:lnB>
                  </a:tcPr>
                </a:tc>
                <a:tc>
                  <a:txBody>
                    <a:bodyPr/>
                    <a:lstStyle/>
                    <a:p>
                      <a:r>
                        <a:rPr lang="en-US" sz="800">
                          <a:effectLst/>
                        </a:rPr>
                        <a:t>1.000000</a:t>
                      </a:r>
                    </a:p>
                  </a:txBody>
                  <a:tcPr marL="35035" marR="35035" marT="17517" marB="17517" anchor="ctr">
                    <a:lnL>
                      <a:noFill/>
                    </a:lnL>
                    <a:lnR>
                      <a:noFill/>
                    </a:lnR>
                    <a:lnT>
                      <a:noFill/>
                    </a:lnT>
                    <a:lnB>
                      <a:noFill/>
                    </a:lnB>
                  </a:tcPr>
                </a:tc>
                <a:extLst>
                  <a:ext uri="{0D108BD9-81ED-4DB2-BD59-A6C34878D82A}">
                    <a16:rowId xmlns:a16="http://schemas.microsoft.com/office/drawing/2014/main" val="552159058"/>
                  </a:ext>
                </a:extLst>
              </a:tr>
              <a:tr h="498876">
                <a:tc>
                  <a:txBody>
                    <a:bodyPr/>
                    <a:lstStyle/>
                    <a:p>
                      <a:pPr algn="r" fontAlgn="ctr"/>
                      <a:r>
                        <a:rPr lang="en-US" sz="800" b="0">
                          <a:effectLst/>
                        </a:rPr>
                        <a:t>50%</a:t>
                      </a:r>
                    </a:p>
                  </a:txBody>
                  <a:tcPr marL="35035" marR="35035" marT="17517" marB="17517" anchor="ctr">
                    <a:lnL>
                      <a:noFill/>
                    </a:lnL>
                    <a:lnR>
                      <a:noFill/>
                    </a:lnR>
                    <a:lnT>
                      <a:noFill/>
                    </a:lnT>
                    <a:lnB>
                      <a:noFill/>
                    </a:lnB>
                  </a:tcPr>
                </a:tc>
                <a:tc>
                  <a:txBody>
                    <a:bodyPr/>
                    <a:lstStyle/>
                    <a:p>
                      <a:r>
                        <a:rPr lang="en-US" sz="800">
                          <a:effectLst/>
                        </a:rPr>
                        <a:t>101.000000</a:t>
                      </a:r>
                    </a:p>
                  </a:txBody>
                  <a:tcPr marL="35035" marR="35035" marT="17517" marB="17517" anchor="ctr">
                    <a:lnL>
                      <a:noFill/>
                    </a:lnL>
                    <a:lnR>
                      <a:noFill/>
                    </a:lnR>
                    <a:lnT>
                      <a:noFill/>
                    </a:lnT>
                    <a:lnB>
                      <a:noFill/>
                    </a:lnB>
                  </a:tcPr>
                </a:tc>
                <a:tc>
                  <a:txBody>
                    <a:bodyPr/>
                    <a:lstStyle/>
                    <a:p>
                      <a:r>
                        <a:rPr lang="en-US" sz="800">
                          <a:effectLst/>
                        </a:rPr>
                        <a:t>415.000000</a:t>
                      </a:r>
                    </a:p>
                  </a:txBody>
                  <a:tcPr marL="35035" marR="35035" marT="17517" marB="17517" anchor="ctr">
                    <a:lnL>
                      <a:noFill/>
                    </a:lnL>
                    <a:lnR>
                      <a:noFill/>
                    </a:lnR>
                    <a:lnT>
                      <a:noFill/>
                    </a:lnT>
                    <a:lnB>
                      <a:noFill/>
                    </a:lnB>
                  </a:tcPr>
                </a:tc>
                <a:tc>
                  <a:txBody>
                    <a:bodyPr/>
                    <a:lstStyle/>
                    <a:p>
                      <a:r>
                        <a:rPr lang="en-US" sz="800">
                          <a:effectLst/>
                        </a:rPr>
                        <a:t>0.000000</a:t>
                      </a:r>
                    </a:p>
                  </a:txBody>
                  <a:tcPr marL="35035" marR="35035" marT="17517" marB="17517" anchor="ctr">
                    <a:lnL>
                      <a:noFill/>
                    </a:lnL>
                    <a:lnR>
                      <a:noFill/>
                    </a:lnR>
                    <a:lnT>
                      <a:noFill/>
                    </a:lnT>
                    <a:lnB>
                      <a:noFill/>
                    </a:lnB>
                  </a:tcPr>
                </a:tc>
                <a:tc>
                  <a:txBody>
                    <a:bodyPr/>
                    <a:lstStyle/>
                    <a:p>
                      <a:r>
                        <a:rPr lang="en-US" sz="800">
                          <a:effectLst/>
                        </a:rPr>
                        <a:t>179.400000</a:t>
                      </a:r>
                    </a:p>
                  </a:txBody>
                  <a:tcPr marL="35035" marR="35035" marT="17517" marB="17517" anchor="ctr">
                    <a:lnL>
                      <a:noFill/>
                    </a:lnL>
                    <a:lnR>
                      <a:noFill/>
                    </a:lnR>
                    <a:lnT>
                      <a:noFill/>
                    </a:lnT>
                    <a:lnB>
                      <a:noFill/>
                    </a:lnB>
                  </a:tcPr>
                </a:tc>
                <a:tc>
                  <a:txBody>
                    <a:bodyPr/>
                    <a:lstStyle/>
                    <a:p>
                      <a:r>
                        <a:rPr lang="en-US" sz="800">
                          <a:effectLst/>
                        </a:rPr>
                        <a:t>101.000000</a:t>
                      </a:r>
                    </a:p>
                  </a:txBody>
                  <a:tcPr marL="35035" marR="35035" marT="17517" marB="17517" anchor="ctr">
                    <a:lnL>
                      <a:noFill/>
                    </a:lnL>
                    <a:lnR>
                      <a:noFill/>
                    </a:lnR>
                    <a:lnT>
                      <a:noFill/>
                    </a:lnT>
                    <a:lnB>
                      <a:noFill/>
                    </a:lnB>
                  </a:tcPr>
                </a:tc>
                <a:tc>
                  <a:txBody>
                    <a:bodyPr/>
                    <a:lstStyle/>
                    <a:p>
                      <a:r>
                        <a:rPr lang="en-US" sz="800">
                          <a:effectLst/>
                        </a:rPr>
                        <a:t>30.500000</a:t>
                      </a:r>
                    </a:p>
                  </a:txBody>
                  <a:tcPr marL="35035" marR="35035" marT="17517" marB="17517" anchor="ctr">
                    <a:lnL>
                      <a:noFill/>
                    </a:lnL>
                    <a:lnR>
                      <a:noFill/>
                    </a:lnR>
                    <a:lnT>
                      <a:noFill/>
                    </a:lnT>
                    <a:lnB>
                      <a:noFill/>
                    </a:lnB>
                  </a:tcPr>
                </a:tc>
                <a:tc>
                  <a:txBody>
                    <a:bodyPr/>
                    <a:lstStyle/>
                    <a:p>
                      <a:r>
                        <a:rPr lang="en-US" sz="800">
                          <a:effectLst/>
                        </a:rPr>
                        <a:t>201.400000</a:t>
                      </a:r>
                    </a:p>
                  </a:txBody>
                  <a:tcPr marL="35035" marR="35035" marT="17517" marB="17517" anchor="ctr">
                    <a:lnL>
                      <a:noFill/>
                    </a:lnL>
                    <a:lnR>
                      <a:noFill/>
                    </a:lnR>
                    <a:lnT>
                      <a:noFill/>
                    </a:lnT>
                    <a:lnB>
                      <a:noFill/>
                    </a:lnB>
                  </a:tcPr>
                </a:tc>
                <a:tc>
                  <a:txBody>
                    <a:bodyPr/>
                    <a:lstStyle/>
                    <a:p>
                      <a:r>
                        <a:rPr lang="en-US" sz="800">
                          <a:effectLst/>
                        </a:rPr>
                        <a:t>100.000000</a:t>
                      </a:r>
                    </a:p>
                  </a:txBody>
                  <a:tcPr marL="35035" marR="35035" marT="17517" marB="17517" anchor="ctr">
                    <a:lnL>
                      <a:noFill/>
                    </a:lnL>
                    <a:lnR>
                      <a:noFill/>
                    </a:lnR>
                    <a:lnT>
                      <a:noFill/>
                    </a:lnT>
                    <a:lnB>
                      <a:noFill/>
                    </a:lnB>
                  </a:tcPr>
                </a:tc>
                <a:tc>
                  <a:txBody>
                    <a:bodyPr/>
                    <a:lstStyle/>
                    <a:p>
                      <a:r>
                        <a:rPr lang="en-US" sz="800">
                          <a:effectLst/>
                        </a:rPr>
                        <a:t>17.120000</a:t>
                      </a:r>
                    </a:p>
                  </a:txBody>
                  <a:tcPr marL="35035" marR="35035" marT="17517" marB="17517" anchor="ctr">
                    <a:lnL>
                      <a:noFill/>
                    </a:lnL>
                    <a:lnR>
                      <a:noFill/>
                    </a:lnR>
                    <a:lnT>
                      <a:noFill/>
                    </a:lnT>
                    <a:lnB>
                      <a:noFill/>
                    </a:lnB>
                  </a:tcPr>
                </a:tc>
                <a:tc>
                  <a:txBody>
                    <a:bodyPr/>
                    <a:lstStyle/>
                    <a:p>
                      <a:r>
                        <a:rPr lang="en-US" sz="800">
                          <a:effectLst/>
                        </a:rPr>
                        <a:t>201.200000</a:t>
                      </a:r>
                    </a:p>
                  </a:txBody>
                  <a:tcPr marL="35035" marR="35035" marT="17517" marB="17517" anchor="ctr">
                    <a:lnL>
                      <a:noFill/>
                    </a:lnL>
                    <a:lnR>
                      <a:noFill/>
                    </a:lnR>
                    <a:lnT>
                      <a:noFill/>
                    </a:lnT>
                    <a:lnB>
                      <a:noFill/>
                    </a:lnB>
                  </a:tcPr>
                </a:tc>
                <a:tc>
                  <a:txBody>
                    <a:bodyPr/>
                    <a:lstStyle/>
                    <a:p>
                      <a:r>
                        <a:rPr lang="en-US" sz="800">
                          <a:effectLst/>
                        </a:rPr>
                        <a:t>100.000000</a:t>
                      </a:r>
                    </a:p>
                  </a:txBody>
                  <a:tcPr marL="35035" marR="35035" marT="17517" marB="17517" anchor="ctr">
                    <a:lnL>
                      <a:noFill/>
                    </a:lnL>
                    <a:lnR>
                      <a:noFill/>
                    </a:lnR>
                    <a:lnT>
                      <a:noFill/>
                    </a:lnT>
                    <a:lnB>
                      <a:noFill/>
                    </a:lnB>
                  </a:tcPr>
                </a:tc>
                <a:tc>
                  <a:txBody>
                    <a:bodyPr/>
                    <a:lstStyle/>
                    <a:p>
                      <a:r>
                        <a:rPr lang="en-US" sz="800">
                          <a:effectLst/>
                        </a:rPr>
                        <a:t>9.050000</a:t>
                      </a:r>
                    </a:p>
                  </a:txBody>
                  <a:tcPr marL="35035" marR="35035" marT="17517" marB="17517" anchor="ctr">
                    <a:lnL>
                      <a:noFill/>
                    </a:lnL>
                    <a:lnR>
                      <a:noFill/>
                    </a:lnR>
                    <a:lnT>
                      <a:noFill/>
                    </a:lnT>
                    <a:lnB>
                      <a:noFill/>
                    </a:lnB>
                  </a:tcPr>
                </a:tc>
                <a:tc>
                  <a:txBody>
                    <a:bodyPr/>
                    <a:lstStyle/>
                    <a:p>
                      <a:r>
                        <a:rPr lang="en-US" sz="800">
                          <a:effectLst/>
                        </a:rPr>
                        <a:t>10.300000</a:t>
                      </a:r>
                    </a:p>
                  </a:txBody>
                  <a:tcPr marL="35035" marR="35035" marT="17517" marB="17517" anchor="ctr">
                    <a:lnL>
                      <a:noFill/>
                    </a:lnL>
                    <a:lnR>
                      <a:noFill/>
                    </a:lnR>
                    <a:lnT>
                      <a:noFill/>
                    </a:lnT>
                    <a:lnB>
                      <a:noFill/>
                    </a:lnB>
                  </a:tcPr>
                </a:tc>
                <a:tc>
                  <a:txBody>
                    <a:bodyPr/>
                    <a:lstStyle/>
                    <a:p>
                      <a:r>
                        <a:rPr lang="en-US" sz="800">
                          <a:effectLst/>
                        </a:rPr>
                        <a:t>4.000000</a:t>
                      </a:r>
                    </a:p>
                  </a:txBody>
                  <a:tcPr marL="35035" marR="35035" marT="17517" marB="17517" anchor="ctr">
                    <a:lnL>
                      <a:noFill/>
                    </a:lnL>
                    <a:lnR>
                      <a:noFill/>
                    </a:lnR>
                    <a:lnT>
                      <a:noFill/>
                    </a:lnT>
                    <a:lnB>
                      <a:noFill/>
                    </a:lnB>
                  </a:tcPr>
                </a:tc>
                <a:tc>
                  <a:txBody>
                    <a:bodyPr/>
                    <a:lstStyle/>
                    <a:p>
                      <a:r>
                        <a:rPr lang="en-US" sz="800">
                          <a:effectLst/>
                        </a:rPr>
                        <a:t>2.780000</a:t>
                      </a:r>
                    </a:p>
                  </a:txBody>
                  <a:tcPr marL="35035" marR="35035" marT="17517" marB="17517" anchor="ctr">
                    <a:lnL>
                      <a:noFill/>
                    </a:lnL>
                    <a:lnR>
                      <a:noFill/>
                    </a:lnR>
                    <a:lnT>
                      <a:noFill/>
                    </a:lnT>
                    <a:lnB>
                      <a:noFill/>
                    </a:lnB>
                  </a:tcPr>
                </a:tc>
                <a:tc>
                  <a:txBody>
                    <a:bodyPr/>
                    <a:lstStyle/>
                    <a:p>
                      <a:r>
                        <a:rPr lang="en-US" sz="800">
                          <a:effectLst/>
                        </a:rPr>
                        <a:t>1.000000</a:t>
                      </a:r>
                    </a:p>
                  </a:txBody>
                  <a:tcPr marL="35035" marR="35035" marT="17517" marB="17517" anchor="ctr">
                    <a:lnL>
                      <a:noFill/>
                    </a:lnL>
                    <a:lnR>
                      <a:noFill/>
                    </a:lnR>
                    <a:lnT>
                      <a:noFill/>
                    </a:lnT>
                    <a:lnB>
                      <a:noFill/>
                    </a:lnB>
                  </a:tcPr>
                </a:tc>
                <a:extLst>
                  <a:ext uri="{0D108BD9-81ED-4DB2-BD59-A6C34878D82A}">
                    <a16:rowId xmlns:a16="http://schemas.microsoft.com/office/drawing/2014/main" val="3917904461"/>
                  </a:ext>
                </a:extLst>
              </a:tr>
              <a:tr h="498876">
                <a:tc>
                  <a:txBody>
                    <a:bodyPr/>
                    <a:lstStyle/>
                    <a:p>
                      <a:pPr algn="r" fontAlgn="ctr"/>
                      <a:r>
                        <a:rPr lang="en-US" sz="800" b="0">
                          <a:effectLst/>
                        </a:rPr>
                        <a:t>75%</a:t>
                      </a:r>
                    </a:p>
                  </a:txBody>
                  <a:tcPr marL="35035" marR="35035" marT="17517" marB="17517" anchor="ctr">
                    <a:lnL>
                      <a:noFill/>
                    </a:lnL>
                    <a:lnR>
                      <a:noFill/>
                    </a:lnR>
                    <a:lnT>
                      <a:noFill/>
                    </a:lnT>
                    <a:lnB>
                      <a:noFill/>
                    </a:lnB>
                  </a:tcPr>
                </a:tc>
                <a:tc>
                  <a:txBody>
                    <a:bodyPr/>
                    <a:lstStyle/>
                    <a:p>
                      <a:r>
                        <a:rPr lang="en-US" sz="800">
                          <a:effectLst/>
                        </a:rPr>
                        <a:t>127.000000</a:t>
                      </a:r>
                    </a:p>
                  </a:txBody>
                  <a:tcPr marL="35035" marR="35035" marT="17517" marB="17517" anchor="ctr">
                    <a:lnL>
                      <a:noFill/>
                    </a:lnL>
                    <a:lnR>
                      <a:noFill/>
                    </a:lnR>
                    <a:lnT>
                      <a:noFill/>
                    </a:lnT>
                    <a:lnB>
                      <a:noFill/>
                    </a:lnB>
                  </a:tcPr>
                </a:tc>
                <a:tc>
                  <a:txBody>
                    <a:bodyPr/>
                    <a:lstStyle/>
                    <a:p>
                      <a:r>
                        <a:rPr lang="en-US" sz="800">
                          <a:effectLst/>
                        </a:rPr>
                        <a:t>510.000000</a:t>
                      </a:r>
                    </a:p>
                  </a:txBody>
                  <a:tcPr marL="35035" marR="35035" marT="17517" marB="17517" anchor="ctr">
                    <a:lnL>
                      <a:noFill/>
                    </a:lnL>
                    <a:lnR>
                      <a:noFill/>
                    </a:lnR>
                    <a:lnT>
                      <a:noFill/>
                    </a:lnT>
                    <a:lnB>
                      <a:noFill/>
                    </a:lnB>
                  </a:tcPr>
                </a:tc>
                <a:tc>
                  <a:txBody>
                    <a:bodyPr/>
                    <a:lstStyle/>
                    <a:p>
                      <a:r>
                        <a:rPr lang="en-US" sz="800">
                          <a:effectLst/>
                        </a:rPr>
                        <a:t>20.000000</a:t>
                      </a:r>
                    </a:p>
                  </a:txBody>
                  <a:tcPr marL="35035" marR="35035" marT="17517" marB="17517" anchor="ctr">
                    <a:lnL>
                      <a:noFill/>
                    </a:lnL>
                    <a:lnR>
                      <a:noFill/>
                    </a:lnR>
                    <a:lnT>
                      <a:noFill/>
                    </a:lnT>
                    <a:lnB>
                      <a:noFill/>
                    </a:lnB>
                  </a:tcPr>
                </a:tc>
                <a:tc>
                  <a:txBody>
                    <a:bodyPr/>
                    <a:lstStyle/>
                    <a:p>
                      <a:r>
                        <a:rPr lang="en-US" sz="800">
                          <a:effectLst/>
                        </a:rPr>
                        <a:t>216.400000</a:t>
                      </a:r>
                    </a:p>
                  </a:txBody>
                  <a:tcPr marL="35035" marR="35035" marT="17517" marB="17517" anchor="ctr">
                    <a:lnL>
                      <a:noFill/>
                    </a:lnL>
                    <a:lnR>
                      <a:noFill/>
                    </a:lnR>
                    <a:lnT>
                      <a:noFill/>
                    </a:lnT>
                    <a:lnB>
                      <a:noFill/>
                    </a:lnB>
                  </a:tcPr>
                </a:tc>
                <a:tc>
                  <a:txBody>
                    <a:bodyPr/>
                    <a:lstStyle/>
                    <a:p>
                      <a:r>
                        <a:rPr lang="en-US" sz="800">
                          <a:effectLst/>
                        </a:rPr>
                        <a:t>114.000000</a:t>
                      </a:r>
                    </a:p>
                  </a:txBody>
                  <a:tcPr marL="35035" marR="35035" marT="17517" marB="17517" anchor="ctr">
                    <a:lnL>
                      <a:noFill/>
                    </a:lnL>
                    <a:lnR>
                      <a:noFill/>
                    </a:lnR>
                    <a:lnT>
                      <a:noFill/>
                    </a:lnT>
                    <a:lnB>
                      <a:noFill/>
                    </a:lnB>
                  </a:tcPr>
                </a:tc>
                <a:tc>
                  <a:txBody>
                    <a:bodyPr/>
                    <a:lstStyle/>
                    <a:p>
                      <a:r>
                        <a:rPr lang="en-US" sz="800">
                          <a:effectLst/>
                        </a:rPr>
                        <a:t>36.790000</a:t>
                      </a:r>
                    </a:p>
                  </a:txBody>
                  <a:tcPr marL="35035" marR="35035" marT="17517" marB="17517" anchor="ctr">
                    <a:lnL>
                      <a:noFill/>
                    </a:lnL>
                    <a:lnR>
                      <a:noFill/>
                    </a:lnR>
                    <a:lnT>
                      <a:noFill/>
                    </a:lnT>
                    <a:lnB>
                      <a:noFill/>
                    </a:lnB>
                  </a:tcPr>
                </a:tc>
                <a:tc>
                  <a:txBody>
                    <a:bodyPr/>
                    <a:lstStyle/>
                    <a:p>
                      <a:r>
                        <a:rPr lang="en-US" sz="800">
                          <a:effectLst/>
                        </a:rPr>
                        <a:t>235.300000</a:t>
                      </a:r>
                    </a:p>
                  </a:txBody>
                  <a:tcPr marL="35035" marR="35035" marT="17517" marB="17517" anchor="ctr">
                    <a:lnL>
                      <a:noFill/>
                    </a:lnL>
                    <a:lnR>
                      <a:noFill/>
                    </a:lnR>
                    <a:lnT>
                      <a:noFill/>
                    </a:lnT>
                    <a:lnB>
                      <a:noFill/>
                    </a:lnB>
                  </a:tcPr>
                </a:tc>
                <a:tc>
                  <a:txBody>
                    <a:bodyPr/>
                    <a:lstStyle/>
                    <a:p>
                      <a:r>
                        <a:rPr lang="en-US" sz="800">
                          <a:effectLst/>
                        </a:rPr>
                        <a:t>114.000000</a:t>
                      </a:r>
                    </a:p>
                  </a:txBody>
                  <a:tcPr marL="35035" marR="35035" marT="17517" marB="17517" anchor="ctr">
                    <a:lnL>
                      <a:noFill/>
                    </a:lnL>
                    <a:lnR>
                      <a:noFill/>
                    </a:lnR>
                    <a:lnT>
                      <a:noFill/>
                    </a:lnT>
                    <a:lnB>
                      <a:noFill/>
                    </a:lnB>
                  </a:tcPr>
                </a:tc>
                <a:tc>
                  <a:txBody>
                    <a:bodyPr/>
                    <a:lstStyle/>
                    <a:p>
                      <a:r>
                        <a:rPr lang="en-US" sz="800">
                          <a:effectLst/>
                        </a:rPr>
                        <a:t>20.000000</a:t>
                      </a:r>
                    </a:p>
                  </a:txBody>
                  <a:tcPr marL="35035" marR="35035" marT="17517" marB="17517" anchor="ctr">
                    <a:lnL>
                      <a:noFill/>
                    </a:lnL>
                    <a:lnR>
                      <a:noFill/>
                    </a:lnR>
                    <a:lnT>
                      <a:noFill/>
                    </a:lnT>
                    <a:lnB>
                      <a:noFill/>
                    </a:lnB>
                  </a:tcPr>
                </a:tc>
                <a:tc>
                  <a:txBody>
                    <a:bodyPr/>
                    <a:lstStyle/>
                    <a:p>
                      <a:r>
                        <a:rPr lang="en-US" sz="800">
                          <a:effectLst/>
                        </a:rPr>
                        <a:t>235.300000</a:t>
                      </a:r>
                    </a:p>
                  </a:txBody>
                  <a:tcPr marL="35035" marR="35035" marT="17517" marB="17517" anchor="ctr">
                    <a:lnL>
                      <a:noFill/>
                    </a:lnL>
                    <a:lnR>
                      <a:noFill/>
                    </a:lnR>
                    <a:lnT>
                      <a:noFill/>
                    </a:lnT>
                    <a:lnB>
                      <a:noFill/>
                    </a:lnB>
                  </a:tcPr>
                </a:tc>
                <a:tc>
                  <a:txBody>
                    <a:bodyPr/>
                    <a:lstStyle/>
                    <a:p>
                      <a:r>
                        <a:rPr lang="en-US" sz="800">
                          <a:effectLst/>
                        </a:rPr>
                        <a:t>113.000000</a:t>
                      </a:r>
                    </a:p>
                  </a:txBody>
                  <a:tcPr marL="35035" marR="35035" marT="17517" marB="17517" anchor="ctr">
                    <a:lnL>
                      <a:noFill/>
                    </a:lnL>
                    <a:lnR>
                      <a:noFill/>
                    </a:lnR>
                    <a:lnT>
                      <a:noFill/>
                    </a:lnT>
                    <a:lnB>
                      <a:noFill/>
                    </a:lnB>
                  </a:tcPr>
                </a:tc>
                <a:tc>
                  <a:txBody>
                    <a:bodyPr/>
                    <a:lstStyle/>
                    <a:p>
                      <a:r>
                        <a:rPr lang="en-US" sz="800">
                          <a:effectLst/>
                        </a:rPr>
                        <a:t>10.590000</a:t>
                      </a:r>
                    </a:p>
                  </a:txBody>
                  <a:tcPr marL="35035" marR="35035" marT="17517" marB="17517" anchor="ctr">
                    <a:lnL>
                      <a:noFill/>
                    </a:lnL>
                    <a:lnR>
                      <a:noFill/>
                    </a:lnR>
                    <a:lnT>
                      <a:noFill/>
                    </a:lnT>
                    <a:lnB>
                      <a:noFill/>
                    </a:lnB>
                  </a:tcPr>
                </a:tc>
                <a:tc>
                  <a:txBody>
                    <a:bodyPr/>
                    <a:lstStyle/>
                    <a:p>
                      <a:r>
                        <a:rPr lang="en-US" sz="800">
                          <a:effectLst/>
                        </a:rPr>
                        <a:t>12.100000</a:t>
                      </a:r>
                    </a:p>
                  </a:txBody>
                  <a:tcPr marL="35035" marR="35035" marT="17517" marB="17517" anchor="ctr">
                    <a:lnL>
                      <a:noFill/>
                    </a:lnL>
                    <a:lnR>
                      <a:noFill/>
                    </a:lnR>
                    <a:lnT>
                      <a:noFill/>
                    </a:lnT>
                    <a:lnB>
                      <a:noFill/>
                    </a:lnB>
                  </a:tcPr>
                </a:tc>
                <a:tc>
                  <a:txBody>
                    <a:bodyPr/>
                    <a:lstStyle/>
                    <a:p>
                      <a:r>
                        <a:rPr lang="en-US" sz="800">
                          <a:effectLst/>
                        </a:rPr>
                        <a:t>6.000000</a:t>
                      </a:r>
                    </a:p>
                  </a:txBody>
                  <a:tcPr marL="35035" marR="35035" marT="17517" marB="17517" anchor="ctr">
                    <a:lnL>
                      <a:noFill/>
                    </a:lnL>
                    <a:lnR>
                      <a:noFill/>
                    </a:lnR>
                    <a:lnT>
                      <a:noFill/>
                    </a:lnT>
                    <a:lnB>
                      <a:noFill/>
                    </a:lnB>
                  </a:tcPr>
                </a:tc>
                <a:tc>
                  <a:txBody>
                    <a:bodyPr/>
                    <a:lstStyle/>
                    <a:p>
                      <a:r>
                        <a:rPr lang="en-US" sz="800">
                          <a:effectLst/>
                        </a:rPr>
                        <a:t>3.270000</a:t>
                      </a:r>
                    </a:p>
                  </a:txBody>
                  <a:tcPr marL="35035" marR="35035" marT="17517" marB="17517" anchor="ctr">
                    <a:lnL>
                      <a:noFill/>
                    </a:lnL>
                    <a:lnR>
                      <a:noFill/>
                    </a:lnR>
                    <a:lnT>
                      <a:noFill/>
                    </a:lnT>
                    <a:lnB>
                      <a:noFill/>
                    </a:lnB>
                  </a:tcPr>
                </a:tc>
                <a:tc>
                  <a:txBody>
                    <a:bodyPr/>
                    <a:lstStyle/>
                    <a:p>
                      <a:r>
                        <a:rPr lang="en-US" sz="800">
                          <a:effectLst/>
                        </a:rPr>
                        <a:t>2.000000</a:t>
                      </a:r>
                    </a:p>
                  </a:txBody>
                  <a:tcPr marL="35035" marR="35035" marT="17517" marB="17517" anchor="ctr">
                    <a:lnL>
                      <a:noFill/>
                    </a:lnL>
                    <a:lnR>
                      <a:noFill/>
                    </a:lnR>
                    <a:lnT>
                      <a:noFill/>
                    </a:lnT>
                    <a:lnB>
                      <a:noFill/>
                    </a:lnB>
                  </a:tcPr>
                </a:tc>
                <a:extLst>
                  <a:ext uri="{0D108BD9-81ED-4DB2-BD59-A6C34878D82A}">
                    <a16:rowId xmlns:a16="http://schemas.microsoft.com/office/drawing/2014/main" val="18876903"/>
                  </a:ext>
                </a:extLst>
              </a:tr>
              <a:tr h="498876">
                <a:tc>
                  <a:txBody>
                    <a:bodyPr/>
                    <a:lstStyle/>
                    <a:p>
                      <a:pPr algn="r" fontAlgn="ctr"/>
                      <a:r>
                        <a:rPr lang="en-US" sz="800" b="0">
                          <a:effectLst/>
                        </a:rPr>
                        <a:t>max</a:t>
                      </a:r>
                    </a:p>
                  </a:txBody>
                  <a:tcPr marL="35035" marR="35035" marT="17517" marB="17517" anchor="ctr">
                    <a:lnL>
                      <a:noFill/>
                    </a:lnL>
                    <a:lnR>
                      <a:noFill/>
                    </a:lnR>
                    <a:lnT>
                      <a:noFill/>
                    </a:lnT>
                    <a:lnB>
                      <a:noFill/>
                    </a:lnB>
                  </a:tcPr>
                </a:tc>
                <a:tc>
                  <a:txBody>
                    <a:bodyPr/>
                    <a:lstStyle/>
                    <a:p>
                      <a:r>
                        <a:rPr lang="en-US" sz="800">
                          <a:effectLst/>
                        </a:rPr>
                        <a:t>243.000000</a:t>
                      </a:r>
                    </a:p>
                  </a:txBody>
                  <a:tcPr marL="35035" marR="35035" marT="17517" marB="17517" anchor="ctr">
                    <a:lnL>
                      <a:noFill/>
                    </a:lnL>
                    <a:lnR>
                      <a:noFill/>
                    </a:lnR>
                    <a:lnT>
                      <a:noFill/>
                    </a:lnT>
                    <a:lnB>
                      <a:noFill/>
                    </a:lnB>
                  </a:tcPr>
                </a:tc>
                <a:tc>
                  <a:txBody>
                    <a:bodyPr/>
                    <a:lstStyle/>
                    <a:p>
                      <a:r>
                        <a:rPr lang="en-US" sz="800">
                          <a:effectLst/>
                        </a:rPr>
                        <a:t>510.000000</a:t>
                      </a:r>
                    </a:p>
                  </a:txBody>
                  <a:tcPr marL="35035" marR="35035" marT="17517" marB="17517" anchor="ctr">
                    <a:lnL>
                      <a:noFill/>
                    </a:lnL>
                    <a:lnR>
                      <a:noFill/>
                    </a:lnR>
                    <a:lnT>
                      <a:noFill/>
                    </a:lnT>
                    <a:lnB>
                      <a:noFill/>
                    </a:lnB>
                  </a:tcPr>
                </a:tc>
                <a:tc>
                  <a:txBody>
                    <a:bodyPr/>
                    <a:lstStyle/>
                    <a:p>
                      <a:r>
                        <a:rPr lang="en-US" sz="800">
                          <a:effectLst/>
                        </a:rPr>
                        <a:t>51.000000</a:t>
                      </a:r>
                    </a:p>
                  </a:txBody>
                  <a:tcPr marL="35035" marR="35035" marT="17517" marB="17517" anchor="ctr">
                    <a:lnL>
                      <a:noFill/>
                    </a:lnL>
                    <a:lnR>
                      <a:noFill/>
                    </a:lnR>
                    <a:lnT>
                      <a:noFill/>
                    </a:lnT>
                    <a:lnB>
                      <a:noFill/>
                    </a:lnB>
                  </a:tcPr>
                </a:tc>
                <a:tc>
                  <a:txBody>
                    <a:bodyPr/>
                    <a:lstStyle/>
                    <a:p>
                      <a:r>
                        <a:rPr lang="en-US" sz="800">
                          <a:effectLst/>
                        </a:rPr>
                        <a:t>350.800000</a:t>
                      </a:r>
                    </a:p>
                  </a:txBody>
                  <a:tcPr marL="35035" marR="35035" marT="17517" marB="17517" anchor="ctr">
                    <a:lnL>
                      <a:noFill/>
                    </a:lnL>
                    <a:lnR>
                      <a:noFill/>
                    </a:lnR>
                    <a:lnT>
                      <a:noFill/>
                    </a:lnT>
                    <a:lnB>
                      <a:noFill/>
                    </a:lnB>
                  </a:tcPr>
                </a:tc>
                <a:tc>
                  <a:txBody>
                    <a:bodyPr/>
                    <a:lstStyle/>
                    <a:p>
                      <a:r>
                        <a:rPr lang="en-US" sz="800">
                          <a:effectLst/>
                        </a:rPr>
                        <a:t>165.000000</a:t>
                      </a:r>
                    </a:p>
                  </a:txBody>
                  <a:tcPr marL="35035" marR="35035" marT="17517" marB="17517" anchor="ctr">
                    <a:lnL>
                      <a:noFill/>
                    </a:lnL>
                    <a:lnR>
                      <a:noFill/>
                    </a:lnR>
                    <a:lnT>
                      <a:noFill/>
                    </a:lnT>
                    <a:lnB>
                      <a:noFill/>
                    </a:lnB>
                  </a:tcPr>
                </a:tc>
                <a:tc>
                  <a:txBody>
                    <a:bodyPr/>
                    <a:lstStyle/>
                    <a:p>
                      <a:r>
                        <a:rPr lang="en-US" sz="800">
                          <a:effectLst/>
                        </a:rPr>
                        <a:t>59.640000</a:t>
                      </a:r>
                    </a:p>
                  </a:txBody>
                  <a:tcPr marL="35035" marR="35035" marT="17517" marB="17517" anchor="ctr">
                    <a:lnL>
                      <a:noFill/>
                    </a:lnL>
                    <a:lnR>
                      <a:noFill/>
                    </a:lnR>
                    <a:lnT>
                      <a:noFill/>
                    </a:lnT>
                    <a:lnB>
                      <a:noFill/>
                    </a:lnB>
                  </a:tcPr>
                </a:tc>
                <a:tc>
                  <a:txBody>
                    <a:bodyPr/>
                    <a:lstStyle/>
                    <a:p>
                      <a:r>
                        <a:rPr lang="en-US" sz="800">
                          <a:effectLst/>
                        </a:rPr>
                        <a:t>363.700000</a:t>
                      </a:r>
                    </a:p>
                  </a:txBody>
                  <a:tcPr marL="35035" marR="35035" marT="17517" marB="17517" anchor="ctr">
                    <a:lnL>
                      <a:noFill/>
                    </a:lnL>
                    <a:lnR>
                      <a:noFill/>
                    </a:lnR>
                    <a:lnT>
                      <a:noFill/>
                    </a:lnT>
                    <a:lnB>
                      <a:noFill/>
                    </a:lnB>
                  </a:tcPr>
                </a:tc>
                <a:tc>
                  <a:txBody>
                    <a:bodyPr/>
                    <a:lstStyle/>
                    <a:p>
                      <a:r>
                        <a:rPr lang="en-US" sz="800">
                          <a:effectLst/>
                        </a:rPr>
                        <a:t>170.000000</a:t>
                      </a:r>
                    </a:p>
                  </a:txBody>
                  <a:tcPr marL="35035" marR="35035" marT="17517" marB="17517" anchor="ctr">
                    <a:lnL>
                      <a:noFill/>
                    </a:lnL>
                    <a:lnR>
                      <a:noFill/>
                    </a:lnR>
                    <a:lnT>
                      <a:noFill/>
                    </a:lnT>
                    <a:lnB>
                      <a:noFill/>
                    </a:lnB>
                  </a:tcPr>
                </a:tc>
                <a:tc>
                  <a:txBody>
                    <a:bodyPr/>
                    <a:lstStyle/>
                    <a:p>
                      <a:r>
                        <a:rPr lang="en-US" sz="800">
                          <a:effectLst/>
                        </a:rPr>
                        <a:t>30.910000</a:t>
                      </a:r>
                    </a:p>
                  </a:txBody>
                  <a:tcPr marL="35035" marR="35035" marT="17517" marB="17517" anchor="ctr">
                    <a:lnL>
                      <a:noFill/>
                    </a:lnL>
                    <a:lnR>
                      <a:noFill/>
                    </a:lnR>
                    <a:lnT>
                      <a:noFill/>
                    </a:lnT>
                    <a:lnB>
                      <a:noFill/>
                    </a:lnB>
                  </a:tcPr>
                </a:tc>
                <a:tc>
                  <a:txBody>
                    <a:bodyPr/>
                    <a:lstStyle/>
                    <a:p>
                      <a:r>
                        <a:rPr lang="en-US" sz="800">
                          <a:effectLst/>
                        </a:rPr>
                        <a:t>395.000000</a:t>
                      </a:r>
                    </a:p>
                  </a:txBody>
                  <a:tcPr marL="35035" marR="35035" marT="17517" marB="17517" anchor="ctr">
                    <a:lnL>
                      <a:noFill/>
                    </a:lnL>
                    <a:lnR>
                      <a:noFill/>
                    </a:lnR>
                    <a:lnT>
                      <a:noFill/>
                    </a:lnT>
                    <a:lnB>
                      <a:noFill/>
                    </a:lnB>
                  </a:tcPr>
                </a:tc>
                <a:tc>
                  <a:txBody>
                    <a:bodyPr/>
                    <a:lstStyle/>
                    <a:p>
                      <a:r>
                        <a:rPr lang="en-US" sz="800">
                          <a:effectLst/>
                        </a:rPr>
                        <a:t>175.000000</a:t>
                      </a:r>
                    </a:p>
                  </a:txBody>
                  <a:tcPr marL="35035" marR="35035" marT="17517" marB="17517" anchor="ctr">
                    <a:lnL>
                      <a:noFill/>
                    </a:lnL>
                    <a:lnR>
                      <a:noFill/>
                    </a:lnR>
                    <a:lnT>
                      <a:noFill/>
                    </a:lnT>
                    <a:lnB>
                      <a:noFill/>
                    </a:lnB>
                  </a:tcPr>
                </a:tc>
                <a:tc>
                  <a:txBody>
                    <a:bodyPr/>
                    <a:lstStyle/>
                    <a:p>
                      <a:r>
                        <a:rPr lang="en-US" sz="800">
                          <a:effectLst/>
                        </a:rPr>
                        <a:t>17.770000</a:t>
                      </a:r>
                    </a:p>
                  </a:txBody>
                  <a:tcPr marL="35035" marR="35035" marT="17517" marB="17517" anchor="ctr">
                    <a:lnL>
                      <a:noFill/>
                    </a:lnL>
                    <a:lnR>
                      <a:noFill/>
                    </a:lnR>
                    <a:lnT>
                      <a:noFill/>
                    </a:lnT>
                    <a:lnB>
                      <a:noFill/>
                    </a:lnB>
                  </a:tcPr>
                </a:tc>
                <a:tc>
                  <a:txBody>
                    <a:bodyPr/>
                    <a:lstStyle/>
                    <a:p>
                      <a:r>
                        <a:rPr lang="en-US" sz="800">
                          <a:effectLst/>
                        </a:rPr>
                        <a:t>20.000000</a:t>
                      </a:r>
                    </a:p>
                  </a:txBody>
                  <a:tcPr marL="35035" marR="35035" marT="17517" marB="17517" anchor="ctr">
                    <a:lnL>
                      <a:noFill/>
                    </a:lnL>
                    <a:lnR>
                      <a:noFill/>
                    </a:lnR>
                    <a:lnT>
                      <a:noFill/>
                    </a:lnT>
                    <a:lnB>
                      <a:noFill/>
                    </a:lnB>
                  </a:tcPr>
                </a:tc>
                <a:tc>
                  <a:txBody>
                    <a:bodyPr/>
                    <a:lstStyle/>
                    <a:p>
                      <a:r>
                        <a:rPr lang="en-US" sz="800">
                          <a:effectLst/>
                        </a:rPr>
                        <a:t>20.000000</a:t>
                      </a:r>
                    </a:p>
                  </a:txBody>
                  <a:tcPr marL="35035" marR="35035" marT="17517" marB="17517" anchor="ctr">
                    <a:lnL>
                      <a:noFill/>
                    </a:lnL>
                    <a:lnR>
                      <a:noFill/>
                    </a:lnR>
                    <a:lnT>
                      <a:noFill/>
                    </a:lnT>
                    <a:lnB>
                      <a:noFill/>
                    </a:lnB>
                  </a:tcPr>
                </a:tc>
                <a:tc>
                  <a:txBody>
                    <a:bodyPr/>
                    <a:lstStyle/>
                    <a:p>
                      <a:r>
                        <a:rPr lang="en-US" sz="800">
                          <a:effectLst/>
                        </a:rPr>
                        <a:t>5.400000</a:t>
                      </a:r>
                    </a:p>
                  </a:txBody>
                  <a:tcPr marL="35035" marR="35035" marT="17517" marB="17517" anchor="ctr">
                    <a:lnL>
                      <a:noFill/>
                    </a:lnL>
                    <a:lnR>
                      <a:noFill/>
                    </a:lnR>
                    <a:lnT>
                      <a:noFill/>
                    </a:lnT>
                    <a:lnB>
                      <a:noFill/>
                    </a:lnB>
                  </a:tcPr>
                </a:tc>
                <a:tc>
                  <a:txBody>
                    <a:bodyPr/>
                    <a:lstStyle/>
                    <a:p>
                      <a:r>
                        <a:rPr lang="en-US" sz="800" dirty="0">
                          <a:effectLst/>
                        </a:rPr>
                        <a:t>9.000000</a:t>
                      </a:r>
                    </a:p>
                  </a:txBody>
                  <a:tcPr marL="35035" marR="35035" marT="17517" marB="17517" anchor="ctr">
                    <a:lnL>
                      <a:noFill/>
                    </a:lnL>
                    <a:lnR>
                      <a:noFill/>
                    </a:lnR>
                    <a:lnT>
                      <a:noFill/>
                    </a:lnT>
                    <a:lnB>
                      <a:noFill/>
                    </a:lnB>
                  </a:tcPr>
                </a:tc>
                <a:extLst>
                  <a:ext uri="{0D108BD9-81ED-4DB2-BD59-A6C34878D82A}">
                    <a16:rowId xmlns:a16="http://schemas.microsoft.com/office/drawing/2014/main" val="2984264595"/>
                  </a:ext>
                </a:extLst>
              </a:tr>
            </a:tbl>
          </a:graphicData>
        </a:graphic>
      </p:graphicFrame>
    </p:spTree>
    <p:extLst>
      <p:ext uri="{BB962C8B-B14F-4D97-AF65-F5344CB8AC3E}">
        <p14:creationId xmlns:p14="http://schemas.microsoft.com/office/powerpoint/2010/main" val="1098433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1339</Words>
  <Application>Microsoft Office PowerPoint</Application>
  <PresentationFormat>Widescreen</PresentationFormat>
  <Paragraphs>503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Consolas</vt:lpstr>
      <vt:lpstr>Office Theme</vt:lpstr>
      <vt:lpstr>Data Science Part Time 07  Phase Three final project submission</vt:lpstr>
      <vt:lpstr>Overview</vt:lpstr>
      <vt:lpstr>Business understanding: Approach</vt:lpstr>
      <vt:lpstr>Data understanding</vt:lpstr>
      <vt:lpstr>Data analysis</vt:lpstr>
      <vt:lpstr>Data cleaning and preparation</vt:lpstr>
      <vt:lpstr>Step 0: Imports and reading data</vt:lpstr>
      <vt:lpstr>Step 1: Data understanding</vt:lpstr>
      <vt:lpstr>Step 1: Data understanding</vt:lpstr>
      <vt:lpstr>Step 2: Data preparation</vt:lpstr>
      <vt:lpstr>Step 3: Feature understanding</vt:lpstr>
      <vt:lpstr>Step 4: Feature relationships</vt:lpstr>
      <vt:lpstr>Step 5: Exploratory Data Analysis </vt:lpstr>
      <vt:lpstr>Step 5: Exploratory Data Analysis </vt:lpstr>
      <vt:lpstr>PowerPoint Presentation</vt:lpstr>
      <vt:lpstr>PowerPoint Presentation</vt:lpstr>
      <vt:lpstr>PowerPoint Presentation</vt:lpstr>
      <vt:lpstr>PowerPoint Presentation</vt:lpstr>
      <vt:lpstr>PowerPoint Presentation</vt:lpstr>
      <vt:lpstr>PowerPoint Presentation</vt:lpstr>
      <vt:lpstr>Overall Findings</vt:lpstr>
      <vt:lpstr>Recommendations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submission</dc:title>
  <dc:creator>David</dc:creator>
  <cp:lastModifiedBy>David</cp:lastModifiedBy>
  <cp:revision>66</cp:revision>
  <dcterms:created xsi:type="dcterms:W3CDTF">2024-06-02T14:27:30Z</dcterms:created>
  <dcterms:modified xsi:type="dcterms:W3CDTF">2024-09-01T14:36:18Z</dcterms:modified>
</cp:coreProperties>
</file>