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1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024717" y="3286125"/>
            <a:ext cx="8636000" cy="1038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000" kern="1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3107267" y="4505960"/>
            <a:ext cx="8534400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 kern="1200">
                <a:latin typeface="幼圆" panose="02010509060101010101" charset="-122"/>
                <a:ea typeface="幼圆" panose="02010509060101010101" charset="-122"/>
              </a:defRPr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080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4942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>
                <a:latin typeface="幼圆" panose="02010509060101010101" charset="-122"/>
                <a:ea typeface="幼圆" panose="02010509060101010101" charset="-122"/>
              </a:defRPr>
            </a:lvl1pPr>
            <a:lvl2pPr>
              <a:lnSpc>
                <a:spcPct val="150000"/>
              </a:lnSpc>
              <a:defRPr>
                <a:latin typeface="幼圆" panose="02010509060101010101" charset="-122"/>
                <a:ea typeface="幼圆" panose="02010509060101010101" charset="-122"/>
              </a:defRPr>
            </a:lvl2pPr>
            <a:lvl3pPr>
              <a:lnSpc>
                <a:spcPct val="150000"/>
              </a:lnSpc>
              <a:defRPr>
                <a:latin typeface="幼圆" panose="02010509060101010101" charset="-122"/>
                <a:ea typeface="幼圆" panose="02010509060101010101" charset="-122"/>
              </a:defRPr>
            </a:lvl3pPr>
            <a:lvl4pPr>
              <a:lnSpc>
                <a:spcPct val="150000"/>
              </a:lnSpc>
              <a:defRPr>
                <a:latin typeface="幼圆" panose="02010509060101010101" charset="-122"/>
                <a:ea typeface="幼圆" panose="02010509060101010101" charset="-122"/>
              </a:defRPr>
            </a:lvl4pPr>
            <a:lvl5pPr>
              <a:lnSpc>
                <a:spcPct val="150000"/>
              </a:lnSpc>
              <a:defRPr>
                <a:latin typeface="幼圆" panose="02010509060101010101" charset="-122"/>
                <a:ea typeface="幼圆" panose="02010509060101010101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38A87-77AC-48C7-9F0B-A360E0E070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49C00-89D8-4D4A-9FDA-96A9C7BBE61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 b="-48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1-1副本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3154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1027"/>
          <p:cNvSpPr>
            <a:spLocks noGrp="1"/>
          </p:cNvSpPr>
          <p:nvPr>
            <p:ph type="body"/>
          </p:nvPr>
        </p:nvSpPr>
        <p:spPr>
          <a:xfrm>
            <a:off x="609600" y="1278890"/>
            <a:ext cx="10972800" cy="4893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rmAutofit/>
          </a:bodyPr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连续内存分配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07055" y="4505960"/>
            <a:ext cx="8534400" cy="1539875"/>
          </a:xfrm>
        </p:spPr>
        <p:txBody>
          <a:bodyPr/>
          <a:lstStyle/>
          <a:p>
            <a:pPr algn="r"/>
            <a:r>
              <a:rPr lang="zh-CN" altLang="en-US" dirty="0"/>
              <a:t>山东大学计算机科学与技术学院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4419601" y="6096000"/>
            <a:ext cx="317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动态重定位(地址变换)示意图 </a:t>
            </a: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1524000" y="1524000"/>
          <a:ext cx="91440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3825240" imgH="1920240" progId="Visio.Drawing.11">
                  <p:embed/>
                </p:oleObj>
              </mc:Choice>
              <mc:Fallback>
                <p:oleObj name="Visio" r:id="rId3" imgW="3825240" imgH="19202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9144000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2"/>
          <p:cNvSpPr txBox="1">
            <a:spLocks noChangeArrowheads="1"/>
          </p:cNvSpPr>
          <p:nvPr/>
        </p:nvSpPr>
        <p:spPr bwMode="auto">
          <a:xfrm>
            <a:off x="2008187" y="564776"/>
            <a:ext cx="9699719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例：地址变换过程</a:t>
            </a:r>
            <a:endParaRPr lang="en-US" altLang="zh-CN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最久未用算法实例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三个页框</a:t>
            </a:r>
          </a:p>
          <a:p>
            <a:pPr lvl="1"/>
            <a:r>
              <a:rPr lang="zh-CN" altLang="en-US" sz="2800" dirty="0"/>
              <a:t>缺页次数：</a:t>
            </a:r>
            <a:r>
              <a:rPr lang="en-US" altLang="zh-CN" sz="2800" dirty="0"/>
              <a:t>9</a:t>
            </a:r>
            <a:endParaRPr lang="zh-CN" altLang="en-US" sz="2800" dirty="0"/>
          </a:p>
          <a:p>
            <a:r>
              <a:rPr lang="zh-CN" altLang="en-US" sz="3200" dirty="0"/>
              <a:t>四个页框</a:t>
            </a:r>
          </a:p>
          <a:p>
            <a:pPr lvl="1"/>
            <a:r>
              <a:rPr lang="zh-CN" altLang="en-US" sz="2800" dirty="0"/>
              <a:t>缺页次数：</a:t>
            </a:r>
            <a:r>
              <a:rPr lang="en-US" altLang="zh-CN" sz="2800" dirty="0"/>
              <a:t>7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21589" t="26073" r="36753" b="12238"/>
          <a:stretch>
            <a:fillRect/>
          </a:stretch>
        </p:blipFill>
        <p:spPr>
          <a:xfrm>
            <a:off x="4711065" y="1616710"/>
            <a:ext cx="6348730" cy="45097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最久未用算法的实现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5132705"/>
          </a:xfrm>
        </p:spPr>
        <p:txBody>
          <a:bodyPr>
            <a:normAutofit fontScale="95000"/>
          </a:bodyPr>
          <a:lstStyle/>
          <a:p>
            <a:r>
              <a:rPr lang="zh-CN" altLang="en-US" sz="3400" dirty="0"/>
              <a:t>最久未用算法的开销</a:t>
            </a:r>
          </a:p>
          <a:p>
            <a:pPr lvl="1"/>
            <a:r>
              <a:rPr lang="zh-CN" altLang="en-US" sz="2900" dirty="0"/>
              <a:t>需要记录内存中所有页的最后一次被访问的时间</a:t>
            </a:r>
          </a:p>
          <a:p>
            <a:pPr lvl="2"/>
            <a:r>
              <a:rPr lang="zh-CN" altLang="en-US" sz="2500" dirty="0">
                <a:sym typeface="+mn-ea"/>
              </a:rPr>
              <a:t>每条指令执行时的操作</a:t>
            </a:r>
          </a:p>
          <a:p>
            <a:pPr lvl="2"/>
            <a:r>
              <a:rPr lang="zh-CN" altLang="en-US" sz="2500" dirty="0">
                <a:sym typeface="+mn-ea"/>
              </a:rPr>
              <a:t>太耗时</a:t>
            </a:r>
            <a:endParaRPr lang="en-US" altLang="zh-CN" sz="2500" dirty="0">
              <a:sym typeface="+mn-ea"/>
            </a:endParaRPr>
          </a:p>
          <a:p>
            <a:pPr lvl="2"/>
            <a:r>
              <a:rPr lang="zh-CN" altLang="en-US" sz="2500" dirty="0">
                <a:sym typeface="+mn-ea"/>
              </a:rPr>
              <a:t>记录时间的字段可能溢出</a:t>
            </a:r>
          </a:p>
          <a:p>
            <a:pPr lvl="1"/>
            <a:r>
              <a:rPr lang="zh-CN" altLang="en-US" sz="2900" dirty="0"/>
              <a:t>当要淘汰页时再扫描内存中的所有页，找出最久未用的页</a:t>
            </a:r>
          </a:p>
        </p:txBody>
      </p:sp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最久未用算法的实现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5132705"/>
          </a:xfrm>
        </p:spPr>
        <p:txBody>
          <a:bodyPr>
            <a:normAutofit fontScale="87500"/>
          </a:bodyPr>
          <a:lstStyle/>
          <a:p>
            <a:r>
              <a:rPr lang="zh-CN" altLang="en-US" sz="3400" dirty="0">
                <a:sym typeface="+mn-ea"/>
              </a:rPr>
              <a:t>简化</a:t>
            </a:r>
          </a:p>
          <a:p>
            <a:pPr lvl="1"/>
            <a:r>
              <a:rPr lang="zh-CN" altLang="en-US" sz="2900" dirty="0">
                <a:sym typeface="+mn-ea"/>
              </a:rPr>
              <a:t>在</a:t>
            </a:r>
            <a:r>
              <a:rPr lang="zh-CN" altLang="en-US" sz="2900" dirty="0">
                <a:highlight>
                  <a:srgbClr val="FFFF00"/>
                </a:highlight>
                <a:sym typeface="+mn-ea"/>
              </a:rPr>
              <a:t>页表中设置引用位(reference bit)的字段</a:t>
            </a:r>
          </a:p>
          <a:p>
            <a:pPr lvl="2"/>
            <a:r>
              <a:rPr lang="zh-CN" altLang="en-US" sz="2700" dirty="0">
                <a:highlight>
                  <a:srgbClr val="FFFF00"/>
                </a:highlight>
                <a:sym typeface="+mn-ea"/>
              </a:rPr>
              <a:t>每次访问该页，此字段置1</a:t>
            </a:r>
          </a:p>
          <a:p>
            <a:pPr lvl="2"/>
            <a:r>
              <a:rPr lang="zh-CN" altLang="en-US" sz="2700" dirty="0">
                <a:highlight>
                  <a:srgbClr val="FFFF00"/>
                </a:highlight>
                <a:sym typeface="+mn-ea"/>
              </a:rPr>
              <a:t>每隔一段时间将所有的访问位清0</a:t>
            </a:r>
          </a:p>
          <a:p>
            <a:pPr lvl="1"/>
            <a:r>
              <a:rPr lang="zh-CN" altLang="en-US" sz="2900" dirty="0">
                <a:sym typeface="+mn-ea"/>
              </a:rPr>
              <a:t>某页的引用位为0，说明该页在最近一段时间内没有被访问过，为1则说明访问过</a:t>
            </a:r>
          </a:p>
          <a:p>
            <a:pPr lvl="1"/>
            <a:r>
              <a:rPr lang="zh-CN" altLang="en-US" sz="2900" dirty="0">
                <a:sym typeface="+mn-ea"/>
              </a:rPr>
              <a:t>淘汰页时总是</a:t>
            </a:r>
            <a:r>
              <a:rPr lang="zh-CN" altLang="en-US" sz="2900" dirty="0">
                <a:highlight>
                  <a:srgbClr val="FFFF00"/>
                </a:highlight>
                <a:sym typeface="+mn-ea"/>
              </a:rPr>
              <a:t>首选未引用过的页</a:t>
            </a:r>
          </a:p>
          <a:p>
            <a:pPr lvl="1"/>
            <a:r>
              <a:rPr lang="zh-CN" altLang="en-US" sz="2900" dirty="0">
                <a:sym typeface="+mn-ea"/>
              </a:rPr>
              <a:t>修改访问位的操作如何实现？</a:t>
            </a:r>
            <a:endParaRPr lang="zh-CN" altLang="en-US" sz="2900" dirty="0"/>
          </a:p>
        </p:txBody>
      </p:sp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CLOCK</a:t>
            </a:r>
            <a:r>
              <a:rPr lang="zh-CN" altLang="en-US" sz="40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7127815" cy="5099685"/>
          </a:xfrm>
        </p:spPr>
        <p:txBody>
          <a:bodyPr>
            <a:normAutofit fontScale="95000"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基于引用位的</a:t>
            </a:r>
            <a:r>
              <a:rPr lang="zh-CN" altLang="en-US" sz="3200" dirty="0">
                <a:highlight>
                  <a:srgbClr val="FFFF00"/>
                </a:highlight>
              </a:rPr>
              <a:t>硬件设</a:t>
            </a:r>
            <a:r>
              <a:rPr lang="zh-CN" altLang="en-US" sz="3200" dirty="0"/>
              <a:t>计</a:t>
            </a:r>
          </a:p>
          <a:p>
            <a:pPr>
              <a:lnSpc>
                <a:spcPct val="120000"/>
              </a:lnSpc>
            </a:pPr>
            <a:r>
              <a:rPr lang="zh-CN" altLang="en-US" sz="3200" dirty="0"/>
              <a:t>进程在内存中的页组成一个环形链表</a:t>
            </a:r>
          </a:p>
          <a:p>
            <a:pPr>
              <a:lnSpc>
                <a:spcPct val="120000"/>
              </a:lnSpc>
            </a:pPr>
            <a:r>
              <a:rPr lang="zh-CN" altLang="en-US" sz="3200" dirty="0"/>
              <a:t>当需要淘汰一个页时，顺序扫描该链表，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200" dirty="0"/>
              <a:t>遇到引用位为0的页，即可淘汰该页</a:t>
            </a:r>
          </a:p>
          <a:p>
            <a:pPr>
              <a:lnSpc>
                <a:spcPct val="120000"/>
              </a:lnSpc>
            </a:pPr>
            <a:r>
              <a:rPr lang="zh-CN" altLang="en-US" sz="3200" dirty="0"/>
              <a:t>遇到引用位为1的页，将其引用位设置为0，不淘汰该页，继续检测下一页</a:t>
            </a:r>
          </a:p>
          <a:p>
            <a:pPr lvl="1">
              <a:lnSpc>
                <a:spcPct val="120000"/>
              </a:lnSpc>
            </a:pPr>
            <a:r>
              <a:rPr lang="zh-CN" altLang="en-US" sz="2900" dirty="0"/>
              <a:t>无需定期清</a:t>
            </a:r>
            <a:r>
              <a:rPr lang="en-US" altLang="zh-CN" sz="2900" dirty="0"/>
              <a:t>0</a:t>
            </a:r>
            <a:r>
              <a:rPr lang="zh-CN" altLang="en-US" sz="2900" dirty="0"/>
              <a:t>操作</a:t>
            </a:r>
            <a:endParaRPr lang="en-US" altLang="zh-CN" sz="2900" dirty="0"/>
          </a:p>
          <a:p>
            <a:pPr lvl="1">
              <a:lnSpc>
                <a:spcPct val="120000"/>
              </a:lnSpc>
            </a:pPr>
            <a:r>
              <a:rPr lang="zh-CN" altLang="en-US" sz="2900" dirty="0"/>
              <a:t>也称为二次机会法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2900" dirty="0"/>
          </a:p>
        </p:txBody>
      </p:sp>
      <p:grpSp>
        <p:nvGrpSpPr>
          <p:cNvPr id="36" name="组合 36"/>
          <p:cNvGrpSpPr/>
          <p:nvPr/>
        </p:nvGrpSpPr>
        <p:grpSpPr>
          <a:xfrm>
            <a:off x="8029344" y="1903326"/>
            <a:ext cx="3622040" cy="3279775"/>
            <a:chOff x="2705" y="28463"/>
            <a:chExt cx="2742" cy="2725"/>
          </a:xfrm>
        </p:grpSpPr>
        <p:sp>
          <p:nvSpPr>
            <p:cNvPr id="5" name="椭圆 5"/>
            <p:cNvSpPr/>
            <p:nvPr/>
          </p:nvSpPr>
          <p:spPr>
            <a:xfrm>
              <a:off x="3019" y="28622"/>
              <a:ext cx="2072" cy="19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文本框 10"/>
            <p:cNvSpPr txBox="1"/>
            <p:nvPr/>
          </p:nvSpPr>
          <p:spPr>
            <a:xfrm>
              <a:off x="4833" y="29036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R=1,M=0</a:t>
              </a:r>
            </a:p>
          </p:txBody>
        </p:sp>
        <p:sp>
          <p:nvSpPr>
            <p:cNvPr id="11" name="文本框 11"/>
            <p:cNvSpPr txBox="1"/>
            <p:nvPr/>
          </p:nvSpPr>
          <p:spPr>
            <a:xfrm>
              <a:off x="3287" y="30383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R=1,M=0</a:t>
              </a:r>
            </a:p>
          </p:txBody>
        </p:sp>
        <p:sp>
          <p:nvSpPr>
            <p:cNvPr id="18" name="文本框 18"/>
            <p:cNvSpPr txBox="1"/>
            <p:nvPr/>
          </p:nvSpPr>
          <p:spPr>
            <a:xfrm>
              <a:off x="2792" y="29897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R=0,M=1</a:t>
              </a:r>
            </a:p>
          </p:txBody>
        </p:sp>
        <p:sp>
          <p:nvSpPr>
            <p:cNvPr id="25" name="文本框 25"/>
            <p:cNvSpPr txBox="1"/>
            <p:nvPr/>
          </p:nvSpPr>
          <p:spPr>
            <a:xfrm>
              <a:off x="2705" y="29483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R=1,M=1</a:t>
              </a:r>
            </a:p>
          </p:txBody>
        </p:sp>
        <p:sp>
          <p:nvSpPr>
            <p:cNvPr id="26" name="文本框 26"/>
            <p:cNvSpPr txBox="1"/>
            <p:nvPr/>
          </p:nvSpPr>
          <p:spPr>
            <a:xfrm>
              <a:off x="2772" y="28950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R=1,M=0</a:t>
              </a:r>
            </a:p>
          </p:txBody>
        </p:sp>
        <p:sp>
          <p:nvSpPr>
            <p:cNvPr id="27" name="文本框 27"/>
            <p:cNvSpPr txBox="1"/>
            <p:nvPr/>
          </p:nvSpPr>
          <p:spPr>
            <a:xfrm>
              <a:off x="3139" y="28670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R=0,M=1</a:t>
              </a:r>
            </a:p>
          </p:txBody>
        </p:sp>
        <p:sp>
          <p:nvSpPr>
            <p:cNvPr id="28" name="文本框 28"/>
            <p:cNvSpPr txBox="1"/>
            <p:nvPr/>
          </p:nvSpPr>
          <p:spPr>
            <a:xfrm>
              <a:off x="3805" y="28463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R=1,M=1</a:t>
              </a:r>
            </a:p>
          </p:txBody>
        </p:sp>
        <p:sp>
          <p:nvSpPr>
            <p:cNvPr id="29" name="文本框 29"/>
            <p:cNvSpPr txBox="1"/>
            <p:nvPr/>
          </p:nvSpPr>
          <p:spPr>
            <a:xfrm>
              <a:off x="4626" y="29930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R=0,M=1</a:t>
              </a:r>
            </a:p>
          </p:txBody>
        </p:sp>
        <p:sp>
          <p:nvSpPr>
            <p:cNvPr id="30" name="文本框 30"/>
            <p:cNvSpPr txBox="1"/>
            <p:nvPr/>
          </p:nvSpPr>
          <p:spPr>
            <a:xfrm>
              <a:off x="4399" y="30310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R=0,M=0</a:t>
              </a:r>
            </a:p>
          </p:txBody>
        </p:sp>
        <p:sp>
          <p:nvSpPr>
            <p:cNvPr id="31" name="文本框 31"/>
            <p:cNvSpPr txBox="1"/>
            <p:nvPr/>
          </p:nvSpPr>
          <p:spPr>
            <a:xfrm>
              <a:off x="3739" y="30490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R=0,M=0</a:t>
              </a:r>
            </a:p>
          </p:txBody>
        </p:sp>
        <p:sp>
          <p:nvSpPr>
            <p:cNvPr id="32" name="文本框 32"/>
            <p:cNvSpPr txBox="1"/>
            <p:nvPr/>
          </p:nvSpPr>
          <p:spPr>
            <a:xfrm>
              <a:off x="4812" y="29423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R=1,M=1</a:t>
              </a:r>
            </a:p>
          </p:txBody>
        </p:sp>
        <p:sp>
          <p:nvSpPr>
            <p:cNvPr id="33" name="文本框 33"/>
            <p:cNvSpPr txBox="1"/>
            <p:nvPr/>
          </p:nvSpPr>
          <p:spPr>
            <a:xfrm>
              <a:off x="4545" y="28736"/>
              <a:ext cx="614" cy="298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R=1,M=0</a:t>
              </a:r>
            </a:p>
          </p:txBody>
        </p:sp>
        <p:cxnSp>
          <p:nvCxnSpPr>
            <p:cNvPr id="34" name="直接箭头连接符 34"/>
            <p:cNvCxnSpPr>
              <a:endCxn id="10" idx="1"/>
            </p:cNvCxnSpPr>
            <p:nvPr/>
          </p:nvCxnSpPr>
          <p:spPr>
            <a:xfrm flipV="1">
              <a:off x="4146" y="29185"/>
              <a:ext cx="687" cy="431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5"/>
            <p:cNvSpPr txBox="1"/>
            <p:nvPr/>
          </p:nvSpPr>
          <p:spPr>
            <a:xfrm>
              <a:off x="2807" y="30890"/>
              <a:ext cx="2514" cy="298"/>
            </a:xfrm>
            <a:prstGeom prst="rect">
              <a:avLst/>
            </a:prstGeom>
            <a:noFill/>
            <a:ln w="3175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CLOCK方法中的页的环形队列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CLOCK</a:t>
            </a:r>
            <a:r>
              <a:rPr lang="zh-CN" altLang="en-US" sz="40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9441896" cy="5099685"/>
          </a:xfrm>
        </p:spPr>
        <p:txBody>
          <a:bodyPr>
            <a:normAutofit fontScale="95000"/>
          </a:bodyPr>
          <a:lstStyle/>
          <a:p>
            <a:pPr>
              <a:lnSpc>
                <a:spcPct val="120000"/>
              </a:lnSpc>
            </a:pPr>
            <a:r>
              <a:rPr lang="zh-CN" altLang="en-US" sz="3400">
                <a:sym typeface="+mn-ea"/>
              </a:rPr>
              <a:t>其他</a:t>
            </a:r>
            <a:endParaRPr lang="zh-CN" altLang="en-US" sz="3400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900" dirty="0">
                <a:sym typeface="+mn-ea"/>
              </a:rPr>
              <a:t>LRU</a:t>
            </a:r>
            <a:r>
              <a:rPr lang="zh-CN" altLang="en-US" sz="2900" dirty="0">
                <a:sym typeface="+mn-ea"/>
              </a:rPr>
              <a:t>方法的近似实现</a:t>
            </a:r>
          </a:p>
          <a:p>
            <a:pPr lvl="1">
              <a:lnSpc>
                <a:spcPct val="120000"/>
              </a:lnSpc>
            </a:pPr>
            <a:r>
              <a:rPr lang="zh-CN" altLang="en-US" sz="2900" dirty="0">
                <a:sym typeface="+mn-ea"/>
              </a:rPr>
              <a:t>改进型</a:t>
            </a:r>
            <a:r>
              <a:rPr lang="en-US" altLang="zh-CN" sz="2900" dirty="0">
                <a:sym typeface="+mn-ea"/>
              </a:rPr>
              <a:t>CLOCK</a:t>
            </a:r>
            <a:r>
              <a:rPr lang="zh-CN" altLang="en-US" sz="2900" dirty="0">
                <a:sym typeface="+mn-ea"/>
              </a:rPr>
              <a:t>方法：增加修改位：页分为四种类型</a:t>
            </a:r>
          </a:p>
          <a:p>
            <a:pPr lvl="1">
              <a:lnSpc>
                <a:spcPct val="120000"/>
              </a:lnSpc>
            </a:pPr>
            <a:r>
              <a:rPr lang="zh-CN" altLang="en-US" sz="2900" dirty="0">
                <a:sym typeface="+mn-ea"/>
              </a:rPr>
              <a:t>最早应用在Multics操作系统</a:t>
            </a:r>
            <a:endParaRPr lang="zh-CN" altLang="en-US" sz="290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固定分区的实现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内存共享</a:t>
            </a:r>
          </a:p>
          <a:p>
            <a:pPr lvl="1"/>
            <a:r>
              <a:rPr lang="zh-CN" altLang="en-US" sz="2800" dirty="0"/>
              <a:t>能否实现？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ClrTx/>
              <a:defRPr/>
            </a:pPr>
            <a:r>
              <a:rPr lang="zh-CN" altLang="en-US" sz="4000" dirty="0"/>
              <a:t>动态分区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70" y="821233"/>
            <a:ext cx="6929961" cy="5812831"/>
          </a:xfrm>
        </p:spPr>
        <p:txBody>
          <a:bodyPr>
            <a:normAutofit fontScale="97500"/>
          </a:bodyPr>
          <a:lstStyle/>
          <a:p>
            <a:pPr>
              <a:lnSpc>
                <a:spcPct val="140000"/>
              </a:lnSpc>
            </a:pPr>
            <a:r>
              <a:rPr lang="zh-CN" altLang="en-US" sz="3300" dirty="0"/>
              <a:t>动态分区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事先不对内存进行划分，而是根据作业的实际大小为其分配内存</a:t>
            </a:r>
          </a:p>
          <a:p>
            <a:pPr>
              <a:lnSpc>
                <a:spcPct val="140000"/>
              </a:lnSpc>
            </a:pPr>
            <a:r>
              <a:rPr lang="zh-CN" altLang="en-US" sz="3300" dirty="0">
                <a:sym typeface="+mn-ea"/>
              </a:rPr>
              <a:t>动态分区实例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系统根据</a:t>
            </a:r>
            <a:r>
              <a:rPr lang="en-US" altLang="zh-CN" sz="2900" dirty="0">
                <a:sym typeface="+mn-ea"/>
              </a:rPr>
              <a:t>P1,P2,P3,P4</a:t>
            </a:r>
            <a:r>
              <a:rPr lang="zh-CN" altLang="en-US" sz="2900" dirty="0">
                <a:sym typeface="+mn-ea"/>
              </a:rPr>
              <a:t>的大小分配内存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当</a:t>
            </a:r>
            <a:r>
              <a:rPr lang="en-US" altLang="zh-CN" sz="2900" dirty="0">
                <a:sym typeface="+mn-ea"/>
              </a:rPr>
              <a:t>P2</a:t>
            </a:r>
            <a:r>
              <a:rPr lang="zh-CN" altLang="en-US" sz="2900" dirty="0">
                <a:sym typeface="+mn-ea"/>
              </a:rPr>
              <a:t>退出，分区</a:t>
            </a:r>
            <a:r>
              <a:rPr lang="en-US" altLang="zh-CN" sz="2900" dirty="0">
                <a:sym typeface="+mn-ea"/>
              </a:rPr>
              <a:t>B</a:t>
            </a:r>
            <a:r>
              <a:rPr lang="zh-CN" altLang="en-US" sz="2900" dirty="0">
                <a:sym typeface="+mn-ea"/>
              </a:rPr>
              <a:t>成为空闲分区</a:t>
            </a:r>
            <a:endParaRPr lang="en-US" altLang="zh-CN" sz="2900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当</a:t>
            </a:r>
            <a:r>
              <a:rPr lang="en-US" altLang="zh-CN" sz="2900" dirty="0">
                <a:sym typeface="+mn-ea"/>
              </a:rPr>
              <a:t>P5</a:t>
            </a:r>
            <a:r>
              <a:rPr lang="zh-CN" altLang="en-US" sz="2900" dirty="0">
                <a:sym typeface="+mn-ea"/>
              </a:rPr>
              <a:t>到达时，系统将</a:t>
            </a:r>
            <a:r>
              <a:rPr lang="en-US" altLang="zh-CN" sz="2900" dirty="0">
                <a:sym typeface="+mn-ea"/>
              </a:rPr>
              <a:t>B</a:t>
            </a:r>
            <a:r>
              <a:rPr lang="zh-CN" altLang="en-US" sz="2900" dirty="0">
                <a:sym typeface="+mn-ea"/>
              </a:rPr>
              <a:t>的一部分分配给</a:t>
            </a:r>
            <a:r>
              <a:rPr lang="en-US" altLang="zh-CN" sz="2900" dirty="0">
                <a:sym typeface="+mn-ea"/>
              </a:rPr>
              <a:t>P5</a:t>
            </a:r>
            <a:r>
              <a:rPr lang="zh-CN" altLang="en-US" sz="2900" dirty="0">
                <a:sym typeface="+mn-ea"/>
              </a:rPr>
              <a:t>，产生空闲分区</a:t>
            </a:r>
            <a:r>
              <a:rPr lang="en-US" altLang="zh-CN" sz="2900" dirty="0">
                <a:sym typeface="+mn-ea"/>
              </a:rPr>
              <a:t>B2</a:t>
            </a:r>
            <a:endParaRPr lang="zh-CN" altLang="en-US" sz="2900" dirty="0"/>
          </a:p>
        </p:txBody>
      </p:sp>
      <p:grpSp>
        <p:nvGrpSpPr>
          <p:cNvPr id="60" name="组合 60"/>
          <p:cNvGrpSpPr/>
          <p:nvPr/>
        </p:nvGrpSpPr>
        <p:grpSpPr>
          <a:xfrm>
            <a:off x="7554431" y="2118658"/>
            <a:ext cx="4027969" cy="3302572"/>
            <a:chOff x="1204" y="10430"/>
            <a:chExt cx="4685" cy="2060"/>
          </a:xfrm>
          <a:noFill/>
        </p:grpSpPr>
        <p:grpSp>
          <p:nvGrpSpPr>
            <p:cNvPr id="21" name="组合 21"/>
            <p:cNvGrpSpPr/>
            <p:nvPr/>
          </p:nvGrpSpPr>
          <p:grpSpPr>
            <a:xfrm>
              <a:off x="1204" y="10430"/>
              <a:ext cx="1132" cy="1573"/>
              <a:chOff x="1204" y="10430"/>
              <a:chExt cx="1132" cy="1573"/>
            </a:xfrm>
            <a:grpFill/>
          </p:grpSpPr>
          <p:sp>
            <p:nvSpPr>
              <p:cNvPr id="4" name="文本框 4"/>
              <p:cNvSpPr txBox="1"/>
              <p:nvPr/>
            </p:nvSpPr>
            <p:spPr>
              <a:xfrm>
                <a:off x="1578" y="10437"/>
                <a:ext cx="755" cy="330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P1</a:t>
                </a:r>
              </a:p>
            </p:txBody>
          </p:sp>
          <p:sp>
            <p:nvSpPr>
              <p:cNvPr id="5" name="文本框 5"/>
              <p:cNvSpPr txBox="1"/>
              <p:nvPr/>
            </p:nvSpPr>
            <p:spPr>
              <a:xfrm>
                <a:off x="1572" y="10767"/>
                <a:ext cx="763" cy="526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P2</a:t>
                </a:r>
              </a:p>
            </p:txBody>
          </p:sp>
          <p:sp>
            <p:nvSpPr>
              <p:cNvPr id="6" name="文本框 6"/>
              <p:cNvSpPr txBox="1"/>
              <p:nvPr/>
            </p:nvSpPr>
            <p:spPr>
              <a:xfrm>
                <a:off x="1577" y="11287"/>
                <a:ext cx="755" cy="387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P3</a:t>
                </a:r>
              </a:p>
            </p:txBody>
          </p:sp>
          <p:sp>
            <p:nvSpPr>
              <p:cNvPr id="7" name="文本框 7"/>
              <p:cNvSpPr txBox="1"/>
              <p:nvPr/>
            </p:nvSpPr>
            <p:spPr>
              <a:xfrm>
                <a:off x="1581" y="11673"/>
                <a:ext cx="755" cy="330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P4</a:t>
                </a:r>
              </a:p>
            </p:txBody>
          </p:sp>
          <p:sp>
            <p:nvSpPr>
              <p:cNvPr id="15" name="文本框 15"/>
              <p:cNvSpPr txBox="1"/>
              <p:nvPr/>
            </p:nvSpPr>
            <p:spPr>
              <a:xfrm>
                <a:off x="1212" y="10430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A</a:t>
                </a:r>
              </a:p>
            </p:txBody>
          </p:sp>
          <p:sp>
            <p:nvSpPr>
              <p:cNvPr id="17" name="文本框 17"/>
              <p:cNvSpPr txBox="1"/>
              <p:nvPr/>
            </p:nvSpPr>
            <p:spPr>
              <a:xfrm>
                <a:off x="1204" y="10854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B</a:t>
                </a:r>
              </a:p>
            </p:txBody>
          </p:sp>
          <p:sp>
            <p:nvSpPr>
              <p:cNvPr id="18" name="文本框 18"/>
              <p:cNvSpPr txBox="1"/>
              <p:nvPr/>
            </p:nvSpPr>
            <p:spPr>
              <a:xfrm>
                <a:off x="1216" y="11682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D</a:t>
                </a:r>
              </a:p>
            </p:txBody>
          </p:sp>
          <p:sp>
            <p:nvSpPr>
              <p:cNvPr id="20" name="文本框 20"/>
              <p:cNvSpPr txBox="1"/>
              <p:nvPr/>
            </p:nvSpPr>
            <p:spPr>
              <a:xfrm>
                <a:off x="1210" y="11294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C</a:t>
                </a:r>
              </a:p>
            </p:txBody>
          </p:sp>
        </p:grpSp>
        <p:grpSp>
          <p:nvGrpSpPr>
            <p:cNvPr id="33" name="组合 33"/>
            <p:cNvGrpSpPr/>
            <p:nvPr/>
          </p:nvGrpSpPr>
          <p:grpSpPr>
            <a:xfrm>
              <a:off x="2805" y="10433"/>
              <a:ext cx="1132" cy="1573"/>
              <a:chOff x="1204" y="10430"/>
              <a:chExt cx="1132" cy="1573"/>
            </a:xfrm>
            <a:grpFill/>
          </p:grpSpPr>
          <p:sp>
            <p:nvSpPr>
              <p:cNvPr id="37" name="文本框 4"/>
              <p:cNvSpPr txBox="1"/>
              <p:nvPr/>
            </p:nvSpPr>
            <p:spPr>
              <a:xfrm>
                <a:off x="1578" y="10437"/>
                <a:ext cx="755" cy="330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P1</a:t>
                </a:r>
              </a:p>
            </p:txBody>
          </p:sp>
          <p:sp>
            <p:nvSpPr>
              <p:cNvPr id="38" name="文本框 5"/>
              <p:cNvSpPr txBox="1"/>
              <p:nvPr/>
            </p:nvSpPr>
            <p:spPr>
              <a:xfrm>
                <a:off x="1572" y="10767"/>
                <a:ext cx="763" cy="526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</a:p>
            </p:txBody>
          </p:sp>
          <p:sp>
            <p:nvSpPr>
              <p:cNvPr id="39" name="文本框 6"/>
              <p:cNvSpPr txBox="1"/>
              <p:nvPr/>
            </p:nvSpPr>
            <p:spPr>
              <a:xfrm>
                <a:off x="1577" y="11287"/>
                <a:ext cx="755" cy="387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P3</a:t>
                </a:r>
              </a:p>
            </p:txBody>
          </p:sp>
          <p:sp>
            <p:nvSpPr>
              <p:cNvPr id="40" name="文本框 7"/>
              <p:cNvSpPr txBox="1"/>
              <p:nvPr/>
            </p:nvSpPr>
            <p:spPr>
              <a:xfrm>
                <a:off x="1581" y="11673"/>
                <a:ext cx="755" cy="330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P4</a:t>
                </a:r>
              </a:p>
            </p:txBody>
          </p:sp>
          <p:sp>
            <p:nvSpPr>
              <p:cNvPr id="41" name="文本框 15"/>
              <p:cNvSpPr txBox="1"/>
              <p:nvPr/>
            </p:nvSpPr>
            <p:spPr>
              <a:xfrm>
                <a:off x="1212" y="10430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A</a:t>
                </a:r>
              </a:p>
            </p:txBody>
          </p:sp>
          <p:sp>
            <p:nvSpPr>
              <p:cNvPr id="42" name="文本框 17"/>
              <p:cNvSpPr txBox="1"/>
              <p:nvPr/>
            </p:nvSpPr>
            <p:spPr>
              <a:xfrm>
                <a:off x="1204" y="10854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B</a:t>
                </a:r>
              </a:p>
            </p:txBody>
          </p:sp>
          <p:sp>
            <p:nvSpPr>
              <p:cNvPr id="43" name="文本框 18"/>
              <p:cNvSpPr txBox="1"/>
              <p:nvPr/>
            </p:nvSpPr>
            <p:spPr>
              <a:xfrm>
                <a:off x="1216" y="11682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D</a:t>
                </a:r>
              </a:p>
            </p:txBody>
          </p:sp>
          <p:sp>
            <p:nvSpPr>
              <p:cNvPr id="44" name="文本框 20"/>
              <p:cNvSpPr txBox="1"/>
              <p:nvPr/>
            </p:nvSpPr>
            <p:spPr>
              <a:xfrm>
                <a:off x="1210" y="11294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C</a:t>
                </a:r>
              </a:p>
            </p:txBody>
          </p:sp>
        </p:grpSp>
        <p:sp>
          <p:nvSpPr>
            <p:cNvPr id="46" name="文本框 4"/>
            <p:cNvSpPr txBox="1"/>
            <p:nvPr/>
          </p:nvSpPr>
          <p:spPr>
            <a:xfrm>
              <a:off x="4754" y="10443"/>
              <a:ext cx="755" cy="33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P1</a:t>
              </a:r>
            </a:p>
          </p:txBody>
        </p:sp>
        <p:sp>
          <p:nvSpPr>
            <p:cNvPr id="47" name="文本框 5"/>
            <p:cNvSpPr txBox="1"/>
            <p:nvPr/>
          </p:nvSpPr>
          <p:spPr>
            <a:xfrm>
              <a:off x="4748" y="10773"/>
              <a:ext cx="763" cy="39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P5</a:t>
              </a: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4753" y="11293"/>
              <a:ext cx="755" cy="387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P3</a:t>
              </a:r>
            </a:p>
          </p:txBody>
        </p:sp>
        <p:sp>
          <p:nvSpPr>
            <p:cNvPr id="49" name="文本框 7"/>
            <p:cNvSpPr txBox="1"/>
            <p:nvPr/>
          </p:nvSpPr>
          <p:spPr>
            <a:xfrm>
              <a:off x="4757" y="11679"/>
              <a:ext cx="755" cy="33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P4</a:t>
              </a:r>
            </a:p>
          </p:txBody>
        </p:sp>
        <p:sp>
          <p:nvSpPr>
            <p:cNvPr id="50" name="文本框 15"/>
            <p:cNvSpPr txBox="1"/>
            <p:nvPr/>
          </p:nvSpPr>
          <p:spPr>
            <a:xfrm>
              <a:off x="4388" y="10436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A</a:t>
              </a:r>
            </a:p>
          </p:txBody>
        </p:sp>
        <p:sp>
          <p:nvSpPr>
            <p:cNvPr id="51" name="文本框 17"/>
            <p:cNvSpPr txBox="1"/>
            <p:nvPr/>
          </p:nvSpPr>
          <p:spPr>
            <a:xfrm>
              <a:off x="4380" y="10860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B</a:t>
              </a:r>
            </a:p>
          </p:txBody>
        </p:sp>
        <p:sp>
          <p:nvSpPr>
            <p:cNvPr id="52" name="文本框 18"/>
            <p:cNvSpPr txBox="1"/>
            <p:nvPr/>
          </p:nvSpPr>
          <p:spPr>
            <a:xfrm>
              <a:off x="4392" y="11688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D</a:t>
              </a:r>
            </a:p>
          </p:txBody>
        </p:sp>
        <p:sp>
          <p:nvSpPr>
            <p:cNvPr id="53" name="文本框 20"/>
            <p:cNvSpPr txBox="1"/>
            <p:nvPr/>
          </p:nvSpPr>
          <p:spPr>
            <a:xfrm>
              <a:off x="4386" y="11300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</a:t>
              </a:r>
            </a:p>
          </p:txBody>
        </p:sp>
        <p:sp>
          <p:nvSpPr>
            <p:cNvPr id="54" name="矩形 54"/>
            <p:cNvSpPr/>
            <p:nvPr/>
          </p:nvSpPr>
          <p:spPr>
            <a:xfrm>
              <a:off x="4751" y="11167"/>
              <a:ext cx="767" cy="11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文本框 17"/>
            <p:cNvSpPr txBox="1"/>
            <p:nvPr/>
          </p:nvSpPr>
          <p:spPr>
            <a:xfrm>
              <a:off x="5533" y="11084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B2</a:t>
              </a:r>
            </a:p>
          </p:txBody>
        </p:sp>
        <p:sp>
          <p:nvSpPr>
            <p:cNvPr id="56" name="文本框 17"/>
            <p:cNvSpPr txBox="1"/>
            <p:nvPr/>
          </p:nvSpPr>
          <p:spPr>
            <a:xfrm>
              <a:off x="5529" y="10777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B1</a:t>
              </a:r>
            </a:p>
          </p:txBody>
        </p:sp>
        <p:sp>
          <p:nvSpPr>
            <p:cNvPr id="57" name="文本框 57"/>
            <p:cNvSpPr txBox="1"/>
            <p:nvPr/>
          </p:nvSpPr>
          <p:spPr>
            <a:xfrm>
              <a:off x="2014" y="12192"/>
              <a:ext cx="3187" cy="29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 </a:t>
              </a:r>
              <a:r>
                <a:rPr lang="en-US" altLang="zh-CN" kern="100" dirty="0" err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外碎片的产生过程</a:t>
              </a:r>
              <a:endParaRPr lang="en-US" altLang="zh-CN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8" name="右箭头 58"/>
            <p:cNvSpPr/>
            <p:nvPr/>
          </p:nvSpPr>
          <p:spPr>
            <a:xfrm>
              <a:off x="2465" y="11178"/>
              <a:ext cx="351" cy="18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右箭头 59"/>
            <p:cNvSpPr/>
            <p:nvPr/>
          </p:nvSpPr>
          <p:spPr>
            <a:xfrm>
              <a:off x="4041" y="11178"/>
              <a:ext cx="351" cy="18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ClrTx/>
              <a:defRPr/>
            </a:pPr>
            <a:r>
              <a:rPr lang="zh-CN" altLang="en-US" sz="4000" dirty="0"/>
              <a:t>动态分区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68813"/>
            <a:ext cx="7114342" cy="4942840"/>
          </a:xfrm>
        </p:spPr>
        <p:txBody>
          <a:bodyPr>
            <a:normAutofit fontScale="97500"/>
          </a:bodyPr>
          <a:lstStyle/>
          <a:p>
            <a:pPr>
              <a:lnSpc>
                <a:spcPct val="140000"/>
              </a:lnSpc>
            </a:pPr>
            <a:r>
              <a:rPr lang="zh-CN" altLang="en-US" sz="3300" dirty="0"/>
              <a:t>外碎片</a:t>
            </a:r>
            <a:r>
              <a:rPr lang="zh-CN" altLang="en-US" sz="3300" dirty="0">
                <a:sym typeface="+mn-ea"/>
              </a:rPr>
              <a:t>(</a:t>
            </a:r>
            <a:r>
              <a:rPr lang="en-US" altLang="zh-CN" sz="3300" dirty="0">
                <a:sym typeface="+mn-ea"/>
              </a:rPr>
              <a:t>E</a:t>
            </a:r>
            <a:r>
              <a:rPr lang="zh-CN" altLang="en-US" sz="3300" dirty="0">
                <a:sym typeface="+mn-ea"/>
              </a:rPr>
              <a:t>xternal </a:t>
            </a:r>
            <a:r>
              <a:rPr lang="en-US" altLang="zh-CN" sz="3300" dirty="0">
                <a:sym typeface="+mn-ea"/>
              </a:rPr>
              <a:t>F</a:t>
            </a:r>
            <a:r>
              <a:rPr lang="zh-CN" altLang="en-US" sz="3300" dirty="0">
                <a:sym typeface="+mn-ea"/>
              </a:rPr>
              <a:t>ragment)</a:t>
            </a:r>
            <a:endParaRPr lang="zh-CN" altLang="en-US" sz="3300" dirty="0"/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若空闲分区</a:t>
            </a:r>
            <a:r>
              <a:rPr lang="en-US" altLang="zh-CN" sz="2900" dirty="0">
                <a:sym typeface="+mn-ea"/>
              </a:rPr>
              <a:t>B2</a:t>
            </a:r>
            <a:r>
              <a:rPr lang="zh-CN" altLang="en-US" sz="2900" dirty="0">
                <a:sym typeface="+mn-ea"/>
              </a:rPr>
              <a:t>太小，几乎无法满足任何作业的需求</a:t>
            </a:r>
            <a:endParaRPr lang="en-US" altLang="zh-CN" sz="2900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这种尚未</a:t>
            </a:r>
            <a:r>
              <a:rPr lang="zh-CN" altLang="en-US" sz="2900" dirty="0"/>
              <a:t>被分配出去（不属于任何作业），但由于太小而无法分配给任何作业的空闲分区，称为</a:t>
            </a:r>
            <a:r>
              <a:rPr lang="zh-CN" altLang="en-US" sz="2900" b="1" dirty="0"/>
              <a:t>外碎片</a:t>
            </a:r>
            <a:endParaRPr lang="en-US" altLang="zh-CN" sz="2900" b="1" dirty="0"/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外碎片也是需要尽量避免的</a:t>
            </a:r>
          </a:p>
        </p:txBody>
      </p:sp>
      <p:grpSp>
        <p:nvGrpSpPr>
          <p:cNvPr id="60" name="组合 60"/>
          <p:cNvGrpSpPr/>
          <p:nvPr/>
        </p:nvGrpSpPr>
        <p:grpSpPr>
          <a:xfrm>
            <a:off x="7978586" y="2045457"/>
            <a:ext cx="3917427" cy="3219206"/>
            <a:chOff x="1204" y="10430"/>
            <a:chExt cx="4685" cy="2008"/>
          </a:xfrm>
          <a:noFill/>
        </p:grpSpPr>
        <p:grpSp>
          <p:nvGrpSpPr>
            <p:cNvPr id="21" name="组合 21"/>
            <p:cNvGrpSpPr/>
            <p:nvPr/>
          </p:nvGrpSpPr>
          <p:grpSpPr>
            <a:xfrm>
              <a:off x="1204" y="10430"/>
              <a:ext cx="1132" cy="1573"/>
              <a:chOff x="1204" y="10430"/>
              <a:chExt cx="1132" cy="1573"/>
            </a:xfrm>
            <a:grpFill/>
          </p:grpSpPr>
          <p:sp>
            <p:nvSpPr>
              <p:cNvPr id="4" name="文本框 4"/>
              <p:cNvSpPr txBox="1"/>
              <p:nvPr/>
            </p:nvSpPr>
            <p:spPr>
              <a:xfrm>
                <a:off x="1578" y="10437"/>
                <a:ext cx="755" cy="330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P1</a:t>
                </a:r>
              </a:p>
            </p:txBody>
          </p:sp>
          <p:sp>
            <p:nvSpPr>
              <p:cNvPr id="5" name="文本框 5"/>
              <p:cNvSpPr txBox="1"/>
              <p:nvPr/>
            </p:nvSpPr>
            <p:spPr>
              <a:xfrm>
                <a:off x="1572" y="10767"/>
                <a:ext cx="763" cy="526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P2</a:t>
                </a:r>
              </a:p>
            </p:txBody>
          </p:sp>
          <p:sp>
            <p:nvSpPr>
              <p:cNvPr id="6" name="文本框 6"/>
              <p:cNvSpPr txBox="1"/>
              <p:nvPr/>
            </p:nvSpPr>
            <p:spPr>
              <a:xfrm>
                <a:off x="1577" y="11287"/>
                <a:ext cx="755" cy="387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P3</a:t>
                </a:r>
              </a:p>
            </p:txBody>
          </p:sp>
          <p:sp>
            <p:nvSpPr>
              <p:cNvPr id="7" name="文本框 7"/>
              <p:cNvSpPr txBox="1"/>
              <p:nvPr/>
            </p:nvSpPr>
            <p:spPr>
              <a:xfrm>
                <a:off x="1581" y="11673"/>
                <a:ext cx="755" cy="330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P4</a:t>
                </a:r>
              </a:p>
            </p:txBody>
          </p:sp>
          <p:sp>
            <p:nvSpPr>
              <p:cNvPr id="15" name="文本框 15"/>
              <p:cNvSpPr txBox="1"/>
              <p:nvPr/>
            </p:nvSpPr>
            <p:spPr>
              <a:xfrm>
                <a:off x="1212" y="10430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A</a:t>
                </a:r>
              </a:p>
            </p:txBody>
          </p:sp>
          <p:sp>
            <p:nvSpPr>
              <p:cNvPr id="17" name="文本框 17"/>
              <p:cNvSpPr txBox="1"/>
              <p:nvPr/>
            </p:nvSpPr>
            <p:spPr>
              <a:xfrm>
                <a:off x="1204" y="10854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B</a:t>
                </a:r>
              </a:p>
            </p:txBody>
          </p:sp>
          <p:sp>
            <p:nvSpPr>
              <p:cNvPr id="18" name="文本框 18"/>
              <p:cNvSpPr txBox="1"/>
              <p:nvPr/>
            </p:nvSpPr>
            <p:spPr>
              <a:xfrm>
                <a:off x="1216" y="11682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D</a:t>
                </a:r>
              </a:p>
            </p:txBody>
          </p:sp>
          <p:sp>
            <p:nvSpPr>
              <p:cNvPr id="20" name="文本框 20"/>
              <p:cNvSpPr txBox="1"/>
              <p:nvPr/>
            </p:nvSpPr>
            <p:spPr>
              <a:xfrm>
                <a:off x="1210" y="11294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C</a:t>
                </a:r>
              </a:p>
            </p:txBody>
          </p:sp>
        </p:grpSp>
        <p:grpSp>
          <p:nvGrpSpPr>
            <p:cNvPr id="33" name="组合 33"/>
            <p:cNvGrpSpPr/>
            <p:nvPr/>
          </p:nvGrpSpPr>
          <p:grpSpPr>
            <a:xfrm>
              <a:off x="2805" y="10433"/>
              <a:ext cx="1132" cy="1573"/>
              <a:chOff x="1204" y="10430"/>
              <a:chExt cx="1132" cy="1573"/>
            </a:xfrm>
            <a:grpFill/>
          </p:grpSpPr>
          <p:sp>
            <p:nvSpPr>
              <p:cNvPr id="37" name="文本框 4"/>
              <p:cNvSpPr txBox="1"/>
              <p:nvPr/>
            </p:nvSpPr>
            <p:spPr>
              <a:xfrm>
                <a:off x="1578" y="10437"/>
                <a:ext cx="755" cy="330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P1</a:t>
                </a:r>
              </a:p>
            </p:txBody>
          </p:sp>
          <p:sp>
            <p:nvSpPr>
              <p:cNvPr id="38" name="文本框 5"/>
              <p:cNvSpPr txBox="1"/>
              <p:nvPr/>
            </p:nvSpPr>
            <p:spPr>
              <a:xfrm>
                <a:off x="1572" y="10767"/>
                <a:ext cx="763" cy="526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</a:p>
            </p:txBody>
          </p:sp>
          <p:sp>
            <p:nvSpPr>
              <p:cNvPr id="39" name="文本框 6"/>
              <p:cNvSpPr txBox="1"/>
              <p:nvPr/>
            </p:nvSpPr>
            <p:spPr>
              <a:xfrm>
                <a:off x="1577" y="11287"/>
                <a:ext cx="755" cy="387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P3</a:t>
                </a:r>
              </a:p>
            </p:txBody>
          </p:sp>
          <p:sp>
            <p:nvSpPr>
              <p:cNvPr id="40" name="文本框 7"/>
              <p:cNvSpPr txBox="1"/>
              <p:nvPr/>
            </p:nvSpPr>
            <p:spPr>
              <a:xfrm>
                <a:off x="1581" y="11673"/>
                <a:ext cx="755" cy="330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P4</a:t>
                </a:r>
              </a:p>
            </p:txBody>
          </p:sp>
          <p:sp>
            <p:nvSpPr>
              <p:cNvPr id="41" name="文本框 15"/>
              <p:cNvSpPr txBox="1"/>
              <p:nvPr/>
            </p:nvSpPr>
            <p:spPr>
              <a:xfrm>
                <a:off x="1212" y="10430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A</a:t>
                </a:r>
              </a:p>
            </p:txBody>
          </p:sp>
          <p:sp>
            <p:nvSpPr>
              <p:cNvPr id="42" name="文本框 17"/>
              <p:cNvSpPr txBox="1"/>
              <p:nvPr/>
            </p:nvSpPr>
            <p:spPr>
              <a:xfrm>
                <a:off x="1204" y="10854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B</a:t>
                </a:r>
              </a:p>
            </p:txBody>
          </p:sp>
          <p:sp>
            <p:nvSpPr>
              <p:cNvPr id="43" name="文本框 18"/>
              <p:cNvSpPr txBox="1"/>
              <p:nvPr/>
            </p:nvSpPr>
            <p:spPr>
              <a:xfrm>
                <a:off x="1216" y="11682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D</a:t>
                </a:r>
              </a:p>
            </p:txBody>
          </p:sp>
          <p:sp>
            <p:nvSpPr>
              <p:cNvPr id="44" name="文本框 20"/>
              <p:cNvSpPr txBox="1"/>
              <p:nvPr/>
            </p:nvSpPr>
            <p:spPr>
              <a:xfrm>
                <a:off x="1210" y="11294"/>
                <a:ext cx="356" cy="274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solidFill>
                      <a:srgbClr val="000000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C</a:t>
                </a:r>
              </a:p>
            </p:txBody>
          </p:sp>
        </p:grpSp>
        <p:sp>
          <p:nvSpPr>
            <p:cNvPr id="46" name="文本框 4"/>
            <p:cNvSpPr txBox="1"/>
            <p:nvPr/>
          </p:nvSpPr>
          <p:spPr>
            <a:xfrm>
              <a:off x="4754" y="10443"/>
              <a:ext cx="755" cy="33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P1</a:t>
              </a:r>
            </a:p>
          </p:txBody>
        </p:sp>
        <p:sp>
          <p:nvSpPr>
            <p:cNvPr id="47" name="文本框 5"/>
            <p:cNvSpPr txBox="1"/>
            <p:nvPr/>
          </p:nvSpPr>
          <p:spPr>
            <a:xfrm>
              <a:off x="4748" y="10773"/>
              <a:ext cx="763" cy="39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P5</a:t>
              </a: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4753" y="11293"/>
              <a:ext cx="755" cy="387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P3</a:t>
              </a:r>
            </a:p>
          </p:txBody>
        </p:sp>
        <p:sp>
          <p:nvSpPr>
            <p:cNvPr id="49" name="文本框 7"/>
            <p:cNvSpPr txBox="1"/>
            <p:nvPr/>
          </p:nvSpPr>
          <p:spPr>
            <a:xfrm>
              <a:off x="4757" y="11679"/>
              <a:ext cx="755" cy="33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P4</a:t>
              </a:r>
            </a:p>
          </p:txBody>
        </p:sp>
        <p:sp>
          <p:nvSpPr>
            <p:cNvPr id="50" name="文本框 15"/>
            <p:cNvSpPr txBox="1"/>
            <p:nvPr/>
          </p:nvSpPr>
          <p:spPr>
            <a:xfrm>
              <a:off x="4388" y="10436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A</a:t>
              </a:r>
            </a:p>
          </p:txBody>
        </p:sp>
        <p:sp>
          <p:nvSpPr>
            <p:cNvPr id="51" name="文本框 17"/>
            <p:cNvSpPr txBox="1"/>
            <p:nvPr/>
          </p:nvSpPr>
          <p:spPr>
            <a:xfrm>
              <a:off x="4380" y="10860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B</a:t>
              </a:r>
            </a:p>
          </p:txBody>
        </p:sp>
        <p:sp>
          <p:nvSpPr>
            <p:cNvPr id="52" name="文本框 18"/>
            <p:cNvSpPr txBox="1"/>
            <p:nvPr/>
          </p:nvSpPr>
          <p:spPr>
            <a:xfrm>
              <a:off x="4392" y="11688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D</a:t>
              </a:r>
            </a:p>
          </p:txBody>
        </p:sp>
        <p:sp>
          <p:nvSpPr>
            <p:cNvPr id="53" name="文本框 20"/>
            <p:cNvSpPr txBox="1"/>
            <p:nvPr/>
          </p:nvSpPr>
          <p:spPr>
            <a:xfrm>
              <a:off x="4386" y="11300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</a:t>
              </a:r>
            </a:p>
          </p:txBody>
        </p:sp>
        <p:sp>
          <p:nvSpPr>
            <p:cNvPr id="54" name="矩形 54"/>
            <p:cNvSpPr/>
            <p:nvPr/>
          </p:nvSpPr>
          <p:spPr>
            <a:xfrm>
              <a:off x="4751" y="11167"/>
              <a:ext cx="767" cy="11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文本框 17"/>
            <p:cNvSpPr txBox="1"/>
            <p:nvPr/>
          </p:nvSpPr>
          <p:spPr>
            <a:xfrm>
              <a:off x="5533" y="11084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B2</a:t>
              </a:r>
            </a:p>
          </p:txBody>
        </p:sp>
        <p:sp>
          <p:nvSpPr>
            <p:cNvPr id="56" name="文本框 17"/>
            <p:cNvSpPr txBox="1"/>
            <p:nvPr/>
          </p:nvSpPr>
          <p:spPr>
            <a:xfrm>
              <a:off x="5529" y="10777"/>
              <a:ext cx="356" cy="274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B1</a:t>
              </a:r>
            </a:p>
          </p:txBody>
        </p:sp>
        <p:sp>
          <p:nvSpPr>
            <p:cNvPr id="57" name="文本框 57"/>
            <p:cNvSpPr txBox="1"/>
            <p:nvPr/>
          </p:nvSpPr>
          <p:spPr>
            <a:xfrm>
              <a:off x="2083" y="12140"/>
              <a:ext cx="2753" cy="29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 </a:t>
              </a:r>
              <a:r>
                <a:rPr lang="en-US" altLang="zh-CN" kern="100" dirty="0" err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外碎片的产生过程</a:t>
              </a:r>
              <a:endParaRPr lang="en-US" altLang="zh-CN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8" name="右箭头 58"/>
            <p:cNvSpPr/>
            <p:nvPr/>
          </p:nvSpPr>
          <p:spPr>
            <a:xfrm>
              <a:off x="2465" y="11178"/>
              <a:ext cx="351" cy="18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右箭头 59"/>
            <p:cNvSpPr/>
            <p:nvPr/>
          </p:nvSpPr>
          <p:spPr>
            <a:xfrm>
              <a:off x="4041" y="11178"/>
              <a:ext cx="351" cy="180"/>
            </a:xfrm>
            <a:prstGeom prst="rightArrow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ClrTx/>
              <a:defRPr/>
            </a:pPr>
            <a:r>
              <a:rPr lang="zh-CN" altLang="en-US" sz="4000" dirty="0"/>
              <a:t>动态分区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183640"/>
            <a:ext cx="7114342" cy="4942840"/>
          </a:xfrm>
        </p:spPr>
        <p:txBody>
          <a:bodyPr>
            <a:normAutofit fontScale="97500"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/>
              <a:t>动态分区的实现，如分区分配表、地址变换机构、地址变换过程，以及存储保护措施何固定分区相同或相似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39"/>
            <a:ext cx="10972800" cy="5235089"/>
          </a:xfrm>
        </p:spPr>
        <p:txBody>
          <a:bodyPr>
            <a:normAutofit fontScale="97500"/>
          </a:bodyPr>
          <a:lstStyle/>
          <a:p>
            <a:r>
              <a:rPr lang="zh-CN" altLang="en-US" sz="3300" dirty="0"/>
              <a:t>典型的动态分区分配算法</a:t>
            </a:r>
          </a:p>
          <a:p>
            <a:pPr lvl="1"/>
            <a:r>
              <a:rPr lang="zh-CN" altLang="en-US" sz="2900" b="1" dirty="0"/>
              <a:t>首次适配(first-fit)</a:t>
            </a:r>
            <a:r>
              <a:rPr lang="zh-CN" altLang="en-US" sz="2900" dirty="0"/>
              <a:t>：在空闲区列表中按分区的地址序检索，第一个能容纳该进程的空闲区被选中</a:t>
            </a:r>
          </a:p>
          <a:p>
            <a:pPr lvl="1"/>
            <a:r>
              <a:rPr lang="zh-CN" altLang="en-US" sz="2900" b="1" dirty="0"/>
              <a:t>最佳适配(best-fit)</a:t>
            </a:r>
            <a:r>
              <a:rPr lang="zh-CN" altLang="en-US" sz="2900" dirty="0"/>
              <a:t>：在所有能容纳该进程的空闲分区中，最小的空闲分区被选中，该方法容易产生碎片</a:t>
            </a:r>
          </a:p>
          <a:p>
            <a:pPr lvl="1"/>
            <a:r>
              <a:rPr lang="zh-CN" altLang="en-US" sz="2900" b="1" dirty="0"/>
              <a:t>最差适配(worst-fit)</a:t>
            </a:r>
            <a:r>
              <a:rPr lang="zh-CN" altLang="en-US" sz="2900" dirty="0"/>
              <a:t>：在所有空闲分区中，最大的空闲分区被选中，该方法最不容易产生碎片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小结：连续内存分配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005"/>
            <a:ext cx="7412182" cy="535080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sz="2900" dirty="0"/>
              <a:t>连续内存分配</a:t>
            </a:r>
          </a:p>
          <a:p>
            <a:pPr lvl="1"/>
            <a:r>
              <a:rPr lang="zh-CN" altLang="en-US" sz="2500" dirty="0"/>
              <a:t>整个作业或进程存储在一个连续的内存区域中</a:t>
            </a:r>
            <a:endParaRPr lang="en-US" altLang="zh-CN" sz="2500" dirty="0"/>
          </a:p>
          <a:p>
            <a:pPr lvl="1"/>
            <a:r>
              <a:rPr lang="zh-CN" altLang="en-US" sz="2500" dirty="0"/>
              <a:t>地址变换、存储保护比较容易实现</a:t>
            </a:r>
            <a:endParaRPr lang="en-US" altLang="zh-CN" sz="2500" dirty="0"/>
          </a:p>
          <a:p>
            <a:pPr lvl="1"/>
            <a:r>
              <a:rPr lang="zh-CN" altLang="en-US" sz="2500" dirty="0"/>
              <a:t>支持多道程序设计技术</a:t>
            </a:r>
          </a:p>
          <a:p>
            <a:pPr lvl="1"/>
            <a:r>
              <a:rPr lang="zh-CN" altLang="en-US" sz="2500" dirty="0"/>
              <a:t>无法实现内存共享</a:t>
            </a:r>
          </a:p>
          <a:p>
            <a:pPr lvl="1"/>
            <a:r>
              <a:rPr lang="zh-CN" altLang="en-US" sz="2500" dirty="0"/>
              <a:t>不支持虚拟存储技术</a:t>
            </a:r>
            <a:endParaRPr lang="en-US" altLang="zh-CN" sz="2500" dirty="0"/>
          </a:p>
          <a:p>
            <a:pPr lvl="1"/>
            <a:r>
              <a:rPr lang="zh-CN" altLang="en-US" sz="2500" dirty="0"/>
              <a:t>容易产生碎片</a:t>
            </a:r>
            <a:endParaRPr lang="en-US" altLang="zh-CN" sz="2500" dirty="0"/>
          </a:p>
          <a:p>
            <a:pPr lvl="1"/>
            <a:r>
              <a:rPr lang="zh-CN" altLang="en-US" sz="2500" dirty="0"/>
              <a:t>有时为一个大的作业找</a:t>
            </a:r>
            <a:r>
              <a:rPr lang="zh-CN" altLang="en-US" sz="2500"/>
              <a:t>一个合适的连续分区</a:t>
            </a:r>
            <a:r>
              <a:rPr lang="zh-CN" altLang="en-US" sz="2500" dirty="0"/>
              <a:t>比较困难</a:t>
            </a:r>
            <a:endParaRPr lang="en-US" altLang="zh-CN" sz="250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分段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07055" y="4505960"/>
            <a:ext cx="8534400" cy="1539875"/>
          </a:xfrm>
        </p:spPr>
        <p:txBody>
          <a:bodyPr/>
          <a:lstStyle/>
          <a:p>
            <a:pPr algn="r"/>
            <a:r>
              <a:rPr lang="zh-CN" altLang="en-US" dirty="0"/>
              <a:t>山东大学计算机科学与技术学院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分段的引入（</a:t>
            </a:r>
            <a:r>
              <a:rPr lang="zh-CN" altLang="en-US" sz="3200" dirty="0"/>
              <a:t>segment</a:t>
            </a:r>
            <a:r>
              <a:rPr lang="en-US" altLang="zh-CN" sz="3200" dirty="0" err="1"/>
              <a:t>ation</a:t>
            </a:r>
            <a:r>
              <a:rPr lang="zh-CN" altLang="en-US" sz="3200" dirty="0">
                <a:sym typeface="+mn-ea"/>
              </a:rPr>
              <a:t>）</a:t>
            </a:r>
          </a:p>
          <a:p>
            <a:r>
              <a:rPr lang="zh-CN" altLang="en-US" sz="3200" dirty="0"/>
              <a:t>段的概念</a:t>
            </a:r>
          </a:p>
          <a:p>
            <a:r>
              <a:rPr lang="zh-CN" altLang="en-US" sz="3200" dirty="0"/>
              <a:t>段表</a:t>
            </a:r>
          </a:p>
          <a:p>
            <a:r>
              <a:rPr lang="zh-CN" altLang="en-US" sz="3200" dirty="0"/>
              <a:t>地址变换</a:t>
            </a:r>
          </a:p>
          <a:p>
            <a:r>
              <a:rPr lang="zh-CN" altLang="en-US" sz="3200" dirty="0">
                <a:sym typeface="+mn-ea"/>
              </a:rPr>
              <a:t>分段模式特点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分段的引入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6906640" cy="4942840"/>
          </a:xfrm>
        </p:spPr>
        <p:txBody>
          <a:bodyPr>
            <a:normAutofit fontScale="97500"/>
          </a:bodyPr>
          <a:lstStyle/>
          <a:p>
            <a:pPr>
              <a:lnSpc>
                <a:spcPct val="140000"/>
              </a:lnSpc>
            </a:pPr>
            <a:r>
              <a:rPr lang="zh-CN" altLang="en-US" sz="3300" dirty="0"/>
              <a:t>物理地址空间</a:t>
            </a:r>
            <a:r>
              <a:rPr lang="zh-CN" altLang="en-US" sz="3300" dirty="0">
                <a:sym typeface="+mn-ea"/>
              </a:rPr>
              <a:t>是线性的</a:t>
            </a:r>
            <a:endParaRPr lang="en-US" altLang="zh-CN" sz="3300" dirty="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300" dirty="0"/>
              <a:t>程序的结构是模块化的，非线性的</a:t>
            </a:r>
          </a:p>
          <a:p>
            <a:pPr>
              <a:lnSpc>
                <a:spcPct val="140000"/>
              </a:lnSpc>
            </a:pPr>
            <a:r>
              <a:rPr lang="zh-CN" altLang="en-US" sz="3300" dirty="0"/>
              <a:t>编程人员的内存视图</a:t>
            </a:r>
            <a:endParaRPr lang="en-US" altLang="zh-CN" sz="3300" dirty="0"/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将内存视为一组不同长度的段，这些段之间是没有顺序的</a:t>
            </a:r>
          </a:p>
        </p:txBody>
      </p:sp>
      <p:grpSp>
        <p:nvGrpSpPr>
          <p:cNvPr id="21" name="组合 21"/>
          <p:cNvGrpSpPr/>
          <p:nvPr/>
        </p:nvGrpSpPr>
        <p:grpSpPr>
          <a:xfrm>
            <a:off x="7498080" y="1759585"/>
            <a:ext cx="4003675" cy="3173730"/>
            <a:chOff x="2220" y="2155"/>
            <a:chExt cx="5291" cy="2640"/>
          </a:xfrm>
          <a:noFill/>
        </p:grpSpPr>
        <p:grpSp>
          <p:nvGrpSpPr>
            <p:cNvPr id="4" name="组合 2"/>
            <p:cNvGrpSpPr/>
            <p:nvPr/>
          </p:nvGrpSpPr>
          <p:grpSpPr>
            <a:xfrm>
              <a:off x="2689" y="2173"/>
              <a:ext cx="900" cy="2128"/>
              <a:chOff x="2695" y="2173"/>
              <a:chExt cx="900" cy="2128"/>
            </a:xfrm>
            <a:grpFill/>
          </p:grpSpPr>
          <p:sp>
            <p:nvSpPr>
              <p:cNvPr id="5" name="文本框 1"/>
              <p:cNvSpPr txBox="1"/>
              <p:nvPr/>
            </p:nvSpPr>
            <p:spPr>
              <a:xfrm>
                <a:off x="2699" y="2173"/>
                <a:ext cx="896" cy="371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6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main</a:t>
                </a:r>
              </a:p>
            </p:txBody>
          </p:sp>
          <p:sp>
            <p:nvSpPr>
              <p:cNvPr id="6" name="文本框 4"/>
              <p:cNvSpPr txBox="1"/>
              <p:nvPr/>
            </p:nvSpPr>
            <p:spPr>
              <a:xfrm>
                <a:off x="2699" y="2539"/>
                <a:ext cx="896" cy="505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6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sort</a:t>
                </a:r>
              </a:p>
            </p:txBody>
          </p:sp>
          <p:sp>
            <p:nvSpPr>
              <p:cNvPr id="7" name="文本框 5"/>
              <p:cNvSpPr txBox="1"/>
              <p:nvPr/>
            </p:nvSpPr>
            <p:spPr>
              <a:xfrm>
                <a:off x="2695" y="3382"/>
                <a:ext cx="896" cy="310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6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print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697" y="3877"/>
                <a:ext cx="896" cy="425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6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table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697" y="3694"/>
                <a:ext cx="898" cy="182"/>
              </a:xfrm>
              <a:prstGeom prst="rect">
                <a:avLst/>
              </a:prstGeom>
              <a:pattFill prst="shingle">
                <a:fgClr>
                  <a:schemeClr val="accent1"/>
                </a:fgClr>
                <a:bgClr>
                  <a:schemeClr val="bg1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矩形 9"/>
              <p:cNvSpPr/>
              <p:nvPr/>
            </p:nvSpPr>
            <p:spPr>
              <a:xfrm>
                <a:off x="2695" y="3045"/>
                <a:ext cx="898" cy="336"/>
              </a:xfrm>
              <a:prstGeom prst="rect">
                <a:avLst/>
              </a:prstGeom>
              <a:pattFill prst="shingle">
                <a:fgClr>
                  <a:schemeClr val="accent1"/>
                </a:fgClr>
                <a:bgClr>
                  <a:schemeClr val="bg1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9" name="组合 19"/>
            <p:cNvGrpSpPr/>
            <p:nvPr/>
          </p:nvGrpSpPr>
          <p:grpSpPr>
            <a:xfrm>
              <a:off x="4245" y="2155"/>
              <a:ext cx="3266" cy="2148"/>
              <a:chOff x="4245" y="2155"/>
              <a:chExt cx="3266" cy="2148"/>
            </a:xfrm>
            <a:grpFill/>
          </p:grpSpPr>
          <p:sp>
            <p:nvSpPr>
              <p:cNvPr id="13" name="文本框 13"/>
              <p:cNvSpPr txBox="1"/>
              <p:nvPr/>
            </p:nvSpPr>
            <p:spPr>
              <a:xfrm>
                <a:off x="4826" y="2601"/>
                <a:ext cx="896" cy="371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6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main</a:t>
                </a:r>
              </a:p>
            </p:txBody>
          </p:sp>
          <p:sp>
            <p:nvSpPr>
              <p:cNvPr id="12" name="文本框 12"/>
              <p:cNvSpPr txBox="1"/>
              <p:nvPr/>
            </p:nvSpPr>
            <p:spPr>
              <a:xfrm>
                <a:off x="4822" y="3383"/>
                <a:ext cx="896" cy="505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6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sort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111" y="3502"/>
                <a:ext cx="896" cy="310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6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print</a:t>
                </a:r>
              </a:p>
            </p:txBody>
          </p:sp>
          <p:sp>
            <p:nvSpPr>
              <p:cNvPr id="14" name="文本框 3"/>
              <p:cNvSpPr txBox="1"/>
              <p:nvPr/>
            </p:nvSpPr>
            <p:spPr>
              <a:xfrm>
                <a:off x="6114" y="2569"/>
                <a:ext cx="896" cy="425"/>
              </a:xfrm>
              <a:prstGeom prst="rect">
                <a:avLst/>
              </a:prstGeom>
              <a:grpFill/>
              <a:ln w="6350">
                <a:solidFill>
                  <a:prstClr val="black"/>
                </a:solidFill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6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table</a:t>
                </a:r>
              </a:p>
            </p:txBody>
          </p:sp>
          <p:cxnSp>
            <p:nvCxnSpPr>
              <p:cNvPr id="15" name="直接箭头连接符 14"/>
              <p:cNvCxnSpPr>
                <a:stCxn id="13" idx="3"/>
                <a:endCxn id="14" idx="1"/>
              </p:cNvCxnSpPr>
              <p:nvPr/>
            </p:nvCxnSpPr>
            <p:spPr>
              <a:xfrm flipV="1">
                <a:off x="5722" y="2782"/>
                <a:ext cx="392" cy="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endCxn id="12" idx="0"/>
              </p:cNvCxnSpPr>
              <p:nvPr/>
            </p:nvCxnSpPr>
            <p:spPr>
              <a:xfrm flipH="1">
                <a:off x="5270" y="3002"/>
                <a:ext cx="1296" cy="38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endCxn id="11" idx="0"/>
              </p:cNvCxnSpPr>
              <p:nvPr/>
            </p:nvCxnSpPr>
            <p:spPr>
              <a:xfrm flipH="1">
                <a:off x="6559" y="3005"/>
                <a:ext cx="3" cy="49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4245" y="2155"/>
                <a:ext cx="3266" cy="2149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6" name="文本框 26"/>
            <p:cNvSpPr txBox="1"/>
            <p:nvPr/>
          </p:nvSpPr>
          <p:spPr>
            <a:xfrm>
              <a:off x="2220" y="4497"/>
              <a:ext cx="1843" cy="29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线性空间中的程序</a:t>
              </a: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4523" y="4497"/>
              <a:ext cx="2709" cy="29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程序员视角下程序的结构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9199418" cy="49428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连续内存分配的实现</a:t>
            </a:r>
            <a:endParaRPr lang="en-US" altLang="zh-CN" sz="3200" dirty="0"/>
          </a:p>
          <a:p>
            <a:r>
              <a:rPr lang="zh-CN" altLang="en-US" sz="3200" dirty="0"/>
              <a:t>固定分区</a:t>
            </a:r>
            <a:endParaRPr lang="en-US" altLang="zh-CN" sz="3200" dirty="0"/>
          </a:p>
          <a:p>
            <a:r>
              <a:rPr lang="zh-CN" altLang="en-US" sz="3200" dirty="0"/>
              <a:t>动态分区</a:t>
            </a:r>
          </a:p>
          <a:p>
            <a:r>
              <a:rPr lang="zh-CN" altLang="en-US" sz="3200" dirty="0"/>
              <a:t>适应算法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分段的引入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183640"/>
            <a:ext cx="10288385" cy="4942840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sz="3600" dirty="0"/>
              <a:t>连续内存分配的困境</a:t>
            </a:r>
          </a:p>
          <a:p>
            <a:pPr lvl="1">
              <a:lnSpc>
                <a:spcPct val="140000"/>
              </a:lnSpc>
            </a:pPr>
            <a:r>
              <a:rPr lang="zh-CN" altLang="en-US" sz="3100" dirty="0"/>
              <a:t>将一个作业作为一个整体为其分配一段连续的内存空间</a:t>
            </a:r>
            <a:endParaRPr lang="en-US" altLang="zh-CN" sz="3100" dirty="0"/>
          </a:p>
          <a:p>
            <a:pPr lvl="1">
              <a:lnSpc>
                <a:spcPct val="140000"/>
              </a:lnSpc>
            </a:pPr>
            <a:r>
              <a:rPr lang="zh-CN" altLang="en-US" sz="3100" dirty="0"/>
              <a:t>有时在内存中找一个合适的连续分区比较困难</a:t>
            </a:r>
            <a:endParaRPr lang="en-US" altLang="zh-CN" sz="3100" dirty="0"/>
          </a:p>
          <a:p>
            <a:pPr lvl="1">
              <a:lnSpc>
                <a:spcPct val="140000"/>
              </a:lnSpc>
            </a:pPr>
            <a:r>
              <a:rPr lang="zh-CN" altLang="en-US" sz="3100" dirty="0"/>
              <a:t>不能支持虚拟存储技术</a:t>
            </a:r>
            <a:endParaRPr lang="en-US" altLang="zh-CN" sz="3100" dirty="0"/>
          </a:p>
          <a:p>
            <a:pPr>
              <a:lnSpc>
                <a:spcPct val="140000"/>
              </a:lnSpc>
            </a:pPr>
            <a:r>
              <a:rPr lang="zh-CN" altLang="en-US" sz="3600" dirty="0">
                <a:sym typeface="+mn-ea"/>
              </a:rPr>
              <a:t>解决方法</a:t>
            </a:r>
          </a:p>
          <a:p>
            <a:pPr lvl="1">
              <a:lnSpc>
                <a:spcPct val="140000"/>
              </a:lnSpc>
            </a:pPr>
            <a:r>
              <a:rPr lang="zh-CN" altLang="en-US" sz="3100" dirty="0"/>
              <a:t>类似动态分区分配，将程序不同的模块装入到不同的分区中</a:t>
            </a:r>
          </a:p>
          <a:p>
            <a:pPr lvl="1">
              <a:lnSpc>
                <a:spcPct val="140000"/>
              </a:lnSpc>
            </a:pPr>
            <a:r>
              <a:rPr lang="zh-CN" altLang="en-US" sz="3100" dirty="0"/>
              <a:t>以程序的一个或几个模块作为内存的分配单位</a:t>
            </a:r>
            <a:endParaRPr lang="en-US" altLang="zh-CN" sz="3100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段的概念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500" dirty="0"/>
              <a:t>段是用户作业中具有逻辑意义的一部分</a:t>
            </a:r>
          </a:p>
          <a:p>
            <a:pPr lvl="1"/>
            <a:r>
              <a:rPr lang="zh-CN" altLang="en-US" sz="3000" dirty="0"/>
              <a:t>一个目标模块、程序库、一组数据、栈、堆</a:t>
            </a:r>
          </a:p>
          <a:p>
            <a:pPr lvl="1"/>
            <a:r>
              <a:rPr lang="zh-CN" altLang="en-US" sz="3000" dirty="0"/>
              <a:t>段内的代码和数据形成线性存储空间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段的概念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虚拟地址的表示形式</a:t>
            </a:r>
            <a:endParaRPr lang="zh-CN" altLang="en-US" sz="3200" dirty="0"/>
          </a:p>
          <a:p>
            <a:pPr lvl="1"/>
            <a:r>
              <a:rPr lang="zh-CN" altLang="en-US" sz="2800" dirty="0">
                <a:sym typeface="+mn-ea"/>
              </a:rPr>
              <a:t>每个段有一个段号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高级语言中，虚拟地址表示成[段名，变量名]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汇编语言中，虚拟地址表示成[段号，段内偏移量]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虚拟地址是二维的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段的概念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与连续分配的不同</a:t>
            </a:r>
          </a:p>
          <a:p>
            <a:pPr lvl="1"/>
            <a:r>
              <a:rPr lang="zh-CN" altLang="en-US" sz="2800" dirty="0"/>
              <a:t>分段是以段为单位进行内存分配和管理的内存管理模式</a:t>
            </a:r>
          </a:p>
          <a:p>
            <a:pPr lvl="1"/>
            <a:r>
              <a:rPr lang="zh-CN" altLang="en-US" sz="2800" dirty="0"/>
              <a:t>连续内存分配则是把整个作业看作一个整体进行内存分配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段表</a:t>
            </a:r>
            <a:endParaRPr lang="en-US" altLang="zh-CN" sz="3200" dirty="0"/>
          </a:p>
          <a:p>
            <a:pPr lvl="1"/>
            <a:r>
              <a:rPr lang="zh-CN" altLang="en-US" sz="2800" dirty="0">
                <a:sym typeface="+mn-ea"/>
              </a:rPr>
              <a:t>保存在内存中</a:t>
            </a:r>
            <a:endParaRPr lang="en-US" altLang="zh-CN" sz="2800" dirty="0"/>
          </a:p>
          <a:p>
            <a:pPr lvl="1"/>
            <a:r>
              <a:rPr lang="en-US" altLang="zh-CN" sz="2800" dirty="0" err="1">
                <a:sym typeface="+mn-ea"/>
              </a:rPr>
              <a:t>记录每个段在内存的位置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段基址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段长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0052" t="33272" r="6597" b="12670"/>
          <a:stretch>
            <a:fillRect/>
          </a:stretch>
        </p:blipFill>
        <p:spPr>
          <a:xfrm>
            <a:off x="5818909" y="1430655"/>
            <a:ext cx="5418686" cy="44488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段表的硬件支持</a:t>
            </a:r>
          </a:p>
          <a:p>
            <a:pPr lvl="1"/>
            <a:r>
              <a:rPr lang="zh-CN" altLang="en-US" sz="2800" dirty="0"/>
              <a:t>段基址寄存器</a:t>
            </a:r>
          </a:p>
          <a:p>
            <a:pPr lvl="1"/>
            <a:r>
              <a:rPr lang="zh-CN" altLang="en-US" sz="2800" dirty="0"/>
              <a:t>段长寄存器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地址变换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MMU-</a:t>
            </a:r>
            <a:r>
              <a:rPr lang="zh-CN" altLang="en-US" sz="3200" dirty="0"/>
              <a:t>（</a:t>
            </a:r>
            <a:r>
              <a:rPr lang="en-US" altLang="zh-CN" sz="3200" dirty="0"/>
              <a:t>Memory Management Unit</a:t>
            </a:r>
            <a:r>
              <a:rPr lang="zh-CN" altLang="en-US" sz="3200" dirty="0"/>
              <a:t>，存储器管理单元）</a:t>
            </a:r>
            <a:endParaRPr lang="en-US" altLang="zh-CN" sz="3200" dirty="0"/>
          </a:p>
          <a:p>
            <a:r>
              <a:rPr lang="zh-CN" altLang="en-US" sz="3200" dirty="0"/>
              <a:t>MMU实现逻辑地址到物理地址的变换</a:t>
            </a:r>
          </a:p>
          <a:p>
            <a:r>
              <a:rPr lang="zh-CN" altLang="en-US" sz="3200" dirty="0"/>
              <a:t>MMU需要用到两个寄存器</a:t>
            </a:r>
          </a:p>
          <a:p>
            <a:pPr lvl="1"/>
            <a:r>
              <a:rPr lang="zh-CN" altLang="en-US" sz="2800" dirty="0"/>
              <a:t>段表基地址寄存器：指向段表的起始地址</a:t>
            </a:r>
          </a:p>
          <a:p>
            <a:pPr lvl="1"/>
            <a:r>
              <a:rPr lang="zh-CN" altLang="en-US" sz="2800" dirty="0"/>
              <a:t>段表长度寄存器：记录段表的长度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地址变换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MMU的地址变换过程主要包含四个操作</a:t>
            </a:r>
          </a:p>
          <a:p>
            <a:pPr lvl="1"/>
            <a:r>
              <a:rPr lang="zh-CN" altLang="en-US" sz="2800" dirty="0">
                <a:sym typeface="+mn-ea"/>
              </a:rPr>
              <a:t>(1)比较段号s和段表长度寄存器，判断段号s是否超出了段长，若是，则产生异常</a:t>
            </a:r>
          </a:p>
          <a:p>
            <a:pPr lvl="1"/>
            <a:r>
              <a:rPr lang="zh-CN" altLang="en-US" sz="2800" dirty="0">
                <a:sym typeface="+mn-ea"/>
              </a:rPr>
              <a:t>(2)通过段表基地址寄存器，用段号s查段表得到段基址和段长</a:t>
            </a:r>
          </a:p>
          <a:p>
            <a:pPr lvl="1"/>
            <a:r>
              <a:rPr lang="zh-CN" altLang="en-US" sz="2800" dirty="0">
                <a:sym typeface="+mn-ea"/>
              </a:rPr>
              <a:t>(3)判断指令中给出的段内偏移量d是否小于段长，若不小于，则引发异常</a:t>
            </a:r>
          </a:p>
          <a:p>
            <a:pPr lvl="1"/>
            <a:r>
              <a:rPr lang="zh-CN" altLang="en-US" sz="2800" dirty="0">
                <a:sym typeface="+mn-ea"/>
              </a:rPr>
              <a:t>(4)将段基址和偏移量相加，得到物理地址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地址变换过程示意图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5242560" cy="49428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逻辑地址与物理地址</a:t>
            </a:r>
          </a:p>
          <a:p>
            <a:pPr lvl="1"/>
            <a:r>
              <a:rPr lang="en-US" altLang="zh-CN" sz="2800" dirty="0"/>
              <a:t>CPU</a:t>
            </a:r>
            <a:r>
              <a:rPr lang="zh-CN" altLang="en-US" sz="2800" dirty="0"/>
              <a:t>给出逻辑地址</a:t>
            </a:r>
            <a:endParaRPr lang="en-US" altLang="zh-CN" sz="2800" dirty="0"/>
          </a:p>
          <a:p>
            <a:pPr lvl="1"/>
            <a:r>
              <a:rPr lang="zh-CN" altLang="en-US" sz="2800" dirty="0"/>
              <a:t>物理地址送地址总线</a:t>
            </a:r>
            <a:endParaRPr lang="en-US" altLang="zh-CN" sz="2800" dirty="0"/>
          </a:p>
          <a:p>
            <a:r>
              <a:rPr lang="zh-CN" altLang="en-US" sz="3200" dirty="0"/>
              <a:t>在指令执行过程中完成</a:t>
            </a:r>
          </a:p>
          <a:p>
            <a:pPr lvl="1"/>
            <a:r>
              <a:rPr lang="zh-CN" altLang="en-US" sz="2800" dirty="0"/>
              <a:t>地址变换过程</a:t>
            </a:r>
          </a:p>
          <a:p>
            <a:endParaRPr lang="zh-CN" altLang="en-US" sz="3200" dirty="0"/>
          </a:p>
        </p:txBody>
      </p:sp>
      <p:pic>
        <p:nvPicPr>
          <p:cNvPr id="62466" name="Picture 4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03" y="1419225"/>
            <a:ext cx="5110536" cy="4471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地址变换过程示意图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42323"/>
            <a:ext cx="5076305" cy="5225473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MMU</a:t>
            </a:r>
            <a:r>
              <a:rPr lang="zh-CN" altLang="en-US" sz="3200" dirty="0"/>
              <a:t>的作用</a:t>
            </a:r>
          </a:p>
          <a:p>
            <a:r>
              <a:rPr lang="zh-CN" altLang="en-US" sz="3200" dirty="0"/>
              <a:t>操作系统的作用</a:t>
            </a:r>
          </a:p>
          <a:p>
            <a:r>
              <a:rPr lang="zh-CN" altLang="en-US" sz="3200" dirty="0"/>
              <a:t>时间开销</a:t>
            </a:r>
          </a:p>
          <a:p>
            <a:pPr lvl="1"/>
            <a:r>
              <a:rPr lang="zh-CN" altLang="en-US" sz="2800" dirty="0"/>
              <a:t>段表在内存中</a:t>
            </a:r>
            <a:endParaRPr lang="en-US" altLang="zh-CN" sz="2800" dirty="0"/>
          </a:p>
          <a:p>
            <a:pPr lvl="1"/>
            <a:r>
              <a:rPr lang="zh-CN" altLang="en-US" sz="2800" dirty="0"/>
              <a:t>两次访问内存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600" dirty="0"/>
              <a:t>访问段表：地址变换</a:t>
            </a:r>
            <a:endParaRPr lang="en-US" altLang="zh-CN" sz="2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600" dirty="0"/>
              <a:t>根据目标地址访问内存</a:t>
            </a:r>
            <a:endParaRPr lang="en-US" altLang="zh-CN" sz="2600" dirty="0"/>
          </a:p>
          <a:p>
            <a:pPr lvl="1"/>
            <a:endParaRPr lang="zh-CN" altLang="en-US" sz="2800" dirty="0"/>
          </a:p>
        </p:txBody>
      </p:sp>
      <p:pic>
        <p:nvPicPr>
          <p:cNvPr id="62466" name="Picture 4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595" y="1419225"/>
            <a:ext cx="4902719" cy="4471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连续内存分配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576" y="1470511"/>
            <a:ext cx="10972800" cy="49428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固定分区</a:t>
            </a:r>
          </a:p>
          <a:p>
            <a:endParaRPr lang="en-US" altLang="zh-CN" sz="3200" dirty="0"/>
          </a:p>
          <a:p>
            <a:r>
              <a:rPr lang="zh-CN" altLang="en-US" sz="3200" dirty="0"/>
              <a:t>动态分区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分段模式特点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段是程序员可见的，由程序员划分</a:t>
            </a:r>
          </a:p>
          <a:p>
            <a:r>
              <a:rPr lang="zh-CN" altLang="en-US" sz="3200" dirty="0"/>
              <a:t>段有逻辑意义</a:t>
            </a:r>
          </a:p>
          <a:p>
            <a:r>
              <a:rPr lang="zh-CN" altLang="en-US" sz="3200" dirty="0"/>
              <a:t>段的大小不等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分段模式特点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程序的虚拟地址包含两部分</a:t>
            </a:r>
          </a:p>
          <a:p>
            <a:pPr lvl="1"/>
            <a:r>
              <a:rPr lang="zh-CN" altLang="en-US" sz="2800" dirty="0"/>
              <a:t>段号</a:t>
            </a:r>
          </a:p>
          <a:p>
            <a:pPr lvl="1"/>
            <a:r>
              <a:rPr lang="zh-CN" altLang="en-US" sz="2800" dirty="0"/>
              <a:t>段内位移</a:t>
            </a:r>
          </a:p>
          <a:p>
            <a:r>
              <a:rPr lang="zh-CN" altLang="en-US" sz="3200" dirty="0">
                <a:sym typeface="+mn-ea"/>
              </a:rPr>
              <a:t>作业在内存中不必连续存放</a:t>
            </a:r>
            <a:endParaRPr lang="zh-CN" altLang="en-US" sz="3200" dirty="0"/>
          </a:p>
          <a:p>
            <a:r>
              <a:rPr lang="zh-CN" altLang="en-US" sz="3200" dirty="0"/>
              <a:t>每个段采用连续分配方式，仍然存在碎片问题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分页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07055" y="4505960"/>
            <a:ext cx="8534400" cy="1539875"/>
          </a:xfrm>
        </p:spPr>
        <p:txBody>
          <a:bodyPr/>
          <a:lstStyle/>
          <a:p>
            <a:pPr algn="r"/>
            <a:r>
              <a:rPr lang="zh-CN" altLang="en-US" dirty="0"/>
              <a:t>山东大学计算机科学与</a:t>
            </a:r>
            <a:r>
              <a:rPr lang="zh-CN" altLang="en-US"/>
              <a:t>技术学院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主要内容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4752110" cy="4942840"/>
          </a:xfrm>
        </p:spPr>
        <p:txBody>
          <a:bodyPr>
            <a:normAutofit fontScale="95000"/>
          </a:bodyPr>
          <a:lstStyle/>
          <a:p>
            <a:r>
              <a:rPr lang="zh-CN" altLang="en-US" sz="3200" dirty="0"/>
              <a:t>分页管理的引入</a:t>
            </a:r>
          </a:p>
          <a:p>
            <a:r>
              <a:rPr lang="zh-CN" altLang="en-US" sz="3200" dirty="0">
                <a:sym typeface="+mn-ea"/>
              </a:rPr>
              <a:t>页的概念</a:t>
            </a:r>
            <a:endParaRPr lang="zh-CN" altLang="en-US" sz="3200" dirty="0"/>
          </a:p>
          <a:p>
            <a:r>
              <a:rPr lang="zh-CN" altLang="en-US" sz="3200" dirty="0">
                <a:sym typeface="+mn-ea"/>
              </a:rPr>
              <a:t>逻辑地址空间与物理地址空间的关系</a:t>
            </a:r>
          </a:p>
          <a:p>
            <a:r>
              <a:rPr lang="zh-CN" altLang="en-US" sz="3200" dirty="0">
                <a:sym typeface="+mn-ea"/>
              </a:rPr>
              <a:t>地址变换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页大小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6486698" y="1197148"/>
            <a:ext cx="4752110" cy="4942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rmAutofit fontScale="95000"/>
          </a:bodyPr>
          <a:lstStyle>
            <a:lvl1pPr marL="342900" lvl="0" indent="-3429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ym typeface="+mn-ea"/>
              </a:rPr>
              <a:t>页的共享</a:t>
            </a:r>
          </a:p>
          <a:p>
            <a:r>
              <a:rPr lang="zh-CN" altLang="en-US" sz="3200" dirty="0">
                <a:sym typeface="+mn-ea"/>
              </a:rPr>
              <a:t>页的保护</a:t>
            </a:r>
          </a:p>
          <a:p>
            <a:r>
              <a:rPr lang="zh-CN" altLang="en-US" sz="3200" dirty="0">
                <a:sym typeface="+mn-ea"/>
              </a:rPr>
              <a:t>多级页表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段页式</a:t>
            </a:r>
          </a:p>
          <a:p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分页管理的引入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分段仍然存在碎片问题</a:t>
            </a:r>
          </a:p>
          <a:p>
            <a:r>
              <a:rPr lang="zh-CN" altLang="en-US" sz="3200" dirty="0"/>
              <a:t>碎片普遍存在、但并不容易处理的</a:t>
            </a:r>
            <a:endParaRPr lang="en-US" altLang="zh-CN" sz="3200" dirty="0"/>
          </a:p>
          <a:p>
            <a:pPr lvl="1"/>
            <a:r>
              <a:rPr lang="zh-CN" altLang="en-US" sz="2800" dirty="0"/>
              <a:t>可以通过“紧凑”方法将碎片拼接成可用的大块空间</a:t>
            </a:r>
            <a:endParaRPr lang="en-US" altLang="zh-CN" sz="2800" dirty="0"/>
          </a:p>
          <a:p>
            <a:pPr lvl="1"/>
            <a:r>
              <a:rPr lang="zh-CN" altLang="en-US" sz="2800" dirty="0"/>
              <a:t>系统开销很大</a:t>
            </a:r>
            <a:endParaRPr lang="en-US" altLang="zh-CN" sz="2800" dirty="0"/>
          </a:p>
          <a:p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分页管理的引入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日常生活中的例子</a:t>
            </a:r>
          </a:p>
          <a:p>
            <a:pPr lvl="1"/>
            <a:r>
              <a:rPr lang="zh-CN" altLang="en-US" sz="2800" dirty="0"/>
              <a:t>货轮不停地装货、卸货</a:t>
            </a:r>
          </a:p>
          <a:p>
            <a:pPr lvl="1"/>
            <a:r>
              <a:rPr lang="zh-CN" altLang="en-US" sz="2800" dirty="0"/>
              <a:t>船舱会被再次利用，但难以保证会被全部利用，也会出现“碎片”</a:t>
            </a:r>
          </a:p>
          <a:p>
            <a:pPr lvl="1"/>
            <a:r>
              <a:rPr lang="zh-CN" altLang="en-US" sz="2800" dirty="0"/>
              <a:t>解决之道就是集装箱</a:t>
            </a:r>
          </a:p>
          <a:p>
            <a:pPr lvl="2"/>
            <a:r>
              <a:rPr lang="zh-CN" altLang="en-US" sz="2400" dirty="0"/>
              <a:t>船舱设计成标准的集装箱箱位</a:t>
            </a:r>
          </a:p>
          <a:p>
            <a:pPr lvl="2"/>
            <a:r>
              <a:rPr lang="zh-CN" altLang="en-US" sz="2400" dirty="0"/>
              <a:t>货物都装入标准大小的集装箱</a:t>
            </a:r>
          </a:p>
          <a:p>
            <a:pPr lvl="2"/>
            <a:r>
              <a:rPr lang="zh-CN" altLang="en-US" sz="2400" dirty="0"/>
              <a:t>分页内存管理模式正是借鉴了上述思想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页的概念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r>
              <a:rPr lang="zh-CN" altLang="en-US" sz="3200" dirty="0">
                <a:sym typeface="+mn-ea"/>
              </a:rPr>
              <a:t>1959年出现了分页存储管理的思想</a:t>
            </a:r>
            <a:endParaRPr lang="zh-CN" altLang="en-US" sz="3200" dirty="0"/>
          </a:p>
          <a:p>
            <a:r>
              <a:rPr lang="zh-CN" altLang="en-US" sz="3200" dirty="0"/>
              <a:t>1962年在曼彻斯特大学研发的Atlas计算机上实现</a:t>
            </a:r>
          </a:p>
          <a:p>
            <a:r>
              <a:rPr lang="zh-CN" altLang="en-US" sz="3200" dirty="0"/>
              <a:t>目前大多数系统采用了分页存储管理模式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页的概念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535" y="950883"/>
            <a:ext cx="11285912" cy="5641109"/>
          </a:xfrm>
        </p:spPr>
        <p:txBody>
          <a:bodyPr>
            <a:normAutofit fontScale="95000"/>
          </a:bodyPr>
          <a:lstStyle/>
          <a:p>
            <a:r>
              <a:rPr lang="zh-CN" altLang="en-US" sz="3400" dirty="0"/>
              <a:t>页的概念</a:t>
            </a:r>
          </a:p>
          <a:p>
            <a:pPr lvl="2"/>
            <a:r>
              <a:rPr lang="zh-CN" altLang="en-US" sz="2900" dirty="0">
                <a:sym typeface="+mn-ea"/>
              </a:rPr>
              <a:t>物理地址空间和虚拟地址空间按照同一尺度(例如1KB)进行分割</a:t>
            </a:r>
            <a:endParaRPr lang="en-US" altLang="zh-CN" sz="2900" dirty="0">
              <a:sym typeface="+mn-ea"/>
            </a:endParaRPr>
          </a:p>
          <a:p>
            <a:pPr lvl="2"/>
            <a:r>
              <a:rPr lang="zh-CN" altLang="en-US" sz="2900" dirty="0">
                <a:sym typeface="+mn-ea"/>
              </a:rPr>
              <a:t>一般页大小</a:t>
            </a:r>
            <a:r>
              <a:rPr lang="en-US" altLang="zh-CN" sz="2900" dirty="0"/>
              <a:t>size=2</a:t>
            </a:r>
            <a:r>
              <a:rPr lang="en-US" altLang="zh-CN" sz="2900" baseline="30000" dirty="0"/>
              <a:t>n</a:t>
            </a:r>
            <a:r>
              <a:rPr lang="zh-CN" altLang="en-US" sz="2900" dirty="0"/>
              <a:t>字节</a:t>
            </a:r>
          </a:p>
          <a:p>
            <a:pPr lvl="2"/>
            <a:r>
              <a:rPr lang="zh-CN" altLang="en-US" sz="2900" dirty="0">
                <a:sym typeface="+mn-ea"/>
              </a:rPr>
              <a:t>虚拟地址空间中的每一段称为页(page)</a:t>
            </a:r>
            <a:endParaRPr lang="zh-CN" altLang="en-US" sz="2900" dirty="0"/>
          </a:p>
          <a:p>
            <a:pPr lvl="2"/>
            <a:r>
              <a:rPr lang="zh-CN" altLang="en-US" sz="2900" dirty="0">
                <a:sym typeface="+mn-ea"/>
              </a:rPr>
              <a:t>在物理地址空间中的每一个划分称为页框，或者称为帧(frame)</a:t>
            </a:r>
            <a:endParaRPr lang="zh-CN" altLang="en-US" sz="2900" dirty="0"/>
          </a:p>
          <a:p>
            <a:pPr lvl="1"/>
            <a:r>
              <a:rPr lang="zh-CN" altLang="en-US" sz="3400" dirty="0"/>
              <a:t>作业装入时，一页装入一个页框</a:t>
            </a:r>
            <a:endParaRPr lang="en-US" altLang="zh-CN" sz="3400" dirty="0"/>
          </a:p>
          <a:p>
            <a:pPr lvl="1"/>
            <a:r>
              <a:rPr lang="zh-CN" altLang="en-US" sz="3400" dirty="0"/>
              <a:t>一个作业在内存中物理上可以不连续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逻辑地址空间与物理地址空间的关系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23498" t="22755" r="27791" b="20856"/>
          <a:stretch>
            <a:fillRect/>
          </a:stretch>
        </p:blipFill>
        <p:spPr>
          <a:xfrm>
            <a:off x="4838007" y="1529542"/>
            <a:ext cx="6575367" cy="4696691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5156" y="950883"/>
            <a:ext cx="4394662" cy="5641109"/>
          </a:xfrm>
        </p:spPr>
        <p:txBody>
          <a:bodyPr>
            <a:normAutofit fontScale="95000"/>
          </a:bodyPr>
          <a:lstStyle/>
          <a:p>
            <a:r>
              <a:rPr lang="zh-CN" altLang="en-US" sz="3400" dirty="0"/>
              <a:t>页表</a:t>
            </a:r>
            <a:endParaRPr lang="en-US" altLang="zh-CN" sz="3400" dirty="0"/>
          </a:p>
          <a:p>
            <a:pPr lvl="1"/>
            <a:r>
              <a:rPr lang="zh-CN" altLang="en-US" sz="2900" dirty="0"/>
              <a:t>给出页和页框的对应关系</a:t>
            </a:r>
            <a:endParaRPr lang="en-US" altLang="zh-CN" sz="2900" dirty="0"/>
          </a:p>
          <a:p>
            <a:pPr lvl="1"/>
            <a:r>
              <a:rPr lang="zh-CN" altLang="en-US" sz="2900" dirty="0"/>
              <a:t>实现逻辑地址空间与物理地址空间的映射</a:t>
            </a:r>
          </a:p>
          <a:p>
            <a:pPr lvl="1"/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地址变换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假设页大小为</a:t>
            </a:r>
            <a:r>
              <a:rPr lang="en-US" altLang="zh-CN" dirty="0"/>
              <a:t>size=2</a:t>
            </a:r>
            <a:r>
              <a:rPr lang="en-US" altLang="zh-CN" baseline="30000" dirty="0"/>
              <a:t>n</a:t>
            </a:r>
            <a:r>
              <a:rPr lang="zh-CN" altLang="en-US" dirty="0"/>
              <a:t>，虚拟地址为</a:t>
            </a:r>
            <a:r>
              <a:rPr lang="en-US" altLang="zh-CN" dirty="0" err="1"/>
              <a:t>Vaddr</a:t>
            </a:r>
            <a:r>
              <a:rPr lang="zh-CN" altLang="en-US" dirty="0"/>
              <a:t>，则</a:t>
            </a:r>
          </a:p>
          <a:p>
            <a:pPr lvl="1"/>
            <a:r>
              <a:rPr lang="zh-CN" altLang="en-US" dirty="0">
                <a:sym typeface="+mn-ea"/>
              </a:rPr>
              <a:t>页内地址 d = </a:t>
            </a:r>
            <a:r>
              <a:rPr lang="en-US" altLang="zh-CN" dirty="0" err="1">
                <a:sym typeface="+mn-ea"/>
              </a:rPr>
              <a:t>Vaddr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mod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size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页号 p = </a:t>
            </a:r>
            <a:r>
              <a:rPr lang="en-US" altLang="zh-CN" dirty="0" err="1">
                <a:sym typeface="+mn-ea"/>
              </a:rPr>
              <a:t>Vaddr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/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size</a:t>
            </a:r>
            <a:endParaRPr lang="zh-CN" altLang="en-US" dirty="0"/>
          </a:p>
          <a:p>
            <a:r>
              <a:rPr lang="zh-CN" altLang="en-US" dirty="0"/>
              <a:t>查页表</a:t>
            </a:r>
          </a:p>
          <a:p>
            <a:pPr lvl="1"/>
            <a:r>
              <a:rPr lang="zh-CN" altLang="en-US" dirty="0"/>
              <a:t>根据</a:t>
            </a:r>
            <a:r>
              <a:rPr lang="zh-CN" altLang="en-US" dirty="0">
                <a:sym typeface="+mn-ea"/>
              </a:rPr>
              <a:t>页号 p查页表，</a:t>
            </a:r>
            <a:r>
              <a:rPr lang="zh-CN" altLang="en-US" dirty="0"/>
              <a:t>得到页框号 </a:t>
            </a:r>
            <a:r>
              <a:rPr lang="en-US" altLang="zh-CN" dirty="0"/>
              <a:t>f</a:t>
            </a:r>
            <a:endParaRPr lang="zh-CN" altLang="en-US" dirty="0"/>
          </a:p>
          <a:p>
            <a:r>
              <a:rPr lang="zh-CN" altLang="en-US" sz="2400" dirty="0">
                <a:sym typeface="+mn-ea"/>
              </a:rPr>
              <a:t>物理地址</a:t>
            </a:r>
            <a:endParaRPr lang="zh-CN" altLang="en-US" sz="2400" dirty="0"/>
          </a:p>
          <a:p>
            <a:pPr lvl="1"/>
            <a:r>
              <a:rPr lang="en-US" altLang="zh-CN" sz="2400" dirty="0" err="1">
                <a:sym typeface="+mn-ea"/>
              </a:rPr>
              <a:t>p_addr</a:t>
            </a:r>
            <a:r>
              <a:rPr lang="en-US" altLang="zh-CN" sz="2400" dirty="0">
                <a:sym typeface="+mn-ea"/>
              </a:rPr>
              <a:t> = f*size + d</a:t>
            </a:r>
            <a:endParaRPr lang="en-US" altLang="zh-CN" sz="2400" dirty="0"/>
          </a:p>
          <a:p>
            <a:r>
              <a:rPr lang="zh-CN" altLang="en-US" dirty="0"/>
              <a:t>注意</a:t>
            </a:r>
          </a:p>
          <a:p>
            <a:pPr lvl="1"/>
            <a:r>
              <a:rPr lang="zh-CN" altLang="en-US" sz="2000" dirty="0"/>
              <a:t>页大小必须为</a:t>
            </a:r>
            <a:r>
              <a:rPr lang="en-US" altLang="zh-CN" sz="2000" dirty="0"/>
              <a:t>2</a:t>
            </a:r>
            <a:r>
              <a:rPr lang="zh-CN" altLang="en-US" sz="2000" dirty="0"/>
              <a:t>的整数次幂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5327650" y="2252345"/>
            <a:ext cx="5943600" cy="3859530"/>
            <a:chOff x="8390" y="3547"/>
            <a:chExt cx="9360" cy="6078"/>
          </a:xfrm>
        </p:grpSpPr>
        <p:pic>
          <p:nvPicPr>
            <p:cNvPr id="83970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8390" y="3547"/>
              <a:ext cx="9361" cy="60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矩形 5"/>
            <p:cNvSpPr/>
            <p:nvPr/>
          </p:nvSpPr>
          <p:spPr>
            <a:xfrm>
              <a:off x="10172" y="4430"/>
              <a:ext cx="3629" cy="2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372" y="7720"/>
              <a:ext cx="152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96" y="5703"/>
              <a:ext cx="1520" cy="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固定分区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518541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ym typeface="+mn-ea"/>
              </a:rPr>
              <a:t>固定分区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操作系统事先将内存划分成多个区域，分区个数一般是固定的</a:t>
            </a:r>
            <a:endParaRPr lang="en-US" altLang="zh-CN" sz="2800" dirty="0"/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每个分区在每个时刻只能分配给一个作业（运行一道程序）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这些分区大小、位置是固定的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分区大小可以相等，也可以不等</a:t>
            </a:r>
          </a:p>
          <a:p>
            <a:pPr lvl="2">
              <a:lnSpc>
                <a:spcPct val="140000"/>
              </a:lnSpc>
            </a:pPr>
            <a:r>
              <a:rPr lang="zh-CN" altLang="en-US" sz="2400" dirty="0"/>
              <a:t>根据需要，将教学楼划分成大小不等的教室</a:t>
            </a:r>
          </a:p>
          <a:p>
            <a:pPr lvl="2">
              <a:lnSpc>
                <a:spcPct val="140000"/>
              </a:lnSpc>
            </a:pPr>
            <a:r>
              <a:rPr lang="zh-CN" altLang="en-US" sz="2400" dirty="0"/>
              <a:t>操作系统往往依据所面临的</a:t>
            </a:r>
            <a:r>
              <a:rPr lang="zh-CN" altLang="en-US" sz="2400" b="1" dirty="0"/>
              <a:t>应用领域</a:t>
            </a:r>
            <a:r>
              <a:rPr lang="zh-CN" altLang="en-US" sz="2400" dirty="0"/>
              <a:t>，把内存划分成大小不等的区域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地址变换的代价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地址变换的时间开销</a:t>
            </a:r>
          </a:p>
          <a:p>
            <a:pPr lvl="1"/>
            <a:r>
              <a:rPr lang="zh-CN" altLang="en-US" sz="2800" dirty="0"/>
              <a:t>根据页号查页表需要访问一次内存，得到页号对应的页框号</a:t>
            </a:r>
            <a:endParaRPr lang="en-US" altLang="zh-CN" sz="2800" dirty="0"/>
          </a:p>
          <a:p>
            <a:pPr lvl="1"/>
            <a:r>
              <a:rPr lang="zh-CN" altLang="en-US" sz="2800" dirty="0"/>
              <a:t>将页框号与页内偏移量拼接，得到虚拟地址对应的物理地址</a:t>
            </a:r>
          </a:p>
          <a:p>
            <a:pPr lvl="1"/>
            <a:r>
              <a:rPr lang="zh-CN" altLang="en-US" sz="2800" dirty="0"/>
              <a:t>地址变换消耗一次访存时间</a:t>
            </a:r>
            <a:endParaRPr lang="en-US" altLang="zh-CN" sz="2800" dirty="0"/>
          </a:p>
          <a:p>
            <a:r>
              <a:rPr lang="zh-CN" altLang="en-US" sz="3200" dirty="0"/>
              <a:t>如何解决？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ym typeface="+mn-ea"/>
              </a:rPr>
              <a:t>TLB(Translation Lookaside Buffer)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TLB</a:t>
            </a:r>
            <a:r>
              <a:rPr lang="zh-CN" altLang="en-US" sz="3200" dirty="0">
                <a:sym typeface="+mn-ea"/>
              </a:rPr>
              <a:t>(Translation Lookaside Buffer)</a:t>
            </a:r>
            <a:endParaRPr lang="zh-CN" altLang="en-US" sz="3200" dirty="0"/>
          </a:p>
          <a:p>
            <a:pPr lvl="1"/>
            <a:r>
              <a:rPr lang="zh-CN" altLang="en-US" sz="2800" dirty="0"/>
              <a:t>在CPU中设置一个专用的存储区</a:t>
            </a:r>
          </a:p>
          <a:p>
            <a:pPr lvl="1"/>
            <a:r>
              <a:rPr lang="zh-CN" altLang="en-US" sz="2800" dirty="0"/>
              <a:t>仅存</a:t>
            </a:r>
            <a:r>
              <a:rPr lang="zh-CN" altLang="en-US" sz="2800" dirty="0">
                <a:sym typeface="+mn-ea"/>
              </a:rPr>
              <a:t>部分页</a:t>
            </a:r>
            <a:r>
              <a:rPr lang="zh-CN" altLang="en-US" sz="2800" dirty="0"/>
              <a:t>表，称为TLB</a:t>
            </a:r>
            <a:endParaRPr lang="en-US" altLang="zh-CN" sz="2800" dirty="0"/>
          </a:p>
          <a:p>
            <a:pPr lvl="1"/>
            <a:r>
              <a:rPr lang="zh-CN" altLang="en-US" sz="2800" dirty="0"/>
              <a:t>按关键字查找</a:t>
            </a:r>
          </a:p>
          <a:p>
            <a:pPr lvl="1"/>
            <a:r>
              <a:rPr lang="zh-CN" altLang="en-US" sz="2800" dirty="0"/>
              <a:t>采用并行查找技术，命中率在97%以上</a:t>
            </a:r>
          </a:p>
          <a:p>
            <a:pPr lvl="1"/>
            <a:r>
              <a:rPr lang="zh-CN" altLang="en-US" sz="2800" dirty="0"/>
              <a:t>基于局部性原理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TLB</a:t>
            </a:r>
            <a:r>
              <a:rPr lang="zh-CN" altLang="en-US" sz="4000" dirty="0"/>
              <a:t>工作示意图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72029" y="1453515"/>
            <a:ext cx="4240299" cy="4122420"/>
            <a:chOff x="8390" y="3547"/>
            <a:chExt cx="9360" cy="6078"/>
          </a:xfrm>
        </p:grpSpPr>
        <p:pic>
          <p:nvPicPr>
            <p:cNvPr id="83970" name="Picture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8390" y="3547"/>
              <a:ext cx="9361" cy="60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矩形 5"/>
            <p:cNvSpPr/>
            <p:nvPr/>
          </p:nvSpPr>
          <p:spPr>
            <a:xfrm>
              <a:off x="10172" y="4430"/>
              <a:ext cx="3629" cy="2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372" y="7720"/>
              <a:ext cx="152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96" y="5703"/>
              <a:ext cx="1520" cy="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06252" y="1453558"/>
            <a:ext cx="4408112" cy="4123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右箭头 12"/>
          <p:cNvSpPr/>
          <p:nvPr/>
        </p:nvSpPr>
        <p:spPr>
          <a:xfrm>
            <a:off x="5612130" y="3514725"/>
            <a:ext cx="819785" cy="59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14219" y="6018415"/>
            <a:ext cx="13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</a:t>
            </a:r>
            <a:r>
              <a:rPr lang="en-US" altLang="zh-CN" dirty="0"/>
              <a:t>TLB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82015" y="5910349"/>
            <a:ext cx="13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TLB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页的大小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7527"/>
            <a:ext cx="10972800" cy="512895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500" dirty="0">
                <a:sym typeface="+mn-ea"/>
              </a:rPr>
              <a:t>碎片</a:t>
            </a:r>
          </a:p>
          <a:p>
            <a:pPr lvl="1"/>
            <a:r>
              <a:rPr lang="zh-CN" altLang="en-US" sz="3000" dirty="0"/>
              <a:t>对于最后一页，平均会有</a:t>
            </a:r>
            <a:r>
              <a:rPr lang="en-US" altLang="zh-CN" sz="3000" dirty="0"/>
              <a:t>1/2</a:t>
            </a:r>
            <a:r>
              <a:rPr lang="zh-CN" altLang="en-US" sz="3000" dirty="0"/>
              <a:t>页的空间被浪费，称为页内碎片</a:t>
            </a:r>
            <a:endParaRPr lang="en-US" altLang="zh-CN" sz="3000" dirty="0"/>
          </a:p>
          <a:p>
            <a:pPr lvl="1"/>
            <a:r>
              <a:rPr lang="zh-CN" altLang="en-US" sz="3200" dirty="0"/>
              <a:t>页内碎片大小与页的大小有关</a:t>
            </a:r>
            <a:endParaRPr lang="zh-CN" altLang="en-US" sz="3000" dirty="0"/>
          </a:p>
          <a:p>
            <a:r>
              <a:rPr lang="zh-CN" altLang="en-US" sz="3500" dirty="0">
                <a:sym typeface="+mn-ea"/>
              </a:rPr>
              <a:t>页越大</a:t>
            </a:r>
            <a:endParaRPr lang="zh-CN" altLang="en-US" sz="3500" dirty="0"/>
          </a:p>
          <a:p>
            <a:pPr lvl="1"/>
            <a:r>
              <a:rPr lang="zh-CN" altLang="en-US" sz="3000" dirty="0">
                <a:sym typeface="+mn-ea"/>
              </a:rPr>
              <a:t>页内碎片越大</a:t>
            </a:r>
            <a:endParaRPr lang="zh-CN" altLang="en-US" sz="3000" dirty="0"/>
          </a:p>
          <a:p>
            <a:pPr lvl="1"/>
            <a:r>
              <a:rPr lang="zh-CN" altLang="en-US" sz="3000" dirty="0">
                <a:sym typeface="+mn-ea"/>
              </a:rPr>
              <a:t>页的数量会减少，页表的就越小，占用内存少</a:t>
            </a:r>
            <a:endParaRPr lang="zh-CN" altLang="en-US" sz="3000" dirty="0"/>
          </a:p>
          <a:p>
            <a:pPr lvl="1"/>
            <a:r>
              <a:rPr lang="zh-CN" altLang="en-US" sz="3000" dirty="0">
                <a:sym typeface="+mn-ea"/>
              </a:rPr>
              <a:t>TLB所覆盖的作业的范围就越大，命中率提高</a:t>
            </a:r>
            <a:endParaRPr lang="zh-CN" altLang="en-US" sz="3000" dirty="0"/>
          </a:p>
          <a:p>
            <a:r>
              <a:rPr lang="zh-CN" altLang="en-US" sz="3500" dirty="0">
                <a:sym typeface="+mn-ea"/>
              </a:rPr>
              <a:t>由于一般情况下，页相对较小，很少会关注这点碎片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分页和分段的比较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>
                <a:sym typeface="+mn-ea"/>
              </a:rPr>
              <a:t>不同点</a:t>
            </a:r>
            <a:endParaRPr lang="zh-CN" altLang="en-US" sz="3200" dirty="0"/>
          </a:p>
          <a:p>
            <a:pPr lvl="1"/>
            <a:r>
              <a:rPr lang="zh-CN" altLang="en-US" sz="2800" dirty="0">
                <a:sym typeface="+mn-ea"/>
              </a:rPr>
              <a:t>页是系统划分的，对程序员透明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页不具有逻辑意义，一个子程序或数据单元可能被分到两页中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页的大小固定，一般为2的整数次方</a:t>
            </a:r>
          </a:p>
          <a:p>
            <a:pPr lvl="1"/>
            <a:r>
              <a:rPr lang="zh-CN" altLang="en-US" sz="2800" dirty="0">
                <a:sym typeface="+mn-ea"/>
              </a:rPr>
              <a:t>宏观上没有碎片，作业的最后一个页面可能产生碎片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分页模式下，程序员访问存储单元时用的是逻辑地址空间中的一维地址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分页和分段的比较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共同点</a:t>
            </a:r>
          </a:p>
          <a:p>
            <a:pPr lvl="1"/>
            <a:r>
              <a:rPr lang="zh-CN" altLang="en-US" sz="2800" dirty="0">
                <a:sym typeface="+mn-ea"/>
              </a:rPr>
              <a:t>作业在内存中不连续存放</a:t>
            </a:r>
          </a:p>
          <a:p>
            <a:pPr lvl="1"/>
            <a:r>
              <a:rPr lang="zh-CN" altLang="en-US" sz="2800" dirty="0">
                <a:sym typeface="+mn-ea"/>
              </a:rPr>
              <a:t>页的装入和地址变换过程却和段非常相似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页的共享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5084618" cy="4942840"/>
          </a:xfrm>
        </p:spPr>
        <p:txBody>
          <a:bodyPr/>
          <a:lstStyle/>
          <a:p>
            <a:r>
              <a:rPr lang="zh-CN" altLang="en-US" sz="3200" dirty="0"/>
              <a:t>每个作业一个页表</a:t>
            </a:r>
          </a:p>
          <a:p>
            <a:r>
              <a:rPr lang="zh-CN" altLang="en-US" sz="3200" dirty="0">
                <a:sym typeface="+mn-ea"/>
              </a:rPr>
              <a:t>不同作业共享相同的页框</a:t>
            </a:r>
            <a:endParaRPr lang="zh-CN" altLang="en-US" sz="3200" dirty="0"/>
          </a:p>
          <a:p>
            <a:pPr lvl="1"/>
            <a:r>
              <a:rPr lang="zh-CN" altLang="en-US" sz="2800" dirty="0">
                <a:sym typeface="+mn-ea"/>
              </a:rPr>
              <a:t>指向相同的页框号</a:t>
            </a:r>
            <a:endParaRPr lang="zh-CN" altLang="en-US" sz="2800" dirty="0"/>
          </a:p>
        </p:txBody>
      </p:sp>
      <p:pic>
        <p:nvPicPr>
          <p:cNvPr id="94210" name="Picture 4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77" y="1183005"/>
            <a:ext cx="5098992" cy="494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页的共享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问题</a:t>
            </a:r>
          </a:p>
          <a:p>
            <a:pPr lvl="1"/>
            <a:r>
              <a:rPr lang="zh-CN" altLang="en-US" sz="2800" dirty="0"/>
              <a:t>页不是代码的逻辑单元</a:t>
            </a:r>
          </a:p>
          <a:p>
            <a:pPr lvl="1"/>
            <a:r>
              <a:rPr lang="zh-CN" altLang="en-US" sz="2800" dirty="0"/>
              <a:t>共享是针对逻辑单元的</a:t>
            </a:r>
          </a:p>
          <a:p>
            <a:r>
              <a:rPr lang="zh-CN" altLang="en-US" sz="3200" dirty="0"/>
              <a:t>解决方法</a:t>
            </a:r>
          </a:p>
          <a:p>
            <a:pPr lvl="1"/>
            <a:r>
              <a:rPr lang="zh-CN" altLang="en-US" sz="2800" dirty="0"/>
              <a:t>将逻辑单元对齐页边界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页的保护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4195156" cy="494284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页表保护位</a:t>
            </a:r>
          </a:p>
          <a:p>
            <a:pPr lvl="1"/>
            <a:r>
              <a:rPr lang="zh-CN" altLang="en-US" sz="2800" dirty="0">
                <a:sym typeface="+mn-ea"/>
              </a:rPr>
              <a:t>有效位</a:t>
            </a:r>
          </a:p>
          <a:p>
            <a:pPr lvl="1"/>
            <a:r>
              <a:rPr lang="zh-CN" altLang="en-US" sz="2800" dirty="0">
                <a:sym typeface="+mn-ea"/>
              </a:rPr>
              <a:t>读、写、执行位</a:t>
            </a:r>
          </a:p>
          <a:p>
            <a:pPr lvl="1"/>
            <a:r>
              <a:rPr lang="zh-CN" altLang="en-US" sz="2800" dirty="0">
                <a:sym typeface="+mn-ea"/>
              </a:rPr>
              <a:t>存在位</a:t>
            </a:r>
            <a:endParaRPr lang="en-US" altLang="en-US" sz="2800" dirty="0"/>
          </a:p>
          <a:p>
            <a:r>
              <a:rPr lang="zh-CN" altLang="en-US" sz="3200" dirty="0"/>
              <a:t>违规操作导致陷入</a:t>
            </a:r>
          </a:p>
        </p:txBody>
      </p:sp>
      <p:pic>
        <p:nvPicPr>
          <p:cNvPr id="9011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35" y="1436370"/>
            <a:ext cx="5666740" cy="4690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多级页表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>
                <a:sym typeface="+mn-ea"/>
              </a:rPr>
              <a:t>问题</a:t>
            </a:r>
          </a:p>
          <a:p>
            <a:pPr lvl="1"/>
            <a:r>
              <a:rPr lang="zh-CN" altLang="en-US" sz="2800" dirty="0">
                <a:sym typeface="+mn-ea"/>
              </a:rPr>
              <a:t>现代计算机地址空间增大，导致页表增大</a:t>
            </a:r>
          </a:p>
          <a:p>
            <a:pPr lvl="1"/>
            <a:r>
              <a:rPr lang="zh-CN" altLang="en-US" sz="2800" dirty="0">
                <a:sym typeface="+mn-ea"/>
              </a:rPr>
              <a:t>例，</a:t>
            </a:r>
            <a:r>
              <a:rPr lang="en-US" altLang="zh-CN" sz="2800" dirty="0">
                <a:sym typeface="+mn-ea"/>
              </a:rPr>
              <a:t>32</a:t>
            </a:r>
            <a:r>
              <a:rPr lang="zh-CN" altLang="en-US" sz="2800" dirty="0">
                <a:sym typeface="+mn-ea"/>
              </a:rPr>
              <a:t>位机器</a:t>
            </a:r>
          </a:p>
          <a:p>
            <a:pPr lvl="2"/>
            <a:r>
              <a:rPr lang="zh-CN" altLang="en-US" sz="2400" dirty="0">
                <a:sym typeface="+mn-ea"/>
              </a:rPr>
              <a:t>假设页大小</a:t>
            </a:r>
            <a:r>
              <a:rPr lang="en-US" altLang="en-US" sz="2400" dirty="0">
                <a:sym typeface="+mn-ea"/>
              </a:rPr>
              <a:t>4KB(2</a:t>
            </a:r>
            <a:r>
              <a:rPr lang="en-US" altLang="en-US" sz="2400" baseline="30000" dirty="0">
                <a:sym typeface="+mn-ea"/>
              </a:rPr>
              <a:t>12</a:t>
            </a:r>
            <a:r>
              <a:rPr lang="en-US" altLang="en-US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，页表有</a:t>
            </a:r>
            <a:r>
              <a:rPr lang="en-US" altLang="zh-CN" sz="2400" dirty="0">
                <a:sym typeface="+mn-ea"/>
              </a:rPr>
              <a:t>1M</a:t>
            </a:r>
            <a:r>
              <a:rPr lang="zh-CN" altLang="en-US" sz="2400" dirty="0">
                <a:sym typeface="+mn-ea"/>
              </a:rPr>
              <a:t>个页表项</a:t>
            </a:r>
            <a:r>
              <a:rPr lang="en-US" altLang="en-US" sz="2400" dirty="0">
                <a:sym typeface="+mn-ea"/>
              </a:rPr>
              <a:t>(2</a:t>
            </a:r>
            <a:r>
              <a:rPr lang="en-US" altLang="en-US" sz="2400" baseline="30000" dirty="0">
                <a:sym typeface="+mn-ea"/>
              </a:rPr>
              <a:t>32</a:t>
            </a:r>
            <a:r>
              <a:rPr lang="en-US" altLang="en-US" sz="2400" dirty="0">
                <a:sym typeface="+mn-ea"/>
              </a:rPr>
              <a:t>/2</a:t>
            </a:r>
            <a:r>
              <a:rPr lang="en-US" altLang="en-US" sz="2400" baseline="30000" dirty="0">
                <a:sym typeface="+mn-ea"/>
              </a:rPr>
              <a:t>12</a:t>
            </a:r>
            <a:r>
              <a:rPr lang="en-US" altLang="en-US" sz="2400" dirty="0">
                <a:sym typeface="+mn-ea"/>
              </a:rPr>
              <a:t>)</a:t>
            </a:r>
          </a:p>
          <a:p>
            <a:pPr lvl="1"/>
            <a:r>
              <a:rPr lang="zh-CN" altLang="en-US" sz="2800" dirty="0">
                <a:sym typeface="+mn-ea"/>
              </a:rPr>
              <a:t>页表一定要占用连续的物理内存，不行！</a:t>
            </a:r>
            <a:endParaRPr lang="en-US" altLang="en-US" sz="28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方法</a:t>
            </a:r>
          </a:p>
          <a:p>
            <a:pPr lvl="1"/>
            <a:r>
              <a:rPr lang="zh-CN" altLang="en-US" sz="2800" dirty="0">
                <a:sym typeface="+mn-ea"/>
              </a:rPr>
              <a:t>多级页表</a:t>
            </a:r>
            <a:endParaRPr lang="en-US" altLang="en-US" sz="28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固定分区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5185410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ym typeface="+mn-ea"/>
              </a:rPr>
              <a:t>内碎片(</a:t>
            </a:r>
            <a:r>
              <a:rPr lang="en-US" altLang="zh-CN" sz="3200" dirty="0">
                <a:sym typeface="+mn-ea"/>
              </a:rPr>
              <a:t>Internal Fragmentation </a:t>
            </a:r>
            <a:r>
              <a:rPr lang="zh-CN" altLang="en-US" sz="3200" dirty="0">
                <a:sym typeface="+mn-ea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sym typeface="+mn-ea"/>
              </a:rPr>
              <a:t>碎片：一般情况下，一个分区分配给一个作业后，该分区都会留下一部分区域不能被利用，这部分区域称为</a:t>
            </a:r>
            <a:r>
              <a:rPr lang="zh-CN" altLang="en-US" sz="2800" b="1" dirty="0">
                <a:sym typeface="+mn-ea"/>
              </a:rPr>
              <a:t>碎片</a:t>
            </a:r>
            <a:endParaRPr lang="en-US" altLang="zh-CN" sz="2800" b="1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这种已经被分配出去（能明确指出属于哪个作业），但不能被利用的内存空间称为内碎片</a:t>
            </a:r>
            <a:endParaRPr lang="en-US" altLang="zh-CN" sz="2800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sym typeface="+mn-ea"/>
              </a:rPr>
              <a:t>碎片是操作系统尽量避免的，因为它们降低了内存利用率和分配效率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ym typeface="+mn-ea"/>
              </a:rPr>
              <a:t>作业装入分区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sym typeface="+mn-ea"/>
              </a:rPr>
              <a:t>操作系统为每个作业分配一个空间</a:t>
            </a:r>
            <a:r>
              <a:rPr lang="zh-CN" altLang="en-US" sz="2800" b="1" dirty="0">
                <a:sym typeface="+mn-ea"/>
              </a:rPr>
              <a:t>最小</a:t>
            </a:r>
            <a:r>
              <a:rPr lang="zh-CN" altLang="en-US" sz="2800" dirty="0">
                <a:sym typeface="+mn-ea"/>
              </a:rPr>
              <a:t>，且能容纳该作业的</a:t>
            </a:r>
            <a:r>
              <a:rPr lang="zh-CN" altLang="en-US" sz="2800" b="1" dirty="0">
                <a:sym typeface="+mn-ea"/>
              </a:rPr>
              <a:t>空闲</a:t>
            </a:r>
            <a:r>
              <a:rPr lang="zh-CN" altLang="en-US" sz="2800" dirty="0">
                <a:sym typeface="+mn-ea"/>
              </a:rPr>
              <a:t>分区</a:t>
            </a:r>
            <a:endParaRPr lang="en-US" altLang="zh-CN" sz="2800" dirty="0">
              <a:sym typeface="+mn-ea"/>
            </a:endParaRPr>
          </a:p>
          <a:p>
            <a:pPr marL="457200" lvl="1" indent="0">
              <a:lnSpc>
                <a:spcPct val="140000"/>
              </a:lnSpc>
              <a:buNone/>
            </a:pPr>
            <a:endParaRPr lang="zh-CN" altLang="en-US" sz="3000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多级页表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4020589" cy="494284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例</a:t>
            </a:r>
          </a:p>
          <a:p>
            <a:pPr lvl="1"/>
            <a:r>
              <a:rPr lang="zh-CN" altLang="en-US" sz="2800" dirty="0">
                <a:sym typeface="+mn-ea"/>
              </a:rPr>
              <a:t>二级页表</a:t>
            </a:r>
          </a:p>
          <a:p>
            <a:pPr lvl="1"/>
            <a:r>
              <a:rPr lang="zh-CN" altLang="en-US" sz="2800" dirty="0"/>
              <a:t>页目录和页表</a:t>
            </a:r>
          </a:p>
        </p:txBody>
      </p:sp>
      <p:pic>
        <p:nvPicPr>
          <p:cNvPr id="100354" name="Picture 4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3005"/>
            <a:ext cx="4497070" cy="4756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二级页表实例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页大小：</a:t>
            </a:r>
            <a:r>
              <a:rPr lang="en-US" altLang="zh-CN" dirty="0">
                <a:sym typeface="+mn-ea"/>
              </a:rPr>
              <a:t>4K</a:t>
            </a:r>
            <a:r>
              <a:rPr lang="zh-CN" altLang="en-US" dirty="0">
                <a:sym typeface="+mn-ea"/>
              </a:rPr>
              <a:t>，页号</a:t>
            </a:r>
            <a:r>
              <a:rPr lang="en-US" altLang="zh-CN" dirty="0">
                <a:sym typeface="+mn-ea"/>
              </a:rPr>
              <a:t>12</a:t>
            </a:r>
            <a:r>
              <a:rPr lang="zh-CN" altLang="en-US" dirty="0">
                <a:sym typeface="+mn-ea"/>
              </a:rPr>
              <a:t>位</a:t>
            </a:r>
          </a:p>
          <a:p>
            <a:r>
              <a:rPr lang="zh-CN" altLang="en-US" dirty="0">
                <a:sym typeface="+mn-ea"/>
              </a:rPr>
              <a:t>一个页表的大小为</a:t>
            </a:r>
            <a:r>
              <a:rPr lang="en-US" altLang="zh-CN" dirty="0">
                <a:sym typeface="+mn-ea"/>
              </a:rPr>
              <a:t>4K</a:t>
            </a:r>
            <a:r>
              <a:rPr lang="zh-CN" altLang="en-US" dirty="0">
                <a:sym typeface="+mn-ea"/>
              </a:rPr>
              <a:t>，存放在一个页框内，有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baseline="30000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个页表项，每项占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字节</a:t>
            </a:r>
          </a:p>
          <a:p>
            <a:r>
              <a:rPr lang="zh-CN" altLang="en-US" dirty="0">
                <a:sym typeface="+mn-ea"/>
              </a:rPr>
              <a:t>页目录存放在一页框内，含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baseline="30000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个页表索引</a:t>
            </a:r>
          </a:p>
          <a:p>
            <a:r>
              <a:rPr lang="zh-CN" altLang="en-US" dirty="0">
                <a:sym typeface="+mn-ea"/>
              </a:rPr>
              <a:t>虚拟地址分成三部分：页目录号</a:t>
            </a:r>
            <a:r>
              <a:rPr lang="en-US" altLang="zh-CN" dirty="0">
                <a:sym typeface="+mn-ea"/>
              </a:rPr>
              <a:t>(10</a:t>
            </a:r>
            <a:r>
              <a:rPr lang="zh-CN" altLang="en-US" dirty="0">
                <a:sym typeface="+mn-ea"/>
              </a:rPr>
              <a:t>位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，页号</a:t>
            </a:r>
            <a:r>
              <a:rPr lang="en-US" altLang="zh-CN" dirty="0">
                <a:sym typeface="+mn-ea"/>
              </a:rPr>
              <a:t>(10</a:t>
            </a:r>
            <a:r>
              <a:rPr lang="zh-CN" altLang="en-US" dirty="0">
                <a:sym typeface="+mn-ea"/>
              </a:rPr>
              <a:t>位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，页内地址</a:t>
            </a:r>
            <a:r>
              <a:rPr lang="en-US" altLang="zh-CN" dirty="0">
                <a:sym typeface="+mn-ea"/>
              </a:rPr>
              <a:t>(12</a:t>
            </a:r>
            <a:r>
              <a:rPr lang="zh-CN" altLang="en-US" dirty="0">
                <a:sym typeface="+mn-ea"/>
              </a:rPr>
              <a:t>位</a:t>
            </a:r>
            <a:r>
              <a:rPr lang="en-US" altLang="zh-CN" dirty="0">
                <a:sym typeface="+mn-ea"/>
              </a:rPr>
              <a:t>)</a:t>
            </a:r>
          </a:p>
          <a:p>
            <a:endParaRPr lang="zh-CN" altLang="en-US" dirty="0">
              <a:sym typeface="+mn-ea"/>
            </a:endParaRPr>
          </a:p>
        </p:txBody>
      </p:sp>
      <p:pic>
        <p:nvPicPr>
          <p:cNvPr id="104450" name="Picture 10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60" y="4091940"/>
            <a:ext cx="7654925" cy="2197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382" t="34414" r="67461" b="41011"/>
          <a:stretch>
            <a:fillRect/>
          </a:stretch>
        </p:blipFill>
        <p:spPr>
          <a:xfrm>
            <a:off x="4921135" y="2081530"/>
            <a:ext cx="6661265" cy="38614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段页式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183640"/>
            <a:ext cx="4211783" cy="4942840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作业先分段，再分页</a:t>
            </a:r>
          </a:p>
          <a:p>
            <a:r>
              <a:rPr lang="zh-CN" altLang="en-US" sz="3200" dirty="0"/>
              <a:t>地址变换</a:t>
            </a:r>
            <a:endParaRPr lang="en-US" altLang="zh-CN" sz="3200" dirty="0"/>
          </a:p>
          <a:p>
            <a:pPr lvl="1"/>
            <a:r>
              <a:rPr lang="zh-CN" altLang="en-US" sz="2800" dirty="0"/>
              <a:t>依据短号查段表，得到该段对应的页表</a:t>
            </a:r>
            <a:endParaRPr lang="en-US" altLang="zh-CN" sz="2800" dirty="0"/>
          </a:p>
          <a:p>
            <a:pPr lvl="1"/>
            <a:r>
              <a:rPr lang="zh-CN" altLang="en-US" sz="2800" dirty="0"/>
              <a:t>根据页号查页表，得到相应的页号</a:t>
            </a:r>
          </a:p>
          <a:p>
            <a:r>
              <a:rPr lang="en-US" altLang="zh-CN" sz="3200" dirty="0"/>
              <a:t>TLB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请求调页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07055" y="4505960"/>
            <a:ext cx="8534400" cy="1539875"/>
          </a:xfrm>
        </p:spPr>
        <p:txBody>
          <a:bodyPr/>
          <a:lstStyle/>
          <a:p>
            <a:pPr algn="r"/>
            <a:r>
              <a:rPr lang="zh-CN" altLang="en-US" dirty="0"/>
              <a:t>山东大学计算机科学与</a:t>
            </a:r>
            <a:r>
              <a:rPr lang="zh-CN" altLang="en-US"/>
              <a:t>技术学院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5200996" cy="494284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ym typeface="+mn-ea"/>
              </a:rPr>
              <a:t>虚拟存储器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请求调页</a:t>
            </a:r>
          </a:p>
          <a:p>
            <a:r>
              <a:rPr lang="zh-CN" altLang="en-US" sz="3200" dirty="0">
                <a:sym typeface="+mn-ea"/>
              </a:rPr>
              <a:t>缺页异常处理</a:t>
            </a:r>
          </a:p>
          <a:p>
            <a:r>
              <a:rPr lang="zh-CN" altLang="en-US" sz="3200" dirty="0">
                <a:sym typeface="+mn-ea"/>
              </a:rPr>
              <a:t>请求调页 </a:t>
            </a:r>
            <a:r>
              <a:rPr lang="en-US" altLang="zh-CN" sz="3200" dirty="0">
                <a:sym typeface="+mn-ea"/>
              </a:rPr>
              <a:t>vs </a:t>
            </a:r>
            <a:r>
              <a:rPr lang="zh-CN" altLang="en-US" sz="3200" dirty="0">
                <a:sym typeface="+mn-ea"/>
              </a:rPr>
              <a:t>纯分页</a:t>
            </a:r>
          </a:p>
          <a:p>
            <a:r>
              <a:rPr lang="zh-CN" altLang="en-US" sz="3200" dirty="0">
                <a:sym typeface="+mn-ea"/>
              </a:rPr>
              <a:t>虚拟存储器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6262254" y="1183640"/>
            <a:ext cx="5200996" cy="4942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ym typeface="+mn-ea"/>
              </a:rPr>
              <a:t>内存映像文件</a:t>
            </a:r>
          </a:p>
          <a:p>
            <a:r>
              <a:rPr lang="zh-CN" altLang="en-US" sz="3200" dirty="0">
                <a:sym typeface="+mn-ea"/>
              </a:rPr>
              <a:t>请求调页的效率分析</a:t>
            </a:r>
          </a:p>
          <a:p>
            <a:r>
              <a:rPr lang="zh-CN" altLang="en-US" sz="3200" dirty="0"/>
              <a:t>缺页率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虚拟存储器</a:t>
            </a:r>
            <a:endParaRPr lang="en-US" altLang="zh-CN" sz="40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39"/>
            <a:ext cx="10972800" cy="5275349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3200" dirty="0"/>
              <a:t>虚拟内存技术</a:t>
            </a:r>
            <a:endParaRPr lang="en-US" altLang="zh-CN" sz="3200" dirty="0"/>
          </a:p>
          <a:p>
            <a:pPr lvl="1">
              <a:lnSpc>
                <a:spcPct val="160000"/>
              </a:lnSpc>
            </a:pPr>
            <a:r>
              <a:rPr lang="zh-CN" altLang="en-US" sz="2800" dirty="0"/>
              <a:t>进程执行时不必要完全装入内存，由系统实现对换功能</a:t>
            </a:r>
            <a:endParaRPr lang="en-US" altLang="zh-CN" sz="2800" dirty="0"/>
          </a:p>
          <a:p>
            <a:pPr lvl="1">
              <a:lnSpc>
                <a:spcPct val="160000"/>
              </a:lnSpc>
            </a:pPr>
            <a:r>
              <a:rPr lang="zh-CN" altLang="en-US" sz="2800" dirty="0"/>
              <a:t>将内存抽象成一个巨大的、统一的存储数组</a:t>
            </a:r>
            <a:endParaRPr lang="en-US" altLang="zh-CN" sz="2800" dirty="0"/>
          </a:p>
          <a:p>
            <a:pPr lvl="1">
              <a:lnSpc>
                <a:spcPct val="160000"/>
              </a:lnSpc>
            </a:pPr>
            <a:r>
              <a:rPr lang="zh-CN" altLang="en-US" sz="2800" dirty="0"/>
              <a:t>实现了用户所看到的逻辑内存与物理内存的分离</a:t>
            </a:r>
            <a:endParaRPr lang="en-US" altLang="zh-CN" sz="2800" dirty="0"/>
          </a:p>
          <a:p>
            <a:pPr lvl="1">
              <a:lnSpc>
                <a:spcPct val="160000"/>
              </a:lnSpc>
            </a:pPr>
            <a:r>
              <a:rPr lang="zh-CN" altLang="en-US" sz="2800" dirty="0"/>
              <a:t>程序员无需考虑物理内存空间的限制，只需关注问题求解</a:t>
            </a:r>
            <a:endParaRPr lang="en-US" altLang="zh-CN" sz="2800" dirty="0"/>
          </a:p>
          <a:p>
            <a:pPr lvl="1">
              <a:lnSpc>
                <a:spcPct val="160000"/>
              </a:lnSpc>
            </a:pPr>
            <a:r>
              <a:rPr lang="zh-CN" altLang="en-US" sz="2800" dirty="0"/>
              <a:t>容易实现文件与内存的共享</a:t>
            </a:r>
            <a:endParaRPr lang="en-US" altLang="zh-CN" sz="2800" dirty="0"/>
          </a:p>
          <a:p>
            <a:pPr lvl="1">
              <a:lnSpc>
                <a:spcPct val="160000"/>
              </a:lnSpc>
            </a:pPr>
            <a:r>
              <a:rPr lang="zh-CN" altLang="en-US" sz="2800" dirty="0"/>
              <a:t>实现困难，可能会降低系统的性能</a:t>
            </a:r>
            <a:endParaRPr lang="en-US" altLang="zh-CN" sz="2800" dirty="0"/>
          </a:p>
          <a:p>
            <a:pPr lvl="1">
              <a:lnSpc>
                <a:spcPct val="160000"/>
              </a:lnSpc>
            </a:pPr>
            <a:endParaRPr lang="en-US" altLang="zh-CN" sz="2800"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请求调页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40000"/>
              </a:lnSpc>
            </a:pPr>
            <a:r>
              <a:rPr lang="zh-CN" altLang="en-US" sz="3300" dirty="0"/>
              <a:t>连续内存分配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为作业分配连续的内存空间，将作业全部装入到内存中</a:t>
            </a:r>
          </a:p>
          <a:p>
            <a:pPr>
              <a:lnSpc>
                <a:spcPct val="140000"/>
              </a:lnSpc>
            </a:pPr>
            <a:r>
              <a:rPr lang="zh-CN" altLang="en-US" sz="3300" dirty="0"/>
              <a:t>非连续内存分配模式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作业各部分在内存中不必相邻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一个作业可以分多次装入到内存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访问哪一部分，就把哪一部分装入内存；没有访问到的部分，自然就无需装入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请求调页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40000"/>
              </a:lnSpc>
            </a:pPr>
            <a:r>
              <a:rPr lang="zh-CN" altLang="en-US" sz="3300" dirty="0"/>
              <a:t>运行时，作业没必要同时全部在内存</a:t>
            </a:r>
          </a:p>
          <a:p>
            <a:pPr>
              <a:lnSpc>
                <a:spcPct val="140000"/>
              </a:lnSpc>
            </a:pPr>
            <a:r>
              <a:rPr lang="zh-CN" altLang="en-US" sz="3300" dirty="0">
                <a:sym typeface="+mn-ea"/>
              </a:rPr>
              <a:t>请求调页(Demand Paging)</a:t>
            </a:r>
            <a:endParaRPr lang="zh-CN" altLang="en-US" sz="3300" dirty="0"/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执行一个进程前，仅将</a:t>
            </a:r>
            <a:r>
              <a:rPr lang="en-US" altLang="zh-CN" sz="2900" dirty="0"/>
              <a:t>PCB</a:t>
            </a:r>
            <a:r>
              <a:rPr lang="zh-CN" altLang="en-US" sz="2900" dirty="0"/>
              <a:t>装入内存</a:t>
            </a:r>
            <a:endParaRPr lang="en-US" altLang="zh-CN" sz="2900" dirty="0"/>
          </a:p>
          <a:p>
            <a:pPr lvl="1">
              <a:lnSpc>
                <a:spcPct val="140000"/>
              </a:lnSpc>
            </a:pPr>
            <a:r>
              <a:rPr lang="zh-CN" altLang="en-US" sz="2900"/>
              <a:t>程序和数据并没有实际装入内存</a:t>
            </a:r>
            <a:endParaRPr lang="zh-CN" altLang="en-US" sz="2900" dirty="0"/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程序执行过程中，如果访问到的页还没有装入内存，就将其装入内存，称为缺页异常处理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继续执行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页故障异常处理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800" dirty="0"/>
              <a:t>缺页异常，由</a:t>
            </a:r>
            <a:r>
              <a:rPr lang="en-US" altLang="zh-CN" sz="2800" dirty="0">
                <a:highlight>
                  <a:srgbClr val="FFFF00"/>
                </a:highlight>
              </a:rPr>
              <a:t>MMU</a:t>
            </a:r>
            <a:r>
              <a:rPr lang="zh-CN" altLang="en-US" sz="2800" dirty="0">
                <a:highlight>
                  <a:srgbClr val="FFFF00"/>
                </a:highlight>
              </a:rPr>
              <a:t>检测存在位引发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r>
              <a:rPr lang="zh-CN" altLang="en-US" sz="2800" dirty="0"/>
              <a:t>缺页异常处理，进入</a:t>
            </a:r>
            <a:r>
              <a:rPr lang="en-US" altLang="zh-CN" sz="2800" dirty="0"/>
              <a:t>OS</a:t>
            </a:r>
            <a:endParaRPr lang="zh-CN" altLang="en-US" sz="2800" dirty="0"/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③</a:t>
            </a:r>
            <a:r>
              <a:rPr lang="zh-CN" altLang="en-US" sz="2800" dirty="0"/>
              <a:t>写回换出页，检测脏位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④</a:t>
            </a:r>
            <a:r>
              <a:rPr lang="zh-CN" altLang="en-US" sz="2800" dirty="0"/>
              <a:t>读入换入页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⑤</a:t>
            </a:r>
            <a:r>
              <a:rPr lang="zh-CN" altLang="en-US" sz="2800" dirty="0"/>
              <a:t>修改页表：页框号、存在位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⑥</a:t>
            </a:r>
            <a:r>
              <a:rPr lang="zh-CN" altLang="en-US" sz="2800" dirty="0"/>
              <a:t>重新执行，</a:t>
            </a:r>
            <a:r>
              <a:rPr lang="en-US" altLang="zh-CN" sz="2800" dirty="0"/>
              <a:t>PC</a:t>
            </a:r>
            <a:r>
              <a:rPr lang="zh-CN" altLang="en-US" sz="2800" dirty="0"/>
              <a:t>不变</a:t>
            </a:r>
          </a:p>
        </p:txBody>
      </p:sp>
      <p:pic>
        <p:nvPicPr>
          <p:cNvPr id="32770" name="Picture 4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60" y="1843405"/>
            <a:ext cx="5641340" cy="4226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请求调页 </a:t>
            </a:r>
            <a:r>
              <a:rPr lang="en-US" altLang="zh-CN" sz="4000" dirty="0">
                <a:sym typeface="+mn-ea"/>
              </a:rPr>
              <a:t>vs </a:t>
            </a:r>
            <a:r>
              <a:rPr lang="zh-CN" altLang="en-US" sz="4000" dirty="0">
                <a:sym typeface="+mn-ea"/>
              </a:rPr>
              <a:t>纯分页</a:t>
            </a:r>
            <a:endParaRPr lang="en-US" altLang="zh-CN" sz="40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纯分页模式</a:t>
            </a:r>
          </a:p>
          <a:p>
            <a:pPr lvl="1"/>
            <a:r>
              <a:rPr lang="zh-CN" altLang="en-US" sz="2665" dirty="0"/>
              <a:t>一次性全部装入作业的</a:t>
            </a:r>
            <a:r>
              <a:rPr lang="zh-CN" altLang="en-US" sz="2665" dirty="0">
                <a:highlight>
                  <a:srgbClr val="FFFF00"/>
                </a:highlight>
              </a:rPr>
              <a:t>所有页</a:t>
            </a:r>
          </a:p>
          <a:p>
            <a:r>
              <a:rPr lang="zh-CN" altLang="en-US" sz="3200" dirty="0">
                <a:sym typeface="+mn-ea"/>
              </a:rPr>
              <a:t>请求调页</a:t>
            </a:r>
            <a:endParaRPr lang="zh-CN" altLang="en-US" sz="3200" dirty="0"/>
          </a:p>
          <a:p>
            <a:pPr lvl="1"/>
            <a:r>
              <a:rPr lang="en-US" altLang="zh-CN" sz="2800" dirty="0">
                <a:sym typeface="+mn-ea"/>
              </a:rPr>
              <a:t>ISA</a:t>
            </a:r>
            <a:r>
              <a:rPr lang="zh-CN" altLang="en-US" sz="2800" dirty="0">
                <a:sym typeface="+mn-ea"/>
              </a:rPr>
              <a:t>架构的改变：</a:t>
            </a:r>
            <a:r>
              <a:rPr lang="zh-CN" altLang="en-US" sz="2800" dirty="0">
                <a:highlight>
                  <a:srgbClr val="FFFF00"/>
                </a:highlight>
                <a:sym typeface="+mn-ea"/>
              </a:rPr>
              <a:t>页故障异常、页表中增加存在位和脏位等</a:t>
            </a:r>
            <a:r>
              <a:rPr lang="zh-CN" altLang="en-US" sz="2800" dirty="0">
                <a:sym typeface="+mn-ea"/>
              </a:rPr>
              <a:t>设计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操作系统的改变：页故障异常处理程序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页置换</a:t>
            </a:r>
            <a:r>
              <a:rPr lang="en-US" altLang="zh-CN" sz="2800" dirty="0">
                <a:sym typeface="+mn-ea"/>
              </a:rPr>
              <a:t>)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硬盘的改变：对换区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固定分区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518541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ym typeface="+mn-ea"/>
              </a:rPr>
              <a:t>固定分区的缺点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sym typeface="+mn-ea"/>
              </a:rPr>
              <a:t>分区大小固定，可能导致</a:t>
            </a:r>
            <a:endParaRPr lang="en-US" altLang="zh-CN" sz="2800" dirty="0">
              <a:sym typeface="+mn-ea"/>
            </a:endParaRPr>
          </a:p>
          <a:p>
            <a:pPr lvl="2">
              <a:lnSpc>
                <a:spcPct val="140000"/>
              </a:lnSpc>
            </a:pPr>
            <a:r>
              <a:rPr lang="zh-CN" altLang="en-US" sz="2400" dirty="0">
                <a:sym typeface="+mn-ea"/>
              </a:rPr>
              <a:t>小作业可能占用大空间</a:t>
            </a:r>
          </a:p>
          <a:p>
            <a:pPr lvl="2">
              <a:lnSpc>
                <a:spcPct val="140000"/>
              </a:lnSpc>
            </a:pPr>
            <a:r>
              <a:rPr lang="zh-CN" altLang="en-US" sz="2400" dirty="0">
                <a:sym typeface="+mn-ea"/>
              </a:rPr>
              <a:t>大作业可能找不到合适的分区</a:t>
            </a:r>
            <a:endParaRPr lang="en-US" altLang="zh-CN" sz="2400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分区个数固定</a:t>
            </a:r>
            <a:endParaRPr lang="en-US" altLang="zh-CN" sz="2800" dirty="0"/>
          </a:p>
          <a:p>
            <a:pPr lvl="2">
              <a:lnSpc>
                <a:spcPct val="140000"/>
              </a:lnSpc>
            </a:pPr>
            <a:r>
              <a:rPr lang="zh-CN" altLang="en-US" sz="2600" dirty="0"/>
              <a:t>限制了系统中进程的并发度</a:t>
            </a:r>
            <a:endParaRPr lang="en-US" altLang="zh-CN" sz="2600" dirty="0"/>
          </a:p>
          <a:p>
            <a:pPr lvl="1">
              <a:lnSpc>
                <a:spcPct val="14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内存映射文件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451" y="1183640"/>
            <a:ext cx="11296995" cy="521716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ym typeface="+mn-ea"/>
              </a:rPr>
              <a:t>内存映射文件，实现了像访问内存那样处理文件的输出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输出操作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实现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采用</a:t>
            </a:r>
            <a:r>
              <a:rPr lang="zh-CN" altLang="en-US" sz="2400" dirty="0">
                <a:highlight>
                  <a:srgbClr val="FFFF00"/>
                </a:highlight>
                <a:sym typeface="+mn-ea"/>
              </a:rPr>
              <a:t>请求调页技术，将要访问的磁盘块装入到内存的一个页框</a:t>
            </a:r>
            <a:r>
              <a:rPr lang="zh-CN" altLang="en-US" sz="2400" dirty="0">
                <a:sym typeface="+mn-ea"/>
              </a:rPr>
              <a:t>中</a:t>
            </a:r>
            <a:endParaRPr lang="en-US" altLang="zh-CN" sz="24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后</a:t>
            </a:r>
            <a:r>
              <a:rPr lang="zh-CN" altLang="en-US" sz="2400" dirty="0">
                <a:highlight>
                  <a:srgbClr val="FFFF00"/>
                </a:highlight>
                <a:sym typeface="+mn-ea"/>
              </a:rPr>
              <a:t>续读、写该磁盘块时，直接访问内存中对应的页框</a:t>
            </a:r>
            <a:endParaRPr lang="en-US" altLang="en-US" sz="2400" dirty="0">
              <a:highlight>
                <a:srgbClr val="FFFF00"/>
              </a:highlight>
              <a:sym typeface="+mn-ea"/>
            </a:endParaRPr>
          </a:p>
          <a:p>
            <a:r>
              <a:rPr lang="zh-CN" altLang="en-US" sz="2800" dirty="0">
                <a:sym typeface="+mn-ea"/>
              </a:rPr>
              <a:t>简化了文件的读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写操作，提高了文件的访问效率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读写文件时</a:t>
            </a:r>
            <a:r>
              <a:rPr lang="zh-CN" altLang="en-US" sz="2400" dirty="0">
                <a:highlight>
                  <a:srgbClr val="FFFF00"/>
                </a:highlight>
                <a:sym typeface="+mn-ea"/>
              </a:rPr>
              <a:t>，直接访问内存</a:t>
            </a:r>
            <a:r>
              <a:rPr lang="zh-CN" altLang="en-US" sz="2400" dirty="0">
                <a:sym typeface="+mn-ea"/>
              </a:rPr>
              <a:t>，而不是通过</a:t>
            </a:r>
            <a:r>
              <a:rPr lang="en-US" altLang="en-US" sz="2400" dirty="0">
                <a:latin typeface="Courier New" panose="02070309020205020404" pitchFamily="49" charset="0"/>
                <a:sym typeface="+mn-ea"/>
              </a:rPr>
              <a:t>read()</a:t>
            </a:r>
            <a:r>
              <a:rPr lang="zh-CN" altLang="en-US" sz="2400" dirty="0">
                <a:latin typeface="Courier New" panose="02070309020205020404" pitchFamily="49" charset="0"/>
                <a:sym typeface="+mn-ea"/>
              </a:rPr>
              <a:t>与</a:t>
            </a:r>
            <a:r>
              <a:rPr lang="en-US" altLang="en-US" sz="2400" dirty="0">
                <a:latin typeface="Courier New" panose="02070309020205020404" pitchFamily="49" charset="0"/>
                <a:sym typeface="+mn-ea"/>
              </a:rPr>
              <a:t>write()</a:t>
            </a:r>
            <a:r>
              <a:rPr lang="zh-CN" altLang="en-US" sz="2400" dirty="0">
                <a:sym typeface="+mn-ea"/>
              </a:rPr>
              <a:t>系统调用</a:t>
            </a:r>
            <a:endParaRPr lang="en-US" altLang="en-US" sz="24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多个进程访问同一个文件时，</a:t>
            </a:r>
            <a:r>
              <a:rPr lang="zh-CN" altLang="en-US" sz="2800" dirty="0">
                <a:highlight>
                  <a:srgbClr val="FFFF00"/>
                </a:highlight>
                <a:sym typeface="+mn-ea"/>
              </a:rPr>
              <a:t>可以共享该文件在内存中的同一个副本</a:t>
            </a:r>
            <a:endParaRPr lang="en-US" altLang="en-US" sz="2800" dirty="0">
              <a:highlight>
                <a:srgbClr val="FFFF00"/>
              </a:highlight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文件的存储空间映像</a:t>
            </a:r>
          </a:p>
        </p:txBody>
      </p:sp>
      <p:pic>
        <p:nvPicPr>
          <p:cNvPr id="116738" name="Picture 1" descr="9_2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1331595"/>
            <a:ext cx="7488555" cy="4996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请求调页的效率分析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3200" dirty="0"/>
              <a:t>请求调页的代价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页故障异常的处理时间</a:t>
            </a:r>
          </a:p>
          <a:p>
            <a:pPr>
              <a:lnSpc>
                <a:spcPct val="140000"/>
              </a:lnSpc>
            </a:pPr>
            <a:r>
              <a:rPr lang="zh-CN" altLang="en-US" sz="3200" dirty="0"/>
              <a:t>页故障处理的</a:t>
            </a:r>
            <a:r>
              <a:rPr lang="en-US" altLang="zh-CN" sz="3200" dirty="0"/>
              <a:t>6</a:t>
            </a:r>
            <a:r>
              <a:rPr lang="zh-CN" altLang="en-US" sz="3200" dirty="0"/>
              <a:t>个关键操作中，页的换入换出最耗时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主要是执行磁盘I/O操作，大概是毫秒级的，</a:t>
            </a:r>
            <a:r>
              <a:rPr lang="en-US" altLang="zh-CN" sz="2800" dirty="0"/>
              <a:t>1-10ms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其他：像修改页表、CPU切换、调度等，都是访问内存的操作，远小于磁盘操作的时间</a:t>
            </a:r>
          </a:p>
          <a:p>
            <a:pPr>
              <a:lnSpc>
                <a:spcPct val="140000"/>
              </a:lnSpc>
            </a:pPr>
            <a:r>
              <a:rPr lang="zh-CN" altLang="en-US" sz="3200" dirty="0"/>
              <a:t>缺页率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缺页次数</a:t>
            </a:r>
            <a:r>
              <a:rPr lang="en-US" altLang="zh-CN" sz="2800" dirty="0"/>
              <a:t>/</a:t>
            </a:r>
            <a:r>
              <a:rPr lang="zh-CN" altLang="en-US" sz="2800" dirty="0"/>
              <a:t>访存次数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有效访存时间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ym typeface="+mn-ea"/>
              </a:rPr>
              <a:t>假定访存指令的执行时间是1ns，页的换进换出时间是1ms，页故障率为p，则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sym typeface="+mn-ea"/>
              </a:rPr>
              <a:t>一次页故障的指令的执行时间大于1ms假设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sym typeface="+mn-ea"/>
              </a:rPr>
              <a:t>内存的有效访问时间为：</a:t>
            </a:r>
            <a:r>
              <a:rPr lang="en-US" altLang="zh-CN" sz="2800" dirty="0">
                <a:sym typeface="+mn-ea"/>
              </a:rPr>
              <a:t>EAT=</a:t>
            </a:r>
            <a:r>
              <a:rPr lang="zh-CN" altLang="en-US" sz="2800" dirty="0">
                <a:sym typeface="+mn-ea"/>
              </a:rPr>
              <a:t>1*(1-p)+1000000*p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有效访存时间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ym typeface="+mn-ea"/>
              </a:rPr>
              <a:t>如果我们为获得虚拟存储器而能忍受的访存性能的下降为20%，那么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1*(1-p)+1000000*p&lt;1*120%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&lt; 0.2/999999=0.000002%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ym typeface="+mn-ea"/>
              </a:rPr>
              <a:t>要使系统的效率下降不明显，页故障率必须非常低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缺页率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07055" y="4505960"/>
            <a:ext cx="8534400" cy="1539875"/>
          </a:xfrm>
        </p:spPr>
        <p:txBody>
          <a:bodyPr/>
          <a:lstStyle/>
          <a:p>
            <a:pPr algn="r"/>
            <a:r>
              <a:rPr lang="zh-CN" altLang="en-US" dirty="0"/>
              <a:t>山东大学计算机科学与</a:t>
            </a:r>
            <a:r>
              <a:rPr lang="zh-CN" altLang="en-US"/>
              <a:t>技术学院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局部性原理</a:t>
            </a:r>
          </a:p>
          <a:p>
            <a:r>
              <a:rPr lang="zh-CN" altLang="en-US" sz="3200" dirty="0">
                <a:sym typeface="+mn-ea"/>
              </a:rPr>
              <a:t>局部模式</a:t>
            </a:r>
          </a:p>
          <a:p>
            <a:r>
              <a:rPr lang="zh-CN" altLang="en-US" sz="3200" dirty="0">
                <a:sym typeface="+mn-ea"/>
              </a:rPr>
              <a:t>进程局部与缺页率的关系</a:t>
            </a:r>
          </a:p>
          <a:p>
            <a:r>
              <a:rPr lang="zh-CN" altLang="en-US" sz="3200" dirty="0">
                <a:sym typeface="+mn-ea"/>
              </a:rPr>
              <a:t>降低缺页率的方法</a:t>
            </a:r>
          </a:p>
          <a:p>
            <a:r>
              <a:rPr lang="zh-CN" altLang="en-US" sz="3200" dirty="0">
                <a:sym typeface="+mn-ea"/>
              </a:rPr>
              <a:t>程序设计对缺页率的影响实例</a:t>
            </a:r>
          </a:p>
          <a:p>
            <a:r>
              <a:rPr lang="zh-CN" altLang="en-US" sz="3200" dirty="0">
                <a:sym typeface="+mn-ea"/>
              </a:rPr>
              <a:t>工作集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局部性原理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679084" cy="5170170"/>
          </a:xfrm>
        </p:spPr>
        <p:txBody>
          <a:bodyPr>
            <a:normAutofit fontScale="97500"/>
          </a:bodyPr>
          <a:lstStyle/>
          <a:p>
            <a:r>
              <a:rPr lang="zh-CN" altLang="en-US" sz="3300" dirty="0"/>
              <a:t>程序的一般形态</a:t>
            </a:r>
          </a:p>
          <a:p>
            <a:pPr lvl="1"/>
            <a:r>
              <a:rPr lang="zh-CN" altLang="en-US" sz="2900" dirty="0"/>
              <a:t>顺序、循环、子程序</a:t>
            </a:r>
          </a:p>
          <a:p>
            <a:pPr lvl="1"/>
            <a:r>
              <a:rPr lang="zh-CN" altLang="en-US" sz="2900" dirty="0"/>
              <a:t>面向对象；模块化</a:t>
            </a:r>
          </a:p>
          <a:p>
            <a:pPr>
              <a:lnSpc>
                <a:spcPct val="150000"/>
              </a:lnSpc>
            </a:pPr>
            <a:r>
              <a:rPr lang="zh-CN" altLang="en-US" sz="3300" dirty="0"/>
              <a:t>局部性原理</a:t>
            </a:r>
          </a:p>
          <a:p>
            <a:pPr lvl="1">
              <a:lnSpc>
                <a:spcPct val="150000"/>
              </a:lnSpc>
            </a:pPr>
            <a:r>
              <a:rPr lang="zh-CN" altLang="en-US" sz="2900" dirty="0">
                <a:sym typeface="+mn-ea"/>
              </a:rPr>
              <a:t>时间局部性</a:t>
            </a:r>
          </a:p>
          <a:p>
            <a:pPr lvl="1">
              <a:lnSpc>
                <a:spcPct val="150000"/>
              </a:lnSpc>
            </a:pPr>
            <a:r>
              <a:rPr lang="zh-CN" altLang="en-US" sz="2900" dirty="0"/>
              <a:t>空间局部性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局部性原理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183640"/>
            <a:ext cx="6348153" cy="51701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300" dirty="0">
                <a:sym typeface="+mn-ea"/>
              </a:rPr>
              <a:t>时间局部性(Temporal Locality)</a:t>
            </a:r>
          </a:p>
          <a:p>
            <a:pPr lvl="1">
              <a:lnSpc>
                <a:spcPct val="150000"/>
              </a:lnSpc>
            </a:pPr>
            <a:r>
              <a:rPr lang="zh-CN" altLang="en-US" sz="2900" dirty="0"/>
              <a:t>程序执行过程中，如果某信息项被访问，那么在近期它很可能还会被再次访问</a:t>
            </a:r>
          </a:p>
          <a:p>
            <a:pPr>
              <a:lnSpc>
                <a:spcPct val="150000"/>
              </a:lnSpc>
            </a:pPr>
            <a:r>
              <a:rPr lang="zh-CN" altLang="en-US" sz="3300" dirty="0">
                <a:sym typeface="+mn-ea"/>
              </a:rPr>
              <a:t>空间局部性(Spatial Locality)</a:t>
            </a:r>
          </a:p>
          <a:p>
            <a:pPr lvl="1">
              <a:lnSpc>
                <a:spcPct val="150000"/>
              </a:lnSpc>
            </a:pPr>
            <a:r>
              <a:rPr lang="zh-CN" altLang="en-US" sz="2900" dirty="0"/>
              <a:t>如果程序访问某存储单元，那么近期内很可能会访问附近的其他存储单元</a:t>
            </a:r>
          </a:p>
        </p:txBody>
      </p:sp>
      <p:pic>
        <p:nvPicPr>
          <p:cNvPr id="103426" name="Picture 1" descr="9_19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943" y="1183005"/>
            <a:ext cx="4346170" cy="494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局部模式</a:t>
            </a:r>
            <a:r>
              <a:rPr lang="en-US" altLang="zh-CN" sz="4000" dirty="0">
                <a:sym typeface="+mn-ea"/>
              </a:rPr>
              <a:t>(Locality Model)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76960"/>
            <a:ext cx="10972800" cy="31673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局部(Locality)</a:t>
            </a:r>
          </a:p>
          <a:p>
            <a:pPr lvl="1"/>
            <a:r>
              <a:rPr lang="zh-CN" altLang="en-US" sz="2800" dirty="0">
                <a:sym typeface="+mn-ea"/>
              </a:rPr>
              <a:t>进程访问的</a:t>
            </a:r>
            <a:r>
              <a:rPr lang="zh-CN" altLang="en-US" sz="2800" dirty="0">
                <a:highlight>
                  <a:srgbClr val="FFFF00"/>
                </a:highlight>
                <a:sym typeface="+mn-ea"/>
              </a:rPr>
              <a:t>页的集合，这些页在使用上具有关联性</a:t>
            </a:r>
          </a:p>
          <a:p>
            <a:pPr lvl="1"/>
            <a:r>
              <a:rPr lang="zh-CN" altLang="en-US" sz="2800" dirty="0">
                <a:highlight>
                  <a:srgbClr val="FFFF00"/>
                </a:highlight>
                <a:sym typeface="+mn-ea"/>
              </a:rPr>
              <a:t>一段程序或数据一般由若干个局部组成</a:t>
            </a:r>
          </a:p>
          <a:p>
            <a:pPr lvl="1"/>
            <a:r>
              <a:rPr lang="zh-CN" altLang="en-US" sz="2800" dirty="0">
                <a:sym typeface="+mn-ea"/>
              </a:rPr>
              <a:t>在任何时刻t，</a:t>
            </a:r>
            <a:r>
              <a:rPr lang="zh-CN" altLang="en-US" sz="2800" dirty="0">
                <a:highlight>
                  <a:srgbClr val="FFFF00"/>
                </a:highlight>
                <a:sym typeface="+mn-ea"/>
              </a:rPr>
              <a:t>进程总处于一个或多个局部</a:t>
            </a:r>
            <a:r>
              <a:rPr lang="zh-CN" altLang="en-US" sz="2800" dirty="0">
                <a:sym typeface="+mn-ea"/>
              </a:rPr>
              <a:t>中</a:t>
            </a:r>
          </a:p>
        </p:txBody>
      </p:sp>
      <p:pic>
        <p:nvPicPr>
          <p:cNvPr id="111618" name="Picture 4" descr="9"/>
          <p:cNvPicPr>
            <a:picLocks noChangeAspect="1"/>
          </p:cNvPicPr>
          <p:nvPr/>
        </p:nvPicPr>
        <p:blipFill>
          <a:blip r:embed="rId2"/>
          <a:srcRect t="10271"/>
          <a:stretch>
            <a:fillRect/>
          </a:stretch>
        </p:blipFill>
        <p:spPr>
          <a:xfrm>
            <a:off x="1944370" y="4370705"/>
            <a:ext cx="7810500" cy="2094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ClrTx/>
              <a:defRPr/>
            </a:pPr>
            <a:r>
              <a:rPr lang="zh-CN" altLang="en-US" sz="4000" dirty="0"/>
              <a:t>固定分区的实现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5459506" cy="180160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分区分配表</a:t>
            </a:r>
            <a:endParaRPr lang="en-US" altLang="zh-CN" sz="3200" dirty="0"/>
          </a:p>
          <a:p>
            <a:pPr lvl="1"/>
            <a:r>
              <a:rPr lang="zh-CN" altLang="en-US" sz="2800" dirty="0">
                <a:sym typeface="+mn-ea"/>
              </a:rPr>
              <a:t>说明每个分区的分配情况</a:t>
            </a:r>
            <a:endParaRPr lang="en-US" altLang="zh-CN" sz="2800" dirty="0">
              <a:sym typeface="+mn-ea"/>
            </a:endParaRPr>
          </a:p>
        </p:txBody>
      </p:sp>
      <p:graphicFrame>
        <p:nvGraphicFramePr>
          <p:cNvPr id="6" name="Group 12"/>
          <p:cNvGraphicFramePr/>
          <p:nvPr/>
        </p:nvGraphicFramePr>
        <p:xfrm>
          <a:off x="4854668" y="3424334"/>
          <a:ext cx="4949825" cy="1676858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74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分区号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起始地址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分区大小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作业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67853" y="3303864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767853" y="366740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767853" y="407856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767853" y="501042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072653" y="3303864"/>
            <a:ext cx="441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ea typeface="宋体" panose="02010600030101010101" pitchFamily="2" charset="-122"/>
              </a:rPr>
              <a:t>OS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767853" y="3748364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ea typeface="宋体" panose="02010600030101010101" pitchFamily="2" charset="-122"/>
              </a:rPr>
              <a:t>process 5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767853" y="4430989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process 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767853" y="5027889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ea typeface="宋体" panose="02010600030101010101" pitchFamily="2" charset="-122"/>
              </a:rPr>
              <a:t>process 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74228" y="5462864"/>
            <a:ext cx="8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charset="-122"/>
                <a:ea typeface="幼圆" panose="02010509060101010101" charset="-122"/>
              </a:rPr>
              <a:t>内存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03051" y="5252798"/>
            <a:ext cx="95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charset="-122"/>
                <a:ea typeface="幼圆" panose="02010509060101010101" charset="-122"/>
              </a:rPr>
              <a:t>分区表</a:t>
            </a: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局部模式</a:t>
            </a:r>
            <a:r>
              <a:rPr lang="en-US" altLang="zh-CN" sz="4000" dirty="0">
                <a:sym typeface="+mn-ea"/>
              </a:rPr>
              <a:t>(Locality Model)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76960"/>
            <a:ext cx="10972800" cy="514096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局部模式</a:t>
            </a:r>
            <a:r>
              <a:rPr lang="en-US" altLang="zh-CN" sz="3200" dirty="0">
                <a:sym typeface="+mn-ea"/>
              </a:rPr>
              <a:t>(Locality Model)</a:t>
            </a:r>
            <a:endParaRPr lang="zh-CN" altLang="en-US" sz="3200" dirty="0"/>
          </a:p>
          <a:p>
            <a:pPr lvl="1"/>
            <a:r>
              <a:rPr lang="zh-CN" altLang="en-US" sz="2800" dirty="0"/>
              <a:t>进程的执行过程中，其访问的</a:t>
            </a:r>
            <a:r>
              <a:rPr lang="zh-CN" altLang="en-US" sz="2800" dirty="0">
                <a:highlight>
                  <a:srgbClr val="FFFF00"/>
                </a:highlight>
              </a:rPr>
              <a:t>内存空间从一个局部迁移到另一个局部</a:t>
            </a:r>
            <a:r>
              <a:rPr lang="zh-CN" altLang="en-US" sz="2800" dirty="0">
                <a:sym typeface="+mn-ea"/>
              </a:rPr>
              <a:t>，这种运行方式被称为局部模式</a:t>
            </a:r>
          </a:p>
          <a:p>
            <a:pPr lvl="1"/>
            <a:r>
              <a:rPr lang="zh-CN" altLang="en-US" sz="2800" dirty="0"/>
              <a:t>局部区域之间的迁移是通过页置换完成的</a:t>
            </a:r>
          </a:p>
          <a:p>
            <a:pPr lvl="1"/>
            <a:r>
              <a:rPr lang="zh-CN" altLang="en-US" sz="2800" dirty="0"/>
              <a:t>当进程访问下一个局部区域的页框时：</a:t>
            </a:r>
            <a:r>
              <a:rPr lang="zh-CN" altLang="en-US" sz="2800" dirty="0">
                <a:highlight>
                  <a:srgbClr val="FFFF00"/>
                </a:highlight>
              </a:rPr>
              <a:t>页故障，调入，置换，多次重复，实现了局部模型的迁移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进程局部与缺页率的关系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716" y="1183005"/>
            <a:ext cx="11477106" cy="49428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进程局部的重叠</a:t>
            </a:r>
          </a:p>
          <a:p>
            <a:pPr lvl="1"/>
            <a:r>
              <a:rPr lang="zh-CN" altLang="en-US" sz="2800" dirty="0"/>
              <a:t>没有重叠，程序仅访问一个局部，局部性好</a:t>
            </a:r>
          </a:p>
          <a:p>
            <a:pPr lvl="1"/>
            <a:r>
              <a:rPr lang="zh-CN" altLang="en-US" sz="2800" dirty="0"/>
              <a:t>多个重叠</a:t>
            </a:r>
            <a:r>
              <a:rPr lang="zh-CN" altLang="en-US" sz="2800" dirty="0">
                <a:sym typeface="+mn-ea"/>
              </a:rPr>
              <a:t>，进程同时访问多个局部，形成一个大的局部，局部性差</a:t>
            </a:r>
            <a:endParaRPr lang="zh-CN" altLang="en-US" sz="2800" dirty="0"/>
          </a:p>
          <a:p>
            <a:r>
              <a:rPr lang="zh-CN" altLang="en-US" sz="3200" dirty="0"/>
              <a:t>缺页率</a:t>
            </a:r>
            <a:r>
              <a:rPr lang="zh-CN" altLang="en-US" sz="3200" dirty="0">
                <a:sym typeface="+mn-ea"/>
              </a:rPr>
              <a:t>假定</a:t>
            </a:r>
          </a:p>
          <a:p>
            <a:pPr lvl="1"/>
            <a:r>
              <a:rPr lang="zh-CN" altLang="en-US" sz="2800" dirty="0">
                <a:sym typeface="+mn-ea"/>
              </a:rPr>
              <a:t>进程总的页数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总访存次数极低</a:t>
            </a:r>
            <a:endParaRPr lang="zh-CN" altLang="en-US" sz="2800" dirty="0"/>
          </a:p>
          <a:p>
            <a:pPr lvl="1"/>
            <a:r>
              <a:rPr lang="zh-CN" altLang="en-US" sz="2800" dirty="0"/>
              <a:t>进程访问的</a:t>
            </a:r>
            <a:r>
              <a:rPr lang="zh-CN" altLang="en-US" sz="2800" dirty="0">
                <a:highlight>
                  <a:srgbClr val="FFFF00"/>
                </a:highlight>
              </a:rPr>
              <a:t>所有局部全部装入内存后，缺页率低，否则，</a:t>
            </a:r>
            <a:r>
              <a:rPr lang="zh-CN" altLang="en-US" sz="2800" dirty="0">
                <a:highlight>
                  <a:srgbClr val="FFFF00"/>
                </a:highlight>
                <a:sym typeface="+mn-ea"/>
              </a:rPr>
              <a:t>缺页率高</a:t>
            </a: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进程局部与缺页率的关系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抖动</a:t>
            </a: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sym typeface="+mn-ea"/>
              </a:rPr>
              <a:t>CPU</a:t>
            </a:r>
            <a:r>
              <a:rPr lang="zh-CN" altLang="en-US" sz="2800" dirty="0">
                <a:sym typeface="+mn-ea"/>
              </a:rPr>
              <a:t>利用率低，缺页率高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sym typeface="+mn-ea"/>
              </a:rPr>
              <a:t>引入更多的进程，缺页率进一步升高</a:t>
            </a:r>
            <a:endParaRPr lang="en-US" altLang="zh-CN" sz="2800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sym typeface="+mn-ea"/>
              </a:rPr>
              <a:t>导致</a:t>
            </a:r>
            <a:r>
              <a:rPr lang="zh-CN" altLang="en-US" sz="2800" dirty="0">
                <a:highlight>
                  <a:srgbClr val="FFFF00"/>
                </a:highlight>
                <a:sym typeface="+mn-ea"/>
              </a:rPr>
              <a:t>系统频繁忙于页的换入</a:t>
            </a:r>
            <a:r>
              <a:rPr lang="en-US" altLang="zh-CN" sz="2800" dirty="0">
                <a:highlight>
                  <a:srgbClr val="FFFF00"/>
                </a:highlight>
                <a:sym typeface="+mn-ea"/>
              </a:rPr>
              <a:t>/</a:t>
            </a:r>
            <a:r>
              <a:rPr lang="zh-CN" altLang="en-US" sz="2800" dirty="0">
                <a:highlight>
                  <a:srgbClr val="FFFF00"/>
                </a:highlight>
                <a:sym typeface="+mn-ea"/>
              </a:rPr>
              <a:t>换出，</a:t>
            </a:r>
            <a:r>
              <a:rPr lang="en-US" altLang="zh-CN" sz="2800" dirty="0">
                <a:highlight>
                  <a:srgbClr val="FFFF00"/>
                </a:highlight>
                <a:sym typeface="+mn-ea"/>
              </a:rPr>
              <a:t>CPU</a:t>
            </a:r>
            <a:r>
              <a:rPr lang="zh-CN" altLang="en-US" sz="2800" dirty="0">
                <a:highlight>
                  <a:srgbClr val="FFFF00"/>
                </a:highlight>
                <a:sym typeface="+mn-ea"/>
              </a:rPr>
              <a:t>利用率非常低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降低缺页率的方法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555" dirty="0">
                <a:sym typeface="+mn-ea"/>
              </a:rPr>
              <a:t>程序的局部性</a:t>
            </a:r>
            <a:endParaRPr lang="zh-CN" altLang="en-US" sz="3110" dirty="0"/>
          </a:p>
          <a:p>
            <a:pPr lvl="1"/>
            <a:r>
              <a:rPr lang="zh-CN" altLang="en-US" sz="3110" dirty="0">
                <a:sym typeface="+mn-ea"/>
              </a:rPr>
              <a:t>是一般规律</a:t>
            </a:r>
            <a:r>
              <a:rPr lang="en-US" altLang="zh-CN" sz="3110" dirty="0">
                <a:sym typeface="+mn-ea"/>
              </a:rPr>
              <a:t>,</a:t>
            </a:r>
            <a:r>
              <a:rPr lang="zh-CN" altLang="en-US" sz="3110" dirty="0">
                <a:sym typeface="+mn-ea"/>
              </a:rPr>
              <a:t>也是程序设计的结果</a:t>
            </a:r>
            <a:endParaRPr lang="zh-CN" altLang="en-US" sz="3110" dirty="0"/>
          </a:p>
          <a:p>
            <a:r>
              <a:rPr lang="zh-CN" altLang="en-US" sz="3555" dirty="0">
                <a:sym typeface="+mn-ea"/>
              </a:rPr>
              <a:t>分配足够的内存（页框数量）</a:t>
            </a:r>
            <a:endParaRPr lang="zh-CN" altLang="en-US" sz="3110" dirty="0"/>
          </a:p>
          <a:p>
            <a:pPr lvl="1"/>
            <a:r>
              <a:rPr lang="zh-CN" altLang="en-US" sz="3110" dirty="0">
                <a:sym typeface="+mn-ea"/>
              </a:rPr>
              <a:t>能够容纳进程当前的局部，如何测算进程的局部</a:t>
            </a:r>
            <a:r>
              <a:rPr lang="en-US" altLang="zh-CN" sz="3110" dirty="0">
                <a:sym typeface="+mn-ea"/>
              </a:rPr>
              <a:t>---</a:t>
            </a:r>
            <a:r>
              <a:rPr lang="zh-CN" altLang="en-US" sz="3110" dirty="0">
                <a:sym typeface="+mn-ea"/>
              </a:rPr>
              <a:t>工作集</a:t>
            </a:r>
            <a:endParaRPr lang="en-US" altLang="zh-CN" sz="3110" dirty="0"/>
          </a:p>
          <a:p>
            <a:r>
              <a:rPr lang="zh-CN" altLang="en-US" sz="3555" dirty="0">
                <a:sym typeface="+mn-ea"/>
              </a:rPr>
              <a:t>置换算法（下一节）</a:t>
            </a:r>
            <a:endParaRPr lang="zh-CN" altLang="en-US" sz="3110" dirty="0"/>
          </a:p>
          <a:p>
            <a:pPr lvl="1"/>
            <a:r>
              <a:rPr lang="zh-CN" altLang="en-US" sz="3110" dirty="0">
                <a:sym typeface="+mn-ea"/>
              </a:rPr>
              <a:t>将进程局部的页留在内存，其他的置换出去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程序设计对缺页率的影响实例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5171440"/>
          </a:xfrm>
        </p:spPr>
        <p:txBody>
          <a:bodyPr>
            <a:normAutofit fontScale="97500" lnSpcReduction="10000"/>
          </a:bodyPr>
          <a:lstStyle/>
          <a:p>
            <a:pPr lvl="1" defTabSz="914400">
              <a:lnSpc>
                <a:spcPct val="110000"/>
              </a:lnSpc>
              <a:tabLst>
                <a:tab pos="3317875" algn="l"/>
                <a:tab pos="3649980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int[128,128] data;</a:t>
            </a:r>
          </a:p>
          <a:p>
            <a:pPr lvl="1" defTabSz="914400">
              <a:lnSpc>
                <a:spcPct val="110000"/>
              </a:lnSpc>
              <a:tabLst>
                <a:tab pos="3317875" algn="l"/>
                <a:tab pos="3649980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Each row is stored in one page 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defTabSz="914400">
              <a:lnSpc>
                <a:spcPct val="110000"/>
              </a:lnSpc>
              <a:tabLst>
                <a:tab pos="3317875" algn="l"/>
                <a:tab pos="3649980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Program 1 </a:t>
            </a:r>
            <a:r>
              <a:rPr lang="en-US" altLang="en-US" sz="2000" dirty="0">
                <a:latin typeface="Courier New" panose="02070309020205020404" pitchFamily="49" charset="0"/>
                <a:sym typeface="+mn-ea"/>
              </a:rPr>
              <a:t>	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defTabSz="914400">
              <a:lnSpc>
                <a:spcPct val="110000"/>
              </a:lnSpc>
              <a:buNone/>
              <a:tabLst>
                <a:tab pos="3317875" algn="l"/>
                <a:tab pos="3649980" algn="l"/>
              </a:tabLst>
            </a:pPr>
            <a:r>
              <a:rPr lang="en-US" altLang="en-US" sz="2000" dirty="0">
                <a:latin typeface="Courier New" panose="02070309020205020404" pitchFamily="49" charset="0"/>
                <a:sym typeface="+mn-ea"/>
              </a:rPr>
              <a:t>                </a:t>
            </a: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for (j = 0; j &lt;128; j++)</a:t>
            </a:r>
            <a:br>
              <a:rPr lang="en-US" altLang="en-US" sz="2000" b="1" dirty="0">
                <a:latin typeface="Courier New" panose="02070309020205020404" pitchFamily="49" charset="0"/>
                <a:sym typeface="+mn-ea"/>
              </a:rPr>
            </a:b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                  for (i = 0; i &lt; 128; i++)</a:t>
            </a:r>
            <a:br>
              <a:rPr lang="en-US" altLang="en-US" sz="2000" b="1" dirty="0">
                <a:latin typeface="Courier New" panose="02070309020205020404" pitchFamily="49" charset="0"/>
                <a:sym typeface="+mn-ea"/>
              </a:rPr>
            </a:b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                        data[i,j] = 0;</a:t>
            </a:r>
            <a:br>
              <a:rPr lang="en-US" altLang="en-US" sz="2000" b="1" dirty="0">
                <a:latin typeface="Courier New" panose="02070309020205020404" pitchFamily="49" charset="0"/>
                <a:sym typeface="+mn-ea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defTabSz="914400">
              <a:lnSpc>
                <a:spcPct val="110000"/>
              </a:lnSpc>
              <a:buNone/>
              <a:tabLst>
                <a:tab pos="3317875" algn="l"/>
                <a:tab pos="3649980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  128 x 128 = 16,384 page faults </a:t>
            </a:r>
            <a:br>
              <a:rPr lang="en-US" altLang="en-US" sz="2000" b="1" dirty="0">
                <a:latin typeface="Courier New" panose="02070309020205020404" pitchFamily="49" charset="0"/>
                <a:sym typeface="+mn-ea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 lvl="1" defTabSz="914400">
              <a:lnSpc>
                <a:spcPct val="110000"/>
              </a:lnSpc>
              <a:tabLst>
                <a:tab pos="3317875" algn="l"/>
                <a:tab pos="3649980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Program 2 </a:t>
            </a:r>
            <a:r>
              <a:rPr lang="en-US" altLang="en-US" sz="2000" dirty="0">
                <a:latin typeface="Courier New" panose="02070309020205020404" pitchFamily="49" charset="0"/>
                <a:sym typeface="+mn-ea"/>
              </a:rPr>
              <a:t>	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 defTabSz="914400">
              <a:lnSpc>
                <a:spcPct val="110000"/>
              </a:lnSpc>
              <a:buNone/>
              <a:tabLst>
                <a:tab pos="3317875" algn="l"/>
                <a:tab pos="3649980" algn="l"/>
              </a:tabLst>
            </a:pPr>
            <a:r>
              <a:rPr lang="en-US" altLang="en-US" sz="2000" dirty="0">
                <a:latin typeface="Courier New" panose="02070309020205020404" pitchFamily="49" charset="0"/>
                <a:sym typeface="+mn-ea"/>
              </a:rPr>
              <a:t>            </a:t>
            </a: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 for (i = 0; i &lt; 128; i++)</a:t>
            </a:r>
            <a:br>
              <a:rPr lang="en-US" altLang="en-US" sz="2000" b="1" dirty="0">
                <a:latin typeface="Courier New" panose="02070309020205020404" pitchFamily="49" charset="0"/>
                <a:sym typeface="+mn-ea"/>
              </a:rPr>
            </a:b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               for (j = 0; j &lt; 128; j++)</a:t>
            </a:r>
            <a:br>
              <a:rPr lang="en-US" altLang="en-US" sz="2000" b="1" dirty="0">
                <a:latin typeface="Courier New" panose="02070309020205020404" pitchFamily="49" charset="0"/>
                <a:sym typeface="+mn-ea"/>
              </a:rPr>
            </a:b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                     data[i,j] = 0;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defTabSz="914400">
              <a:lnSpc>
                <a:spcPct val="110000"/>
              </a:lnSpc>
              <a:buNone/>
              <a:tabLst>
                <a:tab pos="3317875" algn="l"/>
                <a:tab pos="3649980" algn="l"/>
              </a:tabLst>
            </a:pPr>
            <a:br>
              <a:rPr lang="en-US" altLang="en-US" sz="2000" b="1" dirty="0">
                <a:latin typeface="Courier New" panose="02070309020205020404" pitchFamily="49" charset="0"/>
                <a:sym typeface="+mn-ea"/>
              </a:rPr>
            </a:br>
            <a:r>
              <a:rPr lang="en-US" altLang="en-US" sz="2000" b="1" dirty="0">
                <a:latin typeface="Courier New" panose="02070309020205020404" pitchFamily="49" charset="0"/>
                <a:sym typeface="+mn-ea"/>
              </a:rPr>
              <a:t>128 page faults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工作集的概念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7238365" cy="5126990"/>
          </a:xfrm>
        </p:spPr>
        <p:txBody>
          <a:bodyPr>
            <a:normAutofit fontScale="95000"/>
          </a:bodyPr>
          <a:lstStyle/>
          <a:p>
            <a:pPr>
              <a:lnSpc>
                <a:spcPct val="140000"/>
              </a:lnSpc>
            </a:pPr>
            <a:r>
              <a:rPr lang="zh-CN" altLang="en-US" sz="3370" dirty="0">
                <a:sym typeface="+mn-ea"/>
              </a:rPr>
              <a:t>工作集（</a:t>
            </a:r>
            <a:r>
              <a:rPr lang="en-US" altLang="zh-CN" sz="3370" dirty="0">
                <a:sym typeface="+mn-ea"/>
              </a:rPr>
              <a:t>working model</a:t>
            </a:r>
            <a:r>
              <a:rPr lang="zh-CN" altLang="en-US" sz="3370" dirty="0">
                <a:sym typeface="+mn-ea"/>
              </a:rPr>
              <a:t>）定义</a:t>
            </a:r>
            <a:endParaRPr lang="zh-CN" altLang="en-US" sz="4265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3295" dirty="0">
                <a:sym typeface="+mn-ea"/>
              </a:rPr>
              <a:t>进程在某个时刻t之前Δ次访问中所访问页的集合，记为WS(t, Δ)，Δ称为工作集的窗口</a:t>
            </a:r>
          </a:p>
          <a:p>
            <a:pPr>
              <a:lnSpc>
                <a:spcPct val="140000"/>
              </a:lnSpc>
            </a:pPr>
            <a:r>
              <a:rPr lang="zh-CN" altLang="en-US" sz="3370" dirty="0">
                <a:sym typeface="+mn-ea"/>
              </a:rPr>
              <a:t>工作集是时间和访问内存次数这两个变量的函数</a:t>
            </a:r>
          </a:p>
          <a:p>
            <a:pPr>
              <a:lnSpc>
                <a:spcPct val="140000"/>
              </a:lnSpc>
            </a:pPr>
            <a:r>
              <a:rPr lang="zh-CN" altLang="en-US" sz="3370" dirty="0"/>
              <a:t>1968年，由Denning提出</a:t>
            </a:r>
          </a:p>
        </p:txBody>
      </p:sp>
      <p:grpSp>
        <p:nvGrpSpPr>
          <p:cNvPr id="23" name="组合 23"/>
          <p:cNvGrpSpPr/>
          <p:nvPr/>
        </p:nvGrpSpPr>
        <p:grpSpPr>
          <a:xfrm>
            <a:off x="8371822" y="1943898"/>
            <a:ext cx="2941278" cy="2159848"/>
            <a:chOff x="1815" y="21824"/>
            <a:chExt cx="3058" cy="2137"/>
          </a:xfrm>
          <a:noFill/>
        </p:grpSpPr>
        <p:sp>
          <p:nvSpPr>
            <p:cNvPr id="21" name="文本框 21"/>
            <p:cNvSpPr txBox="1"/>
            <p:nvPr/>
          </p:nvSpPr>
          <p:spPr>
            <a:xfrm>
              <a:off x="1815" y="21824"/>
              <a:ext cx="821" cy="32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工作集大小</a:t>
              </a:r>
            </a:p>
          </p:txBody>
        </p:sp>
        <p:sp>
          <p:nvSpPr>
            <p:cNvPr id="20" name="文本框 20"/>
            <p:cNvSpPr txBox="1"/>
            <p:nvPr/>
          </p:nvSpPr>
          <p:spPr>
            <a:xfrm>
              <a:off x="3915" y="23241"/>
              <a:ext cx="958" cy="32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工作集窗口</a:t>
              </a:r>
              <a:r>
                <a:rPr lang="en-US" altLang="zh-CN" sz="1200" kern="100" spc="3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Δ</a:t>
              </a:r>
              <a:endParaRPr lang="en-US" altLang="zh-CN" sz="1200" kern="100" spc="3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146" y="22156"/>
              <a:ext cx="5" cy="1368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headEnd type="arrow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5"/>
            <p:cNvCxnSpPr/>
            <p:nvPr/>
          </p:nvCxnSpPr>
          <p:spPr>
            <a:xfrm>
              <a:off x="2153" y="23531"/>
              <a:ext cx="2690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9"/>
            <p:cNvSpPr/>
            <p:nvPr/>
          </p:nvSpPr>
          <p:spPr>
            <a:xfrm>
              <a:off x="2146" y="22199"/>
              <a:ext cx="2679" cy="1332"/>
            </a:xfrm>
            <a:custGeom>
              <a:avLst/>
              <a:gdLst>
                <a:gd name="connsiteX0" fmla="*/ 0 w 3220"/>
                <a:gd name="connsiteY0" fmla="*/ 1540 h 1540"/>
                <a:gd name="connsiteX1" fmla="*/ 180 w 3220"/>
                <a:gd name="connsiteY1" fmla="*/ 1140 h 1540"/>
                <a:gd name="connsiteX2" fmla="*/ 420 w 3220"/>
                <a:gd name="connsiteY2" fmla="*/ 780 h 1540"/>
                <a:gd name="connsiteX3" fmla="*/ 674 w 3220"/>
                <a:gd name="connsiteY3" fmla="*/ 520 h 1540"/>
                <a:gd name="connsiteX4" fmla="*/ 1127 w 3220"/>
                <a:gd name="connsiteY4" fmla="*/ 274 h 1540"/>
                <a:gd name="connsiteX5" fmla="*/ 2054 w 3220"/>
                <a:gd name="connsiteY5" fmla="*/ 67 h 1540"/>
                <a:gd name="connsiteX6" fmla="*/ 3220 w 3220"/>
                <a:gd name="connsiteY6" fmla="*/ 0 h 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0" h="1540">
                  <a:moveTo>
                    <a:pt x="0" y="1540"/>
                  </a:moveTo>
                  <a:cubicBezTo>
                    <a:pt x="31" y="1467"/>
                    <a:pt x="97" y="1287"/>
                    <a:pt x="180" y="1140"/>
                  </a:cubicBezTo>
                  <a:cubicBezTo>
                    <a:pt x="263" y="993"/>
                    <a:pt x="319" y="897"/>
                    <a:pt x="420" y="780"/>
                  </a:cubicBezTo>
                  <a:cubicBezTo>
                    <a:pt x="521" y="663"/>
                    <a:pt x="531" y="627"/>
                    <a:pt x="674" y="520"/>
                  </a:cubicBezTo>
                  <a:cubicBezTo>
                    <a:pt x="817" y="413"/>
                    <a:pt x="854" y="371"/>
                    <a:pt x="1127" y="274"/>
                  </a:cubicBezTo>
                  <a:cubicBezTo>
                    <a:pt x="1400" y="177"/>
                    <a:pt x="1635" y="122"/>
                    <a:pt x="2054" y="67"/>
                  </a:cubicBezTo>
                  <a:cubicBezTo>
                    <a:pt x="2473" y="12"/>
                    <a:pt x="2957" y="15"/>
                    <a:pt x="3220" y="0"/>
                  </a:cubicBezTo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文本框 22"/>
            <p:cNvSpPr txBox="1"/>
            <p:nvPr/>
          </p:nvSpPr>
          <p:spPr>
            <a:xfrm>
              <a:off x="2312" y="23640"/>
              <a:ext cx="2016" cy="32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 spc="30" dirty="0" err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工作集大小和窗口之间的关系</a:t>
              </a:r>
              <a:endParaRPr lang="en-US" altLang="zh-CN" sz="1200" kern="100" spc="3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工作集</a:t>
            </a:r>
            <a:r>
              <a:rPr lang="en-US" altLang="zh-CN" sz="4000" dirty="0"/>
              <a:t>(Working Set)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1236036" cy="5126990"/>
          </a:xfrm>
        </p:spPr>
        <p:txBody>
          <a:bodyPr>
            <a:normAutofit fontScale="95000"/>
          </a:bodyPr>
          <a:lstStyle/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4200" dirty="0">
                <a:sym typeface="+mn-ea"/>
              </a:rPr>
              <a:t>Δ的变化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若WS中的页能全部装入内存，则|缺页率达到最小值，为|WS|/Δ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当Δ增加时，|WS|也会增加，但|WS|/Δ会越来越小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当|WS|/Δ足够小时，WS可以认为是进程当前的局部</a:t>
            </a:r>
            <a:endParaRPr lang="zh-CN" altLang="en-US" sz="2900" dirty="0"/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工作集的进一步讨论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24956"/>
            <a:ext cx="10972800" cy="5126990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3400" dirty="0">
                <a:sym typeface="+mn-ea"/>
              </a:rPr>
              <a:t>当Δ增加到某个值后，工作集相对稳定</a:t>
            </a:r>
          </a:p>
          <a:p>
            <a:pPr lvl="1" algn="l">
              <a:lnSpc>
                <a:spcPct val="140000"/>
              </a:lnSpc>
              <a:buClrTx/>
              <a:buSzTx/>
              <a:buFontTx/>
            </a:pPr>
            <a:r>
              <a:rPr lang="zh-CN" altLang="en-US" sz="2800" dirty="0">
                <a:sym typeface="+mn-ea"/>
              </a:rPr>
              <a:t>对t的变化不敏感==》当前的工作集可以作为将来近期的工作集</a:t>
            </a:r>
          </a:p>
          <a:p>
            <a:pPr lvl="1" algn="l">
              <a:lnSpc>
                <a:spcPct val="140000"/>
              </a:lnSpc>
              <a:buClrTx/>
              <a:buSzTx/>
              <a:buFontTx/>
            </a:pPr>
            <a:r>
              <a:rPr lang="zh-CN" altLang="en-US" sz="2800" dirty="0">
                <a:sym typeface="+mn-ea"/>
              </a:rPr>
              <a:t>对Δ的变化也不敏感==》说明工作集已经包含了进程的一个局部</a:t>
            </a:r>
          </a:p>
          <a:p>
            <a:pPr algn="l">
              <a:lnSpc>
                <a:spcPct val="140000"/>
              </a:lnSpc>
              <a:buClrTx/>
              <a:buSzTx/>
              <a:buFontTx/>
            </a:pPr>
            <a:r>
              <a:rPr lang="zh-CN" altLang="en-US" sz="3400" dirty="0">
                <a:sym typeface="+mn-ea"/>
              </a:rPr>
              <a:t>工作集的计算并不容易，一般采用近似方法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493" t="11264" r="1244" b="11610"/>
          <a:stretch>
            <a:fillRect/>
          </a:stretch>
        </p:blipFill>
        <p:spPr>
          <a:xfrm>
            <a:off x="7100570" y="4431030"/>
            <a:ext cx="4370070" cy="18415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工作集实例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1574464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>
                <a:sym typeface="+mn-ea"/>
              </a:rPr>
              <a:t>如图，假设工作集窗口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Δ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3200" dirty="0">
                <a:sym typeface="+mn-ea"/>
              </a:rPr>
              <a:t>8</a:t>
            </a:r>
          </a:p>
          <a:p>
            <a:r>
              <a:rPr lang="zh-CN" altLang="en-US" sz="3200" dirty="0">
                <a:sym typeface="+mn-ea"/>
              </a:rPr>
              <a:t>t1时刻的工作集为{0,1,3,4}，t2时刻的工作集为{0,1,3,4}</a:t>
            </a:r>
            <a:endParaRPr lang="en-US" altLang="zh-CN" sz="3200" dirty="0"/>
          </a:p>
        </p:txBody>
      </p:sp>
      <p:grpSp>
        <p:nvGrpSpPr>
          <p:cNvPr id="18" name="组合 18"/>
          <p:cNvGrpSpPr/>
          <p:nvPr/>
        </p:nvGrpSpPr>
        <p:grpSpPr>
          <a:xfrm>
            <a:off x="1758142" y="3171190"/>
            <a:ext cx="7720330" cy="3268345"/>
            <a:chOff x="845" y="18229"/>
            <a:chExt cx="7285" cy="2445"/>
          </a:xfrm>
          <a:noFill/>
        </p:grpSpPr>
        <p:sp>
          <p:nvSpPr>
            <p:cNvPr id="5" name="文本框 4"/>
            <p:cNvSpPr txBox="1"/>
            <p:nvPr/>
          </p:nvSpPr>
          <p:spPr>
            <a:xfrm>
              <a:off x="845" y="18559"/>
              <a:ext cx="7285" cy="31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r>
                <a:rPr lang="en-US" altLang="zh-CN" sz="2000" kern="100" spc="565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...314000344736203877888776616...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9" y="18229"/>
              <a:ext cx="1499" cy="32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 spc="30" dirty="0" err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页引用序列</a:t>
              </a:r>
              <a:endParaRPr lang="en-US" altLang="zh-CN" sz="2000" kern="100" spc="3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3287" y="18872"/>
              <a:ext cx="0" cy="7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482" y="18879"/>
              <a:ext cx="0" cy="7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727" y="19232"/>
              <a:ext cx="156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497" y="18924"/>
              <a:ext cx="237" cy="267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8</a:t>
              </a:r>
            </a:p>
          </p:txBody>
        </p:sp>
        <p:cxnSp>
          <p:nvCxnSpPr>
            <p:cNvPr id="11" name="直接箭头连接符 11"/>
            <p:cNvCxnSpPr/>
            <p:nvPr/>
          </p:nvCxnSpPr>
          <p:spPr>
            <a:xfrm>
              <a:off x="4906" y="19246"/>
              <a:ext cx="156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0"/>
            <p:cNvSpPr txBox="1"/>
            <p:nvPr/>
          </p:nvSpPr>
          <p:spPr>
            <a:xfrm>
              <a:off x="5571" y="18939"/>
              <a:ext cx="237" cy="267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8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29" y="19564"/>
              <a:ext cx="236" cy="267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2000" kern="100" spc="30" baseline="-250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  <a:endParaRPr lang="en-US" altLang="zh-CN" sz="2000" kern="100" spc="3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91" y="19591"/>
              <a:ext cx="236" cy="267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2000" kern="100" spc="30" baseline="-250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</a:t>
              </a:r>
              <a:endParaRPr lang="en-US" altLang="zh-CN" sz="2000" kern="100" spc="3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8" y="19894"/>
              <a:ext cx="2048" cy="32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WS(t</a:t>
              </a:r>
              <a:r>
                <a:rPr lang="en-US" altLang="zh-CN" sz="2000" kern="100" spc="30" baseline="-250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  <a:r>
                <a:rPr lang="en-US" altLang="zh-CN" sz="20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, 8)={0,1,3,4}</a:t>
              </a:r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5048" y="19904"/>
              <a:ext cx="1662" cy="32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WS(t</a:t>
              </a:r>
              <a:r>
                <a:rPr lang="en-US" altLang="zh-CN" sz="2000" kern="100" spc="30" baseline="-250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</a:t>
              </a:r>
              <a:r>
                <a:rPr lang="en-US" altLang="zh-CN" sz="20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, 8)={7,8}</a:t>
              </a:r>
            </a:p>
          </p:txBody>
        </p:sp>
        <p:sp>
          <p:nvSpPr>
            <p:cNvPr id="17" name="文本框 17"/>
            <p:cNvSpPr txBox="1"/>
            <p:nvPr/>
          </p:nvSpPr>
          <p:spPr>
            <a:xfrm>
              <a:off x="2592" y="20353"/>
              <a:ext cx="3640" cy="32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 spc="3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 工作集随时间和窗口而变化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分配页框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07055" y="4505960"/>
            <a:ext cx="8534400" cy="1539875"/>
          </a:xfrm>
        </p:spPr>
        <p:txBody>
          <a:bodyPr/>
          <a:lstStyle/>
          <a:p>
            <a:pPr algn="r"/>
            <a:r>
              <a:rPr lang="zh-CN" altLang="en-US" dirty="0"/>
              <a:t>山东大学计算机科学与</a:t>
            </a:r>
            <a:r>
              <a:rPr lang="zh-CN" altLang="en-US"/>
              <a:t>技术学院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ClrTx/>
              <a:defRPr/>
            </a:pPr>
            <a:r>
              <a:rPr lang="zh-CN" altLang="en-US" sz="4000" dirty="0"/>
              <a:t>固定分区的实现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地址变换机构</a:t>
            </a:r>
          </a:p>
          <a:p>
            <a:pPr lvl="1"/>
            <a:r>
              <a:rPr lang="zh-CN" altLang="en-US" sz="2800" dirty="0"/>
              <a:t>基址寄存器，重定位寄存器</a:t>
            </a:r>
            <a:endParaRPr lang="en-US" altLang="zh-CN" sz="2800" dirty="0"/>
          </a:p>
          <a:p>
            <a:pPr lvl="2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register, relocation register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/>
              <a:t>限长寄存器（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register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876" r="16431" b="876"/>
          <a:stretch>
            <a:fillRect/>
          </a:stretch>
        </p:blipFill>
        <p:spPr bwMode="auto">
          <a:xfrm>
            <a:off x="6559784" y="1429300"/>
            <a:ext cx="4727107" cy="370410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主要内容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分配页框需要考虑的因素</a:t>
            </a:r>
          </a:p>
          <a:p>
            <a:r>
              <a:rPr lang="zh-CN" altLang="en-US" sz="3200" dirty="0">
                <a:sym typeface="+mn-ea"/>
              </a:rPr>
              <a:t>进程需要的最少页框数</a:t>
            </a:r>
          </a:p>
          <a:p>
            <a:r>
              <a:rPr lang="zh-CN" altLang="en-US" sz="3200" dirty="0">
                <a:sym typeface="+mn-ea"/>
              </a:rPr>
              <a:t>页框分配方法</a:t>
            </a:r>
          </a:p>
          <a:p>
            <a:pPr lvl="1"/>
            <a:r>
              <a:rPr lang="zh-CN" altLang="en-US" sz="2665" dirty="0">
                <a:sym typeface="+mn-ea"/>
              </a:rPr>
              <a:t>固定分配方法</a:t>
            </a:r>
          </a:p>
          <a:p>
            <a:pPr lvl="1"/>
            <a:r>
              <a:rPr lang="zh-CN" altLang="en-US" sz="2665" dirty="0">
                <a:sym typeface="+mn-ea"/>
              </a:rPr>
              <a:t>可变分配方法</a:t>
            </a:r>
          </a:p>
          <a:p>
            <a:r>
              <a:rPr lang="en-US" altLang="zh-CN" sz="3200" dirty="0">
                <a:sym typeface="+mn-ea"/>
              </a:rPr>
              <a:t>Windows XP</a:t>
            </a:r>
            <a:r>
              <a:rPr lang="zh-CN" altLang="en-US" sz="3200" dirty="0">
                <a:sym typeface="+mn-ea"/>
              </a:rPr>
              <a:t>页框分配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分配页框需要考虑的因素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4833"/>
            <a:ext cx="4369724" cy="49428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降低缺页率</a:t>
            </a:r>
          </a:p>
          <a:p>
            <a:r>
              <a:rPr lang="zh-CN" altLang="en-US" sz="3200" dirty="0"/>
              <a:t>防止抖动</a:t>
            </a:r>
          </a:p>
          <a:p>
            <a:r>
              <a:rPr lang="zh-CN" altLang="en-US" sz="3200" dirty="0"/>
              <a:t>进程数量</a:t>
            </a:r>
          </a:p>
          <a:p>
            <a:r>
              <a:rPr lang="zh-CN" altLang="en-US" sz="3200" dirty="0"/>
              <a:t>进程的工作集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503025" y="1582651"/>
            <a:ext cx="4987637" cy="4942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系统的可用内存数量</a:t>
            </a:r>
          </a:p>
          <a:p>
            <a:r>
              <a:rPr lang="zh-CN" altLang="en-US" sz="3200" dirty="0"/>
              <a:t>固定分配</a:t>
            </a:r>
            <a:r>
              <a:rPr lang="en-US" altLang="zh-CN" sz="3200" dirty="0"/>
              <a:t>vs</a:t>
            </a:r>
            <a:r>
              <a:rPr lang="zh-CN" altLang="en-US" sz="3200" dirty="0"/>
              <a:t>可变分配</a:t>
            </a:r>
          </a:p>
          <a:p>
            <a:r>
              <a:rPr lang="zh-CN" altLang="en-US" sz="3200" dirty="0">
                <a:sym typeface="+mn-ea"/>
              </a:rPr>
              <a:t>进程需要的最少页框数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进程需要的最少页框数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>
              <a:lnSpc>
                <a:spcPct val="140000"/>
              </a:lnSpc>
            </a:pPr>
            <a:r>
              <a:rPr lang="zh-CN" altLang="en-US" sz="3400" dirty="0">
                <a:sym typeface="+mn-ea"/>
              </a:rPr>
              <a:t>执行一条指令所需页框的数量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最简单的指令仅需要一个字节，也需要分配一个页框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间接访问指令 LOAD R, </a:t>
            </a:r>
            <a:r>
              <a:rPr lang="en-US" altLang="zh-CN" sz="2900" dirty="0">
                <a:sym typeface="+mn-ea"/>
              </a:rPr>
              <a:t>*</a:t>
            </a:r>
            <a:r>
              <a:rPr lang="zh-CN" altLang="en-US" sz="2900" dirty="0">
                <a:sym typeface="+mn-ea"/>
              </a:rPr>
              <a:t>[10000]间接访问10000号单元，需要</a:t>
            </a:r>
            <a:r>
              <a:rPr lang="en-US" altLang="zh-CN" sz="2900" dirty="0">
                <a:sym typeface="+mn-ea"/>
              </a:rPr>
              <a:t>2</a:t>
            </a:r>
            <a:r>
              <a:rPr lang="zh-CN" altLang="en-US" sz="2900" dirty="0">
                <a:sym typeface="+mn-ea"/>
              </a:rPr>
              <a:t>个页框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块拷贝指令等，需要分配更多页框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与计算机的体系架构相关</a:t>
            </a:r>
            <a:endParaRPr lang="zh-CN" altLang="en-US" sz="2900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进程需要的最少页框数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sz="3400" dirty="0">
                <a:sym typeface="+mn-ea"/>
              </a:rPr>
              <a:t>操作系统会大方得多</a:t>
            </a:r>
            <a:endParaRPr lang="zh-CN" altLang="en-US" sz="3400" dirty="0"/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目标不是执行</a:t>
            </a:r>
            <a:endParaRPr lang="zh-CN" altLang="en-US" sz="2900" dirty="0"/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而是低缺页率</a:t>
            </a:r>
            <a:endParaRPr lang="zh-CN" altLang="en-US" sz="2900" dirty="0"/>
          </a:p>
          <a:p>
            <a:pPr lvl="1">
              <a:lnSpc>
                <a:spcPct val="140000"/>
              </a:lnSpc>
            </a:pPr>
            <a:r>
              <a:rPr lang="zh-CN" altLang="en-US" sz="2900" dirty="0">
                <a:sym typeface="+mn-ea"/>
              </a:rPr>
              <a:t>假定操作系统手中的内存总是紧张的</a:t>
            </a:r>
            <a:endParaRPr lang="zh-CN" altLang="en-US" sz="2900" dirty="0"/>
          </a:p>
          <a:p>
            <a:pPr>
              <a:lnSpc>
                <a:spcPct val="140000"/>
              </a:lnSpc>
            </a:pPr>
            <a:r>
              <a:rPr lang="zh-CN" altLang="en-US" sz="3400" dirty="0">
                <a:sym typeface="+mn-ea"/>
              </a:rPr>
              <a:t>进程应得的内存数量</a:t>
            </a:r>
            <a:endParaRPr lang="zh-CN" altLang="en-US" sz="3400" dirty="0"/>
          </a:p>
          <a:p>
            <a:pPr lvl="1" algn="l">
              <a:lnSpc>
                <a:spcPct val="140000"/>
              </a:lnSpc>
              <a:buClrTx/>
              <a:buSzTx/>
              <a:buFontTx/>
            </a:pPr>
            <a:r>
              <a:rPr lang="zh-CN" altLang="en-US" sz="2900" dirty="0">
                <a:sym typeface="+mn-ea"/>
              </a:rPr>
              <a:t>合理下限：局部</a:t>
            </a:r>
            <a:endParaRPr lang="zh-CN" altLang="en-US" sz="2900" dirty="0"/>
          </a:p>
          <a:p>
            <a:pPr lvl="1" algn="l">
              <a:lnSpc>
                <a:spcPct val="140000"/>
              </a:lnSpc>
              <a:buClrTx/>
              <a:buSzTx/>
              <a:buFontTx/>
            </a:pPr>
            <a:r>
              <a:rPr lang="zh-CN" altLang="en-US" sz="2900" dirty="0">
                <a:sym typeface="+mn-ea"/>
              </a:rPr>
              <a:t>计算困难</a:t>
            </a:r>
            <a:endParaRPr lang="zh-CN" altLang="en-US" sz="2900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页框分配方法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sz="3300" dirty="0">
                <a:sym typeface="+mn-ea"/>
              </a:rPr>
              <a:t>固定分配方法</a:t>
            </a:r>
          </a:p>
          <a:p>
            <a:pPr lvl="1"/>
            <a:r>
              <a:rPr lang="zh-CN" altLang="en-US" sz="2900" dirty="0"/>
              <a:t>依据的都是进程的、整体的静态特征，如优先权和大小</a:t>
            </a:r>
          </a:p>
          <a:p>
            <a:pPr lvl="1"/>
            <a:r>
              <a:rPr lang="zh-CN" altLang="en-US" sz="2900" dirty="0"/>
              <a:t>没有考虑进程运行过程中动态的、阶段性的需求</a:t>
            </a:r>
          </a:p>
          <a:p>
            <a:r>
              <a:rPr lang="zh-CN" altLang="en-US" sz="3300" dirty="0"/>
              <a:t>平均分配</a:t>
            </a:r>
          </a:p>
          <a:p>
            <a:pPr lvl="1"/>
            <a:r>
              <a:rPr lang="en-US" altLang="zh-CN" sz="2900" dirty="0"/>
              <a:t>m/n</a:t>
            </a:r>
            <a:r>
              <a:rPr lang="zh-CN" altLang="en-US" sz="2900" dirty="0"/>
              <a:t>，</a:t>
            </a:r>
            <a:r>
              <a:rPr lang="en-US" altLang="zh-CN" sz="2900" dirty="0"/>
              <a:t>m</a:t>
            </a:r>
            <a:r>
              <a:rPr lang="zh-CN" altLang="en-US" sz="2900" dirty="0"/>
              <a:t>为可分配内存总量，</a:t>
            </a:r>
            <a:r>
              <a:rPr lang="en-US" altLang="zh-CN" sz="2900" dirty="0"/>
              <a:t>n</a:t>
            </a:r>
            <a:r>
              <a:rPr lang="zh-CN" altLang="en-US" sz="2900" dirty="0"/>
              <a:t>为进程数量</a:t>
            </a:r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页框分配方法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sz="3300" dirty="0"/>
              <a:t>按比例分配</a:t>
            </a:r>
          </a:p>
          <a:p>
            <a:pPr lvl="1"/>
            <a:r>
              <a:rPr lang="zh-CN" altLang="en-US" sz="2900" dirty="0"/>
              <a:t>假设每个进程页的数量是si，内存页框数为m，则每个进程分得的页框数量为 ai=(si/Σsi)*m</a:t>
            </a:r>
          </a:p>
          <a:p>
            <a:r>
              <a:rPr lang="zh-CN" altLang="en-US" sz="3300" dirty="0"/>
              <a:t>按优先级分配</a:t>
            </a:r>
          </a:p>
          <a:p>
            <a:pPr lvl="1"/>
            <a:r>
              <a:rPr lang="zh-CN" altLang="en-US" sz="2900" dirty="0"/>
              <a:t>如何将优先级转变为页框数量？</a:t>
            </a: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页框分配方法</a:t>
            </a:r>
            <a:r>
              <a:rPr lang="en-US" altLang="zh-CN" sz="4000" dirty="0">
                <a:sym typeface="+mn-ea"/>
              </a:rPr>
              <a:t>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sz="3300" dirty="0"/>
              <a:t>可变分配方法</a:t>
            </a:r>
          </a:p>
          <a:p>
            <a:pPr lvl="1"/>
            <a:r>
              <a:rPr lang="zh-CN" altLang="en-US" sz="2900" dirty="0"/>
              <a:t>根据进程的实际运行情况，决定分配内存数量</a:t>
            </a:r>
          </a:p>
          <a:p>
            <a:r>
              <a:rPr lang="zh-CN" altLang="en-US" sz="3300" dirty="0"/>
              <a:t>全局置换(global replacement)</a:t>
            </a:r>
          </a:p>
          <a:p>
            <a:pPr lvl="1"/>
            <a:r>
              <a:rPr lang="zh-CN" altLang="en-US" sz="2900" dirty="0"/>
              <a:t>按照置换策略，在所有进程中选择要置换的页</a:t>
            </a:r>
          </a:p>
          <a:p>
            <a:pPr lvl="1"/>
            <a:r>
              <a:rPr lang="zh-CN" altLang="en-US" sz="2900" dirty="0"/>
              <a:t>缺页率高的进程占用缺页率低的进程的页框</a:t>
            </a: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页框分配方法</a:t>
            </a:r>
            <a:r>
              <a:rPr lang="en-US" altLang="zh-CN" sz="4000" dirty="0">
                <a:sym typeface="+mn-ea"/>
              </a:rPr>
              <a:t>(cont.)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sz="3300" dirty="0">
                <a:sym typeface="+mn-ea"/>
              </a:rPr>
              <a:t>局部置换(global replacement)</a:t>
            </a:r>
            <a:endParaRPr lang="zh-CN" altLang="en-US" sz="3300" dirty="0"/>
          </a:p>
          <a:p>
            <a:pPr lvl="1"/>
            <a:r>
              <a:rPr lang="zh-CN" altLang="en-US" sz="2900" dirty="0">
                <a:sym typeface="+mn-ea"/>
              </a:rPr>
              <a:t>按照置换策略，在本进程内选择要置换的页</a:t>
            </a:r>
            <a:endParaRPr lang="zh-CN" altLang="en-US" sz="2900" dirty="0"/>
          </a:p>
          <a:p>
            <a:r>
              <a:rPr lang="zh-CN" altLang="en-US" sz="3300" dirty="0"/>
              <a:t>置换策略与抖动的关系</a:t>
            </a:r>
          </a:p>
          <a:p>
            <a:pPr lvl="1"/>
            <a:r>
              <a:rPr lang="zh-CN" altLang="en-US" sz="2900" dirty="0"/>
              <a:t>可消除抖动</a:t>
            </a:r>
          </a:p>
          <a:p>
            <a:pPr lvl="1"/>
            <a:r>
              <a:rPr lang="zh-CN" altLang="en-US" sz="2900" dirty="0"/>
              <a:t>也可能使抖动蔓延</a:t>
            </a:r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实例：</a:t>
            </a:r>
            <a:r>
              <a:rPr lang="en-US" altLang="zh-CN" sz="4000" dirty="0"/>
              <a:t>Windows XP</a:t>
            </a:r>
            <a:r>
              <a:rPr lang="zh-CN" altLang="en-US" sz="4000" dirty="0"/>
              <a:t>页框分配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10000"/>
              </a:lnSpc>
            </a:pPr>
            <a:r>
              <a:rPr lang="zh-CN" altLang="en-US" sz="3300" dirty="0"/>
              <a:t>页簇</a:t>
            </a:r>
          </a:p>
          <a:p>
            <a:pPr lvl="1">
              <a:lnSpc>
                <a:spcPct val="110000"/>
              </a:lnSpc>
            </a:pPr>
            <a:r>
              <a:rPr lang="zh-CN" altLang="en-US" sz="2900" dirty="0"/>
              <a:t>将故障页及后续若干页调入</a:t>
            </a:r>
          </a:p>
          <a:p>
            <a:pPr lvl="1">
              <a:lnSpc>
                <a:spcPct val="110000"/>
              </a:lnSpc>
            </a:pPr>
            <a:r>
              <a:rPr lang="zh-CN" altLang="en-US" sz="2900" dirty="0"/>
              <a:t>预调入</a:t>
            </a:r>
            <a:r>
              <a:rPr lang="en-US" altLang="zh-CN" sz="2900" dirty="0"/>
              <a:t>(</a:t>
            </a:r>
            <a:r>
              <a:rPr lang="en-US" altLang="zh-CN" sz="2900" dirty="0" err="1"/>
              <a:t>prepaging</a:t>
            </a:r>
            <a:r>
              <a:rPr lang="en-US" altLang="zh-CN" sz="2900" dirty="0"/>
              <a:t>)</a:t>
            </a:r>
            <a:r>
              <a:rPr lang="zh-CN" altLang="en-US" sz="2900" dirty="0"/>
              <a:t>方法，源于局部性原理</a:t>
            </a:r>
          </a:p>
          <a:p>
            <a:pPr>
              <a:lnSpc>
                <a:spcPct val="110000"/>
              </a:lnSpc>
            </a:pPr>
            <a:r>
              <a:rPr lang="zh-CN" altLang="en-US" sz="3300" dirty="0">
                <a:sym typeface="+mn-ea"/>
              </a:rPr>
              <a:t>为每个进程设置</a:t>
            </a:r>
            <a:endParaRPr lang="en-US" altLang="en-US" sz="3300" dirty="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900" dirty="0">
                <a:sym typeface="+mn-ea"/>
              </a:rPr>
              <a:t>最小工作集</a:t>
            </a:r>
            <a:r>
              <a:rPr lang="en-US" altLang="zh-CN" sz="2900" dirty="0">
                <a:sym typeface="+mn-ea"/>
              </a:rPr>
              <a:t>：50</a:t>
            </a:r>
          </a:p>
          <a:p>
            <a:pPr lvl="1">
              <a:lnSpc>
                <a:spcPct val="110000"/>
              </a:lnSpc>
            </a:pPr>
            <a:r>
              <a:rPr lang="zh-CN" altLang="en-US" sz="2900" dirty="0">
                <a:sym typeface="+mn-ea"/>
              </a:rPr>
              <a:t>最大工作集</a:t>
            </a:r>
            <a:r>
              <a:rPr lang="en-US" altLang="zh-CN" sz="2900" dirty="0">
                <a:sym typeface="+mn-ea"/>
              </a:rPr>
              <a:t>：345</a:t>
            </a:r>
            <a:endParaRPr lang="en-US" altLang="zh-CN" sz="29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实例：</a:t>
            </a:r>
            <a:r>
              <a:rPr lang="en-US" altLang="zh-CN" sz="4000" dirty="0"/>
              <a:t>Windows XP</a:t>
            </a:r>
            <a:r>
              <a:rPr lang="zh-CN" altLang="en-US" sz="4000" dirty="0"/>
              <a:t>页框分配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10000"/>
              </a:lnSpc>
            </a:pPr>
            <a:r>
              <a:rPr lang="zh-CN" altLang="en-US" sz="3300" dirty="0"/>
              <a:t>空闲页框</a:t>
            </a:r>
            <a:endParaRPr lang="en-US" altLang="zh-CN" sz="3300" dirty="0"/>
          </a:p>
          <a:p>
            <a:pPr lvl="1">
              <a:lnSpc>
                <a:spcPct val="110000"/>
              </a:lnSpc>
            </a:pPr>
            <a:r>
              <a:rPr lang="zh-CN" altLang="en-US" sz="2900" dirty="0"/>
              <a:t>设定一个阈值：</a:t>
            </a:r>
            <a:r>
              <a:rPr lang="en-US" altLang="zh-CN" sz="2900" dirty="0"/>
              <a:t> </a:t>
            </a:r>
            <a:r>
              <a:rPr lang="zh-CN" altLang="en-US" sz="2900" dirty="0"/>
              <a:t>多大比较合适？</a:t>
            </a:r>
            <a:endParaRPr lang="en-US" altLang="zh-CN" sz="2900" dirty="0"/>
          </a:p>
          <a:p>
            <a:pPr lvl="1" algn="l">
              <a:lnSpc>
                <a:spcPct val="110000"/>
              </a:lnSpc>
              <a:buClrTx/>
              <a:buSzTx/>
              <a:buFontTx/>
            </a:pPr>
            <a:r>
              <a:rPr lang="zh-CN" altLang="en-US" sz="2900" dirty="0"/>
              <a:t>自动调整工作集</a:t>
            </a:r>
            <a:r>
              <a:rPr lang="zh-CN" altLang="en-US" sz="2900" dirty="0">
                <a:sym typeface="+mn-ea"/>
              </a:rPr>
              <a:t>：从页框数量多于最小工作集的进程中获得</a:t>
            </a:r>
            <a:endParaRPr lang="en-US" altLang="zh-CN" sz="2900" dirty="0"/>
          </a:p>
          <a:p>
            <a:pPr>
              <a:lnSpc>
                <a:spcPct val="110000"/>
              </a:lnSpc>
            </a:pPr>
            <a:r>
              <a:rPr lang="zh-CN" altLang="en-US" sz="3300" dirty="0"/>
              <a:t>当出现页故障</a:t>
            </a:r>
            <a:endParaRPr lang="en-US" altLang="zh-CN" sz="3300" dirty="0"/>
          </a:p>
          <a:p>
            <a:pPr lvl="1">
              <a:lnSpc>
                <a:spcPct val="110000"/>
              </a:lnSpc>
            </a:pPr>
            <a:r>
              <a:rPr lang="zh-CN" altLang="en-US" sz="2900" dirty="0"/>
              <a:t>获取需要的页框</a:t>
            </a:r>
            <a:endParaRPr lang="en-US" altLang="zh-CN" sz="2900" dirty="0"/>
          </a:p>
          <a:p>
            <a:pPr lvl="1">
              <a:lnSpc>
                <a:spcPct val="110000"/>
              </a:lnSpc>
            </a:pPr>
            <a:r>
              <a:rPr lang="zh-CN" altLang="en-US" sz="2900" dirty="0"/>
              <a:t>局部页面置换：</a:t>
            </a:r>
            <a:r>
              <a:rPr lang="en-US" altLang="zh-CN" sz="2900" dirty="0"/>
              <a:t>clock</a:t>
            </a:r>
            <a:r>
              <a:rPr lang="zh-CN" altLang="en-US" sz="2900" dirty="0"/>
              <a:t>算法的变种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buClrTx/>
              <a:defRPr/>
            </a:pPr>
            <a:r>
              <a:rPr lang="zh-CN" altLang="en-US" sz="4000" dirty="0"/>
              <a:t>固定分区的实现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地址变换机构</a:t>
            </a:r>
          </a:p>
          <a:p>
            <a:pPr lvl="1"/>
            <a:r>
              <a:rPr lang="zh-CN" altLang="en-US" sz="2800" b="1" dirty="0"/>
              <a:t>存储保护</a:t>
            </a:r>
          </a:p>
          <a:p>
            <a:pPr lvl="1"/>
            <a:r>
              <a:rPr lang="zh-CN" altLang="en-US" sz="2800" b="1" dirty="0"/>
              <a:t>地址变换过程</a:t>
            </a:r>
            <a:endParaRPr lang="en-US" altLang="zh-CN" sz="2800" b="1" dirty="0"/>
          </a:p>
        </p:txBody>
      </p:sp>
      <p:pic>
        <p:nvPicPr>
          <p:cNvPr id="43010" name="Picture 4" descr="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97506" y="1874520"/>
            <a:ext cx="6727414" cy="35610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置换算法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07055" y="4505960"/>
            <a:ext cx="8534400" cy="1539875"/>
          </a:xfrm>
        </p:spPr>
        <p:txBody>
          <a:bodyPr/>
          <a:lstStyle/>
          <a:p>
            <a:pPr algn="r"/>
            <a:r>
              <a:rPr lang="zh-CN" altLang="en-US" dirty="0"/>
              <a:t>山东大学计算机科学与技术学院</a:t>
            </a:r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置换算法概述</a:t>
            </a:r>
          </a:p>
          <a:p>
            <a:r>
              <a:rPr lang="zh-CN" altLang="en-US" sz="3200" dirty="0"/>
              <a:t>最优</a:t>
            </a:r>
            <a:r>
              <a:rPr lang="zh-CN" altLang="en-US" sz="3200" dirty="0">
                <a:sym typeface="+mn-ea"/>
              </a:rPr>
              <a:t>置换算法</a:t>
            </a:r>
            <a:endParaRPr lang="zh-CN" altLang="en-US" sz="3200" dirty="0"/>
          </a:p>
          <a:p>
            <a:r>
              <a:rPr lang="zh-CN" altLang="en-US" sz="3200" dirty="0"/>
              <a:t>先进先出</a:t>
            </a:r>
            <a:r>
              <a:rPr lang="zh-CN" altLang="en-US" sz="3200" dirty="0">
                <a:sym typeface="+mn-ea"/>
              </a:rPr>
              <a:t>置换算法</a:t>
            </a:r>
            <a:endParaRPr lang="zh-CN" altLang="en-US" sz="3200" dirty="0"/>
          </a:p>
          <a:p>
            <a:r>
              <a:rPr lang="zh-CN" altLang="en-US" sz="3200" dirty="0"/>
              <a:t>最久未用</a:t>
            </a:r>
            <a:r>
              <a:rPr lang="zh-CN" altLang="en-US" sz="3200" dirty="0">
                <a:sym typeface="+mn-ea"/>
              </a:rPr>
              <a:t>置换算法</a:t>
            </a:r>
            <a:endParaRPr lang="zh-CN" altLang="en-US" sz="3200" dirty="0"/>
          </a:p>
          <a:p>
            <a:r>
              <a:rPr lang="en-US" altLang="zh-CN" sz="3200" dirty="0"/>
              <a:t>CLOCK</a:t>
            </a:r>
            <a:r>
              <a:rPr lang="zh-CN" altLang="en-US" sz="3200" dirty="0">
                <a:sym typeface="+mn-ea"/>
              </a:rPr>
              <a:t>置换算法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置换</a:t>
            </a:r>
            <a:r>
              <a:rPr lang="en-US" altLang="zh-CN" sz="4000" dirty="0">
                <a:sym typeface="+mn-ea"/>
              </a:rPr>
              <a:t>(Replacement)</a:t>
            </a:r>
            <a:r>
              <a:rPr lang="zh-CN" altLang="en-US" sz="4000" dirty="0">
                <a:sym typeface="+mn-ea"/>
              </a:rPr>
              <a:t>算法概述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5124450"/>
          </a:xfrm>
        </p:spPr>
        <p:txBody>
          <a:bodyPr>
            <a:normAutofit fontScale="95000"/>
          </a:bodyPr>
          <a:lstStyle/>
          <a:p>
            <a:pPr>
              <a:lnSpc>
                <a:spcPct val="140000"/>
              </a:lnSpc>
            </a:pPr>
            <a:r>
              <a:rPr lang="zh-CN" altLang="en-US" sz="3400" dirty="0"/>
              <a:t>置换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选择淘汰的页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调入新页</a:t>
            </a:r>
          </a:p>
          <a:p>
            <a:pPr>
              <a:lnSpc>
                <a:spcPct val="140000"/>
              </a:lnSpc>
            </a:pPr>
            <a:r>
              <a:rPr lang="zh-CN" altLang="en-US" sz="3400" dirty="0"/>
              <a:t>目标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降低缺页率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保留进程的局部在内存</a:t>
            </a:r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置换</a:t>
            </a:r>
            <a:r>
              <a:rPr lang="en-US" altLang="zh-CN" sz="4000" dirty="0">
                <a:sym typeface="+mn-ea"/>
              </a:rPr>
              <a:t>(Replacement)</a:t>
            </a:r>
            <a:r>
              <a:rPr lang="zh-CN" altLang="en-US" sz="4000" dirty="0">
                <a:sym typeface="+mn-ea"/>
              </a:rPr>
              <a:t>算法概述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5124450"/>
          </a:xfrm>
        </p:spPr>
        <p:txBody>
          <a:bodyPr>
            <a:normAutofit fontScale="95000"/>
          </a:bodyPr>
          <a:lstStyle/>
          <a:p>
            <a:pPr>
              <a:lnSpc>
                <a:spcPct val="140000"/>
              </a:lnSpc>
            </a:pPr>
            <a:r>
              <a:rPr lang="zh-CN" altLang="en-US" sz="3400" dirty="0"/>
              <a:t>进程访问内存的一个抽象模型（仅用于说明算法思想）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假设系统分配给进程的页框数量为n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进程访问内存的行为可以用页号的序列表示，如3，5，0，1，…，表示进程依次访问第3，5，0，1等页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如果一个进程连续多次访问一页，页号不会在这个序列中重复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系统可以记录已经访问的页，但不会知道进程将要访问哪些页</a:t>
            </a:r>
          </a:p>
          <a:p>
            <a:pPr lvl="1">
              <a:lnSpc>
                <a:spcPct val="140000"/>
              </a:lnSpc>
            </a:pPr>
            <a:r>
              <a:rPr lang="zh-CN" altLang="en-US" sz="2900" dirty="0"/>
              <a:t>进程执行前所有页框都是空的，当使用到某页时才会将其调入</a:t>
            </a:r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最优置换(Optimal Page Replacement)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70" y="1183005"/>
            <a:ext cx="10972800" cy="5217160"/>
          </a:xfrm>
        </p:spPr>
        <p:txBody>
          <a:bodyPr>
            <a:normAutofit fontScale="95000"/>
          </a:bodyPr>
          <a:lstStyle/>
          <a:p>
            <a:pPr>
              <a:lnSpc>
                <a:spcPct val="130000"/>
              </a:lnSpc>
            </a:pPr>
            <a:r>
              <a:rPr lang="zh-CN" altLang="en-US" sz="3400" dirty="0"/>
              <a:t>算法基本思想：淘汰</a:t>
            </a:r>
            <a:r>
              <a:rPr lang="zh-CN" altLang="en-US" sz="3400" dirty="0">
                <a:highlight>
                  <a:srgbClr val="FFFF00"/>
                </a:highlight>
              </a:rPr>
              <a:t>将来最久不用的页</a:t>
            </a:r>
          </a:p>
          <a:p>
            <a:pPr>
              <a:lnSpc>
                <a:spcPct val="130000"/>
              </a:lnSpc>
            </a:pPr>
            <a:r>
              <a:rPr lang="zh-CN" altLang="en-US" sz="3400" dirty="0"/>
              <a:t>算法</a:t>
            </a:r>
          </a:p>
          <a:p>
            <a:pPr lvl="1">
              <a:lnSpc>
                <a:spcPct val="130000"/>
              </a:lnSpc>
            </a:pPr>
            <a:r>
              <a:rPr lang="zh-CN" altLang="en-US" sz="2900" dirty="0"/>
              <a:t>假设内存中的n个页p0，p1，...，pn-1将依次在今后的t0，t1，...，tn-1时刻被首次访问到，且ti=max(t0，t1，...，tn-1)，其中0 &lt;= i &lt;= n-1，那么应该淘汰的页为pi</a:t>
            </a:r>
          </a:p>
          <a:p>
            <a:pPr lvl="1">
              <a:lnSpc>
                <a:spcPct val="130000"/>
              </a:lnSpc>
            </a:pPr>
            <a:r>
              <a:rPr lang="zh-CN" altLang="en-US" sz="2900" dirty="0"/>
              <a:t>若一个页不再使用，则其对应的访问时间可以看作无穷大，应被首先淘汰。</a:t>
            </a:r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highlight>
                  <a:srgbClr val="FFFF00"/>
                </a:highlight>
              </a:rPr>
              <a:t>最优置换</a:t>
            </a:r>
            <a:r>
              <a:rPr lang="zh-CN" altLang="en-US" sz="4000" dirty="0"/>
              <a:t>(Optimal Page Replacement)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70" y="1183005"/>
            <a:ext cx="10972800" cy="5217160"/>
          </a:xfrm>
        </p:spPr>
        <p:txBody>
          <a:bodyPr>
            <a:normAutofit fontScale="950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3400" dirty="0"/>
              <a:t>实例</a:t>
            </a:r>
          </a:p>
          <a:p>
            <a:pPr lvl="1">
              <a:lnSpc>
                <a:spcPct val="130000"/>
              </a:lnSpc>
            </a:pPr>
            <a:r>
              <a:rPr lang="zh-CN" altLang="en-US" sz="2900" dirty="0"/>
              <a:t>假设进程访问内存的序列如右表</a:t>
            </a:r>
          </a:p>
          <a:p>
            <a:pPr lvl="1">
              <a:lnSpc>
                <a:spcPct val="130000"/>
              </a:lnSpc>
            </a:pPr>
            <a:r>
              <a:rPr lang="zh-CN" altLang="en-US" sz="2900" dirty="0">
                <a:sym typeface="+mn-ea"/>
              </a:rPr>
              <a:t>页框数为3时，</a:t>
            </a:r>
            <a:r>
              <a:rPr lang="zh-CN" altLang="en-US" sz="2900" dirty="0"/>
              <a:t>则页故障次数为7次，命中次数为5次</a:t>
            </a:r>
          </a:p>
          <a:p>
            <a:pPr lvl="1">
              <a:lnSpc>
                <a:spcPct val="130000"/>
              </a:lnSpc>
            </a:pPr>
            <a:r>
              <a:rPr lang="zh-CN" altLang="en-US" sz="2900" dirty="0"/>
              <a:t>页框数为4时，页</a:t>
            </a:r>
            <a:r>
              <a:rPr lang="zh-CN" altLang="en-US" sz="2900" dirty="0">
                <a:sym typeface="+mn-ea"/>
              </a:rPr>
              <a:t>页</a:t>
            </a:r>
            <a:r>
              <a:rPr lang="zh-CN" altLang="en-US" sz="2900" dirty="0"/>
              <a:t>故障次数为6次，命中次数为6次</a:t>
            </a:r>
          </a:p>
          <a:p>
            <a:pPr lvl="1">
              <a:lnSpc>
                <a:spcPct val="130000"/>
              </a:lnSpc>
            </a:pPr>
            <a:r>
              <a:rPr lang="zh-CN" altLang="en-US" sz="2900" dirty="0">
                <a:highlight>
                  <a:srgbClr val="FFFF00"/>
                </a:highlight>
              </a:rPr>
              <a:t>页框数量越多，页故障次数就越低</a:t>
            </a:r>
            <a:r>
              <a:rPr lang="zh-CN" altLang="en-US" sz="2900" dirty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3400" dirty="0"/>
              <a:t>关于算法</a:t>
            </a:r>
          </a:p>
          <a:p>
            <a:pPr lvl="1">
              <a:lnSpc>
                <a:spcPct val="130000"/>
              </a:lnSpc>
            </a:pPr>
            <a:r>
              <a:rPr lang="zh-CN" altLang="en-US" sz="2900" dirty="0">
                <a:highlight>
                  <a:srgbClr val="FFFF00"/>
                </a:highlight>
              </a:rPr>
              <a:t>没法实现</a:t>
            </a:r>
          </a:p>
          <a:p>
            <a:pPr lvl="1">
              <a:lnSpc>
                <a:spcPct val="130000"/>
              </a:lnSpc>
            </a:pPr>
            <a:r>
              <a:rPr lang="zh-CN" altLang="en-US" sz="2900" dirty="0"/>
              <a:t>意义：事后</a:t>
            </a:r>
            <a:r>
              <a:rPr lang="zh-CN" altLang="en-US" sz="2900" dirty="0">
                <a:highlight>
                  <a:srgbClr val="FFFF00"/>
                </a:highlight>
              </a:rPr>
              <a:t>衡量其他算法的好坏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7613" t="27832" r="40916" b="44877"/>
          <a:stretch>
            <a:fillRect/>
          </a:stretch>
        </p:blipFill>
        <p:spPr>
          <a:xfrm>
            <a:off x="6696941" y="4085071"/>
            <a:ext cx="4533553" cy="20916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先进先出(FIFO)置换算法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5137150"/>
          </a:xfrm>
        </p:spPr>
        <p:txBody>
          <a:bodyPr>
            <a:normAutofit fontScale="95000"/>
          </a:bodyPr>
          <a:lstStyle/>
          <a:p>
            <a:r>
              <a:rPr lang="zh-CN" altLang="en-US" sz="3400" dirty="0">
                <a:sym typeface="+mn-ea"/>
              </a:rPr>
              <a:t>算法基本思想：</a:t>
            </a:r>
            <a:r>
              <a:rPr lang="zh-CN" altLang="en-US" sz="3400" dirty="0">
                <a:highlight>
                  <a:srgbClr val="FFFF00"/>
                </a:highlight>
              </a:rPr>
              <a:t>置换在内存中驻留时间最长的页</a:t>
            </a:r>
          </a:p>
          <a:p>
            <a:r>
              <a:rPr lang="zh-CN" altLang="en-US" sz="3400" dirty="0"/>
              <a:t>页框数为</a:t>
            </a:r>
            <a:r>
              <a:rPr lang="en-US" altLang="zh-CN" sz="3400" dirty="0"/>
              <a:t>3</a:t>
            </a:r>
            <a:r>
              <a:rPr lang="zh-CN" altLang="en-US" sz="3400" dirty="0"/>
              <a:t>时</a:t>
            </a:r>
          </a:p>
          <a:p>
            <a:pPr lvl="1"/>
            <a:r>
              <a:rPr lang="zh-CN" altLang="en-US" sz="2900" dirty="0"/>
              <a:t>页故障次数为9</a:t>
            </a:r>
          </a:p>
          <a:p>
            <a:pPr lvl="1"/>
            <a:r>
              <a:rPr lang="zh-CN" altLang="en-US" sz="2900" dirty="0"/>
              <a:t>命中次数为3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24" y="2439525"/>
            <a:ext cx="5429250" cy="20288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先进先出(FIFO)置换算法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972800" cy="5137150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sz="3400" dirty="0">
                <a:sym typeface="+mn-ea"/>
              </a:rPr>
              <a:t>页框数为</a:t>
            </a:r>
            <a:r>
              <a:rPr lang="en-US" altLang="zh-CN" sz="3400" dirty="0">
                <a:sym typeface="+mn-ea"/>
              </a:rPr>
              <a:t>4</a:t>
            </a:r>
            <a:r>
              <a:rPr lang="zh-CN" altLang="en-US" sz="3400" dirty="0">
                <a:sym typeface="+mn-ea"/>
              </a:rPr>
              <a:t>时</a:t>
            </a:r>
          </a:p>
          <a:p>
            <a:pPr lvl="1"/>
            <a:r>
              <a:rPr lang="zh-CN" altLang="en-US" sz="2900" dirty="0">
                <a:sym typeface="+mn-ea"/>
              </a:rPr>
              <a:t>页故障次数为</a:t>
            </a:r>
            <a:r>
              <a:rPr lang="en-US" altLang="zh-CN" sz="2900" dirty="0">
                <a:sym typeface="+mn-ea"/>
              </a:rPr>
              <a:t>10</a:t>
            </a:r>
          </a:p>
          <a:p>
            <a:pPr lvl="1"/>
            <a:r>
              <a:rPr lang="zh-CN" altLang="en-US" sz="2900" dirty="0">
                <a:sym typeface="+mn-ea"/>
              </a:rPr>
              <a:t>命中次数为</a:t>
            </a:r>
            <a:r>
              <a:rPr lang="en-US" altLang="zh-CN" sz="2900" dirty="0">
                <a:sym typeface="+mn-ea"/>
              </a:rPr>
              <a:t>2</a:t>
            </a:r>
          </a:p>
          <a:p>
            <a:r>
              <a:rPr lang="en-US" altLang="zh-CN" sz="3400" dirty="0" err="1">
                <a:highlight>
                  <a:srgbClr val="FFFF00"/>
                </a:highlight>
                <a:sym typeface="+mn-ea"/>
              </a:rPr>
              <a:t>Belady</a:t>
            </a:r>
            <a:r>
              <a:rPr lang="zh-CN" altLang="en-US" sz="3400" dirty="0">
                <a:highlight>
                  <a:srgbClr val="FFFF00"/>
                </a:highlight>
                <a:sym typeface="+mn-ea"/>
              </a:rPr>
              <a:t>异常</a:t>
            </a:r>
          </a:p>
          <a:p>
            <a:pPr lvl="1"/>
            <a:r>
              <a:rPr lang="zh-CN" altLang="en-US" sz="2900" dirty="0">
                <a:highlight>
                  <a:srgbClr val="FFFF00"/>
                </a:highlight>
                <a:sym typeface="+mn-ea"/>
              </a:rPr>
              <a:t>页框数量越多，缺页率越高</a:t>
            </a:r>
            <a:endParaRPr lang="en-US" altLang="zh-CN" sz="2900" dirty="0">
              <a:highlight>
                <a:srgbClr val="FFFF00"/>
              </a:highlight>
              <a:sym typeface="+mn-ea"/>
            </a:endParaRPr>
          </a:p>
          <a:p>
            <a:r>
              <a:rPr lang="zh-CN" altLang="en-US" sz="3400" dirty="0">
                <a:sym typeface="+mn-ea"/>
              </a:rPr>
              <a:t>最优置换有没有</a:t>
            </a:r>
            <a:r>
              <a:rPr lang="en-US" altLang="zh-CN" sz="3400" dirty="0" err="1">
                <a:sym typeface="+mn-ea"/>
              </a:rPr>
              <a:t>Belady</a:t>
            </a:r>
            <a:r>
              <a:rPr lang="zh-CN" altLang="en-US" sz="3400" dirty="0">
                <a:sym typeface="+mn-ea"/>
              </a:rPr>
              <a:t>异常？为什么？</a:t>
            </a:r>
          </a:p>
          <a:p>
            <a:pPr lvl="1"/>
            <a:r>
              <a:rPr lang="zh-CN" altLang="en-US" sz="2900" dirty="0">
                <a:sym typeface="+mn-ea"/>
              </a:rPr>
              <a:t>思考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720" y="1657695"/>
            <a:ext cx="5457825" cy="2362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最久未用(least recently used，LRU)置换算法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83640"/>
            <a:ext cx="10845338" cy="49428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最优置换算法是不可行的，因为它依据将来的数据</a:t>
            </a:r>
          </a:p>
          <a:p>
            <a:r>
              <a:rPr lang="en-US" altLang="zh-CN" sz="3200" dirty="0"/>
              <a:t>FIFO</a:t>
            </a:r>
            <a:r>
              <a:rPr lang="zh-CN" altLang="en-US" sz="3200" dirty="0"/>
              <a:t>对将来的假设并不符合实际</a:t>
            </a:r>
          </a:p>
          <a:p>
            <a:r>
              <a:rPr lang="zh-CN" altLang="en-US" sz="3200" dirty="0">
                <a:highlight>
                  <a:srgbClr val="FFFF00"/>
                </a:highlight>
              </a:rPr>
              <a:t>最久未用</a:t>
            </a:r>
            <a:r>
              <a:rPr lang="en-US" altLang="zh-CN" sz="3200" dirty="0">
                <a:highlight>
                  <a:srgbClr val="FFFF00"/>
                </a:highlight>
              </a:rPr>
              <a:t>(</a:t>
            </a:r>
            <a:r>
              <a:rPr lang="zh-CN" altLang="en-US" sz="3200" dirty="0">
                <a:highlight>
                  <a:srgbClr val="FFFF00"/>
                </a:highlight>
              </a:rPr>
              <a:t>LRU</a:t>
            </a:r>
            <a:r>
              <a:rPr lang="en-US" altLang="zh-CN" sz="3200" dirty="0"/>
              <a:t>)</a:t>
            </a:r>
            <a:r>
              <a:rPr lang="zh-CN" altLang="en-US" sz="3200" dirty="0"/>
              <a:t>算法思想</a:t>
            </a:r>
          </a:p>
          <a:p>
            <a:pPr lvl="1"/>
            <a:r>
              <a:rPr lang="zh-CN" altLang="en-US" sz="2800" dirty="0"/>
              <a:t>正在使用的东西，还要用</a:t>
            </a:r>
          </a:p>
          <a:p>
            <a:pPr lvl="1"/>
            <a:r>
              <a:rPr lang="zh-CN" altLang="en-US" sz="2800" dirty="0">
                <a:highlight>
                  <a:srgbClr val="FFFF00"/>
                </a:highlight>
              </a:rPr>
              <a:t>局部性原理</a:t>
            </a:r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最久未用(least recently used，LRU)置换算法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最久未用算法和最优算法的关系</a:t>
            </a:r>
          </a:p>
          <a:p>
            <a:pPr lvl="1"/>
            <a:r>
              <a:rPr lang="zh-CN" altLang="en-US" sz="2800" dirty="0">
                <a:sym typeface="+mn-ea"/>
              </a:rPr>
              <a:t>对称</a:t>
            </a:r>
          </a:p>
          <a:p>
            <a:r>
              <a:rPr lang="zh-CN" altLang="en-US" sz="3200" dirty="0">
                <a:sym typeface="+mn-ea"/>
              </a:rPr>
              <a:t>最久未用算法有没有</a:t>
            </a:r>
            <a:r>
              <a:rPr lang="en-US" altLang="zh-CN" sz="3200" dirty="0" err="1">
                <a:sym typeface="+mn-ea"/>
              </a:rPr>
              <a:t>Belady</a:t>
            </a:r>
            <a:r>
              <a:rPr lang="zh-CN" altLang="en-US" sz="3200" dirty="0">
                <a:sym typeface="+mn-ea"/>
              </a:rPr>
              <a:t>异常？为什么？</a:t>
            </a:r>
          </a:p>
          <a:p>
            <a:pPr lvl="1"/>
            <a:r>
              <a:rPr lang="zh-CN" altLang="en-US" sz="2800" dirty="0">
                <a:sym typeface="+mn-ea"/>
              </a:rPr>
              <a:t>作业</a:t>
            </a:r>
          </a:p>
        </p:txBody>
      </p:sp>
      <p:grpSp>
        <p:nvGrpSpPr>
          <p:cNvPr id="23" name="组合 23"/>
          <p:cNvGrpSpPr/>
          <p:nvPr/>
        </p:nvGrpSpPr>
        <p:grpSpPr>
          <a:xfrm>
            <a:off x="3849717" y="3771554"/>
            <a:ext cx="4751705" cy="2173889"/>
            <a:chOff x="2426" y="19043"/>
            <a:chExt cx="2795" cy="1024"/>
          </a:xfrm>
        </p:grpSpPr>
        <p:cxnSp>
          <p:nvCxnSpPr>
            <p:cNvPr id="4" name="直接箭头连接符 4"/>
            <p:cNvCxnSpPr/>
            <p:nvPr/>
          </p:nvCxnSpPr>
          <p:spPr>
            <a:xfrm>
              <a:off x="2426" y="19516"/>
              <a:ext cx="2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6"/>
            <p:cNvCxnSpPr/>
            <p:nvPr/>
          </p:nvCxnSpPr>
          <p:spPr>
            <a:xfrm flipV="1">
              <a:off x="3784" y="19476"/>
              <a:ext cx="0" cy="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7"/>
            <p:cNvSpPr txBox="1"/>
            <p:nvPr/>
          </p:nvSpPr>
          <p:spPr>
            <a:xfrm>
              <a:off x="3736" y="19516"/>
              <a:ext cx="333" cy="2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2000" kern="100" baseline="-250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0 </a:t>
              </a:r>
              <a:r>
                <a:rPr lang="en-US" alt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...</a:t>
              </a:r>
            </a:p>
          </p:txBody>
        </p:sp>
        <p:sp>
          <p:nvSpPr>
            <p:cNvPr id="8" name="文本框 8"/>
            <p:cNvSpPr txBox="1"/>
            <p:nvPr/>
          </p:nvSpPr>
          <p:spPr>
            <a:xfrm>
              <a:off x="2596" y="19516"/>
              <a:ext cx="315" cy="2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-t</a:t>
              </a:r>
              <a:r>
                <a:rPr lang="en-US" altLang="zh-CN" sz="2000" kern="100" baseline="-250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i  </a:t>
              </a:r>
              <a:r>
                <a:rPr lang="en-US" alt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...</a:t>
              </a: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3275" y="19516"/>
              <a:ext cx="400" cy="2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-</a:t>
              </a:r>
              <a:r>
                <a:rPr lang="en-US" altLang="zh-CN" sz="2000" kern="100" dirty="0" err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2000" kern="100" baseline="-25000" dirty="0" err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j</a:t>
              </a:r>
              <a:r>
                <a:rPr lang="en-US" altLang="zh-CN" sz="2000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 ...</a:t>
              </a:r>
            </a:p>
          </p:txBody>
        </p:sp>
        <p:sp>
          <p:nvSpPr>
            <p:cNvPr id="12" name="文本框 12"/>
            <p:cNvSpPr txBox="1"/>
            <p:nvPr/>
          </p:nvSpPr>
          <p:spPr>
            <a:xfrm>
              <a:off x="4853" y="19516"/>
              <a:ext cx="185" cy="2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2000" kern="100" baseline="-250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i</a:t>
              </a:r>
              <a:endParaRPr lang="en-US" altLang="zh-CN" sz="20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文本框 13"/>
            <p:cNvSpPr txBox="1"/>
            <p:nvPr/>
          </p:nvSpPr>
          <p:spPr>
            <a:xfrm>
              <a:off x="4174" y="19516"/>
              <a:ext cx="331" cy="2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  <a:r>
                <a:rPr lang="en-US" altLang="zh-CN" sz="2000" kern="100" baseline="-250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j  </a:t>
              </a:r>
              <a:r>
                <a:rPr lang="en-US" alt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...</a:t>
              </a:r>
            </a:p>
          </p:txBody>
        </p:sp>
        <p:cxnSp>
          <p:nvCxnSpPr>
            <p:cNvPr id="14" name="直接连接符 14"/>
            <p:cNvCxnSpPr/>
            <p:nvPr/>
          </p:nvCxnSpPr>
          <p:spPr>
            <a:xfrm flipV="1">
              <a:off x="3358" y="19476"/>
              <a:ext cx="0" cy="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5"/>
            <p:cNvCxnSpPr/>
            <p:nvPr/>
          </p:nvCxnSpPr>
          <p:spPr>
            <a:xfrm flipV="1">
              <a:off x="4894" y="19482"/>
              <a:ext cx="0" cy="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6"/>
            <p:cNvCxnSpPr/>
            <p:nvPr/>
          </p:nvCxnSpPr>
          <p:spPr>
            <a:xfrm flipV="1">
              <a:off x="4210" y="19476"/>
              <a:ext cx="0" cy="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7"/>
            <p:cNvCxnSpPr/>
            <p:nvPr/>
          </p:nvCxnSpPr>
          <p:spPr>
            <a:xfrm flipV="1">
              <a:off x="2686" y="19482"/>
              <a:ext cx="0" cy="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9"/>
            <p:cNvSpPr txBox="1"/>
            <p:nvPr/>
          </p:nvSpPr>
          <p:spPr>
            <a:xfrm>
              <a:off x="4841" y="19061"/>
              <a:ext cx="380" cy="483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time </a:t>
              </a:r>
            </a:p>
          </p:txBody>
        </p:sp>
        <p:sp>
          <p:nvSpPr>
            <p:cNvPr id="20" name="任意多边形 20"/>
            <p:cNvSpPr/>
            <p:nvPr/>
          </p:nvSpPr>
          <p:spPr>
            <a:xfrm>
              <a:off x="3353" y="19383"/>
              <a:ext cx="860" cy="73"/>
            </a:xfrm>
            <a:custGeom>
              <a:avLst/>
              <a:gdLst>
                <a:gd name="connisteX0" fmla="*/ 0 w 546100"/>
                <a:gd name="connsiteY0" fmla="*/ 46363 h 46363"/>
                <a:gd name="connisteX1" fmla="*/ 274955 w 546100"/>
                <a:gd name="connsiteY1" fmla="*/ 8 h 46363"/>
                <a:gd name="connisteX2" fmla="*/ 546100 w 546100"/>
                <a:gd name="connsiteY2" fmla="*/ 42553 h 4636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46100" h="46364">
                  <a:moveTo>
                    <a:pt x="0" y="46364"/>
                  </a:moveTo>
                  <a:cubicBezTo>
                    <a:pt x="49530" y="36204"/>
                    <a:pt x="165735" y="644"/>
                    <a:pt x="274955" y="9"/>
                  </a:cubicBezTo>
                  <a:cubicBezTo>
                    <a:pt x="384175" y="-626"/>
                    <a:pt x="497205" y="33029"/>
                    <a:pt x="546100" y="4255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任意多边形 21"/>
            <p:cNvSpPr/>
            <p:nvPr/>
          </p:nvSpPr>
          <p:spPr>
            <a:xfrm>
              <a:off x="2693" y="19043"/>
              <a:ext cx="2213" cy="413"/>
            </a:xfrm>
            <a:custGeom>
              <a:avLst/>
              <a:gdLst>
                <a:gd name="connisteX0" fmla="*/ 0 w 1405255"/>
                <a:gd name="connsiteY0" fmla="*/ 258446 h 262256"/>
                <a:gd name="connisteX1" fmla="*/ 698500 w 1405255"/>
                <a:gd name="connsiteY1" fmla="*/ 1 h 262256"/>
                <a:gd name="connisteX2" fmla="*/ 1405255 w 1405255"/>
                <a:gd name="connsiteY2" fmla="*/ 262256 h 26225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405255" h="262256">
                  <a:moveTo>
                    <a:pt x="0" y="258446"/>
                  </a:moveTo>
                  <a:cubicBezTo>
                    <a:pt x="125730" y="201296"/>
                    <a:pt x="417195" y="-634"/>
                    <a:pt x="698500" y="1"/>
                  </a:cubicBezTo>
                  <a:cubicBezTo>
                    <a:pt x="979805" y="636"/>
                    <a:pt x="1277620" y="204471"/>
                    <a:pt x="1405255" y="2622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文本框 22"/>
            <p:cNvSpPr txBox="1"/>
            <p:nvPr/>
          </p:nvSpPr>
          <p:spPr>
            <a:xfrm>
              <a:off x="2488" y="19835"/>
              <a:ext cx="2626" cy="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 </a:t>
              </a:r>
              <a:r>
                <a:rPr lang="en-US" altLang="zh-CN" sz="2000" kern="100" dirty="0" err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LRU算法与OPR算法的关系</a:t>
              </a:r>
              <a:endParaRPr lang="en-US" altLang="zh-CN" sz="2000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70,&quot;width&quot;:920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04,&quot;width&quot;:437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04,&quot;width&quot;:437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04,&quot;width&quot;:4371}"/>
</p:tagLst>
</file>

<file path=ppt/theme/theme1.xml><?xml version="1.0" encoding="utf-8"?>
<a:theme xmlns:a="http://schemas.openxmlformats.org/drawingml/2006/main" name="蓝调晶格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4919</Words>
  <Application>Microsoft Office PowerPoint</Application>
  <PresentationFormat>宽屏</PresentationFormat>
  <Paragraphs>718</Paragraphs>
  <Slides>104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6" baseType="lpstr">
      <vt:lpstr>Monotype Sorts</vt:lpstr>
      <vt:lpstr>宋体</vt:lpstr>
      <vt:lpstr>微软雅黑</vt:lpstr>
      <vt:lpstr>幼圆</vt:lpstr>
      <vt:lpstr>Arial</vt:lpstr>
      <vt:lpstr>Calibri</vt:lpstr>
      <vt:lpstr>Courier New</vt:lpstr>
      <vt:lpstr>Helvetica</vt:lpstr>
      <vt:lpstr>Times New Roman</vt:lpstr>
      <vt:lpstr>Wingdings</vt:lpstr>
      <vt:lpstr>蓝调晶格</vt:lpstr>
      <vt:lpstr>Visio</vt:lpstr>
      <vt:lpstr>连续内存分配</vt:lpstr>
      <vt:lpstr>主要内容</vt:lpstr>
      <vt:lpstr>连续内存分配</vt:lpstr>
      <vt:lpstr>固定分区</vt:lpstr>
      <vt:lpstr>固定分区</vt:lpstr>
      <vt:lpstr>固定分区</vt:lpstr>
      <vt:lpstr>固定分区的实现</vt:lpstr>
      <vt:lpstr>固定分区的实现</vt:lpstr>
      <vt:lpstr>固定分区的实现</vt:lpstr>
      <vt:lpstr>PowerPoint 演示文稿</vt:lpstr>
      <vt:lpstr>固定分区的实现</vt:lpstr>
      <vt:lpstr>动态分区</vt:lpstr>
      <vt:lpstr>动态分区</vt:lpstr>
      <vt:lpstr>动态分区</vt:lpstr>
      <vt:lpstr>动态分区分配算法</vt:lpstr>
      <vt:lpstr>小结：连续内存分配</vt:lpstr>
      <vt:lpstr>分段</vt:lpstr>
      <vt:lpstr>主要内容</vt:lpstr>
      <vt:lpstr>分段的引入</vt:lpstr>
      <vt:lpstr>分段的引入</vt:lpstr>
      <vt:lpstr>段的概念</vt:lpstr>
      <vt:lpstr>段的概念</vt:lpstr>
      <vt:lpstr>段的概念</vt:lpstr>
      <vt:lpstr>段表</vt:lpstr>
      <vt:lpstr>段表</vt:lpstr>
      <vt:lpstr>地址变换</vt:lpstr>
      <vt:lpstr>地址变换</vt:lpstr>
      <vt:lpstr>地址变换过程示意图</vt:lpstr>
      <vt:lpstr>地址变换过程示意图</vt:lpstr>
      <vt:lpstr>分段模式特点</vt:lpstr>
      <vt:lpstr>分段模式特点</vt:lpstr>
      <vt:lpstr>分页</vt:lpstr>
      <vt:lpstr>主要内容</vt:lpstr>
      <vt:lpstr>分页管理的引入</vt:lpstr>
      <vt:lpstr>分页管理的引入</vt:lpstr>
      <vt:lpstr>页的概念</vt:lpstr>
      <vt:lpstr>页的概念</vt:lpstr>
      <vt:lpstr>逻辑地址空间与物理地址空间的关系</vt:lpstr>
      <vt:lpstr>地址变换</vt:lpstr>
      <vt:lpstr>地址变换的代价</vt:lpstr>
      <vt:lpstr>TLB(Translation Lookaside Buffer)</vt:lpstr>
      <vt:lpstr>TLB工作示意图</vt:lpstr>
      <vt:lpstr>页的大小</vt:lpstr>
      <vt:lpstr>分页和分段的比较</vt:lpstr>
      <vt:lpstr>分页和分段的比较</vt:lpstr>
      <vt:lpstr>页的共享</vt:lpstr>
      <vt:lpstr>页的共享</vt:lpstr>
      <vt:lpstr>页的保护</vt:lpstr>
      <vt:lpstr>多级页表</vt:lpstr>
      <vt:lpstr>多级页表</vt:lpstr>
      <vt:lpstr>二级页表实例</vt:lpstr>
      <vt:lpstr>段页式</vt:lpstr>
      <vt:lpstr>请求调页</vt:lpstr>
      <vt:lpstr>主要内容</vt:lpstr>
      <vt:lpstr>虚拟存储器</vt:lpstr>
      <vt:lpstr>请求调页</vt:lpstr>
      <vt:lpstr>请求调页</vt:lpstr>
      <vt:lpstr>页故障异常处理</vt:lpstr>
      <vt:lpstr>请求调页 vs 纯分页</vt:lpstr>
      <vt:lpstr>内存映射文件</vt:lpstr>
      <vt:lpstr>文件的存储空间映像</vt:lpstr>
      <vt:lpstr>请求调页的效率分析</vt:lpstr>
      <vt:lpstr>有效访存时间</vt:lpstr>
      <vt:lpstr>有效访存时间</vt:lpstr>
      <vt:lpstr>缺页率</vt:lpstr>
      <vt:lpstr>主要内容</vt:lpstr>
      <vt:lpstr>局部性原理</vt:lpstr>
      <vt:lpstr>局部性原理</vt:lpstr>
      <vt:lpstr>局部模式(Locality Model)</vt:lpstr>
      <vt:lpstr>局部模式(Locality Model)</vt:lpstr>
      <vt:lpstr>进程局部与缺页率的关系</vt:lpstr>
      <vt:lpstr>进程局部与缺页率的关系</vt:lpstr>
      <vt:lpstr>降低缺页率的方法</vt:lpstr>
      <vt:lpstr>程序设计对缺页率的影响实例</vt:lpstr>
      <vt:lpstr>工作集的概念</vt:lpstr>
      <vt:lpstr>工作集(Working Set)</vt:lpstr>
      <vt:lpstr>工作集的进一步讨论</vt:lpstr>
      <vt:lpstr>工作集实例</vt:lpstr>
      <vt:lpstr>分配页框</vt:lpstr>
      <vt:lpstr>主要内容</vt:lpstr>
      <vt:lpstr>分配页框需要考虑的因素</vt:lpstr>
      <vt:lpstr>进程需要的最少页框数</vt:lpstr>
      <vt:lpstr>进程需要的最少页框数</vt:lpstr>
      <vt:lpstr>页框分配方法</vt:lpstr>
      <vt:lpstr>页框分配方法</vt:lpstr>
      <vt:lpstr>页框分配方法(cont.)</vt:lpstr>
      <vt:lpstr>页框分配方法(cont.)</vt:lpstr>
      <vt:lpstr>实例：Windows XP页框分配</vt:lpstr>
      <vt:lpstr>实例：Windows XP页框分配</vt:lpstr>
      <vt:lpstr>置换算法</vt:lpstr>
      <vt:lpstr>主要内容</vt:lpstr>
      <vt:lpstr>置换(Replacement)算法概述</vt:lpstr>
      <vt:lpstr>置换(Replacement)算法概述</vt:lpstr>
      <vt:lpstr>最优置换(Optimal Page Replacement)</vt:lpstr>
      <vt:lpstr>最优置换(Optimal Page Replacement)</vt:lpstr>
      <vt:lpstr>先进先出(FIFO)置换算法</vt:lpstr>
      <vt:lpstr>先进先出(FIFO)置换算法</vt:lpstr>
      <vt:lpstr>最久未用(least recently used，LRU)置换算法</vt:lpstr>
      <vt:lpstr>最久未用(least recently used，LRU)置换算法</vt:lpstr>
      <vt:lpstr>最久未用算法实例</vt:lpstr>
      <vt:lpstr>最久未用算法的实现</vt:lpstr>
      <vt:lpstr>最久未用算法的实现</vt:lpstr>
      <vt:lpstr>CLOCK方法</vt:lpstr>
      <vt:lpstr>CLOCK方法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连续分配</dc:title>
  <dc:creator/>
  <cp:lastModifiedBy>江 鹏宇</cp:lastModifiedBy>
  <cp:revision>30</cp:revision>
  <dcterms:created xsi:type="dcterms:W3CDTF">2020-02-08T01:54:00Z</dcterms:created>
  <dcterms:modified xsi:type="dcterms:W3CDTF">2021-11-01T03:25:24Z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2E9838A54ECA45C3A8ABE9B40E2F505C</vt:lpwstr>
  </property>
</Properties>
</file>