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07" r:id="rId2"/>
    <p:sldId id="256" r:id="rId3"/>
    <p:sldId id="300" r:id="rId4"/>
    <p:sldId id="301" r:id="rId5"/>
    <p:sldId id="302" r:id="rId6"/>
    <p:sldId id="347" r:id="rId7"/>
    <p:sldId id="303" r:id="rId8"/>
    <p:sldId id="257" r:id="rId9"/>
    <p:sldId id="304" r:id="rId10"/>
    <p:sldId id="305" r:id="rId11"/>
    <p:sldId id="306" r:id="rId12"/>
    <p:sldId id="258" r:id="rId13"/>
    <p:sldId id="357" r:id="rId14"/>
    <p:sldId id="348" r:id="rId15"/>
    <p:sldId id="259" r:id="rId16"/>
    <p:sldId id="260" r:id="rId17"/>
    <p:sldId id="309" r:id="rId18"/>
    <p:sldId id="261" r:id="rId19"/>
    <p:sldId id="262" r:id="rId20"/>
    <p:sldId id="310" r:id="rId21"/>
    <p:sldId id="263" r:id="rId22"/>
    <p:sldId id="264" r:id="rId23"/>
    <p:sldId id="340" r:id="rId24"/>
    <p:sldId id="311" r:id="rId25"/>
    <p:sldId id="265" r:id="rId26"/>
    <p:sldId id="266" r:id="rId27"/>
    <p:sldId id="312" r:id="rId28"/>
    <p:sldId id="313" r:id="rId29"/>
    <p:sldId id="339" r:id="rId30"/>
    <p:sldId id="338" r:id="rId31"/>
    <p:sldId id="267" r:id="rId32"/>
    <p:sldId id="268" r:id="rId33"/>
    <p:sldId id="341" r:id="rId34"/>
    <p:sldId id="353" r:id="rId35"/>
    <p:sldId id="355" r:id="rId36"/>
    <p:sldId id="356" r:id="rId37"/>
    <p:sldId id="269" r:id="rId38"/>
    <p:sldId id="342" r:id="rId39"/>
    <p:sldId id="343" r:id="rId40"/>
    <p:sldId id="351" r:id="rId41"/>
    <p:sldId id="270" r:id="rId42"/>
    <p:sldId id="354" r:id="rId43"/>
    <p:sldId id="352" r:id="rId44"/>
    <p:sldId id="315" r:id="rId45"/>
    <p:sldId id="271" r:id="rId46"/>
    <p:sldId id="272" r:id="rId47"/>
    <p:sldId id="273" r:id="rId48"/>
    <p:sldId id="316" r:id="rId49"/>
    <p:sldId id="317" r:id="rId50"/>
    <p:sldId id="318" r:id="rId51"/>
    <p:sldId id="319" r:id="rId52"/>
    <p:sldId id="275" r:id="rId53"/>
    <p:sldId id="276" r:id="rId54"/>
    <p:sldId id="358" r:id="rId55"/>
    <p:sldId id="344" r:id="rId56"/>
    <p:sldId id="320" r:id="rId57"/>
    <p:sldId id="321" r:id="rId58"/>
    <p:sldId id="277" r:id="rId59"/>
    <p:sldId id="322" r:id="rId60"/>
    <p:sldId id="324" r:id="rId61"/>
    <p:sldId id="326" r:id="rId62"/>
    <p:sldId id="328" r:id="rId63"/>
    <p:sldId id="337" r:id="rId64"/>
    <p:sldId id="330" r:id="rId65"/>
    <p:sldId id="331" r:id="rId66"/>
    <p:sldId id="332" r:id="rId67"/>
    <p:sldId id="333" r:id="rId68"/>
    <p:sldId id="334" r:id="rId69"/>
    <p:sldId id="278" r:id="rId70"/>
    <p:sldId id="335" r:id="rId71"/>
    <p:sldId id="359" r:id="rId72"/>
    <p:sldId id="282" r:id="rId73"/>
    <p:sldId id="283" r:id="rId74"/>
    <p:sldId id="284" r:id="rId75"/>
    <p:sldId id="285" r:id="rId76"/>
    <p:sldId id="286" r:id="rId77"/>
    <p:sldId id="287" r:id="rId78"/>
    <p:sldId id="288" r:id="rId79"/>
    <p:sldId id="289" r:id="rId80"/>
    <p:sldId id="290" r:id="rId81"/>
    <p:sldId id="291" r:id="rId82"/>
    <p:sldId id="292" r:id="rId83"/>
    <p:sldId id="293" r:id="rId84"/>
    <p:sldId id="294" r:id="rId85"/>
    <p:sldId id="295" r:id="rId86"/>
    <p:sldId id="296" r:id="rId87"/>
    <p:sldId id="297" r:id="rId88"/>
    <p:sldId id="298" r:id="rId89"/>
    <p:sldId id="299" r:id="rId90"/>
    <p:sldId id="336" r:id="rId91"/>
    <p:sldId id="308" r:id="rId9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712" autoAdjust="0"/>
  </p:normalViewPr>
  <p:slideViewPr>
    <p:cSldViewPr snapToGrid="0">
      <p:cViewPr varScale="1">
        <p:scale>
          <a:sx n="115" d="100"/>
          <a:sy n="115" d="100"/>
        </p:scale>
        <p:origin x="1494" y="84"/>
      </p:cViewPr>
      <p:guideLst>
        <p:guide orient="horz" pos="816"/>
        <p:guide pos="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3" name="Rectangle 6">
            <a:extLst>
              <a:ext uri="{FF2B5EF4-FFF2-40B4-BE49-F238E27FC236}">
                <a16:creationId xmlns:a16="http://schemas.microsoft.com/office/drawing/2014/main" id="{7DBDA22A-2DD6-443F-B98F-A67B329EEFE6}"/>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94364" name="Clip" r:id="rId3" imgW="0" imgH="0" progId="MS_ClipArt_Gallery.2">
                  <p:embed/>
                </p:oleObj>
              </mc:Choice>
              <mc:Fallback>
                <p:oleObj name="Clip" r:id="rId3" imgW="0" imgH="0" progId="MS_ClipArt_Gallery.2">
                  <p:embed/>
                  <p:pic>
                    <p:nvPicPr>
                      <p:cNvPr id="2050" name="Rectangle 6">
                        <a:extLst>
                          <a:ext uri="{FF2B5EF4-FFF2-40B4-BE49-F238E27FC236}">
                            <a16:creationId xmlns:a16="http://schemas.microsoft.com/office/drawing/2014/main" id="{AB8C315D-864B-4D24-8419-DDE7AC7DE95B}"/>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7" descr="Slide_iconblue_pc">
            <a:extLst>
              <a:ext uri="{FF2B5EF4-FFF2-40B4-BE49-F238E27FC236}">
                <a16:creationId xmlns:a16="http://schemas.microsoft.com/office/drawing/2014/main" id="{37F0B840-B124-48F7-81DE-D8A71FCD3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8" descr="BD21332_">
            <a:extLst>
              <a:ext uri="{FF2B5EF4-FFF2-40B4-BE49-F238E27FC236}">
                <a16:creationId xmlns:a16="http://schemas.microsoft.com/office/drawing/2014/main" id="{2FE63171-B93F-4EE1-8550-829F7437B9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6"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MCaster title style</a:t>
            </a:r>
          </a:p>
        </p:txBody>
      </p:sp>
      <p:sp>
        <p:nvSpPr>
          <p:cNvPr id="6" name="Rectangle 4">
            <a:extLst>
              <a:ext uri="{FF2B5EF4-FFF2-40B4-BE49-F238E27FC236}">
                <a16:creationId xmlns:a16="http://schemas.microsoft.com/office/drawing/2014/main" id="{7A94EFA5-1803-4D82-AE9D-A25AB86C7E1F}"/>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
        <p:nvSpPr>
          <p:cNvPr id="7" name="Rectangle 5">
            <a:extLst>
              <a:ext uri="{FF2B5EF4-FFF2-40B4-BE49-F238E27FC236}">
                <a16:creationId xmlns:a16="http://schemas.microsoft.com/office/drawing/2014/main" id="{14B8CDE0-7414-48D4-A194-C22EE8B5B96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pitchFamily="2" charset="-122"/>
              </a:defRPr>
            </a:lvl1pPr>
          </a:lstStyle>
          <a:p>
            <a:pPr>
              <a:defRPr/>
            </a:pPr>
            <a:endParaRPr lang="en-US" altLang="zh-CN"/>
          </a:p>
        </p:txBody>
      </p:sp>
    </p:spTree>
    <p:extLst>
      <p:ext uri="{BB962C8B-B14F-4D97-AF65-F5344CB8AC3E}">
        <p14:creationId xmlns:p14="http://schemas.microsoft.com/office/powerpoint/2010/main" val="229715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512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259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917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412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5500" y="1295400"/>
            <a:ext cx="3598863"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6763" y="12954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853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813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517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14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8531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42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1DAEC5E-E7FA-442B-B153-3CAB58981CBC}"/>
              </a:ext>
            </a:extLst>
          </p:cNvPr>
          <p:cNvSpPr>
            <a:spLocks noGrp="1" noChangeArrowheads="1"/>
          </p:cNvSpPr>
          <p:nvPr>
            <p:ph type="body" idx="1"/>
          </p:nvPr>
        </p:nvSpPr>
        <p:spPr bwMode="auto">
          <a:xfrm>
            <a:off x="825500" y="1295400"/>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46C800AB-F5DD-4117-959E-E27050B62D63}"/>
              </a:ext>
            </a:extLst>
          </p:cNvPr>
          <p:cNvSpPr txBox="1">
            <a:spLocks noChangeArrowheads="1"/>
          </p:cNvSpPr>
          <p:nvPr/>
        </p:nvSpPr>
        <p:spPr bwMode="auto">
          <a:xfrm>
            <a:off x="4232275" y="6613525"/>
            <a:ext cx="514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zh-CN" sz="1000" b="1">
                <a:solidFill>
                  <a:srgbClr val="993300"/>
                </a:solidFill>
                <a:ea typeface="宋体" panose="02010600030101010101" pitchFamily="2" charset="-122"/>
              </a:rPr>
              <a:t>12.</a:t>
            </a:r>
            <a:fld id="{98924458-10AD-42AB-9680-D00CBC7F2D73}" type="slidenum">
              <a:rPr lang="en-US" altLang="zh-CN" sz="1000" b="1" smtClean="0">
                <a:solidFill>
                  <a:srgbClr val="993300"/>
                </a:solidFill>
                <a:ea typeface="宋体" panose="02010600030101010101" pitchFamily="2" charset="-122"/>
              </a:rPr>
              <a:pPr algn="ctr">
                <a:spcBef>
                  <a:spcPct val="50000"/>
                </a:spcBef>
                <a:defRPr/>
              </a:pPr>
              <a:t>‹#›</a:t>
            </a:fld>
            <a:endParaRPr lang="en-US" altLang="zh-CN" sz="1000" b="1">
              <a:solidFill>
                <a:srgbClr val="993300"/>
              </a:solidFill>
              <a:ea typeface="宋体" panose="02010600030101010101" pitchFamily="2" charset="-122"/>
            </a:endParaRPr>
          </a:p>
        </p:txBody>
      </p:sp>
      <p:sp>
        <p:nvSpPr>
          <p:cNvPr id="291844" name="Rectangle 4">
            <a:extLst>
              <a:ext uri="{FF2B5EF4-FFF2-40B4-BE49-F238E27FC236}">
                <a16:creationId xmlns:a16="http://schemas.microsoft.com/office/drawing/2014/main" id="{A7B29368-AB98-4528-9D36-CD1FA55FB71A}"/>
              </a:ext>
            </a:extLst>
          </p:cNvPr>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FDF59A3D-11DB-4AC4-B7E5-3BD0C39FBE09}"/>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82320D5D-624C-4706-A1D1-965A1E16BD1A}"/>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6407CB33-5681-473F-A8E8-BC03EF3DF08A}"/>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9D6F7714-92C0-4EDE-A55D-037F161A8B26}"/>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defRPr/>
            </a:pPr>
            <a:r>
              <a:rPr lang="en-US" altLang="zh-CN"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8627D68-B03A-403A-94B7-2A344D16026D}"/>
              </a:ext>
            </a:extLst>
          </p:cNvPr>
          <p:cNvSpPr txBox="1">
            <a:spLocks noChangeArrowheads="1"/>
          </p:cNvSpPr>
          <p:nvPr/>
        </p:nvSpPr>
        <p:spPr bwMode="auto">
          <a:xfrm>
            <a:off x="0" y="6613525"/>
            <a:ext cx="3376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spcBef>
                <a:spcPct val="50000"/>
              </a:spcBef>
              <a:defRPr/>
            </a:pPr>
            <a:r>
              <a:rPr lang="en-US" altLang="zh-CN" sz="1000" b="1">
                <a:solidFill>
                  <a:srgbClr val="993300"/>
                </a:solidFill>
                <a:ea typeface="宋体" pitchFamily="2" charset="-122"/>
              </a:rPr>
              <a:t>Operating System Concepts – 7</a:t>
            </a:r>
            <a:r>
              <a:rPr lang="en-US" altLang="zh-CN" sz="1000" b="1" baseline="30000">
                <a:solidFill>
                  <a:srgbClr val="993300"/>
                </a:solidFill>
                <a:ea typeface="宋体" pitchFamily="2" charset="-122"/>
              </a:rPr>
              <a:t>th</a:t>
            </a:r>
            <a:r>
              <a:rPr lang="en-US" altLang="zh-CN" sz="1000" b="1">
                <a:solidFill>
                  <a:srgbClr val="993300"/>
                </a:solidFill>
                <a:ea typeface="宋体" pitchFamily="2" charset="-122"/>
              </a:rPr>
              <a:t> Edition, Jan 1, 2005</a:t>
            </a:r>
          </a:p>
        </p:txBody>
      </p:sp>
      <p:sp>
        <p:nvSpPr>
          <p:cNvPr id="1034" name="Freeform 10">
            <a:extLst>
              <a:ext uri="{FF2B5EF4-FFF2-40B4-BE49-F238E27FC236}">
                <a16:creationId xmlns:a16="http://schemas.microsoft.com/office/drawing/2014/main" id="{A3F3E0C5-EC77-4A8F-8733-CAB3EAE07AA4}"/>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69128C3-A762-4CD8-8DF4-90BB1FDFDF35}"/>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5464F5A-D155-4A8A-B5E1-5E6C37DE81A7}"/>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FE15F6C2-0247-443F-B99C-C979794505FD}"/>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D65E20B3-BD4D-43C4-9D69-E150F0E56FA1}"/>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486E927A-DA20-4539-B4BF-E7FB8EF70006}"/>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2B4CE8-8594-4BAF-8B9D-ED7DB9F966CE}"/>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B498C87A-5CBE-409A-9258-961242A2CE39}"/>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5C1E0849-DF8E-4F70-B91E-B4FBA6C251D2}"/>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8026EF57-B1B6-4D32-B2E8-59352358245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2635859-0E4C-49CE-8CA9-1CBD4C1810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0"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tags" Target="../tags/tag53.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tags" Target="../tags/tag52.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tags" Target="../tags/tag51.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tags" Target="../tags/tag50.xml"/><Relationship Id="rId28" Type="http://schemas.openxmlformats.org/officeDocument/2006/relationships/tags" Target="../tags/tag55.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tags" Target="../tags/tag49.xml"/><Relationship Id="rId27" Type="http://schemas.openxmlformats.org/officeDocument/2006/relationships/tags" Target="../tags/tag54.xml"/><Relationship Id="rId30"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11.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slideLayout" Target="../slideLayouts/slideLayout7.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C626542A-44B9-4099-AC6B-A8A555CC288D}"/>
              </a:ext>
            </a:extLst>
          </p:cNvPr>
          <p:cNvSpPr>
            <a:spLocks noGrp="1" noChangeArrowheads="1"/>
          </p:cNvSpPr>
          <p:nvPr>
            <p:ph type="ctrTitle"/>
          </p:nvPr>
        </p:nvSpPr>
        <p:spPr/>
        <p:txBody>
          <a:bodyPr/>
          <a:lstStyle/>
          <a:p>
            <a:pPr>
              <a:defRPr/>
            </a:pPr>
            <a:r>
              <a:rPr lang="en-US" altLang="zh-CN">
                <a:ea typeface="宋体" pitchFamily="2" charset="-122"/>
              </a:rPr>
              <a:t>Chapter 12:  Mass-Storage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945749A3-DEE6-4D67-9EB9-5F5F8A4EFD1E}"/>
              </a:ext>
            </a:extLst>
          </p:cNvPr>
          <p:cNvSpPr>
            <a:spLocks noGrp="1" noChangeArrowheads="1"/>
          </p:cNvSpPr>
          <p:nvPr>
            <p:ph type="title"/>
          </p:nvPr>
        </p:nvSpPr>
        <p:spPr/>
        <p:txBody>
          <a:bodyPr/>
          <a:lstStyle/>
          <a:p>
            <a:pPr>
              <a:defRPr/>
            </a:pPr>
            <a:r>
              <a:rPr lang="en-US" altLang="zh-CN" dirty="0">
                <a:ea typeface="宋体" pitchFamily="2" charset="-122"/>
              </a:rPr>
              <a:t>12.3.2 Network-Attached Storage</a:t>
            </a:r>
          </a:p>
        </p:txBody>
      </p:sp>
      <p:sp>
        <p:nvSpPr>
          <p:cNvPr id="13315" name="Rectangle 3">
            <a:extLst>
              <a:ext uri="{FF2B5EF4-FFF2-40B4-BE49-F238E27FC236}">
                <a16:creationId xmlns:a16="http://schemas.microsoft.com/office/drawing/2014/main" id="{8D4B29C0-8336-4059-AB8E-E2129DC03B1E}"/>
              </a:ext>
            </a:extLst>
          </p:cNvPr>
          <p:cNvSpPr>
            <a:spLocks noGrp="1" noChangeArrowheads="1"/>
          </p:cNvSpPr>
          <p:nvPr>
            <p:ph type="body" idx="1"/>
          </p:nvPr>
        </p:nvSpPr>
        <p:spPr/>
        <p:txBody>
          <a:bodyPr/>
          <a:lstStyle/>
          <a:p>
            <a:r>
              <a:rPr lang="en-US" altLang="zh-CN" sz="1800" b="1">
                <a:ea typeface="宋体" panose="02010600030101010101" pitchFamily="2" charset="-122"/>
              </a:rPr>
              <a:t>Network-attached storage </a:t>
            </a:r>
            <a:r>
              <a:rPr lang="en-US" altLang="zh-CN" sz="1800">
                <a:ea typeface="宋体" panose="02010600030101010101" pitchFamily="2" charset="-122"/>
              </a:rPr>
              <a:t>(</a:t>
            </a:r>
            <a:r>
              <a:rPr lang="en-US" altLang="zh-CN" sz="1800" b="1">
                <a:ea typeface="宋体" panose="02010600030101010101" pitchFamily="2" charset="-122"/>
              </a:rPr>
              <a:t>NAS</a:t>
            </a:r>
            <a:r>
              <a:rPr lang="en-US" altLang="zh-CN" sz="1800">
                <a:ea typeface="宋体" panose="02010600030101010101" pitchFamily="2" charset="-122"/>
              </a:rPr>
              <a:t>) is storage made available over a network rather than over a local connection (such as a bus)</a:t>
            </a:r>
          </a:p>
          <a:p>
            <a:r>
              <a:rPr lang="en-US" altLang="zh-CN" sz="1800">
                <a:ea typeface="宋体" panose="02010600030101010101" pitchFamily="2" charset="-122"/>
              </a:rPr>
              <a:t>NFS and CIFS are common protocols</a:t>
            </a:r>
          </a:p>
          <a:p>
            <a:r>
              <a:rPr lang="en-US" altLang="zh-CN" sz="1800">
                <a:ea typeface="宋体" panose="02010600030101010101" pitchFamily="2" charset="-122"/>
              </a:rPr>
              <a:t>Implemented via remote procedure calls (RPCs) between host and storage</a:t>
            </a:r>
          </a:p>
          <a:p>
            <a:r>
              <a:rPr lang="en-US" altLang="zh-CN" sz="1800">
                <a:ea typeface="宋体" panose="02010600030101010101" pitchFamily="2" charset="-122"/>
              </a:rPr>
              <a:t>New iSCSI protocol uses IP network to carry the SCSI protocol</a:t>
            </a:r>
          </a:p>
        </p:txBody>
      </p:sp>
      <p:pic>
        <p:nvPicPr>
          <p:cNvPr id="13316" name="Picture 4">
            <a:extLst>
              <a:ext uri="{FF2B5EF4-FFF2-40B4-BE49-F238E27FC236}">
                <a16:creationId xmlns:a16="http://schemas.microsoft.com/office/drawing/2014/main" id="{A710C010-D65F-4244-9B0A-8981997D1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1" t="22778" r="481" b="23421"/>
          <a:stretch>
            <a:fillRect/>
          </a:stretch>
        </p:blipFill>
        <p:spPr bwMode="auto">
          <a:xfrm>
            <a:off x="1287463" y="3460750"/>
            <a:ext cx="6472237" cy="26368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33AAFFE7-5E00-4389-9718-151052DE7AFE}"/>
              </a:ext>
            </a:extLst>
          </p:cNvPr>
          <p:cNvSpPr>
            <a:spLocks noGrp="1" noChangeArrowheads="1"/>
          </p:cNvSpPr>
          <p:nvPr>
            <p:ph type="title"/>
          </p:nvPr>
        </p:nvSpPr>
        <p:spPr/>
        <p:txBody>
          <a:bodyPr/>
          <a:lstStyle/>
          <a:p>
            <a:pPr>
              <a:defRPr/>
            </a:pPr>
            <a:r>
              <a:rPr lang="en-US" altLang="zh-CN" dirty="0">
                <a:ea typeface="宋体" pitchFamily="2" charset="-122"/>
              </a:rPr>
              <a:t>12.3.3 Storage Area Network</a:t>
            </a:r>
          </a:p>
        </p:txBody>
      </p:sp>
      <p:sp>
        <p:nvSpPr>
          <p:cNvPr id="14339" name="Rectangle 3">
            <a:extLst>
              <a:ext uri="{FF2B5EF4-FFF2-40B4-BE49-F238E27FC236}">
                <a16:creationId xmlns:a16="http://schemas.microsoft.com/office/drawing/2014/main" id="{E0CD6C3E-7012-4D0E-B73D-88B3125FB789}"/>
              </a:ext>
            </a:extLst>
          </p:cNvPr>
          <p:cNvSpPr>
            <a:spLocks noGrp="1" noChangeArrowheads="1"/>
          </p:cNvSpPr>
          <p:nvPr>
            <p:ph type="body" idx="1"/>
          </p:nvPr>
        </p:nvSpPr>
        <p:spPr/>
        <p:txBody>
          <a:bodyPr/>
          <a:lstStyle/>
          <a:p>
            <a:r>
              <a:rPr lang="en-US" altLang="zh-CN" sz="1800">
                <a:ea typeface="宋体" panose="02010600030101010101" pitchFamily="2" charset="-122"/>
              </a:rPr>
              <a:t>Common in large storage environments (and becoming more common)</a:t>
            </a:r>
          </a:p>
          <a:p>
            <a:r>
              <a:rPr lang="en-US" altLang="zh-CN" sz="1800">
                <a:ea typeface="宋体" panose="02010600030101010101" pitchFamily="2" charset="-122"/>
              </a:rPr>
              <a:t>Multiple hosts attached to multiple storage arrays - flexible</a:t>
            </a:r>
          </a:p>
        </p:txBody>
      </p:sp>
      <p:pic>
        <p:nvPicPr>
          <p:cNvPr id="14340" name="Picture 4">
            <a:extLst>
              <a:ext uri="{FF2B5EF4-FFF2-40B4-BE49-F238E27FC236}">
                <a16:creationId xmlns:a16="http://schemas.microsoft.com/office/drawing/2014/main" id="{8B5978E5-112E-42CC-A1EC-D1A232AD7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0" t="19710" r="812" b="20082"/>
          <a:stretch>
            <a:fillRect/>
          </a:stretch>
        </p:blipFill>
        <p:spPr bwMode="auto">
          <a:xfrm>
            <a:off x="287338" y="2435225"/>
            <a:ext cx="8477250" cy="355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3C367A0-9499-40F2-8B6C-C01E182359DE}"/>
              </a:ext>
            </a:extLst>
          </p:cNvPr>
          <p:cNvSpPr>
            <a:spLocks noGrp="1" noChangeArrowheads="1"/>
          </p:cNvSpPr>
          <p:nvPr>
            <p:ph type="title"/>
          </p:nvPr>
        </p:nvSpPr>
        <p:spPr/>
        <p:txBody>
          <a:bodyPr/>
          <a:lstStyle/>
          <a:p>
            <a:pPr>
              <a:defRPr/>
            </a:pPr>
            <a:r>
              <a:rPr lang="en-US" altLang="zh-CN" dirty="0">
                <a:ea typeface="宋体" pitchFamily="2" charset="-122"/>
              </a:rPr>
              <a:t>12.4 Disk Scheduling</a:t>
            </a:r>
          </a:p>
        </p:txBody>
      </p:sp>
      <p:sp>
        <p:nvSpPr>
          <p:cNvPr id="15363" name="Rectangle 3">
            <a:extLst>
              <a:ext uri="{FF2B5EF4-FFF2-40B4-BE49-F238E27FC236}">
                <a16:creationId xmlns:a16="http://schemas.microsoft.com/office/drawing/2014/main" id="{DC519112-B1B9-4228-B8DA-687FF6005374}"/>
              </a:ext>
            </a:extLst>
          </p:cNvPr>
          <p:cNvSpPr>
            <a:spLocks noGrp="1" noChangeArrowheads="1"/>
          </p:cNvSpPr>
          <p:nvPr>
            <p:ph type="body" idx="1"/>
          </p:nvPr>
        </p:nvSpPr>
        <p:spPr>
          <a:xfrm>
            <a:off x="685800" y="1101725"/>
            <a:ext cx="7988418" cy="5105400"/>
          </a:xfrm>
        </p:spPr>
        <p:txBody>
          <a:bodyPr/>
          <a:lstStyle/>
          <a:p>
            <a:r>
              <a:rPr lang="en-US" altLang="zh-CN" sz="2000" b="1" dirty="0">
                <a:solidFill>
                  <a:srgbClr val="000099"/>
                </a:solidFill>
                <a:ea typeface="宋体" panose="02010600030101010101" pitchFamily="2" charset="-122"/>
              </a:rPr>
              <a:t>The </a:t>
            </a:r>
            <a:r>
              <a:rPr lang="en-US" altLang="zh-CN" sz="2000" b="1" dirty="0">
                <a:solidFill>
                  <a:srgbClr val="7030A0"/>
                </a:solidFill>
                <a:ea typeface="宋体" panose="02010600030101010101" pitchFamily="2" charset="-122"/>
              </a:rPr>
              <a:t>operating system </a:t>
            </a:r>
            <a:r>
              <a:rPr lang="en-US" altLang="zh-CN" sz="2000" b="1" dirty="0">
                <a:solidFill>
                  <a:srgbClr val="000099"/>
                </a:solidFill>
                <a:ea typeface="宋体" panose="02010600030101010101" pitchFamily="2" charset="-122"/>
              </a:rPr>
              <a:t>is responsible for </a:t>
            </a:r>
            <a:r>
              <a:rPr lang="en-US" altLang="zh-CN" sz="2000" b="1" dirty="0">
                <a:solidFill>
                  <a:srgbClr val="7030A0"/>
                </a:solidFill>
                <a:ea typeface="宋体" panose="02010600030101010101" pitchFamily="2" charset="-122"/>
              </a:rPr>
              <a:t>using hardware efficiently</a:t>
            </a:r>
            <a:r>
              <a:rPr lang="en-US" altLang="zh-CN" sz="2000" b="1" dirty="0">
                <a:solidFill>
                  <a:srgbClr val="000099"/>
                </a:solidFill>
                <a:ea typeface="宋体" panose="02010600030101010101" pitchFamily="2" charset="-122"/>
              </a:rPr>
              <a:t> </a:t>
            </a:r>
            <a:r>
              <a:rPr lang="en-US" altLang="zh-CN" sz="2000" dirty="0">
                <a:ea typeface="宋体" panose="02010600030101010101" pitchFamily="2" charset="-122"/>
              </a:rPr>
              <a:t>— for the disk drives, this means having a </a:t>
            </a:r>
            <a:r>
              <a:rPr lang="en-US" altLang="zh-CN" sz="2000" dirty="0">
                <a:solidFill>
                  <a:schemeClr val="tx2"/>
                </a:solidFill>
                <a:ea typeface="宋体" panose="02010600030101010101" pitchFamily="2" charset="-122"/>
              </a:rPr>
              <a:t>fast </a:t>
            </a:r>
            <a:r>
              <a:rPr lang="en-US" altLang="zh-CN" sz="2000" dirty="0">
                <a:solidFill>
                  <a:srgbClr val="00B050"/>
                </a:solidFill>
                <a:ea typeface="宋体" panose="02010600030101010101" pitchFamily="2" charset="-122"/>
              </a:rPr>
              <a:t>access time </a:t>
            </a:r>
            <a:r>
              <a:rPr lang="en-US" altLang="zh-CN" sz="2000" dirty="0">
                <a:ea typeface="宋体" panose="02010600030101010101" pitchFamily="2" charset="-122"/>
              </a:rPr>
              <a:t>and </a:t>
            </a:r>
            <a:r>
              <a:rPr lang="en-US" altLang="zh-CN" sz="2000" dirty="0">
                <a:solidFill>
                  <a:srgbClr val="00B050"/>
                </a:solidFill>
                <a:ea typeface="宋体" panose="02010600030101010101" pitchFamily="2" charset="-122"/>
              </a:rPr>
              <a:t>disk bandwidth</a:t>
            </a:r>
            <a:r>
              <a:rPr lang="en-US" altLang="zh-CN" sz="2000" dirty="0">
                <a:ea typeface="宋体" panose="02010600030101010101" pitchFamily="2" charset="-122"/>
              </a:rPr>
              <a:t>.</a:t>
            </a:r>
          </a:p>
          <a:p>
            <a:r>
              <a:rPr lang="en-US" altLang="zh-CN" sz="2000" b="1" u="sng" dirty="0">
                <a:solidFill>
                  <a:srgbClr val="7030A0"/>
                </a:solidFill>
                <a:ea typeface="宋体" panose="02010600030101010101" pitchFamily="2" charset="-122"/>
              </a:rPr>
              <a:t>Access time </a:t>
            </a:r>
            <a:r>
              <a:rPr lang="en-US" altLang="zh-CN" sz="2000" b="1" u="sng" dirty="0">
                <a:ea typeface="宋体" panose="02010600030101010101" pitchFamily="2" charset="-122"/>
              </a:rPr>
              <a:t>has </a:t>
            </a:r>
            <a:r>
              <a:rPr lang="en-US" altLang="zh-CN" sz="2000" b="1" u="sng" dirty="0" smtClean="0">
                <a:ea typeface="宋体" panose="02010600030101010101" pitchFamily="2" charset="-122"/>
              </a:rPr>
              <a:t>three </a:t>
            </a:r>
            <a:r>
              <a:rPr lang="en-US" altLang="zh-CN" sz="2000" b="1" u="sng" dirty="0">
                <a:ea typeface="宋体" panose="02010600030101010101" pitchFamily="2" charset="-122"/>
              </a:rPr>
              <a:t>major components</a:t>
            </a:r>
          </a:p>
          <a:p>
            <a:pPr lvl="1"/>
            <a:r>
              <a:rPr lang="en-US" altLang="zh-CN" sz="1800" b="1" i="1" u="sng" dirty="0">
                <a:solidFill>
                  <a:schemeClr val="tx2"/>
                </a:solidFill>
                <a:ea typeface="宋体" panose="02010600030101010101" pitchFamily="2" charset="-122"/>
              </a:rPr>
              <a:t>Seek time</a:t>
            </a:r>
            <a:r>
              <a:rPr lang="en-US" altLang="zh-CN" sz="1800" b="1" u="sng" dirty="0">
                <a:ea typeface="宋体" panose="02010600030101010101" pitchFamily="2" charset="-122"/>
              </a:rPr>
              <a:t> </a:t>
            </a:r>
            <a:r>
              <a:rPr lang="en-US" altLang="zh-CN" sz="1800" dirty="0">
                <a:ea typeface="宋体" panose="02010600030101010101" pitchFamily="2" charset="-122"/>
              </a:rPr>
              <a:t>is the time for the disk are to move the heads to the cylinder containing the desired sector. (</a:t>
            </a:r>
            <a:r>
              <a:rPr lang="zh-CN" altLang="en-US" sz="1800" b="1" dirty="0">
                <a:solidFill>
                  <a:srgbClr val="7030A0"/>
                </a:solidFill>
                <a:ea typeface="宋体" panose="02010600030101010101" pitchFamily="2" charset="-122"/>
              </a:rPr>
              <a:t>寻道</a:t>
            </a:r>
            <a:r>
              <a:rPr lang="en-US" altLang="zh-CN" sz="1800" dirty="0">
                <a:ea typeface="宋体" panose="02010600030101010101" pitchFamily="2" charset="-122"/>
              </a:rPr>
              <a:t>—</a:t>
            </a:r>
            <a:r>
              <a:rPr lang="zh-CN" altLang="en-US" sz="1800" dirty="0">
                <a:ea typeface="宋体" panose="02010600030101010101" pitchFamily="2" charset="-122"/>
              </a:rPr>
              <a:t>将磁头定位到磁道</a:t>
            </a:r>
            <a:r>
              <a:rPr lang="en-US" altLang="zh-CN" sz="1800" dirty="0">
                <a:ea typeface="宋体" panose="02010600030101010101" pitchFamily="2" charset="-122"/>
              </a:rPr>
              <a:t>)</a:t>
            </a:r>
          </a:p>
          <a:p>
            <a:pPr lvl="1"/>
            <a:r>
              <a:rPr lang="en-US" altLang="zh-CN" sz="1800" b="1" i="1" u="sng" dirty="0">
                <a:solidFill>
                  <a:schemeClr val="tx2"/>
                </a:solidFill>
                <a:ea typeface="宋体" panose="02010600030101010101" pitchFamily="2" charset="-122"/>
              </a:rPr>
              <a:t>Rotational latency</a:t>
            </a:r>
            <a:r>
              <a:rPr lang="en-US" altLang="zh-CN" sz="1800" b="1" u="sng" dirty="0">
                <a:ea typeface="宋体" panose="02010600030101010101" pitchFamily="2" charset="-122"/>
              </a:rPr>
              <a:t> </a:t>
            </a:r>
            <a:r>
              <a:rPr lang="en-US" altLang="zh-CN" sz="1800" dirty="0">
                <a:ea typeface="宋体" panose="02010600030101010101" pitchFamily="2" charset="-122"/>
              </a:rPr>
              <a:t>is the additional time waiting for the disk to rotate the desired sector to the disk head. (</a:t>
            </a:r>
            <a:r>
              <a:rPr lang="zh-CN" altLang="en-US" sz="1800" b="1" dirty="0">
                <a:solidFill>
                  <a:srgbClr val="7030A0"/>
                </a:solidFill>
                <a:ea typeface="宋体" panose="02010600030101010101" pitchFamily="2" charset="-122"/>
              </a:rPr>
              <a:t>寻扇区</a:t>
            </a:r>
            <a:r>
              <a:rPr lang="en-US" altLang="zh-CN" sz="1800" dirty="0">
                <a:ea typeface="宋体" panose="02010600030101010101" pitchFamily="2" charset="-122"/>
              </a:rPr>
              <a:t>—</a:t>
            </a:r>
            <a:r>
              <a:rPr lang="zh-CN" altLang="en-US" sz="1800" dirty="0">
                <a:ea typeface="宋体" panose="02010600030101010101" pitchFamily="2" charset="-122"/>
              </a:rPr>
              <a:t>将磁头定位到扇区</a:t>
            </a:r>
            <a:r>
              <a:rPr lang="en-US" altLang="zh-CN" sz="1800" dirty="0" smtClean="0">
                <a:ea typeface="宋体" panose="02010600030101010101" pitchFamily="2" charset="-122"/>
              </a:rPr>
              <a:t>)</a:t>
            </a:r>
          </a:p>
          <a:p>
            <a:pPr lvl="1"/>
            <a:r>
              <a:rPr lang="zh-CN" altLang="en-US" sz="1800" b="1" i="1" u="sng" dirty="0">
                <a:solidFill>
                  <a:schemeClr val="tx2"/>
                </a:solidFill>
                <a:ea typeface="宋体" panose="02010600030101010101" pitchFamily="2" charset="-122"/>
                <a:sym typeface="+mn-ea"/>
              </a:rPr>
              <a:t>transfer </a:t>
            </a:r>
            <a:r>
              <a:rPr lang="zh-CN" altLang="en-US" sz="1800" b="1" i="1" u="sng" dirty="0" smtClean="0">
                <a:solidFill>
                  <a:schemeClr val="tx2"/>
                </a:solidFill>
                <a:ea typeface="宋体" panose="02010600030101010101" pitchFamily="2" charset="-122"/>
                <a:sym typeface="+mn-ea"/>
              </a:rPr>
              <a:t>time </a:t>
            </a:r>
            <a:r>
              <a:rPr lang="zh-CN" altLang="en-US" sz="1800" dirty="0" smtClean="0">
                <a:ea typeface="宋体" panose="02010600030101010101" pitchFamily="2" charset="-122"/>
                <a:sym typeface="+mn-ea"/>
              </a:rPr>
              <a:t>指定</a:t>
            </a:r>
            <a:r>
              <a:rPr lang="zh-CN" altLang="en-US" sz="1800" dirty="0">
                <a:ea typeface="宋体" panose="02010600030101010101" pitchFamily="2" charset="-122"/>
                <a:sym typeface="+mn-ea"/>
              </a:rPr>
              <a:t>扇区掠过磁头时</a:t>
            </a:r>
            <a:r>
              <a:rPr lang="zh-CN" altLang="en-US" sz="1800" dirty="0" smtClean="0">
                <a:ea typeface="宋体" panose="02010600030101010101" pitchFamily="2" charset="-122"/>
                <a:sym typeface="+mn-ea"/>
              </a:rPr>
              <a:t>，完成</a:t>
            </a:r>
            <a:r>
              <a:rPr lang="zh-CN" altLang="en-US" sz="1800" dirty="0">
                <a:ea typeface="宋体" panose="02010600030101010101" pitchFamily="2" charset="-122"/>
                <a:sym typeface="+mn-ea"/>
              </a:rPr>
              <a:t>数据的</a:t>
            </a:r>
            <a:r>
              <a:rPr lang="zh-CN" altLang="en-US" sz="1800" dirty="0" smtClean="0">
                <a:ea typeface="宋体" panose="02010600030101010101" pitchFamily="2" charset="-122"/>
                <a:sym typeface="+mn-ea"/>
              </a:rPr>
              <a:t>读</a:t>
            </a:r>
            <a:r>
              <a:rPr lang="en-US" altLang="zh-CN" sz="1800" dirty="0" smtClean="0">
                <a:ea typeface="宋体" panose="02010600030101010101" pitchFamily="2" charset="-122"/>
                <a:sym typeface="+mn-ea"/>
              </a:rPr>
              <a:t>/</a:t>
            </a:r>
            <a:r>
              <a:rPr lang="zh-CN" altLang="en-US" sz="1800" dirty="0" smtClean="0">
                <a:ea typeface="宋体" panose="02010600030101010101" pitchFamily="2" charset="-122"/>
                <a:sym typeface="+mn-ea"/>
              </a:rPr>
              <a:t>写</a:t>
            </a:r>
            <a:endParaRPr lang="en-US" altLang="zh-CN" sz="1800" dirty="0">
              <a:ea typeface="宋体" panose="02010600030101010101" pitchFamily="2" charset="-122"/>
            </a:endParaRPr>
          </a:p>
          <a:p>
            <a:r>
              <a:rPr lang="en-US" altLang="zh-CN" sz="2000" dirty="0">
                <a:solidFill>
                  <a:schemeClr val="tx2"/>
                </a:solidFill>
                <a:ea typeface="宋体" panose="02010600030101010101" pitchFamily="2" charset="-122"/>
                <a:sym typeface="Symbol" panose="05050102010706020507" pitchFamily="18" charset="2"/>
              </a:rPr>
              <a:t>Disk bandwidth</a:t>
            </a:r>
            <a:r>
              <a:rPr lang="en-US" altLang="zh-CN" sz="2000" dirty="0">
                <a:ea typeface="宋体" panose="02010600030101010101" pitchFamily="2" charset="-122"/>
                <a:sym typeface="Symbol" panose="05050102010706020507" pitchFamily="18" charset="2"/>
              </a:rPr>
              <a:t> is </a:t>
            </a:r>
            <a:r>
              <a:rPr lang="en-US" altLang="zh-CN" sz="2000" dirty="0">
                <a:solidFill>
                  <a:srgbClr val="00B050"/>
                </a:solidFill>
                <a:ea typeface="宋体" panose="02010600030101010101" pitchFamily="2" charset="-122"/>
                <a:sym typeface="Symbol" panose="05050102010706020507" pitchFamily="18" charset="2"/>
              </a:rPr>
              <a:t>the total number of bytes transferred</a:t>
            </a:r>
            <a:r>
              <a:rPr lang="en-US" altLang="zh-CN" sz="2000" dirty="0">
                <a:ea typeface="宋体" panose="02010600030101010101" pitchFamily="2" charset="-122"/>
                <a:sym typeface="Symbol" panose="05050102010706020507" pitchFamily="18" charset="2"/>
              </a:rPr>
              <a:t>, </a:t>
            </a:r>
            <a:r>
              <a:rPr lang="en-US" altLang="zh-CN" sz="2000" dirty="0">
                <a:solidFill>
                  <a:srgbClr val="000099"/>
                </a:solidFill>
                <a:ea typeface="宋体" panose="02010600030101010101" pitchFamily="2" charset="-122"/>
                <a:sym typeface="Symbol" panose="05050102010706020507" pitchFamily="18" charset="2"/>
              </a:rPr>
              <a:t>divided by </a:t>
            </a:r>
            <a:r>
              <a:rPr lang="en-US" altLang="zh-CN" sz="2000" dirty="0">
                <a:solidFill>
                  <a:srgbClr val="00B050"/>
                </a:solidFill>
                <a:ea typeface="宋体" panose="02010600030101010101" pitchFamily="2" charset="-122"/>
                <a:sym typeface="Symbol" panose="05050102010706020507" pitchFamily="18" charset="2"/>
              </a:rPr>
              <a:t>the total time </a:t>
            </a:r>
            <a:r>
              <a:rPr lang="en-US" altLang="zh-CN" sz="2000" dirty="0">
                <a:ea typeface="宋体" panose="02010600030101010101" pitchFamily="2" charset="-122"/>
                <a:sym typeface="Symbol" panose="05050102010706020507" pitchFamily="18" charset="2"/>
              </a:rPr>
              <a:t>between the first request for service and the completion of the last transfer.</a:t>
            </a:r>
          </a:p>
          <a:p>
            <a:r>
              <a:rPr lang="en-US" altLang="zh-CN" sz="2000" b="1" u="sng" dirty="0" smtClean="0">
                <a:solidFill>
                  <a:srgbClr val="7030A0"/>
                </a:solidFill>
                <a:ea typeface="宋体" panose="02010600030101010101" pitchFamily="2" charset="-122"/>
              </a:rPr>
              <a:t>Performance:</a:t>
            </a:r>
            <a:r>
              <a:rPr lang="en-US" altLang="zh-CN" sz="2000" b="1" u="sng" dirty="0" smtClean="0">
                <a:solidFill>
                  <a:srgbClr val="FF0000"/>
                </a:solidFill>
                <a:ea typeface="宋体" panose="02010600030101010101" pitchFamily="2" charset="-122"/>
              </a:rPr>
              <a:t> Minimize</a:t>
            </a:r>
            <a:r>
              <a:rPr lang="en-US" altLang="zh-CN" sz="2000" b="1" dirty="0" smtClean="0">
                <a:solidFill>
                  <a:srgbClr val="00B050"/>
                </a:solidFill>
                <a:ea typeface="宋体" panose="02010600030101010101" pitchFamily="2" charset="-122"/>
              </a:rPr>
              <a:t> </a:t>
            </a:r>
            <a:r>
              <a:rPr lang="en-US" altLang="zh-CN" sz="2000" b="1" dirty="0">
                <a:solidFill>
                  <a:srgbClr val="00B050"/>
                </a:solidFill>
                <a:ea typeface="宋体" panose="02010600030101010101" pitchFamily="2" charset="-122"/>
              </a:rPr>
              <a:t>seek time</a:t>
            </a:r>
          </a:p>
          <a:p>
            <a:pPr lvl="1"/>
            <a:r>
              <a:rPr lang="en-US" altLang="zh-CN" sz="1800" b="1" u="sng" dirty="0">
                <a:solidFill>
                  <a:srgbClr val="000099"/>
                </a:solidFill>
                <a:ea typeface="宋体" panose="02010600030101010101" pitchFamily="2" charset="-122"/>
              </a:rPr>
              <a:t>Seek time </a:t>
            </a:r>
            <a:r>
              <a:rPr lang="en-US" altLang="zh-CN" sz="1800" b="1" u="sng" dirty="0">
                <a:solidFill>
                  <a:srgbClr val="000099"/>
                </a:solidFill>
                <a:ea typeface="宋体" panose="02010600030101010101" pitchFamily="2" charset="-122"/>
                <a:sym typeface="Symbol" panose="05050102010706020507" pitchFamily="18" charset="2"/>
              </a:rPr>
              <a:t> seek distance</a:t>
            </a:r>
          </a:p>
        </p:txBody>
      </p:sp>
      <p:sp>
        <p:nvSpPr>
          <p:cNvPr id="2" name="圆角矩形标注 1"/>
          <p:cNvSpPr/>
          <p:nvPr/>
        </p:nvSpPr>
        <p:spPr bwMode="auto">
          <a:xfrm>
            <a:off x="5677593" y="5153891"/>
            <a:ext cx="2510443" cy="723207"/>
          </a:xfrm>
          <a:prstGeom prst="wedgeRoundRectCallout">
            <a:avLst>
              <a:gd name="adj1" fmla="val -20833"/>
              <a:gd name="adj2" fmla="val 5330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思考：为什么没有考虑查找盘面即</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track</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3FBD07FC-2A7E-4A9C-978A-4FB6EAB52415}"/>
              </a:ext>
            </a:extLst>
          </p:cNvPr>
          <p:cNvSpPr>
            <a:spLocks noGrp="1" noChangeArrowheads="1"/>
          </p:cNvSpPr>
          <p:nvPr>
            <p:ph type="title"/>
          </p:nvPr>
        </p:nvSpPr>
        <p:spPr/>
        <p:txBody>
          <a:bodyPr/>
          <a:lstStyle/>
          <a:p>
            <a:pPr>
              <a:defRPr/>
            </a:pPr>
            <a:r>
              <a:rPr lang="en-US" altLang="zh-CN">
                <a:ea typeface="宋体" pitchFamily="2" charset="-122"/>
              </a:rPr>
              <a:t>Moving-head Disk Machanism</a:t>
            </a:r>
          </a:p>
        </p:txBody>
      </p:sp>
      <p:pic>
        <p:nvPicPr>
          <p:cNvPr id="7171" name="Picture 5">
            <a:extLst>
              <a:ext uri="{FF2B5EF4-FFF2-40B4-BE49-F238E27FC236}">
                <a16:creationId xmlns:a16="http://schemas.microsoft.com/office/drawing/2014/main" id="{84589FE8-46D6-4CD8-948C-01588657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304598" y="1379911"/>
            <a:ext cx="4101148" cy="45104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571999" y="1197031"/>
            <a:ext cx="4305993" cy="4647426"/>
          </a:xfrm>
          <a:prstGeom prst="rect">
            <a:avLst/>
          </a:prstGeom>
          <a:ln>
            <a:solidFill>
              <a:srgbClr val="003300"/>
            </a:solidFill>
          </a:ln>
        </p:spPr>
        <p:txBody>
          <a:bodyPr wrap="square">
            <a:spAutoFit/>
          </a:bodyPr>
          <a:lstStyle/>
          <a:p>
            <a:pPr marL="342900" indent="-342900" eaLnBrk="1" hangingPunct="1">
              <a:buFont typeface="Wingdings" panose="05000000000000000000" pitchFamily="2" charset="2"/>
              <a:buChar char="n"/>
            </a:pPr>
            <a:r>
              <a:rPr lang="en-US" altLang="zh-CN" sz="2000" dirty="0">
                <a:solidFill>
                  <a:srgbClr val="7030A0"/>
                </a:solidFill>
                <a:ea typeface="宋体" panose="02010600030101010101" pitchFamily="2" charset="-122"/>
              </a:rPr>
              <a:t>Access time </a:t>
            </a:r>
            <a:r>
              <a:rPr lang="en-US" altLang="zh-CN" sz="2000" dirty="0">
                <a:ea typeface="宋体" panose="02010600030101010101" pitchFamily="2" charset="-122"/>
              </a:rPr>
              <a:t>has three major components</a:t>
            </a:r>
          </a:p>
          <a:p>
            <a:pPr marL="742950" lvl="1" indent="-285750" eaLnBrk="1" hangingPunct="1">
              <a:buFont typeface="Arial" panose="020B0604020202020204" pitchFamily="34" charset="0"/>
              <a:buChar char="•"/>
            </a:pPr>
            <a:r>
              <a:rPr lang="en-US" altLang="zh-CN" b="1" i="1" u="sng" dirty="0">
                <a:solidFill>
                  <a:schemeClr val="tx2"/>
                </a:solidFill>
                <a:ea typeface="宋体" panose="02010600030101010101" pitchFamily="2" charset="-122"/>
              </a:rPr>
              <a:t>Seek </a:t>
            </a:r>
            <a:r>
              <a:rPr lang="en-US" altLang="zh-CN" b="1" i="1" u="sng" dirty="0" smtClean="0">
                <a:solidFill>
                  <a:schemeClr val="tx2"/>
                </a:solidFill>
                <a:ea typeface="宋体" panose="02010600030101010101" pitchFamily="2" charset="-122"/>
              </a:rPr>
              <a:t>time:</a:t>
            </a:r>
            <a:r>
              <a:rPr lang="en-US" altLang="zh-CN" b="1" u="sng"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the </a:t>
            </a:r>
            <a:r>
              <a:rPr lang="en-US" altLang="zh-CN" dirty="0">
                <a:ea typeface="宋体" panose="02010600030101010101" pitchFamily="2" charset="-122"/>
              </a:rPr>
              <a:t>time for the disk are to move the heads to the cylinder containing the desired sector. (</a:t>
            </a:r>
            <a:r>
              <a:rPr lang="zh-CN" altLang="en-US" dirty="0">
                <a:ea typeface="宋体" panose="02010600030101010101" pitchFamily="2" charset="-122"/>
              </a:rPr>
              <a:t>寻道</a:t>
            </a:r>
            <a:r>
              <a:rPr lang="en-US" altLang="zh-CN" dirty="0">
                <a:ea typeface="宋体" panose="02010600030101010101" pitchFamily="2" charset="-122"/>
              </a:rPr>
              <a:t>—</a:t>
            </a:r>
            <a:r>
              <a:rPr lang="zh-CN" altLang="en-US" dirty="0">
                <a:ea typeface="宋体" panose="02010600030101010101" pitchFamily="2" charset="-122"/>
              </a:rPr>
              <a:t>将磁头定位到磁道</a:t>
            </a:r>
            <a:r>
              <a:rPr lang="en-US" altLang="zh-CN" dirty="0">
                <a:ea typeface="宋体" panose="02010600030101010101" pitchFamily="2" charset="-122"/>
              </a:rPr>
              <a:t>)</a:t>
            </a:r>
          </a:p>
          <a:p>
            <a:pPr marL="742950" lvl="1" indent="-285750" eaLnBrk="1" hangingPunct="1">
              <a:buFont typeface="Arial" panose="020B0604020202020204" pitchFamily="34" charset="0"/>
              <a:buChar char="•"/>
            </a:pPr>
            <a:r>
              <a:rPr lang="en-US" altLang="zh-CN" b="1" i="1" u="sng" dirty="0">
                <a:solidFill>
                  <a:schemeClr val="tx2"/>
                </a:solidFill>
                <a:ea typeface="宋体" panose="02010600030101010101" pitchFamily="2" charset="-122"/>
              </a:rPr>
              <a:t>Rotational latency</a:t>
            </a:r>
            <a:r>
              <a:rPr lang="en-US" altLang="zh-CN" b="1" u="sng" dirty="0">
                <a:ea typeface="宋体" panose="02010600030101010101" pitchFamily="2" charset="-122"/>
              </a:rPr>
              <a:t> </a:t>
            </a:r>
            <a:r>
              <a:rPr lang="en-US" altLang="zh-CN" dirty="0" smtClean="0">
                <a:ea typeface="宋体" panose="02010600030101010101" pitchFamily="2" charset="-122"/>
              </a:rPr>
              <a:t>:  </a:t>
            </a:r>
            <a:r>
              <a:rPr lang="en-US" altLang="zh-CN" dirty="0">
                <a:ea typeface="宋体" panose="02010600030101010101" pitchFamily="2" charset="-122"/>
              </a:rPr>
              <a:t>the additional time waiting for the disk to rotate the desired sector to the disk head. (</a:t>
            </a:r>
            <a:r>
              <a:rPr lang="zh-CN" altLang="en-US" dirty="0">
                <a:ea typeface="宋体" panose="02010600030101010101" pitchFamily="2" charset="-122"/>
              </a:rPr>
              <a:t>寻扇区</a:t>
            </a:r>
            <a:r>
              <a:rPr lang="en-US" altLang="zh-CN" dirty="0">
                <a:ea typeface="宋体" panose="02010600030101010101" pitchFamily="2" charset="-122"/>
              </a:rPr>
              <a:t>—</a:t>
            </a:r>
            <a:r>
              <a:rPr lang="zh-CN" altLang="en-US" dirty="0">
                <a:ea typeface="宋体" panose="02010600030101010101" pitchFamily="2" charset="-122"/>
              </a:rPr>
              <a:t>将磁头定位到扇区</a:t>
            </a:r>
            <a:r>
              <a:rPr lang="en-US" altLang="zh-CN" dirty="0">
                <a:ea typeface="宋体" panose="02010600030101010101" pitchFamily="2" charset="-122"/>
              </a:rPr>
              <a:t>)</a:t>
            </a:r>
          </a:p>
          <a:p>
            <a:pPr marL="742950" lvl="1" indent="-285750" eaLnBrk="1" hangingPunct="1">
              <a:buFont typeface="Arial" panose="020B0604020202020204" pitchFamily="34" charset="0"/>
              <a:buChar char="•"/>
            </a:pPr>
            <a:r>
              <a:rPr lang="zh-CN" altLang="en-US" b="1" i="1" u="sng" dirty="0">
                <a:solidFill>
                  <a:schemeClr val="tx2"/>
                </a:solidFill>
                <a:ea typeface="宋体" panose="02010600030101010101" pitchFamily="2" charset="-122"/>
                <a:sym typeface="+mn-ea"/>
              </a:rPr>
              <a:t>transfer time </a:t>
            </a:r>
            <a:r>
              <a:rPr lang="en-US" altLang="zh-CN" b="1" i="1" u="sng" dirty="0" smtClean="0">
                <a:solidFill>
                  <a:schemeClr val="tx2"/>
                </a:solidFill>
                <a:ea typeface="宋体" panose="02010600030101010101" pitchFamily="2" charset="-122"/>
                <a:sym typeface="+mn-ea"/>
              </a:rPr>
              <a:t>: </a:t>
            </a:r>
            <a:r>
              <a:rPr lang="zh-CN" altLang="en-US" dirty="0" smtClean="0">
                <a:ea typeface="宋体" panose="02010600030101010101" pitchFamily="2" charset="-122"/>
                <a:sym typeface="+mn-ea"/>
              </a:rPr>
              <a:t>指定</a:t>
            </a:r>
            <a:r>
              <a:rPr lang="zh-CN" altLang="en-US" dirty="0">
                <a:ea typeface="宋体" panose="02010600030101010101" pitchFamily="2" charset="-122"/>
                <a:sym typeface="+mn-ea"/>
              </a:rPr>
              <a:t>扇区掠过磁头时，完成数据的读</a:t>
            </a:r>
            <a:r>
              <a:rPr lang="en-US" altLang="zh-CN" dirty="0">
                <a:ea typeface="宋体" panose="02010600030101010101" pitchFamily="2" charset="-122"/>
                <a:sym typeface="+mn-ea"/>
              </a:rPr>
              <a:t>/</a:t>
            </a:r>
            <a:r>
              <a:rPr lang="zh-CN" altLang="en-US" dirty="0" smtClean="0">
                <a:ea typeface="宋体" panose="02010600030101010101" pitchFamily="2" charset="-122"/>
                <a:sym typeface="+mn-ea"/>
              </a:rPr>
              <a:t>写</a:t>
            </a:r>
            <a:endParaRPr lang="en-US" altLang="zh-CN" dirty="0" smtClean="0">
              <a:ea typeface="宋体" panose="02010600030101010101" pitchFamily="2" charset="-122"/>
              <a:sym typeface="+mn-ea"/>
            </a:endParaRPr>
          </a:p>
          <a:p>
            <a:pPr marL="342900" indent="-342900" eaLnBrk="1" hangingPunct="1">
              <a:buFont typeface="Wingdings" panose="05000000000000000000" pitchFamily="2" charset="2"/>
              <a:buChar char="n"/>
            </a:pPr>
            <a:r>
              <a:rPr lang="en-US" altLang="zh-CN" sz="2000" b="1" u="sng" dirty="0">
                <a:solidFill>
                  <a:srgbClr val="7030A0"/>
                </a:solidFill>
                <a:ea typeface="宋体" panose="02010600030101010101" pitchFamily="2" charset="-122"/>
              </a:rPr>
              <a:t>Performance:</a:t>
            </a:r>
            <a:r>
              <a:rPr lang="en-US" altLang="zh-CN" sz="2000" b="1" u="sng" dirty="0">
                <a:solidFill>
                  <a:srgbClr val="FF0000"/>
                </a:solidFill>
                <a:ea typeface="宋体" panose="02010600030101010101" pitchFamily="2" charset="-122"/>
              </a:rPr>
              <a:t> Minimize</a:t>
            </a:r>
            <a:r>
              <a:rPr lang="en-US" altLang="zh-CN" sz="2000" b="1" dirty="0">
                <a:solidFill>
                  <a:srgbClr val="00B050"/>
                </a:solidFill>
                <a:ea typeface="宋体" panose="02010600030101010101" pitchFamily="2" charset="-122"/>
              </a:rPr>
              <a:t> seek time</a:t>
            </a:r>
          </a:p>
          <a:p>
            <a:pPr marL="742950" lvl="1" indent="-285750" eaLnBrk="1" hangingPunct="1">
              <a:buFont typeface="Arial" panose="020B0604020202020204" pitchFamily="34" charset="0"/>
              <a:buChar char="•"/>
            </a:pPr>
            <a:r>
              <a:rPr lang="en-US" altLang="zh-CN" b="1" u="sng" dirty="0">
                <a:solidFill>
                  <a:srgbClr val="000099"/>
                </a:solidFill>
                <a:ea typeface="宋体" panose="02010600030101010101" pitchFamily="2" charset="-122"/>
              </a:rPr>
              <a:t>Seek time </a:t>
            </a:r>
            <a:r>
              <a:rPr lang="en-US" altLang="zh-CN" b="1" u="sng" dirty="0">
                <a:solidFill>
                  <a:srgbClr val="000099"/>
                </a:solidFill>
                <a:ea typeface="宋体" panose="02010600030101010101" pitchFamily="2" charset="-122"/>
                <a:sym typeface="Symbol" panose="05050102010706020507" pitchFamily="18" charset="2"/>
              </a:rPr>
              <a:t> seek </a:t>
            </a:r>
            <a:r>
              <a:rPr lang="en-US" altLang="zh-CN" b="1" u="sng" dirty="0" smtClean="0">
                <a:solidFill>
                  <a:srgbClr val="000099"/>
                </a:solidFill>
                <a:ea typeface="宋体" panose="02010600030101010101" pitchFamily="2" charset="-122"/>
                <a:sym typeface="Symbol" panose="05050102010706020507" pitchFamily="18" charset="2"/>
              </a:rPr>
              <a:t>distance</a:t>
            </a:r>
            <a:endParaRPr lang="en-US" altLang="zh-CN" b="1" u="sng" dirty="0">
              <a:solidFill>
                <a:srgbClr val="000099"/>
              </a:solidFill>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326220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4">
            <a:extLst>
              <a:ext uri="{FF2B5EF4-FFF2-40B4-BE49-F238E27FC236}">
                <a16:creationId xmlns:a16="http://schemas.microsoft.com/office/drawing/2014/main" id="{BF97793C-70B0-4B7E-A5DE-1F1F87657006}"/>
              </a:ext>
            </a:extLst>
          </p:cNvPr>
          <p:cNvSpPr txBox="1">
            <a:spLocks noChangeArrowheads="1"/>
          </p:cNvSpPr>
          <p:nvPr>
            <p:custDataLst>
              <p:tags r:id="rId2"/>
            </p:custDataLst>
          </p:nvPr>
        </p:nvSpPr>
        <p:spPr bwMode="auto">
          <a:xfrm>
            <a:off x="914400" y="1128045"/>
            <a:ext cx="7315200" cy="131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若磁盘转速</a:t>
            </a:r>
            <a:r>
              <a:rPr kumimoji="0"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7200</a:t>
            </a:r>
            <a:r>
              <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a:t>
            </a:r>
            <a:r>
              <a:rPr kumimoji="0"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分，平均寻道时间为</a:t>
            </a:r>
            <a:r>
              <a:rPr kumimoji="0"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8ms</a:t>
            </a:r>
            <a:r>
              <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，每个磁道包含</a:t>
            </a:r>
            <a:r>
              <a:rPr kumimoji="0"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r>
              <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个扇区，则访问一个扇区的平均存取时间大约是（）</a:t>
            </a:r>
            <a:r>
              <a:rPr kumimoji="0"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0"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kumimoji="0"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注：存取时间</a:t>
            </a:r>
            <a:r>
              <a:rPr kumimoji="0"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寻道时间</a:t>
            </a:r>
            <a:r>
              <a:rPr kumimoji="0"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旋转时间</a:t>
            </a:r>
            <a:r>
              <a:rPr kumimoji="0"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传输时间</a:t>
            </a:r>
            <a:endParaRPr kumimoji="0"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87" name="文本框 5">
            <a:extLst>
              <a:ext uri="{FF2B5EF4-FFF2-40B4-BE49-F238E27FC236}">
                <a16:creationId xmlns:a16="http://schemas.microsoft.com/office/drawing/2014/main" id="{284BBC9C-1F72-49B6-BE55-459F96B6259E}"/>
              </a:ext>
            </a:extLst>
          </p:cNvPr>
          <p:cNvSpPr txBox="1">
            <a:spLocks noChangeArrowheads="1"/>
          </p:cNvSpPr>
          <p:nvPr>
            <p:custDataLst>
              <p:tags r:id="rId3"/>
            </p:custDataLst>
          </p:nvPr>
        </p:nvSpPr>
        <p:spPr bwMode="auto">
          <a:xfrm>
            <a:off x="1828800" y="27860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8.1ms</a:t>
            </a:r>
            <a:endParaRPr kumimoji="0"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88" name="文本框 6">
            <a:extLst>
              <a:ext uri="{FF2B5EF4-FFF2-40B4-BE49-F238E27FC236}">
                <a16:creationId xmlns:a16="http://schemas.microsoft.com/office/drawing/2014/main" id="{0277BA47-21C3-40AD-82C0-65417C680B4E}"/>
              </a:ext>
            </a:extLst>
          </p:cNvPr>
          <p:cNvSpPr txBox="1">
            <a:spLocks noChangeArrowheads="1"/>
          </p:cNvSpPr>
          <p:nvPr>
            <p:custDataLst>
              <p:tags r:id="rId4"/>
            </p:custDataLst>
          </p:nvPr>
        </p:nvSpPr>
        <p:spPr bwMode="auto">
          <a:xfrm>
            <a:off x="1828800" y="3643313"/>
            <a:ext cx="4520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12.2ms   </a:t>
            </a:r>
            <a:r>
              <a:rPr kumimoji="0"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0"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8+4.17+0.008=12.17ms</a:t>
            </a:r>
            <a:r>
              <a:rPr kumimoji="0"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0"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89" name="文本框 7">
            <a:extLst>
              <a:ext uri="{FF2B5EF4-FFF2-40B4-BE49-F238E27FC236}">
                <a16:creationId xmlns:a16="http://schemas.microsoft.com/office/drawing/2014/main" id="{3D1F0964-7C0A-45E9-8CD0-1511318111C6}"/>
              </a:ext>
            </a:extLst>
          </p:cNvPr>
          <p:cNvSpPr txBox="1">
            <a:spLocks noChangeArrowheads="1"/>
          </p:cNvSpPr>
          <p:nvPr>
            <p:custDataLst>
              <p:tags r:id="rId5"/>
            </p:custDataLst>
          </p:nvPr>
        </p:nvSpPr>
        <p:spPr bwMode="auto">
          <a:xfrm>
            <a:off x="1828800" y="450056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16.3ms</a:t>
            </a:r>
            <a:endParaRPr kumimoji="0"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0" name="文本框 8">
            <a:extLst>
              <a:ext uri="{FF2B5EF4-FFF2-40B4-BE49-F238E27FC236}">
                <a16:creationId xmlns:a16="http://schemas.microsoft.com/office/drawing/2014/main" id="{A872E8D1-620A-4FD2-9F30-3FF82E98992A}"/>
              </a:ext>
            </a:extLst>
          </p:cNvPr>
          <p:cNvSpPr txBox="1">
            <a:spLocks noChangeArrowheads="1"/>
          </p:cNvSpPr>
          <p:nvPr>
            <p:custDataLst>
              <p:tags r:id="rId6"/>
            </p:custDataLst>
          </p:nvPr>
        </p:nvSpPr>
        <p:spPr bwMode="auto">
          <a:xfrm>
            <a:off x="1828800" y="5357813"/>
            <a:ext cx="153824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20.5ms</a:t>
            </a:r>
            <a:endParaRPr kumimoji="0"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1" name="椭圆 9">
            <a:extLst>
              <a:ext uri="{FF2B5EF4-FFF2-40B4-BE49-F238E27FC236}">
                <a16:creationId xmlns:a16="http://schemas.microsoft.com/office/drawing/2014/main" id="{2BD9D472-5371-4D35-97C4-27A2A599CFBF}"/>
              </a:ext>
            </a:extLst>
          </p:cNvPr>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2" name="椭圆 10">
            <a:extLst>
              <a:ext uri="{FF2B5EF4-FFF2-40B4-BE49-F238E27FC236}">
                <a16:creationId xmlns:a16="http://schemas.microsoft.com/office/drawing/2014/main" id="{B11DDD3E-54D7-4506-A76A-9F29E693648F}"/>
              </a:ext>
            </a:extLst>
          </p:cNvPr>
          <p:cNvSpPr>
            <a:spLocks noChangeAspect="1"/>
          </p:cNvSpPr>
          <p:nvPr>
            <p:custDataLst>
              <p:tags r:id="rId8"/>
            </p:custDataLst>
          </p:nvPr>
        </p:nvSpPr>
        <p:spPr bwMode="auto">
          <a:xfrm>
            <a:off x="1114425" y="3706813"/>
            <a:ext cx="514350" cy="514350"/>
          </a:xfrm>
          <a:prstGeom prst="ellipse">
            <a:avLst/>
          </a:prstGeom>
          <a:solidFill>
            <a:srgbClr val="00FF00"/>
          </a:solidFill>
          <a:ln w="254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3" name="椭圆 11">
            <a:extLst>
              <a:ext uri="{FF2B5EF4-FFF2-40B4-BE49-F238E27FC236}">
                <a16:creationId xmlns:a16="http://schemas.microsoft.com/office/drawing/2014/main" id="{73F8796E-558A-4217-8418-A735605A2074}"/>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4" name="椭圆 12">
            <a:extLst>
              <a:ext uri="{FF2B5EF4-FFF2-40B4-BE49-F238E27FC236}">
                <a16:creationId xmlns:a16="http://schemas.microsoft.com/office/drawing/2014/main" id="{329211ED-2FD8-4758-A51B-3A5D2847C6D9}"/>
              </a:ext>
            </a:extLst>
          </p:cNvPr>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8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395" name="圆角矩形 13">
            <a:extLst>
              <a:ext uri="{FF2B5EF4-FFF2-40B4-BE49-F238E27FC236}">
                <a16:creationId xmlns:a16="http://schemas.microsoft.com/office/drawing/2014/main" id="{FE642682-F4E0-48AC-87AB-8D689093FE00}"/>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p:spPr>
        <p:txBody>
          <a:bodyPr wrap="none" anchor="ctr" anchorCtr="1"/>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6396" name="矩形 20">
            <a:extLst>
              <a:ext uri="{FF2B5EF4-FFF2-40B4-BE49-F238E27FC236}">
                <a16:creationId xmlns:a16="http://schemas.microsoft.com/office/drawing/2014/main" id="{A465F195-544C-49F3-985A-5B68DA621AE4}"/>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solidFill>
                <a:srgbClr val="FFFFFF"/>
              </a:solidFill>
              <a:ea typeface="宋体" panose="02010600030101010101" pitchFamily="2" charset="-122"/>
            </a:endParaRPr>
          </a:p>
        </p:txBody>
      </p:sp>
      <p:sp>
        <p:nvSpPr>
          <p:cNvPr id="16397" name="文本框 25">
            <a:extLst>
              <a:ext uri="{FF2B5EF4-FFF2-40B4-BE49-F238E27FC236}">
                <a16:creationId xmlns:a16="http://schemas.microsoft.com/office/drawing/2014/main" id="{C2FFA527-0E6E-4AAE-AC16-619278D89F0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kumimoji="0"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kumimoji="0"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69875294-8D62-41D3-9BF0-279D9AB8B577}"/>
              </a:ext>
            </a:extLst>
          </p:cNvPr>
          <p:cNvSpPr txBox="1">
            <a:spLocks noRot="1" noChangeAspect="1" noMove="1" noResize="1" noEditPoints="1" noAdjustHandles="1" noChangeArrowheads="1" noChangeShapeType="1" noTextEdit="1"/>
          </p:cNvSpPr>
          <p:nvPr>
            <p:custDataLst>
              <p:tags r:id="rId14"/>
            </p:custDataLst>
          </p:nvPr>
        </p:nvSpPr>
        <p:spPr>
          <a:xfrm>
            <a:off x="9779000" y="1270000"/>
            <a:ext cx="3332480" cy="5033622"/>
          </a:xfrm>
          <a:prstGeom prst="rect">
            <a:avLst/>
          </a:prstGeom>
          <a:blipFill rotWithShape="0">
            <a:blip r:embed="rId29"/>
            <a:stretch>
              <a:fillRect l="-1097" t="-605" r="-1280" b="-969"/>
            </a:stretch>
          </a:blipFill>
        </p:spPr>
        <p:txBody>
          <a:bodyPr/>
          <a:lstStyle/>
          <a:p>
            <a:pPr>
              <a:defRPr/>
            </a:pPr>
            <a:endParaRPr lang="en-US" altLang="zh-CN" dirty="0">
              <a:noFill/>
            </a:endParaRPr>
          </a:p>
          <a:p>
            <a:pPr>
              <a:defRPr/>
            </a:pPr>
            <a:endParaRPr lang="en-US" altLang="zh-CN" dirty="0">
              <a:noFill/>
            </a:endParaRPr>
          </a:p>
          <a:p>
            <a:pPr>
              <a:defRPr/>
            </a:pPr>
            <a:r>
              <a:rPr lang="zh-CN" altLang="en-US" dirty="0">
                <a:noFill/>
              </a:rPr>
              <a:t> </a:t>
            </a: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en-US" altLang="zh-CN" dirty="0">
              <a:noFill/>
            </a:endParaRPr>
          </a:p>
          <a:p>
            <a:pPr>
              <a:defRPr/>
            </a:pPr>
            <a:endParaRPr lang="zh-CN" altLang="en-US" dirty="0">
              <a:noFill/>
            </a:endParaRPr>
          </a:p>
        </p:txBody>
      </p:sp>
      <p:grpSp>
        <p:nvGrpSpPr>
          <p:cNvPr id="16400" name="组合 24">
            <a:extLst>
              <a:ext uri="{FF2B5EF4-FFF2-40B4-BE49-F238E27FC236}">
                <a16:creationId xmlns:a16="http://schemas.microsoft.com/office/drawing/2014/main" id="{1B3AD1C4-1555-45D3-B4DC-D21B4E629458}"/>
              </a:ext>
            </a:extLst>
          </p:cNvPr>
          <p:cNvGrpSpPr>
            <a:grpSpLocks/>
          </p:cNvGrpSpPr>
          <p:nvPr>
            <p:custDataLst>
              <p:tags r:id="rId15"/>
            </p:custDataLst>
          </p:nvPr>
        </p:nvGrpSpPr>
        <p:grpSpPr bwMode="auto">
          <a:xfrm>
            <a:off x="9537700" y="0"/>
            <a:ext cx="3814763" cy="647700"/>
            <a:chOff x="9537700" y="0"/>
            <a:chExt cx="3815080" cy="647700"/>
          </a:xfrm>
        </p:grpSpPr>
        <p:sp>
          <p:nvSpPr>
            <p:cNvPr id="16402" name="RemarkBack">
              <a:extLst>
                <a:ext uri="{FF2B5EF4-FFF2-40B4-BE49-F238E27FC236}">
                  <a16:creationId xmlns:a16="http://schemas.microsoft.com/office/drawing/2014/main" id="{67925657-CEBB-4F28-A0C5-39CE2C3CB7D4}"/>
                </a:ext>
              </a:extLst>
            </p:cNvPr>
            <p:cNvSpPr>
              <a:spLocks noChangeArrowheads="1"/>
            </p:cNvSpPr>
            <p:nvPr>
              <p:custDataLst>
                <p:tags r:id="rId25"/>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3" name="RemarkBlock">
              <a:extLst>
                <a:ext uri="{FF2B5EF4-FFF2-40B4-BE49-F238E27FC236}">
                  <a16:creationId xmlns:a16="http://schemas.microsoft.com/office/drawing/2014/main" id="{3959BA50-9490-4C34-9F02-02A11A06F30B}"/>
                </a:ext>
              </a:extLst>
            </p:cNvPr>
            <p:cNvSpPr>
              <a:spLocks noChangeArrowheads="1"/>
            </p:cNvSpPr>
            <p:nvPr>
              <p:custDataLst>
                <p:tags r:id="rId26"/>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4" name="RemarkTitleText">
              <a:extLst>
                <a:ext uri="{FF2B5EF4-FFF2-40B4-BE49-F238E27FC236}">
                  <a16:creationId xmlns:a16="http://schemas.microsoft.com/office/drawing/2014/main" id="{A88B4CCC-6B4C-44DE-A01C-6F0EAC80164C}"/>
                </a:ext>
              </a:extLst>
            </p:cNvPr>
            <p:cNvSpPr txBox="1">
              <a:spLocks noChangeArrowheads="1"/>
            </p:cNvSpPr>
            <p:nvPr>
              <p:custDataLst>
                <p:tags r:id="rId27"/>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7C3FD56-3674-45D6-AFA9-090BC41C2B96}"/>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503CF349-1DF0-46EB-9BB3-24266998FF9E}"/>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185DC39F-5D98-418F-840F-2E4E63BFB32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399" name="组合 18">
            <a:extLst>
              <a:ext uri="{FF2B5EF4-FFF2-40B4-BE49-F238E27FC236}">
                <a16:creationId xmlns:a16="http://schemas.microsoft.com/office/drawing/2014/main" id="{975DA689-25D7-404A-B409-3B876BF981C9}"/>
              </a:ext>
            </a:extLst>
          </p:cNvPr>
          <p:cNvGrpSpPr>
            <a:grpSpLocks/>
          </p:cNvGrpSpPr>
          <p:nvPr>
            <p:custDataLst>
              <p:tags r:id="rId19"/>
            </p:custDataLst>
          </p:nvPr>
        </p:nvGrpSpPr>
        <p:grpSpPr bwMode="auto">
          <a:xfrm>
            <a:off x="0" y="0"/>
            <a:ext cx="9144000" cy="635000"/>
            <a:chOff x="0" y="0"/>
            <a:chExt cx="9144000" cy="635000"/>
          </a:xfrm>
        </p:grpSpPr>
        <p:sp>
          <p:nvSpPr>
            <p:cNvPr id="16405" name="TitleBackground">
              <a:extLst>
                <a:ext uri="{FF2B5EF4-FFF2-40B4-BE49-F238E27FC236}">
                  <a16:creationId xmlns:a16="http://schemas.microsoft.com/office/drawing/2014/main" id="{8AD0E83A-41F2-4C9F-8902-F82A4D7B4CA0}"/>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6" name="ColorBlock">
              <a:extLst>
                <a:ext uri="{FF2B5EF4-FFF2-40B4-BE49-F238E27FC236}">
                  <a16:creationId xmlns:a16="http://schemas.microsoft.com/office/drawing/2014/main" id="{1ABE596B-B689-454A-AF6D-43C8197BE056}"/>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16407" name="TypeText">
              <a:extLst>
                <a:ext uri="{FF2B5EF4-FFF2-40B4-BE49-F238E27FC236}">
                  <a16:creationId xmlns:a16="http://schemas.microsoft.com/office/drawing/2014/main" id="{BA7B527E-23E9-45CE-8BE9-C8F771EED645}"/>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408" name="TipText">
              <a:extLst>
                <a:ext uri="{FF2B5EF4-FFF2-40B4-BE49-F238E27FC236}">
                  <a16:creationId xmlns:a16="http://schemas.microsoft.com/office/drawing/2014/main" id="{ECBB0B76-9666-4C23-9392-9D508B6C196D}"/>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0"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401" name="图片 3">
            <a:extLst>
              <a:ext uri="{FF2B5EF4-FFF2-40B4-BE49-F238E27FC236}">
                <a16:creationId xmlns:a16="http://schemas.microsoft.com/office/drawing/2014/main" id="{DE46657E-091B-4BA4-9B91-7FB45344B81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60F80F29-91CC-4389-8400-CA71A2402AFA}"/>
              </a:ext>
            </a:extLst>
          </p:cNvPr>
          <p:cNvSpPr>
            <a:spLocks noGrp="1" noChangeArrowheads="1"/>
          </p:cNvSpPr>
          <p:nvPr>
            <p:ph type="title"/>
          </p:nvPr>
        </p:nvSpPr>
        <p:spPr/>
        <p:txBody>
          <a:bodyPr/>
          <a:lstStyle/>
          <a:p>
            <a:pPr>
              <a:defRPr/>
            </a:pPr>
            <a:r>
              <a:rPr lang="en-US" altLang="zh-CN" dirty="0">
                <a:ea typeface="宋体" pitchFamily="2" charset="-122"/>
              </a:rPr>
              <a:t>Disk Scheduling (Cont.)</a:t>
            </a:r>
          </a:p>
        </p:txBody>
      </p:sp>
      <p:sp>
        <p:nvSpPr>
          <p:cNvPr id="17411" name="Rectangle 3">
            <a:extLst>
              <a:ext uri="{FF2B5EF4-FFF2-40B4-BE49-F238E27FC236}">
                <a16:creationId xmlns:a16="http://schemas.microsoft.com/office/drawing/2014/main" id="{D89365FE-B16A-4123-9CD9-6F4D4A8CFA41}"/>
              </a:ext>
            </a:extLst>
          </p:cNvPr>
          <p:cNvSpPr>
            <a:spLocks noGrp="1" noChangeArrowheads="1"/>
          </p:cNvSpPr>
          <p:nvPr>
            <p:ph type="body" idx="1"/>
          </p:nvPr>
        </p:nvSpPr>
        <p:spPr/>
        <p:txBody>
          <a:bodyPr/>
          <a:lstStyle/>
          <a:p>
            <a:r>
              <a:rPr lang="en-US" altLang="zh-CN" sz="2400" dirty="0">
                <a:ea typeface="宋体" panose="02010600030101010101" pitchFamily="2" charset="-122"/>
              </a:rPr>
              <a:t>Performance: </a:t>
            </a:r>
            <a:r>
              <a:rPr lang="en-US" altLang="zh-CN" sz="2400" dirty="0">
                <a:solidFill>
                  <a:srgbClr val="7030A0"/>
                </a:solidFill>
                <a:ea typeface="宋体" panose="02010600030101010101" pitchFamily="2" charset="-122"/>
              </a:rPr>
              <a:t>Minimize seek time</a:t>
            </a:r>
          </a:p>
          <a:p>
            <a:pPr lvl="1"/>
            <a:r>
              <a:rPr lang="en-US" altLang="zh-CN" sz="2000" dirty="0">
                <a:solidFill>
                  <a:srgbClr val="006600"/>
                </a:solidFill>
                <a:ea typeface="宋体" panose="02010600030101010101" pitchFamily="2" charset="-122"/>
                <a:cs typeface="+mn-cs"/>
              </a:rPr>
              <a:t>Seek time </a:t>
            </a:r>
            <a:r>
              <a:rPr lang="en-US" altLang="zh-CN" sz="2000" dirty="0">
                <a:solidFill>
                  <a:srgbClr val="006600"/>
                </a:solidFill>
                <a:ea typeface="宋体" panose="02010600030101010101" pitchFamily="2" charset="-122"/>
                <a:cs typeface="+mn-cs"/>
                <a:sym typeface="Symbol" panose="05050102010706020507" pitchFamily="18" charset="2"/>
              </a:rPr>
              <a:t> seek distance</a:t>
            </a:r>
          </a:p>
          <a:p>
            <a:pPr>
              <a:tabLst>
                <a:tab pos="1711325" algn="l"/>
              </a:tabLst>
            </a:pPr>
            <a:r>
              <a:rPr lang="en-US" altLang="zh-CN" sz="2400" dirty="0" smtClean="0">
                <a:ea typeface="宋体" panose="02010600030101010101" pitchFamily="2" charset="-122"/>
              </a:rPr>
              <a:t>Several </a:t>
            </a:r>
            <a:r>
              <a:rPr lang="en-US" altLang="zh-CN" sz="2400" dirty="0">
                <a:ea typeface="宋体" panose="02010600030101010101" pitchFamily="2" charset="-122"/>
              </a:rPr>
              <a:t>algorithms exist to schedule the servicing of disk I/O requests. </a:t>
            </a:r>
          </a:p>
          <a:p>
            <a:pPr>
              <a:tabLst>
                <a:tab pos="1711325" algn="l"/>
              </a:tabLst>
            </a:pPr>
            <a:r>
              <a:rPr lang="en-US" altLang="zh-CN" sz="2400" dirty="0">
                <a:solidFill>
                  <a:srgbClr val="000099"/>
                </a:solidFill>
                <a:ea typeface="宋体" panose="02010600030101010101" pitchFamily="2" charset="-122"/>
              </a:rPr>
              <a:t>We illustrate them with a request queue (0-199).</a:t>
            </a: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br>
              <a:rPr lang="en-US" altLang="zh-CN" sz="2400" dirty="0">
                <a:solidFill>
                  <a:srgbClr val="FF0000"/>
                </a:solidFill>
                <a:ea typeface="宋体" panose="02010600030101010101" pitchFamily="2" charset="-122"/>
              </a:rPr>
            </a:br>
            <a:r>
              <a:rPr lang="en-US" altLang="zh-CN" sz="2400" dirty="0">
                <a:solidFill>
                  <a:srgbClr val="FF0000"/>
                </a:solidFill>
                <a:ea typeface="宋体" panose="02010600030101010101" pitchFamily="2" charset="-122"/>
              </a:rPr>
              <a:t>	98, 183, 37, 122, 14, 124, 65, 67</a:t>
            </a:r>
          </a:p>
          <a:p>
            <a:pPr>
              <a:buFont typeface="Monotype Sorts" pitchFamily="2" charset="2"/>
              <a:buNone/>
              <a:tabLst>
                <a:tab pos="1711325" algn="l"/>
              </a:tabLst>
            </a:pPr>
            <a:r>
              <a:rPr lang="en-US" altLang="zh-CN" sz="2400" dirty="0">
                <a:solidFill>
                  <a:srgbClr val="FF0000"/>
                </a:solidFill>
                <a:ea typeface="宋体" panose="02010600030101010101" pitchFamily="2" charset="-122"/>
              </a:rPr>
              <a:t>	</a:t>
            </a:r>
            <a:r>
              <a:rPr lang="en-US" altLang="zh-CN" sz="2400" dirty="0">
                <a:solidFill>
                  <a:srgbClr val="7030A0"/>
                </a:solidFill>
                <a:ea typeface="宋体" panose="02010600030101010101" pitchFamily="2" charset="-122"/>
              </a:rPr>
              <a:t>Head pointer 53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B02210E-0E64-4D60-9150-DB317DAF1560}"/>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12.4.1 FCFS Scheduling</a:t>
            </a:r>
          </a:p>
        </p:txBody>
      </p:sp>
      <p:sp>
        <p:nvSpPr>
          <p:cNvPr id="18435" name="Text Box 4">
            <a:extLst>
              <a:ext uri="{FF2B5EF4-FFF2-40B4-BE49-F238E27FC236}">
                <a16:creationId xmlns:a16="http://schemas.microsoft.com/office/drawing/2014/main" id="{2AB3CCF0-3787-49DC-8214-95F77BAAC077}"/>
              </a:ext>
            </a:extLst>
          </p:cNvPr>
          <p:cNvSpPr txBox="1">
            <a:spLocks noChangeArrowheads="1"/>
          </p:cNvSpPr>
          <p:nvPr/>
        </p:nvSpPr>
        <p:spPr bwMode="auto">
          <a:xfrm>
            <a:off x="793750" y="1251036"/>
            <a:ext cx="77819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dirty="0">
                <a:solidFill>
                  <a:srgbClr val="FF0000"/>
                </a:solidFill>
                <a:ea typeface="宋体" panose="02010600030101010101" pitchFamily="2" charset="-122"/>
              </a:rPr>
              <a:t>FCFS</a:t>
            </a:r>
            <a:r>
              <a:rPr kumimoji="0" lang="zh-CN" altLang="en-US" sz="2000" b="1" dirty="0">
                <a:solidFill>
                  <a:srgbClr val="FF0000"/>
                </a:solidFill>
                <a:ea typeface="宋体" panose="02010600030101010101" pitchFamily="2" charset="-122"/>
              </a:rPr>
              <a:t>磁盘调度算法根据进程请求访问磁盘的的先后次序进行调度。</a:t>
            </a:r>
            <a:endParaRPr kumimoji="0" lang="en-US" altLang="zh-CN" sz="2000" b="1" dirty="0">
              <a:solidFill>
                <a:srgbClr val="FF0000"/>
              </a:solidFill>
              <a:ea typeface="宋体" panose="02010600030101010101" pitchFamily="2" charset="-122"/>
            </a:endParaRPr>
          </a:p>
          <a:p>
            <a:pPr algn="ctr">
              <a:spcBef>
                <a:spcPct val="50000"/>
              </a:spcBef>
              <a:buClrTx/>
              <a:buSzTx/>
              <a:buFontTx/>
              <a:buNone/>
            </a:pPr>
            <a:r>
              <a:rPr kumimoji="0" lang="en-US" altLang="zh-CN" sz="2000" b="1" dirty="0">
                <a:ea typeface="宋体" panose="02010600030101010101" pitchFamily="2" charset="-122"/>
              </a:rPr>
              <a:t>Illustration shows total head movement of </a:t>
            </a:r>
            <a:r>
              <a:rPr kumimoji="0" lang="en-US" altLang="zh-CN" sz="2000" b="1" dirty="0">
                <a:solidFill>
                  <a:schemeClr val="tx2"/>
                </a:solidFill>
                <a:ea typeface="宋体" panose="02010600030101010101" pitchFamily="2" charset="-122"/>
              </a:rPr>
              <a:t>640</a:t>
            </a:r>
            <a:r>
              <a:rPr kumimoji="0" lang="en-US" altLang="zh-CN" sz="2000" b="1" dirty="0">
                <a:ea typeface="宋体" panose="02010600030101010101" pitchFamily="2" charset="-122"/>
              </a:rPr>
              <a:t> cylinders</a:t>
            </a:r>
            <a:r>
              <a:rPr kumimoji="0" lang="en-US" altLang="zh-CN" sz="2000" dirty="0">
                <a:ea typeface="宋体" panose="02010600030101010101" pitchFamily="2" charset="-122"/>
              </a:rPr>
              <a:t>.</a:t>
            </a:r>
          </a:p>
        </p:txBody>
      </p:sp>
      <p:pic>
        <p:nvPicPr>
          <p:cNvPr id="18436" name="Picture 5">
            <a:extLst>
              <a:ext uri="{FF2B5EF4-FFF2-40B4-BE49-F238E27FC236}">
                <a16:creationId xmlns:a16="http://schemas.microsoft.com/office/drawing/2014/main" id="{3E4144C5-80E3-49FC-95EE-D8CECAA64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2" t="6487" r="735" b="6487"/>
          <a:stretch>
            <a:fillRect/>
          </a:stretch>
        </p:blipFill>
        <p:spPr bwMode="auto">
          <a:xfrm>
            <a:off x="1118438" y="2524298"/>
            <a:ext cx="6834187" cy="346917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9E84591A-C190-4371-B130-1988AF7F345E}"/>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FCFS Scheduling (Cont.)</a:t>
            </a:r>
          </a:p>
        </p:txBody>
      </p:sp>
      <p:sp>
        <p:nvSpPr>
          <p:cNvPr id="19459" name="Text Box 3">
            <a:extLst>
              <a:ext uri="{FF2B5EF4-FFF2-40B4-BE49-F238E27FC236}">
                <a16:creationId xmlns:a16="http://schemas.microsoft.com/office/drawing/2014/main" id="{C10029A4-E7E0-407D-8514-C3C339851972}"/>
              </a:ext>
            </a:extLst>
          </p:cNvPr>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17412" name="Rectangle 4">
            <a:extLst>
              <a:ext uri="{FF2B5EF4-FFF2-40B4-BE49-F238E27FC236}">
                <a16:creationId xmlns:a16="http://schemas.microsoft.com/office/drawing/2014/main" id="{39AC6E84-4225-49C8-BDA8-90E20D26459D}"/>
              </a:ext>
            </a:extLst>
          </p:cNvPr>
          <p:cNvSpPr>
            <a:spLocks noChangeArrowheads="1"/>
          </p:cNvSpPr>
          <p:nvPr/>
        </p:nvSpPr>
        <p:spPr bwMode="auto">
          <a:xfrm>
            <a:off x="1047750" y="1401763"/>
            <a:ext cx="7029450" cy="4114800"/>
          </a:xfrm>
          <a:prstGeom prst="rect">
            <a:avLst/>
          </a:prstGeom>
          <a:noFill/>
          <a:ln w="9525">
            <a:noFill/>
            <a:miter lim="800000"/>
            <a:headEnd/>
            <a:tailEnd/>
          </a:ln>
        </p:spPr>
        <p:txBody>
          <a:bodyPr/>
          <a:lstStyle/>
          <a:p>
            <a:pPr marL="342900" indent="-342900">
              <a:spcBef>
                <a:spcPct val="35000"/>
              </a:spcBef>
              <a:buClr>
                <a:srgbClr val="993300"/>
              </a:buClr>
              <a:buSzPct val="90000"/>
              <a:buFont typeface="Monotype Sorts" pitchFamily="2" charset="2"/>
              <a:buChar char="n"/>
              <a:tabLst>
                <a:tab pos="1711325" algn="l"/>
              </a:tabLst>
              <a:defRPr/>
            </a:pPr>
            <a:r>
              <a:rPr kumimoji="1" lang="en-US" altLang="zh-CN" sz="2000" b="1" dirty="0">
                <a:ea typeface="宋体" charset="-122"/>
              </a:rPr>
              <a:t>Simple, intrinsically fair, but generally does not provide the fastest service.</a:t>
            </a:r>
            <a:endParaRPr kumimoji="1" lang="zh-CN" altLang="en-US" sz="2000"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r>
              <a:rPr kumimoji="1" lang="zh-CN" altLang="en-US" sz="2000" b="1" dirty="0">
                <a:ea typeface="宋体" charset="-122"/>
              </a:rPr>
              <a:t>平均寻道距离大</a:t>
            </a: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charset="-122"/>
              </a:rPr>
              <a:t>磁臂来回摆动；</a:t>
            </a:r>
          </a:p>
          <a:p>
            <a:pPr marL="742950" lvl="1" indent="-285750">
              <a:spcBef>
                <a:spcPct val="35000"/>
              </a:spcBef>
              <a:buClr>
                <a:srgbClr val="CC6600"/>
              </a:buClr>
              <a:buSzPct val="80000"/>
              <a:buFont typeface="Monotype Sorts" pitchFamily="2" charset="2"/>
              <a:buChar char="l"/>
              <a:tabLst>
                <a:tab pos="1711325" algn="l"/>
              </a:tabLst>
              <a:defRPr/>
            </a:pPr>
            <a:r>
              <a:rPr kumimoji="1" lang="zh-CN" altLang="en-US" sz="2000" b="1" dirty="0">
                <a:ea typeface="宋体" charset="-122"/>
              </a:rPr>
              <a:t>效率低；</a:t>
            </a:r>
            <a:endParaRPr kumimoji="1" lang="en-US" altLang="zh-CN" sz="2000" b="1" dirty="0">
              <a:ea typeface="宋体" charset="-122"/>
            </a:endParaRPr>
          </a:p>
          <a:p>
            <a:pPr marL="742950" lvl="1" indent="-285750">
              <a:spcBef>
                <a:spcPct val="35000"/>
              </a:spcBef>
              <a:buClr>
                <a:srgbClr val="CC6600"/>
              </a:buClr>
              <a:buSzPct val="80000"/>
              <a:buFont typeface="Monotype Sorts" pitchFamily="2" charset="2"/>
              <a:buChar char="l"/>
              <a:tabLst>
                <a:tab pos="1711325" algn="l"/>
              </a:tabLst>
              <a:defRPr/>
            </a:pPr>
            <a:endParaRPr kumimoji="1" lang="en-US" altLang="zh-CN" sz="2000" b="1" dirty="0">
              <a:ea typeface="宋体" charset="-122"/>
            </a:endParaRPr>
          </a:p>
          <a:p>
            <a:pPr marL="285750" indent="-285750">
              <a:spcBef>
                <a:spcPct val="35000"/>
              </a:spcBef>
              <a:buClr>
                <a:srgbClr val="CC6600"/>
              </a:buClr>
              <a:buSzPct val="80000"/>
              <a:buFont typeface="Monotype Sorts" pitchFamily="2" charset="2"/>
              <a:buChar char="l"/>
              <a:tabLst>
                <a:tab pos="1711325" algn="l"/>
              </a:tabLst>
              <a:defRPr/>
            </a:pPr>
            <a:r>
              <a:rPr lang="en-US" altLang="zh-CN" sz="2000" dirty="0">
                <a:ea typeface="宋体" charset="-122"/>
              </a:rPr>
              <a:t>Illustration shows total head movement of </a:t>
            </a:r>
            <a:r>
              <a:rPr lang="en-US" altLang="zh-CN" sz="2000" dirty="0">
                <a:solidFill>
                  <a:schemeClr val="tx2"/>
                </a:solidFill>
                <a:ea typeface="宋体" charset="-122"/>
              </a:rPr>
              <a:t>640</a:t>
            </a:r>
            <a:r>
              <a:rPr lang="en-US" altLang="zh-CN" sz="2000" dirty="0">
                <a:ea typeface="宋体" charset="-122"/>
              </a:rPr>
              <a:t> cylinders.</a:t>
            </a:r>
          </a:p>
          <a:p>
            <a:pPr marL="285750" indent="-285750">
              <a:spcBef>
                <a:spcPct val="35000"/>
              </a:spcBef>
              <a:buClr>
                <a:srgbClr val="CC6600"/>
              </a:buClr>
              <a:buSzPct val="80000"/>
              <a:buFont typeface="Monotype Sorts" pitchFamily="2" charset="2"/>
              <a:buChar char="l"/>
              <a:tabLst>
                <a:tab pos="1711325" algn="l"/>
              </a:tabLst>
              <a:defRPr/>
            </a:pPr>
            <a:r>
              <a:rPr kumimoji="1" lang="en-US" altLang="zh-CN" sz="2000" b="1" dirty="0">
                <a:ea typeface="宋体" charset="-122"/>
              </a:rPr>
              <a:t>(183-53)+(183-37)+(122-37)+(122-14)+(124-14)+(124-65)+(67-65)=</a:t>
            </a:r>
            <a:r>
              <a:rPr kumimoji="1" lang="en-US" altLang="zh-CN" sz="2000" b="1" dirty="0">
                <a:solidFill>
                  <a:srgbClr val="7030A0"/>
                </a:solidFill>
                <a:ea typeface="宋体" charset="-122"/>
              </a:rPr>
              <a:t>640</a:t>
            </a:r>
            <a:endParaRPr kumimoji="1" lang="zh-CN" altLang="en-US" sz="2000" b="1" dirty="0">
              <a:solidFill>
                <a:srgbClr val="7030A0"/>
              </a:solidFill>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a:p>
            <a:pPr marL="342900" indent="-342900">
              <a:spcBef>
                <a:spcPct val="35000"/>
              </a:spcBef>
              <a:buClr>
                <a:srgbClr val="993300"/>
              </a:buClr>
              <a:buSzPct val="90000"/>
              <a:buFont typeface="Monotype Sorts" pitchFamily="2" charset="2"/>
              <a:buChar char="n"/>
              <a:tabLst>
                <a:tab pos="1711325" algn="l"/>
              </a:tabLst>
              <a:defRPr/>
            </a:pPr>
            <a:endParaRPr kumimoji="1" lang="zh-CN" altLang="en-US" b="1" dirty="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A01CB0B-476A-44D8-9585-C09666B26BF0}"/>
              </a:ext>
            </a:extLst>
          </p:cNvPr>
          <p:cNvSpPr>
            <a:spLocks noGrp="1" noChangeArrowheads="1"/>
          </p:cNvSpPr>
          <p:nvPr>
            <p:ph type="title"/>
          </p:nvPr>
        </p:nvSpPr>
        <p:spPr/>
        <p:txBody>
          <a:bodyPr/>
          <a:lstStyle/>
          <a:p>
            <a:pPr>
              <a:defRPr/>
            </a:pPr>
            <a:r>
              <a:rPr lang="en-US" altLang="zh-CN" dirty="0">
                <a:ea typeface="宋体" pitchFamily="2" charset="-122"/>
              </a:rPr>
              <a:t>12.4.2 SSTF Scheduling</a:t>
            </a:r>
          </a:p>
        </p:txBody>
      </p:sp>
      <p:sp>
        <p:nvSpPr>
          <p:cNvPr id="20483" name="Rectangle 3">
            <a:extLst>
              <a:ext uri="{FF2B5EF4-FFF2-40B4-BE49-F238E27FC236}">
                <a16:creationId xmlns:a16="http://schemas.microsoft.com/office/drawing/2014/main" id="{CA8879DA-8BB6-48F9-86E9-DE8CC7921449}"/>
              </a:ext>
            </a:extLst>
          </p:cNvPr>
          <p:cNvSpPr>
            <a:spLocks noGrp="1" noChangeArrowheads="1"/>
          </p:cNvSpPr>
          <p:nvPr>
            <p:ph type="body" idx="1"/>
          </p:nvPr>
        </p:nvSpPr>
        <p:spPr>
          <a:xfrm>
            <a:off x="825500" y="1295400"/>
            <a:ext cx="7556500" cy="5080000"/>
          </a:xfrm>
        </p:spPr>
        <p:txBody>
          <a:bodyPr/>
          <a:lstStyle/>
          <a:p>
            <a:r>
              <a:rPr lang="en-US" altLang="zh-CN" sz="2400" b="1" dirty="0">
                <a:solidFill>
                  <a:srgbClr val="FF0000"/>
                </a:solidFill>
                <a:ea typeface="宋体" panose="02010600030101010101" pitchFamily="2" charset="-122"/>
              </a:rPr>
              <a:t>Selects the request with the </a:t>
            </a:r>
            <a:r>
              <a:rPr lang="en-US" altLang="zh-CN" sz="2400" b="1" dirty="0">
                <a:solidFill>
                  <a:srgbClr val="00B050"/>
                </a:solidFill>
                <a:ea typeface="宋体" panose="02010600030101010101" pitchFamily="2" charset="-122"/>
              </a:rPr>
              <a:t>minimum seek time</a:t>
            </a:r>
            <a:r>
              <a:rPr lang="en-US" altLang="zh-CN" sz="2400" b="1" dirty="0">
                <a:solidFill>
                  <a:srgbClr val="FF0000"/>
                </a:solidFill>
                <a:ea typeface="宋体" panose="02010600030101010101" pitchFamily="2" charset="-122"/>
              </a:rPr>
              <a:t> from the </a:t>
            </a:r>
            <a:r>
              <a:rPr lang="en-US" altLang="zh-CN" sz="2400" b="1" dirty="0">
                <a:solidFill>
                  <a:srgbClr val="7030A0"/>
                </a:solidFill>
                <a:ea typeface="宋体" panose="02010600030101010101" pitchFamily="2" charset="-122"/>
              </a:rPr>
              <a:t>current head position</a:t>
            </a:r>
            <a:r>
              <a:rPr lang="en-US" altLang="zh-CN" sz="2400" b="1" dirty="0">
                <a:solidFill>
                  <a:srgbClr val="FF0000"/>
                </a:solidFill>
                <a:ea typeface="宋体" panose="02010600030101010101" pitchFamily="2" charset="-122"/>
              </a:rPr>
              <a:t>.</a:t>
            </a:r>
          </a:p>
          <a:p>
            <a:r>
              <a:rPr lang="en-US" altLang="zh-CN" sz="2400" dirty="0">
                <a:ea typeface="宋体" panose="02010600030101010101" pitchFamily="2" charset="-122"/>
              </a:rPr>
              <a:t>SSTF scheduling is </a:t>
            </a:r>
            <a:r>
              <a:rPr lang="en-US" altLang="zh-CN" sz="2400" b="1" dirty="0">
                <a:ea typeface="宋体" panose="02010600030101010101" pitchFamily="2" charset="-122"/>
              </a:rPr>
              <a:t>a form of SJF scheduling</a:t>
            </a:r>
            <a:r>
              <a:rPr lang="en-US" altLang="zh-CN" sz="2400" dirty="0">
                <a:ea typeface="宋体" panose="02010600030101010101" pitchFamily="2" charset="-122"/>
              </a:rPr>
              <a:t>; may cause </a:t>
            </a:r>
            <a:r>
              <a:rPr lang="en-US" altLang="zh-CN" sz="2400" b="1" dirty="0">
                <a:ea typeface="宋体" panose="02010600030101010101" pitchFamily="2" charset="-122"/>
              </a:rPr>
              <a:t>starvation of some requests</a:t>
            </a:r>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000" dirty="0">
                <a:ea typeface="宋体" panose="02010600030101010101" pitchFamily="2" charset="-122"/>
              </a:rPr>
              <a:t>Request queue: 98, 183, 37, 122, 14, 124, 65, 67</a:t>
            </a:r>
          </a:p>
          <a:p>
            <a:r>
              <a:rPr lang="zh-CN" altLang="en-US" sz="2000" b="1" dirty="0">
                <a:solidFill>
                  <a:srgbClr val="000099"/>
                </a:solidFill>
                <a:ea typeface="宋体" panose="02010600030101010101" pitchFamily="2" charset="-122"/>
              </a:rPr>
              <a:t>调度顺序： </a:t>
            </a:r>
            <a:r>
              <a:rPr lang="en-US" altLang="zh-CN" sz="2000" b="1" dirty="0">
                <a:solidFill>
                  <a:srgbClr val="000099"/>
                </a:solidFill>
                <a:ea typeface="宋体" panose="02010600030101010101" pitchFamily="2" charset="-122"/>
              </a:rPr>
              <a:t>53,65,67,37,14,98,122,124,183</a:t>
            </a:r>
          </a:p>
          <a:p>
            <a:r>
              <a:rPr lang="en-US" altLang="zh-CN" sz="2000" dirty="0">
                <a:ea typeface="宋体" panose="02010600030101010101" pitchFamily="2" charset="-122"/>
              </a:rPr>
              <a:t>Illustration shows total head movement of </a:t>
            </a:r>
            <a:r>
              <a:rPr lang="en-US" altLang="zh-CN" sz="2000" dirty="0">
                <a:solidFill>
                  <a:schemeClr val="tx2"/>
                </a:solidFill>
                <a:ea typeface="宋体" panose="02010600030101010101" pitchFamily="2" charset="-122"/>
              </a:rPr>
              <a:t>236</a:t>
            </a:r>
            <a:r>
              <a:rPr lang="en-US" altLang="zh-CN" sz="2000" dirty="0">
                <a:ea typeface="宋体" panose="02010600030101010101" pitchFamily="2" charset="-122"/>
              </a:rPr>
              <a:t> cylinders.</a:t>
            </a:r>
          </a:p>
          <a:p>
            <a:pPr lvl="1"/>
            <a:r>
              <a:rPr lang="en-US" altLang="zh-CN" sz="2000" dirty="0">
                <a:solidFill>
                  <a:srgbClr val="7030A0"/>
                </a:solidFill>
                <a:ea typeface="宋体" panose="02010600030101010101" pitchFamily="2" charset="-122"/>
              </a:rPr>
              <a:t>(67-53)+(67-14)+(183-14)=236</a:t>
            </a:r>
          </a:p>
          <a:p>
            <a:endParaRPr lang="en-US" altLang="zh-CN" sz="2000" dirty="0">
              <a:ea typeface="宋体" panose="02010600030101010101" pitchFamily="2" charset="-122"/>
            </a:endParaRPr>
          </a:p>
          <a:p>
            <a:r>
              <a:rPr lang="zh-CN" altLang="en-US" sz="2000" b="1" dirty="0">
                <a:ea typeface="宋体" panose="02010600030101010101" pitchFamily="2" charset="-122"/>
              </a:rPr>
              <a:t>贪心算法</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63D7851-14AD-4687-9164-3E62E81F1BDE}"/>
              </a:ext>
            </a:extLst>
          </p:cNvPr>
          <p:cNvSpPr>
            <a:spLocks noGrp="1" noChangeArrowheads="1"/>
          </p:cNvSpPr>
          <p:nvPr>
            <p:ph type="title"/>
          </p:nvPr>
        </p:nvSpPr>
        <p:spPr/>
        <p:txBody>
          <a:bodyPr/>
          <a:lstStyle/>
          <a:p>
            <a:pPr>
              <a:defRPr/>
            </a:pPr>
            <a:r>
              <a:rPr lang="en-US" altLang="zh-CN" dirty="0">
                <a:ea typeface="宋体" pitchFamily="2" charset="-122"/>
              </a:rPr>
              <a:t>SSTF Scheduling (Cont.)</a:t>
            </a:r>
          </a:p>
        </p:txBody>
      </p:sp>
      <p:pic>
        <p:nvPicPr>
          <p:cNvPr id="21507" name="Picture 4">
            <a:extLst>
              <a:ext uri="{FF2B5EF4-FFF2-40B4-BE49-F238E27FC236}">
                <a16:creationId xmlns:a16="http://schemas.microsoft.com/office/drawing/2014/main" id="{75CD1500-B3F4-4610-87A8-34AD81619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 t="6129" r="829" b="6129"/>
          <a:stretch>
            <a:fillRect/>
          </a:stretch>
        </p:blipFill>
        <p:spPr bwMode="auto">
          <a:xfrm>
            <a:off x="1136650" y="1295400"/>
            <a:ext cx="7164388" cy="4794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B36B2A6-270C-48D6-AC86-EB884655C163}"/>
              </a:ext>
            </a:extLst>
          </p:cNvPr>
          <p:cNvSpPr>
            <a:spLocks noGrp="1" noChangeArrowheads="1"/>
          </p:cNvSpPr>
          <p:nvPr>
            <p:ph type="title"/>
          </p:nvPr>
        </p:nvSpPr>
        <p:spPr/>
        <p:txBody>
          <a:bodyPr/>
          <a:lstStyle/>
          <a:p>
            <a:pPr>
              <a:defRPr/>
            </a:pPr>
            <a:r>
              <a:rPr lang="en-US" altLang="zh-CN">
                <a:ea typeface="宋体" pitchFamily="2" charset="-122"/>
              </a:rPr>
              <a:t>Chapter 12:  Mass-Storage Systems</a:t>
            </a:r>
          </a:p>
        </p:txBody>
      </p:sp>
      <p:sp>
        <p:nvSpPr>
          <p:cNvPr id="4099" name="Rectangle 3">
            <a:extLst>
              <a:ext uri="{FF2B5EF4-FFF2-40B4-BE49-F238E27FC236}">
                <a16:creationId xmlns:a16="http://schemas.microsoft.com/office/drawing/2014/main" id="{80A5F5A6-E42E-415A-8E8D-50BEC4077A02}"/>
              </a:ext>
            </a:extLst>
          </p:cNvPr>
          <p:cNvSpPr>
            <a:spLocks noGrp="1" noChangeArrowheads="1"/>
          </p:cNvSpPr>
          <p:nvPr>
            <p:ph type="body" idx="1"/>
          </p:nvPr>
        </p:nvSpPr>
        <p:spPr/>
        <p:txBody>
          <a:bodyPr/>
          <a:lstStyle/>
          <a:p>
            <a:r>
              <a:rPr lang="en-US" altLang="zh-CN" sz="1800">
                <a:ea typeface="宋体" panose="02010600030101010101" pitchFamily="2" charset="-122"/>
              </a:rPr>
              <a:t>Overview of Mass Storage Structure</a:t>
            </a:r>
          </a:p>
          <a:p>
            <a:r>
              <a:rPr lang="en-US" altLang="zh-CN" sz="1800">
                <a:ea typeface="宋体" panose="02010600030101010101" pitchFamily="2" charset="-122"/>
              </a:rPr>
              <a:t>Disk Structure</a:t>
            </a:r>
          </a:p>
          <a:p>
            <a:r>
              <a:rPr lang="en-US" altLang="zh-CN" sz="1800">
                <a:ea typeface="宋体" panose="02010600030101010101" pitchFamily="2" charset="-122"/>
              </a:rPr>
              <a:t>Disk Attachment</a:t>
            </a:r>
          </a:p>
          <a:p>
            <a:r>
              <a:rPr lang="en-US" altLang="zh-CN" sz="1800" b="1">
                <a:ea typeface="宋体" panose="02010600030101010101" pitchFamily="2" charset="-122"/>
              </a:rPr>
              <a:t>Disk Scheduling</a:t>
            </a:r>
          </a:p>
          <a:p>
            <a:r>
              <a:rPr lang="en-US" altLang="zh-CN" sz="1800">
                <a:ea typeface="宋体" panose="02010600030101010101" pitchFamily="2" charset="-122"/>
              </a:rPr>
              <a:t>Disk Management</a:t>
            </a:r>
          </a:p>
          <a:p>
            <a:r>
              <a:rPr lang="en-US" altLang="zh-CN" sz="1800">
                <a:ea typeface="宋体" panose="02010600030101010101" pitchFamily="2" charset="-122"/>
              </a:rPr>
              <a:t>Swap-Space Management</a:t>
            </a:r>
          </a:p>
          <a:p>
            <a:r>
              <a:rPr lang="en-US" altLang="zh-CN" sz="1800" b="1">
                <a:ea typeface="宋体" panose="02010600030101010101" pitchFamily="2" charset="-122"/>
              </a:rPr>
              <a:t>RAID Structure</a:t>
            </a:r>
          </a:p>
          <a:p>
            <a:r>
              <a:rPr lang="en-US" altLang="zh-CN" sz="1800">
                <a:ea typeface="宋体" panose="02010600030101010101" pitchFamily="2" charset="-122"/>
              </a:rPr>
              <a:t>Disk Attachment</a:t>
            </a:r>
          </a:p>
          <a:p>
            <a:r>
              <a:rPr lang="en-US" altLang="zh-CN" sz="1800">
                <a:ea typeface="宋体" panose="02010600030101010101" pitchFamily="2" charset="-122"/>
              </a:rPr>
              <a:t>Stable-Storage Implementation</a:t>
            </a:r>
          </a:p>
          <a:p>
            <a:r>
              <a:rPr lang="en-US" altLang="zh-CN" sz="1800">
                <a:ea typeface="宋体" panose="02010600030101010101" pitchFamily="2" charset="-122"/>
              </a:rPr>
              <a:t>Tertiary Storage Devices</a:t>
            </a:r>
          </a:p>
          <a:p>
            <a:r>
              <a:rPr lang="en-US" altLang="zh-CN" sz="1800">
                <a:ea typeface="宋体" panose="02010600030101010101" pitchFamily="2" charset="-122"/>
              </a:rPr>
              <a:t>Operating System Issues</a:t>
            </a:r>
          </a:p>
          <a:p>
            <a:r>
              <a:rPr lang="en-US" altLang="zh-CN" sz="1800">
                <a:ea typeface="宋体" panose="02010600030101010101" pitchFamily="2" charset="-122"/>
              </a:rPr>
              <a:t>Performance Issues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98914B6D-9637-4079-8F60-7FC4C9B05967}"/>
              </a:ext>
            </a:extLst>
          </p:cNvPr>
          <p:cNvSpPr>
            <a:spLocks noGrp="1" noChangeArrowheads="1"/>
          </p:cNvSpPr>
          <p:nvPr>
            <p:ph type="title"/>
          </p:nvPr>
        </p:nvSpPr>
        <p:spPr>
          <a:xfrm>
            <a:off x="685800" y="228600"/>
            <a:ext cx="7337425" cy="609600"/>
          </a:xfrm>
        </p:spPr>
        <p:txBody>
          <a:bodyPr/>
          <a:lstStyle/>
          <a:p>
            <a:pPr>
              <a:defRPr/>
            </a:pPr>
            <a:r>
              <a:rPr lang="en-US" altLang="zh-CN" dirty="0">
                <a:ea typeface="宋体" pitchFamily="2" charset="-122"/>
              </a:rPr>
              <a:t>SSTF Scheduling (Cont.)</a:t>
            </a:r>
          </a:p>
        </p:txBody>
      </p:sp>
      <p:sp>
        <p:nvSpPr>
          <p:cNvPr id="22531" name="Text Box 3">
            <a:extLst>
              <a:ext uri="{FF2B5EF4-FFF2-40B4-BE49-F238E27FC236}">
                <a16:creationId xmlns:a16="http://schemas.microsoft.com/office/drawing/2014/main" id="{F9109FE7-8CFE-4C40-9AC2-BB127B7068A1}"/>
              </a:ext>
            </a:extLst>
          </p:cNvPr>
          <p:cNvSpPr txBox="1">
            <a:spLocks noChangeArrowheads="1"/>
          </p:cNvSpPr>
          <p:nvPr/>
        </p:nvSpPr>
        <p:spPr bwMode="auto">
          <a:xfrm>
            <a:off x="3695700" y="110013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endParaRPr kumimoji="0" lang="en-US" altLang="zh-CN" sz="2000">
              <a:ea typeface="宋体" panose="02010600030101010101" pitchFamily="2" charset="-122"/>
            </a:endParaRPr>
          </a:p>
        </p:txBody>
      </p:sp>
      <p:sp>
        <p:nvSpPr>
          <p:cNvPr id="22532" name="Rectangle 4">
            <a:extLst>
              <a:ext uri="{FF2B5EF4-FFF2-40B4-BE49-F238E27FC236}">
                <a16:creationId xmlns:a16="http://schemas.microsoft.com/office/drawing/2014/main" id="{C0833075-063B-45FF-B5E4-6880E29BABE3}"/>
              </a:ext>
            </a:extLst>
          </p:cNvPr>
          <p:cNvSpPr>
            <a:spLocks noChangeArrowheads="1"/>
          </p:cNvSpPr>
          <p:nvPr/>
        </p:nvSpPr>
        <p:spPr bwMode="auto">
          <a:xfrm>
            <a:off x="1047750" y="1100138"/>
            <a:ext cx="702945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tabLst>
                <a:tab pos="1711325" algn="l"/>
              </a:tabLst>
              <a:defRPr kumimoji="1"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tabLst>
                <a:tab pos="1711325" algn="l"/>
              </a:tabLst>
              <a:defRPr kumimoji="1" sz="2800">
                <a:solidFill>
                  <a:schemeClr val="tx1"/>
                </a:solidFill>
                <a:latin typeface="Helvetica" panose="020B0604020202020204" pitchFamily="34" charset="0"/>
              </a:defRPr>
            </a:lvl2pPr>
            <a:lvl3pPr>
              <a:spcBef>
                <a:spcPct val="35000"/>
              </a:spcBef>
              <a:buClr>
                <a:srgbClr val="009900"/>
              </a:buClr>
              <a:buSzPct val="75000"/>
              <a:buFont typeface="Webdings" panose="05030102010509060703" pitchFamily="18" charset="2"/>
              <a:buChar char="4"/>
              <a:tabLst>
                <a:tab pos="1711325" algn="l"/>
              </a:tabLst>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tabLst>
                <a:tab pos="1711325" algn="l"/>
              </a:tabLst>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tabLst>
                <a:tab pos="1711325" algn="l"/>
              </a:tabLst>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tabLst>
                <a:tab pos="1711325" algn="l"/>
              </a:tabLst>
              <a:defRPr kumimoji="1" sz="2000">
                <a:solidFill>
                  <a:schemeClr val="tx1"/>
                </a:solidFill>
                <a:latin typeface="Helvetica" panose="020B0604020202020204" pitchFamily="34" charset="0"/>
              </a:defRPr>
            </a:lvl9pPr>
          </a:lstStyle>
          <a:p>
            <a:r>
              <a:rPr kumimoji="0" lang="en-US" altLang="zh-CN" sz="1800" dirty="0">
                <a:ea typeface="宋体" panose="02010600030101010101" pitchFamily="2" charset="-122"/>
              </a:rPr>
              <a:t>SSTF</a:t>
            </a:r>
            <a:r>
              <a:rPr kumimoji="0" lang="zh-CN" altLang="en-US" sz="1800" dirty="0">
                <a:ea typeface="宋体" panose="02010600030101010101" pitchFamily="2" charset="-122"/>
              </a:rPr>
              <a:t>较之</a:t>
            </a:r>
            <a:r>
              <a:rPr kumimoji="0" lang="en-US" altLang="zh-CN" sz="1800" dirty="0">
                <a:ea typeface="宋体" panose="02010600030101010101" pitchFamily="2" charset="-122"/>
              </a:rPr>
              <a:t>FCFS</a:t>
            </a:r>
            <a:r>
              <a:rPr kumimoji="0" lang="zh-CN" altLang="en-US" sz="1800" dirty="0">
                <a:ea typeface="宋体" panose="02010600030101010101" pitchFamily="2" charset="-122"/>
              </a:rPr>
              <a:t>有更好的寻道性能，故过去一度被广泛采用过；</a:t>
            </a:r>
            <a:endParaRPr lang="zh-CN" altLang="en-US" sz="1800" dirty="0">
              <a:ea typeface="宋体" panose="02010600030101010101" pitchFamily="2" charset="-122"/>
            </a:endParaRPr>
          </a:p>
          <a:p>
            <a:r>
              <a:rPr lang="zh-CN" altLang="en-US" sz="1800" dirty="0">
                <a:ea typeface="宋体" panose="02010600030101010101" pitchFamily="2" charset="-122"/>
              </a:rPr>
              <a:t>可能导致进程发生“</a:t>
            </a:r>
            <a:r>
              <a:rPr lang="zh-CN" altLang="en-US" sz="1800" dirty="0">
                <a:solidFill>
                  <a:srgbClr val="7030A0"/>
                </a:solidFill>
                <a:ea typeface="宋体" panose="02010600030101010101" pitchFamily="2" charset="-122"/>
              </a:rPr>
              <a:t>饥饿</a:t>
            </a:r>
            <a:r>
              <a:rPr lang="zh-CN" altLang="en-US" sz="1800" dirty="0">
                <a:ea typeface="宋体" panose="02010600030101010101" pitchFamily="2" charset="-122"/>
              </a:rPr>
              <a:t>”现象；</a:t>
            </a:r>
          </a:p>
          <a:p>
            <a:r>
              <a:rPr lang="zh-CN" altLang="en-US" sz="1800" dirty="0">
                <a:solidFill>
                  <a:srgbClr val="7030A0"/>
                </a:solidFill>
                <a:ea typeface="宋体" panose="02010600030101010101" pitchFamily="2" charset="-122"/>
              </a:rPr>
              <a:t>磁臂粘着；</a:t>
            </a:r>
            <a:endParaRPr lang="en-US" altLang="zh-CN" sz="1800" dirty="0">
              <a:solidFill>
                <a:srgbClr val="7030A0"/>
              </a:solidFill>
              <a:ea typeface="宋体" panose="02010600030101010101" pitchFamily="2" charset="-122"/>
            </a:endParaRPr>
          </a:p>
          <a:p>
            <a:r>
              <a:rPr kumimoji="0" lang="zh-CN" altLang="en-US" sz="1800" b="1" dirty="0">
                <a:solidFill>
                  <a:srgbClr val="FF0000"/>
                </a:solidFill>
                <a:ea typeface="宋体" panose="02010600030101010101" pitchFamily="2" charset="-122"/>
              </a:rPr>
              <a:t>不能保证平均寻道时间最短 </a:t>
            </a:r>
            <a:r>
              <a:rPr kumimoji="0" lang="en-US" altLang="zh-CN" sz="1800" b="1" dirty="0">
                <a:solidFill>
                  <a:srgbClr val="FF0000"/>
                </a:solidFill>
                <a:ea typeface="宋体" panose="02010600030101010101" pitchFamily="2" charset="-122"/>
              </a:rPr>
              <a:t>(not optimal)</a:t>
            </a:r>
          </a:p>
          <a:p>
            <a:pPr lvl="1">
              <a:buClr>
                <a:srgbClr val="993300"/>
              </a:buClr>
              <a:buSzPct val="90000"/>
              <a:buFont typeface="Wingdings" panose="05000000000000000000" pitchFamily="2" charset="2"/>
              <a:buChar char="l"/>
            </a:pPr>
            <a:r>
              <a:rPr kumimoji="0" lang="en-US" altLang="zh-CN" sz="1800" dirty="0">
                <a:ea typeface="宋体" panose="02010600030101010101" pitchFamily="2" charset="-122"/>
              </a:rPr>
              <a:t>Request queue: 98, 183, 37, 122, 14, 124, 65, 67</a:t>
            </a:r>
          </a:p>
          <a:p>
            <a:pPr lvl="1">
              <a:buClr>
                <a:srgbClr val="993300"/>
              </a:buClr>
              <a:buSzPct val="90000"/>
              <a:buFont typeface="Wingdings" panose="05000000000000000000" pitchFamily="2" charset="2"/>
              <a:buChar char="l"/>
            </a:pPr>
            <a:r>
              <a:rPr kumimoji="0" lang="en-US" altLang="zh-CN" sz="1800" b="1" dirty="0">
                <a:solidFill>
                  <a:srgbClr val="000099"/>
                </a:solidFill>
                <a:ea typeface="宋体" panose="02010600030101010101" pitchFamily="2" charset="-122"/>
              </a:rPr>
              <a:t>SSTF</a:t>
            </a:r>
            <a:r>
              <a:rPr kumimoji="0" lang="zh-CN" altLang="en-US" sz="1800" b="1" dirty="0">
                <a:solidFill>
                  <a:srgbClr val="000099"/>
                </a:solidFill>
                <a:ea typeface="宋体" panose="02010600030101010101" pitchFamily="2" charset="-122"/>
              </a:rPr>
              <a:t>调度顺序：  </a:t>
            </a:r>
            <a:r>
              <a:rPr kumimoji="0" lang="en-US" altLang="zh-CN" sz="1800" b="1" dirty="0">
                <a:solidFill>
                  <a:srgbClr val="000099"/>
                </a:solidFill>
                <a:ea typeface="宋体" panose="02010600030101010101" pitchFamily="2" charset="-122"/>
              </a:rPr>
              <a:t>53,65,67,37,14,98,122,124,183</a:t>
            </a:r>
            <a:endParaRPr kumimoji="0" lang="en-US" altLang="zh-CN" sz="1800" dirty="0">
              <a:ea typeface="宋体" panose="02010600030101010101" pitchFamily="2" charset="-122"/>
            </a:endParaRPr>
          </a:p>
          <a:p>
            <a:pPr lvl="1">
              <a:buClr>
                <a:srgbClr val="993300"/>
              </a:buClr>
              <a:buSzPct val="90000"/>
              <a:buFont typeface="Wingdings" panose="05000000000000000000" pitchFamily="2" charset="2"/>
              <a:buChar char="l"/>
            </a:pPr>
            <a:r>
              <a:rPr lang="zh-CN" altLang="en-US" sz="1800" b="1" dirty="0">
                <a:ea typeface="宋体" panose="02010600030101010101" pitchFamily="2" charset="-122"/>
              </a:rPr>
              <a:t>但如果调度顺序为：</a:t>
            </a:r>
            <a:r>
              <a:rPr lang="en-US" altLang="zh-CN" sz="1800" b="1" dirty="0">
                <a:ea typeface="宋体" panose="02010600030101010101" pitchFamily="2" charset="-122"/>
              </a:rPr>
              <a:t>53,37,14,65,67,98,122,124,183  </a:t>
            </a:r>
          </a:p>
          <a:p>
            <a:pPr lvl="1">
              <a:spcBef>
                <a:spcPct val="0"/>
              </a:spcBef>
              <a:buClrTx/>
              <a:buSzTx/>
              <a:buFontTx/>
              <a:buNone/>
            </a:pPr>
            <a:r>
              <a:rPr kumimoji="0" lang="en-US" altLang="zh-CN" sz="1800" b="1" dirty="0">
                <a:ea typeface="宋体" panose="02010600030101010101" pitchFamily="2" charset="-122"/>
              </a:rPr>
              <a:t>     </a:t>
            </a:r>
            <a:r>
              <a:rPr kumimoji="0" lang="zh-CN" altLang="en-US" sz="1800" b="1" dirty="0">
                <a:ea typeface="宋体" panose="02010600030101010101" pitchFamily="2" charset="-122"/>
              </a:rPr>
              <a:t>则 </a:t>
            </a:r>
            <a:r>
              <a:rPr kumimoji="0" lang="en-US" altLang="zh-CN" sz="1800" b="1" dirty="0">
                <a:ea typeface="宋体" panose="02010600030101010101" pitchFamily="2" charset="-122"/>
              </a:rPr>
              <a:t>total head movement is </a:t>
            </a:r>
            <a:r>
              <a:rPr kumimoji="0" lang="en-US" altLang="zh-CN" sz="1800" b="1" dirty="0">
                <a:solidFill>
                  <a:schemeClr val="tx2"/>
                </a:solidFill>
                <a:ea typeface="宋体" panose="02010600030101010101" pitchFamily="2" charset="-122"/>
              </a:rPr>
              <a:t>208</a:t>
            </a:r>
            <a:r>
              <a:rPr kumimoji="0" lang="en-US" altLang="zh-CN" sz="1800" b="1" dirty="0">
                <a:ea typeface="宋体" panose="02010600030101010101" pitchFamily="2" charset="-122"/>
              </a:rPr>
              <a:t> cylinders.</a:t>
            </a:r>
          </a:p>
          <a:p>
            <a:pPr lvl="2">
              <a:spcBef>
                <a:spcPct val="0"/>
              </a:spcBef>
              <a:buClrTx/>
              <a:buSzTx/>
              <a:buFontTx/>
              <a:buNone/>
            </a:pPr>
            <a:r>
              <a:rPr kumimoji="0" lang="en-US" altLang="zh-CN" sz="1800" dirty="0">
                <a:ea typeface="宋体" panose="02010600030101010101" pitchFamily="2" charset="-122"/>
              </a:rPr>
              <a:t>    (53-14)+(183-14)=208  (c.f. SSTF:236)</a:t>
            </a:r>
            <a:endParaRPr lang="zh-CN" altLang="en-US" sz="1800" dirty="0">
              <a:ea typeface="宋体" panose="02010600030101010101" pitchFamily="2" charset="-122"/>
            </a:endParaRPr>
          </a:p>
          <a:p>
            <a:r>
              <a:rPr lang="en-US" altLang="zh-CN" sz="1800" dirty="0">
                <a:ea typeface="宋体" panose="02010600030101010101" pitchFamily="2" charset="-122"/>
              </a:rPr>
              <a:t>SSTF is common and has a natural appeal</a:t>
            </a:r>
          </a:p>
          <a:p>
            <a:endParaRPr lang="zh-CN" altLang="en-US" sz="1800" dirty="0">
              <a:ea typeface="宋体" panose="02010600030101010101" pitchFamily="2" charset="-122"/>
            </a:endParaRPr>
          </a:p>
          <a:p>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7D8C7A2-C98E-4AC3-AA01-AFACB43A5F72}"/>
              </a:ext>
            </a:extLst>
          </p:cNvPr>
          <p:cNvSpPr>
            <a:spLocks noGrp="1" noChangeArrowheads="1"/>
          </p:cNvSpPr>
          <p:nvPr>
            <p:ph type="title"/>
          </p:nvPr>
        </p:nvSpPr>
        <p:spPr/>
        <p:txBody>
          <a:bodyPr/>
          <a:lstStyle/>
          <a:p>
            <a:pPr>
              <a:defRPr/>
            </a:pPr>
            <a:r>
              <a:rPr lang="en-US" altLang="zh-CN" dirty="0">
                <a:ea typeface="宋体" pitchFamily="2" charset="-122"/>
              </a:rPr>
              <a:t>12.4.3 SCAN Scheduling</a:t>
            </a:r>
          </a:p>
        </p:txBody>
      </p:sp>
      <p:sp>
        <p:nvSpPr>
          <p:cNvPr id="23555" name="Rectangle 3">
            <a:extLst>
              <a:ext uri="{FF2B5EF4-FFF2-40B4-BE49-F238E27FC236}">
                <a16:creationId xmlns:a16="http://schemas.microsoft.com/office/drawing/2014/main" id="{968320ED-66E9-43B1-843E-396BDD8368B7}"/>
              </a:ext>
            </a:extLst>
          </p:cNvPr>
          <p:cNvSpPr>
            <a:spLocks noGrp="1" noChangeArrowheads="1"/>
          </p:cNvSpPr>
          <p:nvPr>
            <p:ph type="body" idx="1"/>
          </p:nvPr>
        </p:nvSpPr>
        <p:spPr>
          <a:xfrm>
            <a:off x="825500" y="1066800"/>
            <a:ext cx="7351713" cy="5232400"/>
          </a:xfrm>
        </p:spPr>
        <p:txBody>
          <a:bodyPr/>
          <a:lstStyle/>
          <a:p>
            <a:r>
              <a:rPr lang="en-US" altLang="zh-CN" sz="2000">
                <a:ea typeface="宋体" panose="02010600030101010101" pitchFamily="2" charset="-122"/>
              </a:rPr>
              <a:t>The disk arm starts at one end of the disk, and moves toward the other end, servicing requests until it gets to the other end of the disk, where the head movement is reversed and servicing continues.</a:t>
            </a:r>
          </a:p>
          <a:p>
            <a:r>
              <a:rPr lang="en-US" altLang="zh-CN" sz="2000">
                <a:ea typeface="宋体" panose="02010600030101010101" pitchFamily="2" charset="-122"/>
              </a:rPr>
              <a:t>Sometimes called the </a:t>
            </a:r>
            <a:r>
              <a:rPr lang="en-US" altLang="zh-CN" sz="2000" b="1" i="1">
                <a:solidFill>
                  <a:schemeClr val="tx2"/>
                </a:solidFill>
                <a:ea typeface="宋体" panose="02010600030101010101" pitchFamily="2" charset="-122"/>
              </a:rPr>
              <a:t>elevator algorithm</a:t>
            </a:r>
            <a:r>
              <a:rPr lang="en-US" altLang="zh-CN" sz="2000" b="1">
                <a:ea typeface="宋体" panose="02010600030101010101" pitchFamily="2" charset="-122"/>
              </a:rPr>
              <a:t>.</a:t>
            </a:r>
          </a:p>
          <a:p>
            <a:endParaRPr lang="en-US" altLang="zh-CN" sz="2000" b="1">
              <a:ea typeface="宋体" panose="02010600030101010101" pitchFamily="2" charset="-122"/>
            </a:endParaRPr>
          </a:p>
          <a:p>
            <a:r>
              <a:rPr lang="en-US" altLang="zh-CN" sz="2000" b="1">
                <a:solidFill>
                  <a:srgbClr val="FF0000"/>
                </a:solidFill>
                <a:ea typeface="宋体" panose="02010600030101010101" pitchFamily="2" charset="-122"/>
              </a:rPr>
              <a:t>Head’s current position:53</a:t>
            </a:r>
          </a:p>
          <a:p>
            <a:r>
              <a:rPr lang="en-US" altLang="zh-CN" sz="2000" b="1">
                <a:solidFill>
                  <a:srgbClr val="FF0000"/>
                </a:solidFill>
                <a:ea typeface="宋体" panose="02010600030101010101" pitchFamily="2" charset="-122"/>
              </a:rPr>
              <a:t>The direction of head movement: the disk arm is moving toward 0</a:t>
            </a:r>
          </a:p>
          <a:p>
            <a:pPr marL="342900" lvl="1" indent="-342900">
              <a:buClr>
                <a:srgbClr val="993300"/>
              </a:buClr>
              <a:buSzPct val="90000"/>
              <a:buFont typeface="Monotype Sorts" pitchFamily="2" charset="2"/>
              <a:buChar char="n"/>
            </a:pPr>
            <a:r>
              <a:rPr lang="en-US" altLang="zh-CN" sz="2000">
                <a:ea typeface="宋体" panose="02010600030101010101" pitchFamily="2" charset="-122"/>
              </a:rPr>
              <a:t>Request queue: 98, 183, 37, 122, 14, 124, 65, 67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D797E68-66FA-436C-BE0D-1940B649ECA7}"/>
              </a:ext>
            </a:extLst>
          </p:cNvPr>
          <p:cNvSpPr>
            <a:spLocks noGrp="1" noChangeArrowheads="1"/>
          </p:cNvSpPr>
          <p:nvPr>
            <p:ph type="title"/>
          </p:nvPr>
        </p:nvSpPr>
        <p:spPr/>
        <p:txBody>
          <a:bodyPr/>
          <a:lstStyle/>
          <a:p>
            <a:pPr>
              <a:defRPr/>
            </a:pPr>
            <a:r>
              <a:rPr lang="en-US" altLang="zh-CN" dirty="0">
                <a:ea typeface="宋体" pitchFamily="2" charset="-122"/>
              </a:rPr>
              <a:t>SCAN Scheduling (Cont.)</a:t>
            </a:r>
          </a:p>
        </p:txBody>
      </p:sp>
      <p:pic>
        <p:nvPicPr>
          <p:cNvPr id="24579" name="Picture 4">
            <a:extLst>
              <a:ext uri="{FF2B5EF4-FFF2-40B4-BE49-F238E27FC236}">
                <a16:creationId xmlns:a16="http://schemas.microsoft.com/office/drawing/2014/main" id="{58F207D3-9106-4396-8562-8AD455BC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5" t="3818" r="871" b="4398"/>
          <a:stretch>
            <a:fillRect/>
          </a:stretch>
        </p:blipFill>
        <p:spPr bwMode="auto">
          <a:xfrm>
            <a:off x="1033463" y="1295400"/>
            <a:ext cx="6911975" cy="4821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1702FD4-3FA0-4CDB-8F2D-EA4A8ADC18F1}"/>
              </a:ext>
            </a:extLst>
          </p:cNvPr>
          <p:cNvSpPr>
            <a:spLocks noGrp="1" noChangeArrowheads="1"/>
          </p:cNvSpPr>
          <p:nvPr>
            <p:ph type="title"/>
          </p:nvPr>
        </p:nvSpPr>
        <p:spPr>
          <a:xfrm>
            <a:off x="1828800" y="457200"/>
            <a:ext cx="5816600" cy="609600"/>
          </a:xfrm>
        </p:spPr>
        <p:txBody>
          <a:bodyPr/>
          <a:lstStyle/>
          <a:p>
            <a:pPr>
              <a:defRPr/>
            </a:pPr>
            <a:r>
              <a:rPr lang="en-US" altLang="zh-CN" dirty="0">
                <a:ea typeface="宋体" pitchFamily="2" charset="-122"/>
              </a:rPr>
              <a:t>SCAN Scheduling (Cont.)</a:t>
            </a:r>
          </a:p>
        </p:txBody>
      </p:sp>
      <p:sp>
        <p:nvSpPr>
          <p:cNvPr id="20483" name="Rectangle 3">
            <a:extLst>
              <a:ext uri="{FF2B5EF4-FFF2-40B4-BE49-F238E27FC236}">
                <a16:creationId xmlns:a16="http://schemas.microsoft.com/office/drawing/2014/main" id="{F025B100-7AD4-4964-A373-3F4930BC3B8E}"/>
              </a:ext>
            </a:extLst>
          </p:cNvPr>
          <p:cNvSpPr>
            <a:spLocks noGrp="1" noChangeArrowheads="1"/>
          </p:cNvSpPr>
          <p:nvPr>
            <p:ph type="body" idx="1"/>
          </p:nvPr>
        </p:nvSpPr>
        <p:spPr>
          <a:xfrm>
            <a:off x="825500" y="1485900"/>
            <a:ext cx="7719984" cy="4596118"/>
          </a:xfrm>
        </p:spPr>
        <p:txBody>
          <a:bodyPr/>
          <a:lstStyle/>
          <a:p>
            <a:pPr>
              <a:defRPr/>
            </a:pPr>
            <a:r>
              <a:rPr lang="en-US" altLang="zh-CN" sz="2000" b="1" dirty="0">
                <a:solidFill>
                  <a:srgbClr val="0070C0"/>
                </a:solidFill>
                <a:ea typeface="宋体" pitchFamily="2" charset="-122"/>
              </a:rPr>
              <a:t>Head’s 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0</a:t>
            </a:r>
          </a:p>
          <a:p>
            <a:pPr marL="342900" lvl="1" indent="-342900">
              <a:buClr>
                <a:srgbClr val="993300"/>
              </a:buClr>
              <a:buSzPct val="90000"/>
              <a:buFont typeface="Monotype Sorts" pitchFamily="2" charset="2"/>
              <a:buChar char="n"/>
              <a:defRPr/>
            </a:pPr>
            <a:r>
              <a:rPr lang="en-US" altLang="zh-CN" sz="2000" dirty="0">
                <a:ea typeface="宋体" pitchFamily="2" charset="-122"/>
              </a:rPr>
              <a:t>Request queue: 98, 183, 37, 122, 14, 124, 65, 67</a:t>
            </a:r>
          </a:p>
          <a:p>
            <a:pPr>
              <a:defRPr/>
            </a:pPr>
            <a:r>
              <a:rPr lang="zh-CN" altLang="en-US" sz="2000" dirty="0">
                <a:ea typeface="宋体" pitchFamily="2" charset="-122"/>
              </a:rPr>
              <a:t>调度顺序是：     </a:t>
            </a:r>
            <a:r>
              <a:rPr lang="en-US" altLang="zh-CN" sz="2000" dirty="0">
                <a:ea typeface="宋体" pitchFamily="2" charset="-122"/>
              </a:rPr>
              <a:t>53,37,14,</a:t>
            </a:r>
            <a:r>
              <a:rPr lang="en-US" altLang="zh-CN" sz="2000" b="1" dirty="0">
                <a:solidFill>
                  <a:srgbClr val="FF0000"/>
                </a:solidFill>
                <a:ea typeface="宋体" pitchFamily="2" charset="-122"/>
              </a:rPr>
              <a:t>0</a:t>
            </a:r>
            <a:r>
              <a:rPr lang="en-US" altLang="zh-CN" sz="2000" dirty="0">
                <a:ea typeface="宋体" pitchFamily="2" charset="-122"/>
              </a:rPr>
              <a:t>,65,67,98,122,124,183</a:t>
            </a:r>
          </a:p>
          <a:p>
            <a:pPr>
              <a:defRPr/>
            </a:pPr>
            <a:r>
              <a:rPr lang="en-US" altLang="zh-CN" sz="2000" dirty="0">
                <a:ea typeface="宋体" pitchFamily="2" charset="-122"/>
              </a:rPr>
              <a:t>Illustration shows total head movement of </a:t>
            </a:r>
            <a:r>
              <a:rPr lang="en-US" altLang="zh-CN" sz="2000" b="1" dirty="0">
                <a:solidFill>
                  <a:srgbClr val="FF0000"/>
                </a:solidFill>
                <a:ea typeface="宋体" pitchFamily="2" charset="-122"/>
              </a:rPr>
              <a:t>236</a:t>
            </a:r>
            <a:r>
              <a:rPr lang="en-US" altLang="zh-CN" sz="2000" dirty="0">
                <a:ea typeface="宋体" pitchFamily="2" charset="-122"/>
              </a:rPr>
              <a:t> cylinders.</a:t>
            </a:r>
          </a:p>
          <a:p>
            <a:pPr lvl="1">
              <a:defRPr/>
            </a:pPr>
            <a:r>
              <a:rPr lang="en-US" altLang="zh-CN" sz="2000" dirty="0">
                <a:ea typeface="宋体" pitchFamily="2" charset="-122"/>
              </a:rPr>
              <a:t>(53-0)+(183-0)=236</a:t>
            </a:r>
          </a:p>
          <a:p>
            <a:pPr>
              <a:defRPr/>
            </a:pPr>
            <a:r>
              <a:rPr lang="zh-CN" altLang="en-US" sz="2000" b="1" u="sng" dirty="0">
                <a:solidFill>
                  <a:srgbClr val="7030A0"/>
                </a:solidFill>
                <a:ea typeface="宋体" pitchFamily="2" charset="-122"/>
              </a:rPr>
              <a:t>注：汤子瀛的教材</a:t>
            </a:r>
            <a:r>
              <a:rPr lang="zh-CN" altLang="en-US" sz="2000" b="1" u="sng" dirty="0" smtClean="0">
                <a:solidFill>
                  <a:srgbClr val="7030A0"/>
                </a:solidFill>
                <a:ea typeface="宋体" pitchFamily="2" charset="-122"/>
              </a:rPr>
              <a:t>中</a:t>
            </a:r>
            <a:endParaRPr lang="en-US" altLang="zh-CN" sz="2000" b="1" u="sng" dirty="0" smtClean="0">
              <a:solidFill>
                <a:srgbClr val="7030A0"/>
              </a:solidFill>
              <a:ea typeface="宋体" pitchFamily="2" charset="-122"/>
            </a:endParaRPr>
          </a:p>
          <a:p>
            <a:pPr>
              <a:defRPr/>
            </a:pPr>
            <a:r>
              <a:rPr lang="en-US" altLang="zh-CN" sz="1800" b="1" dirty="0">
                <a:solidFill>
                  <a:srgbClr val="7030A0"/>
                </a:solidFill>
                <a:ea typeface="宋体" pitchFamily="2" charset="-122"/>
              </a:rPr>
              <a:t>Scan</a:t>
            </a:r>
            <a:r>
              <a:rPr lang="zh-CN" altLang="en-US" sz="1800" b="1" dirty="0" smtClean="0">
                <a:solidFill>
                  <a:srgbClr val="7030A0"/>
                </a:solidFill>
                <a:ea typeface="宋体" pitchFamily="2" charset="-122"/>
              </a:rPr>
              <a:t>算法 </a:t>
            </a:r>
            <a:r>
              <a:rPr lang="zh-CN" altLang="en-US" sz="1800" dirty="0" smtClean="0">
                <a:ea typeface="宋体" pitchFamily="2" charset="-122"/>
              </a:rPr>
              <a:t>调度</a:t>
            </a:r>
            <a:r>
              <a:rPr lang="zh-CN" altLang="en-US" sz="1800" dirty="0">
                <a:ea typeface="宋体" pitchFamily="2" charset="-122"/>
              </a:rPr>
              <a:t>顺序是</a:t>
            </a:r>
            <a:r>
              <a:rPr lang="zh-CN" altLang="en-US" sz="1800" dirty="0" smtClean="0">
                <a:ea typeface="宋体" pitchFamily="2" charset="-122"/>
              </a:rPr>
              <a:t>：</a:t>
            </a:r>
            <a:r>
              <a:rPr lang="en-US" altLang="zh-CN" sz="1800" dirty="0" smtClean="0">
                <a:ea typeface="宋体" pitchFamily="2" charset="-122"/>
              </a:rPr>
              <a:t>53,37,14,65,67,98,122,124,183</a:t>
            </a:r>
            <a:endParaRPr lang="en-US" altLang="zh-CN" sz="1800" dirty="0">
              <a:ea typeface="宋体" pitchFamily="2" charset="-122"/>
            </a:endParaRPr>
          </a:p>
          <a:p>
            <a:pPr lvl="1">
              <a:defRPr/>
            </a:pPr>
            <a:r>
              <a:rPr lang="en-US" altLang="zh-CN" sz="1800" dirty="0">
                <a:ea typeface="宋体" pitchFamily="2" charset="-122"/>
              </a:rPr>
              <a:t>Illustration shows total head movement of </a:t>
            </a:r>
            <a:r>
              <a:rPr lang="en-US" altLang="zh-CN" sz="1800" b="1" dirty="0" smtClean="0">
                <a:solidFill>
                  <a:srgbClr val="FF0000"/>
                </a:solidFill>
                <a:ea typeface="宋体" pitchFamily="2" charset="-122"/>
              </a:rPr>
              <a:t>208</a:t>
            </a:r>
            <a:r>
              <a:rPr lang="en-US" altLang="zh-CN" sz="1800" dirty="0" smtClean="0">
                <a:ea typeface="宋体" pitchFamily="2" charset="-122"/>
              </a:rPr>
              <a:t> </a:t>
            </a:r>
            <a:r>
              <a:rPr lang="en-US" altLang="zh-CN" sz="1800" dirty="0">
                <a:ea typeface="宋体" pitchFamily="2" charset="-122"/>
              </a:rPr>
              <a:t>cylinders.</a:t>
            </a:r>
          </a:p>
          <a:p>
            <a:pPr lvl="2">
              <a:defRPr/>
            </a:pPr>
            <a:r>
              <a:rPr lang="en-US" altLang="zh-CN" sz="1600" dirty="0">
                <a:ea typeface="宋体" pitchFamily="2" charset="-122"/>
              </a:rPr>
              <a:t>(53-14)+(183-14)=208</a:t>
            </a:r>
          </a:p>
          <a:p>
            <a:pPr lvl="1">
              <a:defRPr/>
            </a:pPr>
            <a:endParaRPr lang="en-US" altLang="zh-CN" sz="1800" dirty="0">
              <a:ea typeface="宋体" pitchFamily="2" charset="-122"/>
            </a:endParaRPr>
          </a:p>
          <a:p>
            <a:pPr>
              <a:defRPr/>
            </a:pPr>
            <a:endParaRPr lang="en-US" altLang="zh-CN" sz="2000" dirty="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52717481-551C-44E5-AC99-D90047834F07}"/>
              </a:ext>
            </a:extLst>
          </p:cNvPr>
          <p:cNvSpPr>
            <a:spLocks noGrp="1" noChangeArrowheads="1"/>
          </p:cNvSpPr>
          <p:nvPr>
            <p:ph type="title"/>
          </p:nvPr>
        </p:nvSpPr>
        <p:spPr/>
        <p:txBody>
          <a:bodyPr/>
          <a:lstStyle/>
          <a:p>
            <a:pPr>
              <a:defRPr/>
            </a:pPr>
            <a:r>
              <a:rPr lang="en-US" altLang="zh-CN" dirty="0">
                <a:ea typeface="宋体" pitchFamily="2" charset="-122"/>
              </a:rPr>
              <a:t>SCAN Scheduling (Cont.)</a:t>
            </a:r>
          </a:p>
        </p:txBody>
      </p:sp>
      <p:sp>
        <p:nvSpPr>
          <p:cNvPr id="26627" name="Rectangle 3">
            <a:extLst>
              <a:ext uri="{FF2B5EF4-FFF2-40B4-BE49-F238E27FC236}">
                <a16:creationId xmlns:a16="http://schemas.microsoft.com/office/drawing/2014/main" id="{363A08D4-9F66-4914-9438-CC7304B00F01}"/>
              </a:ext>
            </a:extLst>
          </p:cNvPr>
          <p:cNvSpPr>
            <a:spLocks noGrp="1" noChangeArrowheads="1"/>
          </p:cNvSpPr>
          <p:nvPr>
            <p:ph type="body" idx="1"/>
          </p:nvPr>
        </p:nvSpPr>
        <p:spPr>
          <a:xfrm>
            <a:off x="889000" y="1084263"/>
            <a:ext cx="7658100" cy="5189537"/>
          </a:xfrm>
        </p:spPr>
        <p:txBody>
          <a:bodyPr/>
          <a:lstStyle/>
          <a:p>
            <a:pPr>
              <a:lnSpc>
                <a:spcPct val="80000"/>
              </a:lnSpc>
            </a:pPr>
            <a:r>
              <a:rPr lang="zh-CN" altLang="en-US" sz="2000" b="1" dirty="0">
                <a:solidFill>
                  <a:srgbClr val="FF0000"/>
                </a:solidFill>
                <a:ea typeface="宋体" panose="02010600030101010101" pitchFamily="2" charset="-122"/>
              </a:rPr>
              <a:t>两个要点：</a:t>
            </a:r>
          </a:p>
          <a:p>
            <a:pPr lvl="1">
              <a:lnSpc>
                <a:spcPct val="80000"/>
              </a:lnSpc>
            </a:pPr>
            <a:r>
              <a:rPr lang="en-US" altLang="zh-CN" sz="1800" b="1" dirty="0">
                <a:solidFill>
                  <a:srgbClr val="006600"/>
                </a:solidFill>
                <a:ea typeface="宋体" panose="02010600030101010101" pitchFamily="2" charset="-122"/>
              </a:rPr>
              <a:t>Head’s current position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磁头当前位置</a:t>
            </a:r>
            <a:r>
              <a:rPr lang="en-US" altLang="zh-CN" sz="1800" b="1" dirty="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lvl="1">
              <a:lnSpc>
                <a:spcPct val="80000"/>
              </a:lnSpc>
            </a:pPr>
            <a:r>
              <a:rPr lang="en-US" altLang="zh-CN" sz="1800" b="1" dirty="0">
                <a:solidFill>
                  <a:srgbClr val="006600"/>
                </a:solidFill>
                <a:ea typeface="宋体" panose="02010600030101010101" pitchFamily="2" charset="-122"/>
              </a:rPr>
              <a:t>The direction of head movement </a:t>
            </a:r>
            <a:r>
              <a:rPr lang="en-US" altLang="zh-CN" sz="1800" b="1" dirty="0" smtClean="0">
                <a:solidFill>
                  <a:srgbClr val="006600"/>
                </a:solidFill>
                <a:ea typeface="宋体" panose="02010600030101010101" pitchFamily="2" charset="-122"/>
              </a:rPr>
              <a:t>(</a:t>
            </a:r>
            <a:r>
              <a:rPr lang="zh-CN" altLang="en-US" sz="1800" b="1" dirty="0">
                <a:solidFill>
                  <a:srgbClr val="7030A0"/>
                </a:solidFill>
                <a:ea typeface="宋体" panose="02010600030101010101" pitchFamily="2" charset="-122"/>
              </a:rPr>
              <a:t>磁头当前移动方向</a:t>
            </a:r>
            <a:r>
              <a:rPr lang="en-US" altLang="zh-CN" sz="1800" b="1" dirty="0" smtClean="0">
                <a:solidFill>
                  <a:srgbClr val="006600"/>
                </a:solidFill>
                <a:ea typeface="宋体" panose="02010600030101010101" pitchFamily="2" charset="-122"/>
              </a:rPr>
              <a:t>)</a:t>
            </a:r>
            <a:endParaRPr lang="zh-CN" altLang="en-US" sz="1800" b="1" dirty="0">
              <a:solidFill>
                <a:srgbClr val="006600"/>
              </a:solidFill>
              <a:ea typeface="宋体" panose="02010600030101010101" pitchFamily="2" charset="-122"/>
            </a:endParaRPr>
          </a:p>
          <a:p>
            <a:pPr>
              <a:lnSpc>
                <a:spcPct val="80000"/>
              </a:lnSpc>
            </a:pPr>
            <a:endParaRPr lang="zh-CN" altLang="en-US" sz="2000" b="1" dirty="0">
              <a:ea typeface="宋体" panose="02010600030101010101" pitchFamily="2" charset="-122"/>
            </a:endParaRPr>
          </a:p>
          <a:p>
            <a:pPr>
              <a:lnSpc>
                <a:spcPct val="80000"/>
              </a:lnSpc>
            </a:pPr>
            <a:r>
              <a:rPr lang="zh-CN" altLang="en-US" sz="2000" b="1" dirty="0">
                <a:ea typeface="宋体" panose="02010600030101010101" pitchFamily="2" charset="-122"/>
              </a:rPr>
              <a:t>与</a:t>
            </a:r>
            <a:r>
              <a:rPr lang="en-US" altLang="zh-CN" sz="2000" b="1" dirty="0">
                <a:ea typeface="宋体" panose="02010600030101010101" pitchFamily="2" charset="-122"/>
              </a:rPr>
              <a:t>SSTF</a:t>
            </a:r>
            <a:r>
              <a:rPr lang="zh-CN" altLang="en-US" sz="2000" b="1" dirty="0">
                <a:ea typeface="宋体" panose="02010600030101010101" pitchFamily="2" charset="-122"/>
              </a:rPr>
              <a:t>相比，避免进程出现“饥饿”现象；</a:t>
            </a:r>
          </a:p>
          <a:p>
            <a:pPr>
              <a:lnSpc>
                <a:spcPct val="80000"/>
              </a:lnSpc>
            </a:pPr>
            <a:r>
              <a:rPr lang="en-US" altLang="zh-CN" sz="2000" dirty="0">
                <a:ea typeface="宋体" panose="02010600030101010101" pitchFamily="2" charset="-122"/>
              </a:rPr>
              <a:t>SCAN perform better for systems that place a </a:t>
            </a:r>
            <a:r>
              <a:rPr lang="en-US" altLang="zh-CN" sz="2000" b="1" dirty="0">
                <a:ea typeface="宋体" panose="02010600030101010101" pitchFamily="2" charset="-122"/>
              </a:rPr>
              <a:t>heavy load </a:t>
            </a:r>
            <a:r>
              <a:rPr lang="en-US" altLang="zh-CN" sz="2000" dirty="0">
                <a:ea typeface="宋体" panose="02010600030101010101" pitchFamily="2" charset="-122"/>
              </a:rPr>
              <a:t>on the disk.</a:t>
            </a:r>
          </a:p>
          <a:p>
            <a:pPr>
              <a:lnSpc>
                <a:spcPct val="80000"/>
              </a:lnSpc>
            </a:pPr>
            <a:endParaRPr lang="zh-CN" altLang="en-US" sz="2000" b="1" dirty="0">
              <a:ea typeface="宋体" panose="02010600030101010101" pitchFamily="2" charset="-122"/>
            </a:endParaRPr>
          </a:p>
          <a:p>
            <a:r>
              <a:rPr lang="zh-CN" altLang="en-US" sz="2000" b="1" dirty="0">
                <a:ea typeface="宋体" panose="02010600030101010101" pitchFamily="2" charset="-122"/>
              </a:rPr>
              <a:t>若磁盘服务请求均匀地分布在各个柱面上，当磁头到达一端折返往回移动时，在该端等待服务的请求可能很少，等待的时间也比较短，因为该区域的请求刚刚被访问过；</a:t>
            </a:r>
          </a:p>
          <a:p>
            <a:r>
              <a:rPr lang="zh-CN" altLang="en-US" sz="2000" b="1" dirty="0">
                <a:ea typeface="宋体" panose="02010600030101010101" pitchFamily="2" charset="-122"/>
              </a:rPr>
              <a:t>而</a:t>
            </a:r>
            <a:r>
              <a:rPr lang="zh-CN" altLang="en-US" sz="2000" b="1" dirty="0">
                <a:solidFill>
                  <a:srgbClr val="7030A0"/>
                </a:solidFill>
                <a:ea typeface="宋体" panose="02010600030101010101" pitchFamily="2" charset="-122"/>
              </a:rPr>
              <a:t>另一端等待服务的请求可能很多，等待的时间也可能很长；</a:t>
            </a:r>
          </a:p>
          <a:p>
            <a:pPr>
              <a:lnSpc>
                <a:spcPct val="80000"/>
              </a:lnSpc>
            </a:pPr>
            <a:r>
              <a:rPr lang="zh-CN" altLang="en-US" sz="2000" b="1" dirty="0" smtClean="0">
                <a:solidFill>
                  <a:srgbClr val="0070C0"/>
                </a:solidFill>
                <a:ea typeface="宋体" panose="02010600030101010101" pitchFamily="2" charset="-122"/>
              </a:rPr>
              <a:t>解决方案：另</a:t>
            </a:r>
            <a:r>
              <a:rPr lang="zh-CN" altLang="en-US" sz="2000" b="1" dirty="0">
                <a:solidFill>
                  <a:srgbClr val="0070C0"/>
                </a:solidFill>
                <a:ea typeface="宋体" panose="02010600030101010101" pitchFamily="2" charset="-122"/>
              </a:rPr>
              <a:t>一端</a:t>
            </a:r>
            <a:r>
              <a:rPr lang="zh-CN" altLang="en-US" sz="2000" b="1" dirty="0" smtClean="0">
                <a:solidFill>
                  <a:srgbClr val="0070C0"/>
                </a:solidFill>
                <a:ea typeface="宋体" panose="02010600030101010101" pitchFamily="2" charset="-122"/>
              </a:rPr>
              <a:t>的等待时间脚长的请求</a:t>
            </a:r>
            <a:r>
              <a:rPr lang="zh-CN" altLang="en-US" sz="2000" b="1" dirty="0">
                <a:solidFill>
                  <a:srgbClr val="0070C0"/>
                </a:solidFill>
                <a:ea typeface="宋体" panose="02010600030101010101" pitchFamily="2" charset="-122"/>
              </a:rPr>
              <a:t>应该优先得到服务；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A4CC6F5-F828-4BFF-A7D6-BA5981DFDF59}"/>
              </a:ext>
            </a:extLst>
          </p:cNvPr>
          <p:cNvSpPr>
            <a:spLocks noGrp="1" noChangeArrowheads="1"/>
          </p:cNvSpPr>
          <p:nvPr>
            <p:ph type="title"/>
          </p:nvPr>
        </p:nvSpPr>
        <p:spPr/>
        <p:txBody>
          <a:bodyPr/>
          <a:lstStyle/>
          <a:p>
            <a:pPr>
              <a:defRPr/>
            </a:pPr>
            <a:r>
              <a:rPr lang="en-US" altLang="zh-CN" dirty="0">
                <a:ea typeface="宋体" pitchFamily="2" charset="-122"/>
              </a:rPr>
              <a:t>12.4.4 C-SCAN Scheduling</a:t>
            </a:r>
          </a:p>
        </p:txBody>
      </p:sp>
      <p:sp>
        <p:nvSpPr>
          <p:cNvPr id="28675" name="Rectangle 3">
            <a:extLst>
              <a:ext uri="{FF2B5EF4-FFF2-40B4-BE49-F238E27FC236}">
                <a16:creationId xmlns:a16="http://schemas.microsoft.com/office/drawing/2014/main" id="{C0814DCD-1172-4BF0-8F6D-9AB0F1E41C3B}"/>
              </a:ext>
            </a:extLst>
          </p:cNvPr>
          <p:cNvSpPr>
            <a:spLocks noGrp="1" noChangeArrowheads="1"/>
          </p:cNvSpPr>
          <p:nvPr>
            <p:ph type="body" idx="1"/>
          </p:nvPr>
        </p:nvSpPr>
        <p:spPr/>
        <p:txBody>
          <a:bodyPr/>
          <a:lstStyle/>
          <a:p>
            <a:r>
              <a:rPr lang="en-US" altLang="zh-CN" sz="2000">
                <a:ea typeface="宋体" panose="02010600030101010101" pitchFamily="2" charset="-122"/>
              </a:rPr>
              <a:t>Provides a more uniform wait time than SCAN.</a:t>
            </a:r>
          </a:p>
          <a:p>
            <a:r>
              <a:rPr lang="en-US" altLang="zh-CN" sz="2000">
                <a:ea typeface="宋体" panose="02010600030101010101" pitchFamily="2" charset="-122"/>
              </a:rPr>
              <a:t>The head moves from one end of the disk to the other. servicing requests as it goes.  When it reaches the other end, however, it immediately returns to the beginning of the disk, without servicing any requests on the return trip.</a:t>
            </a:r>
          </a:p>
          <a:p>
            <a:r>
              <a:rPr lang="en-US" altLang="zh-CN" sz="2000">
                <a:ea typeface="宋体" panose="02010600030101010101" pitchFamily="2" charset="-122"/>
              </a:rPr>
              <a:t>Treats the cylinders as a circular list that wraps around from the last cylinder to the first one.</a:t>
            </a:r>
          </a:p>
          <a:p>
            <a:endParaRPr lang="en-US" altLang="zh-CN" sz="2000">
              <a:ea typeface="宋体" panose="02010600030101010101" pitchFamily="2" charset="-122"/>
            </a:endParaRPr>
          </a:p>
          <a:p>
            <a:r>
              <a:rPr lang="en-US" altLang="zh-CN" sz="2000">
                <a:ea typeface="宋体" panose="02010600030101010101" pitchFamily="2" charset="-122"/>
              </a:rPr>
              <a:t>C</a:t>
            </a:r>
            <a:r>
              <a:rPr lang="zh-CN" altLang="en-US" sz="2000">
                <a:ea typeface="宋体" panose="02010600030101010101" pitchFamily="2" charset="-122"/>
              </a:rPr>
              <a:t>－</a:t>
            </a:r>
            <a:r>
              <a:rPr lang="en-US" altLang="zh-CN" sz="2000">
                <a:ea typeface="宋体" panose="02010600030101010101" pitchFamily="2" charset="-122"/>
              </a:rPr>
              <a:t>SCAN</a:t>
            </a:r>
            <a:r>
              <a:rPr lang="zh-CN" altLang="en-US" sz="2000">
                <a:ea typeface="宋体" panose="02010600030101010101" pitchFamily="2" charset="-122"/>
              </a:rPr>
              <a:t>－</a:t>
            </a:r>
            <a:r>
              <a:rPr lang="zh-CN" altLang="en-US" sz="2000" b="1">
                <a:ea typeface="宋体" panose="02010600030101010101" pitchFamily="2" charset="-122"/>
              </a:rPr>
              <a:t>规定磁头单向移动。系统沿着一个方向（例如由内向外），依次对请求进行服务，到达最外端后，磁头立即返回到最内端，然后再由里向外依次对请求进行服务。</a:t>
            </a:r>
            <a:endParaRPr lang="en-US" altLang="zh-CN" sz="20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9F3A3D8A-C4A2-4F3A-B396-A1BEE7821B01}"/>
              </a:ext>
            </a:extLst>
          </p:cNvPr>
          <p:cNvSpPr>
            <a:spLocks noGrp="1" noChangeArrowheads="1"/>
          </p:cNvSpPr>
          <p:nvPr>
            <p:ph type="title"/>
          </p:nvPr>
        </p:nvSpPr>
        <p:spPr/>
        <p:txBody>
          <a:bodyPr/>
          <a:lstStyle/>
          <a:p>
            <a:pPr>
              <a:defRPr/>
            </a:pPr>
            <a:r>
              <a:rPr lang="en-US" altLang="zh-CN" dirty="0">
                <a:ea typeface="宋体" pitchFamily="2" charset="-122"/>
              </a:rPr>
              <a:t>C-SCAN Scheduling (Cont.)</a:t>
            </a:r>
          </a:p>
        </p:txBody>
      </p:sp>
      <p:pic>
        <p:nvPicPr>
          <p:cNvPr id="29699" name="Picture 4">
            <a:extLst>
              <a:ext uri="{FF2B5EF4-FFF2-40B4-BE49-F238E27FC236}">
                <a16:creationId xmlns:a16="http://schemas.microsoft.com/office/drawing/2014/main" id="{19076A91-6174-4442-B16F-78D23FA61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 t="3731" r="925" b="3731"/>
          <a:stretch>
            <a:fillRect/>
          </a:stretch>
        </p:blipFill>
        <p:spPr bwMode="auto">
          <a:xfrm>
            <a:off x="800100" y="906463"/>
            <a:ext cx="7419975" cy="5235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98F948D1-04D3-4C91-AF86-BB87F35E5A81}"/>
              </a:ext>
            </a:extLst>
          </p:cNvPr>
          <p:cNvSpPr>
            <a:spLocks noGrp="1" noChangeArrowheads="1"/>
          </p:cNvSpPr>
          <p:nvPr>
            <p:ph type="title"/>
          </p:nvPr>
        </p:nvSpPr>
        <p:spPr>
          <a:xfrm>
            <a:off x="1346200" y="228600"/>
            <a:ext cx="6083300" cy="609600"/>
          </a:xfrm>
        </p:spPr>
        <p:txBody>
          <a:bodyPr/>
          <a:lstStyle/>
          <a:p>
            <a:pPr>
              <a:defRPr/>
            </a:pPr>
            <a:r>
              <a:rPr lang="en-US" altLang="zh-CN" dirty="0">
                <a:ea typeface="宋体" pitchFamily="2" charset="-122"/>
              </a:rPr>
              <a:t>C-SCAN Scheduling (Cont.)</a:t>
            </a:r>
          </a:p>
        </p:txBody>
      </p:sp>
      <p:sp>
        <p:nvSpPr>
          <p:cNvPr id="25603" name="Rectangle 3">
            <a:extLst>
              <a:ext uri="{FF2B5EF4-FFF2-40B4-BE49-F238E27FC236}">
                <a16:creationId xmlns:a16="http://schemas.microsoft.com/office/drawing/2014/main" id="{B1D9C4B3-E915-4D65-9FC3-199CF56E3288}"/>
              </a:ext>
            </a:extLst>
          </p:cNvPr>
          <p:cNvSpPr>
            <a:spLocks noGrp="1" noChangeArrowheads="1"/>
          </p:cNvSpPr>
          <p:nvPr>
            <p:ph type="body" idx="1"/>
          </p:nvPr>
        </p:nvSpPr>
        <p:spPr>
          <a:xfrm>
            <a:off x="1047750" y="1054100"/>
            <a:ext cx="7499350" cy="5003800"/>
          </a:xfrm>
        </p:spPr>
        <p:txBody>
          <a:bodyPr/>
          <a:lstStyle/>
          <a:p>
            <a:pPr>
              <a:defRPr/>
            </a:pPr>
            <a:r>
              <a:rPr lang="zh-CN" altLang="en-US" sz="2400" b="1" dirty="0">
                <a:ea typeface="宋体" pitchFamily="2" charset="-122"/>
              </a:rPr>
              <a:t>与</a:t>
            </a:r>
            <a:r>
              <a:rPr lang="en-US" altLang="zh-CN" sz="2400" b="1" dirty="0">
                <a:ea typeface="宋体" pitchFamily="2" charset="-122"/>
              </a:rPr>
              <a:t>SCAN</a:t>
            </a:r>
            <a:r>
              <a:rPr lang="zh-CN" altLang="en-US" sz="2400" b="1" dirty="0">
                <a:ea typeface="宋体" pitchFamily="2" charset="-122"/>
              </a:rPr>
              <a:t>相比，公平</a:t>
            </a:r>
          </a:p>
          <a:p>
            <a:pPr>
              <a:defRPr/>
            </a:pPr>
            <a:r>
              <a:rPr lang="en-US" altLang="zh-CN" sz="2400" dirty="0">
                <a:ea typeface="宋体" pitchFamily="2" charset="-122"/>
              </a:rPr>
              <a:t>C-SCAN perform better for systems that place </a:t>
            </a:r>
            <a:r>
              <a:rPr lang="en-US" altLang="zh-CN" sz="2400" b="1" dirty="0">
                <a:ea typeface="宋体" pitchFamily="2" charset="-122"/>
              </a:rPr>
              <a:t>a</a:t>
            </a:r>
            <a:r>
              <a:rPr lang="en-US" altLang="zh-CN" sz="2400" dirty="0">
                <a:ea typeface="宋体" pitchFamily="2" charset="-122"/>
              </a:rPr>
              <a:t> </a:t>
            </a:r>
            <a:r>
              <a:rPr lang="en-US" altLang="zh-CN" sz="2400" b="1" dirty="0">
                <a:ea typeface="宋体" pitchFamily="2" charset="-122"/>
              </a:rPr>
              <a:t>heavy load on the disk.</a:t>
            </a:r>
          </a:p>
          <a:p>
            <a:pPr>
              <a:defRPr/>
            </a:pPr>
            <a:endParaRPr lang="en-US" altLang="zh-CN" sz="2400" b="1" dirty="0">
              <a:ea typeface="宋体" pitchFamily="2" charset="-122"/>
            </a:endParaRPr>
          </a:p>
          <a:p>
            <a:pPr>
              <a:defRPr/>
            </a:pPr>
            <a:r>
              <a:rPr lang="zh-CN" altLang="en-US" sz="2000" dirty="0">
                <a:ea typeface="宋体" pitchFamily="2" charset="-122"/>
              </a:rPr>
              <a:t>假定磁盘的最外道号为</a:t>
            </a:r>
            <a:r>
              <a:rPr lang="en-US" altLang="zh-CN" sz="2000" dirty="0">
                <a:ea typeface="宋体" pitchFamily="2" charset="-122"/>
              </a:rPr>
              <a:t>199</a:t>
            </a:r>
            <a:r>
              <a:rPr lang="zh-CN" altLang="en-US" sz="2000" dirty="0">
                <a:ea typeface="宋体" pitchFamily="2" charset="-122"/>
              </a:rPr>
              <a:t>，最内道号为</a:t>
            </a:r>
            <a:r>
              <a:rPr lang="en-US" altLang="zh-CN" sz="2000" dirty="0">
                <a:ea typeface="宋体" pitchFamily="2" charset="-122"/>
              </a:rPr>
              <a:t>0</a:t>
            </a:r>
          </a:p>
          <a:p>
            <a:pPr>
              <a:defRPr/>
            </a:pPr>
            <a:r>
              <a:rPr lang="en-US" altLang="zh-CN" sz="2000" b="1" dirty="0">
                <a:solidFill>
                  <a:srgbClr val="0070C0"/>
                </a:solidFill>
                <a:ea typeface="宋体" pitchFamily="2" charset="-122"/>
              </a:rPr>
              <a:t>Head’s 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199</a:t>
            </a:r>
            <a:endParaRPr lang="en-US" altLang="zh-CN" sz="2000" dirty="0">
              <a:solidFill>
                <a:srgbClr val="FF0000"/>
              </a:solidFill>
              <a:ea typeface="宋体" pitchFamily="2" charset="-122"/>
            </a:endParaRPr>
          </a:p>
          <a:p>
            <a:pPr marL="342900" lvl="1" indent="-342900">
              <a:buClr>
                <a:srgbClr val="993300"/>
              </a:buClr>
              <a:buSzPct val="90000"/>
              <a:buFont typeface="Monotype Sorts" pitchFamily="2" charset="2"/>
              <a:buChar char="n"/>
              <a:defRPr/>
            </a:pPr>
            <a:r>
              <a:rPr lang="en-US" altLang="zh-CN" sz="2000" dirty="0">
                <a:ea typeface="宋体" pitchFamily="2" charset="-122"/>
                <a:cs typeface="+mn-cs"/>
              </a:rPr>
              <a:t>Request queue: 98, 183, 37, 122, 14, 124, 65, 67</a:t>
            </a:r>
          </a:p>
          <a:p>
            <a:pPr>
              <a:defRPr/>
            </a:pPr>
            <a:r>
              <a:rPr lang="zh-CN" altLang="en-US" sz="2000" dirty="0">
                <a:ea typeface="宋体" pitchFamily="2" charset="-122"/>
              </a:rPr>
              <a:t>调度顺序：</a:t>
            </a:r>
            <a:r>
              <a:rPr lang="en-US" altLang="zh-CN" sz="2000" dirty="0">
                <a:ea typeface="宋体" pitchFamily="2" charset="-122"/>
              </a:rPr>
              <a:t>53,65,67,98,122,124,183,</a:t>
            </a:r>
            <a:r>
              <a:rPr lang="en-US" altLang="zh-CN" sz="2000" b="1" dirty="0">
                <a:solidFill>
                  <a:srgbClr val="FF0000"/>
                </a:solidFill>
                <a:ea typeface="宋体" pitchFamily="2" charset="-122"/>
              </a:rPr>
              <a:t>199</a:t>
            </a:r>
            <a:r>
              <a:rPr lang="en-US" altLang="zh-CN" sz="2000" b="1" dirty="0">
                <a:ea typeface="宋体" pitchFamily="2" charset="-122"/>
              </a:rPr>
              <a:t>,</a:t>
            </a:r>
            <a:r>
              <a:rPr lang="en-US" altLang="zh-CN" sz="2000" b="1" dirty="0">
                <a:solidFill>
                  <a:srgbClr val="00B050"/>
                </a:solidFill>
                <a:ea typeface="宋体" pitchFamily="2" charset="-122"/>
              </a:rPr>
              <a:t>0</a:t>
            </a:r>
            <a:r>
              <a:rPr lang="en-US" altLang="zh-CN" sz="2000" dirty="0">
                <a:ea typeface="宋体" pitchFamily="2" charset="-122"/>
              </a:rPr>
              <a:t>,14,37</a:t>
            </a:r>
          </a:p>
          <a:p>
            <a:pPr>
              <a:defRPr/>
            </a:pPr>
            <a:r>
              <a:rPr lang="en-US" altLang="zh-CN" sz="2000" dirty="0">
                <a:ea typeface="宋体" pitchFamily="2" charset="-122"/>
              </a:rPr>
              <a:t>Illustration shows total head movement of </a:t>
            </a:r>
            <a:r>
              <a:rPr lang="en-US" altLang="zh-CN" sz="2000" dirty="0">
                <a:solidFill>
                  <a:schemeClr val="tx2"/>
                </a:solidFill>
                <a:ea typeface="宋体" pitchFamily="2" charset="-122"/>
              </a:rPr>
              <a:t>382 </a:t>
            </a:r>
            <a:r>
              <a:rPr lang="en-US" altLang="zh-CN" sz="2000" dirty="0">
                <a:ea typeface="宋体" pitchFamily="2" charset="-122"/>
              </a:rPr>
              <a:t>cylinders.</a:t>
            </a:r>
          </a:p>
          <a:p>
            <a:pPr lvl="1">
              <a:defRPr/>
            </a:pPr>
            <a:r>
              <a:rPr lang="en-US" altLang="zh-CN" sz="2000" b="1" dirty="0">
                <a:ea typeface="宋体" pitchFamily="2" charset="-122"/>
              </a:rPr>
              <a:t>(199-53)+(199-0)+(37-0)=382</a:t>
            </a:r>
            <a:endParaRPr lang="zh-CN" altLang="en-US" sz="2000" b="1" dirty="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B428E369-9BF4-4492-8C7E-A65A0386595D}"/>
              </a:ext>
            </a:extLst>
          </p:cNvPr>
          <p:cNvSpPr>
            <a:spLocks noGrp="1" noChangeArrowheads="1"/>
          </p:cNvSpPr>
          <p:nvPr>
            <p:ph type="title"/>
          </p:nvPr>
        </p:nvSpPr>
        <p:spPr/>
        <p:txBody>
          <a:bodyPr/>
          <a:lstStyle/>
          <a:p>
            <a:pPr>
              <a:defRPr/>
            </a:pPr>
            <a:r>
              <a:rPr lang="en-US" altLang="zh-CN" dirty="0">
                <a:ea typeface="宋体" pitchFamily="2" charset="-122"/>
              </a:rPr>
              <a:t>12.4.5 LOOK Scheduling</a:t>
            </a:r>
          </a:p>
        </p:txBody>
      </p:sp>
      <p:sp>
        <p:nvSpPr>
          <p:cNvPr id="31747" name="Rectangle 3">
            <a:extLst>
              <a:ext uri="{FF2B5EF4-FFF2-40B4-BE49-F238E27FC236}">
                <a16:creationId xmlns:a16="http://schemas.microsoft.com/office/drawing/2014/main" id="{C162B8C7-21B3-4065-ACC2-5CF3727E4577}"/>
              </a:ext>
            </a:extLst>
          </p:cNvPr>
          <p:cNvSpPr>
            <a:spLocks noGrp="1" noChangeArrowheads="1"/>
          </p:cNvSpPr>
          <p:nvPr>
            <p:ph type="body" idx="1"/>
          </p:nvPr>
        </p:nvSpPr>
        <p:spPr>
          <a:xfrm>
            <a:off x="825500" y="1460500"/>
            <a:ext cx="7594600" cy="4504072"/>
          </a:xfrm>
        </p:spPr>
        <p:txBody>
          <a:bodyPr/>
          <a:lstStyle/>
          <a:p>
            <a:r>
              <a:rPr lang="en-US" altLang="zh-CN" sz="2400" dirty="0">
                <a:ea typeface="宋体" panose="02010600030101010101" pitchFamily="2" charset="-122"/>
              </a:rPr>
              <a:t>Version of SCAN or C-SCAN implantation</a:t>
            </a:r>
            <a:endParaRPr lang="zh-CN" altLang="en-US" sz="2400" dirty="0">
              <a:ea typeface="宋体" panose="02010600030101010101" pitchFamily="2" charset="-122"/>
            </a:endParaRPr>
          </a:p>
          <a:p>
            <a:r>
              <a:rPr lang="en-US" altLang="zh-CN" sz="2400" dirty="0">
                <a:ea typeface="宋体" panose="02010600030101010101" pitchFamily="2" charset="-122"/>
              </a:rPr>
              <a:t>As described above, both SCAN and C-SCAN move the disk arm across the full width of the disk. </a:t>
            </a:r>
          </a:p>
          <a:p>
            <a:r>
              <a:rPr lang="en-US" altLang="zh-CN" sz="2400" dirty="0">
                <a:ea typeface="宋体" panose="02010600030101010101" pitchFamily="2" charset="-122"/>
              </a:rPr>
              <a:t>In practice, arm only goes as far as the last request in each direction, then reverses direction immediately, </a:t>
            </a:r>
            <a:r>
              <a:rPr lang="en-US" altLang="zh-CN" sz="2400" b="1" u="sng" dirty="0">
                <a:solidFill>
                  <a:srgbClr val="FF0000"/>
                </a:solidFill>
                <a:ea typeface="宋体" panose="02010600030101010101" pitchFamily="2" charset="-122"/>
              </a:rPr>
              <a:t>without first going all the way to the end of the disk</a:t>
            </a:r>
            <a:r>
              <a:rPr lang="en-US" altLang="zh-CN" sz="2400" dirty="0">
                <a:solidFill>
                  <a:srgbClr val="FF0000"/>
                </a:solidFill>
                <a:ea typeface="宋体" panose="02010600030101010101" pitchFamily="2" charset="-122"/>
              </a:rPr>
              <a:t>.</a:t>
            </a:r>
            <a:r>
              <a:rPr lang="en-US" altLang="zh-CN" sz="2400" dirty="0">
                <a:ea typeface="宋体" panose="02010600030101010101" pitchFamily="2" charset="-122"/>
              </a:rPr>
              <a:t> </a:t>
            </a:r>
          </a:p>
          <a:p>
            <a:endParaRPr lang="en-US" altLang="zh-CN" sz="2000" dirty="0">
              <a:ea typeface="宋体" panose="02010600030101010101" pitchFamily="2" charset="-122"/>
            </a:endParaRPr>
          </a:p>
          <a:p>
            <a:r>
              <a:rPr lang="en-US" altLang="zh-CN" sz="2000" b="1" dirty="0">
                <a:solidFill>
                  <a:srgbClr val="7030A0"/>
                </a:solidFill>
                <a:ea typeface="宋体" panose="02010600030101010101" pitchFamily="2" charset="-122"/>
              </a:rPr>
              <a:t>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Look</a:t>
            </a:r>
          </a:p>
          <a:p>
            <a:r>
              <a:rPr lang="en-US" altLang="zh-CN" sz="2000" b="1" dirty="0">
                <a:solidFill>
                  <a:srgbClr val="7030A0"/>
                </a:solidFill>
                <a:ea typeface="宋体" panose="02010600030101010101" pitchFamily="2" charset="-122"/>
              </a:rPr>
              <a:t>C-SCAN </a:t>
            </a:r>
            <a:r>
              <a:rPr lang="en-US" altLang="zh-CN" sz="2000" b="1" dirty="0">
                <a:solidFill>
                  <a:srgbClr val="7030A0"/>
                </a:solidFill>
                <a:ea typeface="宋体" panose="02010600030101010101" pitchFamily="2" charset="-122"/>
                <a:sym typeface="Wingdings" panose="05000000000000000000" pitchFamily="2" charset="2"/>
              </a:rPr>
              <a:t></a:t>
            </a:r>
            <a:r>
              <a:rPr lang="en-US" altLang="zh-CN" sz="2000" b="1" dirty="0">
                <a:solidFill>
                  <a:srgbClr val="7030A0"/>
                </a:solidFill>
                <a:ea typeface="宋体" panose="02010600030101010101" pitchFamily="2" charset="-122"/>
              </a:rPr>
              <a:t> C-Look</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BBA8B-A038-4B07-95E1-AEA1D672B002}"/>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LOOK Scheduling</a:t>
            </a:r>
            <a:endParaRPr lang="zh-CN" altLang="en-US" dirty="0">
              <a:effectLst>
                <a:outerShdw blurRad="38100" dist="38100" dir="2700000" algn="tl">
                  <a:srgbClr val="C0C0C0"/>
                </a:outerShdw>
              </a:effectLst>
              <a:ea typeface="宋体" pitchFamily="2" charset="-122"/>
            </a:endParaRPr>
          </a:p>
        </p:txBody>
      </p:sp>
      <p:pic>
        <p:nvPicPr>
          <p:cNvPr id="32771" name="Picture 2">
            <a:extLst>
              <a:ext uri="{FF2B5EF4-FFF2-40B4-BE49-F238E27FC236}">
                <a16:creationId xmlns:a16="http://schemas.microsoft.com/office/drawing/2014/main" id="{F1F7C484-A5A5-4754-AE7C-A959E37220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3300" y="1295400"/>
            <a:ext cx="7099300" cy="49657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7E33113-DCD6-460E-94E8-F78F06994018}"/>
              </a:ext>
            </a:extLst>
          </p:cNvPr>
          <p:cNvSpPr>
            <a:spLocks noGrp="1" noChangeArrowheads="1"/>
          </p:cNvSpPr>
          <p:nvPr>
            <p:ph type="title"/>
          </p:nvPr>
        </p:nvSpPr>
        <p:spPr/>
        <p:txBody>
          <a:bodyPr/>
          <a:lstStyle/>
          <a:p>
            <a:pPr>
              <a:defRPr/>
            </a:pPr>
            <a:r>
              <a:rPr lang="en-US" altLang="zh-CN">
                <a:ea typeface="宋体" pitchFamily="2" charset="-122"/>
              </a:rPr>
              <a:t>Objectives</a:t>
            </a:r>
          </a:p>
        </p:txBody>
      </p:sp>
      <p:sp>
        <p:nvSpPr>
          <p:cNvPr id="5123" name="Rectangle 3">
            <a:extLst>
              <a:ext uri="{FF2B5EF4-FFF2-40B4-BE49-F238E27FC236}">
                <a16:creationId xmlns:a16="http://schemas.microsoft.com/office/drawing/2014/main" id="{259777F7-E656-41D9-8314-F14041DB1BD6}"/>
              </a:ext>
            </a:extLst>
          </p:cNvPr>
          <p:cNvSpPr>
            <a:spLocks noGrp="1" noChangeArrowheads="1"/>
          </p:cNvSpPr>
          <p:nvPr>
            <p:ph type="body" idx="1"/>
          </p:nvPr>
        </p:nvSpPr>
        <p:spPr/>
        <p:txBody>
          <a:bodyPr/>
          <a:lstStyle/>
          <a:p>
            <a:r>
              <a:rPr lang="en-US" altLang="zh-CN" sz="2400">
                <a:ea typeface="宋体" panose="02010600030101010101" pitchFamily="2" charset="-122"/>
              </a:rPr>
              <a:t>Describe the physical structure of secondary and tertiary storage devices and the resulting effects on the uses of the devices</a:t>
            </a:r>
          </a:p>
          <a:p>
            <a:r>
              <a:rPr lang="en-US" altLang="zh-CN" sz="2400">
                <a:ea typeface="宋体" panose="02010600030101010101" pitchFamily="2" charset="-122"/>
              </a:rPr>
              <a:t>Explain the performance characteristics of mass-storage devices</a:t>
            </a:r>
          </a:p>
          <a:p>
            <a:r>
              <a:rPr lang="en-US" altLang="zh-CN" sz="2400">
                <a:ea typeface="宋体" panose="02010600030101010101" pitchFamily="2" charset="-122"/>
              </a:rPr>
              <a:t>Discuss operating-system services provided for mass storage, including RAID and HSM</a:t>
            </a:r>
          </a:p>
          <a:p>
            <a:endParaRPr lang="en-US" altLang="zh-CN"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634F84CB-904D-4D13-8F23-B94FD25603C0}"/>
              </a:ext>
            </a:extLst>
          </p:cNvPr>
          <p:cNvSpPr>
            <a:spLocks noGrp="1" noChangeArrowheads="1"/>
          </p:cNvSpPr>
          <p:nvPr>
            <p:ph type="title"/>
          </p:nvPr>
        </p:nvSpPr>
        <p:spPr>
          <a:xfrm>
            <a:off x="685800" y="495300"/>
            <a:ext cx="8077200" cy="609600"/>
          </a:xfrm>
        </p:spPr>
        <p:txBody>
          <a:bodyPr/>
          <a:lstStyle/>
          <a:p>
            <a:pPr>
              <a:defRPr/>
            </a:pPr>
            <a:r>
              <a:rPr lang="en-US" altLang="zh-CN" dirty="0">
                <a:ea typeface="宋体" pitchFamily="2" charset="-122"/>
              </a:rPr>
              <a:t>LOOK Scheduling</a:t>
            </a:r>
          </a:p>
        </p:txBody>
      </p:sp>
      <p:sp>
        <p:nvSpPr>
          <p:cNvPr id="26627" name="Rectangle 3">
            <a:extLst>
              <a:ext uri="{FF2B5EF4-FFF2-40B4-BE49-F238E27FC236}">
                <a16:creationId xmlns:a16="http://schemas.microsoft.com/office/drawing/2014/main" id="{D23C071F-FA06-4729-8DDD-95CF014BA720}"/>
              </a:ext>
            </a:extLst>
          </p:cNvPr>
          <p:cNvSpPr>
            <a:spLocks noGrp="1" noChangeArrowheads="1"/>
          </p:cNvSpPr>
          <p:nvPr>
            <p:ph type="body" idx="1"/>
          </p:nvPr>
        </p:nvSpPr>
        <p:spPr>
          <a:xfrm>
            <a:off x="1016000" y="1498600"/>
            <a:ext cx="6946900" cy="4064000"/>
          </a:xfrm>
        </p:spPr>
        <p:txBody>
          <a:bodyPr/>
          <a:lstStyle/>
          <a:p>
            <a:pPr>
              <a:defRPr/>
            </a:pPr>
            <a:r>
              <a:rPr lang="zh-CN" altLang="en-US" sz="2000" dirty="0">
                <a:ea typeface="宋体" pitchFamily="2" charset="-122"/>
              </a:rPr>
              <a:t>与</a:t>
            </a:r>
            <a:r>
              <a:rPr lang="en-US" altLang="zh-CN" sz="2000" dirty="0">
                <a:ea typeface="宋体" pitchFamily="2" charset="-122"/>
              </a:rPr>
              <a:t>SCAN </a:t>
            </a:r>
            <a:r>
              <a:rPr lang="zh-CN" altLang="en-US" sz="2000" dirty="0">
                <a:ea typeface="宋体" pitchFamily="2" charset="-122"/>
              </a:rPr>
              <a:t>相比，提高了效率；</a:t>
            </a:r>
          </a:p>
          <a:p>
            <a:pPr>
              <a:defRPr/>
            </a:pPr>
            <a:r>
              <a:rPr lang="en-US" altLang="zh-CN" sz="2000" b="1" dirty="0" smtClean="0">
                <a:solidFill>
                  <a:srgbClr val="0070C0"/>
                </a:solidFill>
                <a:ea typeface="宋体" pitchFamily="2" charset="-122"/>
              </a:rPr>
              <a:t>Head’s </a:t>
            </a:r>
            <a:r>
              <a:rPr lang="en-US" altLang="zh-CN" sz="2000" b="1" dirty="0">
                <a:solidFill>
                  <a:srgbClr val="0070C0"/>
                </a:solidFill>
                <a:ea typeface="宋体" pitchFamily="2" charset="-122"/>
              </a:rPr>
              <a:t>current position: </a:t>
            </a:r>
            <a:r>
              <a:rPr lang="en-US" altLang="zh-CN" sz="2000" b="1" dirty="0">
                <a:solidFill>
                  <a:srgbClr val="FF0000"/>
                </a:solidFill>
                <a:ea typeface="宋体" pitchFamily="2" charset="-122"/>
              </a:rPr>
              <a:t>53</a:t>
            </a:r>
          </a:p>
          <a:p>
            <a:pPr>
              <a:defRPr/>
            </a:pPr>
            <a:r>
              <a:rPr lang="en-US" altLang="zh-CN" sz="2000" b="1" dirty="0">
                <a:solidFill>
                  <a:srgbClr val="0070C0"/>
                </a:solidFill>
                <a:ea typeface="宋体" pitchFamily="2" charset="-122"/>
              </a:rPr>
              <a:t>The direction of head movement: the disk arm is moving toward </a:t>
            </a:r>
            <a:r>
              <a:rPr lang="en-US" altLang="zh-CN" sz="2000" b="1" dirty="0">
                <a:solidFill>
                  <a:srgbClr val="FF0000"/>
                </a:solidFill>
                <a:ea typeface="宋体" pitchFamily="2" charset="-122"/>
              </a:rPr>
              <a:t>0</a:t>
            </a:r>
          </a:p>
          <a:p>
            <a:pPr marL="342900" lvl="1" indent="-342900">
              <a:buClr>
                <a:srgbClr val="993300"/>
              </a:buClr>
              <a:buSzPct val="90000"/>
              <a:buFont typeface="Monotype Sorts" pitchFamily="2" charset="2"/>
              <a:buChar char="n"/>
              <a:defRPr/>
            </a:pPr>
            <a:r>
              <a:rPr lang="en-US" altLang="zh-CN" sz="2000" dirty="0">
                <a:ea typeface="宋体" pitchFamily="2" charset="-122"/>
              </a:rPr>
              <a:t>Request queue: 98, 183, 37, 122, 14, 124, 65, 67</a:t>
            </a:r>
          </a:p>
          <a:p>
            <a:pPr>
              <a:defRPr/>
            </a:pPr>
            <a:r>
              <a:rPr lang="zh-CN" altLang="en-US" sz="2000" dirty="0">
                <a:ea typeface="宋体" pitchFamily="2" charset="-122"/>
              </a:rPr>
              <a:t>调度顺序是：</a:t>
            </a:r>
            <a:r>
              <a:rPr lang="en-US" altLang="zh-CN" sz="2000" dirty="0">
                <a:ea typeface="宋体" pitchFamily="2" charset="-122"/>
              </a:rPr>
              <a:t>53,37,14,65,67,98,122,124,183</a:t>
            </a:r>
          </a:p>
          <a:p>
            <a:pPr>
              <a:defRPr/>
            </a:pPr>
            <a:r>
              <a:rPr lang="en-US" altLang="zh-CN" sz="2000" dirty="0">
                <a:ea typeface="宋体" pitchFamily="2" charset="-122"/>
              </a:rPr>
              <a:t>Total head movement of </a:t>
            </a:r>
            <a:r>
              <a:rPr lang="en-US" altLang="zh-CN" sz="2000" dirty="0">
                <a:solidFill>
                  <a:schemeClr val="tx2"/>
                </a:solidFill>
                <a:ea typeface="宋体" pitchFamily="2" charset="-122"/>
              </a:rPr>
              <a:t>208 </a:t>
            </a:r>
            <a:r>
              <a:rPr lang="en-US" altLang="zh-CN" sz="2000" dirty="0">
                <a:ea typeface="宋体" pitchFamily="2" charset="-122"/>
              </a:rPr>
              <a:t>cylinders.</a:t>
            </a:r>
          </a:p>
          <a:p>
            <a:pPr lvl="1">
              <a:defRPr/>
            </a:pPr>
            <a:r>
              <a:rPr lang="en-US" altLang="zh-CN" sz="1800" dirty="0">
                <a:ea typeface="宋体" pitchFamily="2" charset="-122"/>
              </a:rPr>
              <a:t>(53-14)+(183-14)=208</a:t>
            </a:r>
          </a:p>
          <a:p>
            <a:pPr>
              <a:defRPr/>
            </a:pPr>
            <a:r>
              <a:rPr lang="zh-CN" altLang="en-US" sz="1800" dirty="0" smtClean="0">
                <a:solidFill>
                  <a:srgbClr val="7030A0"/>
                </a:solidFill>
                <a:ea typeface="宋体" pitchFamily="2" charset="-122"/>
              </a:rPr>
              <a:t>汤子赢教材中，</a:t>
            </a:r>
            <a:r>
              <a:rPr lang="en-US" altLang="zh-CN" sz="1800" dirty="0" smtClean="0">
                <a:solidFill>
                  <a:srgbClr val="7030A0"/>
                </a:solidFill>
                <a:ea typeface="宋体" pitchFamily="2" charset="-122"/>
              </a:rPr>
              <a:t>SCAN</a:t>
            </a:r>
            <a:r>
              <a:rPr lang="zh-CN" altLang="en-US" sz="1800" dirty="0" smtClean="0">
                <a:solidFill>
                  <a:srgbClr val="7030A0"/>
                </a:solidFill>
                <a:ea typeface="宋体" pitchFamily="2" charset="-122"/>
              </a:rPr>
              <a:t>即</a:t>
            </a:r>
            <a:r>
              <a:rPr lang="en-US" altLang="zh-CN" sz="1800" dirty="0" smtClean="0">
                <a:solidFill>
                  <a:srgbClr val="7030A0"/>
                </a:solidFill>
                <a:ea typeface="宋体" pitchFamily="2" charset="-122"/>
              </a:rPr>
              <a:t>Look</a:t>
            </a:r>
            <a:endParaRPr lang="en-US" altLang="zh-CN" sz="1800" dirty="0">
              <a:solidFill>
                <a:srgbClr val="7030A0"/>
              </a:solidFill>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4E2F8F5-CB58-4742-8FCF-E4481A091D8E}"/>
              </a:ext>
            </a:extLst>
          </p:cNvPr>
          <p:cNvSpPr>
            <a:spLocks noGrp="1" noChangeArrowheads="1"/>
          </p:cNvSpPr>
          <p:nvPr>
            <p:ph type="title"/>
          </p:nvPr>
        </p:nvSpPr>
        <p:spPr>
          <a:xfrm>
            <a:off x="1866900" y="457200"/>
            <a:ext cx="4800600" cy="508000"/>
          </a:xfrm>
        </p:spPr>
        <p:txBody>
          <a:bodyPr/>
          <a:lstStyle/>
          <a:p>
            <a:pPr>
              <a:defRPr/>
            </a:pPr>
            <a:r>
              <a:rPr lang="en-US" altLang="zh-CN" dirty="0">
                <a:ea typeface="宋体" pitchFamily="2" charset="-122"/>
              </a:rPr>
              <a:t>C-LOOK Scheduling</a:t>
            </a:r>
          </a:p>
        </p:txBody>
      </p:sp>
      <p:sp>
        <p:nvSpPr>
          <p:cNvPr id="34819" name="Rectangle 3">
            <a:extLst>
              <a:ext uri="{FF2B5EF4-FFF2-40B4-BE49-F238E27FC236}">
                <a16:creationId xmlns:a16="http://schemas.microsoft.com/office/drawing/2014/main" id="{06EB4645-8248-4310-80B0-036F5DB10660}"/>
              </a:ext>
            </a:extLst>
          </p:cNvPr>
          <p:cNvSpPr>
            <a:spLocks noGrp="1" noChangeArrowheads="1"/>
          </p:cNvSpPr>
          <p:nvPr>
            <p:ph type="body" idx="1"/>
          </p:nvPr>
        </p:nvSpPr>
        <p:spPr>
          <a:xfrm>
            <a:off x="673100" y="1295400"/>
            <a:ext cx="8102600" cy="5168900"/>
          </a:xfrm>
        </p:spPr>
        <p:txBody>
          <a:bodyPr/>
          <a:lstStyle/>
          <a:p>
            <a:r>
              <a:rPr lang="en-US" altLang="zh-CN" sz="2000">
                <a:ea typeface="宋体" panose="02010600030101010101" pitchFamily="2" charset="-122"/>
              </a:rPr>
              <a:t>Version of C-SCAN</a:t>
            </a:r>
          </a:p>
          <a:p>
            <a:r>
              <a:rPr lang="en-US" altLang="zh-CN" sz="2000">
                <a:ea typeface="宋体" panose="02010600030101010101" pitchFamily="2" charset="-122"/>
              </a:rPr>
              <a:t>Arm only goes as far as the last request in each direction, then reverses direction immediately, </a:t>
            </a:r>
            <a:r>
              <a:rPr lang="en-US" altLang="zh-CN" sz="2000" b="1">
                <a:ea typeface="宋体" panose="02010600030101010101" pitchFamily="2" charset="-122"/>
              </a:rPr>
              <a:t>without first going all the way to the end of the disk. </a:t>
            </a:r>
          </a:p>
          <a:p>
            <a:endParaRPr lang="en-US" altLang="zh-CN" sz="2000" b="1">
              <a:ea typeface="宋体" panose="02010600030101010101" pitchFamily="2" charset="-122"/>
            </a:endParaRPr>
          </a:p>
          <a:p>
            <a:r>
              <a:rPr lang="zh-CN" altLang="en-US" sz="2000">
                <a:ea typeface="宋体" panose="02010600030101010101" pitchFamily="2" charset="-122"/>
              </a:rPr>
              <a:t>假定磁盘的最外道号为 </a:t>
            </a:r>
            <a:r>
              <a:rPr lang="en-US" altLang="zh-CN" sz="2000">
                <a:solidFill>
                  <a:srgbClr val="FF0000"/>
                </a:solidFill>
                <a:ea typeface="宋体" panose="02010600030101010101" pitchFamily="2" charset="-122"/>
              </a:rPr>
              <a:t>199</a:t>
            </a:r>
            <a:r>
              <a:rPr lang="zh-CN" altLang="en-US" sz="2000">
                <a:ea typeface="宋体" panose="02010600030101010101" pitchFamily="2" charset="-122"/>
              </a:rPr>
              <a:t>，最内道号为 </a:t>
            </a:r>
            <a:r>
              <a:rPr lang="en-US" altLang="zh-CN" sz="2000">
                <a:solidFill>
                  <a:srgbClr val="FF0000"/>
                </a:solidFill>
                <a:ea typeface="宋体" panose="02010600030101010101" pitchFamily="2" charset="-122"/>
              </a:rPr>
              <a:t>0</a:t>
            </a:r>
          </a:p>
          <a:p>
            <a:r>
              <a:rPr lang="en-US" altLang="zh-CN" sz="2000">
                <a:ea typeface="宋体" panose="02010600030101010101" pitchFamily="2" charset="-122"/>
              </a:rPr>
              <a:t>Head’s current position: </a:t>
            </a:r>
            <a:r>
              <a:rPr lang="en-US" altLang="zh-CN" sz="2000">
                <a:solidFill>
                  <a:srgbClr val="FF0000"/>
                </a:solidFill>
                <a:ea typeface="宋体" panose="02010600030101010101" pitchFamily="2" charset="-122"/>
              </a:rPr>
              <a:t>53</a:t>
            </a:r>
          </a:p>
          <a:p>
            <a:r>
              <a:rPr lang="en-US" altLang="zh-CN" sz="2000">
                <a:ea typeface="宋体" panose="02010600030101010101" pitchFamily="2" charset="-122"/>
              </a:rPr>
              <a:t>The direction of head movement: the disk arm is moving toward </a:t>
            </a:r>
            <a:r>
              <a:rPr lang="en-US" altLang="zh-CN" sz="2000">
                <a:solidFill>
                  <a:srgbClr val="FF0000"/>
                </a:solidFill>
                <a:ea typeface="宋体" panose="02010600030101010101" pitchFamily="2" charset="-122"/>
              </a:rPr>
              <a:t>199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B02D7CC-D97A-4FAF-9129-6465C8865B36}"/>
              </a:ext>
            </a:extLst>
          </p:cNvPr>
          <p:cNvSpPr>
            <a:spLocks noGrp="1" noChangeArrowheads="1"/>
          </p:cNvSpPr>
          <p:nvPr>
            <p:ph type="title"/>
          </p:nvPr>
        </p:nvSpPr>
        <p:spPr/>
        <p:txBody>
          <a:bodyPr/>
          <a:lstStyle/>
          <a:p>
            <a:pPr>
              <a:defRPr/>
            </a:pPr>
            <a:r>
              <a:rPr lang="en-US" altLang="zh-CN" dirty="0">
                <a:ea typeface="宋体" pitchFamily="2" charset="-122"/>
              </a:rPr>
              <a:t>C-LOOK Scheduling (Cont.)</a:t>
            </a:r>
          </a:p>
        </p:txBody>
      </p:sp>
      <p:pic>
        <p:nvPicPr>
          <p:cNvPr id="35843" name="Picture 4">
            <a:extLst>
              <a:ext uri="{FF2B5EF4-FFF2-40B4-BE49-F238E27FC236}">
                <a16:creationId xmlns:a16="http://schemas.microsoft.com/office/drawing/2014/main" id="{FD42784D-67D6-409D-B9B4-C9D5D3E99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4" t="4144" r="1297" b="4504"/>
          <a:stretch>
            <a:fillRect/>
          </a:stretch>
        </p:blipFill>
        <p:spPr bwMode="auto">
          <a:xfrm>
            <a:off x="825500" y="1295400"/>
            <a:ext cx="7151688" cy="49911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015238-D8E7-4392-9F6A-5F1563093089}"/>
              </a:ext>
            </a:extLst>
          </p:cNvPr>
          <p:cNvSpPr>
            <a:spLocks noGrp="1" noChangeArrowheads="1"/>
          </p:cNvSpPr>
          <p:nvPr>
            <p:ph type="title"/>
          </p:nvPr>
        </p:nvSpPr>
        <p:spPr>
          <a:xfrm>
            <a:off x="1866900" y="457200"/>
            <a:ext cx="4800600" cy="508000"/>
          </a:xfrm>
        </p:spPr>
        <p:txBody>
          <a:bodyPr/>
          <a:lstStyle/>
          <a:p>
            <a:pPr>
              <a:defRPr/>
            </a:pPr>
            <a:r>
              <a:rPr lang="en-US" altLang="zh-CN" dirty="0">
                <a:ea typeface="宋体" pitchFamily="2" charset="-122"/>
              </a:rPr>
              <a:t>C-LOOK Scheduling</a:t>
            </a:r>
          </a:p>
        </p:txBody>
      </p:sp>
      <p:sp>
        <p:nvSpPr>
          <p:cNvPr id="27651" name="Rectangle 3">
            <a:extLst>
              <a:ext uri="{FF2B5EF4-FFF2-40B4-BE49-F238E27FC236}">
                <a16:creationId xmlns:a16="http://schemas.microsoft.com/office/drawing/2014/main" id="{421E5753-67C3-43F3-9C68-C7232C41CAD8}"/>
              </a:ext>
            </a:extLst>
          </p:cNvPr>
          <p:cNvSpPr>
            <a:spLocks noGrp="1" noChangeArrowheads="1"/>
          </p:cNvSpPr>
          <p:nvPr>
            <p:ph type="body" idx="1"/>
          </p:nvPr>
        </p:nvSpPr>
        <p:spPr>
          <a:xfrm>
            <a:off x="673100" y="1295400"/>
            <a:ext cx="8102600" cy="5168900"/>
          </a:xfrm>
        </p:spPr>
        <p:txBody>
          <a:bodyPr/>
          <a:lstStyle/>
          <a:p>
            <a:pPr>
              <a:defRPr/>
            </a:pPr>
            <a:r>
              <a:rPr lang="en-US" altLang="zh-CN" sz="1800" dirty="0">
                <a:ea typeface="宋体" pitchFamily="2" charset="-122"/>
              </a:rPr>
              <a:t>Version of C-SCAN</a:t>
            </a:r>
          </a:p>
          <a:p>
            <a:pPr>
              <a:defRPr/>
            </a:pPr>
            <a:r>
              <a:rPr lang="en-US" altLang="zh-CN" sz="1800" dirty="0">
                <a:ea typeface="宋体" pitchFamily="2" charset="-122"/>
              </a:rPr>
              <a:t>Arm only goes as far as the last request in each direction, then reverses direction immediately, </a:t>
            </a:r>
            <a:r>
              <a:rPr lang="en-US" altLang="zh-CN" sz="1800" b="1" dirty="0">
                <a:ea typeface="宋体" pitchFamily="2" charset="-122"/>
              </a:rPr>
              <a:t>without first going all the way to the end of the disk. </a:t>
            </a:r>
          </a:p>
          <a:p>
            <a:pPr>
              <a:defRPr/>
            </a:pPr>
            <a:r>
              <a:rPr lang="en-US" altLang="zh-CN" sz="1800" dirty="0">
                <a:ea typeface="宋体" pitchFamily="2" charset="-122"/>
              </a:rPr>
              <a:t>C-SCAN</a:t>
            </a:r>
            <a:r>
              <a:rPr lang="zh-CN" altLang="en-US" sz="1800" dirty="0">
                <a:ea typeface="宋体" pitchFamily="2" charset="-122"/>
              </a:rPr>
              <a:t>相比，提高了效率；</a:t>
            </a:r>
            <a:endParaRPr lang="en-US" altLang="zh-CN" sz="1800" b="1" dirty="0">
              <a:ea typeface="宋体" pitchFamily="2" charset="-122"/>
            </a:endParaRPr>
          </a:p>
          <a:p>
            <a:pPr>
              <a:defRPr/>
            </a:pPr>
            <a:endParaRPr lang="en-US" altLang="zh-CN" sz="1800" b="1" dirty="0">
              <a:ea typeface="宋体" pitchFamily="2" charset="-122"/>
            </a:endParaRPr>
          </a:p>
          <a:p>
            <a:pPr>
              <a:defRPr/>
            </a:pPr>
            <a:r>
              <a:rPr lang="zh-CN" altLang="en-US" sz="1800" dirty="0">
                <a:ea typeface="宋体" pitchFamily="2" charset="-122"/>
              </a:rPr>
              <a:t>假定磁盘的最外道号为 </a:t>
            </a:r>
            <a:r>
              <a:rPr lang="en-US" altLang="zh-CN" sz="1800" dirty="0">
                <a:solidFill>
                  <a:srgbClr val="FF0000"/>
                </a:solidFill>
                <a:ea typeface="宋体" pitchFamily="2" charset="-122"/>
              </a:rPr>
              <a:t>199</a:t>
            </a:r>
            <a:r>
              <a:rPr lang="zh-CN" altLang="en-US" sz="1800" dirty="0">
                <a:ea typeface="宋体" pitchFamily="2" charset="-122"/>
              </a:rPr>
              <a:t>，最内道号为 </a:t>
            </a:r>
            <a:r>
              <a:rPr lang="en-US" altLang="zh-CN" sz="1800" dirty="0">
                <a:solidFill>
                  <a:srgbClr val="FF0000"/>
                </a:solidFill>
                <a:ea typeface="宋体" pitchFamily="2" charset="-122"/>
              </a:rPr>
              <a:t>0</a:t>
            </a:r>
          </a:p>
          <a:p>
            <a:pPr>
              <a:defRPr/>
            </a:pPr>
            <a:r>
              <a:rPr lang="en-US" altLang="zh-CN" sz="1800" dirty="0">
                <a:ea typeface="宋体" pitchFamily="2" charset="-122"/>
              </a:rPr>
              <a:t>Head’s current position: </a:t>
            </a:r>
            <a:r>
              <a:rPr lang="en-US" altLang="zh-CN" sz="1800" dirty="0">
                <a:solidFill>
                  <a:srgbClr val="FF0000"/>
                </a:solidFill>
                <a:ea typeface="宋体" pitchFamily="2" charset="-122"/>
              </a:rPr>
              <a:t>53</a:t>
            </a:r>
          </a:p>
          <a:p>
            <a:pPr>
              <a:defRPr/>
            </a:pPr>
            <a:r>
              <a:rPr lang="en-US" altLang="zh-CN" sz="1800" dirty="0">
                <a:ea typeface="宋体" pitchFamily="2" charset="-122"/>
              </a:rPr>
              <a:t>The direction of head movement: the disk arm is moving toward </a:t>
            </a:r>
            <a:r>
              <a:rPr lang="en-US" altLang="zh-CN" sz="1800" dirty="0">
                <a:solidFill>
                  <a:srgbClr val="FF0000"/>
                </a:solidFill>
                <a:ea typeface="宋体" pitchFamily="2" charset="-122"/>
              </a:rPr>
              <a:t>199</a:t>
            </a:r>
          </a:p>
          <a:p>
            <a:pPr marL="342900" lvl="1" indent="-342900">
              <a:buClr>
                <a:srgbClr val="993300"/>
              </a:buClr>
              <a:buSzPct val="90000"/>
              <a:buFont typeface="Monotype Sorts" pitchFamily="2" charset="2"/>
              <a:buChar char="n"/>
              <a:defRPr/>
            </a:pPr>
            <a:r>
              <a:rPr lang="en-US" altLang="zh-CN" sz="1800" b="1" dirty="0">
                <a:solidFill>
                  <a:srgbClr val="00B050"/>
                </a:solidFill>
                <a:ea typeface="宋体" pitchFamily="2" charset="-122"/>
              </a:rPr>
              <a:t>Request queue</a:t>
            </a:r>
            <a:r>
              <a:rPr lang="en-US" altLang="zh-CN" sz="1800" dirty="0">
                <a:ea typeface="宋体" pitchFamily="2" charset="-122"/>
              </a:rPr>
              <a:t>: 98, 183, 37, 122, 14, 124, 65, 67</a:t>
            </a:r>
          </a:p>
          <a:p>
            <a:pPr>
              <a:defRPr/>
            </a:pPr>
            <a:r>
              <a:rPr lang="zh-CN" altLang="en-US" sz="1800" b="1" dirty="0">
                <a:solidFill>
                  <a:srgbClr val="00B050"/>
                </a:solidFill>
                <a:ea typeface="宋体" pitchFamily="2" charset="-122"/>
              </a:rPr>
              <a:t>调度顺序是</a:t>
            </a:r>
            <a:r>
              <a:rPr lang="zh-CN" altLang="en-US" sz="1800" dirty="0">
                <a:ea typeface="宋体" pitchFamily="2" charset="-122"/>
              </a:rPr>
              <a:t>：</a:t>
            </a:r>
            <a:r>
              <a:rPr lang="en-US" altLang="zh-CN" sz="1800" dirty="0">
                <a:ea typeface="宋体" pitchFamily="2" charset="-122"/>
              </a:rPr>
              <a:t>53,65,67,98,122,124,183,14,37</a:t>
            </a:r>
          </a:p>
          <a:p>
            <a:pPr>
              <a:defRPr/>
            </a:pPr>
            <a:r>
              <a:rPr lang="en-US" altLang="zh-CN" sz="1800" dirty="0">
                <a:ea typeface="宋体" pitchFamily="2" charset="-122"/>
              </a:rPr>
              <a:t>Illustration shows total head movement of </a:t>
            </a:r>
            <a:r>
              <a:rPr lang="en-US" altLang="zh-CN" sz="1800" dirty="0">
                <a:solidFill>
                  <a:schemeClr val="tx2"/>
                </a:solidFill>
                <a:ea typeface="宋体" pitchFamily="2" charset="-122"/>
              </a:rPr>
              <a:t>322 </a:t>
            </a:r>
            <a:r>
              <a:rPr lang="en-US" altLang="zh-CN" sz="1800" dirty="0">
                <a:ea typeface="宋体" pitchFamily="2" charset="-122"/>
              </a:rPr>
              <a:t>cylinders.</a:t>
            </a:r>
          </a:p>
          <a:p>
            <a:pPr lvl="1">
              <a:defRPr/>
            </a:pPr>
            <a:r>
              <a:rPr lang="en-US" altLang="zh-CN" sz="1800" dirty="0">
                <a:ea typeface="宋体" pitchFamily="2" charset="-122"/>
              </a:rPr>
              <a:t>(183-53)+(183-14)+(37-14)=322</a:t>
            </a:r>
            <a:endParaRPr lang="en-US" altLang="zh-CN" sz="1800" b="1" dirty="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015238-D8E7-4392-9F6A-5F1563093089}"/>
              </a:ext>
            </a:extLst>
          </p:cNvPr>
          <p:cNvSpPr>
            <a:spLocks noGrp="1" noChangeArrowheads="1"/>
          </p:cNvSpPr>
          <p:nvPr>
            <p:ph type="title"/>
          </p:nvPr>
        </p:nvSpPr>
        <p:spPr>
          <a:xfrm>
            <a:off x="1866900" y="457200"/>
            <a:ext cx="4800600" cy="508000"/>
          </a:xfrm>
        </p:spPr>
        <p:txBody>
          <a:bodyPr/>
          <a:lstStyle/>
          <a:p>
            <a:pPr>
              <a:defRPr/>
            </a:pPr>
            <a:r>
              <a:rPr lang="zh-CN" altLang="en-US" dirty="0">
                <a:ea typeface="宋体" pitchFamily="2" charset="-122"/>
              </a:rPr>
              <a:t>注</a:t>
            </a:r>
            <a:endParaRPr lang="en-US" altLang="zh-CN" dirty="0">
              <a:ea typeface="宋体" pitchFamily="2" charset="-122"/>
            </a:endParaRPr>
          </a:p>
        </p:txBody>
      </p:sp>
      <p:sp>
        <p:nvSpPr>
          <p:cNvPr id="27651" name="Rectangle 3">
            <a:extLst>
              <a:ext uri="{FF2B5EF4-FFF2-40B4-BE49-F238E27FC236}">
                <a16:creationId xmlns:a16="http://schemas.microsoft.com/office/drawing/2014/main" id="{421E5753-67C3-43F3-9C68-C7232C41CAD8}"/>
              </a:ext>
            </a:extLst>
          </p:cNvPr>
          <p:cNvSpPr>
            <a:spLocks noGrp="1" noChangeArrowheads="1"/>
          </p:cNvSpPr>
          <p:nvPr>
            <p:ph type="body" idx="1"/>
          </p:nvPr>
        </p:nvSpPr>
        <p:spPr>
          <a:xfrm>
            <a:off x="673101" y="1295400"/>
            <a:ext cx="7556500" cy="5168900"/>
          </a:xfrm>
        </p:spPr>
        <p:txBody>
          <a:bodyPr/>
          <a:lstStyle/>
          <a:p>
            <a:pPr eaLnBrk="1">
              <a:defRPr/>
            </a:pPr>
            <a:r>
              <a:rPr lang="zh-CN" altLang="en-US" sz="2400" b="1" dirty="0">
                <a:ea typeface="宋体" pitchFamily="2" charset="-122"/>
              </a:rPr>
              <a:t>国内的</a:t>
            </a:r>
            <a:r>
              <a:rPr lang="zh-CN" altLang="en-US" sz="2400" b="1" dirty="0" smtClean="0">
                <a:ea typeface="宋体" pitchFamily="2" charset="-122"/>
              </a:rPr>
              <a:t>资料将</a:t>
            </a:r>
            <a:r>
              <a:rPr lang="en-US" altLang="zh-CN" sz="2400" b="1" dirty="0">
                <a:ea typeface="宋体" pitchFamily="2" charset="-122"/>
              </a:rPr>
              <a:t>SCAN</a:t>
            </a:r>
            <a:r>
              <a:rPr lang="zh-CN" altLang="en-US" sz="2400" b="1" dirty="0">
                <a:ea typeface="宋体" pitchFamily="2" charset="-122"/>
              </a:rPr>
              <a:t>与</a:t>
            </a:r>
            <a:r>
              <a:rPr lang="en-US" altLang="zh-CN" sz="2400" b="1" dirty="0">
                <a:ea typeface="宋体" pitchFamily="2" charset="-122"/>
              </a:rPr>
              <a:t>C-SCAN</a:t>
            </a:r>
            <a:r>
              <a:rPr lang="zh-CN" altLang="en-US" sz="2400" b="1" dirty="0">
                <a:ea typeface="宋体" pitchFamily="2" charset="-122"/>
              </a:rPr>
              <a:t>按照</a:t>
            </a:r>
            <a:r>
              <a:rPr lang="en-US" altLang="zh-CN" sz="2400" b="1" dirty="0">
                <a:ea typeface="宋体" pitchFamily="2" charset="-122"/>
              </a:rPr>
              <a:t>LOOK</a:t>
            </a:r>
            <a:r>
              <a:rPr lang="zh-CN" altLang="en-US" sz="2400" b="1" dirty="0">
                <a:ea typeface="宋体" pitchFamily="2" charset="-122"/>
              </a:rPr>
              <a:t>与</a:t>
            </a:r>
            <a:r>
              <a:rPr lang="en-US" altLang="zh-CN" sz="2400" b="1" dirty="0">
                <a:ea typeface="宋体" pitchFamily="2" charset="-122"/>
              </a:rPr>
              <a:t>C-LOOK</a:t>
            </a:r>
            <a:r>
              <a:rPr lang="zh-CN" altLang="en-US" sz="2400" b="1" dirty="0">
                <a:ea typeface="宋体" pitchFamily="2" charset="-122"/>
              </a:rPr>
              <a:t>的思想介绍。</a:t>
            </a:r>
            <a:endParaRPr lang="en-US" altLang="zh-CN" sz="2400" b="1" dirty="0">
              <a:ea typeface="宋体" pitchFamily="2" charset="-122"/>
            </a:endParaRPr>
          </a:p>
          <a:p>
            <a:pPr eaLnBrk="1">
              <a:defRPr/>
            </a:pPr>
            <a:r>
              <a:rPr lang="zh-CN" altLang="en-US" sz="2400" b="1" dirty="0">
                <a:solidFill>
                  <a:srgbClr val="000099"/>
                </a:solidFill>
                <a:ea typeface="宋体" pitchFamily="2" charset="-122"/>
              </a:rPr>
              <a:t>例如汤子瀛书中，</a:t>
            </a:r>
            <a:r>
              <a:rPr lang="en-US" altLang="zh-CN" sz="2400" b="1" dirty="0">
                <a:solidFill>
                  <a:srgbClr val="000099"/>
                </a:solidFill>
                <a:ea typeface="宋体" pitchFamily="2" charset="-122"/>
              </a:rPr>
              <a:t>SCAN</a:t>
            </a:r>
            <a:r>
              <a:rPr lang="zh-CN" altLang="en-US" sz="2400" b="1" dirty="0">
                <a:solidFill>
                  <a:srgbClr val="000099"/>
                </a:solidFill>
                <a:ea typeface="宋体" pitchFamily="2" charset="-122"/>
              </a:rPr>
              <a:t>即</a:t>
            </a:r>
            <a:r>
              <a:rPr lang="en-US" altLang="zh-CN" sz="2400" b="1" dirty="0">
                <a:solidFill>
                  <a:srgbClr val="000099"/>
                </a:solidFill>
                <a:ea typeface="宋体" pitchFamily="2" charset="-122"/>
              </a:rPr>
              <a:t>LOOK</a:t>
            </a:r>
            <a:r>
              <a:rPr lang="zh-CN" altLang="en-US" sz="2400" b="1" dirty="0">
                <a:solidFill>
                  <a:srgbClr val="000099"/>
                </a:solidFill>
                <a:ea typeface="宋体" pitchFamily="2" charset="-122"/>
              </a:rPr>
              <a:t>，</a:t>
            </a:r>
            <a:r>
              <a:rPr lang="en-US" altLang="zh-CN" sz="2400" b="1" dirty="0">
                <a:solidFill>
                  <a:srgbClr val="000099"/>
                </a:solidFill>
                <a:ea typeface="宋体" pitchFamily="2" charset="-122"/>
              </a:rPr>
              <a:t> CSCAN</a:t>
            </a:r>
            <a:r>
              <a:rPr lang="zh-CN" altLang="en-US" sz="2400" b="1" dirty="0">
                <a:solidFill>
                  <a:srgbClr val="000099"/>
                </a:solidFill>
                <a:ea typeface="宋体" pitchFamily="2" charset="-122"/>
              </a:rPr>
              <a:t>即</a:t>
            </a:r>
            <a:r>
              <a:rPr lang="en-US" altLang="zh-CN" sz="2400" b="1" dirty="0">
                <a:solidFill>
                  <a:srgbClr val="000099"/>
                </a:solidFill>
                <a:ea typeface="宋体" pitchFamily="2" charset="-122"/>
              </a:rPr>
              <a:t>C-LOOK</a:t>
            </a:r>
            <a:r>
              <a:rPr lang="zh-CN" altLang="en-US" sz="2400" b="1" dirty="0">
                <a:solidFill>
                  <a:srgbClr val="000099"/>
                </a:solidFill>
                <a:ea typeface="宋体" pitchFamily="2" charset="-122"/>
              </a:rPr>
              <a:t>；</a:t>
            </a:r>
            <a:endParaRPr lang="en-US" altLang="zh-CN" sz="2400" b="1" dirty="0">
              <a:solidFill>
                <a:srgbClr val="000099"/>
              </a:solidFill>
              <a:ea typeface="宋体" pitchFamily="2" charset="-122"/>
            </a:endParaRPr>
          </a:p>
          <a:p>
            <a:pPr eaLnBrk="1">
              <a:defRPr/>
            </a:pPr>
            <a:endParaRPr lang="en-US" altLang="zh-CN" sz="2400" b="1" dirty="0">
              <a:solidFill>
                <a:srgbClr val="000099"/>
              </a:solidFill>
              <a:ea typeface="宋体" pitchFamily="2" charset="-122"/>
            </a:endParaRPr>
          </a:p>
          <a:p>
            <a:pPr eaLnBrk="1">
              <a:defRPr/>
            </a:pPr>
            <a:r>
              <a:rPr lang="zh-CN" altLang="en-US" sz="2400" b="1" dirty="0">
                <a:solidFill>
                  <a:srgbClr val="000099"/>
                </a:solidFill>
                <a:ea typeface="宋体" pitchFamily="2" charset="-122"/>
              </a:rPr>
              <a:t>注意磁臂移动距离的计算；</a:t>
            </a:r>
            <a:endParaRPr lang="en-US" altLang="zh-CN" sz="2400" b="1" dirty="0">
              <a:solidFill>
                <a:srgbClr val="000099"/>
              </a:solidFill>
              <a:ea typeface="宋体" pitchFamily="2" charset="-122"/>
            </a:endParaRPr>
          </a:p>
        </p:txBody>
      </p:sp>
    </p:spTree>
    <p:extLst>
      <p:ext uri="{BB962C8B-B14F-4D97-AF65-F5344CB8AC3E}">
        <p14:creationId xmlns:p14="http://schemas.microsoft.com/office/powerpoint/2010/main" val="2419594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4">
            <a:extLst>
              <a:ext uri="{FF2B5EF4-FFF2-40B4-BE49-F238E27FC236}">
                <a16:creationId xmlns:a16="http://schemas.microsoft.com/office/drawing/2014/main" id="{A0CB2519-0136-4592-BAD5-704A073F6C28}"/>
              </a:ext>
            </a:extLst>
          </p:cNvPr>
          <p:cNvSpPr txBox="1">
            <a:spLocks noChangeArrowheads="1"/>
          </p:cNvSpPr>
          <p:nvPr>
            <p:custDataLst>
              <p:tags r:id="rId2"/>
            </p:custDataLst>
          </p:nvPr>
        </p:nvSpPr>
        <p:spPr bwMode="auto">
          <a:xfrm>
            <a:off x="405606" y="1181836"/>
            <a:ext cx="8332788" cy="138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某硬盘有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个磁道（最外侧磁道号为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），磁道访问请求序列为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130,42,180,15,199</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，当前磁头位于第</a:t>
            </a:r>
            <a:r>
              <a:rPr lang="en-US" altLang="zh-CN"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58</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号磁道并</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从外侧向内侧</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移动</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按照</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调度方法处理完上述请求后，磁头移过的磁道数是（）。</a:t>
            </a:r>
          </a:p>
        </p:txBody>
      </p:sp>
      <p:sp>
        <p:nvSpPr>
          <p:cNvPr id="27651" name="文本框 5">
            <a:extLst>
              <a:ext uri="{FF2B5EF4-FFF2-40B4-BE49-F238E27FC236}">
                <a16:creationId xmlns:a16="http://schemas.microsoft.com/office/drawing/2014/main" id="{EED74081-4225-443B-8E0A-F8D08C25E9A0}"/>
              </a:ext>
            </a:extLst>
          </p:cNvPr>
          <p:cNvSpPr txBox="1">
            <a:spLocks noChangeArrowheads="1"/>
          </p:cNvSpPr>
          <p:nvPr>
            <p:custDataLst>
              <p:tags r:id="rId3"/>
            </p:custDataLst>
          </p:nvPr>
        </p:nvSpPr>
        <p:spPr bwMode="auto">
          <a:xfrm>
            <a:off x="2077279" y="2822207"/>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208</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2" name="文本框 6">
            <a:extLst>
              <a:ext uri="{FF2B5EF4-FFF2-40B4-BE49-F238E27FC236}">
                <a16:creationId xmlns:a16="http://schemas.microsoft.com/office/drawing/2014/main" id="{A6CAFC27-8616-42A4-8385-FDF6D3C13B24}"/>
              </a:ext>
            </a:extLst>
          </p:cNvPr>
          <p:cNvSpPr txBox="1">
            <a:spLocks noChangeArrowheads="1"/>
          </p:cNvSpPr>
          <p:nvPr>
            <p:custDataLst>
              <p:tags r:id="rId4"/>
            </p:custDataLst>
          </p:nvPr>
        </p:nvSpPr>
        <p:spPr bwMode="auto">
          <a:xfrm>
            <a:off x="2077279" y="3531611"/>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287</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3" name="文本框 7">
            <a:extLst>
              <a:ext uri="{FF2B5EF4-FFF2-40B4-BE49-F238E27FC236}">
                <a16:creationId xmlns:a16="http://schemas.microsoft.com/office/drawing/2014/main" id="{1CE8490A-C1A6-43D4-B3E4-C595110DB8E2}"/>
              </a:ext>
            </a:extLst>
          </p:cNvPr>
          <p:cNvSpPr txBox="1">
            <a:spLocks noChangeArrowheads="1"/>
          </p:cNvSpPr>
          <p:nvPr>
            <p:custDataLst>
              <p:tags r:id="rId5"/>
            </p:custDataLst>
          </p:nvPr>
        </p:nvSpPr>
        <p:spPr bwMode="auto">
          <a:xfrm>
            <a:off x="2077279" y="4155381"/>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325</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4" name="文本框 8">
            <a:extLst>
              <a:ext uri="{FF2B5EF4-FFF2-40B4-BE49-F238E27FC236}">
                <a16:creationId xmlns:a16="http://schemas.microsoft.com/office/drawing/2014/main" id="{C5755CFA-3187-4B7F-ABC3-3B24F5537584}"/>
              </a:ext>
            </a:extLst>
          </p:cNvPr>
          <p:cNvSpPr txBox="1">
            <a:spLocks noChangeArrowheads="1"/>
          </p:cNvSpPr>
          <p:nvPr>
            <p:custDataLst>
              <p:tags r:id="rId6"/>
            </p:custDataLst>
          </p:nvPr>
        </p:nvSpPr>
        <p:spPr bwMode="auto">
          <a:xfrm>
            <a:off x="2077279" y="4739164"/>
            <a:ext cx="16097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382</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5" name="椭圆 9">
            <a:extLst>
              <a:ext uri="{FF2B5EF4-FFF2-40B4-BE49-F238E27FC236}">
                <a16:creationId xmlns:a16="http://schemas.microsoft.com/office/drawing/2014/main" id="{51B91051-D06B-417B-B9C2-E9253FFFB024}"/>
              </a:ext>
            </a:extLst>
          </p:cNvPr>
          <p:cNvSpPr>
            <a:spLocks noChangeAspect="1"/>
          </p:cNvSpPr>
          <p:nvPr>
            <p:custDataLst>
              <p:tags r:id="rId7"/>
            </p:custDataLst>
          </p:nvPr>
        </p:nvSpPr>
        <p:spPr bwMode="auto">
          <a:xfrm>
            <a:off x="1362904" y="2885706"/>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6" name="椭圆 10">
            <a:extLst>
              <a:ext uri="{FF2B5EF4-FFF2-40B4-BE49-F238E27FC236}">
                <a16:creationId xmlns:a16="http://schemas.microsoft.com/office/drawing/2014/main" id="{9B8B207A-E30A-4017-9BBD-EE4103E90D96}"/>
              </a:ext>
            </a:extLst>
          </p:cNvPr>
          <p:cNvSpPr>
            <a:spLocks noChangeAspect="1"/>
          </p:cNvSpPr>
          <p:nvPr>
            <p:custDataLst>
              <p:tags r:id="rId8"/>
            </p:custDataLst>
          </p:nvPr>
        </p:nvSpPr>
        <p:spPr bwMode="auto">
          <a:xfrm>
            <a:off x="1362904" y="3595110"/>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8" name="椭圆 12">
            <a:extLst>
              <a:ext uri="{FF2B5EF4-FFF2-40B4-BE49-F238E27FC236}">
                <a16:creationId xmlns:a16="http://schemas.microsoft.com/office/drawing/2014/main" id="{F6D3A38C-F034-482E-830C-5AA786AE9BE1}"/>
              </a:ext>
            </a:extLst>
          </p:cNvPr>
          <p:cNvSpPr>
            <a:spLocks noChangeAspect="1"/>
          </p:cNvSpPr>
          <p:nvPr>
            <p:custDataLst>
              <p:tags r:id="rId9"/>
            </p:custDataLst>
          </p:nvPr>
        </p:nvSpPr>
        <p:spPr bwMode="auto">
          <a:xfrm>
            <a:off x="1362904" y="4802663"/>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59" name="圆角矩形 13">
            <a:extLst>
              <a:ext uri="{FF2B5EF4-FFF2-40B4-BE49-F238E27FC236}">
                <a16:creationId xmlns:a16="http://schemas.microsoft.com/office/drawing/2014/main" id="{8447D190-A8FC-4247-BBD5-4FB693ADC6C7}"/>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7660" name="矩形 20">
            <a:extLst>
              <a:ext uri="{FF2B5EF4-FFF2-40B4-BE49-F238E27FC236}">
                <a16:creationId xmlns:a16="http://schemas.microsoft.com/office/drawing/2014/main" id="{A49E3254-6444-4A4B-989D-8399A0B6353B}"/>
              </a:ext>
            </a:extLst>
          </p:cNvPr>
          <p:cNvSpPr>
            <a:spLocks noChangeArrowheads="1"/>
          </p:cNvSpPr>
          <p:nvPr>
            <p:custDataLst>
              <p:tags r:id="rId11"/>
            </p:custDataLst>
          </p:nvPr>
        </p:nvSpPr>
        <p:spPr bwMode="auto">
          <a:xfrm>
            <a:off x="9525000" y="0"/>
            <a:ext cx="3840480" cy="6858000"/>
          </a:xfrm>
          <a:prstGeom prst="rect">
            <a:avLst/>
          </a:prstGeom>
          <a:solidFill>
            <a:srgbClr val="FFFFFF"/>
          </a:solidFill>
          <a:ln w="12700" algn="ctr">
            <a:solidFill>
              <a:srgbClr val="9B9B9B"/>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661" name="文本框 25">
            <a:extLst>
              <a:ext uri="{FF2B5EF4-FFF2-40B4-BE49-F238E27FC236}">
                <a16:creationId xmlns:a16="http://schemas.microsoft.com/office/drawing/2014/main" id="{CD52ECB3-DBB7-45A4-B61A-722535C73D42}"/>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662" name="文本框 26">
            <a:extLst>
              <a:ext uri="{FF2B5EF4-FFF2-40B4-BE49-F238E27FC236}">
                <a16:creationId xmlns:a16="http://schemas.microsoft.com/office/drawing/2014/main" id="{3768E428-A28D-4903-9443-B67E475021D4}"/>
              </a:ext>
            </a:extLst>
          </p:cNvPr>
          <p:cNvSpPr txBox="1">
            <a:spLocks noChangeArrowheads="1"/>
          </p:cNvSpPr>
          <p:nvPr>
            <p:custDataLst>
              <p:tags r:id="rId13"/>
            </p:custDataLst>
          </p:nvPr>
        </p:nvSpPr>
        <p:spPr bwMode="auto">
          <a:xfrm>
            <a:off x="9779001" y="1270000"/>
            <a:ext cx="33321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(199-58)+(199-15)=</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325</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汤子瀛书中，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国内基本认可这种观点</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4" name="组合 24">
            <a:extLst>
              <a:ext uri="{FF2B5EF4-FFF2-40B4-BE49-F238E27FC236}">
                <a16:creationId xmlns:a16="http://schemas.microsoft.com/office/drawing/2014/main" id="{81275CD2-CF7F-402D-9D8D-8276D9817C63}"/>
              </a:ext>
            </a:extLst>
          </p:cNvPr>
          <p:cNvGrpSpPr>
            <a:grpSpLocks/>
          </p:cNvGrpSpPr>
          <p:nvPr>
            <p:custDataLst>
              <p:tags r:id="rId14"/>
            </p:custDataLst>
          </p:nvPr>
        </p:nvGrpSpPr>
        <p:grpSpPr bwMode="auto">
          <a:xfrm>
            <a:off x="9537700" y="0"/>
            <a:ext cx="3814763" cy="647700"/>
            <a:chOff x="9537700" y="0"/>
            <a:chExt cx="3815080" cy="647700"/>
          </a:xfrm>
        </p:grpSpPr>
        <p:sp>
          <p:nvSpPr>
            <p:cNvPr id="27666" name="RemarkBack">
              <a:extLst>
                <a:ext uri="{FF2B5EF4-FFF2-40B4-BE49-F238E27FC236}">
                  <a16:creationId xmlns:a16="http://schemas.microsoft.com/office/drawing/2014/main" id="{E7942496-A1EB-4FC6-8626-4CEE41CE10C3}"/>
                </a:ext>
              </a:extLst>
            </p:cNvPr>
            <p:cNvSpPr>
              <a:spLocks noChangeArrowheads="1"/>
            </p:cNvSpPr>
            <p:nvPr>
              <p:custDataLst>
                <p:tags r:id="rId26"/>
              </p:custDataLst>
            </p:nvPr>
          </p:nvSpPr>
          <p:spPr bwMode="auto">
            <a:xfrm>
              <a:off x="9537700" y="12700"/>
              <a:ext cx="381508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7" name="RemarkBlock">
              <a:extLst>
                <a:ext uri="{FF2B5EF4-FFF2-40B4-BE49-F238E27FC236}">
                  <a16:creationId xmlns:a16="http://schemas.microsoft.com/office/drawing/2014/main" id="{12847288-116A-41F9-B717-BFE10BFB99BC}"/>
                </a:ext>
              </a:extLst>
            </p:cNvPr>
            <p:cNvSpPr>
              <a:spLocks noChangeArrowheads="1"/>
            </p:cNvSpPr>
            <p:nvPr>
              <p:custDataLst>
                <p:tags r:id="rId27"/>
              </p:custDataLst>
            </p:nvPr>
          </p:nvSpPr>
          <p:spPr bwMode="auto">
            <a:xfrm>
              <a:off x="9537700" y="1270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68" name="RemarkTitleText">
              <a:extLst>
                <a:ext uri="{FF2B5EF4-FFF2-40B4-BE49-F238E27FC236}">
                  <a16:creationId xmlns:a16="http://schemas.microsoft.com/office/drawing/2014/main" id="{D6D8CCE9-162C-4994-B51B-48E56E754E3F}"/>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EEBCA43-6E72-42F7-AE3D-9B3CA91FFC11}"/>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8209CFB8-2A50-4878-9344-5FF3729BED96}"/>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7FEDFAC8-AD1B-46BF-B00B-A7FF7EF44553}"/>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椭圆 10">
            <a:extLst>
              <a:ext uri="{FF2B5EF4-FFF2-40B4-BE49-F238E27FC236}">
                <a16:creationId xmlns:a16="http://schemas.microsoft.com/office/drawing/2014/main" id="{3039658F-4342-416B-8206-615B21E6BFF8}"/>
              </a:ext>
            </a:extLst>
          </p:cNvPr>
          <p:cNvSpPr>
            <a:spLocks noChangeAspect="1"/>
          </p:cNvSpPr>
          <p:nvPr>
            <p:custDataLst>
              <p:tags r:id="rId18"/>
            </p:custDataLst>
          </p:nvPr>
        </p:nvSpPr>
        <p:spPr bwMode="auto">
          <a:xfrm>
            <a:off x="1362904" y="4155380"/>
            <a:ext cx="514350" cy="514350"/>
          </a:xfrm>
          <a:prstGeom prst="ellipse">
            <a:avLst/>
          </a:prstGeom>
          <a:solidFill>
            <a:srgbClr val="808080"/>
          </a:solidFill>
          <a:ln w="12700" algn="ctr">
            <a:solidFill>
              <a:srgbClr val="000000"/>
            </a:solidFill>
            <a:round/>
            <a:headEnd/>
            <a:tailEnd/>
          </a:ln>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663" name="组合 18">
            <a:extLst>
              <a:ext uri="{FF2B5EF4-FFF2-40B4-BE49-F238E27FC236}">
                <a16:creationId xmlns:a16="http://schemas.microsoft.com/office/drawing/2014/main" id="{02C9CCF2-E8B3-4A75-88C0-C2C1BB127768}"/>
              </a:ext>
            </a:extLst>
          </p:cNvPr>
          <p:cNvGrpSpPr>
            <a:grpSpLocks/>
          </p:cNvGrpSpPr>
          <p:nvPr>
            <p:custDataLst>
              <p:tags r:id="rId19"/>
            </p:custDataLst>
          </p:nvPr>
        </p:nvGrpSpPr>
        <p:grpSpPr bwMode="auto">
          <a:xfrm>
            <a:off x="0" y="0"/>
            <a:ext cx="9144000" cy="635000"/>
            <a:chOff x="0" y="0"/>
            <a:chExt cx="9144000" cy="635000"/>
          </a:xfrm>
        </p:grpSpPr>
        <p:sp>
          <p:nvSpPr>
            <p:cNvPr id="27669" name="TitleBackground">
              <a:extLst>
                <a:ext uri="{FF2B5EF4-FFF2-40B4-BE49-F238E27FC236}">
                  <a16:creationId xmlns:a16="http://schemas.microsoft.com/office/drawing/2014/main" id="{D2FD8A6C-E4C4-4B36-8E9C-28CF2E1DDE78}"/>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0" name="ColorBlock">
              <a:extLst>
                <a:ext uri="{FF2B5EF4-FFF2-40B4-BE49-F238E27FC236}">
                  <a16:creationId xmlns:a16="http://schemas.microsoft.com/office/drawing/2014/main" id="{8FD667C2-FFE5-44BE-BB6F-B21039CB190A}"/>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27671" name="TypeText">
              <a:extLst>
                <a:ext uri="{FF2B5EF4-FFF2-40B4-BE49-F238E27FC236}">
                  <a16:creationId xmlns:a16="http://schemas.microsoft.com/office/drawing/2014/main" id="{4BFB17ED-2131-40EC-8B87-EC4F83362168}"/>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7672" name="TipText">
              <a:extLst>
                <a:ext uri="{FF2B5EF4-FFF2-40B4-BE49-F238E27FC236}">
                  <a16:creationId xmlns:a16="http://schemas.microsoft.com/office/drawing/2014/main" id="{91A2A891-5162-4123-A802-C352384EE9EF}"/>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7665" name="图片 3">
            <a:extLst>
              <a:ext uri="{FF2B5EF4-FFF2-40B4-BE49-F238E27FC236}">
                <a16:creationId xmlns:a16="http://schemas.microsoft.com/office/drawing/2014/main" id="{691FE4B1-26BC-4BF5-8FF6-FC486D291D2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3B537437-565F-4491-BDF2-10E08FD7A7BA}"/>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079105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C217FF-212B-49D1-80A7-609154FAA70C}"/>
              </a:ext>
            </a:extLst>
          </p:cNvPr>
          <p:cNvSpPr txBox="1"/>
          <p:nvPr>
            <p:custDataLst>
              <p:tags r:id="rId2"/>
            </p:custDataLst>
          </p:nvPr>
        </p:nvSpPr>
        <p:spPr>
          <a:xfrm>
            <a:off x="914400" y="1095050"/>
            <a:ext cx="7315200" cy="1595452"/>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假设磁头当前位于第</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道，正在向磁道序号增加的方向移动。现有一个磁道访问请求序列为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35,45,12,68,110,180,170,195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a:t>
            </a:r>
            <a:r>
              <a:rPr lang="en-US" altLang="zh-CN"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调度（电梯调度）算法</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得到的磁道访问序列是（）。</a:t>
            </a:r>
          </a:p>
        </p:txBody>
      </p:sp>
      <p:sp>
        <p:nvSpPr>
          <p:cNvPr id="5" name="文本框 4">
            <a:extLst>
              <a:ext uri="{FF2B5EF4-FFF2-40B4-BE49-F238E27FC236}">
                <a16:creationId xmlns:a16="http://schemas.microsoft.com/office/drawing/2014/main" id="{5F9B81AE-5879-4C44-971B-E898FA93009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110,170,180,195,68,45,35,12</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99DEB33-9C33-4030-B864-BB901425FFA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110,68,45,35,12,170,180,195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B50F867F-3910-439B-A742-01174AAFB29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110,170,180,195,12,35,45,68</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4042ABC-55A7-4985-876B-9A9EED75E3A1}"/>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12,35,45,68,110,170,180,195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390E690-5098-45D1-843C-B23CFC1B3DC8}"/>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1D8BE0B-D8F5-4A50-B5C9-10DC9AC47A14}"/>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F080BCE-F51A-4000-ADBA-67AFEEC1B67A}"/>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6CC6E853-921F-4136-9B9A-0C77EFC9334F}"/>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FD23EFB-F62D-40DE-BDB5-0F08665216E7}"/>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35C660D1-C54C-4459-B64A-0064B6571CF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FFFF"/>
              </a:solidFill>
              <a:effectLst/>
              <a:latin typeface="Helvetica" pitchFamily="34" charset="0"/>
            </a:endParaRPr>
          </a:p>
        </p:txBody>
      </p:sp>
      <p:sp>
        <p:nvSpPr>
          <p:cNvPr id="25" name="文本框 24">
            <a:extLst>
              <a:ext uri="{FF2B5EF4-FFF2-40B4-BE49-F238E27FC236}">
                <a16:creationId xmlns:a16="http://schemas.microsoft.com/office/drawing/2014/main" id="{CAA3FDC2-9669-42A9-9A1F-15C9D7D7F91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E75911E4-6E21-4F9C-8D77-F8F9226F62D9}"/>
              </a:ext>
            </a:extLst>
          </p:cNvPr>
          <p:cNvSpPr txBox="1"/>
          <p:nvPr>
            <p:custDataLst>
              <p:tags r:id="rId14"/>
            </p:custDataLst>
          </p:nvPr>
        </p:nvSpPr>
        <p:spPr>
          <a:xfrm>
            <a:off x="9779000" y="1270000"/>
            <a:ext cx="3332480" cy="3294856"/>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若严格按照教材中的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调度算法，应该移到磁盘边缘后再往回折返。</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汤子瀛书中，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LOOK</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国内基本认可这种观点</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C07A5D3B-8291-4EEC-8BFA-23C1220D3774}"/>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AECA324-0ADC-4A5D-8DB1-EC798783BEB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2" name="RemarkBlock">
              <a:extLst>
                <a:ext uri="{FF2B5EF4-FFF2-40B4-BE49-F238E27FC236}">
                  <a16:creationId xmlns:a16="http://schemas.microsoft.com/office/drawing/2014/main" id="{0A5BAAC5-8375-47B5-A3BC-C5EC1C00D1F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3" name="RemarkTitleText">
              <a:extLst>
                <a:ext uri="{FF2B5EF4-FFF2-40B4-BE49-F238E27FC236}">
                  <a16:creationId xmlns:a16="http://schemas.microsoft.com/office/drawing/2014/main" id="{2B30B9CA-CA80-4B5D-A172-421761B60D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5692A18-FA83-4135-8E34-1C84C86257A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7" name="RemarkBlock">
            <a:extLst>
              <a:ext uri="{FF2B5EF4-FFF2-40B4-BE49-F238E27FC236}">
                <a16:creationId xmlns:a16="http://schemas.microsoft.com/office/drawing/2014/main" id="{845F8D3A-E243-476A-B9C5-9CCEF8A7D23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8" name="RemarkTitleText">
            <a:extLst>
              <a:ext uri="{FF2B5EF4-FFF2-40B4-BE49-F238E27FC236}">
                <a16:creationId xmlns:a16="http://schemas.microsoft.com/office/drawing/2014/main" id="{9A2825FC-CBA7-465E-8D9F-EB19478B038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4241810-BDB5-4294-9389-1483A56322C2}"/>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F1470A8-04F1-45DD-B4B1-B62CA69FB154}"/>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5" name="ColorBlock">
              <a:extLst>
                <a:ext uri="{FF2B5EF4-FFF2-40B4-BE49-F238E27FC236}">
                  <a16:creationId xmlns:a16="http://schemas.microsoft.com/office/drawing/2014/main" id="{2B94430A-5E74-434A-A333-088B9B4042CE}"/>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6" name="TypeText">
              <a:extLst>
                <a:ext uri="{FF2B5EF4-FFF2-40B4-BE49-F238E27FC236}">
                  <a16:creationId xmlns:a16="http://schemas.microsoft.com/office/drawing/2014/main" id="{5D5801CA-26E4-4303-BB40-7702747C1F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9287C89-ABFD-420C-831F-883F83D1103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076B16F-9E2D-491A-A57A-515237F4238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08627BD-E792-4456-93AD-6BAE157C3366}"/>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298084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F22BEE6-EAE7-4F36-80E0-0ABB4EDDCB41}"/>
              </a:ext>
            </a:extLst>
          </p:cNvPr>
          <p:cNvSpPr>
            <a:spLocks noGrp="1" noChangeArrowheads="1"/>
          </p:cNvSpPr>
          <p:nvPr>
            <p:ph type="title"/>
          </p:nvPr>
        </p:nvSpPr>
        <p:spPr/>
        <p:txBody>
          <a:bodyPr/>
          <a:lstStyle/>
          <a:p>
            <a:pPr>
              <a:defRPr/>
            </a:pPr>
            <a:r>
              <a:rPr lang="en-US" altLang="zh-CN" sz="2800" dirty="0">
                <a:ea typeface="宋体" pitchFamily="2" charset="-122"/>
              </a:rPr>
              <a:t>12.4.6 Selecting a Disk-Scheduling Algorithm</a:t>
            </a:r>
          </a:p>
        </p:txBody>
      </p:sp>
      <p:sp>
        <p:nvSpPr>
          <p:cNvPr id="37891" name="Rectangle 3">
            <a:extLst>
              <a:ext uri="{FF2B5EF4-FFF2-40B4-BE49-F238E27FC236}">
                <a16:creationId xmlns:a16="http://schemas.microsoft.com/office/drawing/2014/main" id="{F100B288-3467-4C65-9873-0117953B2C0E}"/>
              </a:ext>
            </a:extLst>
          </p:cNvPr>
          <p:cNvSpPr>
            <a:spLocks noGrp="1" noChangeArrowheads="1"/>
          </p:cNvSpPr>
          <p:nvPr>
            <p:ph type="body" idx="1"/>
          </p:nvPr>
        </p:nvSpPr>
        <p:spPr>
          <a:xfrm>
            <a:off x="825500" y="1295400"/>
            <a:ext cx="7751970" cy="4483100"/>
          </a:xfrm>
        </p:spPr>
        <p:txBody>
          <a:bodyPr/>
          <a:lstStyle/>
          <a:p>
            <a:r>
              <a:rPr lang="en-US" altLang="zh-CN" sz="2000" b="1" dirty="0">
                <a:solidFill>
                  <a:srgbClr val="006600"/>
                </a:solidFill>
                <a:ea typeface="宋体" panose="02010600030101010101" pitchFamily="2" charset="-122"/>
              </a:rPr>
              <a:t>SSTF</a:t>
            </a:r>
            <a:r>
              <a:rPr lang="en-US" altLang="zh-CN" sz="2000" dirty="0">
                <a:solidFill>
                  <a:srgbClr val="006600"/>
                </a:solidFill>
                <a:ea typeface="宋体" panose="02010600030101010101" pitchFamily="2" charset="-122"/>
              </a:rPr>
              <a:t> </a:t>
            </a:r>
            <a:r>
              <a:rPr lang="en-US" altLang="zh-CN" sz="2000" dirty="0">
                <a:ea typeface="宋体" panose="02010600030101010101" pitchFamily="2" charset="-122"/>
              </a:rPr>
              <a:t>is common and has a </a:t>
            </a:r>
            <a:r>
              <a:rPr lang="en-US" altLang="zh-CN" sz="2000" dirty="0">
                <a:solidFill>
                  <a:srgbClr val="7030A0"/>
                </a:solidFill>
                <a:ea typeface="宋体" panose="02010600030101010101" pitchFamily="2" charset="-122"/>
              </a:rPr>
              <a:t>natural appeal</a:t>
            </a:r>
          </a:p>
          <a:p>
            <a:r>
              <a:rPr lang="en-US" altLang="zh-CN" sz="2000" b="1" dirty="0">
                <a:solidFill>
                  <a:srgbClr val="006600"/>
                </a:solidFill>
                <a:ea typeface="宋体" panose="02010600030101010101" pitchFamily="2" charset="-122"/>
              </a:rPr>
              <a:t>SCAN and C-SCAN </a:t>
            </a:r>
            <a:r>
              <a:rPr lang="en-US" altLang="zh-CN" sz="2000" dirty="0">
                <a:ea typeface="宋体" panose="02010600030101010101" pitchFamily="2" charset="-122"/>
              </a:rPr>
              <a:t>perform better for systems that place a </a:t>
            </a:r>
            <a:r>
              <a:rPr lang="en-US" altLang="zh-CN" sz="2000" dirty="0">
                <a:solidFill>
                  <a:srgbClr val="7030A0"/>
                </a:solidFill>
                <a:ea typeface="宋体" panose="02010600030101010101" pitchFamily="2" charset="-122"/>
              </a:rPr>
              <a:t>heavy load </a:t>
            </a:r>
            <a:r>
              <a:rPr lang="en-US" altLang="zh-CN" sz="2000" dirty="0">
                <a:ea typeface="宋体" panose="02010600030101010101" pitchFamily="2" charset="-122"/>
              </a:rPr>
              <a:t>on the disk.</a:t>
            </a:r>
          </a:p>
          <a:p>
            <a:r>
              <a:rPr lang="en-US" altLang="zh-CN" sz="2000" dirty="0">
                <a:ea typeface="宋体" panose="02010600030101010101" pitchFamily="2" charset="-122"/>
              </a:rPr>
              <a:t>Performance depends on the number and types of requests.</a:t>
            </a:r>
          </a:p>
          <a:p>
            <a:r>
              <a:rPr lang="en-US" altLang="zh-CN" sz="2000" b="1" u="sng" dirty="0">
                <a:ea typeface="宋体" panose="02010600030101010101" pitchFamily="2" charset="-122"/>
              </a:rPr>
              <a:t>Requests for disk service can be influenced by the </a:t>
            </a:r>
            <a:r>
              <a:rPr lang="en-US" altLang="zh-CN" sz="2000" b="1" u="sng" dirty="0">
                <a:solidFill>
                  <a:srgbClr val="FF0000"/>
                </a:solidFill>
                <a:ea typeface="宋体" panose="02010600030101010101" pitchFamily="2" charset="-122"/>
              </a:rPr>
              <a:t>file-allocation method</a:t>
            </a:r>
            <a:r>
              <a:rPr lang="en-US" altLang="zh-CN" sz="2000" b="1" u="sng" dirty="0">
                <a:ea typeface="宋体" panose="02010600030101010101" pitchFamily="2" charset="-122"/>
              </a:rPr>
              <a:t>.</a:t>
            </a:r>
          </a:p>
          <a:p>
            <a:pPr lvl="1"/>
            <a:r>
              <a:rPr lang="zh-CN" altLang="en-US" sz="1800" b="1" dirty="0">
                <a:solidFill>
                  <a:srgbClr val="000099"/>
                </a:solidFill>
                <a:ea typeface="宋体" panose="02010600030101010101" pitchFamily="2" charset="-122"/>
              </a:rPr>
              <a:t>连续文件性能最好；链接及索引文件可能需要再次寻道移动</a:t>
            </a:r>
          </a:p>
          <a:p>
            <a:r>
              <a:rPr lang="en-US" altLang="zh-CN" sz="2000" dirty="0">
                <a:ea typeface="宋体" panose="02010600030101010101" pitchFamily="2" charset="-122"/>
              </a:rPr>
              <a:t>The disk-scheduling algorithm should be written as </a:t>
            </a:r>
            <a:r>
              <a:rPr lang="en-US" altLang="zh-CN" sz="2000" b="1" dirty="0">
                <a:solidFill>
                  <a:srgbClr val="7030A0"/>
                </a:solidFill>
                <a:ea typeface="宋体" panose="02010600030101010101" pitchFamily="2" charset="-122"/>
              </a:rPr>
              <a:t>a separate module of the operating system</a:t>
            </a:r>
            <a:r>
              <a:rPr lang="en-US" altLang="zh-CN" sz="2000" dirty="0">
                <a:ea typeface="宋体" panose="02010600030101010101" pitchFamily="2" charset="-122"/>
              </a:rPr>
              <a:t>, allowing it to be replaced with </a:t>
            </a:r>
            <a:r>
              <a:rPr lang="en-US" altLang="zh-CN" sz="2000" dirty="0">
                <a:solidFill>
                  <a:srgbClr val="7030A0"/>
                </a:solidFill>
                <a:ea typeface="宋体" panose="02010600030101010101" pitchFamily="2" charset="-122"/>
              </a:rPr>
              <a:t>a different algorithm if necessary</a:t>
            </a:r>
            <a:r>
              <a:rPr lang="en-US" altLang="zh-CN" sz="2000" dirty="0">
                <a:ea typeface="宋体" panose="02010600030101010101" pitchFamily="2" charset="-122"/>
              </a:rPr>
              <a:t>.</a:t>
            </a:r>
          </a:p>
          <a:p>
            <a:r>
              <a:rPr lang="en-US" altLang="zh-CN" sz="2000" b="1" dirty="0">
                <a:solidFill>
                  <a:srgbClr val="006600"/>
                </a:solidFill>
                <a:ea typeface="宋体" panose="02010600030101010101" pitchFamily="2" charset="-122"/>
              </a:rPr>
              <a:t>Either </a:t>
            </a:r>
            <a:r>
              <a:rPr lang="en-US" altLang="zh-CN" sz="2000" b="1" dirty="0">
                <a:solidFill>
                  <a:srgbClr val="C00000"/>
                </a:solidFill>
                <a:ea typeface="宋体" panose="02010600030101010101" pitchFamily="2" charset="-122"/>
              </a:rPr>
              <a:t>SSTF</a:t>
            </a:r>
            <a:r>
              <a:rPr lang="en-US" altLang="zh-CN" sz="2000" b="1" dirty="0">
                <a:solidFill>
                  <a:srgbClr val="006600"/>
                </a:solidFill>
                <a:ea typeface="宋体" panose="02010600030101010101" pitchFamily="2" charset="-122"/>
              </a:rPr>
              <a:t> or </a:t>
            </a:r>
            <a:r>
              <a:rPr lang="en-US" altLang="zh-CN" sz="2000" b="1" dirty="0">
                <a:solidFill>
                  <a:srgbClr val="C00000"/>
                </a:solidFill>
                <a:ea typeface="宋体" panose="02010600030101010101" pitchFamily="2" charset="-122"/>
              </a:rPr>
              <a:t>LOOK</a:t>
            </a:r>
            <a:r>
              <a:rPr lang="en-US" altLang="zh-CN" sz="2000" b="1" dirty="0">
                <a:solidFill>
                  <a:srgbClr val="006600"/>
                </a:solidFill>
                <a:ea typeface="宋体" panose="02010600030101010101" pitchFamily="2" charset="-122"/>
              </a:rPr>
              <a:t> is a reasonable choice for the default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F973A-3BED-454D-80DF-BA2A5D5D4B31}"/>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charset="-122"/>
              </a:rPr>
              <a:t>习 题 </a:t>
            </a:r>
            <a:r>
              <a:rPr lang="en-US" altLang="zh-CN">
                <a:effectLst>
                  <a:outerShdw blurRad="38100" dist="38100" dir="2700000" algn="tl">
                    <a:srgbClr val="C0C0C0"/>
                  </a:outerShdw>
                </a:effectLst>
                <a:ea typeface="宋体" charset="-122"/>
              </a:rPr>
              <a:t>P489 12.2 </a:t>
            </a:r>
            <a:endParaRPr lang="zh-CN" altLang="en-US">
              <a:effectLst>
                <a:outerShdw blurRad="38100" dist="38100" dir="2700000" algn="tl">
                  <a:srgbClr val="C0C0C0"/>
                </a:outerShdw>
              </a:effectLst>
              <a:ea typeface="宋体" charset="-122"/>
            </a:endParaRPr>
          </a:p>
        </p:txBody>
      </p:sp>
      <p:sp>
        <p:nvSpPr>
          <p:cNvPr id="38915" name="内容占位符 2">
            <a:extLst>
              <a:ext uri="{FF2B5EF4-FFF2-40B4-BE49-F238E27FC236}">
                <a16:creationId xmlns:a16="http://schemas.microsoft.com/office/drawing/2014/main" id="{6B10F338-7029-4938-BEE0-12255BE69112}"/>
              </a:ext>
            </a:extLst>
          </p:cNvPr>
          <p:cNvSpPr>
            <a:spLocks noGrp="1"/>
          </p:cNvSpPr>
          <p:nvPr>
            <p:ph idx="1"/>
          </p:nvPr>
        </p:nvSpPr>
        <p:spPr>
          <a:xfrm>
            <a:off x="825500" y="1295400"/>
            <a:ext cx="7351713" cy="4991100"/>
          </a:xfrm>
        </p:spPr>
        <p:txBody>
          <a:bodyPr/>
          <a:lstStyle/>
          <a:p>
            <a:r>
              <a:rPr lang="en-US" altLang="zh-CN" sz="1800">
                <a:ea typeface="宋体" panose="02010600030101010101" pitchFamily="2" charset="-122"/>
              </a:rPr>
              <a:t>Suppose that a disk drive has 5000 cylinders, numbered 0 to 4999. The drive is </a:t>
            </a:r>
            <a:r>
              <a:rPr lang="en-US" altLang="zh-CN" sz="1800">
                <a:solidFill>
                  <a:srgbClr val="000099"/>
                </a:solidFill>
                <a:ea typeface="宋体" panose="02010600030101010101" pitchFamily="2" charset="-122"/>
              </a:rPr>
              <a:t>currently</a:t>
            </a:r>
            <a:r>
              <a:rPr lang="en-US" altLang="zh-CN" sz="1800">
                <a:ea typeface="宋体" panose="02010600030101010101" pitchFamily="2" charset="-122"/>
              </a:rPr>
              <a:t> serving a request at cylinder </a:t>
            </a:r>
            <a:r>
              <a:rPr lang="en-US" altLang="zh-CN" sz="1800">
                <a:solidFill>
                  <a:srgbClr val="C00000"/>
                </a:solidFill>
                <a:ea typeface="宋体" panose="02010600030101010101" pitchFamily="2" charset="-122"/>
              </a:rPr>
              <a:t>143</a:t>
            </a:r>
            <a:r>
              <a:rPr lang="en-US" altLang="zh-CN" sz="1800">
                <a:ea typeface="宋体" panose="02010600030101010101" pitchFamily="2" charset="-122"/>
              </a:rPr>
              <a:t>, and the </a:t>
            </a:r>
            <a:r>
              <a:rPr lang="en-US" altLang="zh-CN" sz="1800">
                <a:solidFill>
                  <a:srgbClr val="000099"/>
                </a:solidFill>
                <a:ea typeface="宋体" panose="02010600030101010101" pitchFamily="2" charset="-122"/>
              </a:rPr>
              <a:t>previous request </a:t>
            </a:r>
            <a:r>
              <a:rPr lang="en-US" altLang="zh-CN" sz="1800">
                <a:ea typeface="宋体" panose="02010600030101010101" pitchFamily="2" charset="-122"/>
              </a:rPr>
              <a:t>was at cylinder </a:t>
            </a:r>
            <a:r>
              <a:rPr lang="en-US" altLang="zh-CN" sz="1800">
                <a:solidFill>
                  <a:srgbClr val="C00000"/>
                </a:solidFill>
                <a:ea typeface="宋体" panose="02010600030101010101" pitchFamily="2" charset="-122"/>
              </a:rPr>
              <a:t>125</a:t>
            </a:r>
            <a:r>
              <a:rPr lang="en-US" altLang="zh-CN" sz="1800">
                <a:ea typeface="宋体" panose="02010600030101010101" pitchFamily="2" charset="-122"/>
              </a:rPr>
              <a:t>. The queue of pending requests, in FIFO order, is:  </a:t>
            </a:r>
            <a:r>
              <a:rPr lang="en-US" altLang="zh-CN" sz="1800">
                <a:solidFill>
                  <a:srgbClr val="C00000"/>
                </a:solidFill>
                <a:ea typeface="宋体" panose="02010600030101010101" pitchFamily="2" charset="-122"/>
              </a:rPr>
              <a:t>86, 1470, 913, 1774, 948, 1509, 1022, 1750, 130</a:t>
            </a:r>
            <a:r>
              <a:rPr lang="en-US" altLang="zh-CN" sz="1800">
                <a:ea typeface="宋体" panose="02010600030101010101" pitchFamily="2" charset="-122"/>
              </a:rPr>
              <a:t> . Starting from the current head position, what is the total distance (in cylinders) that the disk arm moves to satisfy all the pending requests, for each of the following disk-scheduling algorithms?</a:t>
            </a:r>
          </a:p>
          <a:p>
            <a:r>
              <a:rPr lang="en-US" altLang="zh-CN" sz="1800">
                <a:ea typeface="宋体" panose="02010600030101010101" pitchFamily="2" charset="-122"/>
              </a:rPr>
              <a:t>a. FCFS</a:t>
            </a:r>
          </a:p>
          <a:p>
            <a:r>
              <a:rPr lang="en-US" altLang="zh-CN" sz="1800">
                <a:ea typeface="宋体" panose="02010600030101010101" pitchFamily="2" charset="-122"/>
              </a:rPr>
              <a:t>b. SSTF</a:t>
            </a:r>
          </a:p>
          <a:p>
            <a:r>
              <a:rPr lang="en-US" altLang="zh-CN" sz="1800">
                <a:ea typeface="宋体" panose="02010600030101010101" pitchFamily="2" charset="-122"/>
              </a:rPr>
              <a:t>c. SCAN</a:t>
            </a:r>
          </a:p>
          <a:p>
            <a:r>
              <a:rPr lang="en-US" altLang="zh-CN" sz="1800">
                <a:ea typeface="宋体" panose="02010600030101010101" pitchFamily="2" charset="-122"/>
              </a:rPr>
              <a:t>d. LOOK</a:t>
            </a:r>
          </a:p>
          <a:p>
            <a:r>
              <a:rPr lang="en-US" altLang="zh-CN" sz="1800">
                <a:ea typeface="宋体" panose="02010600030101010101" pitchFamily="2" charset="-122"/>
              </a:rPr>
              <a:t>e. C-SCAN</a:t>
            </a:r>
          </a:p>
          <a:p>
            <a:r>
              <a:rPr lang="en-US" altLang="zh-CN" sz="1800">
                <a:ea typeface="宋体" panose="02010600030101010101" pitchFamily="2" charset="-122"/>
              </a:rPr>
              <a:t>f.  C-LOOK</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FA3EF-D83C-4B6F-A5A5-E6E12D70A4A7}"/>
              </a:ext>
            </a:extLst>
          </p:cNvPr>
          <p:cNvSpPr>
            <a:spLocks noGrp="1"/>
          </p:cNvSpPr>
          <p:nvPr>
            <p:ph type="title"/>
          </p:nvPr>
        </p:nvSpPr>
        <p:spPr/>
        <p:txBody>
          <a:bodyPr/>
          <a:lstStyle/>
          <a:p>
            <a:pPr>
              <a:defRPr/>
            </a:pPr>
            <a:r>
              <a:rPr lang="zh-CN" altLang="en-US">
                <a:effectLst>
                  <a:outerShdw blurRad="38100" dist="38100" dir="2700000" algn="tl">
                    <a:srgbClr val="C0C0C0"/>
                  </a:outerShdw>
                </a:effectLst>
                <a:ea typeface="宋体" charset="-122"/>
              </a:rPr>
              <a:t>习 题 </a:t>
            </a:r>
            <a:r>
              <a:rPr lang="en-US" altLang="zh-CN">
                <a:effectLst>
                  <a:outerShdw blurRad="38100" dist="38100" dir="2700000" algn="tl">
                    <a:srgbClr val="C0C0C0"/>
                  </a:outerShdw>
                </a:effectLst>
                <a:ea typeface="宋体" charset="-122"/>
              </a:rPr>
              <a:t>P489 12.2 –</a:t>
            </a:r>
            <a:r>
              <a:rPr lang="zh-CN" altLang="en-US">
                <a:effectLst>
                  <a:outerShdw blurRad="38100" dist="38100" dir="2700000" algn="tl">
                    <a:srgbClr val="C0C0C0"/>
                  </a:outerShdw>
                </a:effectLst>
                <a:ea typeface="宋体" charset="-122"/>
              </a:rPr>
              <a:t>参考答案</a:t>
            </a:r>
          </a:p>
        </p:txBody>
      </p:sp>
      <p:sp>
        <p:nvSpPr>
          <p:cNvPr id="39939" name="内容占位符 2">
            <a:extLst>
              <a:ext uri="{FF2B5EF4-FFF2-40B4-BE49-F238E27FC236}">
                <a16:creationId xmlns:a16="http://schemas.microsoft.com/office/drawing/2014/main" id="{37D5A83D-B60B-4D6D-B097-75955CD2560F}"/>
              </a:ext>
            </a:extLst>
          </p:cNvPr>
          <p:cNvSpPr>
            <a:spLocks noGrp="1"/>
          </p:cNvSpPr>
          <p:nvPr>
            <p:ph idx="1"/>
          </p:nvPr>
        </p:nvSpPr>
        <p:spPr>
          <a:xfrm>
            <a:off x="825500" y="1295400"/>
            <a:ext cx="7351713" cy="4737100"/>
          </a:xfrm>
        </p:spPr>
        <p:txBody>
          <a:bodyPr/>
          <a:lstStyle/>
          <a:p>
            <a:r>
              <a:rPr lang="en-US" altLang="zh-CN" sz="2000" dirty="0">
                <a:solidFill>
                  <a:srgbClr val="000099"/>
                </a:solidFill>
                <a:ea typeface="宋体" panose="02010600030101010101" pitchFamily="2" charset="-122"/>
              </a:rPr>
              <a:t>a. </a:t>
            </a:r>
            <a:r>
              <a:rPr lang="en-US" altLang="zh-CN" sz="2000" dirty="0">
                <a:ea typeface="宋体" panose="02010600030101010101" pitchFamily="2" charset="-122"/>
              </a:rPr>
              <a:t>The </a:t>
            </a:r>
            <a:r>
              <a:rPr lang="en-US" altLang="zh-CN" sz="2000" dirty="0">
                <a:solidFill>
                  <a:srgbClr val="000099"/>
                </a:solidFill>
                <a:ea typeface="宋体" panose="02010600030101010101" pitchFamily="2" charset="-122"/>
              </a:rPr>
              <a:t>FCFS</a:t>
            </a:r>
            <a:r>
              <a:rPr lang="en-US" altLang="zh-CN" sz="2000" dirty="0">
                <a:ea typeface="宋体" panose="02010600030101010101" pitchFamily="2" charset="-122"/>
              </a:rPr>
              <a:t> schedule is 143, 86, 1470, 913, 1774, 948, 1509, 1022, 1750, 130. The total seek distance is </a:t>
            </a:r>
            <a:r>
              <a:rPr lang="en-US" altLang="zh-CN" sz="2000" dirty="0">
                <a:solidFill>
                  <a:srgbClr val="FF0000"/>
                </a:solidFill>
                <a:ea typeface="宋体" panose="02010600030101010101" pitchFamily="2" charset="-122"/>
              </a:rPr>
              <a:t>7081</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b.</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SSTF</a:t>
            </a:r>
            <a:r>
              <a:rPr lang="en-US" altLang="zh-CN" sz="2000" dirty="0">
                <a:ea typeface="宋体" panose="02010600030101010101" pitchFamily="2" charset="-122"/>
              </a:rPr>
              <a:t> schedule is 143, 130, 86, 913, 948, 1022, 1470, 1509, 1750, 1774. The total seek distance is </a:t>
            </a:r>
            <a:r>
              <a:rPr lang="en-US" altLang="zh-CN" sz="2000" dirty="0">
                <a:solidFill>
                  <a:srgbClr val="FF0000"/>
                </a:solidFill>
                <a:ea typeface="宋体" panose="02010600030101010101" pitchFamily="2" charset="-122"/>
              </a:rPr>
              <a:t>1745.</a:t>
            </a:r>
          </a:p>
          <a:p>
            <a:r>
              <a:rPr lang="en-US" altLang="zh-CN" sz="2000" dirty="0">
                <a:solidFill>
                  <a:srgbClr val="000099"/>
                </a:solidFill>
                <a:ea typeface="宋体" panose="02010600030101010101" pitchFamily="2" charset="-122"/>
              </a:rPr>
              <a:t>c.</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SCAN</a:t>
            </a:r>
            <a:r>
              <a:rPr lang="en-US" altLang="zh-CN" sz="2000" dirty="0">
                <a:ea typeface="宋体" panose="02010600030101010101" pitchFamily="2" charset="-122"/>
              </a:rPr>
              <a:t> schedule is 143, 913, 948, 1022, 1470, 1509, 1750, 1774, </a:t>
            </a:r>
            <a:r>
              <a:rPr lang="en-US" altLang="zh-CN" sz="2000" b="1" dirty="0">
                <a:solidFill>
                  <a:srgbClr val="C00000"/>
                </a:solidFill>
                <a:ea typeface="宋体" panose="02010600030101010101" pitchFamily="2" charset="-122"/>
              </a:rPr>
              <a:t>4999</a:t>
            </a:r>
            <a:r>
              <a:rPr lang="en-US" altLang="zh-CN" sz="2000" dirty="0">
                <a:ea typeface="宋体" panose="02010600030101010101" pitchFamily="2" charset="-122"/>
              </a:rPr>
              <a:t>, 130, 86. The total seek distance is </a:t>
            </a:r>
            <a:r>
              <a:rPr lang="en-US" altLang="zh-CN" sz="2000" dirty="0">
                <a:solidFill>
                  <a:srgbClr val="FF0000"/>
                </a:solidFill>
                <a:ea typeface="宋体" panose="02010600030101010101" pitchFamily="2" charset="-122"/>
              </a:rPr>
              <a:t>9769</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d.</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LOOK</a:t>
            </a:r>
            <a:r>
              <a:rPr lang="en-US" altLang="zh-CN" sz="2000" dirty="0">
                <a:ea typeface="宋体" panose="02010600030101010101" pitchFamily="2" charset="-122"/>
              </a:rPr>
              <a:t> schedule is 143, 913, 948, 1022, 1470, 1509, 1750, 1774, 130, 86. The total seek distance is </a:t>
            </a:r>
            <a:r>
              <a:rPr lang="en-US" altLang="zh-CN" sz="2000" dirty="0">
                <a:solidFill>
                  <a:srgbClr val="FF0000"/>
                </a:solidFill>
                <a:ea typeface="宋体" panose="02010600030101010101" pitchFamily="2" charset="-122"/>
              </a:rPr>
              <a:t>3319</a:t>
            </a:r>
            <a:r>
              <a:rPr lang="en-US" altLang="zh-CN" sz="2000" dirty="0">
                <a:ea typeface="宋体" panose="02010600030101010101" pitchFamily="2" charset="-122"/>
              </a:rPr>
              <a:t>.</a:t>
            </a:r>
          </a:p>
          <a:p>
            <a:r>
              <a:rPr lang="en-US" altLang="zh-CN" sz="2000" dirty="0">
                <a:solidFill>
                  <a:srgbClr val="000099"/>
                </a:solidFill>
                <a:ea typeface="宋体" panose="02010600030101010101" pitchFamily="2" charset="-122"/>
              </a:rPr>
              <a:t>e.</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C-SCAN</a:t>
            </a:r>
            <a:r>
              <a:rPr lang="en-US" altLang="zh-CN" sz="2000" dirty="0">
                <a:ea typeface="宋体" panose="02010600030101010101" pitchFamily="2" charset="-122"/>
              </a:rPr>
              <a:t> schedule is 143, 913, 948, 1022, 1470, 1509, 1750, 1774, </a:t>
            </a:r>
            <a:r>
              <a:rPr lang="en-US" altLang="zh-CN" sz="2000" b="1" dirty="0">
                <a:solidFill>
                  <a:srgbClr val="C00000"/>
                </a:solidFill>
                <a:ea typeface="宋体" panose="02010600030101010101" pitchFamily="2" charset="-122"/>
              </a:rPr>
              <a:t>4999, </a:t>
            </a:r>
            <a:r>
              <a:rPr lang="en-US" altLang="zh-CN" sz="2000" dirty="0">
                <a:ea typeface="宋体" panose="02010600030101010101" pitchFamily="2" charset="-122"/>
              </a:rPr>
              <a:t> 86, 130. The total seek distance is </a:t>
            </a:r>
            <a:r>
              <a:rPr lang="en-US" altLang="zh-CN" sz="2000" dirty="0">
                <a:solidFill>
                  <a:srgbClr val="FF0000"/>
                </a:solidFill>
                <a:ea typeface="宋体" panose="02010600030101010101" pitchFamily="2" charset="-122"/>
              </a:rPr>
              <a:t>9813</a:t>
            </a:r>
            <a:r>
              <a:rPr lang="en-US" altLang="zh-CN" sz="2000" dirty="0">
                <a:ea typeface="宋体" panose="02010600030101010101" pitchFamily="2" charset="-122"/>
              </a:rPr>
              <a:t>.</a:t>
            </a:r>
            <a:r>
              <a:rPr lang="zh-CN" altLang="en-US" sz="2000" dirty="0">
                <a:ea typeface="宋体" panose="02010600030101010101" pitchFamily="2" charset="-122"/>
              </a:rPr>
              <a:t>（</a:t>
            </a:r>
            <a:r>
              <a:rPr lang="zh-CN" altLang="en-US" sz="2000" dirty="0">
                <a:solidFill>
                  <a:srgbClr val="006600"/>
                </a:solidFill>
                <a:ea typeface="宋体" panose="02010600030101010101" pitchFamily="2" charset="-122"/>
              </a:rPr>
              <a:t>如严格按照教材中的</a:t>
            </a:r>
            <a:r>
              <a:rPr lang="en-US" altLang="zh-CN" sz="2000" dirty="0">
                <a:solidFill>
                  <a:srgbClr val="006600"/>
                </a:solidFill>
                <a:ea typeface="宋体" panose="02010600030101010101" pitchFamily="2" charset="-122"/>
              </a:rPr>
              <a:t>C-SCAN</a:t>
            </a:r>
            <a:r>
              <a:rPr lang="zh-CN" altLang="en-US" sz="2000" dirty="0">
                <a:solidFill>
                  <a:srgbClr val="006600"/>
                </a:solidFill>
                <a:ea typeface="宋体" panose="02010600030101010101" pitchFamily="2" charset="-122"/>
              </a:rPr>
              <a:t>，应该从</a:t>
            </a:r>
            <a:r>
              <a:rPr lang="en-US" altLang="zh-CN" sz="2000" dirty="0">
                <a:solidFill>
                  <a:srgbClr val="006600"/>
                </a:solidFill>
                <a:ea typeface="宋体" panose="02010600030101010101" pitchFamily="2" charset="-122"/>
              </a:rPr>
              <a:t>4999</a:t>
            </a:r>
            <a:r>
              <a:rPr lang="zh-CN" altLang="en-US" sz="2000" dirty="0">
                <a:solidFill>
                  <a:srgbClr val="006600"/>
                </a:solidFill>
                <a:ea typeface="宋体" panose="02010600030101010101" pitchFamily="2" charset="-122"/>
              </a:rPr>
              <a:t>，</a:t>
            </a:r>
            <a:r>
              <a:rPr lang="en-US" altLang="zh-CN" sz="2000" dirty="0">
                <a:solidFill>
                  <a:srgbClr val="006600"/>
                </a:solidFill>
                <a:ea typeface="宋体" panose="02010600030101010101" pitchFamily="2" charset="-122"/>
              </a:rPr>
              <a:t>0</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f.</a:t>
            </a:r>
            <a:r>
              <a:rPr lang="en-US" altLang="zh-CN" sz="2000" dirty="0">
                <a:ea typeface="宋体" panose="02010600030101010101" pitchFamily="2" charset="-122"/>
              </a:rPr>
              <a:t>  The </a:t>
            </a:r>
            <a:r>
              <a:rPr lang="en-US" altLang="zh-CN" sz="2000" dirty="0">
                <a:solidFill>
                  <a:srgbClr val="000099"/>
                </a:solidFill>
                <a:ea typeface="宋体" panose="02010600030101010101" pitchFamily="2" charset="-122"/>
              </a:rPr>
              <a:t>C-LOOK</a:t>
            </a:r>
            <a:r>
              <a:rPr lang="en-US" altLang="zh-CN" sz="2000" dirty="0">
                <a:ea typeface="宋体" panose="02010600030101010101" pitchFamily="2" charset="-122"/>
              </a:rPr>
              <a:t> schedule is 143, 913, 948, 1022, 1470, 1509, 1750, 1774, 86, 130. The total seek distance is </a:t>
            </a:r>
            <a:r>
              <a:rPr lang="en-US" altLang="zh-CN" sz="2000" dirty="0">
                <a:solidFill>
                  <a:srgbClr val="FF0000"/>
                </a:solidFill>
                <a:ea typeface="宋体" panose="02010600030101010101" pitchFamily="2" charset="-122"/>
              </a:rPr>
              <a:t>3363</a:t>
            </a:r>
            <a:r>
              <a:rPr lang="en-US" altLang="zh-CN"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A2EF0D99-3520-4ADB-A0F3-53C1BA82C742}"/>
              </a:ext>
            </a:extLst>
          </p:cNvPr>
          <p:cNvSpPr>
            <a:spLocks noGrp="1" noChangeArrowheads="1"/>
          </p:cNvSpPr>
          <p:nvPr>
            <p:ph type="title"/>
          </p:nvPr>
        </p:nvSpPr>
        <p:spPr/>
        <p:txBody>
          <a:bodyPr/>
          <a:lstStyle/>
          <a:p>
            <a:pPr>
              <a:defRPr/>
            </a:pPr>
            <a:r>
              <a:rPr lang="en-US" altLang="zh-CN" dirty="0">
                <a:ea typeface="宋体" pitchFamily="2" charset="-122"/>
              </a:rPr>
              <a:t>12.1 Overview of Mass Storage Structure</a:t>
            </a:r>
          </a:p>
        </p:txBody>
      </p:sp>
      <p:sp>
        <p:nvSpPr>
          <p:cNvPr id="6147" name="Rectangle 3">
            <a:extLst>
              <a:ext uri="{FF2B5EF4-FFF2-40B4-BE49-F238E27FC236}">
                <a16:creationId xmlns:a16="http://schemas.microsoft.com/office/drawing/2014/main" id="{5BBF4B3B-7BD4-4817-B4AC-167897FF65B1}"/>
              </a:ext>
            </a:extLst>
          </p:cNvPr>
          <p:cNvSpPr>
            <a:spLocks noGrp="1" noChangeArrowheads="1"/>
          </p:cNvSpPr>
          <p:nvPr>
            <p:ph type="body" idx="1"/>
          </p:nvPr>
        </p:nvSpPr>
        <p:spPr>
          <a:xfrm>
            <a:off x="571500" y="1092200"/>
            <a:ext cx="8128000" cy="5041900"/>
          </a:xfrm>
        </p:spPr>
        <p:txBody>
          <a:bodyPr/>
          <a:lstStyle/>
          <a:p>
            <a:pPr>
              <a:lnSpc>
                <a:spcPct val="90000"/>
              </a:lnSpc>
            </a:pPr>
            <a:r>
              <a:rPr lang="en-US" altLang="zh-CN" sz="2000" b="1">
                <a:ea typeface="宋体" panose="02010600030101010101" pitchFamily="2" charset="-122"/>
              </a:rPr>
              <a:t>Magnetic disks </a:t>
            </a:r>
            <a:r>
              <a:rPr lang="en-US" altLang="zh-CN" sz="2000">
                <a:ea typeface="宋体" panose="02010600030101010101" pitchFamily="2" charset="-122"/>
              </a:rPr>
              <a:t>provide bulk of secondary storage of modern computers</a:t>
            </a:r>
          </a:p>
          <a:p>
            <a:pPr lvl="1">
              <a:lnSpc>
                <a:spcPct val="90000"/>
              </a:lnSpc>
            </a:pPr>
            <a:r>
              <a:rPr lang="en-US" altLang="zh-CN" sz="1800">
                <a:ea typeface="宋体" panose="02010600030101010101" pitchFamily="2" charset="-122"/>
              </a:rPr>
              <a:t>Drives rotate at 60 to 10,000 times per second</a:t>
            </a:r>
          </a:p>
          <a:p>
            <a:pPr lvl="1">
              <a:lnSpc>
                <a:spcPct val="90000"/>
              </a:lnSpc>
            </a:pPr>
            <a:r>
              <a:rPr lang="en-US" altLang="zh-CN" sz="1800" b="1">
                <a:ea typeface="宋体" panose="02010600030101010101" pitchFamily="2" charset="-122"/>
              </a:rPr>
              <a:t>Transfer rate</a:t>
            </a:r>
            <a:r>
              <a:rPr lang="en-US" altLang="zh-CN" sz="1800">
                <a:ea typeface="宋体" panose="02010600030101010101" pitchFamily="2" charset="-122"/>
              </a:rPr>
              <a:t> is rate at which data flow between drive and computer</a:t>
            </a:r>
          </a:p>
          <a:p>
            <a:pPr lvl="1">
              <a:lnSpc>
                <a:spcPct val="90000"/>
              </a:lnSpc>
            </a:pPr>
            <a:r>
              <a:rPr lang="en-US" altLang="zh-CN" sz="1800" b="1">
                <a:solidFill>
                  <a:schemeClr val="tx2"/>
                </a:solidFill>
                <a:ea typeface="宋体" panose="02010600030101010101" pitchFamily="2" charset="-122"/>
              </a:rPr>
              <a:t>Positioning time</a:t>
            </a:r>
            <a:r>
              <a:rPr lang="en-US" altLang="zh-CN" sz="1800">
                <a:solidFill>
                  <a:schemeClr val="tx2"/>
                </a:solidFill>
                <a:ea typeface="宋体" panose="02010600030101010101" pitchFamily="2" charset="-122"/>
              </a:rPr>
              <a:t> (</a:t>
            </a:r>
            <a:r>
              <a:rPr lang="en-US" altLang="zh-CN" sz="1800" b="1">
                <a:solidFill>
                  <a:schemeClr val="tx2"/>
                </a:solidFill>
                <a:ea typeface="宋体" panose="02010600030101010101" pitchFamily="2" charset="-122"/>
              </a:rPr>
              <a:t>random-access time</a:t>
            </a:r>
            <a:r>
              <a:rPr lang="en-US" altLang="zh-CN" sz="1800">
                <a:solidFill>
                  <a:schemeClr val="tx2"/>
                </a:solidFill>
                <a:ea typeface="宋体" panose="02010600030101010101" pitchFamily="2" charset="-122"/>
              </a:rPr>
              <a:t>) is time to move disk arm to desired cylinder (</a:t>
            </a:r>
            <a:r>
              <a:rPr lang="en-US" altLang="zh-CN" sz="1800" b="1">
                <a:solidFill>
                  <a:schemeClr val="tx2"/>
                </a:solidFill>
                <a:ea typeface="宋体" panose="02010600030101010101" pitchFamily="2" charset="-122"/>
              </a:rPr>
              <a:t>seek time</a:t>
            </a:r>
            <a:r>
              <a:rPr lang="en-US" altLang="zh-CN" sz="1800">
                <a:solidFill>
                  <a:schemeClr val="tx2"/>
                </a:solidFill>
                <a:ea typeface="宋体" panose="02010600030101010101" pitchFamily="2" charset="-122"/>
              </a:rPr>
              <a:t>) and time for desired sector to rotate under the disk head (</a:t>
            </a:r>
            <a:r>
              <a:rPr lang="en-US" altLang="zh-CN" sz="1800" b="1">
                <a:solidFill>
                  <a:schemeClr val="tx2"/>
                </a:solidFill>
                <a:ea typeface="宋体" panose="02010600030101010101" pitchFamily="2" charset="-122"/>
              </a:rPr>
              <a:t>rotational latency</a:t>
            </a:r>
            <a:r>
              <a:rPr lang="en-US" altLang="zh-CN" sz="1800">
                <a:solidFill>
                  <a:schemeClr val="tx2"/>
                </a:solidFill>
                <a:ea typeface="宋体" panose="02010600030101010101" pitchFamily="2" charset="-122"/>
              </a:rPr>
              <a:t>)</a:t>
            </a:r>
          </a:p>
          <a:p>
            <a:pPr lvl="1">
              <a:lnSpc>
                <a:spcPct val="90000"/>
              </a:lnSpc>
            </a:pPr>
            <a:r>
              <a:rPr lang="en-US" altLang="zh-CN" sz="1800" b="1">
                <a:ea typeface="宋体" panose="02010600030101010101" pitchFamily="2" charset="-122"/>
              </a:rPr>
              <a:t>Head crash</a:t>
            </a:r>
            <a:r>
              <a:rPr lang="en-US" altLang="zh-CN" sz="1800">
                <a:ea typeface="宋体" panose="02010600030101010101" pitchFamily="2" charset="-122"/>
              </a:rPr>
              <a:t> results from </a:t>
            </a:r>
            <a:r>
              <a:rPr lang="en-US" altLang="zh-CN" sz="1800" b="1">
                <a:ea typeface="宋体" panose="02010600030101010101" pitchFamily="2" charset="-122"/>
              </a:rPr>
              <a:t>disk head</a:t>
            </a:r>
            <a:r>
              <a:rPr lang="en-US" altLang="zh-CN" sz="1800">
                <a:ea typeface="宋体" panose="02010600030101010101" pitchFamily="2" charset="-122"/>
              </a:rPr>
              <a:t> making </a:t>
            </a:r>
            <a:r>
              <a:rPr lang="en-US" altLang="zh-CN" sz="1800" b="1">
                <a:ea typeface="宋体" panose="02010600030101010101" pitchFamily="2" charset="-122"/>
              </a:rPr>
              <a:t>contact with the disk surface</a:t>
            </a:r>
          </a:p>
          <a:p>
            <a:pPr lvl="2">
              <a:lnSpc>
                <a:spcPct val="90000"/>
              </a:lnSpc>
            </a:pPr>
            <a:r>
              <a:rPr lang="en-US" altLang="zh-CN" sz="1600">
                <a:ea typeface="宋体" panose="02010600030101010101" pitchFamily="2" charset="-122"/>
              </a:rPr>
              <a:t>That’s bad</a:t>
            </a:r>
          </a:p>
          <a:p>
            <a:pPr>
              <a:lnSpc>
                <a:spcPct val="90000"/>
              </a:lnSpc>
            </a:pPr>
            <a:r>
              <a:rPr lang="en-US" altLang="zh-CN" sz="2000">
                <a:ea typeface="宋体" panose="02010600030101010101" pitchFamily="2" charset="-122"/>
              </a:rPr>
              <a:t>Disks can be removable</a:t>
            </a:r>
          </a:p>
          <a:p>
            <a:pPr>
              <a:lnSpc>
                <a:spcPct val="90000"/>
              </a:lnSpc>
            </a:pPr>
            <a:r>
              <a:rPr lang="en-US" altLang="zh-CN" sz="2000">
                <a:ea typeface="宋体" panose="02010600030101010101" pitchFamily="2" charset="-122"/>
              </a:rPr>
              <a:t>Drive attached to computer via </a:t>
            </a:r>
            <a:r>
              <a:rPr lang="en-US" altLang="zh-CN" sz="2000" b="1">
                <a:ea typeface="宋体" panose="02010600030101010101" pitchFamily="2" charset="-122"/>
              </a:rPr>
              <a:t>I/O bus</a:t>
            </a:r>
          </a:p>
          <a:p>
            <a:pPr lvl="1">
              <a:lnSpc>
                <a:spcPct val="90000"/>
              </a:lnSpc>
            </a:pPr>
            <a:r>
              <a:rPr lang="en-US" altLang="zh-CN" sz="1800">
                <a:ea typeface="宋体" panose="02010600030101010101" pitchFamily="2" charset="-122"/>
              </a:rPr>
              <a:t>Busses vary, including </a:t>
            </a:r>
            <a:r>
              <a:rPr lang="en-US" altLang="zh-CN" sz="1800" b="1">
                <a:ea typeface="宋体" panose="02010600030101010101" pitchFamily="2" charset="-122"/>
              </a:rPr>
              <a:t>EIDE, ATA, SATA, USB, Fibre Channel, SCSI</a:t>
            </a:r>
          </a:p>
          <a:p>
            <a:pPr lvl="1">
              <a:lnSpc>
                <a:spcPct val="90000"/>
              </a:lnSpc>
            </a:pPr>
            <a:r>
              <a:rPr lang="en-US" altLang="zh-CN" sz="1800" b="1">
                <a:ea typeface="宋体" panose="02010600030101010101" pitchFamily="2" charset="-122"/>
              </a:rPr>
              <a:t>Host controller</a:t>
            </a:r>
            <a:r>
              <a:rPr lang="en-US" altLang="zh-CN" sz="1800">
                <a:ea typeface="宋体" panose="02010600030101010101" pitchFamily="2" charset="-122"/>
              </a:rPr>
              <a:t> in computer uses bus to talk to </a:t>
            </a:r>
            <a:r>
              <a:rPr lang="en-US" altLang="zh-CN" sz="1800" b="1">
                <a:ea typeface="宋体" panose="02010600030101010101" pitchFamily="2" charset="-122"/>
              </a:rPr>
              <a:t>disk controller</a:t>
            </a:r>
            <a:r>
              <a:rPr lang="en-US" altLang="zh-CN" sz="1800">
                <a:ea typeface="宋体" panose="02010600030101010101" pitchFamily="2" charset="-122"/>
              </a:rPr>
              <a:t> built into drive or storage array</a:t>
            </a:r>
          </a:p>
          <a:p>
            <a:pPr>
              <a:lnSpc>
                <a:spcPct val="90000"/>
              </a:lnSpc>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5DEE3DB-D226-4D0B-BC56-07752E64141B}"/>
              </a:ext>
            </a:extLst>
          </p:cNvPr>
          <p:cNvSpPr txBox="1"/>
          <p:nvPr>
            <p:custDataLst>
              <p:tags r:id="rId2"/>
            </p:custDataLst>
          </p:nvPr>
        </p:nvSpPr>
        <p:spPr>
          <a:xfrm>
            <a:off x="665922" y="635000"/>
            <a:ext cx="7722704" cy="5214303"/>
          </a:xfrm>
          <a:prstGeom prst="rect">
            <a:avLst/>
          </a:prstGeom>
          <a:noFill/>
        </p:spPr>
        <p:txBody>
          <a:bodyPr vert="horz" wrap="square" rtlCol="0" anchor="ctr" anchorCtr="0">
            <a:noAutofit/>
          </a:bodyPr>
          <a:lstStyle/>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假设计算机系统采用</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磁盘调度策略，使用</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2KB</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的内存空间记录</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16384</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个磁盘块的空闲状态。</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）请说明在上述条件下如何进行磁盘块空闲状态管理。</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）设某单面磁盘旋转速度为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6000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转</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分钟。每个磁道有</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个扇区，相邻磁道间的平均移动时间为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1ms</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。若在某时刻，磁头位于</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号磁道处，并沿着磁道号大的方向移动。磁道号请求队列为</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90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，对请求队列中的每个磁道需读取一个随机分布的扇区，则读完这</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个扇区共需要多少时间？给出计算过程。</a:t>
            </a:r>
            <a:endPar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spcBef>
                <a:spcPts val="600"/>
              </a:spcBef>
            </a:pP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）如果将磁盘替换为随机访问的</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Flash</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半导体存储器（如</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U</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盘，</a:t>
            </a:r>
            <a:r>
              <a:rPr kumimoji="1"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SSD</a:t>
            </a:r>
            <a:r>
              <a:rPr kumimoji="1"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盘等</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），是否有比</a:t>
            </a: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kumimoji="1"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更有效的磁盘调度策略？若有，给出磁盘调度策略的名称并说明理由；若无，说明理由。</a:t>
            </a:r>
          </a:p>
        </p:txBody>
      </p:sp>
      <p:sp>
        <p:nvSpPr>
          <p:cNvPr id="7" name="矩形: 圆角 6">
            <a:extLst>
              <a:ext uri="{FF2B5EF4-FFF2-40B4-BE49-F238E27FC236}">
                <a16:creationId xmlns:a16="http://schemas.microsoft.com/office/drawing/2014/main" id="{1C06FA5C-F406-4DA2-970F-0318FF2B3427}"/>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F38CA3E8-C725-49A4-8B89-75A1579E94A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noAutofit/>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50CB9A27-773B-4D68-8AB0-F8FE4AC7DBA3}"/>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75F4226A-0C44-441E-AC73-5669B7EC8165}"/>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9" name="ColorBlock">
              <a:extLst>
                <a:ext uri="{FF2B5EF4-FFF2-40B4-BE49-F238E27FC236}">
                  <a16:creationId xmlns:a16="http://schemas.microsoft.com/office/drawing/2014/main" id="{967A9050-596B-49BF-B93E-DE4FA73B549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0" name="TypeText">
              <a:extLst>
                <a:ext uri="{FF2B5EF4-FFF2-40B4-BE49-F238E27FC236}">
                  <a16:creationId xmlns:a16="http://schemas.microsoft.com/office/drawing/2014/main" id="{351F33F7-7990-4F4A-8246-07D87AFE4AE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2D09B015-0092-4FBB-868B-E434EBA31E2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B24DE196-2CF2-4659-9C5B-2BE97D8B11EB}"/>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867818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14C6DC-5112-440C-86FE-6B3233D37BFE}"/>
              </a:ext>
            </a:extLst>
          </p:cNvPr>
          <p:cNvSpPr>
            <a:spLocks noGrp="1" noChangeArrowheads="1"/>
          </p:cNvSpPr>
          <p:nvPr>
            <p:ph type="title"/>
          </p:nvPr>
        </p:nvSpPr>
        <p:spPr/>
        <p:txBody>
          <a:bodyPr/>
          <a:lstStyle/>
          <a:p>
            <a:pPr>
              <a:defRPr/>
            </a:pPr>
            <a:r>
              <a:rPr lang="zh-CN" altLang="en-US" dirty="0">
                <a:ea typeface="宋体" pitchFamily="2" charset="-122"/>
              </a:rPr>
              <a:t>续上页</a:t>
            </a:r>
            <a:endParaRPr lang="en-US" altLang="zh-CN" dirty="0">
              <a:ea typeface="宋体" pitchFamily="2" charset="-122"/>
            </a:endParaRPr>
          </a:p>
        </p:txBody>
      </p:sp>
      <p:sp>
        <p:nvSpPr>
          <p:cNvPr id="40963" name="Rectangle 3">
            <a:extLst>
              <a:ext uri="{FF2B5EF4-FFF2-40B4-BE49-F238E27FC236}">
                <a16:creationId xmlns:a16="http://schemas.microsoft.com/office/drawing/2014/main" id="{C7036388-6AAA-4DCE-959E-6150E19FB9F7}"/>
              </a:ext>
            </a:extLst>
          </p:cNvPr>
          <p:cNvSpPr>
            <a:spLocks noGrp="1" noChangeArrowheads="1"/>
          </p:cNvSpPr>
          <p:nvPr>
            <p:ph type="body" idx="1"/>
          </p:nvPr>
        </p:nvSpPr>
        <p:spPr>
          <a:xfrm>
            <a:off x="786171" y="999203"/>
            <a:ext cx="7711786" cy="5224616"/>
          </a:xfrm>
        </p:spPr>
        <p:txBody>
          <a:bodyPr/>
          <a:lstStyle/>
          <a:p>
            <a:pPr marL="0" indent="0" eaLnBrk="1">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）可采用位示图法表示磁盘块的空闲状态。二进制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表示磁盘块空闲，</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表示已分配。</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的磁盘块共占用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16384bit=16384/8B=2048B=2KB</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，可满足</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使用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2KB</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的内存空间记录</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16384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个磁盘块的空闲状态的要求。</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）读完这</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个扇区共需要多少时间包括三部分：寻道时间，旋转延迟时间，及扇区存取时间。</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采用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磁盘调度算法，磁道的访问顺序为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120,3050,90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，访问过程中移动的磁道总数为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(120-100)+(120-30)+(90-30)=170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，故总的寻到时间为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170*1ms=170ms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按汤子瀛书中，</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即为</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C-LOOK</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旋转一圈需要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1/6000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分钟</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，随机访问一个扇区的平均旋转延迟时间为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(0+10)</a:t>
            </a:r>
            <a:r>
              <a:rPr lang="en-US" altLang="zh-CN" sz="1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ms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5ms*4=20ms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每个磁道有</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个扇区，则读取一个扇区的时间需要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10ms/100=0.1ms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，读取</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个扇区需要</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0.1ms*4=0.4ms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综上，磁盘访问总时间为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170ms+20ms+0.4ms=190.4ms</a:t>
            </a:r>
          </a:p>
          <a:p>
            <a:pPr marL="0" indent="0" eaLnBrk="1">
              <a:buNone/>
            </a:pP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FCFS</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调度比</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CSCAN</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更有效。因为</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Flash</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半导体存储器不需要考虑</a:t>
            </a:r>
            <a:r>
              <a:rPr lang="zh-CN" altLang="en-US" sz="1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寻道和</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旋转延迟，可直接</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按照</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I/O</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的请求顺序服务</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0" indent="0" eaLnBrk="1">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DBAC885-6A84-4C73-B3F3-9C4F764EBDB0}"/>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下列选项中，不能改善磁盘</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性能的是（）。</a:t>
            </a:r>
          </a:p>
        </p:txBody>
      </p:sp>
      <p:sp>
        <p:nvSpPr>
          <p:cNvPr id="7" name="文本框 6">
            <a:extLst>
              <a:ext uri="{FF2B5EF4-FFF2-40B4-BE49-F238E27FC236}">
                <a16:creationId xmlns:a16="http://schemas.microsoft.com/office/drawing/2014/main" id="{2F28B358-79CC-4343-8FF8-6BC27AB9D212}"/>
              </a:ext>
            </a:extLst>
          </p:cNvPr>
          <p:cNvSpPr txBox="1"/>
          <p:nvPr>
            <p:custDataLst>
              <p:tags r:id="rId3"/>
            </p:custDataLst>
          </p:nvPr>
        </p:nvSpPr>
        <p:spPr>
          <a:xfrm>
            <a:off x="1828800" y="22463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重排</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请求次序</a:t>
            </a:r>
          </a:p>
        </p:txBody>
      </p:sp>
      <p:sp>
        <p:nvSpPr>
          <p:cNvPr id="8" name="文本框 7">
            <a:extLst>
              <a:ext uri="{FF2B5EF4-FFF2-40B4-BE49-F238E27FC236}">
                <a16:creationId xmlns:a16="http://schemas.microsoft.com/office/drawing/2014/main" id="{977C54EB-D46B-49A4-B957-9C07964990CD}"/>
              </a:ext>
            </a:extLst>
          </p:cNvPr>
          <p:cNvSpPr txBox="1"/>
          <p:nvPr>
            <p:custDataLst>
              <p:tags r:id="rId4"/>
            </p:custDataLst>
          </p:nvPr>
        </p:nvSpPr>
        <p:spPr>
          <a:xfrm>
            <a:off x="1828800" y="31035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在一个磁盘上设置多个分区</a:t>
            </a:r>
          </a:p>
        </p:txBody>
      </p:sp>
      <p:sp>
        <p:nvSpPr>
          <p:cNvPr id="9" name="文本框 8">
            <a:extLst>
              <a:ext uri="{FF2B5EF4-FFF2-40B4-BE49-F238E27FC236}">
                <a16:creationId xmlns:a16="http://schemas.microsoft.com/office/drawing/2014/main" id="{233BCFF5-1C1B-45E3-B4AE-A52DAAF9BFA9}"/>
              </a:ext>
            </a:extLst>
          </p:cNvPr>
          <p:cNvSpPr txBox="1"/>
          <p:nvPr>
            <p:custDataLst>
              <p:tags r:id="rId5"/>
            </p:custDataLst>
          </p:nvPr>
        </p:nvSpPr>
        <p:spPr>
          <a:xfrm>
            <a:off x="1828800" y="396081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预读和滞后写</a:t>
            </a:r>
          </a:p>
        </p:txBody>
      </p:sp>
      <p:sp>
        <p:nvSpPr>
          <p:cNvPr id="10" name="文本框 9">
            <a:extLst>
              <a:ext uri="{FF2B5EF4-FFF2-40B4-BE49-F238E27FC236}">
                <a16:creationId xmlns:a16="http://schemas.microsoft.com/office/drawing/2014/main" id="{83A595B1-CD54-45D0-8382-B403A123AAE1}"/>
              </a:ext>
            </a:extLst>
          </p:cNvPr>
          <p:cNvSpPr txBox="1"/>
          <p:nvPr>
            <p:custDataLst>
              <p:tags r:id="rId6"/>
            </p:custDataLst>
          </p:nvPr>
        </p:nvSpPr>
        <p:spPr>
          <a:xfrm>
            <a:off x="1828800" y="4818062"/>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优化文件物理块的分布</a:t>
            </a:r>
          </a:p>
        </p:txBody>
      </p:sp>
      <p:sp>
        <p:nvSpPr>
          <p:cNvPr id="11" name="椭圆 10">
            <a:extLst>
              <a:ext uri="{FF2B5EF4-FFF2-40B4-BE49-F238E27FC236}">
                <a16:creationId xmlns:a16="http://schemas.microsoft.com/office/drawing/2014/main" id="{DEBBC1D3-0C8C-40A1-9576-E62FA61D3EA6}"/>
              </a:ext>
            </a:extLst>
          </p:cNvPr>
          <p:cNvSpPr>
            <a:spLocks noChangeAspect="1"/>
          </p:cNvSpPr>
          <p:nvPr>
            <p:custDataLst>
              <p:tags r:id="rId7"/>
            </p:custDataLst>
          </p:nvPr>
        </p:nvSpPr>
        <p:spPr bwMode="auto">
          <a:xfrm>
            <a:off x="1114425" y="23106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1297600-9429-4180-9E09-A4C7FD804683}"/>
              </a:ext>
            </a:extLst>
          </p:cNvPr>
          <p:cNvSpPr>
            <a:spLocks noChangeAspect="1"/>
          </p:cNvSpPr>
          <p:nvPr>
            <p:custDataLst>
              <p:tags r:id="rId8"/>
            </p:custDataLst>
          </p:nvPr>
        </p:nvSpPr>
        <p:spPr bwMode="auto">
          <a:xfrm>
            <a:off x="1114425" y="31678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2CF21ED-AFC1-480A-8030-5A1410A14882}"/>
              </a:ext>
            </a:extLst>
          </p:cNvPr>
          <p:cNvSpPr>
            <a:spLocks noChangeAspect="1"/>
          </p:cNvSpPr>
          <p:nvPr>
            <p:custDataLst>
              <p:tags r:id="rId9"/>
            </p:custDataLst>
          </p:nvPr>
        </p:nvSpPr>
        <p:spPr bwMode="auto">
          <a:xfrm>
            <a:off x="1114425" y="40251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1C14D055-8A87-4949-ABD7-79E974561C24}"/>
              </a:ext>
            </a:extLst>
          </p:cNvPr>
          <p:cNvSpPr>
            <a:spLocks noChangeAspect="1"/>
          </p:cNvSpPr>
          <p:nvPr>
            <p:custDataLst>
              <p:tags r:id="rId10"/>
            </p:custDataLst>
          </p:nvPr>
        </p:nvSpPr>
        <p:spPr bwMode="auto">
          <a:xfrm>
            <a:off x="1114425" y="48823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659E6C5-2567-4C14-A634-0F5D8CEAD2EE}"/>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68B6E999-0CEB-4132-B2E8-8E7FBF22F06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FFFF"/>
              </a:solidFill>
              <a:effectLst/>
              <a:latin typeface="Helvetica" pitchFamily="34" charset="0"/>
            </a:endParaRPr>
          </a:p>
        </p:txBody>
      </p:sp>
      <p:sp>
        <p:nvSpPr>
          <p:cNvPr id="27" name="文本框 26">
            <a:extLst>
              <a:ext uri="{FF2B5EF4-FFF2-40B4-BE49-F238E27FC236}">
                <a16:creationId xmlns:a16="http://schemas.microsoft.com/office/drawing/2014/main" id="{6A49F6F4-C297-42CA-81D4-D227E02059C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AAFDB7A-FC3B-4EF8-89FF-1F5A1FBF747A}"/>
              </a:ext>
            </a:extLst>
          </p:cNvPr>
          <p:cNvSpPr txBox="1"/>
          <p:nvPr>
            <p:custDataLst>
              <p:tags r:id="rId14"/>
            </p:custDataLst>
          </p:nvPr>
        </p:nvSpPr>
        <p:spPr>
          <a:xfrm>
            <a:off x="9779000" y="635000"/>
            <a:ext cx="3332480" cy="3823294"/>
          </a:xfrm>
          <a:prstGeom prst="rect">
            <a:avLst/>
          </a:prstGeom>
          <a:noFill/>
        </p:spPr>
        <p:txBody>
          <a:bodyPr vert="horz" rtlCol="0" anchor="t" anchorCtr="0">
            <a:noAutofit/>
          </a:bodyPr>
          <a:lstStyle/>
          <a:p>
            <a:pPr eaLnBrk="1" hangingPunct="1"/>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hangingPunct="1"/>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滞后</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写：如果一个文件块被修改过，将来需要写回磁盘，防止数据丢失。</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采用</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Disk Cache</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memory mapped I/O</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）技术，没有必要磁盘块被修改后接着写回，而是等多次修改且被置换后才写回，以尽量减少磁盘的访问频率。</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73B73C4F-A6A7-4D5F-AB9F-22EBA43BBEB6}"/>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2AC461C3-6F6B-4A92-AE85-1DB652663315}"/>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4" name="RemarkBlock">
              <a:extLst>
                <a:ext uri="{FF2B5EF4-FFF2-40B4-BE49-F238E27FC236}">
                  <a16:creationId xmlns:a16="http://schemas.microsoft.com/office/drawing/2014/main" id="{C1B7E62D-CEC4-446F-9E73-805D19A8C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25" name="RemarkTitleText">
              <a:extLst>
                <a:ext uri="{FF2B5EF4-FFF2-40B4-BE49-F238E27FC236}">
                  <a16:creationId xmlns:a16="http://schemas.microsoft.com/office/drawing/2014/main" id="{F6794BC3-E900-482A-9492-4984B12695E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E8A555B-2FB7-48FC-B7BC-EEB494DB96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3" name="RemarkBlock">
            <a:extLst>
              <a:ext uri="{FF2B5EF4-FFF2-40B4-BE49-F238E27FC236}">
                <a16:creationId xmlns:a16="http://schemas.microsoft.com/office/drawing/2014/main" id="{D1F83E15-641F-40AA-B441-E662F558C533}"/>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4" name="RemarkTitleText">
            <a:extLst>
              <a:ext uri="{FF2B5EF4-FFF2-40B4-BE49-F238E27FC236}">
                <a16:creationId xmlns:a16="http://schemas.microsoft.com/office/drawing/2014/main" id="{E14458ED-BE22-4CF6-A572-DAD39568719E}"/>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4706CB25-F235-4947-A42F-D7F4149D653C}"/>
              </a:ext>
            </a:extLst>
          </p:cNvPr>
          <p:cNvGrpSpPr/>
          <p:nvPr>
            <p:custDataLst>
              <p:tags r:id="rId1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3AC8D51B-B760-4329-B69E-A33627D67CD2}"/>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7" name="ColorBlock">
              <a:extLst>
                <a:ext uri="{FF2B5EF4-FFF2-40B4-BE49-F238E27FC236}">
                  <a16:creationId xmlns:a16="http://schemas.microsoft.com/office/drawing/2014/main" id="{32972D52-0A8D-4A7C-B12E-C582677B9C3A}"/>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8" name="TypeText">
              <a:extLst>
                <a:ext uri="{FF2B5EF4-FFF2-40B4-BE49-F238E27FC236}">
                  <a16:creationId xmlns:a16="http://schemas.microsoft.com/office/drawing/2014/main" id="{0998CCC0-A678-4B0D-A2FC-B3277079E618}"/>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60EBBB81-5CA2-4D9D-82F5-74E8326FE162}"/>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618A5B7-8E67-40BE-99B4-F3A66A6E27F1}"/>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0B88E959-6E38-4F19-8994-00715270007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70111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14C6DC-5112-440C-86FE-6B3233D37BFE}"/>
              </a:ext>
            </a:extLst>
          </p:cNvPr>
          <p:cNvSpPr>
            <a:spLocks noGrp="1" noChangeArrowheads="1"/>
          </p:cNvSpPr>
          <p:nvPr>
            <p:ph type="title"/>
          </p:nvPr>
        </p:nvSpPr>
        <p:spPr/>
        <p:txBody>
          <a:bodyPr/>
          <a:lstStyle/>
          <a:p>
            <a:pPr>
              <a:defRPr/>
            </a:pPr>
            <a:r>
              <a:rPr lang="en-US" altLang="zh-CN" dirty="0">
                <a:ea typeface="宋体" pitchFamily="2" charset="-122"/>
              </a:rPr>
              <a:t>12.5 Disk Management</a:t>
            </a:r>
          </a:p>
        </p:txBody>
      </p:sp>
      <p:sp>
        <p:nvSpPr>
          <p:cNvPr id="40963" name="Rectangle 3">
            <a:extLst>
              <a:ext uri="{FF2B5EF4-FFF2-40B4-BE49-F238E27FC236}">
                <a16:creationId xmlns:a16="http://schemas.microsoft.com/office/drawing/2014/main" id="{C7036388-6AAA-4DCE-959E-6150E19FB9F7}"/>
              </a:ext>
            </a:extLst>
          </p:cNvPr>
          <p:cNvSpPr>
            <a:spLocks noGrp="1" noChangeArrowheads="1"/>
          </p:cNvSpPr>
          <p:nvPr>
            <p:ph type="body" idx="1"/>
          </p:nvPr>
        </p:nvSpPr>
        <p:spPr/>
        <p:txBody>
          <a:bodyPr/>
          <a:lstStyle/>
          <a:p>
            <a:r>
              <a:rPr lang="en-US" altLang="zh-CN" sz="2000" b="1" i="1" dirty="0">
                <a:solidFill>
                  <a:srgbClr val="006600"/>
                </a:solidFill>
                <a:ea typeface="宋体" panose="02010600030101010101" pitchFamily="2" charset="-122"/>
              </a:rPr>
              <a:t>Low-level formatting</a:t>
            </a:r>
            <a:r>
              <a:rPr lang="en-US" altLang="zh-CN" sz="2000" dirty="0">
                <a:ea typeface="宋体" panose="02010600030101010101" pitchFamily="2" charset="-122"/>
              </a:rPr>
              <a:t>, or </a:t>
            </a:r>
            <a:r>
              <a:rPr lang="en-US" altLang="zh-CN" sz="2000" b="1" i="1" dirty="0">
                <a:solidFill>
                  <a:srgbClr val="006600"/>
                </a:solidFill>
                <a:ea typeface="宋体" panose="02010600030101010101" pitchFamily="2" charset="-122"/>
              </a:rPr>
              <a:t>physical formatting</a:t>
            </a:r>
            <a:r>
              <a:rPr lang="en-US" altLang="zh-CN" sz="2000" b="1" dirty="0">
                <a:solidFill>
                  <a:srgbClr val="006600"/>
                </a:solidFill>
                <a:ea typeface="宋体" panose="02010600030101010101" pitchFamily="2" charset="-122"/>
              </a:rPr>
              <a:t> </a:t>
            </a:r>
            <a:r>
              <a:rPr lang="en-US" altLang="zh-CN" sz="2000" dirty="0">
                <a:ea typeface="宋体" panose="02010600030101010101" pitchFamily="2" charset="-122"/>
              </a:rPr>
              <a:t>— Dividing a disk into sectors that the disk controller can read and write.</a:t>
            </a:r>
          </a:p>
          <a:p>
            <a:r>
              <a:rPr lang="en-US" altLang="zh-CN" sz="2000" dirty="0">
                <a:ea typeface="宋体" panose="02010600030101010101" pitchFamily="2" charset="-122"/>
              </a:rPr>
              <a:t>To use a disk to hold files, the operating system still needs to record its own data structures on the disk.</a:t>
            </a:r>
          </a:p>
          <a:p>
            <a:pPr lvl="1"/>
            <a:r>
              <a:rPr lang="en-US" altLang="zh-CN" sz="2000" b="1" i="1" dirty="0">
                <a:solidFill>
                  <a:srgbClr val="000099"/>
                </a:solidFill>
                <a:ea typeface="宋体" panose="02010600030101010101" pitchFamily="2" charset="-122"/>
              </a:rPr>
              <a:t>Partition</a:t>
            </a:r>
            <a:r>
              <a:rPr lang="en-US" altLang="zh-CN" sz="2000" dirty="0">
                <a:solidFill>
                  <a:srgbClr val="000099"/>
                </a:solidFill>
                <a:ea typeface="宋体" panose="02010600030101010101" pitchFamily="2" charset="-122"/>
              </a:rPr>
              <a:t> the disk into one or more groups of cylinders.</a:t>
            </a:r>
          </a:p>
          <a:p>
            <a:pPr lvl="1"/>
            <a:r>
              <a:rPr lang="en-US" altLang="zh-CN" sz="2000" b="1" i="1" dirty="0">
                <a:solidFill>
                  <a:srgbClr val="C00000"/>
                </a:solidFill>
                <a:ea typeface="宋体" panose="02010600030101010101" pitchFamily="2" charset="-122"/>
              </a:rPr>
              <a:t>Logical formatting</a:t>
            </a:r>
            <a:r>
              <a:rPr lang="en-US" altLang="zh-CN" sz="2000" b="1" dirty="0">
                <a:solidFill>
                  <a:srgbClr val="C00000"/>
                </a:solidFill>
                <a:ea typeface="宋体" panose="02010600030101010101" pitchFamily="2" charset="-122"/>
              </a:rPr>
              <a:t> or “making a file system”.</a:t>
            </a:r>
          </a:p>
          <a:p>
            <a:r>
              <a:rPr lang="en-US" altLang="zh-CN" sz="2000" dirty="0">
                <a:ea typeface="宋体" panose="02010600030101010101" pitchFamily="2" charset="-122"/>
              </a:rPr>
              <a:t>Boot block initializes system.</a:t>
            </a:r>
          </a:p>
          <a:p>
            <a:pPr lvl="1"/>
            <a:r>
              <a:rPr lang="en-US" altLang="zh-CN" sz="2000" dirty="0">
                <a:ea typeface="宋体" panose="02010600030101010101" pitchFamily="2" charset="-122"/>
              </a:rPr>
              <a:t>The bootstrap is stored in ROM.</a:t>
            </a:r>
          </a:p>
          <a:p>
            <a:pPr lvl="1"/>
            <a:r>
              <a:rPr lang="en-US" altLang="zh-CN" sz="2000" i="1" dirty="0">
                <a:ea typeface="宋体" panose="02010600030101010101" pitchFamily="2" charset="-122"/>
              </a:rPr>
              <a:t>Bootstrap loader</a:t>
            </a:r>
            <a:r>
              <a:rPr lang="en-US" altLang="zh-CN" sz="2000" dirty="0">
                <a:ea typeface="宋体" panose="02010600030101010101" pitchFamily="2" charset="-122"/>
              </a:rPr>
              <a:t> program.</a:t>
            </a:r>
          </a:p>
          <a:p>
            <a:r>
              <a:rPr lang="en-US" altLang="zh-CN" sz="2000" dirty="0">
                <a:ea typeface="宋体" panose="02010600030101010101" pitchFamily="2" charset="-122"/>
              </a:rPr>
              <a:t>Methods such as </a:t>
            </a:r>
            <a:r>
              <a:rPr lang="en-US" altLang="zh-CN" sz="2000" b="1" i="1" dirty="0">
                <a:ea typeface="宋体" panose="02010600030101010101" pitchFamily="2" charset="-122"/>
              </a:rPr>
              <a:t>sector sparing</a:t>
            </a:r>
            <a:r>
              <a:rPr lang="en-US" altLang="zh-CN" sz="2000" b="1" dirty="0">
                <a:ea typeface="宋体" panose="02010600030101010101" pitchFamily="2" charset="-122"/>
              </a:rPr>
              <a:t> </a:t>
            </a:r>
            <a:r>
              <a:rPr lang="en-US" altLang="zh-CN" sz="2000" dirty="0">
                <a:ea typeface="宋体" panose="02010600030101010101" pitchFamily="2" charset="-122"/>
              </a:rPr>
              <a:t>used to handle bad blocks.</a:t>
            </a:r>
          </a:p>
        </p:txBody>
      </p:sp>
    </p:spTree>
    <p:extLst>
      <p:ext uri="{BB962C8B-B14F-4D97-AF65-F5344CB8AC3E}">
        <p14:creationId xmlns:p14="http://schemas.microsoft.com/office/powerpoint/2010/main" val="94492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D90327E8-61C1-4EB0-A06A-CA7A2E187A57}"/>
              </a:ext>
            </a:extLst>
          </p:cNvPr>
          <p:cNvSpPr>
            <a:spLocks noGrp="1" noChangeArrowheads="1"/>
          </p:cNvSpPr>
          <p:nvPr>
            <p:ph type="title"/>
          </p:nvPr>
        </p:nvSpPr>
        <p:spPr/>
        <p:txBody>
          <a:bodyPr/>
          <a:lstStyle/>
          <a:p>
            <a:pPr>
              <a:defRPr/>
            </a:pPr>
            <a:r>
              <a:rPr lang="en-US" altLang="zh-CN">
                <a:ea typeface="宋体" pitchFamily="2" charset="-122"/>
              </a:rPr>
              <a:t>MS-DOS Disk Layout</a:t>
            </a:r>
            <a:endParaRPr lang="en-US" altLang="zh-CN" sz="2400">
              <a:ea typeface="宋体" pitchFamily="2" charset="-122"/>
            </a:endParaRPr>
          </a:p>
        </p:txBody>
      </p:sp>
      <p:pic>
        <p:nvPicPr>
          <p:cNvPr id="41987" name="Picture 3">
            <a:extLst>
              <a:ext uri="{FF2B5EF4-FFF2-40B4-BE49-F238E27FC236}">
                <a16:creationId xmlns:a16="http://schemas.microsoft.com/office/drawing/2014/main" id="{B430F87B-1DCC-41E6-BE55-06602CE3D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259" t="1598" r="16766" b="2631"/>
          <a:stretch>
            <a:fillRect/>
          </a:stretch>
        </p:blipFill>
        <p:spPr bwMode="auto">
          <a:xfrm>
            <a:off x="1700213" y="1079500"/>
            <a:ext cx="4330700" cy="4714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AEDB296-626C-43F1-9BC5-1D4215D8AF10}"/>
              </a:ext>
            </a:extLst>
          </p:cNvPr>
          <p:cNvSpPr>
            <a:spLocks noGrp="1" noChangeArrowheads="1"/>
          </p:cNvSpPr>
          <p:nvPr>
            <p:ph type="title"/>
          </p:nvPr>
        </p:nvSpPr>
        <p:spPr/>
        <p:txBody>
          <a:bodyPr/>
          <a:lstStyle/>
          <a:p>
            <a:pPr>
              <a:defRPr/>
            </a:pPr>
            <a:r>
              <a:rPr lang="en-US" altLang="zh-CN">
                <a:ea typeface="宋体" pitchFamily="2" charset="-122"/>
              </a:rPr>
              <a:t>Booting from a Disk in Windows 2000</a:t>
            </a:r>
            <a:endParaRPr lang="en-US" altLang="zh-CN" sz="2400">
              <a:ea typeface="宋体" pitchFamily="2" charset="-122"/>
            </a:endParaRPr>
          </a:p>
        </p:txBody>
      </p:sp>
      <p:pic>
        <p:nvPicPr>
          <p:cNvPr id="43011" name="Picture 4">
            <a:extLst>
              <a:ext uri="{FF2B5EF4-FFF2-40B4-BE49-F238E27FC236}">
                <a16:creationId xmlns:a16="http://schemas.microsoft.com/office/drawing/2014/main" id="{76615D11-09B6-4867-94F0-3C703D77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2" t="5289" r="706" b="5614"/>
          <a:stretch>
            <a:fillRect/>
          </a:stretch>
        </p:blipFill>
        <p:spPr bwMode="auto">
          <a:xfrm>
            <a:off x="825500" y="1295400"/>
            <a:ext cx="6296025" cy="4867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3012" name="Text Box 5">
            <a:extLst>
              <a:ext uri="{FF2B5EF4-FFF2-40B4-BE49-F238E27FC236}">
                <a16:creationId xmlns:a16="http://schemas.microsoft.com/office/drawing/2014/main" id="{C94913EC-7EC5-41D0-9C68-207290E6F511}"/>
              </a:ext>
            </a:extLst>
          </p:cNvPr>
          <p:cNvSpPr txBox="1">
            <a:spLocks noChangeArrowheads="1"/>
          </p:cNvSpPr>
          <p:nvPr/>
        </p:nvSpPr>
        <p:spPr bwMode="auto">
          <a:xfrm>
            <a:off x="7797800" y="1841500"/>
            <a:ext cx="1117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a:ea typeface="宋体" panose="02010600030101010101" pitchFamily="2" charset="-122"/>
              </a:rPr>
              <a:t>MBR-Master </a:t>
            </a:r>
          </a:p>
          <a:p>
            <a:pPr>
              <a:spcBef>
                <a:spcPct val="0"/>
              </a:spcBef>
              <a:buClrTx/>
              <a:buSzTx/>
              <a:buFontTx/>
              <a:buNone/>
            </a:pPr>
            <a:r>
              <a:rPr kumimoji="0" lang="en-US" altLang="zh-CN" sz="1800" b="1">
                <a:ea typeface="宋体" panose="02010600030101010101" pitchFamily="2" charset="-122"/>
              </a:rPr>
              <a:t>Boot</a:t>
            </a:r>
          </a:p>
          <a:p>
            <a:pPr>
              <a:spcBef>
                <a:spcPct val="0"/>
              </a:spcBef>
              <a:buClrTx/>
              <a:buSzTx/>
              <a:buFontTx/>
              <a:buNone/>
            </a:pPr>
            <a:r>
              <a:rPr kumimoji="0" lang="en-US" altLang="zh-CN" sz="1800" b="1">
                <a:ea typeface="宋体" panose="02010600030101010101" pitchFamily="2" charset="-122"/>
              </a:rPr>
              <a:t>Record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7572DBF-FC11-4AEB-894F-82C41B6A265E}"/>
              </a:ext>
            </a:extLst>
          </p:cNvPr>
          <p:cNvSpPr>
            <a:spLocks noGrp="1" noChangeArrowheads="1"/>
          </p:cNvSpPr>
          <p:nvPr>
            <p:ph type="title"/>
          </p:nvPr>
        </p:nvSpPr>
        <p:spPr/>
        <p:txBody>
          <a:bodyPr/>
          <a:lstStyle/>
          <a:p>
            <a:pPr>
              <a:defRPr/>
            </a:pPr>
            <a:r>
              <a:rPr lang="en-US" altLang="zh-CN">
                <a:ea typeface="宋体" pitchFamily="2" charset="-122"/>
              </a:rPr>
              <a:t>Swap-Space Management</a:t>
            </a:r>
          </a:p>
        </p:txBody>
      </p:sp>
      <p:sp>
        <p:nvSpPr>
          <p:cNvPr id="119811" name="Rectangle 3">
            <a:extLst>
              <a:ext uri="{FF2B5EF4-FFF2-40B4-BE49-F238E27FC236}">
                <a16:creationId xmlns:a16="http://schemas.microsoft.com/office/drawing/2014/main" id="{FC912B4E-35BB-4C0E-A98C-514113B91C63}"/>
              </a:ext>
            </a:extLst>
          </p:cNvPr>
          <p:cNvSpPr>
            <a:spLocks noGrp="1" noChangeArrowheads="1"/>
          </p:cNvSpPr>
          <p:nvPr>
            <p:ph type="body" idx="1"/>
          </p:nvPr>
        </p:nvSpPr>
        <p:spPr>
          <a:xfrm>
            <a:off x="800100" y="1168400"/>
            <a:ext cx="7594600" cy="4826000"/>
          </a:xfrm>
        </p:spPr>
        <p:txBody>
          <a:bodyPr/>
          <a:lstStyle/>
          <a:p>
            <a:pPr>
              <a:defRPr/>
            </a:pPr>
            <a:r>
              <a:rPr lang="en-US" altLang="zh-CN" sz="2400" b="1" dirty="0">
                <a:ea typeface="宋体" pitchFamily="2" charset="-122"/>
              </a:rPr>
              <a:t>Swap-space — Virtual memory uses disk space as an extension of main memory.</a:t>
            </a:r>
          </a:p>
          <a:p>
            <a:pPr>
              <a:defRPr/>
            </a:pPr>
            <a:r>
              <a:rPr lang="en-US" altLang="zh-CN" sz="2400" dirty="0">
                <a:ea typeface="宋体" pitchFamily="2" charset="-122"/>
              </a:rPr>
              <a:t>Swap-space can be carved out of the </a:t>
            </a:r>
            <a:r>
              <a:rPr lang="en-US" altLang="zh-CN" sz="2400" b="1" dirty="0">
                <a:solidFill>
                  <a:srgbClr val="FF0000"/>
                </a:solidFill>
                <a:ea typeface="宋体" pitchFamily="2" charset="-122"/>
              </a:rPr>
              <a:t>normal file system</a:t>
            </a:r>
            <a:r>
              <a:rPr lang="en-US" altLang="zh-CN" sz="2400" dirty="0">
                <a:ea typeface="宋体" pitchFamily="2" charset="-122"/>
              </a:rPr>
              <a:t>, or, more commonly, it can be in a </a:t>
            </a:r>
            <a:r>
              <a:rPr lang="en-US" altLang="zh-CN" sz="2400" b="1" dirty="0">
                <a:solidFill>
                  <a:srgbClr val="FF0000"/>
                </a:solidFill>
                <a:effectLst>
                  <a:outerShdw blurRad="38100" dist="38100" dir="2700000" algn="tl">
                    <a:srgbClr val="FFFFFF"/>
                  </a:outerShdw>
                </a:effectLst>
                <a:ea typeface="宋体" pitchFamily="2" charset="-122"/>
              </a:rPr>
              <a:t>separate disk partition</a:t>
            </a:r>
            <a:r>
              <a:rPr lang="en-US" altLang="zh-CN" sz="2400" b="1" dirty="0">
                <a:effectLst>
                  <a:outerShdw blurRad="38100" dist="38100" dir="2700000" algn="tl">
                    <a:srgbClr val="FFFFFF"/>
                  </a:outerShdw>
                </a:effectLst>
                <a:ea typeface="宋体" pitchFamily="2" charset="-122"/>
              </a:rPr>
              <a:t>.</a:t>
            </a:r>
          </a:p>
          <a:p>
            <a:pPr>
              <a:defRPr/>
            </a:pPr>
            <a:r>
              <a:rPr lang="en-US" altLang="zh-CN" sz="2400" dirty="0">
                <a:ea typeface="宋体" pitchFamily="2" charset="-122"/>
              </a:rPr>
              <a:t>Swap-space management</a:t>
            </a:r>
          </a:p>
          <a:p>
            <a:pPr lvl="1">
              <a:defRPr/>
            </a:pPr>
            <a:r>
              <a:rPr lang="en-US" altLang="zh-CN" sz="2000" dirty="0">
                <a:ea typeface="宋体" pitchFamily="2" charset="-122"/>
              </a:rPr>
              <a:t>4.3BSD allocates swap space when process starts; holds </a:t>
            </a:r>
            <a:r>
              <a:rPr lang="en-US" altLang="zh-CN" sz="2000" i="1" dirty="0">
                <a:ea typeface="宋体" pitchFamily="2" charset="-122"/>
              </a:rPr>
              <a:t>text segment</a:t>
            </a:r>
            <a:r>
              <a:rPr lang="en-US" altLang="zh-CN" sz="2000" dirty="0">
                <a:ea typeface="宋体" pitchFamily="2" charset="-122"/>
              </a:rPr>
              <a:t> (the program) and </a:t>
            </a:r>
            <a:r>
              <a:rPr lang="en-US" altLang="zh-CN" sz="2000" i="1" dirty="0">
                <a:ea typeface="宋体" pitchFamily="2" charset="-122"/>
              </a:rPr>
              <a:t>data segment.</a:t>
            </a:r>
          </a:p>
          <a:p>
            <a:pPr lvl="1">
              <a:defRPr/>
            </a:pPr>
            <a:r>
              <a:rPr lang="en-US" altLang="zh-CN" sz="2000" dirty="0">
                <a:ea typeface="宋体" pitchFamily="2" charset="-122"/>
              </a:rPr>
              <a:t>Kernel uses </a:t>
            </a:r>
            <a:r>
              <a:rPr lang="en-US" altLang="zh-CN" sz="2000" i="1" dirty="0">
                <a:ea typeface="宋体" pitchFamily="2" charset="-122"/>
              </a:rPr>
              <a:t>swap maps</a:t>
            </a:r>
            <a:r>
              <a:rPr lang="en-US" altLang="zh-CN" sz="2000" dirty="0">
                <a:ea typeface="宋体" pitchFamily="2" charset="-122"/>
              </a:rPr>
              <a:t> to track swap-space use.</a:t>
            </a:r>
          </a:p>
          <a:p>
            <a:pPr lvl="1">
              <a:defRPr/>
            </a:pPr>
            <a:r>
              <a:rPr lang="en-US" altLang="zh-CN" sz="2000" dirty="0">
                <a:ea typeface="宋体" pitchFamily="2" charset="-122"/>
              </a:rPr>
              <a:t>Solaris 2 allocates swap space only when a page is forced out of physical memory, not when the virtual memory page is first created.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466FFBD-E39F-4183-80B1-36473201ABD7}"/>
              </a:ext>
            </a:extLst>
          </p:cNvPr>
          <p:cNvSpPr>
            <a:spLocks noGrp="1" noChangeArrowheads="1"/>
          </p:cNvSpPr>
          <p:nvPr>
            <p:ph type="title"/>
          </p:nvPr>
        </p:nvSpPr>
        <p:spPr>
          <a:xfrm>
            <a:off x="647700" y="673100"/>
            <a:ext cx="8077200" cy="609600"/>
          </a:xfrm>
        </p:spPr>
        <p:txBody>
          <a:bodyPr/>
          <a:lstStyle/>
          <a:p>
            <a:pPr>
              <a:defRPr/>
            </a:pPr>
            <a:r>
              <a:rPr lang="en-US" altLang="zh-CN" sz="2400" dirty="0">
                <a:ea typeface="宋体" pitchFamily="2" charset="-122"/>
              </a:rPr>
              <a:t>Data Structures for Swapping on Linux Systems</a:t>
            </a:r>
          </a:p>
        </p:txBody>
      </p:sp>
      <p:pic>
        <p:nvPicPr>
          <p:cNvPr id="45059" name="Picture 4">
            <a:extLst>
              <a:ext uri="{FF2B5EF4-FFF2-40B4-BE49-F238E27FC236}">
                <a16:creationId xmlns:a16="http://schemas.microsoft.com/office/drawing/2014/main" id="{5E49327B-ACF8-489B-BFF8-22CFE27F1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5" t="25471" r="455" b="25760"/>
          <a:stretch>
            <a:fillRect/>
          </a:stretch>
        </p:blipFill>
        <p:spPr bwMode="auto">
          <a:xfrm>
            <a:off x="685800" y="1701800"/>
            <a:ext cx="7926388" cy="2925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Box 3">
            <a:extLst>
              <a:ext uri="{FF2B5EF4-FFF2-40B4-BE49-F238E27FC236}">
                <a16:creationId xmlns:a16="http://schemas.microsoft.com/office/drawing/2014/main" id="{F4727259-8E95-4BE1-84CC-B6749E673BE4}"/>
              </a:ext>
            </a:extLst>
          </p:cNvPr>
          <p:cNvSpPr txBox="1">
            <a:spLocks noChangeArrowheads="1"/>
          </p:cNvSpPr>
          <p:nvPr/>
        </p:nvSpPr>
        <p:spPr bwMode="auto">
          <a:xfrm>
            <a:off x="596900" y="4927600"/>
            <a:ext cx="8356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In swap map, the value of the counter is </a:t>
            </a:r>
          </a:p>
          <a:p>
            <a:pPr>
              <a:spcBef>
                <a:spcPct val="0"/>
              </a:spcBef>
              <a:buClrTx/>
              <a:buSzTx/>
              <a:buFontTx/>
              <a:buNone/>
            </a:pPr>
            <a:r>
              <a:rPr kumimoji="0" lang="en-US" altLang="zh-CN" sz="1800">
                <a:ea typeface="宋体" panose="02010600030101010101" pitchFamily="2" charset="-122"/>
              </a:rPr>
              <a:t>0—indeicates the corresponding page slot is available</a:t>
            </a:r>
          </a:p>
          <a:p>
            <a:pPr>
              <a:spcBef>
                <a:spcPct val="0"/>
              </a:spcBef>
              <a:buClrTx/>
              <a:buSzTx/>
              <a:buFontTx/>
              <a:buNone/>
            </a:pPr>
            <a:r>
              <a:rPr kumimoji="0" lang="en-US" altLang="zh-CN" sz="1800">
                <a:ea typeface="宋体" panose="02010600030101010101" pitchFamily="2" charset="-122"/>
              </a:rPr>
              <a:t>1—indeicates the swapped page is mapped to a process</a:t>
            </a:r>
          </a:p>
          <a:p>
            <a:pPr>
              <a:spcBef>
                <a:spcPct val="0"/>
              </a:spcBef>
              <a:buClrTx/>
              <a:buSzTx/>
              <a:buFontTx/>
              <a:buNone/>
            </a:pPr>
            <a:r>
              <a:rPr kumimoji="0" lang="en-US" altLang="zh-CN" sz="1800">
                <a:ea typeface="宋体" panose="02010600030101010101" pitchFamily="2" charset="-122"/>
              </a:rPr>
              <a:t>3—indeicates the swapped page is mapped to three different processes</a:t>
            </a:r>
          </a:p>
          <a:p>
            <a:pPr>
              <a:spcBef>
                <a:spcPct val="0"/>
              </a:spcBef>
              <a:buClrTx/>
              <a:buSzTx/>
              <a:buFontTx/>
              <a:buNone/>
            </a:pPr>
            <a:r>
              <a:rPr kumimoji="0" lang="en-US" altLang="zh-CN" sz="1800">
                <a:ea typeface="宋体" panose="02010600030101010101" pitchFamily="2" charset="-122"/>
              </a:rPr>
              <a:t>(the swapped page is storing a region of memory shared by three processes)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A9E95B9A-8AC7-4102-AC68-B1BC281828E0}"/>
              </a:ext>
            </a:extLst>
          </p:cNvPr>
          <p:cNvSpPr>
            <a:spLocks noGrp="1" noChangeArrowheads="1"/>
          </p:cNvSpPr>
          <p:nvPr>
            <p:ph type="title"/>
          </p:nvPr>
        </p:nvSpPr>
        <p:spPr>
          <a:xfrm>
            <a:off x="1198563" y="336550"/>
            <a:ext cx="7772400" cy="1301750"/>
          </a:xfrm>
        </p:spPr>
        <p:txBody>
          <a:bodyPr/>
          <a:lstStyle/>
          <a:p>
            <a:pPr>
              <a:defRPr/>
            </a:pPr>
            <a:r>
              <a:rPr lang="en-US" altLang="zh-CN" dirty="0">
                <a:ea typeface="宋体" pitchFamily="2" charset="-122"/>
              </a:rPr>
              <a:t>12.7 RAID Structure</a:t>
            </a:r>
            <a:br>
              <a:rPr lang="en-US" altLang="zh-CN" dirty="0">
                <a:ea typeface="宋体" pitchFamily="2" charset="-122"/>
              </a:rPr>
            </a:br>
            <a:endParaRPr lang="zh-CN" altLang="en-US" sz="2800" dirty="0">
              <a:ea typeface="宋体" pitchFamily="2" charset="-122"/>
            </a:endParaRPr>
          </a:p>
        </p:txBody>
      </p:sp>
      <p:sp>
        <p:nvSpPr>
          <p:cNvPr id="46083" name="Rectangle 3">
            <a:extLst>
              <a:ext uri="{FF2B5EF4-FFF2-40B4-BE49-F238E27FC236}">
                <a16:creationId xmlns:a16="http://schemas.microsoft.com/office/drawing/2014/main" id="{11600EC7-3CCC-4232-B092-4FD3D4D4A83C}"/>
              </a:ext>
            </a:extLst>
          </p:cNvPr>
          <p:cNvSpPr>
            <a:spLocks noGrp="1" noChangeArrowheads="1"/>
          </p:cNvSpPr>
          <p:nvPr>
            <p:ph type="body" idx="1"/>
          </p:nvPr>
        </p:nvSpPr>
        <p:spPr>
          <a:xfrm>
            <a:off x="985174" y="1638300"/>
            <a:ext cx="7926070" cy="4114800"/>
          </a:xfrm>
        </p:spPr>
        <p:txBody>
          <a:bodyPr/>
          <a:lstStyle/>
          <a:p>
            <a:r>
              <a:rPr lang="zh-CN" altLang="en-US" sz="2400" b="1" dirty="0">
                <a:ea typeface="宋体" panose="02010600030101010101" pitchFamily="2" charset="-122"/>
              </a:rPr>
              <a:t>磁盘容错技术，也称为系统容错技术</a:t>
            </a:r>
          </a:p>
          <a:p>
            <a:pPr>
              <a:buFont typeface="Monotype Sorts" pitchFamily="2" charset="2"/>
              <a:buNone/>
            </a:pPr>
            <a:r>
              <a:rPr lang="zh-CN" altLang="en-US" sz="2400" b="1" dirty="0">
                <a:ea typeface="宋体" panose="02010600030101010101" pitchFamily="2" charset="-122"/>
                <a:cs typeface="Times New Roman" panose="02020603050405020304" pitchFamily="18" charset="0"/>
              </a:rPr>
              <a:t>    ￭ </a:t>
            </a:r>
            <a:r>
              <a:rPr lang="en-US" altLang="zh-CN" sz="2000" b="1" dirty="0">
                <a:ea typeface="宋体" panose="02010600030101010101" pitchFamily="2" charset="-122"/>
                <a:cs typeface="Times New Roman" panose="02020603050405020304" pitchFamily="18" charset="0"/>
              </a:rPr>
              <a:t>SFT-I    </a:t>
            </a:r>
            <a:r>
              <a:rPr lang="zh-CN" altLang="en-US" sz="2000" b="1" dirty="0">
                <a:ea typeface="宋体" panose="02010600030101010101" pitchFamily="2" charset="-122"/>
              </a:rPr>
              <a:t>低级磁盘容错技术</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防止磁盘表面发生缺陷所引起的数据丢失；</a:t>
            </a: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   </a:t>
            </a:r>
            <a:r>
              <a:rPr lang="zh-CN" altLang="en-US" sz="2000" b="1" dirty="0">
                <a:ea typeface="宋体" panose="02010600030101010101" pitchFamily="2" charset="-122"/>
              </a:rPr>
              <a:t>中级磁盘容错技术 （</a:t>
            </a:r>
            <a:r>
              <a:rPr lang="en-US" altLang="zh-CN" sz="2000" b="1" dirty="0">
                <a:ea typeface="宋体" panose="02010600030101010101" pitchFamily="2" charset="-122"/>
              </a:rPr>
              <a:t>RAID</a:t>
            </a:r>
            <a:r>
              <a:rPr lang="zh-CN" altLang="en-US" sz="2000" b="1" dirty="0">
                <a:ea typeface="宋体" panose="02010600030101010101" pitchFamily="2" charset="-122"/>
              </a:rPr>
              <a:t>）</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防止磁盘驱动器和磁盘控制器故障所引起的系统不能正常工作；   </a:t>
            </a:r>
          </a:p>
          <a:p>
            <a:pPr>
              <a:buFont typeface="Monotype Sorts" pitchFamily="2" charset="2"/>
              <a:buNone/>
            </a:pPr>
            <a:r>
              <a:rPr lang="zh-CN" altLang="en-US" sz="2000" b="1" dirty="0">
                <a:ea typeface="宋体" panose="02010600030101010101" pitchFamily="2" charset="-122"/>
              </a:rPr>
              <a:t>    ￭ </a:t>
            </a:r>
            <a:r>
              <a:rPr lang="en-US" altLang="zh-CN" sz="2000" b="1" dirty="0">
                <a:ea typeface="宋体" panose="02010600030101010101" pitchFamily="2" charset="-122"/>
              </a:rPr>
              <a:t>SFT-III  </a:t>
            </a:r>
            <a:r>
              <a:rPr lang="zh-CN" altLang="en-US" sz="2000" b="1" dirty="0">
                <a:ea typeface="宋体" panose="02010600030101010101" pitchFamily="2" charset="-122"/>
              </a:rPr>
              <a:t>高级磁盘容错技术</a:t>
            </a:r>
          </a:p>
          <a:p>
            <a:pPr>
              <a:buFont typeface="Monotype Sorts" pitchFamily="2" charset="2"/>
              <a:buNone/>
            </a:pPr>
            <a:r>
              <a:rPr lang="zh-CN" altLang="en-US" sz="2000" b="1" dirty="0">
                <a:ea typeface="宋体" panose="02010600030101010101" pitchFamily="2" charset="-122"/>
              </a:rPr>
              <a:t>        </a:t>
            </a:r>
            <a:r>
              <a:rPr lang="zh-CN" altLang="en-US" sz="2000" b="1" dirty="0">
                <a:solidFill>
                  <a:srgbClr val="7030A0"/>
                </a:solidFill>
                <a:ea typeface="宋体" panose="02010600030101010101" pitchFamily="2" charset="-122"/>
              </a:rPr>
              <a:t>机器或系统出现故障；</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BBB237E1-FF29-4896-865B-A6BB6768290C}"/>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    </a:t>
            </a:r>
            <a:r>
              <a:rPr lang="zh-CN" altLang="en-US">
                <a:ea typeface="宋体" pitchFamily="2" charset="-122"/>
                <a:cs typeface="Times New Roman" pitchFamily="18" charset="0"/>
              </a:rPr>
              <a:t>低级磁盘容错技术</a:t>
            </a:r>
          </a:p>
        </p:txBody>
      </p:sp>
      <p:sp>
        <p:nvSpPr>
          <p:cNvPr id="47107" name="Rectangle 3">
            <a:extLst>
              <a:ext uri="{FF2B5EF4-FFF2-40B4-BE49-F238E27FC236}">
                <a16:creationId xmlns:a16="http://schemas.microsoft.com/office/drawing/2014/main" id="{5631BB5B-85DA-448A-8962-57B5D3D89AFC}"/>
              </a:ext>
            </a:extLst>
          </p:cNvPr>
          <p:cNvSpPr>
            <a:spLocks noGrp="1" noChangeArrowheads="1"/>
          </p:cNvSpPr>
          <p:nvPr>
            <p:ph type="body" idx="1"/>
          </p:nvPr>
        </p:nvSpPr>
        <p:spPr>
          <a:xfrm>
            <a:off x="606829" y="1332807"/>
            <a:ext cx="8235142" cy="4724400"/>
          </a:xfrm>
        </p:spPr>
        <p:txBody>
          <a:bodyPr/>
          <a:lstStyle/>
          <a:p>
            <a:pPr eaLnBrk="1" hangingPunct="1"/>
            <a:r>
              <a:rPr lang="zh-CN" altLang="en-US" sz="2000" b="1" u="sng" dirty="0">
                <a:solidFill>
                  <a:srgbClr val="000099"/>
                </a:solidFill>
                <a:ea typeface="宋体" panose="02010600030101010101" pitchFamily="2" charset="-122"/>
              </a:rPr>
              <a:t>容错：</a:t>
            </a:r>
            <a:r>
              <a:rPr lang="zh-CN" altLang="en-US" sz="2000" b="1" u="sng" dirty="0">
                <a:solidFill>
                  <a:srgbClr val="C00000"/>
                </a:solidFill>
                <a:ea typeface="宋体" panose="02010600030101010101" pitchFamily="2" charset="-122"/>
              </a:rPr>
              <a:t>一般都是采用数据冗余。</a:t>
            </a:r>
            <a:endParaRPr lang="en-US" altLang="zh-CN" sz="2000" b="1" u="sng" dirty="0">
              <a:solidFill>
                <a:srgbClr val="C00000"/>
              </a:solidFill>
              <a:ea typeface="宋体" panose="02010600030101010101" pitchFamily="2" charset="-122"/>
            </a:endParaRPr>
          </a:p>
          <a:p>
            <a:pPr eaLnBrk="1" hangingPunct="1"/>
            <a:r>
              <a:rPr lang="zh-CN" altLang="en-US" sz="2000" b="1" dirty="0" smtClean="0">
                <a:solidFill>
                  <a:srgbClr val="7030A0"/>
                </a:solidFill>
                <a:ea typeface="宋体" panose="02010600030101010101" pitchFamily="2" charset="-122"/>
              </a:rPr>
              <a:t>防止</a:t>
            </a:r>
            <a:r>
              <a:rPr lang="zh-CN" altLang="en-US" sz="2000" b="1" dirty="0">
                <a:solidFill>
                  <a:srgbClr val="7030A0"/>
                </a:solidFill>
                <a:ea typeface="宋体" panose="02010600030101010101" pitchFamily="2" charset="-122"/>
              </a:rPr>
              <a:t>磁盘表面发生缺陷所引起的数据丢失；</a:t>
            </a:r>
          </a:p>
          <a:p>
            <a:pPr lvl="1" eaLnBrk="1" hangingPunct="1"/>
            <a:r>
              <a:rPr lang="zh-CN" altLang="en-US" sz="1800" b="1" dirty="0" smtClean="0">
                <a:ea typeface="宋体" panose="02010600030101010101" pitchFamily="2" charset="-122"/>
              </a:rPr>
              <a:t>双</a:t>
            </a:r>
            <a:r>
              <a:rPr lang="zh-CN" altLang="en-US" sz="1800" b="1" dirty="0">
                <a:ea typeface="宋体" panose="02010600030101010101" pitchFamily="2" charset="-122"/>
              </a:rPr>
              <a:t>备份</a:t>
            </a:r>
            <a:r>
              <a:rPr lang="zh-CN" altLang="en-US" sz="1800" b="1" dirty="0" smtClean="0">
                <a:ea typeface="宋体" panose="02010600030101010101" pitchFamily="2" charset="-122"/>
              </a:rPr>
              <a:t>目录表、双备份</a:t>
            </a:r>
            <a:r>
              <a:rPr lang="en-US" altLang="zh-CN" sz="1800" b="1" dirty="0" smtClean="0">
                <a:ea typeface="宋体" panose="02010600030101010101" pitchFamily="2" charset="-122"/>
              </a:rPr>
              <a:t>FCB</a:t>
            </a:r>
            <a:r>
              <a:rPr lang="zh-CN" altLang="en-US" sz="1800" b="1" dirty="0" smtClean="0">
                <a:ea typeface="宋体" panose="02010600030101010101" pitchFamily="2" charset="-122"/>
              </a:rPr>
              <a:t>表、双</a:t>
            </a:r>
            <a:r>
              <a:rPr lang="zh-CN" altLang="en-US" sz="1800" b="1" dirty="0">
                <a:ea typeface="宋体" panose="02010600030101010101" pitchFamily="2" charset="-122"/>
              </a:rPr>
              <a:t>备份文件分配</a:t>
            </a:r>
            <a:r>
              <a:rPr lang="zh-CN" altLang="en-US" sz="1800" b="1" dirty="0" smtClean="0">
                <a:ea typeface="宋体" panose="02010600030101010101" pitchFamily="2" charset="-122"/>
              </a:rPr>
              <a:t>表等有关文件系统所需数据结构</a:t>
            </a:r>
            <a:endParaRPr lang="zh-CN" altLang="en-US" sz="1800" b="1" dirty="0">
              <a:ea typeface="宋体" panose="02010600030101010101" pitchFamily="2" charset="-122"/>
            </a:endParaRPr>
          </a:p>
          <a:p>
            <a:pPr lvl="1" eaLnBrk="1" hangingPunct="1"/>
            <a:r>
              <a:rPr lang="zh-CN" altLang="en-US" sz="1800" b="1" dirty="0">
                <a:ea typeface="宋体" panose="02010600030101010101" pitchFamily="2" charset="-122"/>
              </a:rPr>
              <a:t>热修复重定向和写后读校验</a:t>
            </a: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热修复重定向</a:t>
            </a:r>
          </a:p>
          <a:p>
            <a:pPr lvl="1" eaLnBrk="1" hangingPunct="1">
              <a:buFont typeface="Monotype Sorts" pitchFamily="2" charset="2"/>
              <a:buNone/>
            </a:pPr>
            <a:r>
              <a:rPr lang="zh-CN" altLang="en-US" sz="1800" b="1" dirty="0">
                <a:ea typeface="宋体" panose="02010600030101010101" pitchFamily="2" charset="-122"/>
              </a:rPr>
              <a:t>        磁盘格式化时系统一般都预留一部分扇区，用于存放当写入数据发现坏扇区时，用于替换坏扇区；（不属于任何分区</a:t>
            </a:r>
            <a:r>
              <a:rPr lang="en-US" altLang="zh-CN" sz="1800" b="1" dirty="0">
                <a:ea typeface="宋体" panose="02010600030101010101" pitchFamily="2" charset="-122"/>
              </a:rPr>
              <a:t>, bad sector mapping</a:t>
            </a:r>
            <a:r>
              <a:rPr lang="zh-CN" altLang="en-US" sz="1800" b="1" dirty="0">
                <a:ea typeface="宋体" panose="02010600030101010101" pitchFamily="2" charset="-122"/>
              </a:rPr>
              <a:t>）</a:t>
            </a:r>
          </a:p>
          <a:p>
            <a:pPr lvl="1" eaLnBrk="1" hangingPunct="1">
              <a:buFont typeface="Monotype Sorts" pitchFamily="2" charset="2"/>
              <a:buNone/>
            </a:pPr>
            <a:r>
              <a:rPr lang="zh-CN" altLang="en-US" sz="1800" b="1" dirty="0">
                <a:ea typeface="宋体" panose="02010600030101010101" pitchFamily="2" charset="-122"/>
              </a:rPr>
              <a:t>     ￭ </a:t>
            </a:r>
            <a:r>
              <a:rPr lang="zh-CN" altLang="en-US" sz="1800" b="1" dirty="0">
                <a:solidFill>
                  <a:srgbClr val="0070C0"/>
                </a:solidFill>
                <a:ea typeface="宋体" panose="02010600030101010101" pitchFamily="2" charset="-122"/>
              </a:rPr>
              <a:t>写后读校验</a:t>
            </a:r>
          </a:p>
          <a:p>
            <a:pPr lvl="1" eaLnBrk="1" hangingPunct="1">
              <a:buFont typeface="Monotype Sorts" pitchFamily="2" charset="2"/>
              <a:buNone/>
            </a:pPr>
            <a:r>
              <a:rPr lang="zh-CN" altLang="en-US" sz="1800" b="1" dirty="0">
                <a:ea typeface="宋体" panose="02010600030101010101" pitchFamily="2" charset="-122"/>
              </a:rPr>
              <a:t>      写入数据后立即读出进行比较，判断是否因磁盘表面损坏而导致的写入错误；</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3FBD07FC-2A7E-4A9C-978A-4FB6EAB52415}"/>
              </a:ext>
            </a:extLst>
          </p:cNvPr>
          <p:cNvSpPr>
            <a:spLocks noGrp="1" noChangeArrowheads="1"/>
          </p:cNvSpPr>
          <p:nvPr>
            <p:ph type="title"/>
          </p:nvPr>
        </p:nvSpPr>
        <p:spPr/>
        <p:txBody>
          <a:bodyPr/>
          <a:lstStyle/>
          <a:p>
            <a:pPr>
              <a:defRPr/>
            </a:pPr>
            <a:r>
              <a:rPr lang="en-US" altLang="zh-CN">
                <a:ea typeface="宋体" pitchFamily="2" charset="-122"/>
              </a:rPr>
              <a:t>Moving-head Disk Machanism</a:t>
            </a:r>
          </a:p>
        </p:txBody>
      </p:sp>
      <p:pic>
        <p:nvPicPr>
          <p:cNvPr id="7171" name="Picture 5">
            <a:extLst>
              <a:ext uri="{FF2B5EF4-FFF2-40B4-BE49-F238E27FC236}">
                <a16:creationId xmlns:a16="http://schemas.microsoft.com/office/drawing/2014/main" id="{84589FE8-46D6-4CD8-948C-015886570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 t="2466" r="801" b="2834"/>
          <a:stretch>
            <a:fillRect/>
          </a:stretch>
        </p:blipFill>
        <p:spPr bwMode="auto">
          <a:xfrm>
            <a:off x="872836" y="1413163"/>
            <a:ext cx="5153891" cy="384048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201296" y="1313412"/>
            <a:ext cx="2194560" cy="4278094"/>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sz="1600" b="1" dirty="0" smtClean="0">
                <a:solidFill>
                  <a:srgbClr val="000099"/>
                </a:solidFill>
                <a:latin typeface="宋体" panose="02010600030101010101" pitchFamily="2" charset="-122"/>
                <a:ea typeface="宋体" panose="02010600030101010101" pitchFamily="2" charset="-122"/>
              </a:rPr>
              <a:t>写数据时，圆柱面优先。</a:t>
            </a:r>
            <a:endParaRPr lang="en-US" altLang="zh-CN" sz="1600" b="1" dirty="0" smtClean="0">
              <a:solidFill>
                <a:srgbClr val="000099"/>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即写满一个盘面上的一个磁道后，再写当前磁道上的下一个盘面；</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以此类推；</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rPr>
              <a:t>当该磁道所有盘面都写满后，磁头臂移动到下一个磁道，继续上述过程。</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sz="1600" b="1" dirty="0" smtClean="0">
                <a:solidFill>
                  <a:srgbClr val="000099"/>
                </a:solidFill>
                <a:latin typeface="宋体" panose="02010600030101010101" pitchFamily="2" charset="-122"/>
                <a:ea typeface="宋体" panose="02010600030101010101" pitchFamily="2" charset="-122"/>
              </a:rPr>
              <a:t>读数据时，</a:t>
            </a:r>
            <a:r>
              <a:rPr lang="zh-CN" altLang="en-US" sz="1600" dirty="0" smtClean="0">
                <a:latin typeface="宋体" panose="02010600030101010101" pitchFamily="2" charset="-122"/>
                <a:ea typeface="宋体" panose="02010600030101010101" pitchFamily="2" charset="-122"/>
              </a:rPr>
              <a:t>自然也按照写的顺序读取，也是按照圆柱面优先的原则。</a:t>
            </a:r>
            <a:endParaRPr lang="en-US" altLang="zh-CN" sz="1600" dirty="0" smtClean="0">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endParaRPr lang="en-US" altLang="zh-CN" sz="1600" dirty="0" smtClean="0">
              <a:latin typeface="宋体" panose="02010600030101010101" pitchFamily="2" charset="-122"/>
              <a:ea typeface="宋体" panose="02010600030101010101" pitchFamily="2" charset="-122"/>
            </a:endParaRPr>
          </a:p>
        </p:txBody>
      </p:sp>
      <p:sp>
        <p:nvSpPr>
          <p:cNvPr id="2" name="圆角矩形标注 1"/>
          <p:cNvSpPr/>
          <p:nvPr/>
        </p:nvSpPr>
        <p:spPr bwMode="auto">
          <a:xfrm>
            <a:off x="872836" y="5385073"/>
            <a:ext cx="7423266" cy="887068"/>
          </a:xfrm>
          <a:prstGeom prst="wedgeRoundRectCallout">
            <a:avLst>
              <a:gd name="adj1" fmla="val -21057"/>
              <a:gd name="adj2" fmla="val 5138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问题：文件数据在磁盘上的写顺序？原因？</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、盘面优先：写满一个盘面上的所有磁道，然后写下一个盘面，以此类推</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、磁道优先：写满一个盘面上的当前磁道，然后写下一个盘面的同一个磁道</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3E918923-D163-47E3-804F-3D0D617195C8}"/>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SFT-II   </a:t>
            </a:r>
            <a:r>
              <a:rPr lang="zh-CN" altLang="en-US">
                <a:ea typeface="宋体" pitchFamily="2" charset="-122"/>
                <a:cs typeface="Times New Roman" pitchFamily="18" charset="0"/>
              </a:rPr>
              <a:t>中级磁盘容错技术</a:t>
            </a:r>
          </a:p>
        </p:txBody>
      </p:sp>
      <p:sp>
        <p:nvSpPr>
          <p:cNvPr id="48131" name="Rectangle 3">
            <a:extLst>
              <a:ext uri="{FF2B5EF4-FFF2-40B4-BE49-F238E27FC236}">
                <a16:creationId xmlns:a16="http://schemas.microsoft.com/office/drawing/2014/main" id="{048C5F94-9812-4740-8A0D-943BFFEDB884}"/>
              </a:ext>
            </a:extLst>
          </p:cNvPr>
          <p:cNvSpPr>
            <a:spLocks noGrp="1" noChangeArrowheads="1"/>
          </p:cNvSpPr>
          <p:nvPr>
            <p:ph type="body" idx="1"/>
          </p:nvPr>
        </p:nvSpPr>
        <p:spPr>
          <a:xfrm>
            <a:off x="685800" y="1524000"/>
            <a:ext cx="7261225" cy="4495800"/>
          </a:xfrm>
        </p:spPr>
        <p:txBody>
          <a:bodyPr/>
          <a:lstStyle/>
          <a:p>
            <a:pPr>
              <a:lnSpc>
                <a:spcPct val="90000"/>
              </a:lnSpc>
            </a:pPr>
            <a:r>
              <a:rPr lang="zh-CN" altLang="en-US" sz="2400" b="1" dirty="0">
                <a:solidFill>
                  <a:srgbClr val="7030A0"/>
                </a:solidFill>
                <a:ea typeface="宋体" panose="02010600030101010101" pitchFamily="2" charset="-122"/>
              </a:rPr>
              <a:t>防止</a:t>
            </a:r>
            <a:r>
              <a:rPr lang="zh-CN" altLang="en-US" sz="2400" b="1" dirty="0">
                <a:solidFill>
                  <a:srgbClr val="000099"/>
                </a:solidFill>
                <a:ea typeface="宋体" panose="02010600030101010101" pitchFamily="2" charset="-122"/>
              </a:rPr>
              <a:t>磁盘驱动器</a:t>
            </a:r>
            <a:r>
              <a:rPr lang="zh-CN" altLang="en-US" sz="2400" b="1" dirty="0">
                <a:solidFill>
                  <a:srgbClr val="7030A0"/>
                </a:solidFill>
                <a:ea typeface="宋体" panose="02010600030101010101" pitchFamily="2" charset="-122"/>
              </a:rPr>
              <a:t>和</a:t>
            </a:r>
            <a:r>
              <a:rPr lang="zh-CN" altLang="en-US" sz="2400" b="1" dirty="0">
                <a:solidFill>
                  <a:srgbClr val="000099"/>
                </a:solidFill>
                <a:ea typeface="宋体" panose="02010600030101010101" pitchFamily="2" charset="-122"/>
              </a:rPr>
              <a:t>磁盘控制器</a:t>
            </a:r>
            <a:r>
              <a:rPr lang="zh-CN" altLang="en-US" sz="2400" b="1" dirty="0">
                <a:solidFill>
                  <a:srgbClr val="7030A0"/>
                </a:solidFill>
                <a:ea typeface="宋体" panose="02010600030101010101" pitchFamily="2" charset="-122"/>
              </a:rPr>
              <a:t>故障所引起的系统不能正常工作</a:t>
            </a:r>
            <a:endParaRPr lang="en-US" altLang="zh-CN" sz="2400" b="1" dirty="0">
              <a:solidFill>
                <a:srgbClr val="7030A0"/>
              </a:solidFill>
              <a:ea typeface="宋体" panose="02010600030101010101" pitchFamily="2" charset="-122"/>
            </a:endParaRPr>
          </a:p>
          <a:p>
            <a:pPr>
              <a:lnSpc>
                <a:spcPct val="90000"/>
              </a:lnSpc>
            </a:pP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RAID</a:t>
            </a:r>
            <a:r>
              <a:rPr lang="zh-CN" altLang="en-US" sz="2400" b="1" dirty="0">
                <a:ea typeface="宋体" panose="02010600030101010101" pitchFamily="2" charset="-122"/>
              </a:rPr>
              <a:t>技术</a:t>
            </a:r>
            <a:r>
              <a:rPr lang="en-US" altLang="zh-CN" sz="2400" b="1" dirty="0">
                <a:ea typeface="宋体" panose="02010600030101010101" pitchFamily="2" charset="-122"/>
              </a:rPr>
              <a:t>---Redundant arrays of </a:t>
            </a:r>
            <a:r>
              <a:rPr lang="en-US" altLang="zh-CN" sz="2400" b="1" dirty="0">
                <a:solidFill>
                  <a:srgbClr val="0070C0"/>
                </a:solidFill>
                <a:ea typeface="宋体" panose="02010600030101010101" pitchFamily="2" charset="-122"/>
              </a:rPr>
              <a:t>inexpensive</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早期：</a:t>
            </a:r>
            <a:r>
              <a:rPr lang="zh-CN" altLang="en-US" sz="2400" b="1" dirty="0" smtClean="0">
                <a:solidFill>
                  <a:srgbClr val="0070C0"/>
                </a:solidFill>
                <a:ea typeface="宋体" panose="02010600030101010101" pitchFamily="2" charset="-122"/>
              </a:rPr>
              <a:t>廉价</a:t>
            </a:r>
            <a:r>
              <a:rPr lang="zh-CN" altLang="en-US" sz="2400" b="1" dirty="0">
                <a:ea typeface="宋体" panose="02010600030101010101" pitchFamily="2" charset="-122"/>
              </a:rPr>
              <a:t>磁盘冗余阵列</a:t>
            </a:r>
            <a:r>
              <a:rPr lang="en-US" altLang="zh-CN" sz="2400" b="1" dirty="0">
                <a:ea typeface="宋体" panose="02010600030101010101" pitchFamily="2" charset="-122"/>
              </a:rPr>
              <a:t>)</a:t>
            </a:r>
          </a:p>
          <a:p>
            <a:pPr>
              <a:lnSpc>
                <a:spcPct val="90000"/>
              </a:lnSpc>
            </a:pPr>
            <a:r>
              <a:rPr lang="en-US" altLang="zh-CN" sz="2400" b="1" dirty="0">
                <a:ea typeface="宋体" panose="02010600030101010101" pitchFamily="2" charset="-122"/>
              </a:rPr>
              <a:t>RAID--- Redundant arrays of </a:t>
            </a:r>
            <a:r>
              <a:rPr lang="en-US" altLang="zh-CN" sz="2400" b="1" dirty="0">
                <a:solidFill>
                  <a:srgbClr val="0070C0"/>
                </a:solidFill>
                <a:ea typeface="宋体" panose="02010600030101010101" pitchFamily="2" charset="-122"/>
              </a:rPr>
              <a:t>independent</a:t>
            </a:r>
            <a:r>
              <a:rPr lang="en-US" altLang="zh-CN" sz="2400" b="1" dirty="0">
                <a:ea typeface="宋体" panose="02010600030101010101" pitchFamily="2" charset="-122"/>
              </a:rPr>
              <a:t>  disks </a:t>
            </a:r>
            <a:r>
              <a:rPr lang="en-US" altLang="zh-CN" sz="2400" b="1" dirty="0" smtClean="0">
                <a:ea typeface="宋体" panose="02010600030101010101" pitchFamily="2" charset="-122"/>
              </a:rPr>
              <a:t>(</a:t>
            </a:r>
            <a:r>
              <a:rPr lang="zh-CN" altLang="en-US" sz="2400" b="1" dirty="0" smtClean="0">
                <a:ea typeface="宋体" panose="02010600030101010101" pitchFamily="2" charset="-122"/>
              </a:rPr>
              <a:t>现在：</a:t>
            </a:r>
            <a:r>
              <a:rPr lang="zh-CN" altLang="en-US" sz="2400" b="1" dirty="0" smtClean="0">
                <a:solidFill>
                  <a:srgbClr val="0070C0"/>
                </a:solidFill>
                <a:ea typeface="宋体" panose="02010600030101010101" pitchFamily="2" charset="-122"/>
              </a:rPr>
              <a:t>独立</a:t>
            </a:r>
            <a:r>
              <a:rPr lang="zh-CN" altLang="en-US" sz="2400" b="1" dirty="0">
                <a:solidFill>
                  <a:srgbClr val="FF0000"/>
                </a:solidFill>
                <a:ea typeface="宋体" panose="02010600030101010101" pitchFamily="2" charset="-122"/>
              </a:rPr>
              <a:t>磁盘冗余阵列</a:t>
            </a:r>
            <a:r>
              <a:rPr lang="en-US" altLang="zh-CN" sz="2400" b="1"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DD32E543-BF20-42BC-8BED-E9080AEC8D8A}"/>
              </a:ext>
            </a:extLst>
          </p:cNvPr>
          <p:cNvSpPr>
            <a:spLocks noGrp="1" noChangeArrowheads="1"/>
          </p:cNvSpPr>
          <p:nvPr>
            <p:ph type="title"/>
          </p:nvPr>
        </p:nvSpPr>
        <p:spPr/>
        <p:txBody>
          <a:bodyPr/>
          <a:lstStyle/>
          <a:p>
            <a:pPr>
              <a:defRPr/>
            </a:pPr>
            <a:r>
              <a:rPr lang="en-US" altLang="zh-CN">
                <a:ea typeface="宋体" pitchFamily="2" charset="-122"/>
                <a:cs typeface="Times New Roman" pitchFamily="18" charset="0"/>
              </a:rPr>
              <a:t>SFT-III   </a:t>
            </a:r>
            <a:r>
              <a:rPr lang="zh-CN" altLang="en-US">
                <a:ea typeface="宋体" pitchFamily="2" charset="-122"/>
                <a:cs typeface="Times New Roman" pitchFamily="18" charset="0"/>
              </a:rPr>
              <a:t>高级磁盘容错技术</a:t>
            </a:r>
          </a:p>
        </p:txBody>
      </p:sp>
      <p:sp>
        <p:nvSpPr>
          <p:cNvPr id="49155" name="Rectangle 3">
            <a:extLst>
              <a:ext uri="{FF2B5EF4-FFF2-40B4-BE49-F238E27FC236}">
                <a16:creationId xmlns:a16="http://schemas.microsoft.com/office/drawing/2014/main" id="{CD557766-8F9C-40DA-86EE-26ED04DA6F8A}"/>
              </a:ext>
            </a:extLst>
          </p:cNvPr>
          <p:cNvSpPr>
            <a:spLocks noGrp="1" noChangeArrowheads="1"/>
          </p:cNvSpPr>
          <p:nvPr>
            <p:ph type="body" idx="1"/>
          </p:nvPr>
        </p:nvSpPr>
        <p:spPr>
          <a:xfrm>
            <a:off x="685800" y="1524000"/>
            <a:ext cx="7823200" cy="4495800"/>
          </a:xfrm>
        </p:spPr>
        <p:txBody>
          <a:bodyPr/>
          <a:lstStyle/>
          <a:p>
            <a:r>
              <a:rPr lang="zh-CN" altLang="en-US" sz="2400" b="1" dirty="0">
                <a:solidFill>
                  <a:srgbClr val="7030A0"/>
                </a:solidFill>
                <a:ea typeface="宋体" panose="02010600030101010101" pitchFamily="2" charset="-122"/>
              </a:rPr>
              <a:t>防止机器或系统出现故障，造成数据丢失</a:t>
            </a:r>
            <a:endParaRPr lang="en-US" altLang="zh-CN" sz="2400" b="1" dirty="0">
              <a:solidFill>
                <a:srgbClr val="7030A0"/>
              </a:solidFill>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系统热备份（</a:t>
            </a:r>
            <a:r>
              <a:rPr lang="zh-CN" altLang="en-US" sz="2400" b="1" dirty="0">
                <a:solidFill>
                  <a:srgbClr val="C00000"/>
                </a:solidFill>
                <a:ea typeface="宋体" panose="02010600030101010101" pitchFamily="2" charset="-122"/>
              </a:rPr>
              <a:t>机器热备份</a:t>
            </a:r>
            <a:r>
              <a:rPr lang="zh-CN" altLang="en-US" sz="2400" b="1" dirty="0">
                <a:ea typeface="宋体" panose="02010600030101010101" pitchFamily="2" charset="-122"/>
              </a:rPr>
              <a:t>）</a:t>
            </a:r>
          </a:p>
          <a:p>
            <a:pPr>
              <a:lnSpc>
                <a:spcPct val="90000"/>
              </a:lnSpc>
              <a:buFont typeface="Monotype Sorts" pitchFamily="2" charset="2"/>
              <a:buNone/>
            </a:pPr>
            <a:r>
              <a:rPr lang="zh-CN" altLang="en-US" sz="2400" dirty="0">
                <a:ea typeface="宋体" panose="02010600030101010101" pitchFamily="2" charset="-122"/>
              </a:rPr>
              <a:t>   </a:t>
            </a:r>
            <a:endParaRPr lang="zh-CN" altLang="en-US" sz="1800"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B33366E-D664-4304-BB5D-B8374A7916A0}"/>
              </a:ext>
            </a:extLst>
          </p:cNvPr>
          <p:cNvSpPr>
            <a:spLocks noGrp="1" noChangeArrowheads="1"/>
          </p:cNvSpPr>
          <p:nvPr>
            <p:ph type="title"/>
          </p:nvPr>
        </p:nvSpPr>
        <p:spPr/>
        <p:txBody>
          <a:bodyPr/>
          <a:lstStyle/>
          <a:p>
            <a:pPr>
              <a:defRPr/>
            </a:pPr>
            <a:r>
              <a:rPr lang="en-US" altLang="zh-CN" dirty="0">
                <a:ea typeface="宋体" pitchFamily="2" charset="-122"/>
              </a:rPr>
              <a:t>RAID Structure</a:t>
            </a:r>
          </a:p>
        </p:txBody>
      </p:sp>
      <p:sp>
        <p:nvSpPr>
          <p:cNvPr id="50179" name="Rectangle 3">
            <a:extLst>
              <a:ext uri="{FF2B5EF4-FFF2-40B4-BE49-F238E27FC236}">
                <a16:creationId xmlns:a16="http://schemas.microsoft.com/office/drawing/2014/main" id="{F4688091-EBB8-497E-B4C6-FDCBC75228E5}"/>
              </a:ext>
            </a:extLst>
          </p:cNvPr>
          <p:cNvSpPr>
            <a:spLocks noGrp="1" noChangeArrowheads="1"/>
          </p:cNvSpPr>
          <p:nvPr>
            <p:ph type="body" idx="1"/>
          </p:nvPr>
        </p:nvSpPr>
        <p:spPr/>
        <p:txBody>
          <a:bodyPr/>
          <a:lstStyle/>
          <a:p>
            <a:pPr>
              <a:lnSpc>
                <a:spcPct val="90000"/>
              </a:lnSpc>
            </a:pPr>
            <a:r>
              <a:rPr lang="en-US" altLang="zh-CN" sz="2800" b="1" dirty="0">
                <a:ea typeface="宋体" panose="02010600030101010101" pitchFamily="2" charset="-122"/>
              </a:rPr>
              <a:t>RAID</a:t>
            </a:r>
          </a:p>
          <a:p>
            <a:pPr lvl="1">
              <a:lnSpc>
                <a:spcPct val="90000"/>
              </a:lnSpc>
            </a:pPr>
            <a:r>
              <a:rPr lang="en-US" altLang="zh-CN" sz="2400" b="1" dirty="0">
                <a:ea typeface="宋体" panose="02010600030101010101" pitchFamily="2" charset="-122"/>
              </a:rPr>
              <a:t>Redundant Arrays of </a:t>
            </a:r>
            <a:r>
              <a:rPr lang="en-US" altLang="zh-CN" sz="2400" b="1" dirty="0">
                <a:solidFill>
                  <a:srgbClr val="000099"/>
                </a:solidFill>
                <a:ea typeface="宋体" panose="02010600030101010101" pitchFamily="2" charset="-122"/>
              </a:rPr>
              <a:t>Inexpensive</a:t>
            </a:r>
            <a:r>
              <a:rPr lang="en-US" altLang="zh-CN" sz="2400" b="1" dirty="0">
                <a:ea typeface="宋体" panose="02010600030101010101" pitchFamily="2" charset="-122"/>
              </a:rPr>
              <a:t> Disks </a:t>
            </a:r>
          </a:p>
          <a:p>
            <a:pPr lvl="2">
              <a:lnSpc>
                <a:spcPct val="90000"/>
              </a:lnSpc>
            </a:pPr>
            <a:r>
              <a:rPr lang="zh-CN" altLang="en-US" sz="2000" dirty="0">
                <a:solidFill>
                  <a:srgbClr val="000099"/>
                </a:solidFill>
                <a:ea typeface="宋体" panose="02010600030101010101" pitchFamily="2" charset="-122"/>
              </a:rPr>
              <a:t>廉价</a:t>
            </a:r>
            <a:r>
              <a:rPr lang="zh-CN" altLang="en-US" sz="2000" dirty="0">
                <a:ea typeface="宋体" panose="02010600030101010101" pitchFamily="2" charset="-122"/>
              </a:rPr>
              <a:t>磁盘冗余阵列</a:t>
            </a:r>
            <a:endParaRPr lang="en-US" altLang="zh-CN" sz="2000" dirty="0">
              <a:ea typeface="宋体" panose="02010600030101010101" pitchFamily="2" charset="-122"/>
            </a:endParaRPr>
          </a:p>
          <a:p>
            <a:pPr lvl="1">
              <a:lnSpc>
                <a:spcPct val="90000"/>
              </a:lnSpc>
            </a:pPr>
            <a:r>
              <a:rPr lang="en-US" altLang="zh-CN" sz="2400" b="1" dirty="0">
                <a:ea typeface="宋体" panose="02010600030101010101" pitchFamily="2" charset="-122"/>
              </a:rPr>
              <a:t>Redundant Array of </a:t>
            </a:r>
            <a:r>
              <a:rPr lang="en-US" altLang="zh-CN" sz="2400" b="1" dirty="0">
                <a:solidFill>
                  <a:srgbClr val="000099"/>
                </a:solidFill>
                <a:ea typeface="宋体" panose="02010600030101010101" pitchFamily="2" charset="-122"/>
              </a:rPr>
              <a:t>Independent</a:t>
            </a:r>
            <a:r>
              <a:rPr lang="en-US" altLang="zh-CN" sz="2400" b="1" dirty="0">
                <a:ea typeface="宋体" panose="02010600030101010101" pitchFamily="2" charset="-122"/>
              </a:rPr>
              <a:t> Disks</a:t>
            </a:r>
          </a:p>
          <a:p>
            <a:pPr lvl="2">
              <a:lnSpc>
                <a:spcPct val="90000"/>
              </a:lnSpc>
            </a:pPr>
            <a:r>
              <a:rPr lang="zh-CN" altLang="en-US" sz="2000" dirty="0">
                <a:solidFill>
                  <a:srgbClr val="000099"/>
                </a:solidFill>
                <a:ea typeface="宋体" panose="02010600030101010101" pitchFamily="2" charset="-122"/>
              </a:rPr>
              <a:t>独立</a:t>
            </a:r>
            <a:r>
              <a:rPr lang="zh-CN" altLang="en-US" sz="2000" dirty="0">
                <a:ea typeface="宋体" panose="02010600030101010101" pitchFamily="2" charset="-122"/>
              </a:rPr>
              <a:t>磁盘冗余阵列</a:t>
            </a:r>
            <a:endParaRPr lang="en-US" altLang="zh-CN" sz="2000" b="1" dirty="0">
              <a:ea typeface="宋体" panose="02010600030101010101" pitchFamily="2" charset="-122"/>
            </a:endParaRPr>
          </a:p>
          <a:p>
            <a:pPr lvl="1"/>
            <a:r>
              <a:rPr lang="en-US" altLang="zh-CN" sz="2400" u="sng" dirty="0" smtClean="0">
                <a:solidFill>
                  <a:srgbClr val="7030A0"/>
                </a:solidFill>
                <a:ea typeface="宋体" panose="02010600030101010101" pitchFamily="2" charset="-122"/>
              </a:rPr>
              <a:t>Multiple </a:t>
            </a:r>
            <a:r>
              <a:rPr lang="en-US" altLang="zh-CN" sz="2400" u="sng" dirty="0">
                <a:solidFill>
                  <a:srgbClr val="7030A0"/>
                </a:solidFill>
                <a:ea typeface="宋体" panose="02010600030101010101" pitchFamily="2" charset="-122"/>
              </a:rPr>
              <a:t>disk drives </a:t>
            </a:r>
            <a:r>
              <a:rPr lang="en-US" altLang="zh-CN" sz="2400" u="sng" dirty="0">
                <a:ea typeface="宋体" panose="02010600030101010101" pitchFamily="2" charset="-122"/>
              </a:rPr>
              <a:t>provides </a:t>
            </a:r>
            <a:r>
              <a:rPr lang="en-US" altLang="zh-CN" sz="2400" b="1" u="sng" dirty="0">
                <a:solidFill>
                  <a:srgbClr val="000099"/>
                </a:solidFill>
                <a:ea typeface="宋体" panose="02010600030101010101" pitchFamily="2" charset="-122"/>
              </a:rPr>
              <a:t>reliability</a:t>
            </a:r>
            <a:r>
              <a:rPr lang="en-US" altLang="zh-CN" sz="2400" u="sng" dirty="0">
                <a:solidFill>
                  <a:srgbClr val="000099"/>
                </a:solidFill>
                <a:ea typeface="宋体" panose="02010600030101010101" pitchFamily="2" charset="-122"/>
              </a:rPr>
              <a:t> </a:t>
            </a:r>
            <a:r>
              <a:rPr lang="en-US" altLang="zh-CN" sz="2400" u="sng" dirty="0">
                <a:ea typeface="宋体" panose="02010600030101010101" pitchFamily="2" charset="-122"/>
              </a:rPr>
              <a:t>and </a:t>
            </a:r>
            <a:r>
              <a:rPr lang="en-US" altLang="zh-CN" sz="2400" b="1" u="sng" dirty="0">
                <a:solidFill>
                  <a:srgbClr val="000099"/>
                </a:solidFill>
                <a:ea typeface="宋体" panose="02010600030101010101" pitchFamily="2" charset="-122"/>
              </a:rPr>
              <a:t>performance</a:t>
            </a:r>
            <a:r>
              <a:rPr lang="en-US" altLang="zh-CN" sz="2400" b="1" u="sng" dirty="0">
                <a:ea typeface="宋体" panose="02010600030101010101" pitchFamily="2" charset="-122"/>
              </a:rPr>
              <a:t> </a:t>
            </a:r>
            <a:r>
              <a:rPr lang="en-US" altLang="zh-CN" sz="2400" u="sng" dirty="0">
                <a:ea typeface="宋体" panose="02010600030101010101" pitchFamily="2" charset="-122"/>
              </a:rPr>
              <a:t>via </a:t>
            </a:r>
            <a:r>
              <a:rPr lang="en-US" altLang="zh-CN" sz="2400" b="1" u="sng" dirty="0">
                <a:solidFill>
                  <a:srgbClr val="C00000"/>
                </a:solidFill>
                <a:ea typeface="宋体" panose="02010600030101010101" pitchFamily="2" charset="-122"/>
              </a:rPr>
              <a:t>redundancy</a:t>
            </a:r>
            <a:r>
              <a:rPr lang="en-US" altLang="zh-CN" sz="2400" u="sng" dirty="0">
                <a:ea typeface="宋体" panose="02010600030101010101" pitchFamily="2" charset="-122"/>
              </a:rPr>
              <a:t>.</a:t>
            </a:r>
          </a:p>
          <a:p>
            <a:pPr lvl="1"/>
            <a:r>
              <a:rPr lang="en-US" altLang="zh-CN" sz="2400" dirty="0">
                <a:ea typeface="宋体" panose="02010600030101010101" pitchFamily="2" charset="-122"/>
              </a:rPr>
              <a:t>RAID is arranged into </a:t>
            </a:r>
            <a:r>
              <a:rPr lang="en-US" altLang="zh-CN" sz="2400" dirty="0">
                <a:solidFill>
                  <a:srgbClr val="000099"/>
                </a:solidFill>
                <a:ea typeface="宋体" panose="02010600030101010101" pitchFamily="2" charset="-122"/>
              </a:rPr>
              <a:t>six different </a:t>
            </a:r>
            <a:r>
              <a:rPr lang="en-US" altLang="zh-CN" sz="2400" dirty="0">
                <a:ea typeface="宋体" panose="02010600030101010101" pitchFamily="2" charset="-122"/>
              </a:rPr>
              <a:t>levels.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3A0E488-4E53-4497-983E-0D1A0780213E}"/>
              </a:ext>
            </a:extLst>
          </p:cNvPr>
          <p:cNvSpPr>
            <a:spLocks noGrp="1" noChangeArrowheads="1"/>
          </p:cNvSpPr>
          <p:nvPr>
            <p:ph type="title"/>
          </p:nvPr>
        </p:nvSpPr>
        <p:spPr>
          <a:xfrm>
            <a:off x="1163782" y="406400"/>
            <a:ext cx="7599218" cy="915324"/>
          </a:xfrm>
        </p:spPr>
        <p:txBody>
          <a:bodyPr/>
          <a:lstStyle/>
          <a:p>
            <a:pPr algn="l">
              <a:defRPr/>
            </a:pPr>
            <a:r>
              <a:rPr lang="en-US" altLang="zh-CN" sz="2400" dirty="0">
                <a:ea typeface="宋体" pitchFamily="2" charset="-122"/>
              </a:rPr>
              <a:t>12.7.1 Improvement of Reliability via Redundant</a:t>
            </a:r>
            <a:br>
              <a:rPr lang="en-US" altLang="zh-CN" sz="2400" dirty="0">
                <a:ea typeface="宋体" pitchFamily="2" charset="-122"/>
              </a:rPr>
            </a:br>
            <a:r>
              <a:rPr lang="en-US" altLang="zh-CN" sz="2400" dirty="0">
                <a:ea typeface="宋体" pitchFamily="2" charset="-122"/>
              </a:rPr>
              <a:t>12.7.2 Improvement in performance via Parallelism</a:t>
            </a:r>
          </a:p>
        </p:txBody>
      </p:sp>
      <p:sp>
        <p:nvSpPr>
          <p:cNvPr id="51203" name="Rectangle 3">
            <a:extLst>
              <a:ext uri="{FF2B5EF4-FFF2-40B4-BE49-F238E27FC236}">
                <a16:creationId xmlns:a16="http://schemas.microsoft.com/office/drawing/2014/main" id="{0A0A7074-DA4B-408B-A5BB-CEF96399AD35}"/>
              </a:ext>
            </a:extLst>
          </p:cNvPr>
          <p:cNvSpPr>
            <a:spLocks noGrp="1" noChangeArrowheads="1"/>
          </p:cNvSpPr>
          <p:nvPr>
            <p:ph type="body" idx="1"/>
          </p:nvPr>
        </p:nvSpPr>
        <p:spPr>
          <a:xfrm>
            <a:off x="833812" y="1611283"/>
            <a:ext cx="7351713" cy="4483100"/>
          </a:xfrm>
        </p:spPr>
        <p:txBody>
          <a:bodyPr/>
          <a:lstStyle/>
          <a:p>
            <a:r>
              <a:rPr lang="en-US" altLang="zh-CN" sz="2400" dirty="0">
                <a:solidFill>
                  <a:srgbClr val="000099"/>
                </a:solidFill>
                <a:ea typeface="宋体" panose="02010600030101010101" pitchFamily="2" charset="-122"/>
              </a:rPr>
              <a:t>Several improvements in disk-use techniques involve the use of </a:t>
            </a:r>
            <a:r>
              <a:rPr lang="en-US" altLang="zh-CN" sz="2400" b="1" dirty="0">
                <a:solidFill>
                  <a:srgbClr val="7030A0"/>
                </a:solidFill>
                <a:ea typeface="宋体" panose="02010600030101010101" pitchFamily="2" charset="-122"/>
              </a:rPr>
              <a:t>multiple disks working cooperatively</a:t>
            </a:r>
            <a:r>
              <a:rPr lang="en-US" altLang="zh-CN" sz="2400" b="1" dirty="0" smtClean="0">
                <a:solidFill>
                  <a:srgbClr val="7030A0"/>
                </a:solidFill>
                <a:ea typeface="宋体" panose="02010600030101010101" pitchFamily="2" charset="-122"/>
              </a:rPr>
              <a:t>.</a:t>
            </a:r>
            <a:endParaRPr lang="en-US" altLang="zh-CN" sz="2400" dirty="0" smtClean="0">
              <a:solidFill>
                <a:srgbClr val="000099"/>
              </a:solidFill>
              <a:ea typeface="宋体" panose="02010600030101010101" pitchFamily="2" charset="-122"/>
            </a:endParaRPr>
          </a:p>
          <a:p>
            <a:r>
              <a:rPr lang="en-US" altLang="zh-CN" sz="2000" b="1" dirty="0" smtClean="0">
                <a:ea typeface="宋体" panose="02010600030101010101" pitchFamily="2" charset="-122"/>
              </a:rPr>
              <a:t>Disk striping</a:t>
            </a:r>
            <a:r>
              <a:rPr lang="en-US" altLang="zh-CN" sz="2000" dirty="0" smtClean="0">
                <a:ea typeface="宋体" panose="02010600030101010101" pitchFamily="2" charset="-122"/>
              </a:rPr>
              <a:t> uses a group of disks as one storage unit.</a:t>
            </a:r>
          </a:p>
          <a:p>
            <a:pPr lvl="1"/>
            <a:r>
              <a:rPr lang="zh-CN" altLang="en-US" sz="1800" b="1" dirty="0">
                <a:ea typeface="宋体" panose="02010600030101010101" pitchFamily="2" charset="-122"/>
              </a:rPr>
              <a:t>每个分区上的文件系统称为一个卷（</a:t>
            </a:r>
            <a:r>
              <a:rPr lang="en-US" altLang="zh-CN" sz="1800" b="1" dirty="0">
                <a:ea typeface="宋体" panose="02010600030101010101" pitchFamily="2" charset="-122"/>
              </a:rPr>
              <a:t>volume</a:t>
            </a:r>
            <a:r>
              <a:rPr lang="zh-CN" altLang="en-US" sz="1800" b="1" dirty="0">
                <a:ea typeface="宋体" panose="02010600030101010101" pitchFamily="2" charset="-122"/>
              </a:rPr>
              <a:t>）</a:t>
            </a:r>
            <a:endParaRPr lang="en-US" altLang="zh-CN" sz="2000" dirty="0">
              <a:ea typeface="宋体" panose="02010600030101010101" pitchFamily="2" charset="-122"/>
            </a:endParaRPr>
          </a:p>
          <a:p>
            <a:pPr lvl="1"/>
            <a:r>
              <a:rPr lang="zh-CN" altLang="en-US" sz="1800" b="1" dirty="0" smtClean="0">
                <a:solidFill>
                  <a:srgbClr val="000099"/>
                </a:solidFill>
                <a:ea typeface="宋体" panose="02010600030101010101" pitchFamily="2" charset="-122"/>
              </a:rPr>
              <a:t>卷集：</a:t>
            </a:r>
            <a:r>
              <a:rPr lang="zh-CN" altLang="en-US" sz="1800" b="1" dirty="0" smtClean="0">
                <a:ea typeface="宋体" panose="02010600030101010101" pitchFamily="2" charset="-122"/>
              </a:rPr>
              <a:t>多个磁盘分区组合成一个卷集，数据按分区</a:t>
            </a:r>
            <a:r>
              <a:rPr lang="zh-CN" altLang="en-US" sz="1800" b="1" dirty="0" smtClean="0">
                <a:solidFill>
                  <a:srgbClr val="C00000"/>
                </a:solidFill>
                <a:ea typeface="宋体" panose="02010600030101010101" pitchFamily="2" charset="-122"/>
              </a:rPr>
              <a:t>顺序</a:t>
            </a:r>
            <a:r>
              <a:rPr lang="zh-CN" altLang="en-US" sz="1800" b="1" dirty="0" smtClean="0">
                <a:solidFill>
                  <a:srgbClr val="7030A0"/>
                </a:solidFill>
                <a:ea typeface="宋体" panose="02010600030101010101" pitchFamily="2" charset="-122"/>
              </a:rPr>
              <a:t>存取</a:t>
            </a:r>
            <a:endParaRPr lang="en-US" altLang="zh-CN" sz="1800" b="1" dirty="0" smtClean="0">
              <a:solidFill>
                <a:srgbClr val="7030A0"/>
              </a:solidFill>
              <a:ea typeface="宋体" panose="02010600030101010101" pitchFamily="2" charset="-122"/>
            </a:endParaRPr>
          </a:p>
          <a:p>
            <a:pPr lvl="1"/>
            <a:r>
              <a:rPr lang="zh-CN" altLang="en-US" sz="1800" b="1" dirty="0" smtClean="0">
                <a:solidFill>
                  <a:srgbClr val="000099"/>
                </a:solidFill>
                <a:ea typeface="宋体" panose="02010600030101010101" pitchFamily="2" charset="-122"/>
              </a:rPr>
              <a:t>带</a:t>
            </a:r>
            <a:r>
              <a:rPr lang="zh-CN" altLang="en-US" sz="1800" b="1" dirty="0">
                <a:solidFill>
                  <a:srgbClr val="000099"/>
                </a:solidFill>
                <a:ea typeface="宋体" panose="02010600030101010101" pitchFamily="2" charset="-122"/>
              </a:rPr>
              <a:t>区</a:t>
            </a:r>
            <a:r>
              <a:rPr lang="zh-CN" altLang="en-US" sz="1800" b="1" dirty="0" smtClean="0">
                <a:solidFill>
                  <a:srgbClr val="000099"/>
                </a:solidFill>
                <a:ea typeface="宋体" panose="02010600030101010101" pitchFamily="2" charset="-122"/>
              </a:rPr>
              <a:t>集</a:t>
            </a:r>
            <a:r>
              <a:rPr lang="zh-CN" altLang="en-US" sz="1800" b="1" dirty="0" smtClean="0">
                <a:ea typeface="宋体" panose="02010600030101010101" pitchFamily="2" charset="-122"/>
              </a:rPr>
              <a:t>：</a:t>
            </a:r>
            <a:r>
              <a:rPr lang="zh-CN" altLang="en-US" sz="1800" b="1" dirty="0">
                <a:ea typeface="宋体" panose="02010600030101010101" pitchFamily="2" charset="-122"/>
              </a:rPr>
              <a:t>多个磁盘分区组合成一</a:t>
            </a:r>
            <a:r>
              <a:rPr lang="zh-CN" altLang="en-US" sz="1800" b="1" dirty="0" smtClean="0">
                <a:ea typeface="宋体" panose="02010600030101010101" pitchFamily="2" charset="-122"/>
              </a:rPr>
              <a:t>个带区集，多个卷</a:t>
            </a:r>
            <a:r>
              <a:rPr lang="zh-CN" altLang="en-US" sz="1800" b="1" dirty="0" smtClean="0">
                <a:solidFill>
                  <a:srgbClr val="C00000"/>
                </a:solidFill>
                <a:ea typeface="宋体" panose="02010600030101010101" pitchFamily="2" charset="-122"/>
              </a:rPr>
              <a:t>交叉</a:t>
            </a:r>
            <a:r>
              <a:rPr lang="zh-CN" altLang="en-US" sz="1800" b="1" dirty="0" smtClean="0">
                <a:solidFill>
                  <a:srgbClr val="7030A0"/>
                </a:solidFill>
                <a:ea typeface="宋体" panose="02010600030101010101" pitchFamily="2" charset="-122"/>
              </a:rPr>
              <a:t>存取</a:t>
            </a:r>
            <a:endParaRPr lang="en-US" altLang="zh-CN" sz="1800" b="1" dirty="0" smtClean="0">
              <a:solidFill>
                <a:srgbClr val="7030A0"/>
              </a:solidFill>
              <a:ea typeface="宋体" panose="02010600030101010101" pitchFamily="2" charset="-122"/>
            </a:endParaRPr>
          </a:p>
          <a:p>
            <a:r>
              <a:rPr lang="en-US" altLang="zh-CN" sz="2000" dirty="0" smtClean="0">
                <a:ea typeface="宋体" panose="02010600030101010101" pitchFamily="2" charset="-122"/>
              </a:rPr>
              <a:t>RAID </a:t>
            </a:r>
            <a:r>
              <a:rPr lang="en-US" altLang="zh-CN" sz="2000" dirty="0">
                <a:ea typeface="宋体" panose="02010600030101010101" pitchFamily="2" charset="-122"/>
              </a:rPr>
              <a:t>schemes improve </a:t>
            </a:r>
            <a:r>
              <a:rPr lang="en-US" altLang="zh-CN" sz="2000" b="1" dirty="0">
                <a:ea typeface="宋体" panose="02010600030101010101" pitchFamily="2" charset="-122"/>
              </a:rPr>
              <a:t>performance </a:t>
            </a:r>
            <a:r>
              <a:rPr lang="en-US" altLang="zh-CN" sz="2000" dirty="0">
                <a:ea typeface="宋体" panose="02010600030101010101" pitchFamily="2" charset="-122"/>
              </a:rPr>
              <a:t>and improve the</a:t>
            </a:r>
            <a:r>
              <a:rPr lang="en-US" altLang="zh-CN" sz="2000" b="1" dirty="0">
                <a:ea typeface="宋体" panose="02010600030101010101" pitchFamily="2" charset="-122"/>
              </a:rPr>
              <a:t> reliability</a:t>
            </a:r>
            <a:r>
              <a:rPr lang="en-US" altLang="zh-CN" sz="2000" dirty="0">
                <a:ea typeface="宋体" panose="02010600030101010101" pitchFamily="2" charset="-122"/>
              </a:rPr>
              <a:t> of the storage system by storing redundant data.</a:t>
            </a:r>
          </a:p>
          <a:p>
            <a:pPr lvl="1"/>
            <a:r>
              <a:rPr lang="en-US" altLang="zh-CN" sz="1800" i="1" dirty="0">
                <a:solidFill>
                  <a:schemeClr val="tx2"/>
                </a:solidFill>
                <a:ea typeface="宋体" panose="02010600030101010101" pitchFamily="2" charset="-122"/>
              </a:rPr>
              <a:t>Mirroring</a:t>
            </a:r>
            <a:r>
              <a:rPr lang="en-US" altLang="zh-CN" sz="1800" dirty="0">
                <a:solidFill>
                  <a:schemeClr val="tx2"/>
                </a:solidFill>
                <a:ea typeface="宋体" panose="02010600030101010101" pitchFamily="2" charset="-122"/>
              </a:rPr>
              <a:t> or </a:t>
            </a:r>
            <a:r>
              <a:rPr lang="en-US" altLang="zh-CN" sz="1800" i="1" dirty="0">
                <a:solidFill>
                  <a:schemeClr val="tx2"/>
                </a:solidFill>
                <a:ea typeface="宋体" panose="02010600030101010101" pitchFamily="2" charset="-122"/>
              </a:rPr>
              <a:t>shadowing</a:t>
            </a:r>
            <a:r>
              <a:rPr lang="en-US" altLang="zh-CN" sz="1800" dirty="0">
                <a:ea typeface="宋体" panose="02010600030101010101" pitchFamily="2" charset="-122"/>
              </a:rPr>
              <a:t> keeps duplicate of each disk.</a:t>
            </a:r>
          </a:p>
          <a:p>
            <a:pPr lvl="1"/>
            <a:r>
              <a:rPr lang="en-US" altLang="zh-CN" sz="1800" i="1" dirty="0">
                <a:solidFill>
                  <a:schemeClr val="tx2"/>
                </a:solidFill>
                <a:ea typeface="宋体" panose="02010600030101010101" pitchFamily="2" charset="-122"/>
              </a:rPr>
              <a:t>Block interleaved parity</a:t>
            </a:r>
            <a:r>
              <a:rPr lang="en-US" altLang="zh-CN" sz="1800" dirty="0">
                <a:ea typeface="宋体" panose="02010600030101010101" pitchFamily="2" charset="-122"/>
              </a:rPr>
              <a:t> uses much less redundancy.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1612A7A4-B5F7-4630-A1DD-635A38DF8207}"/>
              </a:ext>
            </a:extLst>
          </p:cNvPr>
          <p:cNvSpPr>
            <a:spLocks noGrp="1" noChangeArrowheads="1"/>
          </p:cNvSpPr>
          <p:nvPr>
            <p:ph type="title"/>
          </p:nvPr>
        </p:nvSpPr>
        <p:spPr/>
        <p:txBody>
          <a:bodyPr/>
          <a:lstStyle/>
          <a:p>
            <a:pPr>
              <a:defRPr/>
            </a:pPr>
            <a:r>
              <a:rPr lang="en-US" altLang="zh-CN" dirty="0" smtClean="0">
                <a:ea typeface="宋体" pitchFamily="2" charset="-122"/>
              </a:rPr>
              <a:t>RAID</a:t>
            </a:r>
            <a:endParaRPr lang="zh-CN" altLang="en-US" dirty="0">
              <a:ea typeface="宋体" pitchFamily="2" charset="-122"/>
            </a:endParaRPr>
          </a:p>
        </p:txBody>
      </p:sp>
      <p:sp>
        <p:nvSpPr>
          <p:cNvPr id="53251" name="Rectangle 3">
            <a:extLst>
              <a:ext uri="{FF2B5EF4-FFF2-40B4-BE49-F238E27FC236}">
                <a16:creationId xmlns:a16="http://schemas.microsoft.com/office/drawing/2014/main" id="{337E0679-38CA-45C5-A375-D53CA663098D}"/>
              </a:ext>
            </a:extLst>
          </p:cNvPr>
          <p:cNvSpPr>
            <a:spLocks noGrp="1" noChangeArrowheads="1"/>
          </p:cNvSpPr>
          <p:nvPr>
            <p:ph type="body" idx="1"/>
          </p:nvPr>
        </p:nvSpPr>
        <p:spPr>
          <a:xfrm>
            <a:off x="838200" y="1172817"/>
            <a:ext cx="7772400" cy="4724400"/>
          </a:xfrm>
        </p:spPr>
        <p:txBody>
          <a:bodyPr/>
          <a:lstStyle/>
          <a:p>
            <a:pPr>
              <a:buFont typeface="Monotype Sorts" pitchFamily="2" charset="2"/>
              <a:buNone/>
            </a:pPr>
            <a:endParaRPr lang="zh-CN" altLang="en-US" sz="1800" b="1" dirty="0">
              <a:ea typeface="宋体" panose="02010600030101010101" pitchFamily="2" charset="-122"/>
            </a:endParaRPr>
          </a:p>
          <a:p>
            <a:r>
              <a:rPr lang="zh-CN" altLang="en-US" sz="2400" b="1" dirty="0">
                <a:ea typeface="宋体" panose="02010600030101010101" pitchFamily="2" charset="-122"/>
              </a:rPr>
              <a:t>类比：存储器的多体交叉存取技术</a:t>
            </a:r>
          </a:p>
          <a:p>
            <a:pPr lvl="1">
              <a:buFont typeface="Wingdings" panose="05000000000000000000" pitchFamily="2" charset="2"/>
              <a:buChar char="l"/>
            </a:pPr>
            <a:r>
              <a:rPr lang="zh-CN" altLang="en-US" sz="2000" b="1" dirty="0">
                <a:ea typeface="宋体" panose="02010600030101010101" pitchFamily="2" charset="-122"/>
              </a:rPr>
              <a:t> </a:t>
            </a:r>
            <a:r>
              <a:rPr lang="zh-CN" altLang="en-US" sz="2000" b="1" dirty="0" smtClean="0">
                <a:ea typeface="宋体" panose="02010600030101010101" pitchFamily="2" charset="-122"/>
              </a:rPr>
              <a:t>一</a:t>
            </a:r>
            <a:r>
              <a:rPr lang="zh-CN" altLang="en-US" sz="2000" b="1" dirty="0">
                <a:ea typeface="宋体" panose="02010600030101010101" pitchFamily="2" charset="-122"/>
              </a:rPr>
              <a:t>个存储器分成多个存储体（例如</a:t>
            </a:r>
            <a:r>
              <a:rPr lang="en-US" altLang="zh-CN" sz="2000" b="1" dirty="0">
                <a:ea typeface="宋体" panose="02010600030101010101" pitchFamily="2" charset="-122"/>
              </a:rPr>
              <a:t>4</a:t>
            </a:r>
            <a:r>
              <a:rPr lang="zh-CN" altLang="en-US" sz="2000" b="1" dirty="0">
                <a:ea typeface="宋体" panose="02010600030101010101" pitchFamily="2" charset="-122"/>
              </a:rPr>
              <a:t>个），将一个程序的指令与数据按顺序依次存储在四个体中</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buFont typeface="Wingdings" panose="05000000000000000000" pitchFamily="2" charset="2"/>
              <a:buChar char="l"/>
            </a:pPr>
            <a:r>
              <a:rPr lang="en-US" altLang="zh-CN" sz="2000" b="1" dirty="0" smtClean="0">
                <a:ea typeface="宋体" panose="02010600030101010101" pitchFamily="2" charset="-122"/>
              </a:rPr>
              <a:t>4</a:t>
            </a:r>
            <a:r>
              <a:rPr lang="zh-CN" altLang="en-US" sz="2000" b="1" dirty="0">
                <a:ea typeface="宋体" panose="02010600030101010101" pitchFamily="2" charset="-122"/>
              </a:rPr>
              <a:t>个体可以同时进行存取操作，提高了存储器的存取速度；</a:t>
            </a:r>
          </a:p>
          <a:p>
            <a:r>
              <a:rPr lang="zh-CN" altLang="en-US" sz="2400" b="1" dirty="0">
                <a:ea typeface="宋体" panose="02010600030101010101" pitchFamily="2" charset="-122"/>
              </a:rPr>
              <a:t>可以将该技术应用于磁盘的数据存取操作；</a:t>
            </a:r>
          </a:p>
        </p:txBody>
      </p:sp>
    </p:spTree>
    <p:extLst>
      <p:ext uri="{BB962C8B-B14F-4D97-AF65-F5344CB8AC3E}">
        <p14:creationId xmlns:p14="http://schemas.microsoft.com/office/powerpoint/2010/main" val="435134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85800" y="2306195"/>
            <a:ext cx="7581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提高性能：</a:t>
            </a:r>
            <a:r>
              <a:rPr lang="zh-CN" altLang="en-US" sz="2000" dirty="0">
                <a:solidFill>
                  <a:srgbClr val="7030A0"/>
                </a:solidFill>
                <a:latin typeface="+mn-lt"/>
                <a:ea typeface="宋体" panose="02010600030101010101" pitchFamily="2" charset="-122"/>
              </a:rPr>
              <a:t>并行交叉</a:t>
            </a:r>
            <a:r>
              <a:rPr lang="zh-CN" altLang="en-US" sz="2000" dirty="0" smtClean="0">
                <a:solidFill>
                  <a:srgbClr val="7030A0"/>
                </a:solidFill>
                <a:latin typeface="+mn-lt"/>
                <a:ea typeface="宋体" panose="02010600030101010101" pitchFamily="2" charset="-122"/>
              </a:rPr>
              <a:t>存取技术</a:t>
            </a:r>
            <a:endParaRPr lang="zh-CN" altLang="en-US" sz="2000" dirty="0">
              <a:solidFill>
                <a:srgbClr val="7030A0"/>
              </a:solidFill>
              <a:latin typeface="+mn-lt"/>
              <a:ea typeface="宋体" panose="02010600030101010101" pitchFamily="2" charset="-122"/>
            </a:endParaRPr>
          </a:p>
        </p:txBody>
      </p:sp>
      <p:graphicFrame>
        <p:nvGraphicFramePr>
          <p:cNvPr id="52227" name="Object 7">
            <a:extLst>
              <a:ext uri="{FF2B5EF4-FFF2-40B4-BE49-F238E27FC236}">
                <a16:creationId xmlns:a16="http://schemas.microsoft.com/office/drawing/2014/main" id="{4FD68DDD-50B9-405B-90BC-2FD32FFB0580}"/>
              </a:ext>
            </a:extLst>
          </p:cNvPr>
          <p:cNvGraphicFramePr>
            <a:graphicFrameLocks noChangeAspect="1"/>
          </p:cNvGraphicFramePr>
          <p:nvPr>
            <p:extLst>
              <p:ext uri="{D42A27DB-BD31-4B8C-83A1-F6EECF244321}">
                <p14:modId xmlns:p14="http://schemas.microsoft.com/office/powerpoint/2010/main" val="3702243021"/>
              </p:ext>
            </p:extLst>
          </p:nvPr>
        </p:nvGraphicFramePr>
        <p:xfrm>
          <a:off x="1498860" y="1151550"/>
          <a:ext cx="6281853" cy="949628"/>
        </p:xfrm>
        <a:graphic>
          <a:graphicData uri="http://schemas.openxmlformats.org/presentationml/2006/ole">
            <mc:AlternateContent xmlns:mc="http://schemas.openxmlformats.org/markup-compatibility/2006">
              <mc:Choice xmlns:v="urn:schemas-microsoft-com:vml" Requires="v">
                <p:oleObj spid="_x0000_s52382" r:id="rId3" imgW="3870960" imgH="784860" progId="Visio.Drawing.4">
                  <p:embed/>
                </p:oleObj>
              </mc:Choice>
              <mc:Fallback>
                <p:oleObj r:id="rId3" imgW="3870960" imgH="784860" progId="Visio.Drawing.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860" y="1151550"/>
                        <a:ext cx="6281853" cy="949628"/>
                      </a:xfrm>
                      <a:prstGeom prst="rect">
                        <a:avLst/>
                      </a:prstGeom>
                      <a:noFill/>
                      <a:ln>
                        <a:noFill/>
                      </a:ln>
                      <a:effectLst/>
                      <a:extLst/>
                    </p:spPr>
                  </p:pic>
                </p:oleObj>
              </mc:Fallback>
            </mc:AlternateContent>
          </a:graphicData>
        </a:graphic>
      </p:graphicFrame>
      <p:sp>
        <p:nvSpPr>
          <p:cNvPr id="4" name="Rectangle 2">
            <a:extLst>
              <a:ext uri="{FF2B5EF4-FFF2-40B4-BE49-F238E27FC236}">
                <a16:creationId xmlns:a16="http://schemas.microsoft.com/office/drawing/2014/main" id="{1612A7A4-B5F7-4630-A1DD-635A38DF8207}"/>
              </a:ext>
            </a:extLst>
          </p:cNvPr>
          <p:cNvSpPr txBox="1">
            <a:spLocks noChangeArrowheads="1"/>
          </p:cNvSpPr>
          <p:nvPr/>
        </p:nvSpPr>
        <p:spPr>
          <a:xfrm>
            <a:off x="685800" y="228600"/>
            <a:ext cx="8077200" cy="609600"/>
          </a:xfrm>
          <a:prstGeom prst="rect">
            <a:avLst/>
          </a:prstGeom>
        </p:spPr>
        <p:txBody>
          <a:bodyPr/>
          <a:lst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a:lstStyle>
          <a:p>
            <a:pPr>
              <a:defRPr/>
            </a:pPr>
            <a:r>
              <a:rPr lang="en-US" altLang="zh-CN" kern="0" dirty="0" smtClean="0">
                <a:ea typeface="宋体" pitchFamily="2" charset="-122"/>
              </a:rPr>
              <a:t>RAID</a:t>
            </a:r>
            <a:r>
              <a:rPr lang="zh-CN" altLang="en-US" kern="0" dirty="0" smtClean="0">
                <a:ea typeface="宋体" pitchFamily="2" charset="-122"/>
              </a:rPr>
              <a:t> </a:t>
            </a:r>
            <a:endParaRPr lang="zh-CN" altLang="en-US" kern="0" dirty="0">
              <a:ea typeface="宋体" pitchFamily="2" charset="-122"/>
            </a:endParaRPr>
          </a:p>
        </p:txBody>
      </p:sp>
      <p:sp>
        <p:nvSpPr>
          <p:cNvPr id="5"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85799" y="2768157"/>
            <a:ext cx="7992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smtClean="0">
                <a:latin typeface="Times New Roman" panose="02020603050405020304" pitchFamily="18" charset="0"/>
                <a:ea typeface="宋体" panose="02010600030101010101" pitchFamily="2" charset="-122"/>
              </a:rPr>
              <a:t>如果某块磁盘扇区损坏，或整个磁盘损坏，数据无法重构</a:t>
            </a:r>
            <a:endParaRPr kumimoji="0" lang="zh-CN" altLang="en-US" sz="2000" b="1" dirty="0">
              <a:latin typeface="Times New Roman" panose="02020603050405020304" pitchFamily="18" charset="0"/>
              <a:ea typeface="宋体" panose="02010600030101010101" pitchFamily="2" charset="-122"/>
            </a:endParaRPr>
          </a:p>
        </p:txBody>
      </p:sp>
      <p:sp>
        <p:nvSpPr>
          <p:cNvPr id="6"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3169063"/>
            <a:ext cx="8077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数据冗余与</a:t>
            </a:r>
            <a:r>
              <a:rPr lang="zh-CN" altLang="en-US" sz="2000" dirty="0" smtClean="0">
                <a:solidFill>
                  <a:srgbClr val="7030A0"/>
                </a:solidFill>
                <a:latin typeface="+mn-lt"/>
                <a:ea typeface="宋体" panose="02010600030101010101" pitchFamily="2" charset="-122"/>
              </a:rPr>
              <a:t>校验，设置</a:t>
            </a:r>
            <a:r>
              <a:rPr lang="zh-CN" altLang="en-US" sz="2000" dirty="0" smtClean="0">
                <a:solidFill>
                  <a:srgbClr val="C00000"/>
                </a:solidFill>
                <a:latin typeface="+mn-lt"/>
                <a:ea typeface="宋体" panose="02010600030101010101" pitchFamily="2" charset="-122"/>
              </a:rPr>
              <a:t>一个专门存储校验位的校验盘</a:t>
            </a:r>
            <a:r>
              <a:rPr lang="zh-CN" altLang="en-US" sz="2000" dirty="0" smtClean="0">
                <a:solidFill>
                  <a:srgbClr val="7030A0"/>
                </a:solidFill>
                <a:latin typeface="+mn-lt"/>
                <a:ea typeface="宋体" panose="02010600030101010101" pitchFamily="2" charset="-122"/>
              </a:rPr>
              <a:t>，可以采用奇偶校验、海明校验，</a:t>
            </a:r>
            <a:r>
              <a:rPr lang="en-US" altLang="zh-CN" sz="2000" dirty="0" smtClean="0">
                <a:solidFill>
                  <a:srgbClr val="7030A0"/>
                </a:solidFill>
                <a:latin typeface="+mn-lt"/>
                <a:ea typeface="宋体" panose="02010600030101010101" pitchFamily="2" charset="-122"/>
              </a:rPr>
              <a:t>CRC</a:t>
            </a:r>
            <a:r>
              <a:rPr lang="zh-CN" altLang="en-US" sz="2000" dirty="0" smtClean="0">
                <a:solidFill>
                  <a:srgbClr val="7030A0"/>
                </a:solidFill>
                <a:latin typeface="+mn-lt"/>
                <a:ea typeface="宋体" panose="02010600030101010101" pitchFamily="2" charset="-122"/>
              </a:rPr>
              <a:t>校验，或其它可校验码</a:t>
            </a:r>
            <a:endParaRPr lang="en-US" altLang="zh-CN" sz="2000" dirty="0" smtClean="0">
              <a:solidFill>
                <a:srgbClr val="7030A0"/>
              </a:solidFill>
              <a:latin typeface="+mn-lt"/>
              <a:ea typeface="宋体" panose="02010600030101010101" pitchFamily="2" charset="-122"/>
            </a:endParaRPr>
          </a:p>
        </p:txBody>
      </p:sp>
      <p:sp>
        <p:nvSpPr>
          <p:cNvPr id="7"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3894548"/>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专门存储校验位的校验盘成为</a:t>
            </a:r>
            <a:r>
              <a:rPr kumimoji="0" lang="zh-CN" altLang="en-US" sz="2000" b="1" dirty="0">
                <a:solidFill>
                  <a:srgbClr val="C00000"/>
                </a:solidFill>
                <a:latin typeface="Times New Roman" panose="02020603050405020304" pitchFamily="18" charset="0"/>
                <a:ea typeface="宋体" panose="02010600030101010101" pitchFamily="2" charset="-122"/>
              </a:rPr>
              <a:t>读写瓶颈</a:t>
            </a:r>
            <a:endParaRPr kumimoji="0" lang="en-US" altLang="zh-CN" sz="2000" b="1" dirty="0">
              <a:solidFill>
                <a:srgbClr val="C00000"/>
              </a:solidFill>
              <a:latin typeface="Times New Roman" panose="02020603050405020304" pitchFamily="18" charset="0"/>
              <a:ea typeface="宋体" panose="02010600030101010101" pitchFamily="2" charset="-122"/>
            </a:endParaRPr>
          </a:p>
        </p:txBody>
      </p:sp>
      <p:sp>
        <p:nvSpPr>
          <p:cNvPr id="8"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4289627"/>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a:t>
            </a:r>
            <a:r>
              <a:rPr lang="zh-CN" altLang="en-US" sz="2000" dirty="0">
                <a:solidFill>
                  <a:srgbClr val="C00000"/>
                </a:solidFill>
                <a:latin typeface="+mn-lt"/>
                <a:ea typeface="宋体" panose="02010600030101010101" pitchFamily="2" charset="-122"/>
              </a:rPr>
              <a:t>多个</a:t>
            </a:r>
            <a:r>
              <a:rPr lang="zh-CN" altLang="en-US" sz="2000" dirty="0">
                <a:solidFill>
                  <a:srgbClr val="7030A0"/>
                </a:solidFill>
                <a:latin typeface="+mn-lt"/>
                <a:ea typeface="宋体" panose="02010600030101010101" pitchFamily="2" charset="-122"/>
              </a:rPr>
              <a:t>专门存储校验位的</a:t>
            </a:r>
            <a:r>
              <a:rPr lang="zh-CN" altLang="en-US" sz="2000" dirty="0" smtClean="0">
                <a:solidFill>
                  <a:srgbClr val="7030A0"/>
                </a:solidFill>
                <a:latin typeface="+mn-lt"/>
                <a:ea typeface="宋体" panose="02010600030101010101" pitchFamily="2" charset="-122"/>
              </a:rPr>
              <a:t>磁盘</a:t>
            </a:r>
            <a:endParaRPr lang="en-US" altLang="zh-CN" sz="2000" dirty="0">
              <a:solidFill>
                <a:srgbClr val="7030A0"/>
              </a:solidFill>
              <a:latin typeface="+mn-lt"/>
              <a:ea typeface="宋体" panose="02010600030101010101" pitchFamily="2" charset="-122"/>
            </a:endParaRPr>
          </a:p>
        </p:txBody>
      </p:sp>
      <p:sp>
        <p:nvSpPr>
          <p:cNvPr id="9"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4742895"/>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问题：</a:t>
            </a:r>
            <a:r>
              <a:rPr kumimoji="0" lang="zh-CN" altLang="en-US" sz="2000" b="1" dirty="0">
                <a:latin typeface="Times New Roman" panose="02020603050405020304" pitchFamily="18" charset="0"/>
                <a:ea typeface="宋体" panose="02010600030101010101" pitchFamily="2" charset="-122"/>
              </a:rPr>
              <a:t>设置多个专门存储校验位的磁盘，成本太高</a:t>
            </a:r>
            <a:endParaRPr kumimoji="0" lang="en-US" altLang="zh-CN" sz="2000" b="1" dirty="0">
              <a:latin typeface="Times New Roman" panose="02020603050405020304" pitchFamily="18" charset="0"/>
              <a:ea typeface="宋体" panose="02010600030101010101" pitchFamily="2" charset="-122"/>
            </a:endParaRPr>
          </a:p>
        </p:txBody>
      </p:sp>
      <p:sp>
        <p:nvSpPr>
          <p:cNvPr id="10" name="Text Box 6">
            <a:extLst>
              <a:ext uri="{FF2B5EF4-FFF2-40B4-BE49-F238E27FC236}">
                <a16:creationId xmlns:a16="http://schemas.microsoft.com/office/drawing/2014/main" id="{49654EF2-BD29-4592-9D82-5FCA0D874C1D}"/>
              </a:ext>
            </a:extLst>
          </p:cNvPr>
          <p:cNvSpPr txBox="1">
            <a:spLocks noChangeArrowheads="1"/>
          </p:cNvSpPr>
          <p:nvPr/>
        </p:nvSpPr>
        <p:spPr bwMode="auto">
          <a:xfrm>
            <a:off x="643542" y="5196163"/>
            <a:ext cx="807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marL="342900" indent="-342900" eaLnBrk="1" hangingPunct="1">
              <a:spcBef>
                <a:spcPct val="50000"/>
              </a:spcBef>
              <a:buClrTx/>
              <a:buSzTx/>
              <a:buFont typeface="Arial" panose="020B0604020202020204" pitchFamily="34" charset="0"/>
              <a:buChar char="•"/>
            </a:pPr>
            <a:r>
              <a:rPr kumimoji="0" lang="zh-CN" altLang="en-US" sz="2000" b="1" dirty="0" smtClean="0">
                <a:solidFill>
                  <a:srgbClr val="3333CC"/>
                </a:solidFill>
                <a:latin typeface="Times New Roman" panose="02020603050405020304" pitchFamily="18" charset="0"/>
                <a:ea typeface="宋体" panose="02010600030101010101" pitchFamily="2" charset="-122"/>
              </a:rPr>
              <a:t>解决方案：</a:t>
            </a:r>
            <a:r>
              <a:rPr lang="zh-CN" altLang="en-US" sz="2000" dirty="0">
                <a:solidFill>
                  <a:srgbClr val="7030A0"/>
                </a:solidFill>
                <a:latin typeface="+mn-lt"/>
                <a:ea typeface="宋体" panose="02010600030101010101" pitchFamily="2" charset="-122"/>
              </a:rPr>
              <a:t>设置多个磁盘，既存储校验位</a:t>
            </a:r>
            <a:r>
              <a:rPr lang="zh-CN" altLang="en-US" sz="2000" dirty="0" smtClean="0">
                <a:solidFill>
                  <a:srgbClr val="7030A0"/>
                </a:solidFill>
                <a:latin typeface="+mn-lt"/>
                <a:ea typeface="宋体" panose="02010600030101010101" pitchFamily="2" charset="-122"/>
              </a:rPr>
              <a:t>，又存储数据</a:t>
            </a:r>
            <a:endParaRPr lang="en-US" altLang="zh-CN" sz="2000" dirty="0">
              <a:solidFill>
                <a:srgbClr val="7030A0"/>
              </a:solidFill>
              <a:latin typeface="+mn-lt"/>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1612A7A4-B5F7-4630-A1DD-635A38DF8207}"/>
              </a:ext>
            </a:extLst>
          </p:cNvPr>
          <p:cNvSpPr>
            <a:spLocks noGrp="1" noChangeArrowheads="1"/>
          </p:cNvSpPr>
          <p:nvPr>
            <p:ph type="title"/>
          </p:nvPr>
        </p:nvSpPr>
        <p:spPr/>
        <p:txBody>
          <a:bodyPr/>
          <a:lstStyle/>
          <a:p>
            <a:pPr>
              <a:defRPr/>
            </a:pPr>
            <a:r>
              <a:rPr lang="en-US" altLang="zh-CN" dirty="0">
                <a:ea typeface="宋体" pitchFamily="2" charset="-122"/>
              </a:rPr>
              <a:t>RAID</a:t>
            </a:r>
            <a:r>
              <a:rPr lang="zh-CN" altLang="en-US" dirty="0">
                <a:ea typeface="宋体" pitchFamily="2" charset="-122"/>
              </a:rPr>
              <a:t> </a:t>
            </a:r>
            <a:r>
              <a:rPr lang="en-US" altLang="zh-CN" dirty="0">
                <a:ea typeface="宋体" pitchFamily="2" charset="-122"/>
              </a:rPr>
              <a:t>(cont)</a:t>
            </a:r>
            <a:r>
              <a:rPr lang="zh-CN" altLang="en-US" dirty="0">
                <a:ea typeface="宋体" pitchFamily="2" charset="-122"/>
              </a:rPr>
              <a:t> </a:t>
            </a:r>
          </a:p>
        </p:txBody>
      </p:sp>
      <p:sp>
        <p:nvSpPr>
          <p:cNvPr id="53251" name="Rectangle 3">
            <a:extLst>
              <a:ext uri="{FF2B5EF4-FFF2-40B4-BE49-F238E27FC236}">
                <a16:creationId xmlns:a16="http://schemas.microsoft.com/office/drawing/2014/main" id="{337E0679-38CA-45C5-A375-D53CA663098D}"/>
              </a:ext>
            </a:extLst>
          </p:cNvPr>
          <p:cNvSpPr>
            <a:spLocks noGrp="1" noChangeArrowheads="1"/>
          </p:cNvSpPr>
          <p:nvPr>
            <p:ph type="body" idx="1"/>
          </p:nvPr>
        </p:nvSpPr>
        <p:spPr>
          <a:xfrm>
            <a:off x="762000" y="1600200"/>
            <a:ext cx="7772400" cy="4724400"/>
          </a:xfrm>
        </p:spPr>
        <p:txBody>
          <a:bodyPr/>
          <a:lstStyle/>
          <a:p>
            <a:r>
              <a:rPr lang="zh-CN" altLang="en-US" sz="2400" b="1" dirty="0">
                <a:solidFill>
                  <a:srgbClr val="C00000"/>
                </a:solidFill>
                <a:ea typeface="宋体" panose="02010600030101010101" pitchFamily="2" charset="-122"/>
              </a:rPr>
              <a:t>目的与手段</a:t>
            </a:r>
          </a:p>
          <a:p>
            <a:pPr>
              <a:buFont typeface="Monotype Sorts" pitchFamily="2" charset="2"/>
              <a:buNone/>
            </a:pPr>
            <a:r>
              <a:rPr lang="zh-CN" altLang="en-US" sz="2400" b="1" dirty="0">
                <a:solidFill>
                  <a:srgbClr val="C00000"/>
                </a:solidFill>
                <a:ea typeface="宋体" panose="02010600030101010101" pitchFamily="2" charset="-122"/>
                <a:cs typeface="Times New Roman" panose="02020603050405020304" pitchFamily="18" charset="0"/>
              </a:rPr>
              <a:t>    ￭ </a:t>
            </a:r>
            <a:r>
              <a:rPr lang="zh-CN" altLang="en-US" sz="2000" b="1" dirty="0">
                <a:solidFill>
                  <a:srgbClr val="C00000"/>
                </a:solidFill>
                <a:ea typeface="宋体" panose="02010600030101010101" pitchFamily="2" charset="-122"/>
              </a:rPr>
              <a:t>改善系统的</a:t>
            </a:r>
            <a:r>
              <a:rPr lang="zh-CN" altLang="en-US" sz="2000" b="1" dirty="0">
                <a:solidFill>
                  <a:srgbClr val="7030A0"/>
                </a:solidFill>
                <a:ea typeface="宋体" panose="02010600030101010101" pitchFamily="2" charset="-122"/>
              </a:rPr>
              <a:t>可靠性</a:t>
            </a:r>
            <a:r>
              <a:rPr lang="zh-CN" altLang="en-US" sz="2000" b="1" dirty="0">
                <a:solidFill>
                  <a:srgbClr val="C00000"/>
                </a:solidFill>
                <a:ea typeface="宋体" panose="02010600030101010101" pitchFamily="2" charset="-122"/>
              </a:rPr>
              <a:t>－数据冗余及 校验</a:t>
            </a:r>
            <a:r>
              <a:rPr lang="en-US" altLang="zh-CN" sz="2000" b="1" dirty="0">
                <a:solidFill>
                  <a:srgbClr val="C00000"/>
                </a:solidFill>
                <a:ea typeface="宋体" panose="02010600030101010101" pitchFamily="2" charset="-122"/>
              </a:rPr>
              <a:t>+</a:t>
            </a:r>
            <a:r>
              <a:rPr lang="zh-CN" altLang="en-US" sz="2000" b="1" dirty="0">
                <a:solidFill>
                  <a:srgbClr val="C00000"/>
                </a:solidFill>
                <a:ea typeface="宋体" panose="02010600030101010101" pitchFamily="2" charset="-122"/>
              </a:rPr>
              <a:t>容错技术</a:t>
            </a:r>
            <a:endParaRPr lang="en-US" altLang="zh-CN" sz="2000" b="1" dirty="0">
              <a:solidFill>
                <a:srgbClr val="C00000"/>
              </a:solidFill>
              <a:ea typeface="宋体" panose="02010600030101010101" pitchFamily="2" charset="-122"/>
            </a:endParaRPr>
          </a:p>
          <a:p>
            <a:pPr>
              <a:buFont typeface="Monotype Sorts" pitchFamily="2" charset="2"/>
              <a:buNone/>
            </a:pPr>
            <a:r>
              <a:rPr lang="zh-CN" altLang="en-US" sz="2000" b="1" dirty="0">
                <a:solidFill>
                  <a:srgbClr val="C00000"/>
                </a:solidFill>
                <a:ea typeface="宋体" panose="02010600030101010101" pitchFamily="2" charset="-122"/>
              </a:rPr>
              <a:t>     ￭ 提高系统的</a:t>
            </a:r>
            <a:r>
              <a:rPr lang="zh-CN" altLang="en-US" sz="2000" b="1" dirty="0">
                <a:solidFill>
                  <a:srgbClr val="7030A0"/>
                </a:solidFill>
                <a:ea typeface="宋体" panose="02010600030101010101" pitchFamily="2" charset="-122"/>
              </a:rPr>
              <a:t>性能</a:t>
            </a:r>
            <a:r>
              <a:rPr lang="zh-CN" altLang="en-US" sz="2000" b="1" dirty="0">
                <a:solidFill>
                  <a:srgbClr val="C00000"/>
                </a:solidFill>
                <a:ea typeface="宋体" panose="02010600030101010101" pitchFamily="2" charset="-122"/>
              </a:rPr>
              <a:t>－并行交叉存取（</a:t>
            </a:r>
            <a:r>
              <a:rPr lang="zh-CN" altLang="en-US" sz="2000" b="1" dirty="0">
                <a:solidFill>
                  <a:srgbClr val="006600"/>
                </a:solidFill>
                <a:ea typeface="宋体" panose="02010600030101010101" pitchFamily="2" charset="-122"/>
              </a:rPr>
              <a:t>位级或块级分散</a:t>
            </a:r>
            <a:r>
              <a:rPr lang="zh-CN" altLang="en-US" sz="2000" b="1" dirty="0">
                <a:solidFill>
                  <a:srgbClr val="C00000"/>
                </a:solidFill>
                <a:ea typeface="宋体" panose="02010600030101010101" pitchFamily="2" charset="-122"/>
              </a:rPr>
              <a:t>）</a:t>
            </a:r>
          </a:p>
          <a:p>
            <a:pPr>
              <a:buFont typeface="Monotype Sorts" pitchFamily="2" charset="2"/>
              <a:buNone/>
            </a:pP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FE6F080-21B4-4326-8D49-DED8655CC637}"/>
              </a:ext>
            </a:extLst>
          </p:cNvPr>
          <p:cNvSpPr>
            <a:spLocks noGrp="1" noChangeArrowheads="1"/>
          </p:cNvSpPr>
          <p:nvPr>
            <p:ph type="title"/>
          </p:nvPr>
        </p:nvSpPr>
        <p:spPr/>
        <p:txBody>
          <a:bodyPr/>
          <a:lstStyle/>
          <a:p>
            <a:pPr>
              <a:defRPr/>
            </a:pPr>
            <a:r>
              <a:rPr lang="en-US" altLang="zh-CN" dirty="0">
                <a:ea typeface="宋体" pitchFamily="2" charset="-122"/>
              </a:rPr>
              <a:t>RAID</a:t>
            </a:r>
            <a:r>
              <a:rPr lang="zh-CN" altLang="en-US" dirty="0">
                <a:ea typeface="宋体" pitchFamily="2" charset="-122"/>
              </a:rPr>
              <a:t> </a:t>
            </a:r>
            <a:r>
              <a:rPr lang="en-US" altLang="zh-CN" dirty="0">
                <a:ea typeface="宋体" pitchFamily="2" charset="-122"/>
              </a:rPr>
              <a:t>(cont)</a:t>
            </a:r>
            <a:r>
              <a:rPr lang="zh-CN" altLang="en-US" dirty="0">
                <a:ea typeface="宋体" pitchFamily="2" charset="-122"/>
              </a:rPr>
              <a:t> </a:t>
            </a:r>
          </a:p>
        </p:txBody>
      </p:sp>
      <p:sp>
        <p:nvSpPr>
          <p:cNvPr id="54275" name="Rectangle 3">
            <a:extLst>
              <a:ext uri="{FF2B5EF4-FFF2-40B4-BE49-F238E27FC236}">
                <a16:creationId xmlns:a16="http://schemas.microsoft.com/office/drawing/2014/main" id="{4D82E24C-AAD5-4AFC-B81B-6DDCA7B92066}"/>
              </a:ext>
            </a:extLst>
          </p:cNvPr>
          <p:cNvSpPr>
            <a:spLocks noGrp="1" noChangeArrowheads="1"/>
          </p:cNvSpPr>
          <p:nvPr>
            <p:ph type="body" idx="1"/>
          </p:nvPr>
        </p:nvSpPr>
        <p:spPr>
          <a:xfrm>
            <a:off x="762000" y="1600200"/>
            <a:ext cx="7772400" cy="2655916"/>
          </a:xfrm>
        </p:spPr>
        <p:txBody>
          <a:bodyPr/>
          <a:lstStyle/>
          <a:p>
            <a:pPr>
              <a:lnSpc>
                <a:spcPct val="150000"/>
              </a:lnSpc>
            </a:pPr>
            <a:r>
              <a:rPr lang="zh-CN" altLang="en-US" sz="2000" b="1" dirty="0" smtClean="0">
                <a:ea typeface="宋体" panose="02010600030101010101" pitchFamily="2" charset="-122"/>
              </a:rPr>
              <a:t>将</a:t>
            </a:r>
            <a:r>
              <a:rPr lang="zh-CN" altLang="en-US" sz="2000" b="1" dirty="0">
                <a:ea typeface="宋体" panose="02010600030101010101" pitchFamily="2" charset="-122"/>
              </a:rPr>
              <a:t>数据按</a:t>
            </a:r>
            <a:r>
              <a:rPr lang="zh-CN" altLang="en-US" sz="2000" b="1" i="1" dirty="0">
                <a:solidFill>
                  <a:srgbClr val="000099"/>
                </a:solidFill>
                <a:ea typeface="宋体" panose="02010600030101010101" pitchFamily="2" charset="-122"/>
              </a:rPr>
              <a:t>位级</a:t>
            </a:r>
            <a:r>
              <a:rPr lang="zh-CN" altLang="en-US" sz="2000" b="1" dirty="0">
                <a:ea typeface="宋体" panose="02010600030101010101" pitchFamily="2" charset="-122"/>
              </a:rPr>
              <a:t>或者按</a:t>
            </a:r>
            <a:r>
              <a:rPr lang="zh-CN" altLang="en-US" sz="2000" b="1" i="1" dirty="0">
                <a:solidFill>
                  <a:srgbClr val="000099"/>
                </a:solidFill>
                <a:ea typeface="宋体" panose="02010600030101010101" pitchFamily="2" charset="-122"/>
              </a:rPr>
              <a:t>块级</a:t>
            </a:r>
            <a:r>
              <a:rPr lang="zh-CN" altLang="en-US" sz="2000" b="1" dirty="0">
                <a:ea typeface="宋体" panose="02010600030101010101" pitchFamily="2" charset="-122"/>
              </a:rPr>
              <a:t>分散写入到多个磁盘上，多个磁盘可以</a:t>
            </a:r>
            <a:r>
              <a:rPr lang="zh-CN" altLang="en-US" sz="2000" b="1" i="1" dirty="0">
                <a:solidFill>
                  <a:schemeClr val="tx2"/>
                </a:solidFill>
                <a:ea typeface="宋体" panose="02010600030101010101" pitchFamily="2" charset="-122"/>
              </a:rPr>
              <a:t>同时</a:t>
            </a:r>
            <a:r>
              <a:rPr lang="zh-CN" altLang="en-US" sz="2000" b="1" dirty="0">
                <a:ea typeface="宋体" panose="02010600030101010101" pitchFamily="2" charset="-122"/>
              </a:rPr>
              <a:t>读写存取操作，实现数据的</a:t>
            </a:r>
            <a:r>
              <a:rPr lang="zh-CN" altLang="en-US" sz="2000" b="1" dirty="0">
                <a:solidFill>
                  <a:schemeClr val="tx2"/>
                </a:solidFill>
                <a:ea typeface="宋体" panose="02010600030101010101" pitchFamily="2" charset="-122"/>
              </a:rPr>
              <a:t>并行存取</a:t>
            </a:r>
            <a:r>
              <a:rPr lang="zh-CN" altLang="en-US" sz="2000" b="1" dirty="0">
                <a:ea typeface="宋体" panose="02010600030101010101" pitchFamily="2" charset="-122"/>
              </a:rPr>
              <a:t>－提高了系统的性能；</a:t>
            </a:r>
          </a:p>
          <a:p>
            <a:pPr>
              <a:lnSpc>
                <a:spcPct val="150000"/>
              </a:lnSpc>
            </a:pPr>
            <a:r>
              <a:rPr lang="zh-CN" altLang="en-US" sz="2000" b="1" dirty="0">
                <a:ea typeface="宋体" panose="02010600030101010101" pitchFamily="2" charset="-122"/>
              </a:rPr>
              <a:t>如果再结合</a:t>
            </a:r>
            <a:r>
              <a:rPr lang="zh-CN" altLang="en-US" sz="2000" b="1" dirty="0">
                <a:solidFill>
                  <a:srgbClr val="C00000"/>
                </a:solidFill>
                <a:ea typeface="宋体" panose="02010600030101010101" pitchFamily="2" charset="-122"/>
              </a:rPr>
              <a:t>数据冗余技术</a:t>
            </a:r>
            <a:r>
              <a:rPr lang="zh-CN" altLang="en-US" sz="2000" b="1" dirty="0">
                <a:ea typeface="宋体" panose="02010600030101010101" pitchFamily="2" charset="-122"/>
              </a:rPr>
              <a:t>及</a:t>
            </a:r>
            <a:r>
              <a:rPr lang="zh-CN" altLang="en-US" sz="2000" b="1" dirty="0">
                <a:solidFill>
                  <a:srgbClr val="C00000"/>
                </a:solidFill>
                <a:ea typeface="宋体" panose="02010600030101010101" pitchFamily="2" charset="-122"/>
              </a:rPr>
              <a:t>校验技术</a:t>
            </a:r>
            <a:r>
              <a:rPr lang="zh-CN" altLang="en-US" sz="2000" b="1" dirty="0">
                <a:ea typeface="宋体" panose="02010600030101010101" pitchFamily="2" charset="-122"/>
              </a:rPr>
              <a:t>，例如</a:t>
            </a:r>
            <a:r>
              <a:rPr lang="zh-CN" altLang="en-US" sz="2000" b="1" dirty="0">
                <a:solidFill>
                  <a:srgbClr val="000099"/>
                </a:solidFill>
                <a:ea typeface="宋体" panose="02010600030101010101" pitchFamily="2" charset="-122"/>
              </a:rPr>
              <a:t>磁盘镜像</a:t>
            </a:r>
            <a:r>
              <a:rPr lang="zh-CN" altLang="en-US" sz="2000" b="1" dirty="0">
                <a:ea typeface="宋体" panose="02010600030101010101" pitchFamily="2" charset="-122"/>
              </a:rPr>
              <a:t>、其它校验技术（</a:t>
            </a:r>
            <a:r>
              <a:rPr lang="en-US" altLang="zh-CN" sz="2000" b="1" dirty="0">
                <a:ea typeface="宋体" panose="02010600030101010101" pitchFamily="2" charset="-122"/>
              </a:rPr>
              <a:t>CRC</a:t>
            </a:r>
            <a:r>
              <a:rPr lang="zh-CN" altLang="en-US" sz="2000" b="1" dirty="0">
                <a:ea typeface="宋体" panose="02010600030101010101" pitchFamily="2" charset="-122"/>
              </a:rPr>
              <a:t>、</a:t>
            </a:r>
            <a:r>
              <a:rPr lang="en-US" altLang="zh-CN" sz="2000" b="1" dirty="0">
                <a:ea typeface="宋体" panose="02010600030101010101" pitchFamily="2" charset="-122"/>
              </a:rPr>
              <a:t>Hamming</a:t>
            </a:r>
            <a:r>
              <a:rPr lang="zh-CN" altLang="en-US" sz="2000" b="1" dirty="0">
                <a:ea typeface="宋体" panose="02010600030101010101" pitchFamily="2" charset="-122"/>
              </a:rPr>
              <a:t>等），还可以提高系统的可靠性</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a:lnSpc>
                <a:spcPct val="150000"/>
              </a:lnSpc>
            </a:pPr>
            <a:endParaRPr lang="zh-CN" altLang="en-US" sz="2000" b="1" dirty="0">
              <a:ea typeface="宋体" panose="02010600030101010101" pitchFamily="2" charset="-122"/>
            </a:endParaRPr>
          </a:p>
        </p:txBody>
      </p:sp>
      <p:graphicFrame>
        <p:nvGraphicFramePr>
          <p:cNvPr id="4" name="Object 7">
            <a:extLst>
              <a:ext uri="{FF2B5EF4-FFF2-40B4-BE49-F238E27FC236}">
                <a16:creationId xmlns:a16="http://schemas.microsoft.com/office/drawing/2014/main" id="{4FD68DDD-50B9-405B-90BC-2FD32FFB0580}"/>
              </a:ext>
            </a:extLst>
          </p:cNvPr>
          <p:cNvGraphicFramePr>
            <a:graphicFrameLocks noChangeAspect="1"/>
          </p:cNvGraphicFramePr>
          <p:nvPr>
            <p:extLst>
              <p:ext uri="{D42A27DB-BD31-4B8C-83A1-F6EECF244321}">
                <p14:modId xmlns:p14="http://schemas.microsoft.com/office/powerpoint/2010/main" val="3727703376"/>
              </p:ext>
            </p:extLst>
          </p:nvPr>
        </p:nvGraphicFramePr>
        <p:xfrm>
          <a:off x="569422" y="3889577"/>
          <a:ext cx="7848600" cy="1595437"/>
        </p:xfrm>
        <a:graphic>
          <a:graphicData uri="http://schemas.openxmlformats.org/presentationml/2006/ole">
            <mc:AlternateContent xmlns:mc="http://schemas.openxmlformats.org/markup-compatibility/2006">
              <mc:Choice xmlns:v="urn:schemas-microsoft-com:vml" Requires="v">
                <p:oleObj spid="_x0000_s95308" r:id="rId3" imgW="3870960" imgH="784860" progId="Visio.Drawing.4">
                  <p:embed/>
                </p:oleObj>
              </mc:Choice>
              <mc:Fallback>
                <p:oleObj r:id="rId3" imgW="3870960" imgH="784860" progId="Visio.Drawing.4">
                  <p:embed/>
                  <p:pic>
                    <p:nvPicPr>
                      <p:cNvPr id="52227" name="Object 7">
                        <a:extLst>
                          <a:ext uri="{FF2B5EF4-FFF2-40B4-BE49-F238E27FC236}">
                            <a16:creationId xmlns:a16="http://schemas.microsoft.com/office/drawing/2014/main" id="{4FD68DDD-50B9-405B-90BC-2FD32FFB0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22" y="3889577"/>
                        <a:ext cx="7848600"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1AD86D8-E0A7-4438-8EF3-66AB5866BE2A}"/>
              </a:ext>
            </a:extLst>
          </p:cNvPr>
          <p:cNvSpPr>
            <a:spLocks noGrp="1" noChangeArrowheads="1"/>
          </p:cNvSpPr>
          <p:nvPr>
            <p:ph type="title"/>
          </p:nvPr>
        </p:nvSpPr>
        <p:spPr>
          <a:xfrm>
            <a:off x="685800" y="228600"/>
            <a:ext cx="8077200" cy="533400"/>
          </a:xfrm>
        </p:spPr>
        <p:txBody>
          <a:bodyPr/>
          <a:lstStyle/>
          <a:p>
            <a:pPr>
              <a:defRPr/>
            </a:pPr>
            <a:r>
              <a:rPr lang="en-US" altLang="zh-CN" sz="2800" dirty="0">
                <a:ea typeface="宋体" pitchFamily="2" charset="-122"/>
              </a:rPr>
              <a:t>12.7.3 RAID Levels</a:t>
            </a:r>
            <a:endParaRPr lang="en-US" altLang="zh-CN" sz="2000" dirty="0">
              <a:ea typeface="宋体" pitchFamily="2" charset="-122"/>
            </a:endParaRPr>
          </a:p>
        </p:txBody>
      </p:sp>
      <p:pic>
        <p:nvPicPr>
          <p:cNvPr id="55299" name="Picture 4">
            <a:extLst>
              <a:ext uri="{FF2B5EF4-FFF2-40B4-BE49-F238E27FC236}">
                <a16:creationId xmlns:a16="http://schemas.microsoft.com/office/drawing/2014/main" id="{21BC6D63-970F-4733-9AB3-298EEEF39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178" t="873" r="28177" b="873"/>
          <a:stretch>
            <a:fillRect/>
          </a:stretch>
        </p:blipFill>
        <p:spPr bwMode="auto">
          <a:xfrm>
            <a:off x="884669" y="1091275"/>
            <a:ext cx="6513657" cy="50767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6641868" y="3110114"/>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早期</a:t>
            </a:r>
          </a:p>
        </p:txBody>
      </p:sp>
      <p:sp>
        <p:nvSpPr>
          <p:cNvPr id="5" name="圆角矩形标注 4"/>
          <p:cNvSpPr/>
          <p:nvPr/>
        </p:nvSpPr>
        <p:spPr bwMode="auto">
          <a:xfrm>
            <a:off x="6641868" y="4631342"/>
            <a:ext cx="656706" cy="415637"/>
          </a:xfrm>
          <a:prstGeom prst="wedgeRoundRectCallout">
            <a:avLst>
              <a:gd name="adj1" fmla="val -113093"/>
              <a:gd name="adj2" fmla="val 15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现在</a:t>
            </a:r>
          </a:p>
        </p:txBody>
      </p:sp>
      <p:sp>
        <p:nvSpPr>
          <p:cNvPr id="6" name="圆角矩形标注 5"/>
          <p:cNvSpPr/>
          <p:nvPr/>
        </p:nvSpPr>
        <p:spPr bwMode="auto">
          <a:xfrm>
            <a:off x="7489764" y="2461721"/>
            <a:ext cx="1512919" cy="1064030"/>
          </a:xfrm>
          <a:prstGeom prst="wedgeRoundRectCallout">
            <a:avLst>
              <a:gd name="adj1" fmla="val -47270"/>
              <a:gd name="adj2" fmla="val 271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傲腾黑科技，</a:t>
            </a:r>
            <a:endParaRPr kumimoji="0" lang="en-US" altLang="zh-CN"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利用一个磁盘实现</a:t>
            </a:r>
            <a:r>
              <a:rPr kumimoji="0" lang="en-US" altLang="zh-CN"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rPr>
              <a:t>RAID</a:t>
            </a:r>
            <a:endParaRPr kumimoji="0" lang="zh-CN" altLang="en-US" sz="1800" b="0" i="0" u="none" strike="noStrike" cap="none" normalizeH="0" baseline="0" dirty="0" smtClean="0">
              <a:ln>
                <a:noFill/>
              </a:ln>
              <a:solidFill>
                <a:srgbClr val="003300"/>
              </a:solidFill>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E4DF7C2-BF1A-44C5-A393-E067089F74BE}"/>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56323" name="Rectangle 3">
            <a:extLst>
              <a:ext uri="{FF2B5EF4-FFF2-40B4-BE49-F238E27FC236}">
                <a16:creationId xmlns:a16="http://schemas.microsoft.com/office/drawing/2014/main" id="{8DF902FD-8A4A-41E4-9013-A75AAADA9EAA}"/>
              </a:ext>
            </a:extLst>
          </p:cNvPr>
          <p:cNvSpPr>
            <a:spLocks noGrp="1" noChangeArrowheads="1"/>
          </p:cNvSpPr>
          <p:nvPr>
            <p:ph type="body" idx="1"/>
          </p:nvPr>
        </p:nvSpPr>
        <p:spPr>
          <a:xfrm>
            <a:off x="493713" y="1016000"/>
            <a:ext cx="8345487" cy="5549900"/>
          </a:xfrm>
        </p:spPr>
        <p:txBody>
          <a:bodyPr/>
          <a:lstStyle/>
          <a:p>
            <a:r>
              <a:rPr lang="en-US" altLang="zh-CN" sz="2000" b="1">
                <a:ea typeface="宋体" panose="02010600030101010101" pitchFamily="2" charset="-122"/>
              </a:rPr>
              <a:t>RAID</a:t>
            </a:r>
            <a:r>
              <a:rPr lang="zh-CN" altLang="en-US" sz="20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(a) RAID 0</a:t>
            </a:r>
            <a:r>
              <a:rPr lang="zh-CN" altLang="en-US" sz="2000" b="1">
                <a:ea typeface="宋体" panose="02010600030101010101" pitchFamily="2" charset="-122"/>
                <a:cs typeface="Times New Roman" panose="02020603050405020304" pitchFamily="18" charset="0"/>
              </a:rPr>
              <a:t>：无冗余的磁盘阵列</a:t>
            </a:r>
          </a:p>
          <a:p>
            <a:pPr lvl="2"/>
            <a:r>
              <a:rPr lang="zh-CN" altLang="en-US" sz="1800" b="1">
                <a:ea typeface="宋体" panose="02010600030101010101" pitchFamily="2" charset="-122"/>
                <a:cs typeface="Times New Roman" panose="02020603050405020304" pitchFamily="18" charset="0"/>
              </a:rPr>
              <a:t>数据</a:t>
            </a:r>
            <a:r>
              <a:rPr lang="zh-CN" altLang="en-US" sz="1800" b="1" i="1" u="sng">
                <a:solidFill>
                  <a:srgbClr val="C00000"/>
                </a:solidFill>
                <a:ea typeface="宋体" panose="02010600030101010101" pitchFamily="2" charset="-122"/>
                <a:cs typeface="Times New Roman" panose="02020603050405020304" pitchFamily="18" charset="0"/>
              </a:rPr>
              <a:t>块级</a:t>
            </a:r>
            <a:r>
              <a:rPr lang="zh-CN" altLang="en-US" sz="1800" b="1">
                <a:ea typeface="宋体" panose="02010600030101010101" pitchFamily="2" charset="-122"/>
                <a:cs typeface="Times New Roman" panose="02020603050405020304" pitchFamily="18" charset="0"/>
              </a:rPr>
              <a:t>分散，</a:t>
            </a:r>
            <a:r>
              <a:rPr lang="zh-CN" altLang="en-US" sz="1800" b="1">
                <a:ea typeface="宋体" panose="02010600030101010101" pitchFamily="2" charset="-122"/>
              </a:rPr>
              <a:t>并行交叉存取，无数据冗余；</a:t>
            </a:r>
          </a:p>
          <a:p>
            <a:pPr lvl="2"/>
            <a:r>
              <a:rPr lang="zh-CN" altLang="en-US" sz="1800" b="1">
                <a:ea typeface="宋体" panose="02010600030101010101" pitchFamily="2" charset="-122"/>
              </a:rPr>
              <a:t>一个磁盘出错，整个磁盘系统就无法使用</a:t>
            </a:r>
          </a:p>
          <a:p>
            <a:pPr lvl="1"/>
            <a:r>
              <a:rPr lang="en-US" altLang="zh-CN" sz="2000" b="1">
                <a:ea typeface="宋体" panose="02010600030101010101" pitchFamily="2" charset="-122"/>
              </a:rPr>
              <a:t>(b) RAID 1</a:t>
            </a:r>
            <a:r>
              <a:rPr lang="zh-CN" altLang="en-US" sz="2000" b="1">
                <a:ea typeface="宋体" panose="02010600030101010101" pitchFamily="2" charset="-122"/>
              </a:rPr>
              <a:t>：磁盘镜像</a:t>
            </a:r>
          </a:p>
          <a:p>
            <a:pPr lvl="2"/>
            <a:r>
              <a:rPr lang="zh-CN" altLang="en-US" sz="1800" b="1">
                <a:ea typeface="宋体" panose="02010600030101010101" pitchFamily="2" charset="-122"/>
              </a:rPr>
              <a:t>每个磁盘有一个镜像盘；</a:t>
            </a:r>
          </a:p>
          <a:p>
            <a:pPr lvl="1"/>
            <a:r>
              <a:rPr lang="en-US" altLang="zh-CN" sz="2000" b="1">
                <a:ea typeface="宋体" panose="02010600030101010101" pitchFamily="2" charset="-122"/>
              </a:rPr>
              <a:t>(c) RAID 2</a:t>
            </a:r>
            <a:r>
              <a:rPr lang="zh-CN" altLang="en-US" sz="2000" b="1">
                <a:ea typeface="宋体" panose="02010600030101010101" pitchFamily="2" charset="-122"/>
              </a:rPr>
              <a:t>：内存方式的差错纠正代码结构</a:t>
            </a:r>
          </a:p>
          <a:p>
            <a:pPr lvl="2"/>
            <a:r>
              <a:rPr lang="zh-CN" altLang="en-US" sz="1800" b="1">
                <a:ea typeface="宋体" panose="02010600030101010101" pitchFamily="2" charset="-122"/>
              </a:rPr>
              <a:t>有的内存提供奇偶校验及纠错功能</a:t>
            </a:r>
            <a:endParaRPr lang="en-US" altLang="zh-CN" sz="1800" b="1">
              <a:ea typeface="宋体" panose="02010600030101010101" pitchFamily="2" charset="-122"/>
            </a:endParaRPr>
          </a:p>
          <a:p>
            <a:pPr lvl="3"/>
            <a:r>
              <a:rPr lang="en-US" altLang="zh-CN" sz="1600" b="1">
                <a:ea typeface="宋体" panose="02010600030101010101" pitchFamily="2" charset="-122"/>
              </a:rPr>
              <a:t>memory-style error-correcting code (ECC)</a:t>
            </a:r>
          </a:p>
          <a:p>
            <a:pPr lvl="3"/>
            <a:r>
              <a:rPr lang="en-US" altLang="zh-CN" sz="1600" b="1">
                <a:ea typeface="宋体" panose="02010600030101010101" pitchFamily="2" charset="-122"/>
              </a:rPr>
              <a:t>The idea of ECC can be used directly in disk arrays via striping of bytes across disks</a:t>
            </a:r>
            <a:endParaRPr lang="zh-CN" altLang="en-US" sz="1600" b="1">
              <a:ea typeface="宋体" panose="02010600030101010101" pitchFamily="2" charset="-122"/>
            </a:endParaRPr>
          </a:p>
          <a:p>
            <a:pPr lvl="2"/>
            <a:r>
              <a:rPr lang="zh-CN" altLang="en-US" sz="1800" b="1">
                <a:ea typeface="宋体" panose="02010600030101010101" pitchFamily="2" charset="-122"/>
              </a:rPr>
              <a:t>数据</a:t>
            </a:r>
            <a:r>
              <a:rPr lang="zh-CN" altLang="en-US" sz="1800" b="1" i="1" u="sng">
                <a:solidFill>
                  <a:srgbClr val="C00000"/>
                </a:solidFill>
                <a:ea typeface="宋体" panose="02010600030101010101" pitchFamily="2" charset="-122"/>
              </a:rPr>
              <a:t>位级</a:t>
            </a:r>
            <a:r>
              <a:rPr lang="zh-CN" altLang="en-US" sz="1800" b="1">
                <a:ea typeface="宋体" panose="02010600030101010101" pitchFamily="2" charset="-122"/>
              </a:rPr>
              <a:t>分散，另外几个盘作为</a:t>
            </a:r>
            <a:r>
              <a:rPr lang="zh-CN" altLang="en-US" sz="1800" b="1">
                <a:solidFill>
                  <a:srgbClr val="000099"/>
                </a:solidFill>
                <a:ea typeface="宋体" panose="02010600030101010101" pitchFamily="2" charset="-122"/>
              </a:rPr>
              <a:t>校验盘</a:t>
            </a:r>
            <a:r>
              <a:rPr lang="zh-CN" altLang="en-US" sz="1800" b="1">
                <a:ea typeface="宋体" panose="02010600030101010101" pitchFamily="2" charset="-122"/>
              </a:rPr>
              <a:t>；</a:t>
            </a:r>
            <a:r>
              <a:rPr lang="zh-CN" altLang="en-US" sz="1800" b="1">
                <a:solidFill>
                  <a:srgbClr val="000099"/>
                </a:solidFill>
                <a:ea typeface="宋体" panose="02010600030101010101" pitchFamily="2" charset="-122"/>
              </a:rPr>
              <a:t>并行交叉</a:t>
            </a:r>
            <a:r>
              <a:rPr lang="zh-CN" altLang="en-US" sz="1800" b="1">
                <a:ea typeface="宋体" panose="02010600030101010101" pitchFamily="2" charset="-122"/>
              </a:rPr>
              <a:t>存取； </a:t>
            </a:r>
          </a:p>
          <a:p>
            <a:pPr lvl="2"/>
            <a:r>
              <a:rPr lang="zh-CN" altLang="en-US" sz="1800" b="1">
                <a:ea typeface="宋体" panose="02010600030101010101" pitchFamily="2" charset="-122"/>
              </a:rPr>
              <a:t>如果校验位足够多，可以提供纠错功能（</a:t>
            </a:r>
            <a:r>
              <a:rPr lang="en-US" altLang="zh-CN" sz="1800" b="1">
                <a:ea typeface="宋体" panose="02010600030101010101" pitchFamily="2" charset="-122"/>
              </a:rPr>
              <a:t>CRC</a:t>
            </a:r>
            <a:r>
              <a:rPr lang="zh-CN" altLang="en-US" sz="1800" b="1">
                <a:ea typeface="宋体" panose="02010600030101010101" pitchFamily="2" charset="-122"/>
              </a:rPr>
              <a:t>、海明码等）；</a:t>
            </a:r>
          </a:p>
          <a:p>
            <a:pPr lvl="2"/>
            <a:r>
              <a:rPr lang="zh-CN" altLang="en-US" sz="1800" b="1">
                <a:ea typeface="宋体" panose="02010600030101010101" pitchFamily="2" charset="-122"/>
              </a:rPr>
              <a:t>因而具有检错与纠错功能；</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8E794FE4-9531-4D4B-B18F-4EB1108D994C}"/>
              </a:ext>
            </a:extLst>
          </p:cNvPr>
          <p:cNvSpPr>
            <a:spLocks noGrp="1"/>
          </p:cNvSpPr>
          <p:nvPr>
            <p:ph type="title"/>
          </p:nvPr>
        </p:nvSpPr>
        <p:spPr>
          <a:xfrm>
            <a:off x="685800" y="403168"/>
            <a:ext cx="8077200" cy="609600"/>
          </a:xfrm>
        </p:spPr>
        <p:txBody>
          <a:bodyPr/>
          <a:lstStyle/>
          <a:p>
            <a:pPr>
              <a:defRPr/>
            </a:pPr>
            <a:r>
              <a:rPr lang="en-US" altLang="zh-CN" dirty="0">
                <a:ea typeface="宋体" panose="02010600030101010101" pitchFamily="2" charset="-122"/>
              </a:rPr>
              <a:t>E.g. Disk drive</a:t>
            </a:r>
            <a:endParaRPr lang="zh-CN" altLang="en-US" dirty="0">
              <a:ea typeface="宋体" panose="02010600030101010101" pitchFamily="2" charset="-122"/>
            </a:endParaRPr>
          </a:p>
        </p:txBody>
      </p:sp>
      <p:pic>
        <p:nvPicPr>
          <p:cNvPr id="9219" name="Picture 2">
            <a:extLst>
              <a:ext uri="{FF2B5EF4-FFF2-40B4-BE49-F238E27FC236}">
                <a16:creationId xmlns:a16="http://schemas.microsoft.com/office/drawing/2014/main" id="{0D2F7DD0-D014-42A4-ADFA-D0E68CDF3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6088" y="1360488"/>
            <a:ext cx="4591050" cy="3514725"/>
          </a:xfrm>
          <a:noFill/>
        </p:spPr>
      </p:pic>
      <p:pic>
        <p:nvPicPr>
          <p:cNvPr id="9220" name="Picture 4">
            <a:extLst>
              <a:ext uri="{FF2B5EF4-FFF2-40B4-BE49-F238E27FC236}">
                <a16:creationId xmlns:a16="http://schemas.microsoft.com/office/drawing/2014/main" id="{87A5BEF4-408B-469B-B978-A5A02AE44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1360488"/>
            <a:ext cx="25527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846151B0-9590-491B-9CB9-EEB33B2DC0DB}"/>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58371" name="Rectangle 3">
            <a:extLst>
              <a:ext uri="{FF2B5EF4-FFF2-40B4-BE49-F238E27FC236}">
                <a16:creationId xmlns:a16="http://schemas.microsoft.com/office/drawing/2014/main" id="{DEE2081B-4C67-482D-B89C-2035E94C19AA}"/>
              </a:ext>
            </a:extLst>
          </p:cNvPr>
          <p:cNvSpPr>
            <a:spLocks noGrp="1" noChangeArrowheads="1"/>
          </p:cNvSpPr>
          <p:nvPr>
            <p:ph type="body" idx="1"/>
          </p:nvPr>
        </p:nvSpPr>
        <p:spPr>
          <a:xfrm>
            <a:off x="493713" y="1223963"/>
            <a:ext cx="8345487" cy="4803775"/>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400" b="1">
                <a:ea typeface="宋体" panose="02010600030101010101" pitchFamily="2" charset="-122"/>
                <a:cs typeface="Times New Roman" panose="02020603050405020304" pitchFamily="18" charset="0"/>
              </a:rPr>
              <a:t>(d) RAID 3</a:t>
            </a:r>
            <a:r>
              <a:rPr lang="zh-CN" altLang="en-US" sz="2400" b="1">
                <a:ea typeface="宋体" panose="02010600030101010101" pitchFamily="2" charset="-122"/>
                <a:cs typeface="Times New Roman" panose="02020603050405020304" pitchFamily="18" charset="0"/>
              </a:rPr>
              <a:t>：</a:t>
            </a:r>
            <a:r>
              <a:rPr lang="zh-CN" altLang="en-US" sz="2400" b="1" u="sng">
                <a:solidFill>
                  <a:srgbClr val="000099"/>
                </a:solidFill>
                <a:ea typeface="宋体" panose="02010600030101010101" pitchFamily="2" charset="-122"/>
                <a:cs typeface="Times New Roman" panose="02020603050405020304" pitchFamily="18" charset="0"/>
              </a:rPr>
              <a:t>位</a:t>
            </a:r>
            <a:r>
              <a:rPr lang="zh-CN" altLang="en-US" sz="2400" b="1">
                <a:ea typeface="宋体" panose="02010600030101010101" pitchFamily="2" charset="-122"/>
                <a:cs typeface="Times New Roman" panose="02020603050405020304" pitchFamily="18" charset="0"/>
              </a:rPr>
              <a:t>交织奇偶结构</a:t>
            </a:r>
          </a:p>
          <a:p>
            <a:pPr lvl="2"/>
            <a:r>
              <a:rPr lang="zh-CN" altLang="en-US" sz="2000" b="1">
                <a:ea typeface="宋体" panose="02010600030101010101" pitchFamily="2" charset="-122"/>
                <a:cs typeface="Times New Roman" panose="02020603050405020304" pitchFamily="18" charset="0"/>
              </a:rPr>
              <a:t>数据</a:t>
            </a:r>
            <a:r>
              <a:rPr lang="zh-CN" altLang="en-US" sz="2000" b="1" i="1">
                <a:solidFill>
                  <a:srgbClr val="000099"/>
                </a:solidFill>
                <a:ea typeface="宋体" panose="02010600030101010101" pitchFamily="2" charset="-122"/>
              </a:rPr>
              <a:t>位级</a:t>
            </a:r>
            <a:r>
              <a:rPr lang="zh-CN" altLang="en-US" sz="2000" b="1">
                <a:ea typeface="宋体" panose="02010600030101010101" pitchFamily="2" charset="-122"/>
              </a:rPr>
              <a:t>分散，一个奇偶校验盘，存放扇区的校验位；</a:t>
            </a:r>
          </a:p>
          <a:p>
            <a:pPr lvl="2"/>
            <a:r>
              <a:rPr lang="zh-CN" altLang="en-US" sz="2000" b="1">
                <a:ea typeface="宋体" panose="02010600030101010101" pitchFamily="2" charset="-122"/>
              </a:rPr>
              <a:t>坏扇区检测</a:t>
            </a:r>
          </a:p>
          <a:p>
            <a:pPr lvl="2"/>
            <a:r>
              <a:rPr lang="zh-CN" altLang="en-US" sz="2000" b="1">
                <a:ea typeface="宋体" panose="02010600030101010101" pitchFamily="2" charset="-122"/>
              </a:rPr>
              <a:t>当检测到一个扇区损坏，依据其它扇区的相应位可恢复损坏的扇区；</a:t>
            </a:r>
          </a:p>
          <a:p>
            <a:pPr lvl="2"/>
            <a:r>
              <a:rPr lang="zh-CN" altLang="en-US" sz="2000" b="1">
                <a:ea typeface="宋体" panose="02010600030101010101" pitchFamily="2" charset="-122"/>
              </a:rPr>
              <a:t>并行交叉存取；</a:t>
            </a:r>
          </a:p>
          <a:p>
            <a:pPr lvl="2"/>
            <a:r>
              <a:rPr lang="zh-CN" altLang="en-US" sz="2000" b="1">
                <a:ea typeface="宋体" panose="02010600030101010101" pitchFamily="2" charset="-122"/>
              </a:rPr>
              <a:t>若奇偶校验盘损坏，数据无法恢复；</a:t>
            </a:r>
          </a:p>
          <a:p>
            <a:pPr lvl="2"/>
            <a:r>
              <a:rPr lang="zh-CN" altLang="en-US" sz="2000" b="1">
                <a:ea typeface="宋体" panose="02010600030101010101" pitchFamily="2" charset="-122"/>
              </a:rPr>
              <a:t>读写磁盘时校验盘是瓶颈；</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0424A37-3294-439B-A352-B7B216BA5F8E}"/>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60419" name="Rectangle 3">
            <a:extLst>
              <a:ext uri="{FF2B5EF4-FFF2-40B4-BE49-F238E27FC236}">
                <a16:creationId xmlns:a16="http://schemas.microsoft.com/office/drawing/2014/main" id="{EDB5A74F-C220-4CA8-99BF-6F3C05156F91}"/>
              </a:ext>
            </a:extLst>
          </p:cNvPr>
          <p:cNvSpPr>
            <a:spLocks noGrp="1" noChangeArrowheads="1"/>
          </p:cNvSpPr>
          <p:nvPr>
            <p:ph type="body" idx="1"/>
          </p:nvPr>
        </p:nvSpPr>
        <p:spPr>
          <a:xfrm>
            <a:off x="331788" y="1600200"/>
            <a:ext cx="8507412" cy="4724400"/>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(e) RAID 4</a:t>
            </a:r>
            <a:r>
              <a:rPr lang="zh-CN" altLang="en-US" sz="2000" b="1">
                <a:ea typeface="宋体" panose="02010600030101010101" pitchFamily="2" charset="-122"/>
                <a:cs typeface="Times New Roman" panose="02020603050405020304" pitchFamily="18" charset="0"/>
              </a:rPr>
              <a:t>：</a:t>
            </a:r>
            <a:r>
              <a:rPr lang="zh-CN" altLang="en-US" sz="2000" b="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p>
          <a:p>
            <a:pPr lvl="2"/>
            <a:r>
              <a:rPr lang="zh-CN" altLang="en-US" sz="1800" b="1">
                <a:ea typeface="宋体" panose="02010600030101010101" pitchFamily="2" charset="-122"/>
                <a:cs typeface="Times New Roman" panose="02020603050405020304" pitchFamily="18" charset="0"/>
              </a:rPr>
              <a:t>数据</a:t>
            </a:r>
            <a:r>
              <a:rPr lang="zh-CN" altLang="en-US" sz="1800" b="1" i="1">
                <a:ea typeface="宋体" panose="02010600030101010101" pitchFamily="2" charset="-122"/>
              </a:rPr>
              <a:t>块级</a:t>
            </a:r>
            <a:r>
              <a:rPr lang="zh-CN" altLang="en-US" sz="1800" b="1">
                <a:ea typeface="宋体" panose="02010600030101010101" pitchFamily="2" charset="-122"/>
              </a:rPr>
              <a:t>分散，一个奇偶校验盘，存放其它磁盘相应块的奇偶块；</a:t>
            </a:r>
          </a:p>
          <a:p>
            <a:pPr lvl="2"/>
            <a:r>
              <a:rPr lang="zh-CN" altLang="en-US" sz="1800" b="1">
                <a:ea typeface="宋体" panose="02010600030101010101" pitchFamily="2" charset="-122"/>
              </a:rPr>
              <a:t>坏磁盘检测；</a:t>
            </a:r>
          </a:p>
          <a:p>
            <a:pPr lvl="2"/>
            <a:r>
              <a:rPr lang="zh-CN" altLang="en-US" sz="1800" b="1">
                <a:ea typeface="宋体" panose="02010600030101010101" pitchFamily="2" charset="-122"/>
              </a:rPr>
              <a:t>当检测到一个磁盘损坏，依据其它磁盘的相应块可纠正损坏的磁盘块；</a:t>
            </a:r>
          </a:p>
          <a:p>
            <a:pPr lvl="2"/>
            <a:r>
              <a:rPr lang="zh-CN" altLang="en-US" sz="1800" b="1">
                <a:ea typeface="宋体" panose="02010600030101010101" pitchFamily="2" charset="-122"/>
              </a:rPr>
              <a:t>若奇偶校验盘损坏，数据无法恢复；</a:t>
            </a:r>
          </a:p>
          <a:p>
            <a:pPr lvl="2"/>
            <a:r>
              <a:rPr lang="zh-CN" altLang="en-US" sz="1800" b="1">
                <a:ea typeface="宋体" panose="02010600030101010101" pitchFamily="2" charset="-122"/>
              </a:rPr>
              <a:t>如果多个磁盘出错，数据无法恢复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尽管可以并行交叉存取，但比</a:t>
            </a:r>
            <a:r>
              <a:rPr lang="en-US" altLang="zh-CN" sz="1800" b="1">
                <a:solidFill>
                  <a:srgbClr val="000099"/>
                </a:solidFill>
                <a:ea typeface="宋体" panose="02010600030101010101" pitchFamily="2" charset="-122"/>
              </a:rPr>
              <a:t>RAID3</a:t>
            </a:r>
            <a:r>
              <a:rPr lang="zh-CN" altLang="en-US" sz="1800" b="1">
                <a:solidFill>
                  <a:srgbClr val="000099"/>
                </a:solidFill>
                <a:ea typeface="宋体" panose="02010600030101010101" pitchFamily="2" charset="-122"/>
              </a:rPr>
              <a:t>效率低</a:t>
            </a:r>
            <a:r>
              <a:rPr lang="zh-CN" altLang="en-US" sz="1800" b="1">
                <a:ea typeface="宋体" panose="02010600030101010101" pitchFamily="2" charset="-122"/>
              </a:rPr>
              <a:t>：读一个数据块时只在一个磁盘上操作；写磁盘时校验盘是瓶颈；</a:t>
            </a: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A6277E01-C291-4565-A323-B7545A205C3A}"/>
              </a:ext>
            </a:extLst>
          </p:cNvPr>
          <p:cNvSpPr>
            <a:spLocks noGrp="1" noChangeArrowheads="1"/>
          </p:cNvSpPr>
          <p:nvPr>
            <p:ph type="title"/>
          </p:nvPr>
        </p:nvSpPr>
        <p:spPr/>
        <p:txBody>
          <a:bodyPr/>
          <a:lstStyle/>
          <a:p>
            <a:pPr>
              <a:defRPr/>
            </a:pPr>
            <a:r>
              <a:rPr lang="en-US" altLang="zh-CN">
                <a:ea typeface="宋体" pitchFamily="2" charset="-122"/>
              </a:rPr>
              <a:t>RAID (cont)</a:t>
            </a:r>
            <a:r>
              <a:rPr lang="zh-CN" altLang="en-US">
                <a:ea typeface="宋体" pitchFamily="2" charset="-122"/>
              </a:rPr>
              <a:t> </a:t>
            </a:r>
          </a:p>
        </p:txBody>
      </p:sp>
      <p:sp>
        <p:nvSpPr>
          <p:cNvPr id="62467" name="Rectangle 3">
            <a:extLst>
              <a:ext uri="{FF2B5EF4-FFF2-40B4-BE49-F238E27FC236}">
                <a16:creationId xmlns:a16="http://schemas.microsoft.com/office/drawing/2014/main" id="{151FEA5B-8712-4C65-A2A6-B272E0870B4D}"/>
              </a:ext>
            </a:extLst>
          </p:cNvPr>
          <p:cNvSpPr>
            <a:spLocks noGrp="1" noChangeArrowheads="1"/>
          </p:cNvSpPr>
          <p:nvPr>
            <p:ph type="body" idx="1"/>
          </p:nvPr>
        </p:nvSpPr>
        <p:spPr>
          <a:xfrm>
            <a:off x="274638" y="1000125"/>
            <a:ext cx="8564562" cy="5284788"/>
          </a:xfrm>
        </p:spPr>
        <p:txBody>
          <a:bodyPr/>
          <a:lstStyle/>
          <a:p>
            <a:r>
              <a:rPr lang="en-US" altLang="zh-CN" sz="2400" b="1">
                <a:ea typeface="宋体" panose="02010600030101010101" pitchFamily="2" charset="-122"/>
              </a:rPr>
              <a:t>RAID</a:t>
            </a:r>
            <a:r>
              <a:rPr lang="zh-CN" altLang="en-US" sz="2400" b="1">
                <a:ea typeface="宋体" panose="02010600030101010101" pitchFamily="2" charset="-122"/>
              </a:rPr>
              <a:t>的分级</a:t>
            </a:r>
          </a:p>
          <a:p>
            <a:pPr lvl="1"/>
            <a:r>
              <a:rPr lang="en-US" altLang="zh-CN" sz="2000" b="1">
                <a:ea typeface="宋体" panose="02010600030101010101" pitchFamily="2" charset="-122"/>
                <a:cs typeface="Times New Roman" panose="02020603050405020304" pitchFamily="18" charset="0"/>
              </a:rPr>
              <a:t>(f) RAID 5</a:t>
            </a:r>
            <a:r>
              <a:rPr lang="zh-CN" altLang="en-US" sz="2000" b="1">
                <a:ea typeface="宋体" panose="02010600030101010101" pitchFamily="2" charset="-122"/>
                <a:cs typeface="Times New Roman" panose="02020603050405020304" pitchFamily="18" charset="0"/>
              </a:rPr>
              <a:t>：分布式</a:t>
            </a:r>
            <a:r>
              <a:rPr lang="zh-CN" altLang="en-US" sz="2000" b="1" i="1" u="sng">
                <a:solidFill>
                  <a:srgbClr val="000099"/>
                </a:solidFill>
                <a:ea typeface="宋体" panose="02010600030101010101" pitchFamily="2" charset="-122"/>
                <a:cs typeface="Times New Roman" panose="02020603050405020304" pitchFamily="18" charset="0"/>
              </a:rPr>
              <a:t>块</a:t>
            </a:r>
            <a:r>
              <a:rPr lang="zh-CN" altLang="en-US" sz="2000" b="1">
                <a:ea typeface="宋体" panose="02010600030101010101" pitchFamily="2" charset="-122"/>
                <a:cs typeface="Times New Roman" panose="02020603050405020304" pitchFamily="18" charset="0"/>
              </a:rPr>
              <a:t>交织奇偶结构</a:t>
            </a:r>
          </a:p>
          <a:p>
            <a:pPr lvl="2"/>
            <a:r>
              <a:rPr lang="zh-CN" altLang="en-US" sz="1800" b="1">
                <a:ea typeface="宋体" panose="02010600030101010101" pitchFamily="2" charset="-122"/>
                <a:cs typeface="Times New Roman" panose="02020603050405020304" pitchFamily="18" charset="0"/>
              </a:rPr>
              <a:t>数据</a:t>
            </a:r>
            <a:r>
              <a:rPr lang="zh-CN" altLang="en-US" sz="1800" b="1" i="1" u="sng">
                <a:ea typeface="宋体" panose="02010600030101010101" pitchFamily="2" charset="-122"/>
              </a:rPr>
              <a:t>块级</a:t>
            </a:r>
            <a:r>
              <a:rPr lang="zh-CN" altLang="en-US" sz="1800" b="1">
                <a:ea typeface="宋体" panose="02010600030101010101" pitchFamily="2" charset="-122"/>
              </a:rPr>
              <a:t>分散，奇偶校验块也</a:t>
            </a:r>
            <a:r>
              <a:rPr lang="zh-CN" altLang="en-US" sz="1800" b="1">
                <a:solidFill>
                  <a:srgbClr val="FF0000"/>
                </a:solidFill>
                <a:ea typeface="宋体" panose="02010600030101010101" pitchFamily="2" charset="-122"/>
              </a:rPr>
              <a:t>分布在所有磁盘上</a:t>
            </a:r>
            <a:r>
              <a:rPr lang="zh-CN" altLang="en-US" sz="1800" b="1">
                <a:ea typeface="宋体" panose="02010600030101010101" pitchFamily="2" charset="-122"/>
              </a:rPr>
              <a:t>；</a:t>
            </a:r>
          </a:p>
          <a:p>
            <a:pPr lvl="2"/>
            <a:r>
              <a:rPr lang="zh-CN" altLang="en-US" sz="1800" b="1">
                <a:ea typeface="宋体" panose="02010600030101010101" pitchFamily="2" charset="-122"/>
              </a:rPr>
              <a:t>坏磁盘检测</a:t>
            </a:r>
            <a:r>
              <a:rPr lang="en-US" altLang="zh-CN" sz="1800" b="1">
                <a:ea typeface="宋体" panose="02010600030101010101" pitchFamily="2" charset="-122"/>
              </a:rPr>
              <a:t>:</a:t>
            </a:r>
            <a:r>
              <a:rPr lang="zh-CN" altLang="en-US" sz="1800" b="1">
                <a:ea typeface="宋体" panose="02010600030101010101" pitchFamily="2" charset="-122"/>
              </a:rPr>
              <a:t>当检测到一个磁盘损坏，依据其它磁盘的相应块可纠正损坏的磁盘块；</a:t>
            </a:r>
            <a:endParaRPr lang="en-US" altLang="zh-CN" sz="1800" b="1">
              <a:ea typeface="宋体" panose="02010600030101010101" pitchFamily="2" charset="-122"/>
            </a:endParaRPr>
          </a:p>
          <a:p>
            <a:pPr lvl="2"/>
            <a:endParaRPr lang="zh-CN" altLang="en-US" sz="1800" b="1">
              <a:ea typeface="宋体" panose="02010600030101010101" pitchFamily="2" charset="-122"/>
            </a:endParaRPr>
          </a:p>
          <a:p>
            <a:pPr lvl="2"/>
            <a:r>
              <a:rPr lang="zh-CN" altLang="en-US" sz="1800" b="1">
                <a:solidFill>
                  <a:srgbClr val="000099"/>
                </a:solidFill>
                <a:ea typeface="宋体" panose="02010600030101010101" pitchFamily="2" charset="-122"/>
              </a:rPr>
              <a:t>避免</a:t>
            </a:r>
            <a:r>
              <a:rPr lang="en-US" altLang="zh-CN" sz="1800" b="1">
                <a:solidFill>
                  <a:srgbClr val="000099"/>
                </a:solidFill>
                <a:ea typeface="宋体" panose="02010600030101010101" pitchFamily="2" charset="-122"/>
              </a:rPr>
              <a:t>RIAD 4</a:t>
            </a:r>
            <a:r>
              <a:rPr lang="zh-CN" altLang="en-US" sz="1800" b="1">
                <a:solidFill>
                  <a:srgbClr val="000099"/>
                </a:solidFill>
                <a:ea typeface="宋体" panose="02010600030101010101" pitchFamily="2" charset="-122"/>
              </a:rPr>
              <a:t>中奇偶校验盘的过度使用</a:t>
            </a:r>
            <a:r>
              <a:rPr lang="zh-CN" altLang="en-US" sz="1800" b="1">
                <a:ea typeface="宋体" panose="02010600030101010101" pitchFamily="2" charset="-122"/>
              </a:rPr>
              <a:t>；</a:t>
            </a:r>
          </a:p>
          <a:p>
            <a:pPr lvl="2"/>
            <a:r>
              <a:rPr lang="zh-CN" altLang="en-US" sz="1800" b="1">
                <a:ea typeface="宋体" panose="02010600030101010101" pitchFamily="2" charset="-122"/>
              </a:rPr>
              <a:t>如果多于一个磁盘出错，数据无法恢复</a:t>
            </a:r>
            <a:r>
              <a:rPr lang="en-US" altLang="zh-CN" sz="1800" b="1">
                <a:ea typeface="宋体" panose="02010600030101010101" pitchFamily="2" charset="-122"/>
              </a:rPr>
              <a:t>(</a:t>
            </a:r>
            <a:r>
              <a:rPr lang="zh-CN" altLang="en-US" sz="1800" b="1">
                <a:ea typeface="宋体" panose="02010600030101010101" pitchFamily="2" charset="-122"/>
              </a:rPr>
              <a:t>只有一个校验位，码距为</a:t>
            </a:r>
            <a:r>
              <a:rPr lang="en-US" altLang="zh-CN" sz="1800" b="1">
                <a:ea typeface="宋体" panose="02010600030101010101" pitchFamily="2" charset="-122"/>
              </a:rPr>
              <a:t>2)</a:t>
            </a:r>
            <a:endParaRPr lang="zh-CN" altLang="en-US" sz="1800" b="1">
              <a:ea typeface="宋体" panose="02010600030101010101" pitchFamily="2" charset="-122"/>
            </a:endParaRPr>
          </a:p>
          <a:p>
            <a:pPr lvl="2"/>
            <a:endParaRPr lang="en-US" altLang="zh-CN" sz="1800" b="1">
              <a:ea typeface="宋体" panose="02010600030101010101" pitchFamily="2" charset="-122"/>
            </a:endParaRPr>
          </a:p>
          <a:p>
            <a:pPr lvl="2"/>
            <a:r>
              <a:rPr lang="zh-CN" altLang="en-US" sz="1800" b="1">
                <a:ea typeface="宋体" panose="02010600030101010101" pitchFamily="2" charset="-122"/>
              </a:rPr>
              <a:t>与</a:t>
            </a:r>
            <a:r>
              <a:rPr lang="en-US" altLang="zh-CN" sz="1800" b="1">
                <a:ea typeface="宋体" panose="02010600030101010101" pitchFamily="2" charset="-122"/>
              </a:rPr>
              <a:t>RAID 4</a:t>
            </a:r>
            <a:r>
              <a:rPr lang="zh-CN" altLang="en-US" sz="1800" b="1">
                <a:ea typeface="宋体" panose="02010600030101010101" pitchFamily="2" charset="-122"/>
              </a:rPr>
              <a:t>类似，尽管可以并行交叉存取，但比</a:t>
            </a:r>
            <a:r>
              <a:rPr lang="en-US" altLang="zh-CN" sz="1800" b="1">
                <a:ea typeface="宋体" panose="02010600030101010101" pitchFamily="2" charset="-122"/>
              </a:rPr>
              <a:t>RAID 3</a:t>
            </a:r>
            <a:r>
              <a:rPr lang="zh-CN" altLang="en-US" sz="1800" b="1">
                <a:ea typeface="宋体" panose="02010600030101010101" pitchFamily="2" charset="-122"/>
              </a:rPr>
              <a:t>效率低</a:t>
            </a:r>
          </a:p>
          <a:p>
            <a:pPr lvl="2"/>
            <a:r>
              <a:rPr lang="zh-CN" altLang="en-US" sz="1800" b="1">
                <a:ea typeface="宋体" panose="02010600030101010101" pitchFamily="2" charset="-122"/>
              </a:rPr>
              <a:t>但磁盘恢复在块级，比</a:t>
            </a:r>
            <a:r>
              <a:rPr lang="en-US" altLang="zh-CN" sz="1800" b="1">
                <a:ea typeface="宋体" panose="02010600030101010101" pitchFamily="2" charset="-122"/>
              </a:rPr>
              <a:t>RAID 3</a:t>
            </a:r>
            <a:r>
              <a:rPr lang="zh-CN" altLang="en-US" sz="1800" b="1">
                <a:ea typeface="宋体" panose="02010600030101010101" pitchFamily="2" charset="-122"/>
              </a:rPr>
              <a:t>容易；</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490237D6-880F-4C7D-A66F-F0DA3BE714FB}"/>
              </a:ext>
            </a:extLst>
          </p:cNvPr>
          <p:cNvSpPr>
            <a:spLocks noGrp="1" noChangeArrowheads="1"/>
          </p:cNvSpPr>
          <p:nvPr>
            <p:ph type="title"/>
          </p:nvPr>
        </p:nvSpPr>
        <p:spPr/>
        <p:txBody>
          <a:bodyPr/>
          <a:lstStyle/>
          <a:p>
            <a:pPr>
              <a:defRPr/>
            </a:pPr>
            <a:r>
              <a:rPr lang="en-US" altLang="zh-CN" dirty="0">
                <a:ea typeface="宋体" pitchFamily="2" charset="-122"/>
              </a:rPr>
              <a:t>(g) RAID 6</a:t>
            </a:r>
            <a:r>
              <a:rPr lang="zh-CN" altLang="en-US" dirty="0">
                <a:ea typeface="宋体" pitchFamily="2" charset="-122"/>
              </a:rPr>
              <a:t>（</a:t>
            </a:r>
            <a:r>
              <a:rPr lang="en-US" altLang="zh-CN" dirty="0">
                <a:ea typeface="宋体" pitchFamily="2" charset="-122"/>
              </a:rPr>
              <a:t>6D + 2P</a:t>
            </a:r>
            <a:r>
              <a:rPr lang="zh-CN" altLang="en-US" dirty="0">
                <a:ea typeface="宋体" pitchFamily="2" charset="-122"/>
              </a:rPr>
              <a:t>）校验位生成</a:t>
            </a:r>
          </a:p>
        </p:txBody>
      </p:sp>
      <p:sp>
        <p:nvSpPr>
          <p:cNvPr id="64515" name="Rectangle 3">
            <a:extLst>
              <a:ext uri="{FF2B5EF4-FFF2-40B4-BE49-F238E27FC236}">
                <a16:creationId xmlns:a16="http://schemas.microsoft.com/office/drawing/2014/main" id="{83CF1F07-A9B4-4D9A-B2A3-DF11A9961E96}"/>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4516" name="Picture 4">
            <a:extLst>
              <a:ext uri="{FF2B5EF4-FFF2-40B4-BE49-F238E27FC236}">
                <a16:creationId xmlns:a16="http://schemas.microsoft.com/office/drawing/2014/main" id="{6A3F7F06-3496-4A7D-933C-BDE8F7FD5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193800"/>
            <a:ext cx="75660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AC4ECE33-E79C-4E27-91D8-11161B905FC6}"/>
              </a:ext>
            </a:extLst>
          </p:cNvPr>
          <p:cNvSpPr>
            <a:spLocks noGrp="1" noChangeArrowheads="1"/>
          </p:cNvSpPr>
          <p:nvPr>
            <p:ph type="title"/>
          </p:nvPr>
        </p:nvSpPr>
        <p:spPr/>
        <p:txBody>
          <a:bodyPr/>
          <a:lstStyle/>
          <a:p>
            <a:pPr>
              <a:defRPr/>
            </a:pPr>
            <a:r>
              <a:rPr lang="en-US" altLang="zh-CN" dirty="0">
                <a:ea typeface="宋体" pitchFamily="2" charset="-122"/>
              </a:rPr>
              <a:t> RAID 6 </a:t>
            </a:r>
            <a:r>
              <a:rPr lang="zh-CN" altLang="en-US" dirty="0">
                <a:ea typeface="宋体" pitchFamily="2" charset="-122"/>
              </a:rPr>
              <a:t>（</a:t>
            </a:r>
            <a:r>
              <a:rPr lang="en-US" altLang="zh-CN" dirty="0">
                <a:ea typeface="宋体" pitchFamily="2" charset="-122"/>
              </a:rPr>
              <a:t>6D + 2P</a:t>
            </a:r>
            <a:r>
              <a:rPr lang="zh-CN" altLang="en-US" dirty="0">
                <a:ea typeface="宋体" pitchFamily="2" charset="-122"/>
              </a:rPr>
              <a:t>）的数据分布</a:t>
            </a:r>
          </a:p>
        </p:txBody>
      </p:sp>
      <p:sp>
        <p:nvSpPr>
          <p:cNvPr id="65539" name="Rectangle 3">
            <a:extLst>
              <a:ext uri="{FF2B5EF4-FFF2-40B4-BE49-F238E27FC236}">
                <a16:creationId xmlns:a16="http://schemas.microsoft.com/office/drawing/2014/main" id="{0B7FA394-D9D4-4358-927A-7B9692966C92}"/>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5540" name="Picture 4">
            <a:extLst>
              <a:ext uri="{FF2B5EF4-FFF2-40B4-BE49-F238E27FC236}">
                <a16:creationId xmlns:a16="http://schemas.microsoft.com/office/drawing/2014/main" id="{B12E0742-2FF6-4C8F-A761-027C1EE59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676400"/>
            <a:ext cx="7686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B6549725-71F7-45CE-A4ED-C688DFEB4C34}"/>
              </a:ext>
            </a:extLst>
          </p:cNvPr>
          <p:cNvSpPr>
            <a:spLocks noGrp="1" noChangeArrowheads="1"/>
          </p:cNvSpPr>
          <p:nvPr>
            <p:ph type="title"/>
          </p:nvPr>
        </p:nvSpPr>
        <p:spPr/>
        <p:txBody>
          <a:bodyPr/>
          <a:lstStyle/>
          <a:p>
            <a:pPr>
              <a:defRPr/>
            </a:pPr>
            <a:r>
              <a:rPr lang="en-US" altLang="zh-CN" sz="3600">
                <a:ea typeface="宋体" pitchFamily="2" charset="-122"/>
                <a:cs typeface="Times New Roman" pitchFamily="18" charset="0"/>
              </a:rPr>
              <a:t>RAID 6</a:t>
            </a:r>
            <a:r>
              <a:rPr lang="zh-CN" altLang="en-US" sz="3600">
                <a:ea typeface="宋体" pitchFamily="2" charset="-122"/>
                <a:cs typeface="Times New Roman" pitchFamily="18" charset="0"/>
              </a:rPr>
              <a:t>：</a:t>
            </a:r>
            <a:r>
              <a:rPr lang="en-US" altLang="zh-CN" sz="3600">
                <a:ea typeface="宋体" pitchFamily="2" charset="-122"/>
                <a:cs typeface="Times New Roman" pitchFamily="18" charset="0"/>
              </a:rPr>
              <a:t>P+Q</a:t>
            </a:r>
            <a:r>
              <a:rPr lang="zh-CN" altLang="en-US" sz="3600">
                <a:ea typeface="宋体" pitchFamily="2" charset="-122"/>
                <a:cs typeface="Times New Roman" pitchFamily="18" charset="0"/>
              </a:rPr>
              <a:t>冗余方案</a:t>
            </a:r>
          </a:p>
        </p:txBody>
      </p:sp>
      <p:sp>
        <p:nvSpPr>
          <p:cNvPr id="66563" name="Rectangle 3">
            <a:extLst>
              <a:ext uri="{FF2B5EF4-FFF2-40B4-BE49-F238E27FC236}">
                <a16:creationId xmlns:a16="http://schemas.microsoft.com/office/drawing/2014/main" id="{DC066348-A55A-404D-BCE6-BECE1FCC6DFC}"/>
              </a:ext>
            </a:extLst>
          </p:cNvPr>
          <p:cNvSpPr>
            <a:spLocks noGrp="1" noChangeArrowheads="1"/>
          </p:cNvSpPr>
          <p:nvPr>
            <p:ph type="body" idx="1"/>
          </p:nvPr>
        </p:nvSpPr>
        <p:spPr>
          <a:xfrm>
            <a:off x="442913" y="1401763"/>
            <a:ext cx="8320087" cy="4854575"/>
          </a:xfrm>
        </p:spPr>
        <p:txBody>
          <a:bodyPr/>
          <a:lstStyle/>
          <a:p>
            <a:r>
              <a:rPr lang="zh-CN" altLang="en-US" sz="1600" b="1">
                <a:ea typeface="宋体" panose="02010600030101010101" pitchFamily="2" charset="-122"/>
              </a:rPr>
              <a:t>和</a:t>
            </a:r>
            <a:r>
              <a:rPr lang="en-US" altLang="zh-CN" sz="1600" b="1">
                <a:ea typeface="宋体" panose="02010600030101010101" pitchFamily="2" charset="-122"/>
              </a:rPr>
              <a:t>RAID 5</a:t>
            </a:r>
            <a:r>
              <a:rPr lang="zh-CN" altLang="en-US" sz="1600" b="1">
                <a:ea typeface="宋体" panose="02010600030101010101" pitchFamily="2" charset="-122"/>
              </a:rPr>
              <a:t>相似，</a:t>
            </a:r>
            <a:r>
              <a:rPr lang="en-US" altLang="zh-CN" sz="1600" b="1">
                <a:ea typeface="宋体" panose="02010600030101010101" pitchFamily="2" charset="-122"/>
              </a:rPr>
              <a:t>RAID 6 </a:t>
            </a:r>
            <a:r>
              <a:rPr lang="zh-CN" altLang="en-US" sz="1600" b="1">
                <a:ea typeface="宋体" panose="02010600030101010101" pitchFamily="2" charset="-122"/>
              </a:rPr>
              <a:t>根据条带化的数据生成校验信息；</a:t>
            </a:r>
            <a:endParaRPr lang="en-US" altLang="zh-CN" sz="1600" b="1">
              <a:ea typeface="宋体" panose="02010600030101010101" pitchFamily="2" charset="-122"/>
            </a:endParaRPr>
          </a:p>
          <a:p>
            <a:r>
              <a:rPr lang="zh-CN" altLang="en-US" sz="1600" b="1">
                <a:ea typeface="宋体" panose="02010600030101010101" pitchFamily="2" charset="-122"/>
              </a:rPr>
              <a:t>条带化数据和校验数据一起分散存储到</a:t>
            </a:r>
            <a:r>
              <a:rPr lang="en-US" altLang="zh-CN" sz="1600" b="1">
                <a:ea typeface="宋体" panose="02010600030101010101" pitchFamily="2" charset="-122"/>
              </a:rPr>
              <a:t>RAID</a:t>
            </a:r>
            <a:r>
              <a:rPr lang="zh-CN" altLang="en-US" sz="1600" b="1">
                <a:ea typeface="宋体" panose="02010600030101010101" pitchFamily="2" charset="-122"/>
              </a:rPr>
              <a:t>组的各个磁盘上。</a:t>
            </a:r>
          </a:p>
          <a:p>
            <a:r>
              <a:rPr lang="en-US" altLang="zh-CN" sz="1600" b="1">
                <a:ea typeface="宋体" panose="02010600030101010101" pitchFamily="2" charset="-122"/>
              </a:rPr>
              <a:t>D0</a:t>
            </a:r>
            <a:r>
              <a:rPr lang="zh-CN" altLang="en-US" sz="1600" b="1">
                <a:ea typeface="宋体" panose="02010600030101010101" pitchFamily="2" charset="-122"/>
              </a:rPr>
              <a:t>，</a:t>
            </a:r>
            <a:r>
              <a:rPr lang="en-US" altLang="zh-CN" sz="1600" b="1">
                <a:ea typeface="宋体" panose="02010600030101010101" pitchFamily="2" charset="-122"/>
              </a:rPr>
              <a:t>D1</a:t>
            </a:r>
            <a:r>
              <a:rPr lang="zh-CN" altLang="en-US" sz="1600" b="1">
                <a:ea typeface="宋体" panose="02010600030101010101" pitchFamily="2" charset="-122"/>
              </a:rPr>
              <a:t>，</a:t>
            </a:r>
            <a:r>
              <a:rPr lang="en-US" altLang="zh-CN" sz="1600" b="1">
                <a:ea typeface="宋体" panose="02010600030101010101" pitchFamily="2" charset="-122"/>
              </a:rPr>
              <a:t>D2</a:t>
            </a:r>
            <a:r>
              <a:rPr lang="zh-CN" altLang="en-US" sz="1600" b="1">
                <a:ea typeface="宋体" panose="02010600030101010101" pitchFamily="2" charset="-122"/>
              </a:rPr>
              <a:t>，</a:t>
            </a:r>
            <a:r>
              <a:rPr lang="en-US" altLang="zh-CN" sz="1600" b="1">
                <a:ea typeface="宋体" panose="02010600030101010101" pitchFamily="2" charset="-122"/>
              </a:rPr>
              <a:t>D3</a:t>
            </a:r>
            <a:r>
              <a:rPr lang="zh-CN" altLang="en-US" sz="1600" b="1">
                <a:ea typeface="宋体" panose="02010600030101010101" pitchFamily="2" charset="-122"/>
              </a:rPr>
              <a:t>，</a:t>
            </a:r>
            <a:r>
              <a:rPr lang="en-US" altLang="zh-CN" sz="1600" b="1">
                <a:ea typeface="宋体" panose="02010600030101010101" pitchFamily="2" charset="-122"/>
              </a:rPr>
              <a:t>D4</a:t>
            </a:r>
            <a:r>
              <a:rPr lang="zh-CN" altLang="en-US" sz="1600" b="1">
                <a:ea typeface="宋体" panose="02010600030101010101" pitchFamily="2" charset="-122"/>
              </a:rPr>
              <a:t>和</a:t>
            </a:r>
            <a:r>
              <a:rPr lang="en-US" altLang="zh-CN" sz="1600" b="1">
                <a:ea typeface="宋体" panose="02010600030101010101" pitchFamily="2" charset="-122"/>
              </a:rPr>
              <a:t>D5</a:t>
            </a:r>
            <a:r>
              <a:rPr lang="zh-CN" altLang="en-US" sz="1600" b="1">
                <a:ea typeface="宋体" panose="02010600030101010101" pitchFamily="2" charset="-122"/>
              </a:rPr>
              <a:t>是条带化的数据，</a:t>
            </a:r>
            <a:r>
              <a:rPr lang="en-US" altLang="zh-CN" sz="1600" b="1">
                <a:ea typeface="宋体" panose="02010600030101010101" pitchFamily="2" charset="-122"/>
              </a:rPr>
              <a:t>P</a:t>
            </a:r>
            <a:r>
              <a:rPr lang="zh-CN" altLang="en-US" sz="1600" b="1">
                <a:ea typeface="宋体" panose="02010600030101010101" pitchFamily="2" charset="-122"/>
              </a:rPr>
              <a:t>代表</a:t>
            </a:r>
            <a:r>
              <a:rPr lang="zh-CN" altLang="en-US" sz="1600" b="1">
                <a:solidFill>
                  <a:srgbClr val="FF0000"/>
                </a:solidFill>
                <a:ea typeface="宋体" panose="02010600030101010101" pitchFamily="2" charset="-122"/>
              </a:rPr>
              <a:t>校验数据</a:t>
            </a:r>
            <a:r>
              <a:rPr lang="zh-CN" altLang="en-US" sz="1600" b="1">
                <a:ea typeface="宋体" panose="02010600030101010101" pitchFamily="2" charset="-122"/>
              </a:rPr>
              <a:t>，</a:t>
            </a:r>
            <a:r>
              <a:rPr lang="en-US" altLang="zh-CN" sz="1600" b="1">
                <a:ea typeface="宋体" panose="02010600030101010101" pitchFamily="2" charset="-122"/>
              </a:rPr>
              <a:t>Q</a:t>
            </a:r>
            <a:r>
              <a:rPr lang="zh-CN" altLang="en-US" sz="1600" b="1">
                <a:ea typeface="宋体" panose="02010600030101010101" pitchFamily="2" charset="-122"/>
              </a:rPr>
              <a:t>是</a:t>
            </a:r>
            <a:r>
              <a:rPr lang="zh-CN" altLang="en-US" sz="1600" b="1">
                <a:solidFill>
                  <a:srgbClr val="FF0000"/>
                </a:solidFill>
                <a:ea typeface="宋体" panose="02010600030101010101" pitchFamily="2" charset="-122"/>
              </a:rPr>
              <a:t>第二份校验数据</a:t>
            </a:r>
            <a:r>
              <a:rPr lang="zh-CN" altLang="en-US" sz="1600" b="1">
                <a:ea typeface="宋体" panose="02010600030101010101" pitchFamily="2" charset="-122"/>
              </a:rPr>
              <a:t>。</a:t>
            </a:r>
          </a:p>
          <a:p>
            <a:r>
              <a:rPr lang="en-US" altLang="zh-CN" sz="1600" b="1">
                <a:ea typeface="宋体" panose="02010600030101010101" pitchFamily="2" charset="-122"/>
              </a:rPr>
              <a:t>RAID 6</a:t>
            </a:r>
            <a:r>
              <a:rPr lang="zh-CN" altLang="en-US" sz="1600" b="1">
                <a:ea typeface="宋体" panose="02010600030101010101" pitchFamily="2" charset="-122"/>
              </a:rPr>
              <a:t>校验数据生成公式（</a:t>
            </a:r>
            <a:r>
              <a:rPr lang="en-US" altLang="zh-CN" sz="1600" b="1">
                <a:ea typeface="宋体" panose="02010600030101010101" pitchFamily="2" charset="-122"/>
              </a:rPr>
              <a:t>P</a:t>
            </a:r>
            <a:r>
              <a:rPr lang="zh-CN" altLang="en-US" sz="1600" b="1">
                <a:ea typeface="宋体" panose="02010600030101010101" pitchFamily="2" charset="-122"/>
              </a:rPr>
              <a:t>和</a:t>
            </a:r>
            <a:r>
              <a:rPr lang="en-US" altLang="zh-CN" sz="1600" b="1">
                <a:ea typeface="宋体" panose="02010600030101010101" pitchFamily="2" charset="-122"/>
              </a:rPr>
              <a:t>Q</a:t>
            </a:r>
            <a:r>
              <a:rPr lang="zh-CN" altLang="en-US" sz="1600" b="1">
                <a:ea typeface="宋体" panose="02010600030101010101" pitchFamily="2" charset="-122"/>
              </a:rPr>
              <a:t>）：</a:t>
            </a:r>
          </a:p>
          <a:p>
            <a:r>
              <a:rPr lang="en-US" altLang="zh-CN" sz="1600" b="1">
                <a:ea typeface="宋体" panose="02010600030101010101" pitchFamily="2" charset="-122"/>
              </a:rPr>
              <a:t>P</a:t>
            </a:r>
            <a:r>
              <a:rPr lang="zh-CN" altLang="en-US" sz="1600" b="1">
                <a:ea typeface="宋体" panose="02010600030101010101" pitchFamily="2" charset="-122"/>
              </a:rPr>
              <a:t>的生成用了异或：  （</a:t>
            </a:r>
            <a:r>
              <a:rPr lang="en-US" altLang="zh-CN" sz="1600" b="1">
                <a:ea typeface="宋体" panose="02010600030101010101" pitchFamily="2" charset="-122"/>
              </a:rPr>
              <a:t>1</a:t>
            </a:r>
            <a:r>
              <a:rPr lang="zh-CN" altLang="en-US" sz="1600" b="1">
                <a:ea typeface="宋体" panose="02010600030101010101" pitchFamily="2" charset="-122"/>
              </a:rPr>
              <a:t>）</a:t>
            </a:r>
          </a:p>
          <a:p>
            <a:pPr>
              <a:buFont typeface="Monotype Sorts" pitchFamily="2" charset="2"/>
              <a:buNone/>
            </a:pPr>
            <a:r>
              <a:rPr lang="en-US" altLang="zh-CN" sz="1600" b="1">
                <a:ea typeface="宋体" panose="02010600030101010101" pitchFamily="2" charset="-122"/>
              </a:rPr>
              <a:t>     P = D0 XOR D1 XOR D2 XOR D3 XOR D4 XOR D5   </a:t>
            </a:r>
            <a:endParaRPr lang="zh-CN" altLang="en-US" sz="1600" b="1">
              <a:ea typeface="宋体" panose="02010600030101010101" pitchFamily="2" charset="-122"/>
            </a:endParaRPr>
          </a:p>
          <a:p>
            <a:r>
              <a:rPr lang="en-US" altLang="zh-CN" sz="1600" b="1">
                <a:ea typeface="宋体" panose="02010600030101010101" pitchFamily="2" charset="-122"/>
              </a:rPr>
              <a:t>Q</a:t>
            </a:r>
            <a:r>
              <a:rPr lang="zh-CN" altLang="en-US" sz="1600" b="1">
                <a:ea typeface="宋体" panose="02010600030101010101" pitchFamily="2" charset="-122"/>
              </a:rPr>
              <a:t>的生成用了系数异或 ：  （</a:t>
            </a:r>
            <a:r>
              <a:rPr lang="en-US" altLang="zh-CN" sz="1600" b="1">
                <a:ea typeface="宋体" panose="02010600030101010101" pitchFamily="2" charset="-122"/>
              </a:rPr>
              <a:t>2</a:t>
            </a:r>
            <a:r>
              <a:rPr lang="zh-CN" altLang="en-US" sz="1600" b="1">
                <a:ea typeface="宋体" panose="02010600030101010101" pitchFamily="2" charset="-122"/>
              </a:rPr>
              <a:t>）</a:t>
            </a:r>
          </a:p>
          <a:p>
            <a:pPr>
              <a:buFont typeface="Monotype Sorts" pitchFamily="2" charset="2"/>
              <a:buNone/>
            </a:pPr>
            <a:r>
              <a:rPr lang="en-US" altLang="zh-CN" sz="1600" b="1">
                <a:ea typeface="宋体" panose="02010600030101010101" pitchFamily="2" charset="-122"/>
              </a:rPr>
              <a:t>     Q = A0*D0 XOR A0*D1 XOR A0*D2 XOR A0*D3 XOR A0*D4 XOR A0*D5</a:t>
            </a:r>
          </a:p>
          <a:p>
            <a:pPr>
              <a:buFont typeface="Monotype Sorts" pitchFamily="2" charset="2"/>
              <a:buNone/>
            </a:pPr>
            <a:r>
              <a:rPr lang="en-US" altLang="zh-CN" sz="1600" b="1">
                <a:ea typeface="宋体" panose="02010600030101010101" pitchFamily="2" charset="-122"/>
              </a:rPr>
              <a:t>     </a:t>
            </a:r>
            <a:r>
              <a:rPr lang="zh-CN" altLang="en-US" sz="1600" b="1">
                <a:ea typeface="宋体" panose="02010600030101010101" pitchFamily="2" charset="-122"/>
              </a:rPr>
              <a:t>其中，</a:t>
            </a:r>
          </a:p>
          <a:p>
            <a:pPr>
              <a:buFont typeface="Monotype Sorts" pitchFamily="2" charset="2"/>
              <a:buNone/>
            </a:pPr>
            <a:r>
              <a:rPr lang="en-US" altLang="zh-CN" sz="1600" b="1">
                <a:ea typeface="宋体" panose="02010600030101010101" pitchFamily="2" charset="-122"/>
              </a:rPr>
              <a:t>     D0</a:t>
            </a:r>
            <a:r>
              <a:rPr lang="zh-CN" altLang="en-US" sz="1600" b="1">
                <a:ea typeface="宋体" panose="02010600030101010101" pitchFamily="2" charset="-122"/>
              </a:rPr>
              <a:t>～</a:t>
            </a:r>
            <a:r>
              <a:rPr lang="en-US" altLang="zh-CN" sz="1600" b="1">
                <a:ea typeface="宋体" panose="02010600030101010101" pitchFamily="2" charset="-122"/>
              </a:rPr>
              <a:t>D5</a:t>
            </a:r>
            <a:r>
              <a:rPr lang="zh-CN" altLang="en-US" sz="1600" b="1">
                <a:ea typeface="宋体" panose="02010600030101010101" pitchFamily="2" charset="-122"/>
              </a:rPr>
              <a:t>：条带化数据</a:t>
            </a:r>
          </a:p>
          <a:p>
            <a:pPr>
              <a:buFont typeface="Monotype Sorts" pitchFamily="2" charset="2"/>
              <a:buNone/>
            </a:pPr>
            <a:r>
              <a:rPr lang="en-US" altLang="zh-CN" sz="1600" b="1">
                <a:ea typeface="宋体" panose="02010600030101010101" pitchFamily="2" charset="-122"/>
              </a:rPr>
              <a:t>     A0</a:t>
            </a:r>
            <a:r>
              <a:rPr lang="zh-CN" altLang="en-US" sz="1600" b="1">
                <a:ea typeface="宋体" panose="02010600030101010101" pitchFamily="2" charset="-122"/>
              </a:rPr>
              <a:t>～</a:t>
            </a:r>
            <a:r>
              <a:rPr lang="en-US" altLang="zh-CN" sz="1600" b="1">
                <a:ea typeface="宋体" panose="02010600030101010101" pitchFamily="2" charset="-122"/>
              </a:rPr>
              <a:t>A5</a:t>
            </a:r>
            <a:r>
              <a:rPr lang="zh-CN" altLang="en-US" sz="1600" b="1">
                <a:ea typeface="宋体" panose="02010600030101010101" pitchFamily="2" charset="-122"/>
              </a:rPr>
              <a:t>：系数</a:t>
            </a:r>
          </a:p>
          <a:p>
            <a:pPr>
              <a:buFont typeface="Monotype Sorts" pitchFamily="2" charset="2"/>
              <a:buNone/>
            </a:pPr>
            <a:r>
              <a:rPr lang="en-US" altLang="zh-CN" sz="1600" b="1">
                <a:ea typeface="宋体" panose="02010600030101010101" pitchFamily="2" charset="-122"/>
              </a:rPr>
              <a:t>     XOR</a:t>
            </a:r>
            <a:r>
              <a:rPr lang="zh-CN" altLang="en-US" sz="1600" b="1">
                <a:ea typeface="宋体" panose="02010600030101010101" pitchFamily="2" charset="-122"/>
              </a:rPr>
              <a:t>：异或</a:t>
            </a:r>
          </a:p>
          <a:p>
            <a:pPr>
              <a:buFont typeface="Monotype Sorts" pitchFamily="2" charset="2"/>
              <a:buNone/>
            </a:pPr>
            <a:r>
              <a:rPr lang="zh-CN" altLang="en-US" sz="1600" b="1">
                <a:ea typeface="宋体" panose="02010600030101010101" pitchFamily="2" charset="-122"/>
              </a:rPr>
              <a:t>     *：乘</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59502C2F-574A-4006-BD1B-56049E4068DC}"/>
              </a:ext>
            </a:extLst>
          </p:cNvPr>
          <p:cNvSpPr>
            <a:spLocks noGrp="1" noChangeArrowheads="1"/>
          </p:cNvSpPr>
          <p:nvPr>
            <p:ph type="title"/>
          </p:nvPr>
        </p:nvSpPr>
        <p:spPr/>
        <p:txBody>
          <a:bodyPr/>
          <a:lstStyle/>
          <a:p>
            <a:pPr>
              <a:defRPr/>
            </a:pPr>
            <a:r>
              <a:rPr lang="en-US" altLang="zh-CN">
                <a:ea typeface="宋体" pitchFamily="2" charset="-122"/>
              </a:rPr>
              <a:t>RAID 6</a:t>
            </a:r>
            <a:r>
              <a:rPr lang="zh-CN" altLang="en-US">
                <a:ea typeface="宋体" pitchFamily="2" charset="-122"/>
              </a:rPr>
              <a:t>（</a:t>
            </a:r>
            <a:r>
              <a:rPr lang="en-US" altLang="zh-CN">
                <a:ea typeface="宋体" pitchFamily="2" charset="-122"/>
              </a:rPr>
              <a:t>6D + 2P</a:t>
            </a:r>
            <a:r>
              <a:rPr lang="zh-CN" altLang="en-US">
                <a:ea typeface="宋体" pitchFamily="2" charset="-122"/>
              </a:rPr>
              <a:t>）校验位生成</a:t>
            </a:r>
          </a:p>
        </p:txBody>
      </p:sp>
      <p:sp>
        <p:nvSpPr>
          <p:cNvPr id="67587" name="Rectangle 3">
            <a:extLst>
              <a:ext uri="{FF2B5EF4-FFF2-40B4-BE49-F238E27FC236}">
                <a16:creationId xmlns:a16="http://schemas.microsoft.com/office/drawing/2014/main" id="{DCCCE21B-87B0-4467-9F8A-C7FFB5E1A9AB}"/>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7588" name="Picture 4">
            <a:extLst>
              <a:ext uri="{FF2B5EF4-FFF2-40B4-BE49-F238E27FC236}">
                <a16:creationId xmlns:a16="http://schemas.microsoft.com/office/drawing/2014/main" id="{278CB1D3-8C16-44A7-B19C-3B75CC4FB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193800"/>
            <a:ext cx="7566025"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F37F23D2-C2FC-49A6-BD0D-2E6DA79633D9}"/>
              </a:ext>
            </a:extLst>
          </p:cNvPr>
          <p:cNvSpPr>
            <a:spLocks noGrp="1" noChangeArrowheads="1"/>
          </p:cNvSpPr>
          <p:nvPr>
            <p:ph type="title"/>
          </p:nvPr>
        </p:nvSpPr>
        <p:spPr/>
        <p:txBody>
          <a:bodyPr/>
          <a:lstStyle/>
          <a:p>
            <a:pPr>
              <a:defRPr/>
            </a:pPr>
            <a:endParaRPr lang="zh-CN" altLang="en-US">
              <a:ea typeface="宋体" pitchFamily="2" charset="-122"/>
            </a:endParaRPr>
          </a:p>
        </p:txBody>
      </p:sp>
      <p:sp>
        <p:nvSpPr>
          <p:cNvPr id="68611" name="Rectangle 3">
            <a:extLst>
              <a:ext uri="{FF2B5EF4-FFF2-40B4-BE49-F238E27FC236}">
                <a16:creationId xmlns:a16="http://schemas.microsoft.com/office/drawing/2014/main" id="{5AE630CE-E864-4270-9D87-13C265145289}"/>
              </a:ext>
            </a:extLst>
          </p:cNvPr>
          <p:cNvSpPr>
            <a:spLocks noGrp="1" noChangeArrowheads="1"/>
          </p:cNvSpPr>
          <p:nvPr>
            <p:ph type="body" idx="1"/>
          </p:nvPr>
        </p:nvSpPr>
        <p:spPr>
          <a:xfrm>
            <a:off x="777875" y="1401763"/>
            <a:ext cx="7554913" cy="4114800"/>
          </a:xfrm>
        </p:spPr>
        <p:txBody>
          <a:bodyPr/>
          <a:lstStyle/>
          <a:p>
            <a:r>
              <a:rPr lang="zh-CN" altLang="en-US" sz="1800" b="1">
                <a:ea typeface="宋体" panose="02010600030101010101" pitchFamily="2" charset="-122"/>
              </a:rPr>
              <a:t>在</a:t>
            </a:r>
            <a:r>
              <a:rPr lang="en-US" altLang="zh-CN" sz="1800" b="1">
                <a:ea typeface="宋体" panose="02010600030101010101" pitchFamily="2" charset="-122"/>
              </a:rPr>
              <a:t>RAID 6</a:t>
            </a:r>
            <a:r>
              <a:rPr lang="zh-CN" altLang="en-US" sz="1800" b="1">
                <a:ea typeface="宋体" panose="02010600030101010101" pitchFamily="2" charset="-122"/>
              </a:rPr>
              <a:t>中，当有</a:t>
            </a:r>
            <a:r>
              <a:rPr lang="en-US" altLang="zh-CN" sz="1800" b="1">
                <a:ea typeface="宋体" panose="02010600030101010101" pitchFamily="2" charset="-122"/>
              </a:rPr>
              <a:t>1</a:t>
            </a:r>
            <a:r>
              <a:rPr lang="zh-CN" altLang="en-US" sz="1800" b="1">
                <a:ea typeface="宋体" panose="02010600030101010101" pitchFamily="2" charset="-122"/>
              </a:rPr>
              <a:t>块磁盘出故障的时候，利用公式</a:t>
            </a:r>
            <a:r>
              <a:rPr lang="en-US" altLang="zh-CN" sz="1800" b="1">
                <a:ea typeface="宋体" panose="02010600030101010101" pitchFamily="2" charset="-122"/>
              </a:rPr>
              <a:t>1</a:t>
            </a:r>
            <a:r>
              <a:rPr lang="zh-CN" altLang="en-US" sz="1800" b="1">
                <a:ea typeface="宋体" panose="02010600030101010101" pitchFamily="2" charset="-122"/>
              </a:rPr>
              <a:t>恢复数据，这个过程是和</a:t>
            </a:r>
            <a:r>
              <a:rPr lang="en-US" altLang="zh-CN" sz="1800" b="1">
                <a:ea typeface="宋体" panose="02010600030101010101" pitchFamily="2" charset="-122"/>
              </a:rPr>
              <a:t>RAID 5</a:t>
            </a:r>
            <a:r>
              <a:rPr lang="zh-CN" altLang="en-US" sz="1800" b="1">
                <a:ea typeface="宋体" panose="02010600030101010101" pitchFamily="2" charset="-122"/>
              </a:rPr>
              <a:t>一样的。</a:t>
            </a:r>
          </a:p>
          <a:p>
            <a:r>
              <a:rPr lang="zh-CN" altLang="en-US" sz="1800" b="1">
                <a:ea typeface="宋体" panose="02010600030101010101" pitchFamily="2" charset="-122"/>
              </a:rPr>
              <a:t>而当有</a:t>
            </a:r>
            <a:r>
              <a:rPr lang="en-US" altLang="zh-CN" sz="1800" b="1">
                <a:ea typeface="宋体" panose="02010600030101010101" pitchFamily="2" charset="-122"/>
              </a:rPr>
              <a:t>2</a:t>
            </a:r>
            <a:r>
              <a:rPr lang="zh-CN" altLang="en-US" sz="1800" b="1">
                <a:ea typeface="宋体" panose="02010600030101010101" pitchFamily="2" charset="-122"/>
              </a:rPr>
              <a:t>块磁盘同时出故障的时候，就需要同时用公式</a:t>
            </a:r>
            <a:r>
              <a:rPr lang="en-US" altLang="zh-CN" sz="1800" b="1">
                <a:ea typeface="宋体" panose="02010600030101010101" pitchFamily="2" charset="-122"/>
              </a:rPr>
              <a:t>1</a:t>
            </a:r>
            <a:r>
              <a:rPr lang="zh-CN" altLang="en-US" sz="1800" b="1">
                <a:ea typeface="宋体" panose="02010600030101010101" pitchFamily="2" charset="-122"/>
              </a:rPr>
              <a:t>和公式</a:t>
            </a:r>
            <a:r>
              <a:rPr lang="en-US" altLang="zh-CN" sz="1800" b="1">
                <a:ea typeface="宋体" panose="02010600030101010101" pitchFamily="2" charset="-122"/>
              </a:rPr>
              <a:t>2</a:t>
            </a:r>
            <a:r>
              <a:rPr lang="zh-CN" altLang="en-US" sz="1800" b="1">
                <a:ea typeface="宋体" panose="02010600030101010101" pitchFamily="2" charset="-122"/>
              </a:rPr>
              <a:t>来恢复数据。</a:t>
            </a:r>
          </a:p>
          <a:p>
            <a:r>
              <a:rPr lang="zh-CN" altLang="en-US" sz="1800" b="1">
                <a:ea typeface="宋体" panose="02010600030101010101" pitchFamily="2" charset="-122"/>
              </a:rPr>
              <a:t>在</a:t>
            </a:r>
            <a:r>
              <a:rPr lang="en-US" altLang="zh-CN" sz="1800" b="1">
                <a:ea typeface="宋体" panose="02010600030101010101" pitchFamily="2" charset="-122"/>
              </a:rPr>
              <a:t>Q</a:t>
            </a:r>
            <a:r>
              <a:rPr lang="zh-CN" altLang="en-US" sz="1800" b="1">
                <a:ea typeface="宋体" panose="02010600030101010101" pitchFamily="2" charset="-122"/>
              </a:rPr>
              <a:t>的计算公式中，各系数</a:t>
            </a:r>
            <a:r>
              <a:rPr lang="en-US" altLang="zh-CN" sz="1800" b="1">
                <a:ea typeface="宋体" panose="02010600030101010101" pitchFamily="2" charset="-122"/>
              </a:rPr>
              <a:t>A0</a:t>
            </a:r>
            <a:r>
              <a:rPr lang="zh-CN" altLang="en-US" sz="1800" b="1">
                <a:ea typeface="宋体" panose="02010600030101010101" pitchFamily="2" charset="-122"/>
              </a:rPr>
              <a:t>～</a:t>
            </a:r>
            <a:r>
              <a:rPr lang="en-US" altLang="zh-CN" sz="1800" b="1">
                <a:ea typeface="宋体" panose="02010600030101010101" pitchFamily="2" charset="-122"/>
              </a:rPr>
              <a:t>A5</a:t>
            </a:r>
            <a:r>
              <a:rPr lang="zh-CN" altLang="en-US" sz="1800" b="1">
                <a:ea typeface="宋体" panose="02010600030101010101" pitchFamily="2" charset="-122"/>
              </a:rPr>
              <a:t>是线性无关的系数，在</a:t>
            </a:r>
            <a:r>
              <a:rPr lang="en-US" altLang="zh-CN" sz="1800" b="1">
                <a:ea typeface="宋体" panose="02010600030101010101" pitchFamily="2" charset="-122"/>
              </a:rPr>
              <a:t>D0</a:t>
            </a:r>
            <a:r>
              <a:rPr lang="zh-CN" altLang="en-US" sz="1800" b="1">
                <a:ea typeface="宋体" panose="02010600030101010101" pitchFamily="2" charset="-122"/>
              </a:rPr>
              <a:t>，</a:t>
            </a:r>
            <a:r>
              <a:rPr lang="en-US" altLang="zh-CN" sz="1800" b="1">
                <a:ea typeface="宋体" panose="02010600030101010101" pitchFamily="2" charset="-122"/>
              </a:rPr>
              <a:t>D1</a:t>
            </a:r>
            <a:r>
              <a:rPr lang="zh-CN" altLang="en-US" sz="1800" b="1">
                <a:ea typeface="宋体" panose="02010600030101010101" pitchFamily="2" charset="-122"/>
              </a:rPr>
              <a:t>，</a:t>
            </a:r>
            <a:r>
              <a:rPr lang="en-US" altLang="zh-CN" sz="1800" b="1">
                <a:ea typeface="宋体" panose="02010600030101010101" pitchFamily="2" charset="-122"/>
              </a:rPr>
              <a:t>D2</a:t>
            </a:r>
            <a:r>
              <a:rPr lang="zh-CN" altLang="en-US" sz="1800" b="1">
                <a:ea typeface="宋体" panose="02010600030101010101" pitchFamily="2" charset="-122"/>
              </a:rPr>
              <a:t>，</a:t>
            </a:r>
            <a:r>
              <a:rPr lang="en-US" altLang="zh-CN" sz="1800" b="1">
                <a:ea typeface="宋体" panose="02010600030101010101" pitchFamily="2" charset="-122"/>
              </a:rPr>
              <a:t>D3</a:t>
            </a:r>
            <a:r>
              <a:rPr lang="zh-CN" altLang="en-US" sz="1800" b="1">
                <a:ea typeface="宋体" panose="02010600030101010101" pitchFamily="2" charset="-122"/>
              </a:rPr>
              <a:t>，</a:t>
            </a:r>
            <a:r>
              <a:rPr lang="en-US" altLang="zh-CN" sz="1800" b="1">
                <a:ea typeface="宋体" panose="02010600030101010101" pitchFamily="2" charset="-122"/>
              </a:rPr>
              <a:t>D4</a:t>
            </a:r>
            <a:r>
              <a:rPr lang="zh-CN" altLang="en-US" sz="1800" b="1">
                <a:ea typeface="宋体" panose="02010600030101010101" pitchFamily="2" charset="-122"/>
              </a:rPr>
              <a:t>，</a:t>
            </a:r>
            <a:r>
              <a:rPr lang="en-US" altLang="zh-CN" sz="1800" b="1">
                <a:ea typeface="宋体" panose="02010600030101010101" pitchFamily="2" charset="-122"/>
              </a:rPr>
              <a:t>D5</a:t>
            </a:r>
            <a:r>
              <a:rPr lang="zh-CN" altLang="en-US" sz="1800" b="1">
                <a:ea typeface="宋体" panose="02010600030101010101" pitchFamily="2" charset="-122"/>
              </a:rPr>
              <a:t>，</a:t>
            </a:r>
            <a:r>
              <a:rPr lang="en-US" altLang="zh-CN" sz="1800" b="1">
                <a:ea typeface="宋体" panose="02010600030101010101" pitchFamily="2" charset="-122"/>
              </a:rPr>
              <a:t>P</a:t>
            </a:r>
            <a:r>
              <a:rPr lang="zh-CN" altLang="en-US" sz="1800" b="1">
                <a:ea typeface="宋体" panose="02010600030101010101" pitchFamily="2" charset="-122"/>
              </a:rPr>
              <a:t>，</a:t>
            </a:r>
            <a:r>
              <a:rPr lang="en-US" altLang="zh-CN" sz="1800" b="1">
                <a:ea typeface="宋体" panose="02010600030101010101" pitchFamily="2" charset="-122"/>
              </a:rPr>
              <a:t>Q</a:t>
            </a:r>
            <a:r>
              <a:rPr lang="zh-CN" altLang="en-US" sz="1800" b="1">
                <a:ea typeface="宋体" panose="02010600030101010101" pitchFamily="2" charset="-122"/>
              </a:rPr>
              <a:t>中有两个未知数的情况下，也可以联列求解两个方程得出两个未知数的值。</a:t>
            </a:r>
          </a:p>
          <a:p>
            <a:r>
              <a:rPr lang="zh-CN" altLang="en-US" sz="1800" b="1">
                <a:ea typeface="宋体" panose="02010600030101010101" pitchFamily="2" charset="-122"/>
              </a:rPr>
              <a:t>这样在一个</a:t>
            </a:r>
            <a:r>
              <a:rPr lang="en-US" altLang="zh-CN" sz="1800" b="1">
                <a:ea typeface="宋体" panose="02010600030101010101" pitchFamily="2" charset="-122"/>
              </a:rPr>
              <a:t>RAID</a:t>
            </a:r>
            <a:r>
              <a:rPr lang="zh-CN" altLang="en-US" sz="1800" b="1">
                <a:ea typeface="宋体" panose="02010600030101010101" pitchFamily="2" charset="-122"/>
              </a:rPr>
              <a:t>组中有两块磁盘同时坏的情况下，也可以恢复数据。</a:t>
            </a:r>
          </a:p>
          <a:p>
            <a:r>
              <a:rPr lang="zh-CN" altLang="en-US" sz="1800" b="1">
                <a:ea typeface="宋体" panose="02010600030101010101" pitchFamily="2" charset="-122"/>
              </a:rPr>
              <a:t>上面描述的是校验数据生成的算法。</a:t>
            </a:r>
            <a:r>
              <a:rPr lang="en-US" altLang="zh-CN" sz="1800" b="1">
                <a:solidFill>
                  <a:srgbClr val="0000FF"/>
                </a:solidFill>
                <a:ea typeface="宋体" panose="02010600030101010101" pitchFamily="2" charset="-122"/>
              </a:rPr>
              <a:t>RAID 6</a:t>
            </a:r>
            <a:r>
              <a:rPr lang="zh-CN" altLang="en-US" sz="1800" b="1">
                <a:solidFill>
                  <a:srgbClr val="0000FF"/>
                </a:solidFill>
                <a:ea typeface="宋体" panose="02010600030101010101" pitchFamily="2" charset="-122"/>
              </a:rPr>
              <a:t>的核心就是</a:t>
            </a:r>
            <a:r>
              <a:rPr lang="zh-CN" altLang="en-US" sz="1800" b="1" i="1">
                <a:solidFill>
                  <a:srgbClr val="0000FF"/>
                </a:solidFill>
                <a:ea typeface="宋体" panose="02010600030101010101" pitchFamily="2" charset="-122"/>
              </a:rPr>
              <a:t>有两份检验数据</a:t>
            </a:r>
            <a:r>
              <a:rPr lang="zh-CN" altLang="en-US" sz="1800" b="1">
                <a:solidFill>
                  <a:srgbClr val="0000FF"/>
                </a:solidFill>
                <a:ea typeface="宋体" panose="02010600030101010101" pitchFamily="2" charset="-122"/>
              </a:rPr>
              <a:t>，以保证两块磁盘同时出故障的时候，也能保障数据的安全。</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36467072-B7B7-459D-92C7-8E375DBAA9CC}"/>
              </a:ext>
            </a:extLst>
          </p:cNvPr>
          <p:cNvSpPr>
            <a:spLocks noGrp="1" noChangeArrowheads="1"/>
          </p:cNvSpPr>
          <p:nvPr>
            <p:ph type="title"/>
          </p:nvPr>
        </p:nvSpPr>
        <p:spPr/>
        <p:txBody>
          <a:bodyPr/>
          <a:lstStyle/>
          <a:p>
            <a:pPr>
              <a:defRPr/>
            </a:pPr>
            <a:r>
              <a:rPr lang="en-US" altLang="zh-CN">
                <a:ea typeface="宋体" pitchFamily="2" charset="-122"/>
              </a:rPr>
              <a:t>RAID 6 </a:t>
            </a:r>
            <a:r>
              <a:rPr lang="zh-CN" altLang="en-US">
                <a:ea typeface="宋体" pitchFamily="2" charset="-122"/>
              </a:rPr>
              <a:t>（</a:t>
            </a:r>
            <a:r>
              <a:rPr lang="en-US" altLang="zh-CN">
                <a:ea typeface="宋体" pitchFamily="2" charset="-122"/>
              </a:rPr>
              <a:t>6D + 2P</a:t>
            </a:r>
            <a:r>
              <a:rPr lang="zh-CN" altLang="en-US">
                <a:ea typeface="宋体" pitchFamily="2" charset="-122"/>
              </a:rPr>
              <a:t>）的数据分布</a:t>
            </a:r>
          </a:p>
        </p:txBody>
      </p:sp>
      <p:sp>
        <p:nvSpPr>
          <p:cNvPr id="69635" name="Rectangle 3">
            <a:extLst>
              <a:ext uri="{FF2B5EF4-FFF2-40B4-BE49-F238E27FC236}">
                <a16:creationId xmlns:a16="http://schemas.microsoft.com/office/drawing/2014/main" id="{FDDC85DE-0DBE-42E3-9112-802CF9DA7F7A}"/>
              </a:ext>
            </a:extLst>
          </p:cNvPr>
          <p:cNvSpPr>
            <a:spLocks noGrp="1" noChangeArrowheads="1"/>
          </p:cNvSpPr>
          <p:nvPr>
            <p:ph type="body" idx="1"/>
          </p:nvPr>
        </p:nvSpPr>
        <p:spPr/>
        <p:txBody>
          <a:bodyPr/>
          <a:lstStyle/>
          <a:p>
            <a:endParaRPr lang="zh-CN" altLang="en-US" sz="1800">
              <a:ea typeface="宋体" panose="02010600030101010101" pitchFamily="2" charset="-122"/>
            </a:endParaRPr>
          </a:p>
        </p:txBody>
      </p:sp>
      <p:pic>
        <p:nvPicPr>
          <p:cNvPr id="69636" name="Picture 4">
            <a:extLst>
              <a:ext uri="{FF2B5EF4-FFF2-40B4-BE49-F238E27FC236}">
                <a16:creationId xmlns:a16="http://schemas.microsoft.com/office/drawing/2014/main" id="{FD9C1285-1F2C-4460-9186-90CC7B84D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676400"/>
            <a:ext cx="7686675"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3C517E4-7089-44C4-B9DC-4C2752B47BA8}"/>
              </a:ext>
            </a:extLst>
          </p:cNvPr>
          <p:cNvSpPr>
            <a:spLocks noGrp="1" noChangeArrowheads="1"/>
          </p:cNvSpPr>
          <p:nvPr>
            <p:ph type="title"/>
          </p:nvPr>
        </p:nvSpPr>
        <p:spPr/>
        <p:txBody>
          <a:bodyPr/>
          <a:lstStyle/>
          <a:p>
            <a:pPr>
              <a:defRPr/>
            </a:pPr>
            <a:r>
              <a:rPr lang="en-US" altLang="zh-CN">
                <a:ea typeface="宋体" pitchFamily="2" charset="-122"/>
              </a:rPr>
              <a:t>RAID (0 + 1) and (1 + 0)</a:t>
            </a:r>
            <a:endParaRPr lang="en-US" altLang="zh-CN" sz="2400">
              <a:ea typeface="宋体" pitchFamily="2" charset="-122"/>
            </a:endParaRPr>
          </a:p>
        </p:txBody>
      </p:sp>
      <p:pic>
        <p:nvPicPr>
          <p:cNvPr id="70659" name="Picture 4">
            <a:extLst>
              <a:ext uri="{FF2B5EF4-FFF2-40B4-BE49-F238E27FC236}">
                <a16:creationId xmlns:a16="http://schemas.microsoft.com/office/drawing/2014/main" id="{A2C80869-7345-462E-BE2B-1F574327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08" t="607" r="17949" b="926"/>
          <a:stretch>
            <a:fillRect/>
          </a:stretch>
        </p:blipFill>
        <p:spPr bwMode="auto">
          <a:xfrm>
            <a:off x="2236788" y="1300163"/>
            <a:ext cx="4498975" cy="51641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7D83494F-15EA-46C1-B3D3-DF1B8B7E045F}"/>
              </a:ext>
            </a:extLst>
          </p:cNvPr>
          <p:cNvSpPr>
            <a:spLocks noGrp="1" noChangeArrowheads="1"/>
          </p:cNvSpPr>
          <p:nvPr>
            <p:ph type="title"/>
          </p:nvPr>
        </p:nvSpPr>
        <p:spPr/>
        <p:txBody>
          <a:bodyPr/>
          <a:lstStyle/>
          <a:p>
            <a:pPr>
              <a:defRPr/>
            </a:pPr>
            <a:r>
              <a:rPr lang="en-US" altLang="zh-CN" sz="2800">
                <a:ea typeface="宋体" pitchFamily="2" charset="-122"/>
              </a:rPr>
              <a:t>Overview of Mass Storage Structure (Cont.)</a:t>
            </a:r>
          </a:p>
        </p:txBody>
      </p:sp>
      <p:sp>
        <p:nvSpPr>
          <p:cNvPr id="10243" name="Rectangle 3">
            <a:extLst>
              <a:ext uri="{FF2B5EF4-FFF2-40B4-BE49-F238E27FC236}">
                <a16:creationId xmlns:a16="http://schemas.microsoft.com/office/drawing/2014/main" id="{190FE11A-6B0F-405D-AF04-EC2C82CAA02D}"/>
              </a:ext>
            </a:extLst>
          </p:cNvPr>
          <p:cNvSpPr>
            <a:spLocks noGrp="1" noChangeArrowheads="1"/>
          </p:cNvSpPr>
          <p:nvPr>
            <p:ph type="body" idx="1"/>
          </p:nvPr>
        </p:nvSpPr>
        <p:spPr/>
        <p:txBody>
          <a:bodyPr/>
          <a:lstStyle/>
          <a:p>
            <a:r>
              <a:rPr lang="en-US" altLang="zh-CN" sz="2000" b="1">
                <a:ea typeface="宋体" panose="02010600030101010101" pitchFamily="2" charset="-122"/>
              </a:rPr>
              <a:t>Magnetic tape (Chapter 12.1.2)</a:t>
            </a:r>
          </a:p>
          <a:p>
            <a:pPr lvl="1"/>
            <a:r>
              <a:rPr lang="en-US" altLang="zh-CN" sz="1800">
                <a:ea typeface="宋体" panose="02010600030101010101" pitchFamily="2" charset="-122"/>
              </a:rPr>
              <a:t>Was early secondary-storage medium</a:t>
            </a:r>
          </a:p>
          <a:p>
            <a:pPr lvl="1"/>
            <a:r>
              <a:rPr lang="en-US" altLang="zh-CN" sz="1800">
                <a:ea typeface="宋体" panose="02010600030101010101" pitchFamily="2" charset="-122"/>
              </a:rPr>
              <a:t>Relatively permanent and holds large quantities of data</a:t>
            </a:r>
          </a:p>
          <a:p>
            <a:pPr lvl="1"/>
            <a:r>
              <a:rPr lang="en-US" altLang="zh-CN" sz="1800">
                <a:ea typeface="宋体" panose="02010600030101010101" pitchFamily="2" charset="-122"/>
              </a:rPr>
              <a:t>Access time slow</a:t>
            </a:r>
          </a:p>
          <a:p>
            <a:pPr lvl="1"/>
            <a:r>
              <a:rPr lang="en-US" altLang="zh-CN" sz="1800">
                <a:ea typeface="宋体" panose="02010600030101010101" pitchFamily="2" charset="-122"/>
              </a:rPr>
              <a:t>Random access ~1000 times slower than disk</a:t>
            </a:r>
          </a:p>
          <a:p>
            <a:pPr lvl="1"/>
            <a:r>
              <a:rPr lang="en-US" altLang="zh-CN" sz="1800">
                <a:ea typeface="宋体" panose="02010600030101010101" pitchFamily="2" charset="-122"/>
              </a:rPr>
              <a:t>Mainly used for backup, storage of infrequently-used data, transfer medium between systems</a:t>
            </a:r>
          </a:p>
          <a:p>
            <a:pPr lvl="1"/>
            <a:r>
              <a:rPr lang="en-US" altLang="zh-CN" sz="1800">
                <a:ea typeface="宋体" panose="02010600030101010101" pitchFamily="2" charset="-122"/>
              </a:rPr>
              <a:t>Kept in spool and wound or rewound past read-write head</a:t>
            </a:r>
          </a:p>
          <a:p>
            <a:pPr lvl="1"/>
            <a:r>
              <a:rPr lang="en-US" altLang="zh-CN" sz="1800">
                <a:ea typeface="宋体" panose="02010600030101010101" pitchFamily="2" charset="-122"/>
              </a:rPr>
              <a:t>Once data under head, transfer rates comparable to disk</a:t>
            </a:r>
          </a:p>
          <a:p>
            <a:pPr lvl="1"/>
            <a:r>
              <a:rPr lang="en-US" altLang="zh-CN" sz="1800">
                <a:ea typeface="宋体" panose="02010600030101010101" pitchFamily="2" charset="-122"/>
              </a:rPr>
              <a:t>20-200GB typical storage</a:t>
            </a:r>
          </a:p>
          <a:p>
            <a:pPr lvl="1"/>
            <a:r>
              <a:rPr lang="en-US" altLang="zh-CN" sz="1800">
                <a:ea typeface="宋体" panose="02010600030101010101" pitchFamily="2" charset="-122"/>
              </a:rPr>
              <a:t>Common technologies are 4mm, 8mm, 19mm, LTO-2 and SDLT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CF7CC6DB-20B1-48A5-BC47-F1E73F7CA387}"/>
              </a:ext>
            </a:extLst>
          </p:cNvPr>
          <p:cNvSpPr>
            <a:spLocks noGrp="1" noChangeArrowheads="1"/>
          </p:cNvSpPr>
          <p:nvPr>
            <p:ph type="title"/>
          </p:nvPr>
        </p:nvSpPr>
        <p:spPr/>
        <p:txBody>
          <a:bodyPr/>
          <a:lstStyle/>
          <a:p>
            <a:pPr>
              <a:defRPr/>
            </a:pPr>
            <a:r>
              <a:rPr lang="en-US" altLang="zh-CN">
                <a:ea typeface="宋体" pitchFamily="2" charset="-122"/>
              </a:rPr>
              <a:t>RAID</a:t>
            </a:r>
            <a:r>
              <a:rPr lang="zh-CN" altLang="en-US">
                <a:ea typeface="宋体" pitchFamily="2" charset="-122"/>
              </a:rPr>
              <a:t>方案的选择</a:t>
            </a:r>
          </a:p>
        </p:txBody>
      </p:sp>
      <p:sp>
        <p:nvSpPr>
          <p:cNvPr id="71683" name="Rectangle 3">
            <a:extLst>
              <a:ext uri="{FF2B5EF4-FFF2-40B4-BE49-F238E27FC236}">
                <a16:creationId xmlns:a16="http://schemas.microsoft.com/office/drawing/2014/main" id="{D83D1C5F-05B1-4810-B399-802E2FA5C8F7}"/>
              </a:ext>
            </a:extLst>
          </p:cNvPr>
          <p:cNvSpPr>
            <a:spLocks noGrp="1" noChangeArrowheads="1"/>
          </p:cNvSpPr>
          <p:nvPr>
            <p:ph type="body" idx="1"/>
          </p:nvPr>
        </p:nvSpPr>
        <p:spPr/>
        <p:txBody>
          <a:bodyPr/>
          <a:lstStyle/>
          <a:p>
            <a:r>
              <a:rPr lang="zh-CN" altLang="en-US" sz="1800" b="1" dirty="0">
                <a:ea typeface="宋体" panose="02010600030101010101" pitchFamily="2" charset="-122"/>
              </a:rPr>
              <a:t>数据重构</a:t>
            </a:r>
          </a:p>
          <a:p>
            <a:pPr lvl="1"/>
            <a:r>
              <a:rPr lang="en-US" altLang="zh-CN" sz="1800" b="1" dirty="0">
                <a:ea typeface="宋体" panose="02010600030101010101" pitchFamily="2" charset="-122"/>
              </a:rPr>
              <a:t>RAID </a:t>
            </a:r>
            <a:r>
              <a:rPr lang="en-US" altLang="zh-CN" sz="1800" b="1" dirty="0" smtClean="0">
                <a:ea typeface="宋体" panose="02010600030101010101" pitchFamily="2" charset="-122"/>
              </a:rPr>
              <a:t>0</a:t>
            </a:r>
            <a:r>
              <a:rPr lang="zh-CN" altLang="en-US" sz="1800" b="1" dirty="0" smtClean="0">
                <a:ea typeface="宋体" panose="02010600030101010101" pitchFamily="2" charset="-122"/>
              </a:rPr>
              <a:t>数据无法</a:t>
            </a:r>
            <a:r>
              <a:rPr lang="zh-CN" altLang="en-US" sz="1800" b="1" dirty="0">
                <a:ea typeface="宋体" panose="02010600030101010101" pitchFamily="2" charset="-122"/>
              </a:rPr>
              <a:t>重构</a:t>
            </a:r>
          </a:p>
          <a:p>
            <a:pPr lvl="1"/>
            <a:r>
              <a:rPr lang="en-US" altLang="zh-CN" sz="1800" b="1" dirty="0">
                <a:ea typeface="宋体" panose="02010600030101010101" pitchFamily="2" charset="-122"/>
              </a:rPr>
              <a:t>RAID </a:t>
            </a:r>
            <a:r>
              <a:rPr lang="en-US" altLang="zh-CN" sz="1800" b="1" dirty="0" smtClean="0">
                <a:ea typeface="宋体" panose="02010600030101010101" pitchFamily="2" charset="-122"/>
              </a:rPr>
              <a:t>1</a:t>
            </a:r>
            <a:r>
              <a:rPr lang="zh-CN" altLang="en-US" sz="1800" b="1" dirty="0" smtClean="0">
                <a:ea typeface="宋体" panose="02010600030101010101" pitchFamily="2" charset="-122"/>
              </a:rPr>
              <a:t>数据重构容易，但成本高</a:t>
            </a:r>
            <a:endParaRPr lang="zh-CN" altLang="en-US" sz="1800" b="1" dirty="0">
              <a:ea typeface="宋体" panose="02010600030101010101" pitchFamily="2" charset="-122"/>
            </a:endParaRPr>
          </a:p>
          <a:p>
            <a:pPr lvl="1"/>
            <a:r>
              <a:rPr lang="zh-CN" altLang="en-US" sz="1800" b="1" dirty="0">
                <a:ea typeface="宋体" panose="02010600030101010101" pitchFamily="2" charset="-122"/>
              </a:rPr>
              <a:t>其它级别需要读入所有阵列中的其它磁盘才能重构</a:t>
            </a:r>
          </a:p>
          <a:p>
            <a:r>
              <a:rPr lang="zh-CN" altLang="en-US" sz="1800" b="1" dirty="0">
                <a:ea typeface="宋体" panose="02010600030101010101" pitchFamily="2" charset="-122"/>
              </a:rPr>
              <a:t>应用背景</a:t>
            </a:r>
          </a:p>
          <a:p>
            <a:pPr lvl="1"/>
            <a:r>
              <a:rPr lang="en-US" altLang="zh-CN" sz="1800" b="1" dirty="0">
                <a:ea typeface="宋体" panose="02010600030101010101" pitchFamily="2" charset="-122"/>
              </a:rPr>
              <a:t>RAID 0</a:t>
            </a:r>
            <a:r>
              <a:rPr lang="zh-CN" altLang="en-US" sz="1800" b="1" dirty="0">
                <a:ea typeface="宋体" panose="02010600030101010101" pitchFamily="2" charset="-122"/>
              </a:rPr>
              <a:t>－适于性能要求高但数据可靠性要求不高的应用；</a:t>
            </a:r>
          </a:p>
          <a:p>
            <a:pPr lvl="1"/>
            <a:r>
              <a:rPr lang="en-US" altLang="zh-CN" sz="1800" b="1" dirty="0">
                <a:ea typeface="宋体" panose="02010600030101010101" pitchFamily="2" charset="-122"/>
              </a:rPr>
              <a:t>RAID 1</a:t>
            </a:r>
            <a:r>
              <a:rPr lang="zh-CN" altLang="en-US" sz="1800" b="1" dirty="0">
                <a:ea typeface="宋体" panose="02010600030101010101" pitchFamily="2" charset="-122"/>
              </a:rPr>
              <a:t>－适于可靠性要求高和快速恢复的应用；</a:t>
            </a:r>
          </a:p>
          <a:p>
            <a:pPr lvl="1"/>
            <a:r>
              <a:rPr lang="en-US" altLang="zh-CN" sz="1800" b="1" dirty="0">
                <a:ea typeface="宋体" panose="02010600030101010101" pitchFamily="2" charset="-122"/>
              </a:rPr>
              <a:t>RAID (0+1) </a:t>
            </a:r>
            <a:r>
              <a:rPr lang="zh-CN" altLang="en-US" sz="1800" b="1" dirty="0">
                <a:ea typeface="宋体" panose="02010600030101010101" pitchFamily="2" charset="-122"/>
              </a:rPr>
              <a:t>和 </a:t>
            </a:r>
            <a:r>
              <a:rPr lang="en-US" altLang="zh-CN" sz="1800" b="1" dirty="0">
                <a:ea typeface="宋体" panose="02010600030101010101" pitchFamily="2" charset="-122"/>
              </a:rPr>
              <a:t>(1+0)</a:t>
            </a:r>
            <a:r>
              <a:rPr lang="zh-CN" altLang="en-US" sz="1800" b="1" dirty="0">
                <a:ea typeface="宋体" panose="02010600030101010101" pitchFamily="2" charset="-122"/>
              </a:rPr>
              <a:t>－适于性能和可靠性要求都高的应用；例如小型数据库服务器；</a:t>
            </a:r>
          </a:p>
          <a:p>
            <a:pPr lvl="1"/>
            <a:r>
              <a:rPr lang="en-US" altLang="zh-CN" sz="1800" b="1" dirty="0">
                <a:ea typeface="宋体" panose="02010600030101010101" pitchFamily="2" charset="-122"/>
              </a:rPr>
              <a:t>RAID 5</a:t>
            </a:r>
            <a:r>
              <a:rPr lang="zh-CN" altLang="en-US" sz="1800" b="1" dirty="0">
                <a:ea typeface="宋体" panose="02010600030101010101" pitchFamily="2" charset="-122"/>
              </a:rPr>
              <a:t>－用于存储量大的数据；</a:t>
            </a:r>
          </a:p>
          <a:p>
            <a:pPr lvl="1"/>
            <a:r>
              <a:rPr lang="en-US" altLang="zh-CN" sz="1800" b="1" dirty="0">
                <a:ea typeface="宋体" panose="02010600030101010101" pitchFamily="2" charset="-122"/>
              </a:rPr>
              <a:t>RAID 6</a:t>
            </a:r>
            <a:r>
              <a:rPr lang="zh-CN" altLang="en-US" sz="1800" b="1" dirty="0">
                <a:ea typeface="宋体" panose="02010600030101010101" pitchFamily="2" charset="-122"/>
              </a:rPr>
              <a:t>－较少有支持；</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6C46647-A97D-4328-9727-B184DF8CBDF5}"/>
              </a:ext>
            </a:extLst>
          </p:cNvPr>
          <p:cNvSpPr>
            <a:spLocks noGrp="1" noChangeArrowheads="1"/>
          </p:cNvSpPr>
          <p:nvPr>
            <p:ph type="title"/>
          </p:nvPr>
        </p:nvSpPr>
        <p:spPr/>
        <p:txBody>
          <a:bodyPr/>
          <a:lstStyle/>
          <a:p>
            <a:pPr>
              <a:defRPr/>
            </a:pPr>
            <a:r>
              <a:rPr lang="zh-CN" altLang="en-US" dirty="0" smtClean="0">
                <a:solidFill>
                  <a:srgbClr val="7030A0"/>
                </a:solidFill>
                <a:ea typeface="宋体" pitchFamily="2" charset="-122"/>
              </a:rPr>
              <a:t>讨论：</a:t>
            </a:r>
            <a:r>
              <a:rPr lang="en-US" altLang="zh-CN" dirty="0" smtClean="0">
                <a:ea typeface="宋体" pitchFamily="2" charset="-122"/>
              </a:rPr>
              <a:t>Operating </a:t>
            </a:r>
            <a:r>
              <a:rPr lang="en-US" altLang="zh-CN" dirty="0">
                <a:ea typeface="宋体" pitchFamily="2" charset="-122"/>
              </a:rPr>
              <a:t>System Issues</a:t>
            </a:r>
          </a:p>
        </p:txBody>
      </p:sp>
      <p:sp>
        <p:nvSpPr>
          <p:cNvPr id="78851" name="Rectangle 3">
            <a:extLst>
              <a:ext uri="{FF2B5EF4-FFF2-40B4-BE49-F238E27FC236}">
                <a16:creationId xmlns:a16="http://schemas.microsoft.com/office/drawing/2014/main" id="{104D6A96-D4EC-4BB9-8B8B-D1D44ADEFBE0}"/>
              </a:ext>
            </a:extLst>
          </p:cNvPr>
          <p:cNvSpPr>
            <a:spLocks noGrp="1" noChangeArrowheads="1"/>
          </p:cNvSpPr>
          <p:nvPr>
            <p:ph type="body" idx="1"/>
          </p:nvPr>
        </p:nvSpPr>
        <p:spPr/>
        <p:txBody>
          <a:bodyPr/>
          <a:lstStyle/>
          <a:p>
            <a:r>
              <a:rPr lang="en-US" altLang="zh-CN" sz="2400" dirty="0">
                <a:ea typeface="宋体" panose="02010600030101010101" pitchFamily="2" charset="-122"/>
              </a:rPr>
              <a:t>Major OS jobs are to manage physical devices and to present a virtual machine abstraction to </a:t>
            </a:r>
            <a:r>
              <a:rPr lang="en-US" altLang="zh-CN" sz="2400" dirty="0" smtClean="0">
                <a:ea typeface="宋体" panose="02010600030101010101" pitchFamily="2" charset="-122"/>
              </a:rPr>
              <a:t>applications</a:t>
            </a:r>
            <a:endParaRPr lang="en-US" altLang="zh-CN" sz="2400" dirty="0">
              <a:ea typeface="宋体" panose="02010600030101010101" pitchFamily="2" charset="-122"/>
            </a:endParaRPr>
          </a:p>
          <a:p>
            <a:r>
              <a:rPr lang="en-US" altLang="zh-CN" sz="2400" dirty="0">
                <a:ea typeface="宋体" panose="02010600030101010101" pitchFamily="2" charset="-122"/>
              </a:rPr>
              <a:t>For hard disks, the OS provides two abstraction:</a:t>
            </a:r>
          </a:p>
          <a:p>
            <a:pPr lvl="1"/>
            <a:r>
              <a:rPr lang="en-US" altLang="zh-CN" sz="2000" b="1" dirty="0">
                <a:solidFill>
                  <a:srgbClr val="FF0000"/>
                </a:solidFill>
                <a:ea typeface="宋体" panose="02010600030101010101" pitchFamily="2" charset="-122"/>
              </a:rPr>
              <a:t>Raw device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an array of data blocks</a:t>
            </a:r>
            <a:r>
              <a:rPr lang="en-US" altLang="zh-CN" sz="2000" dirty="0">
                <a:ea typeface="宋体" panose="02010600030101010101" pitchFamily="2" charset="-122"/>
              </a:rPr>
              <a:t>.</a:t>
            </a:r>
          </a:p>
          <a:p>
            <a:pPr lvl="1"/>
            <a:r>
              <a:rPr lang="en-US" altLang="zh-CN" sz="2000" b="1" dirty="0">
                <a:solidFill>
                  <a:srgbClr val="FF0000"/>
                </a:solidFill>
                <a:ea typeface="宋体" panose="02010600030101010101" pitchFamily="2" charset="-122"/>
              </a:rPr>
              <a:t>File system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the OS queues and schedules the </a:t>
            </a:r>
            <a:r>
              <a:rPr lang="en-US" altLang="zh-CN" sz="2000" dirty="0" smtClean="0">
                <a:solidFill>
                  <a:srgbClr val="000099"/>
                </a:solidFill>
                <a:ea typeface="宋体" panose="02010600030101010101" pitchFamily="2" charset="-122"/>
              </a:rPr>
              <a:t>interleaved </a:t>
            </a:r>
            <a:r>
              <a:rPr lang="en-US" altLang="zh-CN" sz="2000" dirty="0">
                <a:solidFill>
                  <a:srgbClr val="000099"/>
                </a:solidFill>
                <a:ea typeface="宋体" panose="02010600030101010101" pitchFamily="2" charset="-122"/>
              </a:rPr>
              <a:t>requests from several applications</a:t>
            </a:r>
            <a:r>
              <a:rPr lang="en-US" altLang="zh-CN" sz="2000" dirty="0" smtClean="0">
                <a:ea typeface="宋体" panose="02010600030101010101" pitchFamily="2" charset="-122"/>
              </a:rPr>
              <a:t>.</a:t>
            </a:r>
          </a:p>
          <a:p>
            <a:r>
              <a:rPr lang="en-US" altLang="zh-CN" sz="2400" dirty="0" smtClean="0">
                <a:solidFill>
                  <a:srgbClr val="7030A0"/>
                </a:solidFill>
                <a:ea typeface="宋体" panose="02010600030101010101" pitchFamily="2" charset="-122"/>
              </a:rPr>
              <a:t>DBMA</a:t>
            </a:r>
            <a:endParaRPr lang="en-US" altLang="zh-CN" sz="2400" dirty="0">
              <a:solidFill>
                <a:srgbClr val="7030A0"/>
              </a:solidFill>
              <a:ea typeface="宋体" panose="02010600030101010101" pitchFamily="2" charset="-122"/>
            </a:endParaRPr>
          </a:p>
          <a:p>
            <a:pPr lvl="1"/>
            <a:r>
              <a:rPr lang="en-US" altLang="zh-CN" sz="2000" dirty="0">
                <a:solidFill>
                  <a:srgbClr val="006600"/>
                </a:solidFill>
                <a:ea typeface="宋体" panose="02010600030101010101" pitchFamily="2" charset="-122"/>
                <a:cs typeface="+mn-cs"/>
              </a:rPr>
              <a:t>Raw </a:t>
            </a:r>
            <a:r>
              <a:rPr lang="en-US" altLang="zh-CN" sz="2000" dirty="0">
                <a:solidFill>
                  <a:srgbClr val="006600"/>
                </a:solidFill>
                <a:ea typeface="宋体" panose="02010600030101010101" pitchFamily="2" charset="-122"/>
                <a:cs typeface="+mn-cs"/>
              </a:rPr>
              <a:t>device </a:t>
            </a:r>
            <a:r>
              <a:rPr lang="en-US" altLang="zh-CN" sz="2000" dirty="0">
                <a:ea typeface="宋体" panose="02010600030101010101" pitchFamily="2" charset="-122"/>
                <a:cs typeface="+mn-cs"/>
              </a:rPr>
              <a:t>or </a:t>
            </a:r>
            <a:r>
              <a:rPr lang="en-US" altLang="zh-CN" sz="2000" dirty="0">
                <a:solidFill>
                  <a:srgbClr val="006600"/>
                </a:solidFill>
                <a:ea typeface="宋体" panose="02010600030101010101" pitchFamily="2" charset="-122"/>
                <a:cs typeface="+mn-cs"/>
              </a:rPr>
              <a:t>File system </a:t>
            </a:r>
            <a:r>
              <a:rPr lang="zh-CN" altLang="en-US" sz="2000" dirty="0">
                <a:ea typeface="宋体" panose="02010600030101010101" pitchFamily="2" charset="-122"/>
                <a:cs typeface="+mn-cs"/>
              </a:rPr>
              <a:t>？</a:t>
            </a:r>
            <a:endParaRPr lang="en-US" altLang="zh-CN" sz="2000" dirty="0">
              <a:ea typeface="宋体" panose="02010600030101010101" pitchFamily="2" charset="-122"/>
              <a:cs typeface="+mn-cs"/>
            </a:endParaRPr>
          </a:p>
          <a:p>
            <a:pPr lvl="1"/>
            <a:endParaRPr lang="en-US" altLang="zh-CN" sz="2000" dirty="0">
              <a:ea typeface="宋体" panose="02010600030101010101" pitchFamily="2" charset="-122"/>
            </a:endParaRPr>
          </a:p>
        </p:txBody>
      </p:sp>
    </p:spTree>
    <p:extLst>
      <p:ext uri="{BB962C8B-B14F-4D97-AF65-F5344CB8AC3E}">
        <p14:creationId xmlns:p14="http://schemas.microsoft.com/office/powerpoint/2010/main" val="1503884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14794874-FF00-4DDB-B184-D725E33A5C0B}"/>
              </a:ext>
            </a:extLst>
          </p:cNvPr>
          <p:cNvSpPr>
            <a:spLocks noGrp="1" noChangeArrowheads="1"/>
          </p:cNvSpPr>
          <p:nvPr>
            <p:ph type="title"/>
          </p:nvPr>
        </p:nvSpPr>
        <p:spPr/>
        <p:txBody>
          <a:bodyPr/>
          <a:lstStyle/>
          <a:p>
            <a:pPr>
              <a:defRPr/>
            </a:pPr>
            <a:r>
              <a:rPr lang="en-US" altLang="zh-CN" dirty="0" smtClean="0">
                <a:ea typeface="宋体" pitchFamily="2" charset="-122"/>
              </a:rPr>
              <a:t>12.8 Stable-Storage </a:t>
            </a:r>
            <a:r>
              <a:rPr lang="en-US" altLang="zh-CN" dirty="0">
                <a:ea typeface="宋体" pitchFamily="2" charset="-122"/>
              </a:rPr>
              <a:t>Implementation</a:t>
            </a:r>
          </a:p>
        </p:txBody>
      </p:sp>
      <p:sp>
        <p:nvSpPr>
          <p:cNvPr id="72707" name="Rectangle 3">
            <a:extLst>
              <a:ext uri="{FF2B5EF4-FFF2-40B4-BE49-F238E27FC236}">
                <a16:creationId xmlns:a16="http://schemas.microsoft.com/office/drawing/2014/main" id="{24490422-F6CD-48E6-842E-DE30ED0E4D55}"/>
              </a:ext>
            </a:extLst>
          </p:cNvPr>
          <p:cNvSpPr>
            <a:spLocks noGrp="1" noChangeArrowheads="1"/>
          </p:cNvSpPr>
          <p:nvPr>
            <p:ph type="body" idx="1"/>
          </p:nvPr>
        </p:nvSpPr>
        <p:spPr/>
        <p:txBody>
          <a:bodyPr/>
          <a:lstStyle/>
          <a:p>
            <a:r>
              <a:rPr lang="en-US" altLang="zh-CN" sz="1800">
                <a:ea typeface="宋体" panose="02010600030101010101" pitchFamily="2" charset="-122"/>
              </a:rPr>
              <a:t>Write-ahead log scheme requires stable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To implement stable storage:</a:t>
            </a:r>
          </a:p>
          <a:p>
            <a:pPr lvl="1"/>
            <a:r>
              <a:rPr lang="en-US" altLang="zh-CN" sz="1800">
                <a:ea typeface="宋体" panose="02010600030101010101" pitchFamily="2" charset="-122"/>
              </a:rPr>
              <a:t>Replicate information on more than one nonvolatile storage media with independent failure modes.</a:t>
            </a:r>
          </a:p>
          <a:p>
            <a:pPr lvl="1"/>
            <a:r>
              <a:rPr lang="en-US" altLang="zh-CN" sz="1800">
                <a:ea typeface="宋体" panose="02010600030101010101" pitchFamily="2" charset="-122"/>
              </a:rPr>
              <a:t>Update information in a controlled manner to ensure that we can recover the stable data after any failure during data transfer or recovery.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8E82F2E-17D1-472A-9396-C01619E52B61}"/>
              </a:ext>
            </a:extLst>
          </p:cNvPr>
          <p:cNvSpPr>
            <a:spLocks noGrp="1" noChangeArrowheads="1"/>
          </p:cNvSpPr>
          <p:nvPr>
            <p:ph type="title"/>
          </p:nvPr>
        </p:nvSpPr>
        <p:spPr/>
        <p:txBody>
          <a:bodyPr/>
          <a:lstStyle/>
          <a:p>
            <a:pPr>
              <a:defRPr/>
            </a:pPr>
            <a:r>
              <a:rPr lang="en-US" altLang="zh-CN" dirty="0" smtClean="0">
                <a:ea typeface="宋体" pitchFamily="2" charset="-122"/>
              </a:rPr>
              <a:t>12.9 Tertiary </a:t>
            </a:r>
            <a:r>
              <a:rPr lang="en-US" altLang="zh-CN" dirty="0">
                <a:ea typeface="宋体" pitchFamily="2" charset="-122"/>
              </a:rPr>
              <a:t>Storage Devices</a:t>
            </a:r>
          </a:p>
        </p:txBody>
      </p:sp>
      <p:sp>
        <p:nvSpPr>
          <p:cNvPr id="73731" name="Rectangle 3">
            <a:extLst>
              <a:ext uri="{FF2B5EF4-FFF2-40B4-BE49-F238E27FC236}">
                <a16:creationId xmlns:a16="http://schemas.microsoft.com/office/drawing/2014/main" id="{D01E7881-9C92-49D7-8A98-6B554963B5E5}"/>
              </a:ext>
            </a:extLst>
          </p:cNvPr>
          <p:cNvSpPr>
            <a:spLocks noGrp="1" noChangeArrowheads="1"/>
          </p:cNvSpPr>
          <p:nvPr>
            <p:ph type="body" idx="1"/>
          </p:nvPr>
        </p:nvSpPr>
        <p:spPr/>
        <p:txBody>
          <a:bodyPr/>
          <a:lstStyle/>
          <a:p>
            <a:r>
              <a:rPr lang="en-US" altLang="zh-CN" sz="1800">
                <a:ea typeface="宋体" panose="02010600030101010101" pitchFamily="2" charset="-122"/>
              </a:rPr>
              <a:t>Low cost is the defining characteristic of tertiary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Generally, tertiary storage is built using </a:t>
            </a:r>
            <a:r>
              <a:rPr lang="en-US" altLang="zh-CN" sz="1800" i="1">
                <a:ea typeface="宋体" panose="02010600030101010101" pitchFamily="2" charset="-122"/>
              </a:rPr>
              <a:t>removable media</a:t>
            </a:r>
            <a:br>
              <a:rPr lang="en-US" altLang="zh-CN" sz="1800" i="1">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Common examples of removable media are floppy disks and CD-ROMs; other types are available.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42891A5-15E9-4959-BC5B-ED77057B2453}"/>
              </a:ext>
            </a:extLst>
          </p:cNvPr>
          <p:cNvSpPr>
            <a:spLocks noGrp="1" noChangeArrowheads="1"/>
          </p:cNvSpPr>
          <p:nvPr>
            <p:ph type="title"/>
          </p:nvPr>
        </p:nvSpPr>
        <p:spPr/>
        <p:txBody>
          <a:bodyPr/>
          <a:lstStyle/>
          <a:p>
            <a:pPr>
              <a:defRPr/>
            </a:pPr>
            <a:r>
              <a:rPr lang="en-US" altLang="zh-CN">
                <a:ea typeface="宋体" pitchFamily="2" charset="-122"/>
              </a:rPr>
              <a:t>Removable Disks</a:t>
            </a:r>
          </a:p>
        </p:txBody>
      </p:sp>
      <p:sp>
        <p:nvSpPr>
          <p:cNvPr id="74755" name="Rectangle 3">
            <a:extLst>
              <a:ext uri="{FF2B5EF4-FFF2-40B4-BE49-F238E27FC236}">
                <a16:creationId xmlns:a16="http://schemas.microsoft.com/office/drawing/2014/main" id="{02FD17B2-9A49-4C13-A161-F11FEE5FAC44}"/>
              </a:ext>
            </a:extLst>
          </p:cNvPr>
          <p:cNvSpPr>
            <a:spLocks noGrp="1" noChangeArrowheads="1"/>
          </p:cNvSpPr>
          <p:nvPr>
            <p:ph type="body" idx="1"/>
          </p:nvPr>
        </p:nvSpPr>
        <p:spPr>
          <a:xfrm>
            <a:off x="838200" y="1300163"/>
            <a:ext cx="7848600" cy="4876800"/>
          </a:xfrm>
        </p:spPr>
        <p:txBody>
          <a:bodyPr/>
          <a:lstStyle/>
          <a:p>
            <a:r>
              <a:rPr lang="en-US" altLang="zh-CN" sz="1800">
                <a:ea typeface="宋体" panose="02010600030101010101" pitchFamily="2" charset="-122"/>
              </a:rPr>
              <a:t>Floppy disk — thin flexible disk coated with magnetic material, enclosed in a protective plastic case.</a:t>
            </a:r>
            <a:br>
              <a:rPr lang="en-US" altLang="zh-CN" sz="1800">
                <a:ea typeface="宋体" panose="02010600030101010101" pitchFamily="2" charset="-122"/>
              </a:rPr>
            </a:br>
            <a:endParaRPr lang="en-US" altLang="zh-CN" sz="1800">
              <a:ea typeface="宋体" panose="02010600030101010101" pitchFamily="2" charset="-122"/>
            </a:endParaRPr>
          </a:p>
          <a:p>
            <a:pPr lvl="1"/>
            <a:r>
              <a:rPr lang="en-US" altLang="zh-CN" sz="1800">
                <a:ea typeface="宋体" panose="02010600030101010101" pitchFamily="2" charset="-122"/>
              </a:rPr>
              <a:t>Most floppies hold about 1 MB; similar technology is used for removable disks that hold more than 1 GB.</a:t>
            </a:r>
          </a:p>
          <a:p>
            <a:pPr lvl="1"/>
            <a:r>
              <a:rPr lang="en-US" altLang="zh-CN" sz="1800">
                <a:ea typeface="宋体" panose="02010600030101010101" pitchFamily="2" charset="-122"/>
              </a:rPr>
              <a:t>Removable magnetic disks can be nearly as fast as hard disks, but they are at a greater risk of damage from exposure.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4EF46008-D76E-49F2-AD96-EE7CEE5ACA32}"/>
              </a:ext>
            </a:extLst>
          </p:cNvPr>
          <p:cNvSpPr>
            <a:spLocks noGrp="1" noChangeArrowheads="1"/>
          </p:cNvSpPr>
          <p:nvPr>
            <p:ph type="title"/>
          </p:nvPr>
        </p:nvSpPr>
        <p:spPr/>
        <p:txBody>
          <a:bodyPr/>
          <a:lstStyle/>
          <a:p>
            <a:pPr>
              <a:defRPr/>
            </a:pPr>
            <a:r>
              <a:rPr lang="en-US" altLang="zh-CN">
                <a:ea typeface="宋体" pitchFamily="2" charset="-122"/>
              </a:rPr>
              <a:t>Removable Disks (Cont.)</a:t>
            </a:r>
          </a:p>
        </p:txBody>
      </p:sp>
      <p:sp>
        <p:nvSpPr>
          <p:cNvPr id="75779" name="Rectangle 3">
            <a:extLst>
              <a:ext uri="{FF2B5EF4-FFF2-40B4-BE49-F238E27FC236}">
                <a16:creationId xmlns:a16="http://schemas.microsoft.com/office/drawing/2014/main" id="{D1D0935F-0E08-4688-B389-59AC4989149A}"/>
              </a:ext>
            </a:extLst>
          </p:cNvPr>
          <p:cNvSpPr>
            <a:spLocks noGrp="1" noChangeArrowheads="1"/>
          </p:cNvSpPr>
          <p:nvPr>
            <p:ph type="body" idx="1"/>
          </p:nvPr>
        </p:nvSpPr>
        <p:spPr/>
        <p:txBody>
          <a:bodyPr/>
          <a:lstStyle/>
          <a:p>
            <a:r>
              <a:rPr lang="en-US" altLang="zh-CN" sz="1800">
                <a:ea typeface="宋体" panose="02010600030101010101" pitchFamily="2" charset="-122"/>
              </a:rPr>
              <a:t>A magneto-optic disk records data on a rigid platter coated with magnetic material.</a:t>
            </a:r>
          </a:p>
          <a:p>
            <a:pPr lvl="1"/>
            <a:r>
              <a:rPr lang="en-US" altLang="zh-CN" sz="1800">
                <a:ea typeface="宋体" panose="02010600030101010101" pitchFamily="2" charset="-122"/>
              </a:rPr>
              <a:t>Laser heat is used to amplify a large, weak magnetic field to record a bit.</a:t>
            </a:r>
          </a:p>
          <a:p>
            <a:pPr lvl="1"/>
            <a:r>
              <a:rPr lang="en-US" altLang="zh-CN" sz="1800">
                <a:ea typeface="宋体" panose="02010600030101010101" pitchFamily="2" charset="-122"/>
              </a:rPr>
              <a:t>Laser light is also used to read data (Kerr effect).</a:t>
            </a:r>
          </a:p>
          <a:p>
            <a:pPr lvl="1"/>
            <a:r>
              <a:rPr lang="en-US" altLang="zh-CN" sz="1800">
                <a:ea typeface="宋体" panose="02010600030101010101" pitchFamily="2" charset="-122"/>
              </a:rPr>
              <a:t>The magneto-optic head flies much farther from the disk surface than a magnetic disk head, and the magnetic material is covered with a protective layer of plastic or glass; resistant to head crashes.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Optical disks do not use magnetism; they employ special materials that are altered by laser light.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6499D8A-E3FF-4365-A78E-3BDD863E56F0}"/>
              </a:ext>
            </a:extLst>
          </p:cNvPr>
          <p:cNvSpPr>
            <a:spLocks noGrp="1" noChangeArrowheads="1"/>
          </p:cNvSpPr>
          <p:nvPr>
            <p:ph type="title"/>
          </p:nvPr>
        </p:nvSpPr>
        <p:spPr/>
        <p:txBody>
          <a:bodyPr/>
          <a:lstStyle/>
          <a:p>
            <a:pPr>
              <a:defRPr/>
            </a:pPr>
            <a:r>
              <a:rPr lang="en-US" altLang="zh-CN">
                <a:ea typeface="宋体" pitchFamily="2" charset="-122"/>
              </a:rPr>
              <a:t>WORM Disks</a:t>
            </a:r>
          </a:p>
        </p:txBody>
      </p:sp>
      <p:sp>
        <p:nvSpPr>
          <p:cNvPr id="76803" name="Rectangle 3">
            <a:extLst>
              <a:ext uri="{FF2B5EF4-FFF2-40B4-BE49-F238E27FC236}">
                <a16:creationId xmlns:a16="http://schemas.microsoft.com/office/drawing/2014/main" id="{A555C009-4D66-4037-B704-77F02077C9BD}"/>
              </a:ext>
            </a:extLst>
          </p:cNvPr>
          <p:cNvSpPr>
            <a:spLocks noGrp="1" noChangeArrowheads="1"/>
          </p:cNvSpPr>
          <p:nvPr>
            <p:ph type="body" idx="1"/>
          </p:nvPr>
        </p:nvSpPr>
        <p:spPr/>
        <p:txBody>
          <a:bodyPr/>
          <a:lstStyle/>
          <a:p>
            <a:r>
              <a:rPr lang="en-US" altLang="zh-CN" sz="1800" b="1">
                <a:ea typeface="宋体" panose="02010600030101010101" pitchFamily="2" charset="-122"/>
              </a:rPr>
              <a:t>The data on read-write disks can be modified over and over.</a:t>
            </a:r>
          </a:p>
          <a:p>
            <a:r>
              <a:rPr lang="en-US" altLang="zh-CN" sz="1800" b="1">
                <a:ea typeface="宋体" panose="02010600030101010101" pitchFamily="2" charset="-122"/>
              </a:rPr>
              <a:t>WORM (“Write Once, Read Many Times”</a:t>
            </a:r>
            <a:r>
              <a:rPr lang="en-US" altLang="zh-CN" sz="1800">
                <a:ea typeface="宋体" panose="02010600030101010101" pitchFamily="2" charset="-122"/>
              </a:rPr>
              <a:t>) disks can be written only once.</a:t>
            </a:r>
          </a:p>
          <a:p>
            <a:r>
              <a:rPr lang="en-US" altLang="zh-CN" sz="1800">
                <a:ea typeface="宋体" panose="02010600030101010101" pitchFamily="2" charset="-122"/>
              </a:rPr>
              <a:t>Thin aluminum film sandwiched between two glass or plastic platters.</a:t>
            </a:r>
          </a:p>
          <a:p>
            <a:r>
              <a:rPr lang="en-US" altLang="zh-CN" sz="1800">
                <a:ea typeface="宋体" panose="02010600030101010101" pitchFamily="2" charset="-122"/>
              </a:rPr>
              <a:t>To write a bit, the drive uses a laser light to burn a small hole through the aluminum; information can be destroyed by not altered.</a:t>
            </a:r>
          </a:p>
          <a:p>
            <a:r>
              <a:rPr lang="en-US" altLang="zh-CN" sz="1800">
                <a:ea typeface="宋体" panose="02010600030101010101" pitchFamily="2" charset="-122"/>
              </a:rPr>
              <a:t>Very durable and reliable.</a:t>
            </a:r>
          </a:p>
          <a:p>
            <a:r>
              <a:rPr lang="en-US" altLang="zh-CN" sz="1800" b="1" i="1">
                <a:ea typeface="宋体" panose="02010600030101010101" pitchFamily="2" charset="-122"/>
              </a:rPr>
              <a:t>Read Only</a:t>
            </a:r>
            <a:r>
              <a:rPr lang="en-US" altLang="zh-CN" sz="1800" b="1">
                <a:ea typeface="宋体" panose="02010600030101010101" pitchFamily="2" charset="-122"/>
              </a:rPr>
              <a:t> disks, such ad CD-ROM and DVD, com from the factory with the data pre-recorded.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2C89615-D281-41C0-96BC-694345174ED0}"/>
              </a:ext>
            </a:extLst>
          </p:cNvPr>
          <p:cNvSpPr>
            <a:spLocks noGrp="1" noChangeArrowheads="1"/>
          </p:cNvSpPr>
          <p:nvPr>
            <p:ph type="title"/>
          </p:nvPr>
        </p:nvSpPr>
        <p:spPr/>
        <p:txBody>
          <a:bodyPr/>
          <a:lstStyle/>
          <a:p>
            <a:pPr>
              <a:defRPr/>
            </a:pPr>
            <a:r>
              <a:rPr lang="en-US" altLang="zh-CN">
                <a:ea typeface="宋体" pitchFamily="2" charset="-122"/>
              </a:rPr>
              <a:t>Tapes</a:t>
            </a:r>
          </a:p>
        </p:txBody>
      </p:sp>
      <p:sp>
        <p:nvSpPr>
          <p:cNvPr id="77827" name="Rectangle 3">
            <a:extLst>
              <a:ext uri="{FF2B5EF4-FFF2-40B4-BE49-F238E27FC236}">
                <a16:creationId xmlns:a16="http://schemas.microsoft.com/office/drawing/2014/main" id="{E4977677-B810-4C85-B5EE-210C884207B2}"/>
              </a:ext>
            </a:extLst>
          </p:cNvPr>
          <p:cNvSpPr>
            <a:spLocks noGrp="1" noChangeArrowheads="1"/>
          </p:cNvSpPr>
          <p:nvPr>
            <p:ph type="body" idx="1"/>
          </p:nvPr>
        </p:nvSpPr>
        <p:spPr/>
        <p:txBody>
          <a:bodyPr/>
          <a:lstStyle/>
          <a:p>
            <a:r>
              <a:rPr lang="en-US" altLang="zh-CN" sz="1800">
                <a:ea typeface="宋体" panose="02010600030101010101" pitchFamily="2" charset="-122"/>
              </a:rPr>
              <a:t>Compared to a disk, a tape is less expensive and holds more data, but random access is much slower.</a:t>
            </a:r>
          </a:p>
          <a:p>
            <a:r>
              <a:rPr lang="en-US" altLang="zh-CN" sz="1800">
                <a:ea typeface="宋体" panose="02010600030101010101" pitchFamily="2" charset="-122"/>
              </a:rPr>
              <a:t>Tape is an economical medium for purposes that do not require fast random access, e.g., backup copies of disk data, holding huge volumes of data.</a:t>
            </a:r>
          </a:p>
          <a:p>
            <a:r>
              <a:rPr lang="en-US" altLang="zh-CN" sz="1800">
                <a:ea typeface="宋体" panose="02010600030101010101" pitchFamily="2" charset="-122"/>
              </a:rPr>
              <a:t>Large tape installations typically use robotic tape changers that move tapes between tape drives and storage slots in a tape library.</a:t>
            </a:r>
          </a:p>
          <a:p>
            <a:pPr lvl="1"/>
            <a:r>
              <a:rPr lang="en-US" altLang="zh-CN" sz="1800">
                <a:ea typeface="宋体" panose="02010600030101010101" pitchFamily="2" charset="-122"/>
              </a:rPr>
              <a:t>stacker – library that holds a few tapes</a:t>
            </a:r>
          </a:p>
          <a:p>
            <a:pPr lvl="1"/>
            <a:r>
              <a:rPr lang="en-US" altLang="zh-CN" sz="1800">
                <a:ea typeface="宋体" panose="02010600030101010101" pitchFamily="2" charset="-122"/>
              </a:rPr>
              <a:t>silo – library that holds thousands of tapes </a:t>
            </a:r>
          </a:p>
          <a:p>
            <a:r>
              <a:rPr lang="en-US" altLang="zh-CN" sz="1800">
                <a:ea typeface="宋体" panose="02010600030101010101" pitchFamily="2" charset="-122"/>
              </a:rPr>
              <a:t>A disk-resident file can be </a:t>
            </a:r>
            <a:r>
              <a:rPr lang="en-US" altLang="zh-CN" sz="1800" i="1">
                <a:ea typeface="宋体" panose="02010600030101010101" pitchFamily="2" charset="-122"/>
              </a:rPr>
              <a:t>archived</a:t>
            </a:r>
            <a:r>
              <a:rPr lang="en-US" altLang="zh-CN" sz="1800">
                <a:ea typeface="宋体" panose="02010600030101010101" pitchFamily="2" charset="-122"/>
              </a:rPr>
              <a:t> to tape for low cost storage; the computer can </a:t>
            </a:r>
            <a:r>
              <a:rPr lang="en-US" altLang="zh-CN" sz="1800" i="1">
                <a:ea typeface="宋体" panose="02010600030101010101" pitchFamily="2" charset="-122"/>
              </a:rPr>
              <a:t>stage</a:t>
            </a:r>
            <a:r>
              <a:rPr lang="en-US" altLang="zh-CN" sz="1800">
                <a:ea typeface="宋体" panose="02010600030101010101" pitchFamily="2" charset="-122"/>
              </a:rPr>
              <a:t> it back into disk storage for active use.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6C46647-A97D-4328-9727-B184DF8CBDF5}"/>
              </a:ext>
            </a:extLst>
          </p:cNvPr>
          <p:cNvSpPr>
            <a:spLocks noGrp="1" noChangeArrowheads="1"/>
          </p:cNvSpPr>
          <p:nvPr>
            <p:ph type="title"/>
          </p:nvPr>
        </p:nvSpPr>
        <p:spPr/>
        <p:txBody>
          <a:bodyPr/>
          <a:lstStyle/>
          <a:p>
            <a:pPr>
              <a:defRPr/>
            </a:pPr>
            <a:r>
              <a:rPr lang="en-US" altLang="zh-CN">
                <a:ea typeface="宋体" pitchFamily="2" charset="-122"/>
              </a:rPr>
              <a:t>Operating System Issues</a:t>
            </a:r>
          </a:p>
        </p:txBody>
      </p:sp>
      <p:sp>
        <p:nvSpPr>
          <p:cNvPr id="78851" name="Rectangle 3">
            <a:extLst>
              <a:ext uri="{FF2B5EF4-FFF2-40B4-BE49-F238E27FC236}">
                <a16:creationId xmlns:a16="http://schemas.microsoft.com/office/drawing/2014/main" id="{104D6A96-D4EC-4BB9-8B8B-D1D44ADEFBE0}"/>
              </a:ext>
            </a:extLst>
          </p:cNvPr>
          <p:cNvSpPr>
            <a:spLocks noGrp="1" noChangeArrowheads="1"/>
          </p:cNvSpPr>
          <p:nvPr>
            <p:ph type="body" idx="1"/>
          </p:nvPr>
        </p:nvSpPr>
        <p:spPr/>
        <p:txBody>
          <a:bodyPr/>
          <a:lstStyle/>
          <a:p>
            <a:r>
              <a:rPr lang="en-US" altLang="zh-CN" sz="2400" dirty="0">
                <a:ea typeface="宋体" panose="02010600030101010101" pitchFamily="2" charset="-122"/>
              </a:rPr>
              <a:t>Major OS jobs are to manage physical devices and to present a virtual machine abstraction to applications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For hard disks, the OS provides two abstraction:</a:t>
            </a:r>
          </a:p>
          <a:p>
            <a:pPr lvl="1"/>
            <a:r>
              <a:rPr lang="en-US" altLang="zh-CN" sz="2000" b="1" dirty="0">
                <a:solidFill>
                  <a:srgbClr val="FF0000"/>
                </a:solidFill>
                <a:ea typeface="宋体" panose="02010600030101010101" pitchFamily="2" charset="-122"/>
              </a:rPr>
              <a:t>Raw device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an array of data blocks</a:t>
            </a:r>
            <a:r>
              <a:rPr lang="en-US" altLang="zh-CN" sz="2000" dirty="0">
                <a:ea typeface="宋体" panose="02010600030101010101" pitchFamily="2" charset="-122"/>
              </a:rPr>
              <a:t>.</a:t>
            </a:r>
          </a:p>
          <a:p>
            <a:pPr lvl="1"/>
            <a:r>
              <a:rPr lang="en-US" altLang="zh-CN" sz="2000" b="1" dirty="0">
                <a:solidFill>
                  <a:srgbClr val="FF0000"/>
                </a:solidFill>
                <a:ea typeface="宋体" panose="02010600030101010101" pitchFamily="2" charset="-122"/>
              </a:rPr>
              <a:t>File system </a:t>
            </a:r>
            <a:r>
              <a:rPr lang="en-US" altLang="zh-CN" sz="2000" dirty="0">
                <a:ea typeface="宋体" panose="02010600030101010101" pitchFamily="2" charset="-122"/>
              </a:rPr>
              <a:t>– </a:t>
            </a:r>
            <a:r>
              <a:rPr lang="en-US" altLang="zh-CN" sz="2000" dirty="0">
                <a:solidFill>
                  <a:srgbClr val="000099"/>
                </a:solidFill>
                <a:ea typeface="宋体" panose="02010600030101010101" pitchFamily="2" charset="-122"/>
              </a:rPr>
              <a:t>the OS queues and schedules the interleaved requests from several applications</a:t>
            </a:r>
            <a:r>
              <a:rPr lang="en-US" altLang="zh-CN" sz="2000"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4DC4D78A-5C8D-49D2-91C0-89E5036748D3}"/>
              </a:ext>
            </a:extLst>
          </p:cNvPr>
          <p:cNvSpPr>
            <a:spLocks noGrp="1" noChangeArrowheads="1"/>
          </p:cNvSpPr>
          <p:nvPr>
            <p:ph type="title"/>
          </p:nvPr>
        </p:nvSpPr>
        <p:spPr/>
        <p:txBody>
          <a:bodyPr/>
          <a:lstStyle/>
          <a:p>
            <a:pPr>
              <a:defRPr/>
            </a:pPr>
            <a:r>
              <a:rPr lang="en-US" altLang="zh-CN">
                <a:ea typeface="宋体" pitchFamily="2" charset="-122"/>
              </a:rPr>
              <a:t>Application Interface</a:t>
            </a:r>
          </a:p>
        </p:txBody>
      </p:sp>
      <p:sp>
        <p:nvSpPr>
          <p:cNvPr id="79875" name="Rectangle 3">
            <a:extLst>
              <a:ext uri="{FF2B5EF4-FFF2-40B4-BE49-F238E27FC236}">
                <a16:creationId xmlns:a16="http://schemas.microsoft.com/office/drawing/2014/main" id="{FDF5BD9F-E991-4D85-83A8-D6666675C009}"/>
              </a:ext>
            </a:extLst>
          </p:cNvPr>
          <p:cNvSpPr>
            <a:spLocks noGrp="1" noChangeArrowheads="1"/>
          </p:cNvSpPr>
          <p:nvPr>
            <p:ph type="body" idx="1"/>
          </p:nvPr>
        </p:nvSpPr>
        <p:spPr/>
        <p:txBody>
          <a:bodyPr/>
          <a:lstStyle/>
          <a:p>
            <a:r>
              <a:rPr lang="en-US" altLang="zh-CN" sz="1800">
                <a:ea typeface="宋体" panose="02010600030101010101" pitchFamily="2" charset="-122"/>
              </a:rPr>
              <a:t>Most OSs  handle removable disks almost exactly like fixed disks — a new cartridge is formatted and an empty file system is generated on the disk.</a:t>
            </a:r>
          </a:p>
          <a:p>
            <a:r>
              <a:rPr lang="en-US" altLang="zh-CN" sz="1800">
                <a:ea typeface="宋体" panose="02010600030101010101" pitchFamily="2" charset="-122"/>
              </a:rPr>
              <a:t>Tapes are presented as a raw storage medium, i.e., and application does not not open a file on the tape, it opens the whole tape drive as a raw device.</a:t>
            </a:r>
          </a:p>
          <a:p>
            <a:r>
              <a:rPr lang="en-US" altLang="zh-CN" sz="1800">
                <a:ea typeface="宋体" panose="02010600030101010101" pitchFamily="2" charset="-122"/>
              </a:rPr>
              <a:t>Usually the tape drive is reserved for the exclusive use of that application.</a:t>
            </a:r>
          </a:p>
          <a:p>
            <a:r>
              <a:rPr lang="en-US" altLang="zh-CN" sz="1800">
                <a:ea typeface="宋体" panose="02010600030101010101" pitchFamily="2" charset="-122"/>
              </a:rPr>
              <a:t>Since the OS does not provide file system services, the application must decide how to use the array of blocks.</a:t>
            </a:r>
          </a:p>
          <a:p>
            <a:r>
              <a:rPr lang="en-US" altLang="zh-CN" sz="1800">
                <a:ea typeface="宋体" panose="02010600030101010101" pitchFamily="2" charset="-122"/>
              </a:rPr>
              <a:t>Since every application makes up its own rules for how to organize a tape, a tape full of data can generally only be used by the program that created it.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9B7EE34-6737-4047-8EB8-CC92BB3BE5F6}"/>
              </a:ext>
            </a:extLst>
          </p:cNvPr>
          <p:cNvSpPr>
            <a:spLocks noGrp="1" noChangeArrowheads="1"/>
          </p:cNvSpPr>
          <p:nvPr>
            <p:ph type="title"/>
          </p:nvPr>
        </p:nvSpPr>
        <p:spPr/>
        <p:txBody>
          <a:bodyPr/>
          <a:lstStyle/>
          <a:p>
            <a:pPr>
              <a:defRPr/>
            </a:pPr>
            <a:r>
              <a:rPr lang="en-US" altLang="zh-CN" dirty="0">
                <a:ea typeface="宋体" pitchFamily="2" charset="-122"/>
              </a:rPr>
              <a:t>12.2 Disk Structure</a:t>
            </a:r>
          </a:p>
        </p:txBody>
      </p:sp>
      <p:sp>
        <p:nvSpPr>
          <p:cNvPr id="11267" name="Rectangle 3">
            <a:extLst>
              <a:ext uri="{FF2B5EF4-FFF2-40B4-BE49-F238E27FC236}">
                <a16:creationId xmlns:a16="http://schemas.microsoft.com/office/drawing/2014/main" id="{6BAB6865-13E8-4D3C-BAF1-F9D3C2D8207A}"/>
              </a:ext>
            </a:extLst>
          </p:cNvPr>
          <p:cNvSpPr>
            <a:spLocks noGrp="1" noChangeArrowheads="1"/>
          </p:cNvSpPr>
          <p:nvPr>
            <p:ph type="body" idx="1"/>
          </p:nvPr>
        </p:nvSpPr>
        <p:spPr>
          <a:xfrm>
            <a:off x="825500" y="1295399"/>
            <a:ext cx="7607300" cy="5080233"/>
          </a:xfrm>
        </p:spPr>
        <p:txBody>
          <a:bodyPr/>
          <a:lstStyle/>
          <a:p>
            <a:r>
              <a:rPr lang="en-US" altLang="zh-CN" sz="2000" dirty="0">
                <a:ea typeface="宋体" panose="02010600030101010101" pitchFamily="2" charset="-122"/>
              </a:rPr>
              <a:t>Disk drives are </a:t>
            </a:r>
            <a:r>
              <a:rPr lang="en-US" altLang="zh-CN" sz="2000" u="sng" dirty="0">
                <a:solidFill>
                  <a:srgbClr val="00B050"/>
                </a:solidFill>
                <a:ea typeface="宋体" panose="02010600030101010101" pitchFamily="2" charset="-122"/>
              </a:rPr>
              <a:t>addressed</a:t>
            </a:r>
            <a:r>
              <a:rPr lang="en-US" altLang="zh-CN" sz="2000" dirty="0">
                <a:ea typeface="宋体" panose="02010600030101010101" pitchFamily="2" charset="-122"/>
              </a:rPr>
              <a:t> as large </a:t>
            </a:r>
            <a:r>
              <a:rPr lang="en-US" altLang="zh-CN" sz="2000" b="1" dirty="0">
                <a:solidFill>
                  <a:srgbClr val="FF0000"/>
                </a:solidFill>
                <a:ea typeface="宋体" panose="02010600030101010101" pitchFamily="2" charset="-122"/>
              </a:rPr>
              <a:t>1-dimensional arrays of </a:t>
            </a:r>
            <a:r>
              <a:rPr lang="en-US" altLang="zh-CN" sz="2000" b="1" i="1" dirty="0">
                <a:solidFill>
                  <a:srgbClr val="FF0000"/>
                </a:solidFill>
                <a:ea typeface="宋体" panose="02010600030101010101" pitchFamily="2" charset="-122"/>
              </a:rPr>
              <a:t>logical blocks</a:t>
            </a:r>
            <a:r>
              <a:rPr lang="en-US" altLang="zh-CN" sz="2000" dirty="0">
                <a:ea typeface="宋体" panose="02010600030101010101" pitchFamily="2" charset="-122"/>
              </a:rPr>
              <a:t>, where the logical block is </a:t>
            </a:r>
            <a:r>
              <a:rPr lang="en-US" altLang="zh-CN" sz="2000" b="1" i="1" u="sng" dirty="0">
                <a:solidFill>
                  <a:schemeClr val="tx2"/>
                </a:solidFill>
                <a:ea typeface="宋体" panose="02010600030101010101" pitchFamily="2" charset="-122"/>
              </a:rPr>
              <a:t>the </a:t>
            </a:r>
            <a:r>
              <a:rPr lang="en-US" altLang="zh-CN" sz="2000" b="1" i="1" u="sng" dirty="0">
                <a:solidFill>
                  <a:srgbClr val="00B050"/>
                </a:solidFill>
                <a:ea typeface="宋体" panose="02010600030101010101" pitchFamily="2" charset="-122"/>
              </a:rPr>
              <a:t>smallest unit </a:t>
            </a:r>
            <a:r>
              <a:rPr lang="en-US" altLang="zh-CN" sz="2000" b="1" i="1" u="sng" dirty="0">
                <a:solidFill>
                  <a:schemeClr val="tx2"/>
                </a:solidFill>
                <a:ea typeface="宋体" panose="02010600030101010101" pitchFamily="2" charset="-122"/>
              </a:rPr>
              <a:t>of transfer</a:t>
            </a:r>
            <a:r>
              <a:rPr lang="en-US" altLang="zh-CN" sz="2000" dirty="0">
                <a:solidFill>
                  <a:schemeClr val="tx2"/>
                </a:solidFill>
                <a:ea typeface="宋体" panose="02010600030101010101" pitchFamily="2" charset="-122"/>
              </a:rPr>
              <a:t>.</a:t>
            </a:r>
            <a:r>
              <a:rPr lang="en-US" altLang="zh-CN" sz="2000" dirty="0">
                <a:ea typeface="宋体" panose="02010600030101010101" pitchFamily="2" charset="-122"/>
              </a:rPr>
              <a:t> </a:t>
            </a:r>
          </a:p>
          <a:p>
            <a:r>
              <a:rPr lang="en-US" altLang="zh-CN" sz="2000" dirty="0">
                <a:ea typeface="宋体" panose="02010600030101010101" pitchFamily="2" charset="-122"/>
              </a:rPr>
              <a:t>The </a:t>
            </a:r>
            <a:r>
              <a:rPr lang="en-US" altLang="zh-CN" sz="2000" b="1" dirty="0">
                <a:solidFill>
                  <a:srgbClr val="002060"/>
                </a:solidFill>
                <a:ea typeface="宋体" panose="02010600030101010101" pitchFamily="2" charset="-122"/>
              </a:rPr>
              <a:t>1-dimensional array of </a:t>
            </a:r>
            <a:r>
              <a:rPr lang="en-US" altLang="zh-CN" sz="2000" b="1" dirty="0">
                <a:solidFill>
                  <a:srgbClr val="7030A0"/>
                </a:solidFill>
                <a:ea typeface="宋体" panose="02010600030101010101" pitchFamily="2" charset="-122"/>
              </a:rPr>
              <a:t>logical blocks </a:t>
            </a:r>
            <a:r>
              <a:rPr lang="en-US" altLang="zh-CN" sz="2000" dirty="0">
                <a:ea typeface="宋体" panose="02010600030101010101" pitchFamily="2" charset="-122"/>
              </a:rPr>
              <a:t>is </a:t>
            </a:r>
            <a:r>
              <a:rPr lang="en-US" altLang="zh-CN" sz="2000" dirty="0">
                <a:solidFill>
                  <a:srgbClr val="FF0000"/>
                </a:solidFill>
                <a:ea typeface="宋体" panose="02010600030101010101" pitchFamily="2" charset="-122"/>
              </a:rPr>
              <a:t>mapped into the sectors </a:t>
            </a:r>
            <a:r>
              <a:rPr lang="en-US" altLang="zh-CN" sz="2000" dirty="0">
                <a:ea typeface="宋体" panose="02010600030101010101" pitchFamily="2" charset="-122"/>
              </a:rPr>
              <a:t>of the disk sequentially.</a:t>
            </a:r>
          </a:p>
          <a:p>
            <a:pPr lvl="1"/>
            <a:r>
              <a:rPr lang="en-US" altLang="zh-CN" sz="1800" dirty="0">
                <a:solidFill>
                  <a:schemeClr val="tx2"/>
                </a:solidFill>
                <a:ea typeface="宋体" panose="02010600030101010101" pitchFamily="2" charset="-122"/>
              </a:rPr>
              <a:t>Sector 0</a:t>
            </a:r>
            <a:r>
              <a:rPr lang="en-US" altLang="zh-CN" sz="1800" dirty="0">
                <a:ea typeface="宋体" panose="02010600030101010101" pitchFamily="2" charset="-122"/>
              </a:rPr>
              <a:t> is the first sector of the first track on the </a:t>
            </a:r>
            <a:r>
              <a:rPr lang="en-US" altLang="zh-CN" sz="1800" b="1" u="sng" dirty="0">
                <a:solidFill>
                  <a:srgbClr val="000099"/>
                </a:solidFill>
                <a:ea typeface="宋体" panose="02010600030101010101" pitchFamily="2" charset="-122"/>
              </a:rPr>
              <a:t>outermost cylinder</a:t>
            </a:r>
            <a:r>
              <a:rPr lang="en-US" altLang="zh-CN" sz="1800" u="sng" dirty="0">
                <a:ea typeface="宋体" panose="02010600030101010101" pitchFamily="2" charset="-122"/>
              </a:rPr>
              <a:t>.</a:t>
            </a:r>
          </a:p>
          <a:p>
            <a:pPr lvl="1"/>
            <a:r>
              <a:rPr lang="en-US" altLang="zh-CN" sz="1800" dirty="0">
                <a:ea typeface="宋体" panose="02010600030101010101" pitchFamily="2" charset="-122"/>
              </a:rPr>
              <a:t>Mapping proceeds:</a:t>
            </a:r>
          </a:p>
          <a:p>
            <a:pPr lvl="2"/>
            <a:r>
              <a:rPr lang="en-US" altLang="zh-CN" sz="1600" dirty="0">
                <a:ea typeface="宋体" panose="02010600030101010101" pitchFamily="2" charset="-122"/>
              </a:rPr>
              <a:t>In order through that </a:t>
            </a:r>
            <a:r>
              <a:rPr lang="en-US" altLang="zh-CN" sz="1600" dirty="0">
                <a:solidFill>
                  <a:srgbClr val="7030A0"/>
                </a:solidFill>
                <a:ea typeface="宋体" panose="02010600030101010101" pitchFamily="2" charset="-122"/>
              </a:rPr>
              <a:t>track</a:t>
            </a:r>
            <a:r>
              <a:rPr lang="en-US" altLang="zh-CN" sz="1600" dirty="0">
                <a:ea typeface="宋体" panose="02010600030101010101" pitchFamily="2" charset="-122"/>
              </a:rPr>
              <a:t>, then </a:t>
            </a:r>
            <a:r>
              <a:rPr lang="en-US" altLang="zh-CN" sz="1600" dirty="0">
                <a:solidFill>
                  <a:srgbClr val="000099"/>
                </a:solidFill>
                <a:ea typeface="宋体" panose="02010600030101010101" pitchFamily="2" charset="-122"/>
              </a:rPr>
              <a:t>the rest of the tracks in that cylinder</a:t>
            </a:r>
            <a:r>
              <a:rPr lang="en-US" altLang="zh-CN" sz="1600" dirty="0">
                <a:solidFill>
                  <a:srgbClr val="002060"/>
                </a:solidFill>
                <a:ea typeface="宋体" panose="02010600030101010101" pitchFamily="2" charset="-122"/>
              </a:rPr>
              <a:t>;</a:t>
            </a:r>
          </a:p>
          <a:p>
            <a:pPr lvl="2"/>
            <a:r>
              <a:rPr lang="en-US" altLang="zh-CN" sz="1600" dirty="0">
                <a:solidFill>
                  <a:srgbClr val="002060"/>
                </a:solidFill>
                <a:ea typeface="宋体" panose="02010600030101010101" pitchFamily="2" charset="-122"/>
              </a:rPr>
              <a:t>A</a:t>
            </a:r>
            <a:r>
              <a:rPr lang="en-US" altLang="zh-CN" sz="1600" dirty="0">
                <a:ea typeface="宋体" panose="02010600030101010101" pitchFamily="2" charset="-122"/>
              </a:rPr>
              <a:t>nd then through </a:t>
            </a:r>
            <a:r>
              <a:rPr lang="en-US" altLang="zh-CN" sz="1600" dirty="0">
                <a:solidFill>
                  <a:srgbClr val="000099"/>
                </a:solidFill>
                <a:ea typeface="宋体" panose="02010600030101010101" pitchFamily="2" charset="-122"/>
              </a:rPr>
              <a:t>the rest of the cylinders </a:t>
            </a:r>
            <a:r>
              <a:rPr lang="en-US" altLang="zh-CN" sz="1600" dirty="0">
                <a:solidFill>
                  <a:srgbClr val="7030A0"/>
                </a:solidFill>
                <a:ea typeface="宋体" panose="02010600030101010101" pitchFamily="2" charset="-122"/>
              </a:rPr>
              <a:t>from outermost to innermost</a:t>
            </a:r>
            <a:r>
              <a:rPr lang="en-US" altLang="zh-CN" sz="1600" dirty="0" smtClean="0">
                <a:ea typeface="宋体" panose="02010600030101010101" pitchFamily="2" charset="-122"/>
              </a:rPr>
              <a:t>.</a:t>
            </a:r>
          </a:p>
          <a:p>
            <a:pPr lvl="2"/>
            <a:r>
              <a:rPr lang="zh-CN" altLang="en-US" sz="1600" dirty="0">
                <a:ea typeface="宋体" panose="02010600030101010101" pitchFamily="2" charset="-122"/>
              </a:rPr>
              <a:t>顺序：一个盘</a:t>
            </a:r>
            <a:r>
              <a:rPr lang="zh-CN" altLang="en-US" sz="1600" dirty="0" smtClean="0">
                <a:ea typeface="宋体" panose="02010600030101010101" pitchFamily="2" charset="-122"/>
              </a:rPr>
              <a:t>面的一个磁道</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同一个磁道上的下一个盘面</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写完同一个磁道上的所有盘面</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下一个磁道</a:t>
            </a:r>
            <a:endParaRPr lang="en-US" altLang="zh-CN" sz="1600" dirty="0" smtClean="0">
              <a:ea typeface="宋体" panose="02010600030101010101" pitchFamily="2" charset="-122"/>
              <a:sym typeface="Wingdings" panose="05000000000000000000" pitchFamily="2" charset="2"/>
            </a:endParaRPr>
          </a:p>
          <a:p>
            <a:pPr lvl="2"/>
            <a:r>
              <a:rPr lang="zh-CN" altLang="en-US" sz="1600" b="1" dirty="0" smtClean="0">
                <a:solidFill>
                  <a:srgbClr val="7030A0"/>
                </a:solidFill>
                <a:ea typeface="宋体" panose="02010600030101010101" pitchFamily="2" charset="-122"/>
              </a:rPr>
              <a:t>理论上的写顺序</a:t>
            </a:r>
            <a:r>
              <a:rPr lang="zh-CN" altLang="en-US" sz="1600" dirty="0" smtClean="0">
                <a:ea typeface="宋体" panose="02010600030101010101" pitchFamily="2" charset="-122"/>
              </a:rPr>
              <a:t>：</a:t>
            </a:r>
            <a:r>
              <a:rPr lang="en-US" altLang="zh-CN" sz="1600" dirty="0" smtClean="0">
                <a:ea typeface="宋体" panose="02010600030101010101" pitchFamily="2" charset="-122"/>
              </a:rPr>
              <a:t>0</a:t>
            </a:r>
            <a:r>
              <a:rPr lang="zh-CN" altLang="en-US" sz="1600" dirty="0" smtClean="0">
                <a:ea typeface="宋体" panose="02010600030101010101" pitchFamily="2" charset="-122"/>
              </a:rPr>
              <a:t>号道，</a:t>
            </a:r>
            <a:r>
              <a:rPr lang="en-US" altLang="zh-CN" sz="1600" dirty="0" smtClean="0">
                <a:ea typeface="宋体" panose="02010600030101010101" pitchFamily="2" charset="-122"/>
              </a:rPr>
              <a:t>0</a:t>
            </a:r>
            <a:r>
              <a:rPr lang="zh-CN" altLang="en-US" sz="1600" dirty="0" smtClean="0">
                <a:ea typeface="宋体" panose="02010600030101010101" pitchFamily="2" charset="-122"/>
              </a:rPr>
              <a:t>号盘面，</a:t>
            </a:r>
            <a:r>
              <a:rPr lang="en-US" altLang="zh-CN" sz="1600" dirty="0" smtClean="0">
                <a:ea typeface="宋体" panose="02010600030101010101" pitchFamily="2" charset="-122"/>
              </a:rPr>
              <a:t>0</a:t>
            </a:r>
            <a:r>
              <a:rPr lang="zh-CN" altLang="en-US" sz="1600" dirty="0" smtClean="0">
                <a:ea typeface="宋体" panose="02010600030101010101" pitchFamily="2" charset="-122"/>
              </a:rPr>
              <a:t>号扇区</a:t>
            </a:r>
            <a:r>
              <a:rPr lang="en-US" altLang="zh-CN" sz="1600" dirty="0" smtClean="0">
                <a:ea typeface="宋体" panose="02010600030101010101" pitchFamily="2" charset="-122"/>
                <a:sym typeface="Wingdings" panose="05000000000000000000" pitchFamily="2" charset="2"/>
              </a:rPr>
              <a:t></a:t>
            </a:r>
            <a:r>
              <a:rPr lang="en-US" altLang="zh-CN" sz="1600" dirty="0">
                <a:ea typeface="宋体" panose="02010600030101010101" pitchFamily="2" charset="-122"/>
              </a:rPr>
              <a:t>0</a:t>
            </a:r>
            <a:r>
              <a:rPr lang="zh-CN" altLang="en-US" sz="1600" dirty="0">
                <a:ea typeface="宋体" panose="02010600030101010101" pitchFamily="2" charset="-122"/>
              </a:rPr>
              <a:t>号道，</a:t>
            </a:r>
            <a:r>
              <a:rPr lang="en-US" altLang="zh-CN" sz="1600" dirty="0">
                <a:ea typeface="宋体" panose="02010600030101010101" pitchFamily="2" charset="-122"/>
              </a:rPr>
              <a:t>0</a:t>
            </a:r>
            <a:r>
              <a:rPr lang="zh-CN" altLang="en-US" sz="1600" dirty="0">
                <a:ea typeface="宋体" panose="02010600030101010101" pitchFamily="2" charset="-122"/>
              </a:rPr>
              <a:t>号盘面</a:t>
            </a:r>
            <a:r>
              <a:rPr lang="zh-CN" altLang="en-US" sz="1600" dirty="0" smtClean="0">
                <a:ea typeface="宋体" panose="02010600030101010101" pitchFamily="2" charset="-122"/>
              </a:rPr>
              <a:t>，</a:t>
            </a:r>
            <a:r>
              <a:rPr lang="en-US" altLang="zh-CN" sz="1600" dirty="0" smtClean="0">
                <a:ea typeface="宋体" panose="02010600030101010101" pitchFamily="2" charset="-122"/>
              </a:rPr>
              <a:t>1</a:t>
            </a:r>
            <a:r>
              <a:rPr lang="zh-CN" altLang="en-US" sz="1600" dirty="0" smtClean="0">
                <a:ea typeface="宋体" panose="02010600030101010101" pitchFamily="2" charset="-122"/>
              </a:rPr>
              <a:t>号</a:t>
            </a:r>
            <a:r>
              <a:rPr lang="zh-CN" altLang="en-US" sz="1600" dirty="0">
                <a:ea typeface="宋体" panose="02010600030101010101" pitchFamily="2" charset="-122"/>
              </a:rPr>
              <a:t>扇区</a:t>
            </a:r>
            <a:r>
              <a:rPr lang="en-US" altLang="zh-CN" sz="1600" dirty="0" smtClean="0">
                <a:ea typeface="宋体" panose="02010600030101010101" pitchFamily="2" charset="-122"/>
                <a:sym typeface="Wingdings" panose="05000000000000000000" pitchFamily="2" charset="2"/>
              </a:rPr>
              <a:t>…</a:t>
            </a:r>
            <a:r>
              <a:rPr lang="zh-CN" altLang="en-US" sz="1600" dirty="0" smtClean="0">
                <a:ea typeface="宋体" panose="02010600030101010101" pitchFamily="2" charset="-122"/>
                <a:sym typeface="Wingdings" panose="05000000000000000000" pitchFamily="2" charset="2"/>
              </a:rPr>
              <a:t>；</a:t>
            </a:r>
            <a:r>
              <a:rPr lang="zh-CN" altLang="en-US" sz="1600" b="1" dirty="0" smtClean="0">
                <a:solidFill>
                  <a:srgbClr val="000099"/>
                </a:solidFill>
                <a:ea typeface="宋体" panose="02010600030101010101" pitchFamily="2" charset="-122"/>
                <a:sym typeface="Wingdings" panose="05000000000000000000" pitchFamily="2" charset="2"/>
              </a:rPr>
              <a:t>类似于三重循环中循环变量的变化规律</a:t>
            </a:r>
            <a:endParaRPr lang="en-US" altLang="zh-CN" sz="1600" b="1" dirty="0" smtClean="0">
              <a:solidFill>
                <a:srgbClr val="000099"/>
              </a:solidFill>
              <a:ea typeface="宋体" panose="02010600030101010101" pitchFamily="2" charset="-122"/>
              <a:sym typeface="Wingdings" panose="05000000000000000000" pitchFamily="2" charset="2"/>
            </a:endParaRPr>
          </a:p>
          <a:p>
            <a:pPr lvl="2"/>
            <a:endParaRPr lang="en-US" altLang="zh-CN" sz="1600" dirty="0">
              <a:ea typeface="宋体" panose="02010600030101010101" pitchFamily="2" charset="-122"/>
            </a:endParaRPr>
          </a:p>
          <a:p>
            <a:pPr lvl="2"/>
            <a:endParaRPr lang="en-US" altLang="zh-CN" sz="1600" dirty="0" smtClean="0">
              <a:ea typeface="宋体" panose="02010600030101010101" pitchFamily="2" charset="-122"/>
            </a:endParaRPr>
          </a:p>
          <a:p>
            <a:pPr lvl="1"/>
            <a:endParaRPr lang="en-US" altLang="zh-CN" sz="18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4BEA9F5F-BF2E-4E06-9C7D-F3A44A3B351E}"/>
              </a:ext>
            </a:extLst>
          </p:cNvPr>
          <p:cNvSpPr>
            <a:spLocks noGrp="1" noChangeArrowheads="1"/>
          </p:cNvSpPr>
          <p:nvPr>
            <p:ph type="title"/>
          </p:nvPr>
        </p:nvSpPr>
        <p:spPr/>
        <p:txBody>
          <a:bodyPr/>
          <a:lstStyle/>
          <a:p>
            <a:pPr>
              <a:defRPr/>
            </a:pPr>
            <a:r>
              <a:rPr lang="en-US" altLang="zh-CN">
                <a:ea typeface="宋体" pitchFamily="2" charset="-122"/>
              </a:rPr>
              <a:t>Tape Drives</a:t>
            </a:r>
          </a:p>
        </p:txBody>
      </p:sp>
      <p:sp>
        <p:nvSpPr>
          <p:cNvPr id="80899" name="Rectangle 3">
            <a:extLst>
              <a:ext uri="{FF2B5EF4-FFF2-40B4-BE49-F238E27FC236}">
                <a16:creationId xmlns:a16="http://schemas.microsoft.com/office/drawing/2014/main" id="{7611AEB1-2C8B-4382-8A18-94EFCED1BE69}"/>
              </a:ext>
            </a:extLst>
          </p:cNvPr>
          <p:cNvSpPr>
            <a:spLocks noGrp="1" noChangeArrowheads="1"/>
          </p:cNvSpPr>
          <p:nvPr>
            <p:ph type="body" idx="1"/>
          </p:nvPr>
        </p:nvSpPr>
        <p:spPr/>
        <p:txBody>
          <a:bodyPr/>
          <a:lstStyle/>
          <a:p>
            <a:r>
              <a:rPr lang="en-US" altLang="zh-CN" sz="1800">
                <a:ea typeface="宋体" panose="02010600030101010101" pitchFamily="2" charset="-122"/>
              </a:rPr>
              <a:t>The basic operations for a tape drive differ from those of a disk drive.</a:t>
            </a:r>
          </a:p>
          <a:p>
            <a:r>
              <a:rPr lang="en-US" altLang="zh-CN" sz="1800" b="1">
                <a:ea typeface="宋体" panose="02010600030101010101" pitchFamily="2" charset="-122"/>
              </a:rPr>
              <a:t>locate</a:t>
            </a:r>
            <a:r>
              <a:rPr lang="en-US" altLang="zh-CN" sz="1800">
                <a:ea typeface="宋体" panose="02010600030101010101" pitchFamily="2" charset="-122"/>
              </a:rPr>
              <a:t> positions the tape to a specific logical block, not an entire track (corresponds to </a:t>
            </a:r>
            <a:r>
              <a:rPr lang="en-US" altLang="zh-CN" sz="1800" b="1">
                <a:ea typeface="宋体" panose="02010600030101010101" pitchFamily="2" charset="-122"/>
              </a:rPr>
              <a:t>seek</a:t>
            </a:r>
            <a:r>
              <a:rPr lang="en-US" altLang="zh-CN" sz="1800">
                <a:ea typeface="宋体" panose="02010600030101010101" pitchFamily="2" charset="-122"/>
              </a:rPr>
              <a:t>).</a:t>
            </a:r>
          </a:p>
          <a:p>
            <a:r>
              <a:rPr lang="en-US" altLang="zh-CN" sz="1800">
                <a:ea typeface="宋体" panose="02010600030101010101" pitchFamily="2" charset="-122"/>
              </a:rPr>
              <a:t>The </a:t>
            </a:r>
            <a:r>
              <a:rPr lang="en-US" altLang="zh-CN" sz="1800" b="1">
                <a:ea typeface="宋体" panose="02010600030101010101" pitchFamily="2" charset="-122"/>
              </a:rPr>
              <a:t>read position</a:t>
            </a:r>
            <a:r>
              <a:rPr lang="en-US" altLang="zh-CN" sz="1800">
                <a:ea typeface="宋体" panose="02010600030101010101" pitchFamily="2" charset="-122"/>
              </a:rPr>
              <a:t> operation returns the logical block number where the tape head is.</a:t>
            </a:r>
          </a:p>
          <a:p>
            <a:r>
              <a:rPr lang="en-US" altLang="zh-CN" sz="1800">
                <a:ea typeface="宋体" panose="02010600030101010101" pitchFamily="2" charset="-122"/>
              </a:rPr>
              <a:t>The </a:t>
            </a:r>
            <a:r>
              <a:rPr lang="en-US" altLang="zh-CN" sz="1800" b="1">
                <a:ea typeface="宋体" panose="02010600030101010101" pitchFamily="2" charset="-122"/>
              </a:rPr>
              <a:t>space</a:t>
            </a:r>
            <a:r>
              <a:rPr lang="en-US" altLang="zh-CN" sz="1800">
                <a:ea typeface="宋体" panose="02010600030101010101" pitchFamily="2" charset="-122"/>
              </a:rPr>
              <a:t> operation enables relative motion.</a:t>
            </a:r>
          </a:p>
          <a:p>
            <a:r>
              <a:rPr lang="en-US" altLang="zh-CN" sz="1800">
                <a:ea typeface="宋体" panose="02010600030101010101" pitchFamily="2" charset="-122"/>
              </a:rPr>
              <a:t>Tape drives are “append-only” devices; updating a block in the middle of the tape also effectively erases everything beyond that block.</a:t>
            </a:r>
          </a:p>
          <a:p>
            <a:r>
              <a:rPr lang="en-US" altLang="zh-CN" sz="1800">
                <a:ea typeface="宋体" panose="02010600030101010101" pitchFamily="2" charset="-122"/>
              </a:rPr>
              <a:t>An EOT mark is placed after a block that is written.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98B4FA7-1C80-4F14-885C-A8CB90B47EBF}"/>
              </a:ext>
            </a:extLst>
          </p:cNvPr>
          <p:cNvSpPr>
            <a:spLocks noGrp="1" noChangeArrowheads="1"/>
          </p:cNvSpPr>
          <p:nvPr>
            <p:ph type="title"/>
          </p:nvPr>
        </p:nvSpPr>
        <p:spPr/>
        <p:txBody>
          <a:bodyPr/>
          <a:lstStyle/>
          <a:p>
            <a:pPr>
              <a:defRPr/>
            </a:pPr>
            <a:r>
              <a:rPr lang="en-US" altLang="zh-CN">
                <a:ea typeface="宋体" pitchFamily="2" charset="-122"/>
              </a:rPr>
              <a:t>File Naming</a:t>
            </a:r>
          </a:p>
        </p:txBody>
      </p:sp>
      <p:sp>
        <p:nvSpPr>
          <p:cNvPr id="81923" name="Rectangle 3">
            <a:extLst>
              <a:ext uri="{FF2B5EF4-FFF2-40B4-BE49-F238E27FC236}">
                <a16:creationId xmlns:a16="http://schemas.microsoft.com/office/drawing/2014/main" id="{C42ADF44-70FB-4228-BC7C-0B4D3005203B}"/>
              </a:ext>
            </a:extLst>
          </p:cNvPr>
          <p:cNvSpPr>
            <a:spLocks noGrp="1" noChangeArrowheads="1"/>
          </p:cNvSpPr>
          <p:nvPr>
            <p:ph type="body" idx="1"/>
          </p:nvPr>
        </p:nvSpPr>
        <p:spPr/>
        <p:txBody>
          <a:bodyPr/>
          <a:lstStyle/>
          <a:p>
            <a:r>
              <a:rPr lang="en-US" altLang="zh-CN" sz="1800">
                <a:ea typeface="宋体" panose="02010600030101010101" pitchFamily="2" charset="-122"/>
              </a:rPr>
              <a:t>The issue of naming files on removable media is especially difficult when we want to write data on a removable cartridge on one computer, and then use the cartridge in another computer. </a:t>
            </a:r>
          </a:p>
          <a:p>
            <a:r>
              <a:rPr lang="en-US" altLang="zh-CN" sz="1800">
                <a:ea typeface="宋体" panose="02010600030101010101" pitchFamily="2" charset="-122"/>
              </a:rPr>
              <a:t>Contemporary OSs generally leave the name space problem unsolved for removable media, and depend on applications and users to figure out how to access and interpret the data.</a:t>
            </a:r>
          </a:p>
          <a:p>
            <a:r>
              <a:rPr lang="en-US" altLang="zh-CN" sz="1800">
                <a:ea typeface="宋体" panose="02010600030101010101" pitchFamily="2" charset="-122"/>
              </a:rPr>
              <a:t>Some kinds of removable media (e.g., CDs) are so well standardized that all computers use them the same way.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A00DE710-DAE5-45B3-83AA-3A095690556E}"/>
              </a:ext>
            </a:extLst>
          </p:cNvPr>
          <p:cNvSpPr>
            <a:spLocks noGrp="1" noChangeArrowheads="1"/>
          </p:cNvSpPr>
          <p:nvPr>
            <p:ph type="title"/>
          </p:nvPr>
        </p:nvSpPr>
        <p:spPr>
          <a:xfrm>
            <a:off x="1127125" y="454025"/>
            <a:ext cx="7405688" cy="457200"/>
          </a:xfrm>
        </p:spPr>
        <p:txBody>
          <a:bodyPr/>
          <a:lstStyle/>
          <a:p>
            <a:pPr>
              <a:defRPr/>
            </a:pPr>
            <a:r>
              <a:rPr lang="en-US" altLang="zh-CN" sz="2800">
                <a:ea typeface="宋体" pitchFamily="2" charset="-122"/>
              </a:rPr>
              <a:t>Hierarchical Storage Management (HSM)</a:t>
            </a:r>
          </a:p>
        </p:txBody>
      </p:sp>
      <p:sp>
        <p:nvSpPr>
          <p:cNvPr id="82947" name="Rectangle 3">
            <a:extLst>
              <a:ext uri="{FF2B5EF4-FFF2-40B4-BE49-F238E27FC236}">
                <a16:creationId xmlns:a16="http://schemas.microsoft.com/office/drawing/2014/main" id="{37084F4C-428D-4148-B748-F97AF3F6185F}"/>
              </a:ext>
            </a:extLst>
          </p:cNvPr>
          <p:cNvSpPr>
            <a:spLocks noGrp="1" noChangeArrowheads="1"/>
          </p:cNvSpPr>
          <p:nvPr>
            <p:ph type="body" idx="1"/>
          </p:nvPr>
        </p:nvSpPr>
        <p:spPr/>
        <p:txBody>
          <a:bodyPr/>
          <a:lstStyle/>
          <a:p>
            <a:r>
              <a:rPr lang="en-US" altLang="zh-CN" sz="1800">
                <a:ea typeface="宋体" panose="02010600030101010101" pitchFamily="2" charset="-122"/>
              </a:rPr>
              <a:t>A hierarchical storage system extends the storage hierarchy beyond primary memory and secondary storage to incorporate tertiary storage — usually implemented as a jukebox of tapes or removable disks.</a:t>
            </a:r>
          </a:p>
          <a:p>
            <a:r>
              <a:rPr lang="en-US" altLang="zh-CN" sz="1800">
                <a:ea typeface="宋体" panose="02010600030101010101" pitchFamily="2" charset="-122"/>
              </a:rPr>
              <a:t>Usually incorporate tertiary storage by extending the file system.</a:t>
            </a:r>
          </a:p>
          <a:p>
            <a:pPr lvl="1"/>
            <a:r>
              <a:rPr lang="en-US" altLang="zh-CN" sz="1800">
                <a:ea typeface="宋体" panose="02010600030101010101" pitchFamily="2" charset="-122"/>
              </a:rPr>
              <a:t>Small and frequently used files remain on disk.</a:t>
            </a:r>
          </a:p>
          <a:p>
            <a:pPr lvl="1"/>
            <a:r>
              <a:rPr lang="en-US" altLang="zh-CN" sz="1800">
                <a:ea typeface="宋体" panose="02010600030101010101" pitchFamily="2" charset="-122"/>
              </a:rPr>
              <a:t>Large, old, inactive files are archived to the jukebox.</a:t>
            </a:r>
          </a:p>
          <a:p>
            <a:r>
              <a:rPr lang="en-US" altLang="zh-CN" sz="1800">
                <a:ea typeface="宋体" panose="02010600030101010101" pitchFamily="2" charset="-122"/>
              </a:rPr>
              <a:t>HSM is usually found in supercomputing centers and other large installations that have enormous volumes of data.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548EA75E-F9BC-4EB7-B4E1-F4155DDD9742}"/>
              </a:ext>
            </a:extLst>
          </p:cNvPr>
          <p:cNvSpPr>
            <a:spLocks noGrp="1" noChangeArrowheads="1"/>
          </p:cNvSpPr>
          <p:nvPr>
            <p:ph type="title"/>
          </p:nvPr>
        </p:nvSpPr>
        <p:spPr/>
        <p:txBody>
          <a:bodyPr/>
          <a:lstStyle/>
          <a:p>
            <a:pPr>
              <a:defRPr/>
            </a:pPr>
            <a:r>
              <a:rPr lang="en-US" altLang="zh-CN">
                <a:ea typeface="宋体" pitchFamily="2" charset="-122"/>
              </a:rPr>
              <a:t>Speed </a:t>
            </a:r>
          </a:p>
        </p:txBody>
      </p:sp>
      <p:sp>
        <p:nvSpPr>
          <p:cNvPr id="83971" name="Rectangle 3">
            <a:extLst>
              <a:ext uri="{FF2B5EF4-FFF2-40B4-BE49-F238E27FC236}">
                <a16:creationId xmlns:a16="http://schemas.microsoft.com/office/drawing/2014/main" id="{5D4B9C2A-788B-4028-8DCE-F38D342DFA8C}"/>
              </a:ext>
            </a:extLst>
          </p:cNvPr>
          <p:cNvSpPr>
            <a:spLocks noGrp="1" noChangeArrowheads="1"/>
          </p:cNvSpPr>
          <p:nvPr>
            <p:ph type="body" idx="1"/>
          </p:nvPr>
        </p:nvSpPr>
        <p:spPr/>
        <p:txBody>
          <a:bodyPr/>
          <a:lstStyle/>
          <a:p>
            <a:r>
              <a:rPr lang="en-US" altLang="zh-CN" sz="1800">
                <a:ea typeface="宋体" panose="02010600030101010101" pitchFamily="2" charset="-122"/>
              </a:rPr>
              <a:t>Two aspects of speed in tertiary storage are bandwidth and latency.</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Bandwidth is measured in bytes per second.</a:t>
            </a:r>
          </a:p>
          <a:p>
            <a:pPr lvl="1"/>
            <a:r>
              <a:rPr lang="en-US" altLang="zh-CN" sz="1800">
                <a:ea typeface="宋体" panose="02010600030101010101" pitchFamily="2" charset="-122"/>
              </a:rPr>
              <a:t>Sustained bandwidth – average data rate during a large transfer; # of bytes/transfer time.</a:t>
            </a:r>
            <a:br>
              <a:rPr lang="en-US" altLang="zh-CN" sz="1800">
                <a:ea typeface="宋体" panose="02010600030101010101" pitchFamily="2" charset="-122"/>
              </a:rPr>
            </a:br>
            <a:r>
              <a:rPr lang="en-US" altLang="zh-CN" sz="1800">
                <a:ea typeface="宋体" panose="02010600030101010101" pitchFamily="2" charset="-122"/>
              </a:rPr>
              <a:t>Data rate when the data stream is actually flowing.</a:t>
            </a:r>
          </a:p>
          <a:p>
            <a:pPr lvl="1"/>
            <a:r>
              <a:rPr lang="en-US" altLang="zh-CN" sz="1800">
                <a:ea typeface="宋体" panose="02010600030101010101" pitchFamily="2" charset="-122"/>
              </a:rPr>
              <a:t>Effective bandwidth – average over the entire I/O time, including </a:t>
            </a:r>
            <a:r>
              <a:rPr lang="en-US" altLang="zh-CN" sz="1800" b="1">
                <a:ea typeface="宋体" panose="02010600030101010101" pitchFamily="2" charset="-122"/>
              </a:rPr>
              <a:t>seek</a:t>
            </a:r>
            <a:r>
              <a:rPr lang="en-US" altLang="zh-CN" sz="1800">
                <a:ea typeface="宋体" panose="02010600030101010101" pitchFamily="2" charset="-122"/>
              </a:rPr>
              <a:t> or </a:t>
            </a:r>
            <a:r>
              <a:rPr lang="en-US" altLang="zh-CN" sz="1800" b="1">
                <a:ea typeface="宋体" panose="02010600030101010101" pitchFamily="2" charset="-122"/>
              </a:rPr>
              <a:t>locate</a:t>
            </a:r>
            <a:r>
              <a:rPr lang="en-US" altLang="zh-CN" sz="1800">
                <a:ea typeface="宋体" panose="02010600030101010101" pitchFamily="2" charset="-122"/>
              </a:rPr>
              <a:t>, and cartridge switching.</a:t>
            </a:r>
            <a:br>
              <a:rPr lang="en-US" altLang="zh-CN" sz="1800">
                <a:ea typeface="宋体" panose="02010600030101010101" pitchFamily="2" charset="-122"/>
              </a:rPr>
            </a:br>
            <a:r>
              <a:rPr lang="en-US" altLang="zh-CN" sz="1800">
                <a:ea typeface="宋体" panose="02010600030101010101" pitchFamily="2" charset="-122"/>
              </a:rPr>
              <a:t>Drive’s overall data rate.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C6BD39EC-6F3D-46F7-8CF0-C11D8A0C77CB}"/>
              </a:ext>
            </a:extLst>
          </p:cNvPr>
          <p:cNvSpPr>
            <a:spLocks noGrp="1" noChangeArrowheads="1"/>
          </p:cNvSpPr>
          <p:nvPr>
            <p:ph type="title"/>
          </p:nvPr>
        </p:nvSpPr>
        <p:spPr/>
        <p:txBody>
          <a:bodyPr/>
          <a:lstStyle/>
          <a:p>
            <a:pPr>
              <a:defRPr/>
            </a:pPr>
            <a:r>
              <a:rPr lang="en-US" altLang="zh-CN">
                <a:ea typeface="宋体" pitchFamily="2" charset="-122"/>
              </a:rPr>
              <a:t>Speed (Cont.)</a:t>
            </a:r>
          </a:p>
        </p:txBody>
      </p:sp>
      <p:sp>
        <p:nvSpPr>
          <p:cNvPr id="84995" name="Rectangle 3">
            <a:extLst>
              <a:ext uri="{FF2B5EF4-FFF2-40B4-BE49-F238E27FC236}">
                <a16:creationId xmlns:a16="http://schemas.microsoft.com/office/drawing/2014/main" id="{DEDD82E8-FE5A-49F7-ACB3-4E7AFFA730AE}"/>
              </a:ext>
            </a:extLst>
          </p:cNvPr>
          <p:cNvSpPr>
            <a:spLocks noGrp="1" noChangeArrowheads="1"/>
          </p:cNvSpPr>
          <p:nvPr>
            <p:ph type="body" idx="1"/>
          </p:nvPr>
        </p:nvSpPr>
        <p:spPr>
          <a:xfrm>
            <a:off x="825500" y="1295400"/>
            <a:ext cx="7643813" cy="4114800"/>
          </a:xfrm>
        </p:spPr>
        <p:txBody>
          <a:bodyPr/>
          <a:lstStyle/>
          <a:p>
            <a:r>
              <a:rPr lang="en-US" altLang="zh-CN" sz="1800">
                <a:ea typeface="宋体" panose="02010600030101010101" pitchFamily="2" charset="-122"/>
              </a:rPr>
              <a:t>Access latency – amount of time needed to locate data.</a:t>
            </a:r>
          </a:p>
          <a:p>
            <a:pPr lvl="1"/>
            <a:r>
              <a:rPr lang="en-US" altLang="zh-CN" sz="1800">
                <a:ea typeface="宋体" panose="02010600030101010101" pitchFamily="2" charset="-122"/>
              </a:rPr>
              <a:t>Access time for a disk – move the arm to the selected cylinder and wait for the rotational latency; &lt; 35 milliseconds.</a:t>
            </a:r>
          </a:p>
          <a:p>
            <a:pPr lvl="1"/>
            <a:r>
              <a:rPr lang="en-US" altLang="zh-CN" sz="1800">
                <a:ea typeface="宋体" panose="02010600030101010101" pitchFamily="2" charset="-122"/>
              </a:rPr>
              <a:t>Access on tape requires winding the tape reels until the selected block reaches the tape head; tens or hundreds of seconds.</a:t>
            </a:r>
          </a:p>
          <a:p>
            <a:pPr lvl="1"/>
            <a:r>
              <a:rPr lang="en-US" altLang="zh-CN" sz="1800">
                <a:ea typeface="宋体" panose="02010600030101010101" pitchFamily="2" charset="-122"/>
              </a:rPr>
              <a:t>Generally say that random access within a tape cartridge is about a thousand times slower than random access on disk.</a:t>
            </a:r>
          </a:p>
          <a:p>
            <a:r>
              <a:rPr lang="en-US" altLang="zh-CN" sz="1800">
                <a:ea typeface="宋体" panose="02010600030101010101" pitchFamily="2" charset="-122"/>
              </a:rPr>
              <a:t>The low cost of tertiary storage is a result of having many cheap cartridges share a few expensive drives.</a:t>
            </a:r>
          </a:p>
          <a:p>
            <a:r>
              <a:rPr lang="en-US" altLang="zh-CN" sz="1800">
                <a:ea typeface="宋体" panose="02010600030101010101" pitchFamily="2" charset="-122"/>
              </a:rPr>
              <a:t>A removable library is best devoted to the storage of infrequently used data, because the library can only satisfy a relatively small number of I/O requests per hour.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3F4DFB9-6977-4E11-B527-1B6076C5CDF0}"/>
              </a:ext>
            </a:extLst>
          </p:cNvPr>
          <p:cNvSpPr>
            <a:spLocks noGrp="1" noChangeArrowheads="1"/>
          </p:cNvSpPr>
          <p:nvPr>
            <p:ph type="title"/>
          </p:nvPr>
        </p:nvSpPr>
        <p:spPr/>
        <p:txBody>
          <a:bodyPr/>
          <a:lstStyle/>
          <a:p>
            <a:pPr>
              <a:defRPr/>
            </a:pPr>
            <a:r>
              <a:rPr lang="en-US" altLang="zh-CN">
                <a:ea typeface="宋体" pitchFamily="2" charset="-122"/>
              </a:rPr>
              <a:t>Reliability</a:t>
            </a:r>
          </a:p>
        </p:txBody>
      </p:sp>
      <p:sp>
        <p:nvSpPr>
          <p:cNvPr id="86019" name="Rectangle 3">
            <a:extLst>
              <a:ext uri="{FF2B5EF4-FFF2-40B4-BE49-F238E27FC236}">
                <a16:creationId xmlns:a16="http://schemas.microsoft.com/office/drawing/2014/main" id="{69B1CE74-1184-44C6-BDE5-50FE334D1DD1}"/>
              </a:ext>
            </a:extLst>
          </p:cNvPr>
          <p:cNvSpPr>
            <a:spLocks noGrp="1" noChangeArrowheads="1"/>
          </p:cNvSpPr>
          <p:nvPr>
            <p:ph type="body" idx="1"/>
          </p:nvPr>
        </p:nvSpPr>
        <p:spPr/>
        <p:txBody>
          <a:bodyPr/>
          <a:lstStyle/>
          <a:p>
            <a:r>
              <a:rPr lang="en-US" altLang="zh-CN" sz="1800">
                <a:ea typeface="宋体" panose="02010600030101010101" pitchFamily="2" charset="-122"/>
              </a:rPr>
              <a:t>A fixed disk drive is likely to be more reliable than a removable disk or tape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An optical cartridge is likely to be more reliable than a magnetic disk or tape.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A head crash in a fixed hard disk generally destroys the data, whereas the failure of a tape drive or optical disk drive often leaves the data cartridge unharmed.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E92BC11B-A7E5-44CD-909F-A0BBFF1B80FE}"/>
              </a:ext>
            </a:extLst>
          </p:cNvPr>
          <p:cNvSpPr>
            <a:spLocks noGrp="1" noChangeArrowheads="1"/>
          </p:cNvSpPr>
          <p:nvPr>
            <p:ph type="title"/>
          </p:nvPr>
        </p:nvSpPr>
        <p:spPr/>
        <p:txBody>
          <a:bodyPr/>
          <a:lstStyle/>
          <a:p>
            <a:pPr>
              <a:defRPr/>
            </a:pPr>
            <a:r>
              <a:rPr lang="en-US" altLang="zh-CN">
                <a:ea typeface="宋体" pitchFamily="2" charset="-122"/>
              </a:rPr>
              <a:t>Cost</a:t>
            </a:r>
          </a:p>
        </p:txBody>
      </p:sp>
      <p:sp>
        <p:nvSpPr>
          <p:cNvPr id="87043" name="Rectangle 3">
            <a:extLst>
              <a:ext uri="{FF2B5EF4-FFF2-40B4-BE49-F238E27FC236}">
                <a16:creationId xmlns:a16="http://schemas.microsoft.com/office/drawing/2014/main" id="{801C1ABF-008A-4529-9343-847760D83BA3}"/>
              </a:ext>
            </a:extLst>
          </p:cNvPr>
          <p:cNvSpPr>
            <a:spLocks noGrp="1" noChangeArrowheads="1"/>
          </p:cNvSpPr>
          <p:nvPr>
            <p:ph type="body" idx="1"/>
          </p:nvPr>
        </p:nvSpPr>
        <p:spPr/>
        <p:txBody>
          <a:bodyPr/>
          <a:lstStyle/>
          <a:p>
            <a:r>
              <a:rPr lang="en-US" altLang="zh-CN" sz="1800">
                <a:ea typeface="宋体" panose="02010600030101010101" pitchFamily="2" charset="-122"/>
              </a:rPr>
              <a:t>Main memory is much more expensive than disk storage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cost per megabyte of hard disk storage is competitive with magnetic tape if only one tape is used per drive.</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The cheapest tape drives and the cheapest disk drives have had about the same storage capacity over the years.</a:t>
            </a:r>
            <a:br>
              <a:rPr lang="en-US" altLang="zh-CN" sz="1800">
                <a:ea typeface="宋体" panose="02010600030101010101" pitchFamily="2" charset="-122"/>
              </a:rPr>
            </a:br>
            <a:endParaRPr lang="en-US" altLang="zh-CN" sz="1800">
              <a:ea typeface="宋体" panose="02010600030101010101" pitchFamily="2" charset="-122"/>
            </a:endParaRPr>
          </a:p>
          <a:p>
            <a:r>
              <a:rPr lang="en-US" altLang="zh-CN" sz="1800">
                <a:ea typeface="宋体" panose="02010600030101010101" pitchFamily="2" charset="-122"/>
              </a:rPr>
              <a:t>Tertiary storage gives a cost savings only when the number of cartridges is considerably larger than the number of drives.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76CAE8B7-CB2E-4E0A-AC73-49C1074780EE}"/>
              </a:ext>
            </a:extLst>
          </p:cNvPr>
          <p:cNvSpPr>
            <a:spLocks noGrp="1" noChangeArrowheads="1"/>
          </p:cNvSpPr>
          <p:nvPr>
            <p:ph type="title"/>
          </p:nvPr>
        </p:nvSpPr>
        <p:spPr>
          <a:xfrm>
            <a:off x="1038225" y="0"/>
            <a:ext cx="7772400" cy="844550"/>
          </a:xfrm>
        </p:spPr>
        <p:txBody>
          <a:bodyPr/>
          <a:lstStyle/>
          <a:p>
            <a:pPr>
              <a:defRPr/>
            </a:pPr>
            <a:r>
              <a:rPr lang="en-US" altLang="zh-CN" sz="2400">
                <a:ea typeface="宋体" pitchFamily="2" charset="-122"/>
              </a:rPr>
              <a:t>Price per Megabyte of DRAM, From 1981 to 2004</a:t>
            </a:r>
          </a:p>
        </p:txBody>
      </p:sp>
      <p:pic>
        <p:nvPicPr>
          <p:cNvPr id="88067" name="Picture 4">
            <a:extLst>
              <a:ext uri="{FF2B5EF4-FFF2-40B4-BE49-F238E27FC236}">
                <a16:creationId xmlns:a16="http://schemas.microsoft.com/office/drawing/2014/main" id="{22356E1A-3017-445E-A961-9DEF33604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65" t="11360" r="433" b="11362"/>
          <a:stretch>
            <a:fillRect/>
          </a:stretch>
        </p:blipFill>
        <p:spPr bwMode="auto">
          <a:xfrm>
            <a:off x="825500" y="1295400"/>
            <a:ext cx="7721600" cy="4533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6D3BB06-B5B9-40E1-BB1F-B81EDA1C45D0}"/>
              </a:ext>
            </a:extLst>
          </p:cNvPr>
          <p:cNvSpPr>
            <a:spLocks noGrp="1" noChangeArrowheads="1"/>
          </p:cNvSpPr>
          <p:nvPr>
            <p:ph type="title"/>
          </p:nvPr>
        </p:nvSpPr>
        <p:spPr>
          <a:xfrm>
            <a:off x="1111250" y="0"/>
            <a:ext cx="7772400" cy="844550"/>
          </a:xfrm>
        </p:spPr>
        <p:txBody>
          <a:bodyPr/>
          <a:lstStyle/>
          <a:p>
            <a:pPr>
              <a:defRPr/>
            </a:pPr>
            <a:r>
              <a:rPr lang="en-US" altLang="zh-CN" sz="2000">
                <a:ea typeface="宋体" pitchFamily="2" charset="-122"/>
              </a:rPr>
              <a:t>Price per Megabyte of Magnetic Hard Disk, From 1981 to 2004</a:t>
            </a:r>
          </a:p>
        </p:txBody>
      </p:sp>
      <p:pic>
        <p:nvPicPr>
          <p:cNvPr id="89091" name="Picture 4">
            <a:extLst>
              <a:ext uri="{FF2B5EF4-FFF2-40B4-BE49-F238E27FC236}">
                <a16:creationId xmlns:a16="http://schemas.microsoft.com/office/drawing/2014/main" id="{5F843347-4CEB-4845-A544-CECBA42F3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1655" r="455" b="11334"/>
          <a:stretch>
            <a:fillRect/>
          </a:stretch>
        </p:blipFill>
        <p:spPr bwMode="auto">
          <a:xfrm>
            <a:off x="825500" y="1295400"/>
            <a:ext cx="7797800" cy="4556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D6AE3A6F-4B47-4631-9605-876AA42B3D20}"/>
              </a:ext>
            </a:extLst>
          </p:cNvPr>
          <p:cNvSpPr>
            <a:spLocks noGrp="1" noChangeArrowheads="1"/>
          </p:cNvSpPr>
          <p:nvPr>
            <p:ph type="title"/>
          </p:nvPr>
        </p:nvSpPr>
        <p:spPr/>
        <p:txBody>
          <a:bodyPr/>
          <a:lstStyle/>
          <a:p>
            <a:pPr>
              <a:defRPr/>
            </a:pPr>
            <a:r>
              <a:rPr lang="en-US" altLang="zh-CN" sz="2400">
                <a:ea typeface="宋体" pitchFamily="2" charset="-122"/>
              </a:rPr>
              <a:t>Price per Megabyte of a Tape Drive, From 1984-2000</a:t>
            </a:r>
          </a:p>
        </p:txBody>
      </p:sp>
      <p:pic>
        <p:nvPicPr>
          <p:cNvPr id="90115" name="Picture 4">
            <a:extLst>
              <a:ext uri="{FF2B5EF4-FFF2-40B4-BE49-F238E27FC236}">
                <a16:creationId xmlns:a16="http://schemas.microsoft.com/office/drawing/2014/main" id="{D8A8F1CC-A480-438D-B12B-E7ECD35DB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5" t="12880" r="696" b="12880"/>
          <a:stretch>
            <a:fillRect/>
          </a:stretch>
        </p:blipFill>
        <p:spPr bwMode="auto">
          <a:xfrm>
            <a:off x="825500" y="1295400"/>
            <a:ext cx="7975600" cy="44926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D47D14B4-3D72-45DE-8510-6CAABF7E916F}"/>
              </a:ext>
            </a:extLst>
          </p:cNvPr>
          <p:cNvSpPr>
            <a:spLocks noGrp="1" noChangeArrowheads="1"/>
          </p:cNvSpPr>
          <p:nvPr>
            <p:ph type="title"/>
          </p:nvPr>
        </p:nvSpPr>
        <p:spPr>
          <a:xfrm>
            <a:off x="685800" y="228600"/>
            <a:ext cx="8077200" cy="939800"/>
          </a:xfrm>
        </p:spPr>
        <p:txBody>
          <a:bodyPr/>
          <a:lstStyle/>
          <a:p>
            <a:pPr>
              <a:defRPr/>
            </a:pPr>
            <a:r>
              <a:rPr lang="en-US" altLang="zh-CN" dirty="0">
                <a:ea typeface="宋体" pitchFamily="2" charset="-122"/>
              </a:rPr>
              <a:t>12.3 Disk Attachment</a:t>
            </a:r>
            <a:br>
              <a:rPr lang="en-US" altLang="zh-CN" dirty="0">
                <a:ea typeface="宋体" pitchFamily="2" charset="-122"/>
              </a:rPr>
            </a:br>
            <a:r>
              <a:rPr lang="en-US" altLang="zh-CN" sz="2400" dirty="0">
                <a:ea typeface="宋体" pitchFamily="2" charset="-122"/>
              </a:rPr>
              <a:t>12.3.1 Host-Attached Storage</a:t>
            </a:r>
            <a:endParaRPr lang="en-US" altLang="zh-CN" sz="2800" dirty="0">
              <a:ea typeface="宋体" pitchFamily="2" charset="-122"/>
            </a:endParaRPr>
          </a:p>
        </p:txBody>
      </p:sp>
      <p:sp>
        <p:nvSpPr>
          <p:cNvPr id="12291" name="Rectangle 3">
            <a:extLst>
              <a:ext uri="{FF2B5EF4-FFF2-40B4-BE49-F238E27FC236}">
                <a16:creationId xmlns:a16="http://schemas.microsoft.com/office/drawing/2014/main" id="{4FCB7937-D615-4024-A82D-7533F8CDD2D9}"/>
              </a:ext>
            </a:extLst>
          </p:cNvPr>
          <p:cNvSpPr>
            <a:spLocks noGrp="1" noChangeArrowheads="1"/>
          </p:cNvSpPr>
          <p:nvPr>
            <p:ph type="body" idx="1"/>
          </p:nvPr>
        </p:nvSpPr>
        <p:spPr>
          <a:xfrm>
            <a:off x="838200" y="1409700"/>
            <a:ext cx="7351713" cy="4483100"/>
          </a:xfrm>
        </p:spPr>
        <p:txBody>
          <a:bodyPr/>
          <a:lstStyle/>
          <a:p>
            <a:r>
              <a:rPr lang="en-US" altLang="zh-CN" sz="1600">
                <a:ea typeface="宋体" panose="02010600030101010101" pitchFamily="2" charset="-122"/>
              </a:rPr>
              <a:t>Host-attached storage accessed through I/O ports talking to I/O busses</a:t>
            </a:r>
          </a:p>
          <a:p>
            <a:r>
              <a:rPr lang="en-US" altLang="zh-CN" sz="1600">
                <a:ea typeface="宋体" panose="02010600030101010101" pitchFamily="2" charset="-122"/>
              </a:rPr>
              <a:t>SCSI itself is a bus, up to 16(15) devices on one cable, </a:t>
            </a:r>
            <a:r>
              <a:rPr lang="en-US" altLang="zh-CN" sz="1600" b="1">
                <a:ea typeface="宋体" panose="02010600030101010101" pitchFamily="2" charset="-122"/>
              </a:rPr>
              <a:t>SCSI initiator</a:t>
            </a:r>
            <a:r>
              <a:rPr lang="en-US" altLang="zh-CN" sz="1600">
                <a:ea typeface="宋体" panose="02010600030101010101" pitchFamily="2" charset="-122"/>
              </a:rPr>
              <a:t> requests operation and </a:t>
            </a:r>
            <a:r>
              <a:rPr lang="en-US" altLang="zh-CN" sz="1600" b="1">
                <a:ea typeface="宋体" panose="02010600030101010101" pitchFamily="2" charset="-122"/>
              </a:rPr>
              <a:t>SCSI targets</a:t>
            </a:r>
            <a:r>
              <a:rPr lang="en-US" altLang="zh-CN" sz="1600">
                <a:ea typeface="宋体" panose="02010600030101010101" pitchFamily="2" charset="-122"/>
              </a:rPr>
              <a:t> perform tasks </a:t>
            </a:r>
          </a:p>
          <a:p>
            <a:pPr lvl="1"/>
            <a:r>
              <a:rPr lang="en-US" altLang="zh-CN" sz="1600">
                <a:ea typeface="宋体" panose="02010600030101010101" pitchFamily="2" charset="-122"/>
              </a:rPr>
              <a:t>Each target can have up to 8 </a:t>
            </a:r>
            <a:r>
              <a:rPr lang="en-US" altLang="zh-CN" sz="1600" b="1">
                <a:ea typeface="宋体" panose="02010600030101010101" pitchFamily="2" charset="-122"/>
              </a:rPr>
              <a:t>logical units</a:t>
            </a:r>
            <a:r>
              <a:rPr lang="en-US" altLang="zh-CN" sz="1600">
                <a:ea typeface="宋体" panose="02010600030101010101" pitchFamily="2" charset="-122"/>
              </a:rPr>
              <a:t> (disks attached to device controller)</a:t>
            </a:r>
          </a:p>
          <a:p>
            <a:r>
              <a:rPr lang="en-US" altLang="zh-CN" sz="1600">
                <a:ea typeface="宋体" panose="02010600030101010101" pitchFamily="2" charset="-122"/>
              </a:rPr>
              <a:t>FC is high-speed serial architecture</a:t>
            </a:r>
          </a:p>
          <a:p>
            <a:pPr lvl="1"/>
            <a:r>
              <a:rPr lang="en-US" altLang="zh-CN" sz="1600">
                <a:ea typeface="宋体" panose="02010600030101010101" pitchFamily="2" charset="-122"/>
              </a:rPr>
              <a:t>Fiber Channel Arbitrated Loop-</a:t>
            </a:r>
            <a:r>
              <a:rPr lang="zh-CN" altLang="en-US" sz="1200">
                <a:ea typeface="宋体" panose="02010600030101010101" pitchFamily="2" charset="-122"/>
              </a:rPr>
              <a:t>光纤通道仲裁环路可支持多达</a:t>
            </a:r>
            <a:r>
              <a:rPr lang="en-US" altLang="zh-CN" sz="1200">
                <a:ea typeface="宋体" panose="02010600030101010101" pitchFamily="2" charset="-122"/>
              </a:rPr>
              <a:t>126</a:t>
            </a:r>
            <a:r>
              <a:rPr lang="zh-CN" altLang="en-US" sz="1200">
                <a:ea typeface="宋体" panose="02010600030101010101" pitchFamily="2" charset="-122"/>
              </a:rPr>
              <a:t>个设备，</a:t>
            </a:r>
            <a:r>
              <a:rPr lang="en-US" altLang="zh-CN" sz="1200">
                <a:ea typeface="宋体" panose="02010600030101010101" pitchFamily="2" charset="-122"/>
              </a:rPr>
              <a:t>SCSI</a:t>
            </a:r>
            <a:r>
              <a:rPr lang="zh-CN" altLang="en-US" sz="1200">
                <a:ea typeface="宋体" panose="02010600030101010101" pitchFamily="2" charset="-122"/>
              </a:rPr>
              <a:t>只能在每个总线上支持</a:t>
            </a:r>
            <a:r>
              <a:rPr lang="en-US" altLang="zh-CN" sz="1200">
                <a:ea typeface="宋体" panose="02010600030101010101" pitchFamily="2" charset="-122"/>
              </a:rPr>
              <a:t>15</a:t>
            </a:r>
            <a:r>
              <a:rPr lang="zh-CN" altLang="en-US" sz="1200">
                <a:ea typeface="宋体" panose="02010600030101010101" pitchFamily="2" charset="-122"/>
              </a:rPr>
              <a:t>个设备。每个主适配器板带有二个</a:t>
            </a:r>
            <a:r>
              <a:rPr lang="en-US" altLang="zh-CN" sz="1200">
                <a:ea typeface="宋体" panose="02010600030101010101" pitchFamily="2" charset="-122"/>
              </a:rPr>
              <a:t>FC-AL</a:t>
            </a:r>
            <a:r>
              <a:rPr lang="zh-CN" altLang="en-US" sz="1200">
                <a:ea typeface="宋体" panose="02010600030101010101" pitchFamily="2" charset="-122"/>
              </a:rPr>
              <a:t>插口，很容易建立万亿字节的大容量存储</a:t>
            </a:r>
            <a:r>
              <a:rPr lang="en-US" altLang="zh-CN" sz="1600">
                <a:ea typeface="宋体" panose="02010600030101010101" pitchFamily="2" charset="-122"/>
              </a:rPr>
              <a:t>;</a:t>
            </a:r>
          </a:p>
          <a:p>
            <a:pPr lvl="1"/>
            <a:r>
              <a:rPr lang="zh-CN" altLang="en-US" sz="1400">
                <a:ea typeface="宋体" panose="02010600030101010101" pitchFamily="2" charset="-122"/>
              </a:rPr>
              <a:t>光纤通道有一个较高的性能基线，即其每个环路的最大传输速率为</a:t>
            </a:r>
            <a:r>
              <a:rPr lang="en-US" altLang="zh-CN" sz="1400">
                <a:ea typeface="宋体" panose="02010600030101010101" pitchFamily="2" charset="-122"/>
              </a:rPr>
              <a:t>100Mbytes/sec,</a:t>
            </a:r>
            <a:r>
              <a:rPr lang="zh-CN" altLang="en-US" sz="1400">
                <a:ea typeface="宋体" panose="02010600030101010101" pitchFamily="2" charset="-122"/>
              </a:rPr>
              <a:t>它结合通道技术和网络技术从物理层到应用层的一系列协议提供更高的带宽，更长的连接距离和更灵活的连接方式；</a:t>
            </a:r>
            <a:endParaRPr lang="en-US" altLang="zh-CN" sz="1400">
              <a:ea typeface="宋体" panose="02010600030101010101" pitchFamily="2" charset="-122"/>
            </a:endParaRPr>
          </a:p>
          <a:p>
            <a:pPr lvl="1"/>
            <a:r>
              <a:rPr lang="en-US" altLang="zh-CN" sz="1600">
                <a:ea typeface="宋体" panose="02010600030101010101" pitchFamily="2" charset="-122"/>
              </a:rPr>
              <a:t>Can be switched fabric with 24-bit address space – the basis of </a:t>
            </a:r>
            <a:r>
              <a:rPr lang="en-US" altLang="zh-CN" sz="1600" b="1">
                <a:ea typeface="宋体" panose="02010600030101010101" pitchFamily="2" charset="-122"/>
              </a:rPr>
              <a:t>storage area networks</a:t>
            </a:r>
            <a:r>
              <a:rPr lang="en-US" altLang="zh-CN" sz="1600">
                <a:ea typeface="宋体" panose="02010600030101010101" pitchFamily="2" charset="-122"/>
              </a:rPr>
              <a:t> (</a:t>
            </a:r>
            <a:r>
              <a:rPr lang="en-US" altLang="zh-CN" sz="1600" b="1">
                <a:ea typeface="宋体" panose="02010600030101010101" pitchFamily="2" charset="-122"/>
              </a:rPr>
              <a:t>SAN</a:t>
            </a:r>
            <a:r>
              <a:rPr lang="en-US" altLang="zh-CN" sz="1600">
                <a:ea typeface="宋体" panose="02010600030101010101" pitchFamily="2" charset="-122"/>
              </a:rPr>
              <a:t>s) in which many hosts attach to many storage units</a:t>
            </a:r>
          </a:p>
          <a:p>
            <a:pPr lvl="1"/>
            <a:r>
              <a:rPr lang="en-US" altLang="zh-CN" sz="1600">
                <a:ea typeface="宋体" panose="02010600030101010101" pitchFamily="2" charset="-122"/>
              </a:rPr>
              <a:t>Can be </a:t>
            </a:r>
            <a:r>
              <a:rPr lang="en-US" altLang="zh-CN" sz="1600" b="1">
                <a:ea typeface="宋体" panose="02010600030101010101" pitchFamily="2" charset="-122"/>
              </a:rPr>
              <a:t>arbitrated loop</a:t>
            </a:r>
            <a:r>
              <a:rPr lang="en-US" altLang="zh-CN" sz="1600">
                <a:ea typeface="宋体" panose="02010600030101010101" pitchFamily="2" charset="-122"/>
              </a:rPr>
              <a:t> (</a:t>
            </a:r>
            <a:r>
              <a:rPr lang="en-US" altLang="zh-CN" sz="1600" b="1">
                <a:ea typeface="宋体" panose="02010600030101010101" pitchFamily="2" charset="-122"/>
              </a:rPr>
              <a:t>FC-AL</a:t>
            </a:r>
            <a:r>
              <a:rPr lang="en-US" altLang="zh-CN" sz="1600">
                <a:ea typeface="宋体" panose="02010600030101010101" pitchFamily="2" charset="-122"/>
              </a:rPr>
              <a:t>) of 126 devices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E89EFF8A-2F73-46DF-B4EF-BEBDA154ECE4}"/>
              </a:ext>
            </a:extLst>
          </p:cNvPr>
          <p:cNvSpPr>
            <a:spLocks noGrp="1" noChangeArrowheads="1"/>
          </p:cNvSpPr>
          <p:nvPr>
            <p:ph type="title"/>
          </p:nvPr>
        </p:nvSpPr>
        <p:spPr/>
        <p:txBody>
          <a:bodyPr/>
          <a:lstStyle/>
          <a:p>
            <a:pPr>
              <a:defRPr/>
            </a:pPr>
            <a:r>
              <a:rPr lang="zh-CN" altLang="en-US" noProof="1">
                <a:effectLst>
                  <a:outerShdw blurRad="38100" dist="38100" dir="2700000">
                    <a:srgbClr val="C0C0C0"/>
                  </a:outerShdw>
                </a:effectLst>
              </a:rPr>
              <a:t>课后复习题</a:t>
            </a:r>
            <a:endParaRPr lang="en-US" altLang="zh-CN" dirty="0">
              <a:ea typeface="宋体" pitchFamily="2" charset="-122"/>
            </a:endParaRPr>
          </a:p>
        </p:txBody>
      </p:sp>
      <p:sp>
        <p:nvSpPr>
          <p:cNvPr id="89091" name="Rectangle 3">
            <a:extLst>
              <a:ext uri="{FF2B5EF4-FFF2-40B4-BE49-F238E27FC236}">
                <a16:creationId xmlns:a16="http://schemas.microsoft.com/office/drawing/2014/main" id="{9E1C70A2-86F9-4DBD-AA15-05D989285FB6}"/>
              </a:ext>
            </a:extLst>
          </p:cNvPr>
          <p:cNvSpPr>
            <a:spLocks noGrp="1" noChangeArrowheads="1"/>
          </p:cNvSpPr>
          <p:nvPr>
            <p:ph type="body" idx="1"/>
          </p:nvPr>
        </p:nvSpPr>
        <p:spPr/>
        <p:txBody>
          <a:bodyPr/>
          <a:lstStyle/>
          <a:p>
            <a:pPr>
              <a:defRPr/>
            </a:pPr>
            <a:r>
              <a:rPr lang="zh-CN" altLang="en-US" sz="1800" dirty="0">
                <a:ea typeface="宋体" panose="02010600030101010101" pitchFamily="2" charset="-122"/>
              </a:rPr>
              <a:t>思考</a:t>
            </a:r>
            <a:endParaRPr lang="en-US" altLang="zh-CN" sz="1800" dirty="0">
              <a:ea typeface="宋体" panose="02010600030101010101" pitchFamily="2" charset="-122"/>
            </a:endParaRPr>
          </a:p>
          <a:p>
            <a:pPr lvl="1">
              <a:defRPr/>
            </a:pPr>
            <a:r>
              <a:rPr lang="zh-CN" altLang="en-US" sz="1600" dirty="0">
                <a:ea typeface="宋体" panose="02010600030101010101" pitchFamily="2" charset="-122"/>
              </a:rPr>
              <a:t>几种种磁盘调度算法的思想、特点及相关的计算；</a:t>
            </a:r>
            <a:endParaRPr lang="en-US" altLang="zh-CN" sz="1600" dirty="0">
              <a:ea typeface="宋体" panose="02010600030101010101" pitchFamily="2" charset="-122"/>
            </a:endParaRPr>
          </a:p>
          <a:p>
            <a:pPr lvl="1">
              <a:defRPr/>
            </a:pPr>
            <a:r>
              <a:rPr lang="en-US" altLang="zh-CN" sz="1600" dirty="0">
                <a:ea typeface="宋体" panose="02010600030101010101" pitchFamily="2" charset="-122"/>
              </a:rPr>
              <a:t>RAID</a:t>
            </a:r>
            <a:r>
              <a:rPr lang="zh-CN" altLang="en-US" sz="1600" dirty="0">
                <a:ea typeface="宋体" panose="02010600030101010101" pitchFamily="2" charset="-122"/>
              </a:rPr>
              <a:t>的概念、基本思想及特点</a:t>
            </a:r>
            <a:r>
              <a:rPr lang="zh-CN" altLang="en-US" sz="1600" dirty="0" smtClean="0">
                <a:ea typeface="宋体" panose="02010600030101010101" pitchFamily="2" charset="-122"/>
              </a:rPr>
              <a:t>；</a:t>
            </a:r>
            <a:endParaRPr lang="en-US" altLang="zh-CN" sz="1600" smtClean="0">
              <a:ea typeface="宋体" panose="02010600030101010101" pitchFamily="2" charset="-122"/>
            </a:endParaRPr>
          </a:p>
          <a:p>
            <a:pPr lvl="1">
              <a:defRPr/>
            </a:pPr>
            <a:endParaRPr lang="zh-CN" altLang="en-US" sz="1600" dirty="0">
              <a:ea typeface="宋体" panose="02010600030101010101" pitchFamily="2" charset="-122"/>
            </a:endParaRPr>
          </a:p>
          <a:p>
            <a:pPr>
              <a:defRPr/>
            </a:pPr>
            <a:r>
              <a:rPr lang="en-US" altLang="zh-CN" sz="1800" dirty="0" smtClean="0">
                <a:ea typeface="宋体" panose="02010600030101010101" pitchFamily="2" charset="-122"/>
              </a:rPr>
              <a:t>Page </a:t>
            </a:r>
            <a:r>
              <a:rPr lang="en-US" altLang="zh-CN" sz="1800" dirty="0">
                <a:ea typeface="宋体" panose="02010600030101010101" pitchFamily="2" charset="-122"/>
              </a:rPr>
              <a:t>489</a:t>
            </a:r>
          </a:p>
          <a:p>
            <a:pPr marL="0" indent="0">
              <a:buFont typeface="Monotype Sorts" pitchFamily="2" charset="2"/>
              <a:buNone/>
              <a:defRPr/>
            </a:pPr>
            <a:r>
              <a:rPr lang="en-US" altLang="zh-CN" sz="1800" dirty="0">
                <a:ea typeface="宋体" panose="02010600030101010101" pitchFamily="2" charset="-122"/>
              </a:rPr>
              <a:t>     1,2,7,8,9,10 </a:t>
            </a:r>
          </a:p>
          <a:p>
            <a:pPr>
              <a:defRPr/>
            </a:pPr>
            <a:r>
              <a:rPr lang="zh-CN" altLang="en-US" sz="1800" dirty="0">
                <a:ea typeface="宋体" panose="02010600030101010101" pitchFamily="2" charset="-122"/>
              </a:rPr>
              <a:t>进一步了解 </a:t>
            </a:r>
            <a:r>
              <a:rPr lang="en-US" altLang="zh-CN" sz="1800" dirty="0">
                <a:ea typeface="宋体" panose="02010600030101010101" pitchFamily="2" charset="-122"/>
              </a:rPr>
              <a:t>Page 489  3,4,6,11</a:t>
            </a:r>
          </a:p>
          <a:p>
            <a:pPr>
              <a:defRPr/>
            </a:pPr>
            <a:endParaRPr lang="en-US" altLang="zh-CN" sz="1800" dirty="0">
              <a:ea typeface="宋体" panose="02010600030101010101" pitchFamily="2" charset="-122"/>
            </a:endParaRPr>
          </a:p>
          <a:p>
            <a:pPr>
              <a:defRPr/>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977D6464-77A8-4CCF-956B-516440861A24}"/>
              </a:ext>
            </a:extLst>
          </p:cNvPr>
          <p:cNvSpPr>
            <a:spLocks noGrp="1" noChangeArrowheads="1"/>
          </p:cNvSpPr>
          <p:nvPr>
            <p:ph type="ctrTitle"/>
          </p:nvPr>
        </p:nvSpPr>
        <p:spPr/>
        <p:txBody>
          <a:bodyPr/>
          <a:lstStyle/>
          <a:p>
            <a:pPr>
              <a:defRPr/>
            </a:pPr>
            <a:r>
              <a:rPr lang="en-US" altLang="zh-CN">
                <a:ea typeface="宋体" pitchFamily="2" charset="-122"/>
              </a:rPr>
              <a:t>End of Chapter 12</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10;&#10; &#10;&#10;&#10;&#10;&#10;&#10;&#10;&#10;&#10;&#10;&#10;&#10;&#10;&#10;&#10;&#10;&#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10;(199-58)+(199-15)=325&#10;&#10;汤子瀛书中，SCAN即为LOOK。&#10;&#10;国内基本认可这种观点&#1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10;&#10;若严格按照教材中的SCAN调度算法，应该移到磁盘边缘后再往回折返。&#10;&#10;汤子瀛书中，SCAN即为LOOK。&#10;&#10;国内基本认可这种观点&#10;"/>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7.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滞后写：如果一个文件块被修改过，将来需要写回磁盘，防止数据丢失。&#10;&#10;采用Disk Cache（memory mapped I/O）技术，没有必要磁盘块被修改后接着写回，而是等多次修改且被置换后才写回，以尽量减少磁盘的访问频率。"/>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4632</TotalTime>
  <Words>7117</Words>
  <Application>Microsoft Office PowerPoint</Application>
  <PresentationFormat>全屏显示(4:3)</PresentationFormat>
  <Paragraphs>647</Paragraphs>
  <Slides>91</Slides>
  <Notes>0</Notes>
  <HiddenSlides>29</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103" baseType="lpstr">
      <vt:lpstr>Microsoft Yahei</vt:lpstr>
      <vt:lpstr>Monotype Sorts</vt:lpstr>
      <vt:lpstr>宋体</vt:lpstr>
      <vt:lpstr>Arial</vt:lpstr>
      <vt:lpstr>Helvetica</vt:lpstr>
      <vt:lpstr>Symbol</vt:lpstr>
      <vt:lpstr>Times New Roman</vt:lpstr>
      <vt:lpstr>Webdings</vt:lpstr>
      <vt:lpstr>Wingdings</vt:lpstr>
      <vt:lpstr>os-w-java</vt:lpstr>
      <vt:lpstr>Clip</vt:lpstr>
      <vt:lpstr>VISIO 4 Drawing</vt:lpstr>
      <vt:lpstr>Chapter 12:  Mass-Storage Systems</vt:lpstr>
      <vt:lpstr>Chapter 12:  Mass-Storage Systems</vt:lpstr>
      <vt:lpstr>Objectives</vt:lpstr>
      <vt:lpstr>12.1 Overview of Mass Storage Structure</vt:lpstr>
      <vt:lpstr>Moving-head Disk Machanism</vt:lpstr>
      <vt:lpstr>E.g. Disk drive</vt:lpstr>
      <vt:lpstr>Overview of Mass Storage Structure (Cont.)</vt:lpstr>
      <vt:lpstr>12.2 Disk Structure</vt:lpstr>
      <vt:lpstr>12.3 Disk Attachment 12.3.1 Host-Attached Storage</vt:lpstr>
      <vt:lpstr>12.3.2 Network-Attached Storage</vt:lpstr>
      <vt:lpstr>12.3.3 Storage Area Network</vt:lpstr>
      <vt:lpstr>12.4 Disk Scheduling</vt:lpstr>
      <vt:lpstr>Moving-head Disk Machanism</vt:lpstr>
      <vt:lpstr>PowerPoint 演示文稿</vt:lpstr>
      <vt:lpstr>Disk Scheduling (Cont.)</vt:lpstr>
      <vt:lpstr>12.4.1 FCFS Scheduling</vt:lpstr>
      <vt:lpstr>FCFS Scheduling (Cont.)</vt:lpstr>
      <vt:lpstr>12.4.2 SSTF Scheduling</vt:lpstr>
      <vt:lpstr>SSTF Scheduling (Cont.)</vt:lpstr>
      <vt:lpstr>SSTF Scheduling (Cont.)</vt:lpstr>
      <vt:lpstr>12.4.3 SCAN Scheduling</vt:lpstr>
      <vt:lpstr>SCAN Scheduling (Cont.)</vt:lpstr>
      <vt:lpstr>SCAN Scheduling (Cont.)</vt:lpstr>
      <vt:lpstr>SCAN Scheduling (Cont.)</vt:lpstr>
      <vt:lpstr>12.4.4 C-SCAN Scheduling</vt:lpstr>
      <vt:lpstr>C-SCAN Scheduling (Cont.)</vt:lpstr>
      <vt:lpstr>C-SCAN Scheduling (Cont.)</vt:lpstr>
      <vt:lpstr>12.4.5 LOOK Scheduling</vt:lpstr>
      <vt:lpstr>LOOK Scheduling</vt:lpstr>
      <vt:lpstr>LOOK Scheduling</vt:lpstr>
      <vt:lpstr>C-LOOK Scheduling</vt:lpstr>
      <vt:lpstr>C-LOOK Scheduling (Cont.)</vt:lpstr>
      <vt:lpstr>C-LOOK Scheduling</vt:lpstr>
      <vt:lpstr>注</vt:lpstr>
      <vt:lpstr>PowerPoint 演示文稿</vt:lpstr>
      <vt:lpstr>PowerPoint 演示文稿</vt:lpstr>
      <vt:lpstr>12.4.6 Selecting a Disk-Scheduling Algorithm</vt:lpstr>
      <vt:lpstr>习 题 P489 12.2 </vt:lpstr>
      <vt:lpstr>习 题 P489 12.2 –参考答案</vt:lpstr>
      <vt:lpstr>PowerPoint 演示文稿</vt:lpstr>
      <vt:lpstr>续上页</vt:lpstr>
      <vt:lpstr>PowerPoint 演示文稿</vt:lpstr>
      <vt:lpstr>12.5 Disk Management</vt:lpstr>
      <vt:lpstr>MS-DOS Disk Layout</vt:lpstr>
      <vt:lpstr>Booting from a Disk in Windows 2000</vt:lpstr>
      <vt:lpstr>Swap-Space Management</vt:lpstr>
      <vt:lpstr>Data Structures for Swapping on Linux Systems</vt:lpstr>
      <vt:lpstr>12.7 RAID Structure </vt:lpstr>
      <vt:lpstr>SFT-I    低级磁盘容错技术</vt:lpstr>
      <vt:lpstr>SFT-II   中级磁盘容错技术</vt:lpstr>
      <vt:lpstr>SFT-III   高级磁盘容错技术</vt:lpstr>
      <vt:lpstr>RAID Structure</vt:lpstr>
      <vt:lpstr>12.7.1 Improvement of Reliability via Redundant 12.7.2 Improvement in performance via Parallelism</vt:lpstr>
      <vt:lpstr>RAID</vt:lpstr>
      <vt:lpstr>PowerPoint 演示文稿</vt:lpstr>
      <vt:lpstr>RAID (cont) </vt:lpstr>
      <vt:lpstr>RAID (cont) </vt:lpstr>
      <vt:lpstr>12.7.3 RAID Levels</vt:lpstr>
      <vt:lpstr>RAID (cont) </vt:lpstr>
      <vt:lpstr>RAID (cont) </vt:lpstr>
      <vt:lpstr>RAID (cont) </vt:lpstr>
      <vt:lpstr>RAID (cont) </vt:lpstr>
      <vt:lpstr>(g) RAID 6（6D + 2P）校验位生成</vt:lpstr>
      <vt:lpstr> RAID 6 （6D + 2P）的数据分布</vt:lpstr>
      <vt:lpstr>RAID 6：P+Q冗余方案</vt:lpstr>
      <vt:lpstr>RAID 6（6D + 2P）校验位生成</vt:lpstr>
      <vt:lpstr>PowerPoint 演示文稿</vt:lpstr>
      <vt:lpstr>RAID 6 （6D + 2P）的数据分布</vt:lpstr>
      <vt:lpstr>RAID (0 + 1) and (1 + 0)</vt:lpstr>
      <vt:lpstr>RAID方案的选择</vt:lpstr>
      <vt:lpstr>讨论：Operating System Issues</vt:lpstr>
      <vt:lpstr>12.8 Stable-Storage Implementation</vt:lpstr>
      <vt:lpstr>12.9 Tertiary Storage Devices</vt:lpstr>
      <vt:lpstr>Removable Disks</vt:lpstr>
      <vt:lpstr>Removable Disks (Cont.)</vt:lpstr>
      <vt:lpstr>WORM Disks</vt:lpstr>
      <vt:lpstr>Tapes</vt:lpstr>
      <vt:lpstr>Operating System Issues</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课后复习题</vt:lpstr>
      <vt:lpstr>End of Chapter 12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han</cp:lastModifiedBy>
  <cp:revision>385</cp:revision>
  <dcterms:created xsi:type="dcterms:W3CDTF">2004-10-07T18:29:30Z</dcterms:created>
  <dcterms:modified xsi:type="dcterms:W3CDTF">2021-11-11T01:17:48Z</dcterms:modified>
</cp:coreProperties>
</file>