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927" r:id="rId2"/>
  </p:sldMasterIdLst>
  <p:notesMasterIdLst>
    <p:notesMasterId r:id="rId94"/>
  </p:notesMasterIdLst>
  <p:sldIdLst>
    <p:sldId id="688" r:id="rId3"/>
    <p:sldId id="594" r:id="rId4"/>
    <p:sldId id="342" r:id="rId5"/>
    <p:sldId id="479" r:id="rId6"/>
    <p:sldId id="595" r:id="rId7"/>
    <p:sldId id="596" r:id="rId8"/>
    <p:sldId id="597" r:id="rId9"/>
    <p:sldId id="366" r:id="rId10"/>
    <p:sldId id="686" r:id="rId11"/>
    <p:sldId id="480" r:id="rId12"/>
    <p:sldId id="598" r:id="rId13"/>
    <p:sldId id="683" r:id="rId14"/>
    <p:sldId id="599" r:id="rId15"/>
    <p:sldId id="600" r:id="rId16"/>
    <p:sldId id="601" r:id="rId17"/>
    <p:sldId id="691" r:id="rId18"/>
    <p:sldId id="684" r:id="rId19"/>
    <p:sldId id="692" r:id="rId20"/>
    <p:sldId id="695" r:id="rId21"/>
    <p:sldId id="680" r:id="rId22"/>
    <p:sldId id="368" r:id="rId23"/>
    <p:sldId id="696" r:id="rId24"/>
    <p:sldId id="369" r:id="rId25"/>
    <p:sldId id="687" r:id="rId26"/>
    <p:sldId id="690" r:id="rId27"/>
    <p:sldId id="482" r:id="rId28"/>
    <p:sldId id="483" r:id="rId29"/>
    <p:sldId id="484" r:id="rId30"/>
    <p:sldId id="689" r:id="rId31"/>
    <p:sldId id="416" r:id="rId32"/>
    <p:sldId id="417" r:id="rId33"/>
    <p:sldId id="418" r:id="rId34"/>
    <p:sldId id="419" r:id="rId35"/>
    <p:sldId id="420" r:id="rId36"/>
    <p:sldId id="697" r:id="rId37"/>
    <p:sldId id="501" r:id="rId38"/>
    <p:sldId id="485" r:id="rId39"/>
    <p:sldId id="486" r:id="rId40"/>
    <p:sldId id="487" r:id="rId41"/>
    <p:sldId id="488" r:id="rId42"/>
    <p:sldId id="489" r:id="rId43"/>
    <p:sldId id="490" r:id="rId44"/>
    <p:sldId id="491" r:id="rId45"/>
    <p:sldId id="492" r:id="rId46"/>
    <p:sldId id="493" r:id="rId47"/>
    <p:sldId id="494" r:id="rId48"/>
    <p:sldId id="495" r:id="rId49"/>
    <p:sldId id="496" r:id="rId50"/>
    <p:sldId id="497" r:id="rId51"/>
    <p:sldId id="498" r:id="rId52"/>
    <p:sldId id="499" r:id="rId53"/>
    <p:sldId id="500" r:id="rId54"/>
    <p:sldId id="681" r:id="rId55"/>
    <p:sldId id="603" r:id="rId56"/>
    <p:sldId id="604" r:id="rId57"/>
    <p:sldId id="605" r:id="rId58"/>
    <p:sldId id="606" r:id="rId59"/>
    <p:sldId id="607" r:id="rId60"/>
    <p:sldId id="608" r:id="rId61"/>
    <p:sldId id="609" r:id="rId62"/>
    <p:sldId id="610" r:id="rId63"/>
    <p:sldId id="611" r:id="rId64"/>
    <p:sldId id="612" r:id="rId65"/>
    <p:sldId id="613" r:id="rId66"/>
    <p:sldId id="614" r:id="rId67"/>
    <p:sldId id="615" r:id="rId68"/>
    <p:sldId id="616" r:id="rId69"/>
    <p:sldId id="617" r:id="rId70"/>
    <p:sldId id="618" r:id="rId71"/>
    <p:sldId id="619" r:id="rId72"/>
    <p:sldId id="620" r:id="rId73"/>
    <p:sldId id="621" r:id="rId74"/>
    <p:sldId id="622" r:id="rId75"/>
    <p:sldId id="623" r:id="rId76"/>
    <p:sldId id="624" r:id="rId77"/>
    <p:sldId id="625" r:id="rId78"/>
    <p:sldId id="626" r:id="rId79"/>
    <p:sldId id="627" r:id="rId80"/>
    <p:sldId id="628" r:id="rId81"/>
    <p:sldId id="629" r:id="rId82"/>
    <p:sldId id="630" r:id="rId83"/>
    <p:sldId id="631" r:id="rId84"/>
    <p:sldId id="632" r:id="rId85"/>
    <p:sldId id="633" r:id="rId86"/>
    <p:sldId id="634" r:id="rId87"/>
    <p:sldId id="635" r:id="rId88"/>
    <p:sldId id="636" r:id="rId89"/>
    <p:sldId id="637" r:id="rId90"/>
    <p:sldId id="638" r:id="rId91"/>
    <p:sldId id="639" r:id="rId92"/>
    <p:sldId id="426" r:id="rId93"/>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06">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6600"/>
    <a:srgbClr val="0000FF"/>
    <a:srgbClr val="CC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14"/>
      </p:cViewPr>
      <p:guideLst>
        <p:guide orient="horz" pos="806"/>
        <p:guide pos="521"/>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AB6748B-DF3F-4B87-AA93-6073D3E996F8}"/>
              </a:ext>
            </a:extLst>
          </p:cNvPr>
          <p:cNvSpPr>
            <a:spLocks noGrp="1" noChangeArrowheads="1"/>
          </p:cNvSpPr>
          <p:nvPr>
            <p:ph type="hdr" sz="quarter"/>
          </p:nvPr>
        </p:nvSpPr>
        <p:spPr bwMode="auto">
          <a:xfrm>
            <a:off x="0" y="0"/>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51" tIns="48326" rIns="96651" bIns="48326" numCol="1" anchor="ctr" anchorCtr="0" compatLnSpc="1">
            <a:prstTxWarp prst="textNoShape">
              <a:avLst/>
            </a:prstTxWarp>
          </a:bodyPr>
          <a:lstStyle>
            <a:lvl1pPr defTabSz="966788">
              <a:buFont typeface="Arial" panose="020B0604020202020204" pitchFamily="34" charset="0"/>
              <a:buNone/>
              <a:defRPr sz="1400">
                <a:latin typeface="Times New Roman" panose="02020603050405020304" pitchFamily="18" charset="0"/>
              </a:defRPr>
            </a:lvl1pPr>
          </a:lstStyle>
          <a:p>
            <a:pPr>
              <a:defRPr/>
            </a:pPr>
            <a:endParaRPr lang="zh-CN" altLang="en-US"/>
          </a:p>
        </p:txBody>
      </p:sp>
      <p:sp>
        <p:nvSpPr>
          <p:cNvPr id="3075" name="Rectangle 3">
            <a:extLst>
              <a:ext uri="{FF2B5EF4-FFF2-40B4-BE49-F238E27FC236}">
                <a16:creationId xmlns:a16="http://schemas.microsoft.com/office/drawing/2014/main" id="{4729D510-51CC-4909-A92F-989B13115298}"/>
              </a:ext>
            </a:extLst>
          </p:cNvPr>
          <p:cNvSpPr>
            <a:spLocks noGrp="1" noChangeArrowheads="1"/>
          </p:cNvSpPr>
          <p:nvPr>
            <p:ph type="dt" idx="1"/>
          </p:nvPr>
        </p:nvSpPr>
        <p:spPr bwMode="auto">
          <a:xfrm>
            <a:off x="4144963" y="0"/>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51" tIns="48326" rIns="96651" bIns="48326" numCol="1" anchor="ctr" anchorCtr="0" compatLnSpc="1">
            <a:prstTxWarp prst="textNoShape">
              <a:avLst/>
            </a:prstTxWarp>
          </a:bodyPr>
          <a:lstStyle>
            <a:lvl1pPr algn="r" defTabSz="966788">
              <a:buFont typeface="Arial" panose="020B0604020202020204" pitchFamily="34" charset="0"/>
              <a:buNone/>
              <a:defRPr sz="1400">
                <a:latin typeface="Times New Roman" panose="02020603050405020304" pitchFamily="18" charset="0"/>
                <a:ea typeface="宋体" panose="02010600030101010101" pitchFamily="2" charset="-122"/>
              </a:defRPr>
            </a:lvl1pPr>
          </a:lstStyle>
          <a:p>
            <a:pPr>
              <a:defRPr/>
            </a:pPr>
            <a:endParaRPr lang="en-US"/>
          </a:p>
        </p:txBody>
      </p:sp>
      <p:sp>
        <p:nvSpPr>
          <p:cNvPr id="3076" name="Rectangle 4">
            <a:extLst>
              <a:ext uri="{FF2B5EF4-FFF2-40B4-BE49-F238E27FC236}">
                <a16:creationId xmlns:a16="http://schemas.microsoft.com/office/drawing/2014/main" id="{AF7005FB-43B3-4632-A05D-9C3D86A04BF0}"/>
              </a:ext>
            </a:extLst>
          </p:cNvPr>
          <p:cNvSpPr>
            <a:spLocks noGrp="1" noRot="1" noChangeAspect="1" noChangeArrowheads="1"/>
          </p:cNvSpPr>
          <p:nvPr>
            <p:ph type="sldImg" idx="2"/>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958F0683-64BB-4340-BEC8-12AB86D207CA}"/>
              </a:ext>
            </a:extLst>
          </p:cNvPr>
          <p:cNvSpPr>
            <a:spLocks noGrp="1" noChangeArrowheads="1"/>
          </p:cNvSpPr>
          <p:nvPr>
            <p:ph type="body" sz="quarter" idx="3"/>
          </p:nvPr>
        </p:nvSpPr>
        <p:spPr bwMode="auto">
          <a:xfrm>
            <a:off x="976313" y="4560888"/>
            <a:ext cx="536257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9EEC4FDD-C77D-4CBB-B9CF-BE26A4C6E085}"/>
              </a:ext>
            </a:extLst>
          </p:cNvPr>
          <p:cNvSpPr>
            <a:spLocks noGrp="1" noChangeArrowheads="1"/>
          </p:cNvSpPr>
          <p:nvPr>
            <p:ph type="ftr" sz="quarter" idx="4"/>
          </p:nvPr>
        </p:nvSpPr>
        <p:spPr bwMode="auto">
          <a:xfrm>
            <a:off x="0" y="9121775"/>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51" tIns="48326" rIns="96651" bIns="48326" numCol="1" anchor="b" anchorCtr="0" compatLnSpc="1">
            <a:prstTxWarp prst="textNoShape">
              <a:avLst/>
            </a:prstTxWarp>
          </a:bodyPr>
          <a:lstStyle>
            <a:lvl1pPr defTabSz="966788">
              <a:buFont typeface="Arial" panose="020B0604020202020204" pitchFamily="34" charset="0"/>
              <a:buNone/>
              <a:defRPr sz="1400">
                <a:latin typeface="Times New Roman" panose="02020603050405020304" pitchFamily="18" charset="0"/>
                <a:ea typeface="宋体" panose="02010600030101010101" pitchFamily="2" charset="-122"/>
              </a:defRPr>
            </a:lvl1pPr>
          </a:lstStyle>
          <a:p>
            <a:pPr>
              <a:defRPr/>
            </a:pPr>
            <a:endParaRPr lang="en-US"/>
          </a:p>
        </p:txBody>
      </p:sp>
      <p:sp>
        <p:nvSpPr>
          <p:cNvPr id="3079" name="Rectangle 7">
            <a:extLst>
              <a:ext uri="{FF2B5EF4-FFF2-40B4-BE49-F238E27FC236}">
                <a16:creationId xmlns:a16="http://schemas.microsoft.com/office/drawing/2014/main" id="{6993AD28-E6E9-4CC6-A0A7-A9BCFA2F6BDF}"/>
              </a:ext>
            </a:extLst>
          </p:cNvPr>
          <p:cNvSpPr>
            <a:spLocks noGrp="1" noChangeArrowheads="1"/>
          </p:cNvSpPr>
          <p:nvPr>
            <p:ph type="sldNum" sz="quarter" idx="5"/>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51" tIns="48326" rIns="96651" bIns="48326" numCol="1" anchor="b" anchorCtr="0" compatLnSpc="1">
            <a:prstTxWarp prst="textNoShape">
              <a:avLst/>
            </a:prstTxWarp>
          </a:bodyPr>
          <a:lstStyle>
            <a:lvl1pPr algn="r" defTabSz="966788">
              <a:buFont typeface="Arial" panose="020B0604020202020204" pitchFamily="34" charset="0"/>
              <a:buNone/>
              <a:defRPr sz="1400">
                <a:latin typeface="Times New Roman" panose="02020603050405020304" pitchFamily="18" charset="0"/>
              </a:defRPr>
            </a:lvl1pPr>
          </a:lstStyle>
          <a:p>
            <a:pPr>
              <a:defRPr/>
            </a:pPr>
            <a:fld id="{27AA3E3B-9EA5-4C23-ABBE-5F67DD24E58C}" type="slidenum">
              <a:rPr lang="zh-CN" altLang="en-US"/>
              <a:pPr>
                <a:defRPr/>
              </a:pPr>
              <a:t>‹#›</a:t>
            </a:fld>
            <a:endParaRPr lang="en-US">
              <a:ea typeface="宋体" panose="02010600030101010101" pitchFamily="2" charset="-122"/>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4268473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798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438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3CB3367A-25BA-4AB6-9393-A96FF1E7574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C4D5D1-24C2-4B77-BC85-5E3CA9D7DD1D}"/>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17282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D053363-AD01-4127-87F9-7164EDF7E89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63C98DD-2250-4196-9D7C-904338C2C5B7}"/>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35172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C8D92741-5290-470E-8839-7A8E6140A88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DFF5C63-260C-4EAE-8E5F-74E4C1DA94DE}"/>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8375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C6FB3BE-4141-4EE2-AEE2-7F37ECB94AB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2815710-087F-4F93-B414-36ECB45E68F2}"/>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08034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30C440F-938D-4F41-8D26-DDC7E8916BA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AC546426-B77E-48E1-AA37-0577F31F1085}"/>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29263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BF1592BE-5C87-4E1F-96FD-7808D85AC96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1A4B3F9-9450-496F-9C40-6ACBD86FAD32}"/>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87974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DB7CDEC-0357-4088-8FA4-1D29C9027A5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7B70E46-C731-45D1-A964-BA690992EA69}"/>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993076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2DD02A0-F664-463A-BE90-1D497571BFD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0BE10A6-BEE7-4B1D-BB6C-BC02A7CD5435}"/>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4032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9690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0B12A2A-229B-4F44-8EB9-F7DA7581CA3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3ADC48A-BBBE-4932-A0FC-71FD1B3387BD}"/>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154083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2151A6B-0E6F-493E-843A-ECCAF8C0BDD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A8F3F01-020C-40A2-B257-8D8665C624AA}"/>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9379871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FBF08E4-C711-4429-A020-78F04AAA3D5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421F1BA-9059-4162-90E5-0E1764B3879B}"/>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96541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96283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0942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40235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105738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380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945589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442504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D80EA27-62B0-4C90-87CD-4CC0D3F28DF0}"/>
              </a:ext>
            </a:extLst>
          </p:cNvPr>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9BA1B568-5EEA-4861-90BC-0D74E98A5665}"/>
              </a:ext>
            </a:extLst>
          </p:cNvPr>
          <p:cNvSpPr txBox="1">
            <a:spLocks noChangeArrowheads="1"/>
          </p:cNvSpPr>
          <p:nvPr/>
        </p:nvSpPr>
        <p:spPr bwMode="auto">
          <a:xfrm>
            <a:off x="4267200" y="6613525"/>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6.</a:t>
            </a:r>
            <a:fld id="{581A156F-E7D9-4523-B3BD-30AB64EA1899}" type="slidenum">
              <a:rPr lang="en-US" sz="1000" b="1" smtClean="0">
                <a:solidFill>
                  <a:srgbClr val="993300"/>
                </a:solidFill>
                <a:ea typeface="宋体" panose="02010600030101010101" pitchFamily="2" charset="-122"/>
              </a:rPr>
              <a:pPr algn="ctr">
                <a:spcBef>
                  <a:spcPct val="50000"/>
                </a:spcBef>
                <a:buFont typeface="Arial" panose="020B0604020202020204" pitchFamily="34" charset="0"/>
                <a:buNone/>
                <a:defRPr/>
              </a:pPr>
              <a:t>‹#›</a:t>
            </a:fld>
            <a:endParaRPr lang="en-US" sz="1000" b="1">
              <a:solidFill>
                <a:srgbClr val="993300"/>
              </a:solidFill>
              <a:ea typeface="宋体" panose="02010600030101010101" pitchFamily="2" charset="-122"/>
            </a:endParaRPr>
          </a:p>
        </p:txBody>
      </p:sp>
      <p:sp>
        <p:nvSpPr>
          <p:cNvPr id="1028" name="Rectangle 4">
            <a:extLst>
              <a:ext uri="{FF2B5EF4-FFF2-40B4-BE49-F238E27FC236}">
                <a16:creationId xmlns:a16="http://schemas.microsoft.com/office/drawing/2014/main" id="{8BA8EAF5-9106-4F52-914A-AF6B5886F5F1}"/>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4EC3FFEE-AB2A-4D84-953F-EF9D72182C33}"/>
              </a:ext>
            </a:extLst>
          </p:cNvPr>
          <p:cNvSpPr>
            <a:spLocks/>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9DA03B3A-374E-47CE-86AE-DE66765E3527}"/>
              </a:ext>
            </a:extLst>
          </p:cNvPr>
          <p:cNvSpPr>
            <a:spLocks/>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9D1A76D9-3C0C-4C0F-A30B-333286A4297B}"/>
              </a:ext>
            </a:extLst>
          </p:cNvPr>
          <p:cNvSpPr>
            <a:spLocks/>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77D6CEDD-6AD7-48C0-B178-C8A6E98DBBAB}"/>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Silberschatz, Galvin and Gagne ©2005</a:t>
            </a:r>
          </a:p>
        </p:txBody>
      </p:sp>
      <p:sp>
        <p:nvSpPr>
          <p:cNvPr id="1033" name="Text Box 9">
            <a:extLst>
              <a:ext uri="{FF2B5EF4-FFF2-40B4-BE49-F238E27FC236}">
                <a16:creationId xmlns:a16="http://schemas.microsoft.com/office/drawing/2014/main" id="{5D199A4E-B041-4DA8-9349-9FC516711387}"/>
              </a:ext>
            </a:extLst>
          </p:cNvPr>
          <p:cNvSpPr txBox="1">
            <a:spLocks noChangeArrowheads="1"/>
          </p:cNvSpPr>
          <p:nvPr/>
        </p:nvSpPr>
        <p:spPr bwMode="auto">
          <a:xfrm>
            <a:off x="0" y="6613525"/>
            <a:ext cx="3387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spcBef>
                <a:spcPct val="50000"/>
              </a:spcBef>
              <a:buFont typeface="Arial" panose="020B0604020202020204" pitchFamily="34" charset="0"/>
              <a:buNone/>
              <a:defRPr/>
            </a:pPr>
            <a:r>
              <a:rPr lang="en-US" sz="1000" b="1">
                <a:solidFill>
                  <a:srgbClr val="993300"/>
                </a:solidFill>
                <a:ea typeface="宋体" panose="02010600030101010101" pitchFamily="2" charset="-122"/>
              </a:rPr>
              <a:t>Operating System Concepts – 7</a:t>
            </a:r>
            <a:r>
              <a:rPr lang="en-US" sz="1000" b="1" baseline="30000">
                <a:solidFill>
                  <a:srgbClr val="993300"/>
                </a:solidFill>
                <a:ea typeface="宋体" panose="02010600030101010101" pitchFamily="2" charset="-122"/>
              </a:rPr>
              <a:t>th</a:t>
            </a:r>
            <a:r>
              <a:rPr lang="en-US" sz="1000" b="1">
                <a:solidFill>
                  <a:srgbClr val="993300"/>
                </a:solidFill>
                <a:ea typeface="宋体" panose="02010600030101010101" pitchFamily="2" charset="-122"/>
              </a:rPr>
              <a:t> Edition, Feb 8, 2005</a:t>
            </a:r>
          </a:p>
        </p:txBody>
      </p:sp>
      <p:sp>
        <p:nvSpPr>
          <p:cNvPr id="1034" name="Freeform 10">
            <a:extLst>
              <a:ext uri="{FF2B5EF4-FFF2-40B4-BE49-F238E27FC236}">
                <a16:creationId xmlns:a16="http://schemas.microsoft.com/office/drawing/2014/main" id="{3D77AA6E-0D24-4375-9E82-7C4D1B96720E}"/>
              </a:ext>
            </a:extLst>
          </p:cNvPr>
          <p:cNvSpPr>
            <a:spLocks/>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3DDE2B01-8FA9-40AE-84CC-3C8776C2D291}"/>
              </a:ext>
            </a:extLst>
          </p:cNvPr>
          <p:cNvSpPr>
            <a:spLocks/>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A881800F-009B-4619-97AD-354771C0B769}"/>
              </a:ext>
            </a:extLst>
          </p:cNvPr>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1037" name="Freeform 13">
            <a:extLst>
              <a:ext uri="{FF2B5EF4-FFF2-40B4-BE49-F238E27FC236}">
                <a16:creationId xmlns:a16="http://schemas.microsoft.com/office/drawing/2014/main" id="{00B49DD0-E567-4EB7-A1F0-D35D9D20C25F}"/>
              </a:ext>
            </a:extLst>
          </p:cNvPr>
          <p:cNvSpPr>
            <a:spLocks/>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04C9515E-895D-47A0-A63C-4502B264779D}"/>
              </a:ext>
            </a:extLst>
          </p:cNvPr>
          <p:cNvSpPr>
            <a:spLocks/>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1077BFDB-C657-4251-B581-CC8700B2F8D7}"/>
              </a:ext>
            </a:extLst>
          </p:cNvPr>
          <p:cNvSpPr>
            <a:spLocks/>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8F6F37EA-1E2B-4806-A40D-E0964D540C97}"/>
              </a:ext>
            </a:extLst>
          </p:cNvPr>
          <p:cNvSpPr>
            <a:spLocks/>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30962DEB-D1AC-41AD-A553-50ACDF78D4B8}"/>
              </a:ext>
            </a:extLst>
          </p:cNvPr>
          <p:cNvSpPr>
            <a:spLocks/>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20A7D9CD-76F4-4599-9429-5FCB32F8BE43}"/>
              </a:ext>
            </a:extLst>
          </p:cNvPr>
          <p:cNvSpPr>
            <a:spLocks/>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6E79ED33-F483-4DA6-90A7-131BCF569FC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CCF08793-B81F-4E62-AD54-AF33CCFA409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2EDE4E60-891F-49F5-9116-2464C96B32EA}"/>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111"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B1036623-8614-41D6-AD44-19EFC5708FF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F586DCBC-C60C-431E-A6B2-412683F2F07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F3C32851-C173-4907-A403-824DF73657F7}"/>
              </a:ext>
            </a:extLst>
          </p:cNvPr>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2E6E5722-6B31-4E7E-9CDE-9B8562E3DA53}"/>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C7AD0696-1892-4313-9807-619D89BE7869}"/>
              </a:ext>
            </a:extLst>
          </p:cNvPr>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
        <p:nvSpPr>
          <p:cNvPr id="2056" name="Rectangle 5">
            <a:extLst>
              <a:ext uri="{FF2B5EF4-FFF2-40B4-BE49-F238E27FC236}">
                <a16:creationId xmlns:a16="http://schemas.microsoft.com/office/drawing/2014/main" id="{26CBEB53-E0E3-4749-9774-3EA1E2BD35B8}"/>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65DEB06-0FF4-4319-98ED-24394E8F671A}"/>
              </a:ext>
            </a:extLst>
          </p:cNvPr>
          <p:cNvSpPr>
            <a:spLocks noGrp="1" noChangeArrowheads="1"/>
          </p:cNvSpPr>
          <p:nvPr>
            <p:ph type="title" idx="4294967295"/>
          </p:nvPr>
        </p:nvSpPr>
        <p:spPr>
          <a:xfrm>
            <a:off x="671513" y="561975"/>
            <a:ext cx="8077200" cy="1020763"/>
          </a:xfrm>
        </p:spPr>
        <p:txBody>
          <a:bodyPr/>
          <a:lstStyle/>
          <a:p>
            <a:pPr>
              <a:defRPr/>
            </a:pPr>
            <a:r>
              <a:rPr lang="en-US" altLang="zh-CN">
                <a:effectLst>
                  <a:outerShdw blurRad="38100" dist="38100" dir="2700000" algn="tl">
                    <a:srgbClr val="C0C0C0"/>
                  </a:outerShdw>
                </a:effectLst>
                <a:ea typeface="宋体" panose="02010600030101010101" pitchFamily="2" charset="-122"/>
              </a:rPr>
              <a:t/>
            </a:r>
            <a:br>
              <a:rPr lang="en-US" altLang="zh-CN">
                <a:effectLst>
                  <a:outerShdw blurRad="38100" dist="38100" dir="2700000" algn="tl">
                    <a:srgbClr val="C0C0C0"/>
                  </a:outerShdw>
                </a:effectLst>
                <a:ea typeface="宋体" panose="02010600030101010101" pitchFamily="2" charset="-122"/>
              </a:rPr>
            </a:br>
            <a:r>
              <a:rPr lang="en-US" altLang="zh-CN">
                <a:effectLst>
                  <a:outerShdw blurRad="38100" dist="38100" dir="2700000" algn="tl">
                    <a:srgbClr val="C0C0C0"/>
                  </a:outerShdw>
                </a:effectLst>
                <a:ea typeface="宋体" panose="02010600030101010101" pitchFamily="2" charset="-122"/>
              </a:rPr>
              <a:t>6.7 Monitors</a:t>
            </a:r>
            <a:br>
              <a:rPr lang="en-US" altLang="zh-CN">
                <a:effectLst>
                  <a:outerShdw blurRad="38100" dist="38100" dir="2700000" algn="tl">
                    <a:srgbClr val="C0C0C0"/>
                  </a:outerShdw>
                </a:effectLst>
                <a:ea typeface="宋体" panose="02010600030101010101" pitchFamily="2" charset="-122"/>
              </a:rPr>
            </a:br>
            <a:r>
              <a:rPr lang="en-US" altLang="zh-CN">
                <a:effectLst>
                  <a:outerShdw blurRad="38100" dist="38100" dir="2700000" algn="tl">
                    <a:srgbClr val="C0C0C0"/>
                  </a:outerShdw>
                </a:effectLst>
                <a:ea typeface="宋体" panose="02010600030101010101" pitchFamily="2" charset="-122"/>
              </a:rPr>
              <a:t>Problems with Semaphores</a:t>
            </a:r>
          </a:p>
        </p:txBody>
      </p:sp>
      <p:sp>
        <p:nvSpPr>
          <p:cNvPr id="4099" name="Rectangle 3">
            <a:extLst>
              <a:ext uri="{FF2B5EF4-FFF2-40B4-BE49-F238E27FC236}">
                <a16:creationId xmlns:a16="http://schemas.microsoft.com/office/drawing/2014/main" id="{C8909D0A-1AC0-4AE8-9FC7-9043CE8F9797}"/>
              </a:ext>
            </a:extLst>
          </p:cNvPr>
          <p:cNvSpPr>
            <a:spLocks noGrp="1" noChangeArrowheads="1"/>
          </p:cNvSpPr>
          <p:nvPr>
            <p:ph type="body" idx="4294967295"/>
          </p:nvPr>
        </p:nvSpPr>
        <p:spPr>
          <a:xfrm>
            <a:off x="827088" y="1920875"/>
            <a:ext cx="6959600" cy="576263"/>
          </a:xfrm>
        </p:spPr>
        <p:txBody>
          <a:bodyPr/>
          <a:lstStyle/>
          <a:p>
            <a:r>
              <a:rPr lang="en-US" altLang="zh-CN" sz="2400">
                <a:solidFill>
                  <a:srgbClr val="0070C0"/>
                </a:solidFill>
                <a:ea typeface="宋体" panose="02010600030101010101" pitchFamily="2" charset="-122"/>
              </a:rPr>
              <a:t>Incorrect use of semaphore operations</a:t>
            </a:r>
          </a:p>
          <a:p>
            <a:pPr marL="457200" lvl="1" indent="0">
              <a:buFont typeface="Monotype Sorts" pitchFamily="2" charset="2"/>
              <a:buNone/>
            </a:pPr>
            <a:endParaRPr lang="zh-CN" altLang="en-US" sz="2000">
              <a:ea typeface="宋体" panose="02010600030101010101" pitchFamily="2" charset="-122"/>
            </a:endParaRPr>
          </a:p>
        </p:txBody>
      </p:sp>
      <p:sp>
        <p:nvSpPr>
          <p:cNvPr id="4100" name="Rectangle 3">
            <a:extLst>
              <a:ext uri="{FF2B5EF4-FFF2-40B4-BE49-F238E27FC236}">
                <a16:creationId xmlns:a16="http://schemas.microsoft.com/office/drawing/2014/main" id="{95D23FB7-9B0C-4A2A-8C05-4D30F1F5FCD0}"/>
              </a:ext>
            </a:extLst>
          </p:cNvPr>
          <p:cNvSpPr txBox="1">
            <a:spLocks noChangeArrowheads="1"/>
          </p:cNvSpPr>
          <p:nvPr/>
        </p:nvSpPr>
        <p:spPr bwMode="auto">
          <a:xfrm>
            <a:off x="525248" y="2497138"/>
            <a:ext cx="2189162" cy="36718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08585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42875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177165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buFont typeface="Monotype Sorts" pitchFamily="2" charset="2"/>
              <a:buNone/>
            </a:pPr>
            <a:r>
              <a:rPr lang="en-US" altLang="zh-CN" sz="2400">
                <a:ea typeface="宋体" panose="02010600030101010101" pitchFamily="2" charset="-122"/>
              </a:rPr>
              <a:t> …. </a:t>
            </a:r>
          </a:p>
          <a:p>
            <a:pPr>
              <a:buFont typeface="Monotype Sorts" pitchFamily="2" charset="2"/>
              <a:buNone/>
            </a:pPr>
            <a:r>
              <a:rPr lang="en-US" altLang="zh-CN" sz="2400">
                <a:ea typeface="宋体" panose="02010600030101010101" pitchFamily="2" charset="-122"/>
              </a:rPr>
              <a:t> signal (mutex) </a:t>
            </a:r>
          </a:p>
          <a:p>
            <a:pPr>
              <a:buFont typeface="Monotype Sorts" pitchFamily="2" charset="2"/>
              <a:buNone/>
            </a:pPr>
            <a:r>
              <a:rPr lang="en-US" altLang="zh-CN" sz="2400">
                <a:ea typeface="宋体" panose="02010600030101010101" pitchFamily="2" charset="-122"/>
              </a:rPr>
              <a:t> …. </a:t>
            </a:r>
          </a:p>
          <a:p>
            <a:pPr>
              <a:buFont typeface="Monotype Sorts" pitchFamily="2" charset="2"/>
              <a:buNone/>
            </a:pPr>
            <a:r>
              <a:rPr lang="en-US" altLang="zh-CN" sz="2400">
                <a:ea typeface="宋体" panose="02010600030101010101" pitchFamily="2" charset="-122"/>
              </a:rPr>
              <a:t> wait (mutex)</a:t>
            </a:r>
          </a:p>
          <a:p>
            <a:pPr>
              <a:buFont typeface="Monotype Sorts" pitchFamily="2" charset="2"/>
              <a:buNone/>
            </a:pPr>
            <a:r>
              <a:rPr lang="en-US" altLang="zh-CN" sz="2000">
                <a:ea typeface="宋体" panose="02010600030101010101" pitchFamily="2" charset="-122"/>
              </a:rPr>
              <a:t> …. </a:t>
            </a:r>
          </a:p>
          <a:p>
            <a:pPr>
              <a:buFont typeface="Monotype Sorts" pitchFamily="2" charset="2"/>
              <a:buNone/>
            </a:pPr>
            <a:endParaRPr lang="en-US" altLang="zh-CN" sz="2000">
              <a:ea typeface="宋体" panose="02010600030101010101" pitchFamily="2" charset="-122"/>
            </a:endParaRPr>
          </a:p>
          <a:p>
            <a:pPr>
              <a:buFont typeface="Monotype Sorts" pitchFamily="2" charset="2"/>
              <a:buNone/>
            </a:pPr>
            <a:r>
              <a:rPr lang="zh-CN" altLang="en-US" sz="2000">
                <a:ea typeface="宋体" panose="02010600030101010101" pitchFamily="2" charset="-122"/>
              </a:rPr>
              <a:t>     </a:t>
            </a:r>
            <a:r>
              <a:rPr lang="zh-CN" altLang="en-US" sz="2000">
                <a:solidFill>
                  <a:srgbClr val="0000FF"/>
                </a:solidFill>
                <a:ea typeface="宋体" panose="02010600030101010101" pitchFamily="2" charset="-122"/>
              </a:rPr>
              <a:t>（顺序颠倒）</a:t>
            </a:r>
          </a:p>
        </p:txBody>
      </p:sp>
      <p:sp>
        <p:nvSpPr>
          <p:cNvPr id="4101" name="Rectangle 3">
            <a:extLst>
              <a:ext uri="{FF2B5EF4-FFF2-40B4-BE49-F238E27FC236}">
                <a16:creationId xmlns:a16="http://schemas.microsoft.com/office/drawing/2014/main" id="{C303AF57-C9BA-45C0-B316-7C184EC66309}"/>
              </a:ext>
            </a:extLst>
          </p:cNvPr>
          <p:cNvSpPr txBox="1">
            <a:spLocks noChangeArrowheads="1"/>
          </p:cNvSpPr>
          <p:nvPr/>
        </p:nvSpPr>
        <p:spPr bwMode="auto">
          <a:xfrm>
            <a:off x="2893504" y="2538413"/>
            <a:ext cx="2187575" cy="3630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08585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42875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177165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buFont typeface="Monotype Sorts" pitchFamily="2" charset="2"/>
              <a:buNone/>
            </a:pPr>
            <a:r>
              <a:rPr lang="en-US" altLang="zh-CN" sz="2400">
                <a:ea typeface="宋体" panose="02010600030101010101" pitchFamily="2" charset="-122"/>
              </a:rPr>
              <a:t> …. </a:t>
            </a:r>
          </a:p>
          <a:p>
            <a:pPr>
              <a:buFont typeface="Monotype Sorts" pitchFamily="2" charset="2"/>
              <a:buNone/>
            </a:pPr>
            <a:r>
              <a:rPr lang="en-US" altLang="zh-CN" sz="2400">
                <a:ea typeface="宋体" panose="02010600030101010101" pitchFamily="2" charset="-122"/>
              </a:rPr>
              <a:t>wait (mutex) </a:t>
            </a:r>
          </a:p>
          <a:p>
            <a:pPr>
              <a:buFont typeface="Monotype Sorts" pitchFamily="2" charset="2"/>
              <a:buNone/>
            </a:pPr>
            <a:r>
              <a:rPr lang="en-US" altLang="zh-CN" sz="2400">
                <a:ea typeface="宋体" panose="02010600030101010101" pitchFamily="2" charset="-122"/>
              </a:rPr>
              <a:t> …. </a:t>
            </a:r>
          </a:p>
          <a:p>
            <a:pPr>
              <a:buFont typeface="Monotype Sorts" pitchFamily="2" charset="2"/>
              <a:buNone/>
            </a:pPr>
            <a:r>
              <a:rPr lang="en-US" altLang="zh-CN" sz="2400">
                <a:ea typeface="宋体" panose="02010600030101010101" pitchFamily="2" charset="-122"/>
              </a:rPr>
              <a:t> wait (mutex)</a:t>
            </a:r>
          </a:p>
          <a:p>
            <a:pPr>
              <a:buFont typeface="Monotype Sorts" pitchFamily="2" charset="2"/>
              <a:buNone/>
            </a:pPr>
            <a:r>
              <a:rPr lang="en-US" altLang="zh-CN" sz="2000">
                <a:ea typeface="宋体" panose="02010600030101010101" pitchFamily="2" charset="-122"/>
              </a:rPr>
              <a:t> …. </a:t>
            </a:r>
          </a:p>
          <a:p>
            <a:pPr>
              <a:buFont typeface="Monotype Sorts" pitchFamily="2" charset="2"/>
              <a:buNone/>
            </a:pPr>
            <a:endParaRPr lang="en-US" altLang="zh-CN" sz="2000">
              <a:ea typeface="宋体" panose="02010600030101010101" pitchFamily="2" charset="-122"/>
            </a:endParaRPr>
          </a:p>
          <a:p>
            <a:pPr>
              <a:buFont typeface="Monotype Sorts" pitchFamily="2" charset="2"/>
              <a:buNone/>
            </a:pPr>
            <a:r>
              <a:rPr lang="en-US" altLang="zh-CN" sz="2000">
                <a:solidFill>
                  <a:srgbClr val="0000FF"/>
                </a:solidFill>
                <a:ea typeface="宋体" panose="02010600030101010101" pitchFamily="2" charset="-122"/>
              </a:rPr>
              <a:t> (</a:t>
            </a:r>
            <a:r>
              <a:rPr lang="zh-CN" altLang="en-US" sz="2000">
                <a:solidFill>
                  <a:srgbClr val="0000FF"/>
                </a:solidFill>
                <a:ea typeface="宋体" panose="02010600030101010101" pitchFamily="2" charset="-122"/>
              </a:rPr>
              <a:t>signal误为wait</a:t>
            </a:r>
            <a:r>
              <a:rPr lang="en-US" altLang="zh-CN" sz="2000">
                <a:solidFill>
                  <a:srgbClr val="0000FF"/>
                </a:solidFill>
                <a:ea typeface="宋体" panose="02010600030101010101" pitchFamily="2" charset="-122"/>
              </a:rPr>
              <a:t>)</a:t>
            </a:r>
          </a:p>
          <a:p>
            <a:pPr>
              <a:buFont typeface="Monotype Sorts" pitchFamily="2" charset="2"/>
              <a:buNone/>
            </a:pPr>
            <a:endParaRPr lang="zh-CN" altLang="en-US" sz="2000">
              <a:ea typeface="宋体" panose="02010600030101010101" pitchFamily="2" charset="-122"/>
            </a:endParaRPr>
          </a:p>
        </p:txBody>
      </p:sp>
      <p:sp>
        <p:nvSpPr>
          <p:cNvPr id="4102" name="Rectangle 3">
            <a:extLst>
              <a:ext uri="{FF2B5EF4-FFF2-40B4-BE49-F238E27FC236}">
                <a16:creationId xmlns:a16="http://schemas.microsoft.com/office/drawing/2014/main" id="{881DE800-687B-4CE3-8862-4CC46BF6D4F9}"/>
              </a:ext>
            </a:extLst>
          </p:cNvPr>
          <p:cNvSpPr txBox="1">
            <a:spLocks noChangeArrowheads="1"/>
          </p:cNvSpPr>
          <p:nvPr/>
        </p:nvSpPr>
        <p:spPr bwMode="auto">
          <a:xfrm>
            <a:off x="5260173" y="2538413"/>
            <a:ext cx="3167432" cy="3630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08585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42875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177165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2288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6860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1432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60045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buFont typeface="Monotype Sorts" pitchFamily="2" charset="2"/>
              <a:buNone/>
            </a:pPr>
            <a:r>
              <a:rPr lang="en-US" altLang="zh-CN" sz="2400">
                <a:ea typeface="宋体" panose="02010600030101010101" pitchFamily="2" charset="-122"/>
              </a:rPr>
              <a:t> …. </a:t>
            </a:r>
          </a:p>
          <a:p>
            <a:pPr>
              <a:buFont typeface="Monotype Sorts" pitchFamily="2" charset="2"/>
              <a:buNone/>
            </a:pPr>
            <a:r>
              <a:rPr lang="en-US" altLang="zh-CN" sz="2400">
                <a:ea typeface="宋体" panose="02010600030101010101" pitchFamily="2" charset="-122"/>
              </a:rPr>
              <a:t>wait (mutex) </a:t>
            </a:r>
          </a:p>
          <a:p>
            <a:pPr>
              <a:buFont typeface="Monotype Sorts" pitchFamily="2" charset="2"/>
              <a:buNone/>
            </a:pPr>
            <a:r>
              <a:rPr lang="en-US" altLang="zh-CN" sz="2400">
                <a:ea typeface="宋体" panose="02010600030101010101" pitchFamily="2" charset="-122"/>
              </a:rPr>
              <a:t> …. </a:t>
            </a:r>
          </a:p>
          <a:p>
            <a:pPr>
              <a:buFont typeface="Monotype Sorts" pitchFamily="2" charset="2"/>
              <a:buNone/>
            </a:pPr>
            <a:r>
              <a:rPr lang="en-US" altLang="zh-CN" sz="2000">
                <a:ea typeface="宋体" panose="02010600030101010101" pitchFamily="2" charset="-122"/>
              </a:rPr>
              <a:t>  …. </a:t>
            </a:r>
          </a:p>
          <a:p>
            <a:pPr>
              <a:buFont typeface="Monotype Sorts" pitchFamily="2" charset="2"/>
              <a:buNone/>
            </a:pPr>
            <a:endParaRPr lang="en-US" altLang="zh-CN" sz="2000">
              <a:ea typeface="宋体" panose="02010600030101010101" pitchFamily="2" charset="-122"/>
            </a:endParaRPr>
          </a:p>
          <a:p>
            <a:pPr marL="0" lvl="1">
              <a:buClr>
                <a:srgbClr val="993300"/>
              </a:buClr>
              <a:buSzPct val="90000"/>
              <a:buFont typeface="Monotype Sorts" pitchFamily="2" charset="2"/>
              <a:buNone/>
            </a:pPr>
            <a:r>
              <a:rPr lang="zh-CN" altLang="en-US" sz="2000">
                <a:solidFill>
                  <a:srgbClr val="0000FF"/>
                </a:solidFill>
                <a:ea typeface="宋体" panose="02010600030101010101" pitchFamily="2" charset="-122"/>
              </a:rPr>
              <a:t>Omitting  of wait (mutex) or signal (mutex) (or both)</a:t>
            </a:r>
          </a:p>
          <a:p>
            <a:pPr>
              <a:buFont typeface="Monotype Sorts" pitchFamily="2" charset="2"/>
              <a:buNone/>
            </a:pPr>
            <a:endParaRPr lang="en-US" altLang="zh-CN" sz="2000">
              <a:ea typeface="宋体" panose="02010600030101010101" pitchFamily="2" charset="-122"/>
            </a:endParaRPr>
          </a:p>
          <a:p>
            <a:pPr>
              <a:buFont typeface="Monotype Sorts" pitchFamily="2" charset="2"/>
              <a:buNone/>
            </a:pPr>
            <a:endParaRPr lang="zh-CN" altLang="en-US" sz="200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78DC148-CCED-425E-B53C-FC4F08C95B9E}"/>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 Monitor with Condition Variables</a:t>
            </a:r>
          </a:p>
        </p:txBody>
      </p:sp>
      <p:pic>
        <p:nvPicPr>
          <p:cNvPr id="13315" name="Picture 3">
            <a:extLst>
              <a:ext uri="{FF2B5EF4-FFF2-40B4-BE49-F238E27FC236}">
                <a16:creationId xmlns:a16="http://schemas.microsoft.com/office/drawing/2014/main" id="{D2A6F699-7816-498E-B820-B426492C7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4" t="4802" r="1059" b="4802"/>
          <a:stretch>
            <a:fillRect/>
          </a:stretch>
        </p:blipFill>
        <p:spPr bwMode="auto">
          <a:xfrm>
            <a:off x="754063" y="1204913"/>
            <a:ext cx="7373937" cy="39179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3316" name="TextBox 3">
            <a:extLst>
              <a:ext uri="{FF2B5EF4-FFF2-40B4-BE49-F238E27FC236}">
                <a16:creationId xmlns:a16="http://schemas.microsoft.com/office/drawing/2014/main" id="{96D8126A-366C-4568-8C29-6536FE4CEB10}"/>
              </a:ext>
            </a:extLst>
          </p:cNvPr>
          <p:cNvSpPr txBox="1">
            <a:spLocks noChangeArrowheads="1"/>
          </p:cNvSpPr>
          <p:nvPr/>
        </p:nvSpPr>
        <p:spPr bwMode="auto">
          <a:xfrm>
            <a:off x="1755775" y="5935663"/>
            <a:ext cx="4833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Figure 6.18 Monitor with Condition Variables</a:t>
            </a:r>
            <a:endParaRPr lang="zh-CN" altLang="en-US" sz="1800">
              <a:ea typeface="宋体" panose="02010600030101010101" pitchFamily="2" charset="-122"/>
            </a:endParaRPr>
          </a:p>
        </p:txBody>
      </p:sp>
      <p:sp>
        <p:nvSpPr>
          <p:cNvPr id="5" name="圆角矩形标注 4"/>
          <p:cNvSpPr/>
          <p:nvPr/>
        </p:nvSpPr>
        <p:spPr bwMode="auto">
          <a:xfrm>
            <a:off x="801425" y="2982896"/>
            <a:ext cx="1908699" cy="896646"/>
          </a:xfrm>
          <a:prstGeom prst="wedgeRoundRectCallout">
            <a:avLst>
              <a:gd name="adj1" fmla="val -2745"/>
              <a:gd name="adj2" fmla="val -91422"/>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Helvetica" panose="020B0604020202020204" pitchFamily="34" charset="0"/>
              </a:rPr>
              <a:t>管程中进入条件变量</a:t>
            </a:r>
            <a:r>
              <a:rPr kumimoji="0" lang="en-US" altLang="zh-CN" sz="1600" b="0" i="0" u="none" strike="noStrike" cap="none" normalizeH="0" baseline="0" dirty="0" err="1" smtClean="0">
                <a:ln>
                  <a:noFill/>
                </a:ln>
                <a:solidFill>
                  <a:schemeClr val="tx1"/>
                </a:solidFill>
                <a:effectLst/>
                <a:latin typeface="Helvetica" panose="020B0604020202020204" pitchFamily="34" charset="0"/>
              </a:rPr>
              <a:t>x,y</a:t>
            </a:r>
            <a:r>
              <a:rPr kumimoji="0" lang="zh-CN" altLang="en-US" sz="1600" b="0" i="0" u="none" strike="noStrike" cap="none" normalizeH="0" baseline="0" dirty="0" smtClean="0">
                <a:ln>
                  <a:noFill/>
                </a:ln>
                <a:solidFill>
                  <a:schemeClr val="tx1"/>
                </a:solidFill>
                <a:effectLst/>
                <a:latin typeface="Helvetica" panose="020B0604020202020204" pitchFamily="34" charset="0"/>
              </a:rPr>
              <a:t>等待队列的进程队列</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D986130-ECA3-4AFF-8905-1006D5640AE5}"/>
              </a:ext>
            </a:extLst>
          </p:cNvPr>
          <p:cNvSpPr>
            <a:spLocks noGrp="1" noChangeArrowheads="1"/>
          </p:cNvSpPr>
          <p:nvPr>
            <p:ph type="title" idx="4294967295"/>
          </p:nvPr>
        </p:nvSpPr>
        <p:spPr>
          <a:xfrm>
            <a:off x="666750" y="377825"/>
            <a:ext cx="7772400" cy="758825"/>
          </a:xfrm>
        </p:spPr>
        <p:txBody>
          <a:bodyPr/>
          <a:lstStyle/>
          <a:p>
            <a:pPr>
              <a:defRPr/>
            </a:pPr>
            <a:r>
              <a:rPr lang="zh-CN" altLang="en-US" dirty="0">
                <a:effectLst>
                  <a:outerShdw blurRad="38100" dist="38100" dir="2700000" algn="tl">
                    <a:srgbClr val="C0C0C0"/>
                  </a:outerShdw>
                </a:effectLst>
                <a:ea typeface="宋体" panose="02010600030101010101" pitchFamily="2" charset="-122"/>
              </a:rPr>
              <a:t>例：管程的使用</a:t>
            </a:r>
            <a:r>
              <a:rPr lang="en-US" altLang="zh-CN" dirty="0">
                <a:effectLst>
                  <a:outerShdw blurRad="38100" dist="38100" dir="2700000" algn="tl">
                    <a:srgbClr val="C0C0C0"/>
                  </a:outerShdw>
                </a:effectLst>
                <a:ea typeface="宋体" panose="02010600030101010101" pitchFamily="2" charset="-122"/>
              </a:rPr>
              <a:t>--</a:t>
            </a:r>
            <a:r>
              <a:rPr lang="zh-CN" altLang="en-US" dirty="0">
                <a:solidFill>
                  <a:srgbClr val="0000FF"/>
                </a:solidFill>
                <a:effectLst>
                  <a:outerShdw blurRad="38100" dist="38100" dir="2700000" algn="tl">
                    <a:srgbClr val="C0C0C0"/>
                  </a:outerShdw>
                </a:effectLst>
                <a:ea typeface="宋体" panose="02010600030101010101" pitchFamily="2" charset="-122"/>
              </a:rPr>
              <a:t>利用管程解决</a:t>
            </a:r>
            <a:r>
              <a:rPr lang="zh-CN" altLang="en-US" dirty="0">
                <a:solidFill>
                  <a:srgbClr val="7030A0"/>
                </a:solidFill>
                <a:effectLst>
                  <a:outerShdw blurRad="38100" dist="38100" dir="2700000" algn="tl">
                    <a:srgbClr val="C0C0C0"/>
                  </a:outerShdw>
                </a:effectLst>
                <a:ea typeface="宋体" panose="02010600030101010101" pitchFamily="2" charset="-122"/>
              </a:rPr>
              <a:t>P-C</a:t>
            </a:r>
            <a:r>
              <a:rPr lang="zh-CN" altLang="en-US" dirty="0">
                <a:solidFill>
                  <a:srgbClr val="0000FF"/>
                </a:solidFill>
                <a:effectLst>
                  <a:outerShdw blurRad="38100" dist="38100" dir="2700000" algn="tl">
                    <a:srgbClr val="C0C0C0"/>
                  </a:outerShdw>
                </a:effectLst>
                <a:ea typeface="宋体" panose="02010600030101010101" pitchFamily="2" charset="-122"/>
              </a:rPr>
              <a:t>问题</a:t>
            </a:r>
          </a:p>
        </p:txBody>
      </p:sp>
      <p:sp>
        <p:nvSpPr>
          <p:cNvPr id="14339" name="Rectangle 3">
            <a:extLst>
              <a:ext uri="{FF2B5EF4-FFF2-40B4-BE49-F238E27FC236}">
                <a16:creationId xmlns:a16="http://schemas.microsoft.com/office/drawing/2014/main" id="{1AFAA013-7D91-4EF2-BBCA-4D6CD2834C7F}"/>
              </a:ext>
            </a:extLst>
          </p:cNvPr>
          <p:cNvSpPr>
            <a:spLocks noGrp="1" noChangeArrowheads="1"/>
          </p:cNvSpPr>
          <p:nvPr>
            <p:ph type="body" idx="4294967295"/>
          </p:nvPr>
        </p:nvSpPr>
        <p:spPr>
          <a:xfrm>
            <a:off x="1409700" y="1323975"/>
            <a:ext cx="7423582" cy="4565650"/>
          </a:xfrm>
        </p:spPr>
        <p:txBody>
          <a:bodyPr/>
          <a:lstStyle/>
          <a:p>
            <a:r>
              <a:rPr lang="zh-CN" altLang="en-US" sz="2000" b="1" dirty="0">
                <a:ea typeface="宋体" panose="02010600030101010101" pitchFamily="2" charset="-122"/>
              </a:rPr>
              <a:t>建立一个管程，命名为PC</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r>
              <a:rPr lang="zh-CN" altLang="en-US" sz="2000" b="1" dirty="0" smtClean="0">
                <a:ea typeface="宋体" panose="02010600030101010101" pitchFamily="2" charset="-122"/>
              </a:rPr>
              <a:t>其中，管程包含</a:t>
            </a:r>
            <a:r>
              <a:rPr lang="zh-CN" altLang="en-US" sz="2000" b="1" dirty="0">
                <a:ea typeface="宋体" panose="02010600030101010101" pitchFamily="2" charset="-122"/>
              </a:rPr>
              <a:t>两个过程：</a:t>
            </a:r>
          </a:p>
          <a:p>
            <a:pPr lvl="1"/>
            <a:r>
              <a:rPr lang="zh-CN" altLang="en-US" sz="2000" b="1" dirty="0">
                <a:solidFill>
                  <a:srgbClr val="0000FF"/>
                </a:solidFill>
                <a:ea typeface="宋体" panose="02010600030101010101" pitchFamily="2" charset="-122"/>
              </a:rPr>
              <a:t>Put(item)</a:t>
            </a:r>
          </a:p>
          <a:p>
            <a:pPr lvl="2"/>
            <a:r>
              <a:rPr lang="zh-CN" altLang="en-US" sz="1800" b="1" dirty="0">
                <a:ea typeface="宋体" panose="02010600030101010101" pitchFamily="2" charset="-122"/>
              </a:rPr>
              <a:t>生产者利用该过程，将自己生成的消息放到缓冲池</a:t>
            </a:r>
            <a:r>
              <a:rPr lang="zh-CN" altLang="en-US" sz="1800" b="1" dirty="0" smtClean="0">
                <a:ea typeface="宋体" panose="02010600030101010101" pitchFamily="2" charset="-122"/>
              </a:rPr>
              <a:t>中；</a:t>
            </a:r>
            <a:endParaRPr lang="en-US" altLang="zh-CN" sz="1800" b="1" dirty="0" smtClean="0">
              <a:ea typeface="宋体" panose="02010600030101010101" pitchFamily="2" charset="-122"/>
            </a:endParaRPr>
          </a:p>
          <a:p>
            <a:pPr lvl="2"/>
            <a:r>
              <a:rPr lang="zh-CN" altLang="en-US" sz="1800" b="1" dirty="0" smtClean="0">
                <a:ea typeface="宋体" panose="02010600030101010101" pitchFamily="2" charset="-122"/>
              </a:rPr>
              <a:t>并</a:t>
            </a:r>
            <a:r>
              <a:rPr lang="zh-CN" altLang="en-US" sz="1800" b="1" dirty="0">
                <a:ea typeface="宋体" panose="02010600030101010101" pitchFamily="2" charset="-122"/>
              </a:rPr>
              <a:t>利用整型变量count来表示在缓冲池中已有的消息</a:t>
            </a:r>
            <a:r>
              <a:rPr lang="zh-CN" altLang="en-US" sz="1800" b="1" dirty="0" smtClean="0">
                <a:ea typeface="宋体" panose="02010600030101010101" pitchFamily="2" charset="-122"/>
              </a:rPr>
              <a:t>数；</a:t>
            </a:r>
            <a:endParaRPr lang="en-US" altLang="zh-CN" sz="1800" b="1" dirty="0" smtClean="0">
              <a:ea typeface="宋体" panose="02010600030101010101" pitchFamily="2" charset="-122"/>
            </a:endParaRPr>
          </a:p>
          <a:p>
            <a:pPr lvl="2"/>
            <a:r>
              <a:rPr lang="zh-CN" altLang="en-US" sz="1800" b="1" dirty="0" smtClean="0">
                <a:ea typeface="宋体" panose="02010600030101010101" pitchFamily="2" charset="-122"/>
              </a:rPr>
              <a:t>当count </a:t>
            </a:r>
            <a:r>
              <a:rPr lang="zh-CN" altLang="en-US" sz="1800" b="1" dirty="0" smtClean="0">
                <a:ea typeface="宋体" panose="02010600030101010101" pitchFamily="2" charset="-122"/>
                <a:sym typeface="Symbol" panose="05050102010706020507" pitchFamily="18" charset="2"/>
              </a:rPr>
              <a:t></a:t>
            </a:r>
            <a:r>
              <a:rPr lang="zh-CN" altLang="en-US" sz="1800" b="1" dirty="0" smtClean="0">
                <a:ea typeface="宋体" panose="02010600030101010101" pitchFamily="2" charset="-122"/>
              </a:rPr>
              <a:t>n 时</a:t>
            </a:r>
            <a:r>
              <a:rPr lang="zh-CN" altLang="en-US" sz="1800" b="1" dirty="0">
                <a:ea typeface="宋体" panose="02010600030101010101" pitchFamily="2" charset="-122"/>
              </a:rPr>
              <a:t>，表示缓冲池已满，生产者等待；</a:t>
            </a:r>
          </a:p>
          <a:p>
            <a:pPr lvl="1"/>
            <a:r>
              <a:rPr lang="zh-CN" altLang="en-US" sz="2000" b="1" dirty="0">
                <a:solidFill>
                  <a:srgbClr val="0000FF"/>
                </a:solidFill>
                <a:ea typeface="宋体" panose="02010600030101010101" pitchFamily="2" charset="-122"/>
              </a:rPr>
              <a:t>get(item)</a:t>
            </a:r>
          </a:p>
          <a:p>
            <a:pPr lvl="2"/>
            <a:r>
              <a:rPr lang="zh-CN" altLang="en-US" sz="1800" b="1" dirty="0">
                <a:ea typeface="宋体" panose="02010600030101010101" pitchFamily="2" charset="-122"/>
              </a:rPr>
              <a:t>消费者利用该过程，从缓冲池中获取一个</a:t>
            </a:r>
            <a:r>
              <a:rPr lang="zh-CN" altLang="en-US" sz="1800" b="1" dirty="0" smtClean="0">
                <a:ea typeface="宋体" panose="02010600030101010101" pitchFamily="2" charset="-122"/>
              </a:rPr>
              <a:t>消息；</a:t>
            </a:r>
            <a:endParaRPr lang="en-US" altLang="zh-CN" sz="1800" b="1" dirty="0" smtClean="0">
              <a:ea typeface="宋体" panose="02010600030101010101" pitchFamily="2" charset="-122"/>
            </a:endParaRPr>
          </a:p>
          <a:p>
            <a:pPr lvl="2"/>
            <a:r>
              <a:rPr lang="zh-CN" altLang="en-US" sz="1800" b="1" dirty="0" smtClean="0">
                <a:ea typeface="宋体" panose="02010600030101010101" pitchFamily="2" charset="-122"/>
              </a:rPr>
              <a:t>当count </a:t>
            </a:r>
            <a:r>
              <a:rPr lang="zh-CN" altLang="en-US" sz="1800" b="1" dirty="0" smtClean="0">
                <a:ea typeface="宋体" panose="02010600030101010101" pitchFamily="2" charset="-122"/>
                <a:sym typeface="Symbol" panose="05050102010706020507" pitchFamily="18" charset="2"/>
              </a:rPr>
              <a:t></a:t>
            </a:r>
            <a:r>
              <a:rPr lang="zh-CN" altLang="en-US" sz="1800" b="1" dirty="0" smtClean="0">
                <a:ea typeface="宋体" panose="02010600030101010101" pitchFamily="2" charset="-122"/>
              </a:rPr>
              <a:t>0 时</a:t>
            </a:r>
            <a:r>
              <a:rPr lang="zh-CN" altLang="en-US" sz="1800" b="1" dirty="0">
                <a:ea typeface="宋体" panose="02010600030101010101" pitchFamily="2" charset="-122"/>
              </a:rPr>
              <a:t>，表示缓冲池中无可用消息，消费者等待；</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8A02A69-0057-4592-BDBE-5C9800D157D9}"/>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利用管程解决生产者－消费者问题</a:t>
            </a:r>
          </a:p>
        </p:txBody>
      </p:sp>
      <p:sp>
        <p:nvSpPr>
          <p:cNvPr id="15363" name="Rectangle 3">
            <a:extLst>
              <a:ext uri="{FF2B5EF4-FFF2-40B4-BE49-F238E27FC236}">
                <a16:creationId xmlns:a16="http://schemas.microsoft.com/office/drawing/2014/main" id="{A87A5B94-E383-471D-B2C5-36E2F1B25EA5}"/>
              </a:ext>
            </a:extLst>
          </p:cNvPr>
          <p:cNvSpPr>
            <a:spLocks noGrp="1" noChangeArrowheads="1"/>
          </p:cNvSpPr>
          <p:nvPr>
            <p:ph type="body" idx="4294967295"/>
          </p:nvPr>
        </p:nvSpPr>
        <p:spPr>
          <a:xfrm>
            <a:off x="1409700" y="992188"/>
            <a:ext cx="7029450" cy="2524125"/>
          </a:xfrm>
        </p:spPr>
        <p:txBody>
          <a:bodyPr/>
          <a:lstStyle/>
          <a:p>
            <a:pPr>
              <a:spcBef>
                <a:spcPct val="15000"/>
              </a:spcBef>
              <a:buFont typeface="Monotype Sorts" pitchFamily="2" charset="2"/>
              <a:buNone/>
            </a:pPr>
            <a:r>
              <a:rPr lang="zh-CN" altLang="en-US" sz="1800" b="1">
                <a:solidFill>
                  <a:srgbClr val="FF0000"/>
                </a:solidFill>
                <a:ea typeface="宋体" panose="02010600030101010101" pitchFamily="2" charset="-122"/>
              </a:rPr>
              <a:t>Producer: //生产者</a:t>
            </a:r>
          </a:p>
          <a:p>
            <a:pPr>
              <a:spcBef>
                <a:spcPct val="15000"/>
              </a:spcBef>
              <a:buFont typeface="Monotype Sorts" pitchFamily="2" charset="2"/>
              <a:buNone/>
            </a:pPr>
            <a:r>
              <a:rPr lang="zh-CN" altLang="en-US" sz="1800" b="1">
                <a:ea typeface="宋体" panose="02010600030101010101" pitchFamily="2" charset="-122"/>
              </a:rPr>
              <a:t>    do { </a:t>
            </a:r>
          </a:p>
          <a:p>
            <a:pPr>
              <a:spcBef>
                <a:spcPct val="15000"/>
              </a:spcBef>
              <a:buFont typeface="Monotype Sorts" pitchFamily="2" charset="2"/>
              <a:buNone/>
            </a:pPr>
            <a:r>
              <a:rPr lang="zh-CN" altLang="en-US" sz="1800" b="1">
                <a:ea typeface="宋体" panose="02010600030101010101" pitchFamily="2" charset="-122"/>
              </a:rPr>
              <a:t>		…</a:t>
            </a:r>
          </a:p>
          <a:p>
            <a:pPr>
              <a:spcBef>
                <a:spcPct val="15000"/>
              </a:spcBef>
              <a:buFont typeface="Monotype Sorts" pitchFamily="2" charset="2"/>
              <a:buNone/>
            </a:pPr>
            <a:r>
              <a:rPr lang="zh-CN" altLang="en-US" sz="1800" b="1">
                <a:ea typeface="宋体" panose="02010600030101010101" pitchFamily="2" charset="-122"/>
              </a:rPr>
              <a:t>		</a:t>
            </a:r>
            <a:r>
              <a:rPr lang="zh-CN" altLang="en-US" sz="1800">
                <a:ea typeface="宋体" panose="02010600030101010101" pitchFamily="2" charset="-122"/>
              </a:rPr>
              <a:t>produce an item in</a:t>
            </a:r>
            <a:r>
              <a:rPr lang="zh-CN" altLang="en-US" sz="1800" b="1">
                <a:ea typeface="宋体" panose="02010600030101010101" pitchFamily="2" charset="-122"/>
              </a:rPr>
              <a:t> nextp;</a:t>
            </a:r>
          </a:p>
          <a:p>
            <a:pPr>
              <a:spcBef>
                <a:spcPct val="15000"/>
              </a:spcBef>
              <a:buFont typeface="Monotype Sorts" pitchFamily="2" charset="2"/>
              <a:buNone/>
            </a:pPr>
            <a:r>
              <a:rPr lang="zh-CN" altLang="en-US" sz="1800" b="1">
                <a:solidFill>
                  <a:srgbClr val="0000FF"/>
                </a:solidFill>
                <a:ea typeface="宋体" panose="02010600030101010101" pitchFamily="2" charset="-122"/>
              </a:rPr>
              <a:t>               pc.put(nextp);     </a:t>
            </a:r>
          </a:p>
          <a:p>
            <a:pPr>
              <a:spcBef>
                <a:spcPct val="15000"/>
              </a:spcBef>
              <a:buFont typeface="Monotype Sorts" pitchFamily="2" charset="2"/>
              <a:buNone/>
            </a:pPr>
            <a:r>
              <a:rPr lang="zh-CN" altLang="en-US" sz="1800" b="1">
                <a:ea typeface="宋体" panose="02010600030101010101" pitchFamily="2" charset="-122"/>
              </a:rPr>
              <a:t>		 …</a:t>
            </a:r>
          </a:p>
          <a:p>
            <a:pPr>
              <a:spcBef>
                <a:spcPct val="15000"/>
              </a:spcBef>
              <a:buFont typeface="Monotype Sorts" pitchFamily="2" charset="2"/>
              <a:buNone/>
            </a:pPr>
            <a:r>
              <a:rPr lang="zh-CN" altLang="en-US" sz="1800" b="1">
                <a:ea typeface="宋体" panose="02010600030101010101" pitchFamily="2" charset="-122"/>
              </a:rPr>
              <a:t>	     } while (1);</a:t>
            </a:r>
            <a:endParaRPr lang="zh-CN" altLang="en-US" sz="1800">
              <a:ea typeface="宋体" panose="02010600030101010101" pitchFamily="2" charset="-122"/>
            </a:endParaRPr>
          </a:p>
        </p:txBody>
      </p:sp>
      <p:sp>
        <p:nvSpPr>
          <p:cNvPr id="15364" name="Rectangle 4">
            <a:extLst>
              <a:ext uri="{FF2B5EF4-FFF2-40B4-BE49-F238E27FC236}">
                <a16:creationId xmlns:a16="http://schemas.microsoft.com/office/drawing/2014/main" id="{4651E911-366F-4025-B5ED-D8F3D06230E2}"/>
              </a:ext>
            </a:extLst>
          </p:cNvPr>
          <p:cNvSpPr>
            <a:spLocks noChangeArrowheads="1"/>
          </p:cNvSpPr>
          <p:nvPr/>
        </p:nvSpPr>
        <p:spPr bwMode="auto">
          <a:xfrm>
            <a:off x="1320800" y="3700463"/>
            <a:ext cx="702945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ct val="90000"/>
              </a:lnSpc>
              <a:spcBef>
                <a:spcPct val="15000"/>
              </a:spcBef>
              <a:buFont typeface="Monotype Sorts" pitchFamily="2" charset="2"/>
              <a:buNone/>
            </a:pPr>
            <a:r>
              <a:rPr lang="en-US" altLang="zh-CN" sz="1800" b="1">
                <a:solidFill>
                  <a:srgbClr val="FF0000"/>
                </a:solidFill>
                <a:ea typeface="宋体" panose="02010600030101010101" pitchFamily="2" charset="-122"/>
              </a:rPr>
              <a:t>Consumer:   //</a:t>
            </a:r>
            <a:r>
              <a:rPr lang="zh-CN" altLang="en-US" sz="1800" b="1">
                <a:solidFill>
                  <a:srgbClr val="FF0000"/>
                </a:solidFill>
                <a:ea typeface="宋体" panose="02010600030101010101" pitchFamily="2" charset="-122"/>
              </a:rPr>
              <a:t>消费者</a:t>
            </a:r>
          </a:p>
          <a:p>
            <a:pPr>
              <a:lnSpc>
                <a:spcPct val="90000"/>
              </a:lnSpc>
              <a:spcBef>
                <a:spcPct val="15000"/>
              </a:spcBef>
              <a:buFont typeface="Monotype Sorts" pitchFamily="2" charset="2"/>
              <a:buNone/>
            </a:pPr>
            <a:r>
              <a:rPr lang="zh-CN" altLang="en-US" sz="1800" b="1">
                <a:ea typeface="宋体" panose="02010600030101010101" pitchFamily="2" charset="-122"/>
              </a:rPr>
              <a:t>    </a:t>
            </a:r>
            <a:r>
              <a:rPr lang="en-US" altLang="zh-CN" sz="1800" b="1">
                <a:ea typeface="宋体" panose="02010600030101010101" pitchFamily="2" charset="-122"/>
              </a:rPr>
              <a:t>do { </a:t>
            </a:r>
          </a:p>
          <a:p>
            <a:pPr>
              <a:lnSpc>
                <a:spcPct val="90000"/>
              </a:lnSpc>
              <a:spcBef>
                <a:spcPct val="15000"/>
              </a:spcBef>
              <a:buFont typeface="Monotype Sorts" pitchFamily="2" charset="2"/>
              <a:buNone/>
            </a:pPr>
            <a:r>
              <a:rPr lang="zh-CN" altLang="en-US" sz="1800" b="1">
                <a:ea typeface="宋体" panose="02010600030101010101" pitchFamily="2" charset="-122"/>
              </a:rPr>
              <a:t>		</a:t>
            </a:r>
            <a:r>
              <a:rPr lang="en-US" altLang="zh-CN" sz="1800" b="1">
                <a:ea typeface="宋体" panose="02010600030101010101" pitchFamily="2" charset="-122"/>
              </a:rPr>
              <a:t>…</a:t>
            </a:r>
          </a:p>
          <a:p>
            <a:pPr>
              <a:lnSpc>
                <a:spcPct val="90000"/>
              </a:lnSpc>
              <a:spcBef>
                <a:spcPct val="15000"/>
              </a:spcBef>
              <a:buFont typeface="Monotype Sorts" pitchFamily="2" charset="2"/>
              <a:buNone/>
            </a:pPr>
            <a:r>
              <a:rPr lang="zh-CN" altLang="en-US" sz="1800" b="1">
                <a:ea typeface="宋体" panose="02010600030101010101" pitchFamily="2" charset="-122"/>
              </a:rPr>
              <a:t>		</a:t>
            </a:r>
            <a:r>
              <a:rPr lang="zh-CN" altLang="en-US" sz="1800" b="1">
                <a:solidFill>
                  <a:srgbClr val="0000FF"/>
                </a:solidFill>
                <a:ea typeface="宋体" panose="02010600030101010101" pitchFamily="2" charset="-122"/>
              </a:rPr>
              <a:t> </a:t>
            </a:r>
            <a:r>
              <a:rPr lang="en-US" altLang="zh-CN" sz="1800" b="1">
                <a:solidFill>
                  <a:srgbClr val="0000FF"/>
                </a:solidFill>
                <a:ea typeface="宋体" panose="02010600030101010101" pitchFamily="2" charset="-122"/>
              </a:rPr>
              <a:t>pc.get(nextc);</a:t>
            </a:r>
          </a:p>
          <a:p>
            <a:pPr>
              <a:lnSpc>
                <a:spcPct val="90000"/>
              </a:lnSpc>
              <a:spcBef>
                <a:spcPct val="15000"/>
              </a:spcBef>
              <a:buFont typeface="Monotype Sorts" pitchFamily="2" charset="2"/>
              <a:buNone/>
            </a:pPr>
            <a:r>
              <a:rPr lang="en-US" altLang="zh-CN" sz="1800">
                <a:ea typeface="宋体" panose="02010600030101010101" pitchFamily="2" charset="-122"/>
              </a:rPr>
              <a:t>               consumer the item in</a:t>
            </a:r>
            <a:r>
              <a:rPr lang="en-US" altLang="zh-CN" sz="1800" b="1">
                <a:ea typeface="宋体" panose="02010600030101010101" pitchFamily="2" charset="-122"/>
              </a:rPr>
              <a:t> nextc;             </a:t>
            </a:r>
          </a:p>
          <a:p>
            <a:pPr>
              <a:lnSpc>
                <a:spcPct val="90000"/>
              </a:lnSpc>
              <a:spcBef>
                <a:spcPct val="15000"/>
              </a:spcBef>
              <a:buFont typeface="Monotype Sorts" pitchFamily="2" charset="2"/>
              <a:buNone/>
            </a:pPr>
            <a:r>
              <a:rPr lang="en-US" altLang="zh-CN" sz="1800" b="1">
                <a:ea typeface="宋体" panose="02010600030101010101" pitchFamily="2" charset="-122"/>
              </a:rPr>
              <a:t>		 …</a:t>
            </a:r>
          </a:p>
          <a:p>
            <a:pPr>
              <a:lnSpc>
                <a:spcPct val="90000"/>
              </a:lnSpc>
              <a:spcBef>
                <a:spcPct val="15000"/>
              </a:spcBef>
              <a:buFont typeface="Monotype Sorts" pitchFamily="2" charset="2"/>
              <a:buNone/>
            </a:pPr>
            <a:r>
              <a:rPr lang="en-US" altLang="zh-CN" sz="1800" b="1">
                <a:ea typeface="宋体" panose="02010600030101010101" pitchFamily="2" charset="-122"/>
              </a:rPr>
              <a:t>    } while (1);</a:t>
            </a:r>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C1DBE24-4961-4C4F-B93F-DDC865D2BD42}"/>
              </a:ext>
            </a:extLst>
          </p:cNvPr>
          <p:cNvSpPr>
            <a:spLocks noGrp="1" noChangeArrowheads="1"/>
          </p:cNvSpPr>
          <p:nvPr>
            <p:ph type="title" idx="4294967295"/>
          </p:nvPr>
        </p:nvSpPr>
        <p:spPr>
          <a:xfrm>
            <a:off x="1157288" y="211138"/>
            <a:ext cx="7772400" cy="844550"/>
          </a:xfrm>
        </p:spPr>
        <p:txBody>
          <a:bodyPr/>
          <a:lstStyle/>
          <a:p>
            <a:pPr>
              <a:defRPr/>
            </a:pPr>
            <a:r>
              <a:rPr lang="zh-CN" altLang="en-US">
                <a:effectLst>
                  <a:outerShdw blurRad="38100" dist="38100" dir="2700000" algn="tl">
                    <a:srgbClr val="C0C0C0"/>
                  </a:outerShdw>
                </a:effectLst>
                <a:ea typeface="宋体" panose="02010600030101010101" pitchFamily="2" charset="-122"/>
              </a:rPr>
              <a:t>管程的定义</a:t>
            </a:r>
          </a:p>
        </p:txBody>
      </p:sp>
      <p:sp>
        <p:nvSpPr>
          <p:cNvPr id="16387" name="Rectangle 3">
            <a:extLst>
              <a:ext uri="{FF2B5EF4-FFF2-40B4-BE49-F238E27FC236}">
                <a16:creationId xmlns:a16="http://schemas.microsoft.com/office/drawing/2014/main" id="{94F2D5B9-6F1A-4798-AB1C-2EDE211D5FCA}"/>
              </a:ext>
            </a:extLst>
          </p:cNvPr>
          <p:cNvSpPr>
            <a:spLocks noGrp="1" noChangeArrowheads="1"/>
          </p:cNvSpPr>
          <p:nvPr>
            <p:ph type="body" idx="4294967295"/>
          </p:nvPr>
        </p:nvSpPr>
        <p:spPr>
          <a:xfrm>
            <a:off x="1409700" y="1204913"/>
            <a:ext cx="7029450" cy="5029200"/>
          </a:xfrm>
        </p:spPr>
        <p:txBody>
          <a:bodyPr/>
          <a:lstStyle/>
          <a:p>
            <a:pPr>
              <a:spcBef>
                <a:spcPct val="15000"/>
              </a:spcBef>
              <a:buFont typeface="Monotype Sorts" pitchFamily="2" charset="2"/>
              <a:buNone/>
            </a:pPr>
            <a:r>
              <a:rPr lang="zh-CN" altLang="en-US" sz="1800" b="1" dirty="0">
                <a:solidFill>
                  <a:srgbClr val="FF0000"/>
                </a:solidFill>
                <a:ea typeface="宋体" panose="02010600030101010101" pitchFamily="2" charset="-122"/>
              </a:rPr>
              <a:t>monitor pc</a:t>
            </a:r>
          </a:p>
          <a:p>
            <a:pPr>
              <a:spcBef>
                <a:spcPct val="15000"/>
              </a:spcBef>
              <a:buFont typeface="Monotype Sorts" pitchFamily="2" charset="2"/>
              <a:buNone/>
            </a:pPr>
            <a:r>
              <a:rPr lang="zh-CN" altLang="en-US" sz="1800" b="1" dirty="0">
                <a:ea typeface="宋体" panose="02010600030101010101" pitchFamily="2" charset="-122"/>
              </a:rPr>
              <a:t>	{</a:t>
            </a:r>
          </a:p>
          <a:p>
            <a:pPr>
              <a:spcBef>
                <a:spcPct val="15000"/>
              </a:spcBef>
              <a:buFont typeface="Monotype Sorts" pitchFamily="2" charset="2"/>
              <a:buNone/>
            </a:pPr>
            <a:r>
              <a:rPr lang="zh-CN" altLang="en-US" sz="1800" b="1" dirty="0">
                <a:ea typeface="宋体" panose="02010600030101010101" pitchFamily="2" charset="-122"/>
              </a:rPr>
              <a:t>	        </a:t>
            </a:r>
            <a:r>
              <a:rPr lang="zh-CN" altLang="en-US" sz="1800" b="1" dirty="0">
                <a:solidFill>
                  <a:srgbClr val="0000FF"/>
                </a:solidFill>
                <a:ea typeface="宋体" panose="02010600030101010101" pitchFamily="2" charset="-122"/>
              </a:rPr>
              <a:t>int in,out,count;</a:t>
            </a:r>
          </a:p>
          <a:p>
            <a:pPr>
              <a:spcBef>
                <a:spcPct val="15000"/>
              </a:spcBef>
              <a:buFont typeface="Monotype Sorts" pitchFamily="2" charset="2"/>
              <a:buNone/>
            </a:pPr>
            <a:r>
              <a:rPr lang="zh-CN" altLang="en-US" sz="1800" b="1" dirty="0">
                <a:ea typeface="宋体" panose="02010600030101010101" pitchFamily="2" charset="-122"/>
              </a:rPr>
              <a:t>             </a:t>
            </a:r>
            <a:r>
              <a:rPr lang="zh-CN" altLang="en-US" sz="1800" b="1" dirty="0">
                <a:solidFill>
                  <a:srgbClr val="7030A0"/>
                </a:solidFill>
                <a:ea typeface="宋体" panose="02010600030101010101" pitchFamily="2" charset="-122"/>
              </a:rPr>
              <a:t>item buffer[n];</a:t>
            </a:r>
          </a:p>
          <a:p>
            <a:pPr>
              <a:spcBef>
                <a:spcPct val="15000"/>
              </a:spcBef>
              <a:buFont typeface="Monotype Sorts" pitchFamily="2" charset="2"/>
              <a:buNone/>
            </a:pPr>
            <a:endParaRPr lang="zh-CN" altLang="en-US" sz="1800" b="1" dirty="0">
              <a:ea typeface="宋体" panose="02010600030101010101" pitchFamily="2" charset="-122"/>
            </a:endParaRPr>
          </a:p>
          <a:p>
            <a:pPr>
              <a:spcBef>
                <a:spcPct val="15000"/>
              </a:spcBef>
              <a:buFont typeface="Monotype Sorts" pitchFamily="2" charset="2"/>
              <a:buNone/>
            </a:pPr>
            <a:r>
              <a:rPr lang="zh-CN" altLang="en-US" sz="1800" b="1" dirty="0">
                <a:solidFill>
                  <a:srgbClr val="FF0000"/>
                </a:solidFill>
                <a:ea typeface="宋体" panose="02010600030101010101" pitchFamily="2" charset="-122"/>
              </a:rPr>
              <a:t>             condition empty,full;   </a:t>
            </a:r>
            <a:r>
              <a:rPr lang="en-US" altLang="zh-CN" sz="1800" b="1" dirty="0">
                <a:ea typeface="宋体" panose="02010600030101010101" pitchFamily="2" charset="-122"/>
              </a:rPr>
              <a:t>//</a:t>
            </a:r>
            <a:r>
              <a:rPr lang="zh-CN" altLang="en-US" sz="1800" b="1" dirty="0">
                <a:ea typeface="宋体" panose="02010600030101010101" pitchFamily="2" charset="-122"/>
              </a:rPr>
              <a:t>条件变量</a:t>
            </a:r>
          </a:p>
          <a:p>
            <a:pPr>
              <a:spcBef>
                <a:spcPct val="15000"/>
              </a:spcBef>
              <a:buFont typeface="Monotype Sorts" pitchFamily="2" charset="2"/>
              <a:buNone/>
            </a:pPr>
            <a:endParaRPr lang="zh-CN" altLang="en-US" sz="1800" b="1" dirty="0">
              <a:ea typeface="宋体" panose="02010600030101010101" pitchFamily="2" charset="-122"/>
            </a:endParaRPr>
          </a:p>
          <a:p>
            <a:pPr>
              <a:spcBef>
                <a:spcPct val="15000"/>
              </a:spcBef>
              <a:buFont typeface="Monotype Sorts" pitchFamily="2" charset="2"/>
              <a:buNone/>
            </a:pPr>
            <a:r>
              <a:rPr lang="zh-CN" altLang="en-US" sz="1800" b="1" dirty="0">
                <a:ea typeface="宋体" panose="02010600030101010101" pitchFamily="2" charset="-122"/>
              </a:rPr>
              <a:t>		</a:t>
            </a:r>
            <a:r>
              <a:rPr lang="zh-CN" altLang="en-US" sz="1800" b="1" dirty="0">
                <a:solidFill>
                  <a:srgbClr val="006600"/>
                </a:solidFill>
                <a:ea typeface="宋体" panose="02010600030101010101" pitchFamily="2" charset="-122"/>
              </a:rPr>
              <a:t>void put(item i</a:t>
            </a:r>
            <a:r>
              <a:rPr lang="zh-CN" altLang="en-US" sz="1800" b="1" dirty="0" smtClean="0">
                <a:solidFill>
                  <a:srgbClr val="006600"/>
                </a:solidFill>
                <a:ea typeface="宋体" panose="02010600030101010101" pitchFamily="2" charset="-122"/>
              </a:rPr>
              <a:t>)</a:t>
            </a:r>
            <a:r>
              <a:rPr lang="en-US" altLang="zh-CN" sz="1800" b="1" dirty="0" smtClean="0">
                <a:solidFill>
                  <a:srgbClr val="006600"/>
                </a:solidFill>
                <a:ea typeface="宋体" panose="02010600030101010101" pitchFamily="2" charset="-122"/>
              </a:rPr>
              <a:t>;</a:t>
            </a:r>
            <a:r>
              <a:rPr lang="zh-CN" altLang="en-US" sz="1800" b="1" dirty="0" smtClean="0">
                <a:solidFill>
                  <a:srgbClr val="006600"/>
                </a:solidFill>
                <a:ea typeface="宋体" panose="02010600030101010101" pitchFamily="2" charset="-122"/>
              </a:rPr>
              <a:t>          </a:t>
            </a:r>
            <a:r>
              <a:rPr lang="zh-CN" altLang="en-US" sz="1800" b="1" dirty="0">
                <a:ea typeface="宋体" panose="02010600030101010101" pitchFamily="2" charset="-122"/>
              </a:rPr>
              <a:t>// following slides</a:t>
            </a:r>
          </a:p>
          <a:p>
            <a:pPr>
              <a:spcBef>
                <a:spcPct val="15000"/>
              </a:spcBef>
              <a:buFont typeface="Monotype Sorts" pitchFamily="2" charset="2"/>
              <a:buNone/>
            </a:pPr>
            <a:r>
              <a:rPr lang="zh-CN" altLang="en-US" sz="1800" b="1" dirty="0">
                <a:ea typeface="宋体" panose="02010600030101010101" pitchFamily="2" charset="-122"/>
              </a:rPr>
              <a:t>		</a:t>
            </a:r>
            <a:r>
              <a:rPr lang="zh-CN" altLang="en-US" sz="1800" b="1" dirty="0">
                <a:solidFill>
                  <a:srgbClr val="006600"/>
                </a:solidFill>
                <a:ea typeface="宋体" panose="02010600030101010101" pitchFamily="2" charset="-122"/>
              </a:rPr>
              <a:t>void get(item i</a:t>
            </a:r>
            <a:r>
              <a:rPr lang="zh-CN" altLang="en-US" sz="1800" b="1" dirty="0" smtClean="0">
                <a:solidFill>
                  <a:srgbClr val="006600"/>
                </a:solidFill>
                <a:ea typeface="宋体" panose="02010600030101010101" pitchFamily="2" charset="-122"/>
              </a:rPr>
              <a:t>)</a:t>
            </a:r>
            <a:r>
              <a:rPr lang="en-US" altLang="zh-CN" sz="1800" b="1" dirty="0" smtClean="0">
                <a:solidFill>
                  <a:srgbClr val="006600"/>
                </a:solidFill>
                <a:ea typeface="宋体" panose="02010600030101010101" pitchFamily="2" charset="-122"/>
              </a:rPr>
              <a:t>; </a:t>
            </a:r>
            <a:r>
              <a:rPr lang="zh-CN" altLang="en-US" sz="1800" b="1" dirty="0" smtClean="0">
                <a:solidFill>
                  <a:srgbClr val="006600"/>
                </a:solidFill>
                <a:ea typeface="宋体" panose="02010600030101010101" pitchFamily="2" charset="-122"/>
              </a:rPr>
              <a:t>         </a:t>
            </a:r>
            <a:r>
              <a:rPr lang="zh-CN" altLang="en-US" sz="1800" b="1" dirty="0">
                <a:ea typeface="宋体" panose="02010600030101010101" pitchFamily="2" charset="-122"/>
              </a:rPr>
              <a:t>// following slides</a:t>
            </a:r>
          </a:p>
          <a:p>
            <a:pPr>
              <a:spcBef>
                <a:spcPct val="15000"/>
              </a:spcBef>
              <a:buFont typeface="Monotype Sorts" pitchFamily="2" charset="2"/>
              <a:buNone/>
            </a:pPr>
            <a:endParaRPr lang="zh-CN" altLang="en-US" sz="1800" b="1" dirty="0">
              <a:ea typeface="宋体" panose="02010600030101010101" pitchFamily="2" charset="-122"/>
            </a:endParaRPr>
          </a:p>
          <a:p>
            <a:pPr>
              <a:spcBef>
                <a:spcPct val="15000"/>
              </a:spcBef>
              <a:buFont typeface="Monotype Sorts" pitchFamily="2" charset="2"/>
              <a:buNone/>
            </a:pPr>
            <a:r>
              <a:rPr lang="zh-CN" altLang="en-US" sz="1800" b="1" dirty="0">
                <a:ea typeface="宋体" panose="02010600030101010101" pitchFamily="2" charset="-122"/>
              </a:rPr>
              <a:t>		void init() {</a:t>
            </a:r>
          </a:p>
          <a:p>
            <a:pPr>
              <a:spcBef>
                <a:spcPct val="15000"/>
              </a:spcBef>
              <a:buFont typeface="Monotype Sorts" pitchFamily="2" charset="2"/>
              <a:buNone/>
            </a:pPr>
            <a:r>
              <a:rPr lang="zh-CN" altLang="en-US" sz="1800" b="1" dirty="0">
                <a:ea typeface="宋体" panose="02010600030101010101" pitchFamily="2" charset="-122"/>
              </a:rPr>
              <a:t>		            in=0;</a:t>
            </a:r>
          </a:p>
          <a:p>
            <a:pPr>
              <a:spcBef>
                <a:spcPct val="15000"/>
              </a:spcBef>
              <a:buFont typeface="Monotype Sorts" pitchFamily="2" charset="2"/>
              <a:buNone/>
            </a:pPr>
            <a:r>
              <a:rPr lang="zh-CN" altLang="en-US" sz="1800" b="1" dirty="0">
                <a:ea typeface="宋体" panose="02010600030101010101" pitchFamily="2" charset="-122"/>
              </a:rPr>
              <a:t>                          out=0;</a:t>
            </a:r>
          </a:p>
          <a:p>
            <a:pPr>
              <a:spcBef>
                <a:spcPct val="15000"/>
              </a:spcBef>
              <a:buFont typeface="Monotype Sorts" pitchFamily="2" charset="2"/>
              <a:buNone/>
            </a:pPr>
            <a:r>
              <a:rPr lang="zh-CN" altLang="en-US" sz="1800" b="1" dirty="0">
                <a:ea typeface="宋体" panose="02010600030101010101" pitchFamily="2" charset="-122"/>
              </a:rPr>
              <a:t>                          count=0;</a:t>
            </a:r>
          </a:p>
          <a:p>
            <a:pPr>
              <a:spcBef>
                <a:spcPct val="15000"/>
              </a:spcBef>
              <a:buFont typeface="Monotype Sorts" pitchFamily="2" charset="2"/>
              <a:buNone/>
            </a:pPr>
            <a:r>
              <a:rPr lang="zh-CN" altLang="en-US" sz="1800" b="1" dirty="0">
                <a:ea typeface="宋体" panose="02010600030101010101" pitchFamily="2" charset="-122"/>
              </a:rPr>
              <a:t>		}</a:t>
            </a:r>
          </a:p>
          <a:p>
            <a:pPr>
              <a:spcBef>
                <a:spcPct val="15000"/>
              </a:spcBef>
              <a:buFont typeface="Monotype Sorts" pitchFamily="2" charset="2"/>
              <a:buNone/>
            </a:pPr>
            <a:r>
              <a:rPr lang="zh-CN" altLang="en-US" sz="1800" b="1" dirty="0">
                <a:ea typeface="宋体" panose="02010600030101010101" pitchFamily="2" charset="-122"/>
              </a:rPr>
              <a:t>	}</a:t>
            </a:r>
            <a:endParaRPr lang="zh-CN" altLang="en-US" sz="1800" dirty="0">
              <a:ea typeface="宋体" panose="02010600030101010101" pitchFamily="2" charset="-122"/>
            </a:endParaRPr>
          </a:p>
          <a:p>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33DB022-0F5C-471B-B14D-8901FA419C6B}"/>
              </a:ext>
            </a:extLst>
          </p:cNvPr>
          <p:cNvSpPr>
            <a:spLocks noGrp="1" noChangeArrowheads="1"/>
          </p:cNvSpPr>
          <p:nvPr>
            <p:ph type="title" idx="4294967295"/>
          </p:nvPr>
        </p:nvSpPr>
        <p:spPr>
          <a:xfrm>
            <a:off x="1157288" y="211138"/>
            <a:ext cx="7772400" cy="844550"/>
          </a:xfrm>
        </p:spPr>
        <p:txBody>
          <a:bodyPr/>
          <a:lstStyle/>
          <a:p>
            <a:pPr>
              <a:defRPr/>
            </a:pPr>
            <a:r>
              <a:rPr lang="zh-CN" altLang="en-US" b="0">
                <a:effectLst>
                  <a:outerShdw blurRad="38100" dist="38100" dir="2700000" algn="tl">
                    <a:srgbClr val="C0C0C0"/>
                  </a:outerShdw>
                </a:effectLst>
                <a:ea typeface="宋体" panose="02010600030101010101" pitchFamily="2" charset="-122"/>
              </a:rPr>
              <a:t>void put(item i)</a:t>
            </a:r>
          </a:p>
        </p:txBody>
      </p:sp>
      <p:sp>
        <p:nvSpPr>
          <p:cNvPr id="17411" name="Rectangle 3">
            <a:extLst>
              <a:ext uri="{FF2B5EF4-FFF2-40B4-BE49-F238E27FC236}">
                <a16:creationId xmlns:a16="http://schemas.microsoft.com/office/drawing/2014/main" id="{AA428318-723C-411D-B3E5-64D652DB3FFB}"/>
              </a:ext>
            </a:extLst>
          </p:cNvPr>
          <p:cNvSpPr>
            <a:spLocks noGrp="1" noChangeArrowheads="1"/>
          </p:cNvSpPr>
          <p:nvPr>
            <p:ph type="body" idx="4294967295"/>
          </p:nvPr>
        </p:nvSpPr>
        <p:spPr>
          <a:xfrm>
            <a:off x="915988" y="1323975"/>
            <a:ext cx="7762875" cy="4910138"/>
          </a:xfrm>
        </p:spPr>
        <p:txBody>
          <a:bodyPr/>
          <a:lstStyle/>
          <a:p>
            <a:pPr>
              <a:spcBef>
                <a:spcPct val="15000"/>
              </a:spcBef>
              <a:buFont typeface="Monotype Sorts" pitchFamily="2" charset="2"/>
              <a:buNone/>
            </a:pPr>
            <a:r>
              <a:rPr lang="zh-CN" altLang="en-US" sz="2000" b="1" dirty="0">
                <a:solidFill>
                  <a:srgbClr val="FF0000"/>
                </a:solidFill>
                <a:ea typeface="宋体" panose="02010600030101010101" pitchFamily="2" charset="-122"/>
              </a:rPr>
              <a:t>void put(</a:t>
            </a:r>
            <a:r>
              <a:rPr lang="zh-CN" altLang="en-US" sz="2000" b="1" dirty="0">
                <a:solidFill>
                  <a:srgbClr val="7030A0"/>
                </a:solidFill>
                <a:ea typeface="宋体" panose="02010600030101010101" pitchFamily="2" charset="-122"/>
              </a:rPr>
              <a:t>item i</a:t>
            </a:r>
            <a:r>
              <a:rPr lang="zh-CN" altLang="en-US" sz="2000" b="1" dirty="0">
                <a:solidFill>
                  <a:srgbClr val="FF0000"/>
                </a:solidFill>
                <a:ea typeface="宋体" panose="02010600030101010101" pitchFamily="2" charset="-122"/>
              </a:rPr>
              <a:t>)</a:t>
            </a:r>
          </a:p>
          <a:p>
            <a:pPr>
              <a:spcBef>
                <a:spcPct val="15000"/>
              </a:spcBef>
              <a:buFont typeface="Monotype Sorts" pitchFamily="2" charset="2"/>
              <a:buNone/>
            </a:pPr>
            <a:r>
              <a:rPr lang="zh-CN" altLang="en-US" sz="2000" b="1" dirty="0">
                <a:ea typeface="宋体" panose="02010600030101010101" pitchFamily="2" charset="-122"/>
              </a:rPr>
              <a:t>	{</a:t>
            </a:r>
          </a:p>
          <a:p>
            <a:pPr>
              <a:spcBef>
                <a:spcPct val="15000"/>
              </a:spcBef>
              <a:buFont typeface="Monotype Sorts" pitchFamily="2" charset="2"/>
              <a:buNone/>
            </a:pPr>
            <a:r>
              <a:rPr lang="zh-CN" altLang="en-US" sz="2000" b="1" dirty="0">
                <a:ea typeface="宋体" panose="02010600030101010101" pitchFamily="2" charset="-122"/>
              </a:rPr>
              <a:t>	   if (count </a:t>
            </a:r>
            <a:r>
              <a:rPr lang="zh-CN" altLang="en-US" sz="2000" b="1" dirty="0">
                <a:ea typeface="宋体" panose="02010600030101010101" pitchFamily="2" charset="-122"/>
                <a:sym typeface="Symbol" panose="05050102010706020507" pitchFamily="18" charset="2"/>
              </a:rPr>
              <a:t>&gt;= n) </a:t>
            </a:r>
            <a:r>
              <a:rPr lang="zh-CN" altLang="en-US" sz="2000" b="1" dirty="0">
                <a:solidFill>
                  <a:srgbClr val="FF0000"/>
                </a:solidFill>
                <a:ea typeface="宋体" panose="02010600030101010101" pitchFamily="2" charset="-122"/>
                <a:sym typeface="Symbol" panose="05050102010706020507" pitchFamily="18" charset="2"/>
              </a:rPr>
              <a:t>empty.wait</a:t>
            </a:r>
            <a:r>
              <a:rPr lang="zh-CN" altLang="en-US" sz="2000" b="1" dirty="0">
                <a:ea typeface="宋体" panose="02010600030101010101" pitchFamily="2" charset="-122"/>
                <a:sym typeface="Symbol" panose="05050102010706020507" pitchFamily="18" charset="2"/>
              </a:rPr>
              <a:t>;  //缓冲池满，等待空缓冲区</a:t>
            </a:r>
          </a:p>
          <a:p>
            <a:pPr>
              <a:spcBef>
                <a:spcPct val="15000"/>
              </a:spcBef>
              <a:buFont typeface="Monotype Sorts" pitchFamily="2" charset="2"/>
              <a:buNone/>
            </a:pPr>
            <a:r>
              <a:rPr lang="zh-CN" altLang="en-US" sz="2000" b="1" dirty="0">
                <a:ea typeface="宋体" panose="02010600030101010101" pitchFamily="2" charset="-122"/>
                <a:sym typeface="Symbol" panose="05050102010706020507" pitchFamily="18" charset="2"/>
              </a:rPr>
              <a:t>        buffer[in] = i;</a:t>
            </a:r>
          </a:p>
          <a:p>
            <a:pPr>
              <a:spcBef>
                <a:spcPct val="15000"/>
              </a:spcBef>
              <a:buFont typeface="Monotype Sorts" pitchFamily="2" charset="2"/>
              <a:buNone/>
            </a:pPr>
            <a:r>
              <a:rPr lang="zh-CN" altLang="en-US" sz="2000" b="1" dirty="0">
                <a:ea typeface="宋体" panose="02010600030101010101" pitchFamily="2" charset="-122"/>
                <a:sym typeface="Symbol" panose="05050102010706020507" pitchFamily="18" charset="2"/>
              </a:rPr>
              <a:t>        in</a:t>
            </a:r>
            <a:r>
              <a:rPr lang="zh-CN" altLang="en-US" sz="2000" b="1" dirty="0">
                <a:ea typeface="宋体" panose="02010600030101010101" pitchFamily="2" charset="-122"/>
              </a:rPr>
              <a:t> =  (in+1)%n;</a:t>
            </a:r>
          </a:p>
          <a:p>
            <a:pPr>
              <a:spcBef>
                <a:spcPct val="15000"/>
              </a:spcBef>
              <a:buFont typeface="Monotype Sorts" pitchFamily="2" charset="2"/>
              <a:buNone/>
            </a:pPr>
            <a:r>
              <a:rPr lang="zh-CN" altLang="en-US" sz="2000" b="1" dirty="0">
                <a:ea typeface="宋体" panose="02010600030101010101" pitchFamily="2" charset="-122"/>
              </a:rPr>
              <a:t>        count++;</a:t>
            </a:r>
          </a:p>
          <a:p>
            <a:pPr>
              <a:spcBef>
                <a:spcPct val="15000"/>
              </a:spcBef>
              <a:buFont typeface="Monotype Sorts" pitchFamily="2" charset="2"/>
              <a:buNone/>
            </a:pPr>
            <a:r>
              <a:rPr lang="zh-CN" altLang="en-US" sz="2000" b="1" dirty="0">
                <a:ea typeface="宋体" panose="02010600030101010101" pitchFamily="2" charset="-122"/>
              </a:rPr>
              <a:t>       if  (</a:t>
            </a:r>
            <a:r>
              <a:rPr lang="zh-CN" altLang="en-US" sz="2000" b="1" dirty="0">
                <a:solidFill>
                  <a:srgbClr val="006600"/>
                </a:solidFill>
                <a:ea typeface="宋体" panose="02010600030101010101" pitchFamily="2" charset="-122"/>
              </a:rPr>
              <a:t>full.queue</a:t>
            </a:r>
            <a:r>
              <a:rPr lang="zh-CN" altLang="en-US" sz="2000" b="1" dirty="0">
                <a:ea typeface="宋体" panose="02010600030101010101" pitchFamily="2" charset="-122"/>
              </a:rPr>
              <a:t>)  </a:t>
            </a:r>
            <a:r>
              <a:rPr lang="zh-CN" altLang="en-US" sz="2000" b="1" dirty="0">
                <a:solidFill>
                  <a:srgbClr val="FF0000"/>
                </a:solidFill>
                <a:ea typeface="宋体" panose="02010600030101010101" pitchFamily="2" charset="-122"/>
              </a:rPr>
              <a:t>full.signal</a:t>
            </a:r>
            <a:r>
              <a:rPr lang="zh-CN" altLang="en-US" sz="2000" b="1" dirty="0">
                <a:ea typeface="宋体" panose="02010600030101010101" pitchFamily="2" charset="-122"/>
              </a:rPr>
              <a:t>;   //有消费者等待，则唤醒之</a:t>
            </a:r>
          </a:p>
          <a:p>
            <a:pPr>
              <a:spcBef>
                <a:spcPct val="15000"/>
              </a:spcBef>
              <a:buFont typeface="Monotype Sorts" pitchFamily="2" charset="2"/>
              <a:buNone/>
            </a:pPr>
            <a:r>
              <a:rPr lang="zh-CN" altLang="en-US" sz="2000" b="1" dirty="0">
                <a:ea typeface="宋体" panose="02010600030101010101" pitchFamily="2" charset="-122"/>
              </a:rPr>
              <a:t>	}</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8916B99-104D-45D6-A5B1-BBC5BE410DF1}"/>
              </a:ext>
            </a:extLst>
          </p:cNvPr>
          <p:cNvSpPr>
            <a:spLocks noGrp="1" noChangeArrowheads="1"/>
          </p:cNvSpPr>
          <p:nvPr>
            <p:ph type="title" idx="4294967295"/>
          </p:nvPr>
        </p:nvSpPr>
        <p:spPr>
          <a:xfrm>
            <a:off x="1157288" y="211138"/>
            <a:ext cx="7772400" cy="844550"/>
          </a:xfrm>
        </p:spPr>
        <p:txBody>
          <a:bodyPr/>
          <a:lstStyle/>
          <a:p>
            <a:pPr>
              <a:defRPr/>
            </a:pPr>
            <a:r>
              <a:rPr lang="zh-CN" altLang="en-US" b="0">
                <a:effectLst>
                  <a:outerShdw blurRad="38100" dist="38100" dir="2700000" algn="tl">
                    <a:srgbClr val="C0C0C0"/>
                  </a:outerShdw>
                </a:effectLst>
                <a:ea typeface="宋体" panose="02010600030101010101" pitchFamily="2" charset="-122"/>
              </a:rPr>
              <a:t>void get(item i)</a:t>
            </a:r>
          </a:p>
        </p:txBody>
      </p:sp>
      <p:sp>
        <p:nvSpPr>
          <p:cNvPr id="18435" name="Rectangle 3">
            <a:extLst>
              <a:ext uri="{FF2B5EF4-FFF2-40B4-BE49-F238E27FC236}">
                <a16:creationId xmlns:a16="http://schemas.microsoft.com/office/drawing/2014/main" id="{7C8763EE-76F6-41A4-B611-D28302E4583D}"/>
              </a:ext>
            </a:extLst>
          </p:cNvPr>
          <p:cNvSpPr>
            <a:spLocks noGrp="1" noChangeArrowheads="1"/>
          </p:cNvSpPr>
          <p:nvPr>
            <p:ph type="body" idx="4294967295"/>
          </p:nvPr>
        </p:nvSpPr>
        <p:spPr>
          <a:xfrm>
            <a:off x="652463" y="1323975"/>
            <a:ext cx="8170862" cy="4910138"/>
          </a:xfrm>
        </p:spPr>
        <p:txBody>
          <a:bodyPr/>
          <a:lstStyle/>
          <a:p>
            <a:pPr>
              <a:spcBef>
                <a:spcPct val="15000"/>
              </a:spcBef>
              <a:buFont typeface="Monotype Sorts" pitchFamily="2" charset="2"/>
              <a:buNone/>
            </a:pPr>
            <a:r>
              <a:rPr lang="zh-CN" altLang="en-US" sz="2000" b="1" dirty="0">
                <a:solidFill>
                  <a:srgbClr val="FF0000"/>
                </a:solidFill>
                <a:ea typeface="宋体" panose="02010600030101010101" pitchFamily="2" charset="-122"/>
              </a:rPr>
              <a:t>void get(</a:t>
            </a:r>
            <a:r>
              <a:rPr lang="zh-CN" altLang="en-US" sz="2000" b="1" dirty="0">
                <a:solidFill>
                  <a:srgbClr val="7030A0"/>
                </a:solidFill>
                <a:ea typeface="宋体" panose="02010600030101010101" pitchFamily="2" charset="-122"/>
              </a:rPr>
              <a:t>item i</a:t>
            </a:r>
            <a:r>
              <a:rPr lang="zh-CN" altLang="en-US" sz="2000" b="1" dirty="0">
                <a:solidFill>
                  <a:srgbClr val="FF0000"/>
                </a:solidFill>
                <a:ea typeface="宋体" panose="02010600030101010101" pitchFamily="2" charset="-122"/>
              </a:rPr>
              <a:t>)</a:t>
            </a:r>
          </a:p>
          <a:p>
            <a:pPr>
              <a:spcBef>
                <a:spcPct val="15000"/>
              </a:spcBef>
              <a:buFont typeface="Monotype Sorts" pitchFamily="2" charset="2"/>
              <a:buNone/>
            </a:pPr>
            <a:r>
              <a:rPr lang="zh-CN" altLang="en-US" sz="2000" b="1" dirty="0">
                <a:ea typeface="宋体" panose="02010600030101010101" pitchFamily="2" charset="-122"/>
              </a:rPr>
              <a:t>	{</a:t>
            </a:r>
          </a:p>
          <a:p>
            <a:pPr>
              <a:spcBef>
                <a:spcPct val="15000"/>
              </a:spcBef>
              <a:buFont typeface="Monotype Sorts" pitchFamily="2" charset="2"/>
              <a:buNone/>
            </a:pPr>
            <a:r>
              <a:rPr lang="zh-CN" altLang="en-US" sz="2000" b="1" dirty="0">
                <a:ea typeface="宋体" panose="02010600030101010101" pitchFamily="2" charset="-122"/>
              </a:rPr>
              <a:t>	   if (count &lt;=</a:t>
            </a:r>
            <a:r>
              <a:rPr lang="zh-CN" altLang="en-US" sz="2000" b="1" dirty="0">
                <a:ea typeface="宋体" panose="02010600030101010101" pitchFamily="2" charset="-122"/>
                <a:sym typeface="Symbol" panose="05050102010706020507" pitchFamily="18" charset="2"/>
              </a:rPr>
              <a:t> 0) </a:t>
            </a:r>
            <a:r>
              <a:rPr lang="zh-CN" altLang="en-US" sz="2000" b="1" dirty="0">
                <a:solidFill>
                  <a:srgbClr val="FF0000"/>
                </a:solidFill>
                <a:ea typeface="宋体" panose="02010600030101010101" pitchFamily="2" charset="-122"/>
                <a:sym typeface="Symbol" panose="05050102010706020507" pitchFamily="18" charset="2"/>
              </a:rPr>
              <a:t>full.wait</a:t>
            </a:r>
            <a:r>
              <a:rPr lang="zh-CN" altLang="en-US" sz="2000" b="1" dirty="0">
                <a:ea typeface="宋体" panose="02010600030101010101" pitchFamily="2" charset="-122"/>
                <a:sym typeface="Symbol" panose="05050102010706020507" pitchFamily="18" charset="2"/>
              </a:rPr>
              <a:t>;     //缓冲池空，等待满缓冲区</a:t>
            </a:r>
          </a:p>
          <a:p>
            <a:pPr>
              <a:spcBef>
                <a:spcPct val="15000"/>
              </a:spcBef>
              <a:buFont typeface="Monotype Sorts" pitchFamily="2" charset="2"/>
              <a:buNone/>
            </a:pPr>
            <a:r>
              <a:rPr lang="zh-CN" altLang="en-US" sz="2000" b="1" dirty="0">
                <a:ea typeface="宋体" panose="02010600030101010101" pitchFamily="2" charset="-122"/>
                <a:sym typeface="Symbol" panose="05050102010706020507" pitchFamily="18" charset="2"/>
              </a:rPr>
              <a:t>        i = buffer[out] ;</a:t>
            </a:r>
          </a:p>
          <a:p>
            <a:pPr>
              <a:spcBef>
                <a:spcPct val="15000"/>
              </a:spcBef>
              <a:buFont typeface="Monotype Sorts" pitchFamily="2" charset="2"/>
              <a:buNone/>
            </a:pPr>
            <a:r>
              <a:rPr lang="zh-CN" altLang="en-US" sz="2000" b="1" dirty="0">
                <a:ea typeface="宋体" panose="02010600030101010101" pitchFamily="2" charset="-122"/>
                <a:sym typeface="Symbol" panose="05050102010706020507" pitchFamily="18" charset="2"/>
              </a:rPr>
              <a:t>        out</a:t>
            </a:r>
            <a:r>
              <a:rPr lang="zh-CN" altLang="en-US" sz="2000" b="1" dirty="0">
                <a:ea typeface="宋体" panose="02010600030101010101" pitchFamily="2" charset="-122"/>
              </a:rPr>
              <a:t> =  (out+1)%n;</a:t>
            </a:r>
          </a:p>
          <a:p>
            <a:pPr>
              <a:spcBef>
                <a:spcPct val="15000"/>
              </a:spcBef>
              <a:buFont typeface="Monotype Sorts" pitchFamily="2" charset="2"/>
              <a:buNone/>
            </a:pPr>
            <a:r>
              <a:rPr lang="zh-CN" altLang="en-US" sz="2000" b="1" dirty="0">
                <a:ea typeface="宋体" panose="02010600030101010101" pitchFamily="2" charset="-122"/>
              </a:rPr>
              <a:t>        count- -;</a:t>
            </a:r>
          </a:p>
          <a:p>
            <a:pPr>
              <a:spcBef>
                <a:spcPct val="15000"/>
              </a:spcBef>
              <a:buFont typeface="Monotype Sorts" pitchFamily="2" charset="2"/>
              <a:buNone/>
            </a:pPr>
            <a:r>
              <a:rPr lang="zh-CN" altLang="en-US" sz="2000" b="1" dirty="0">
                <a:ea typeface="宋体" panose="02010600030101010101" pitchFamily="2" charset="-122"/>
              </a:rPr>
              <a:t>       if  (</a:t>
            </a:r>
            <a:r>
              <a:rPr lang="zh-CN" altLang="en-US" sz="2000" b="1" dirty="0">
                <a:solidFill>
                  <a:srgbClr val="006600"/>
                </a:solidFill>
                <a:ea typeface="宋体" panose="02010600030101010101" pitchFamily="2" charset="-122"/>
              </a:rPr>
              <a:t>empty.queue</a:t>
            </a:r>
            <a:r>
              <a:rPr lang="zh-CN" altLang="en-US" sz="2000" b="1" dirty="0">
                <a:ea typeface="宋体" panose="02010600030101010101" pitchFamily="2" charset="-122"/>
              </a:rPr>
              <a:t>)  </a:t>
            </a:r>
            <a:r>
              <a:rPr lang="zh-CN" altLang="en-US" sz="2000" b="1" dirty="0">
                <a:solidFill>
                  <a:srgbClr val="FF0000"/>
                </a:solidFill>
                <a:ea typeface="宋体" panose="02010600030101010101" pitchFamily="2" charset="-122"/>
              </a:rPr>
              <a:t>empty.signal</a:t>
            </a:r>
            <a:r>
              <a:rPr lang="zh-CN" altLang="en-US" sz="2000" b="1" dirty="0">
                <a:ea typeface="宋体" panose="02010600030101010101" pitchFamily="2" charset="-122"/>
              </a:rPr>
              <a:t>;  //若有生产者等待，则唤醒 之</a:t>
            </a:r>
          </a:p>
          <a:p>
            <a:pPr>
              <a:spcBef>
                <a:spcPct val="15000"/>
              </a:spcBef>
              <a:buFont typeface="Monotype Sorts" pitchFamily="2" charset="2"/>
              <a:buNone/>
            </a:pPr>
            <a:r>
              <a:rPr lang="zh-CN" altLang="en-US" sz="2000" b="1" dirty="0">
                <a:ea typeface="宋体" panose="02010600030101010101" pitchFamily="2" charset="-122"/>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CB0630F-7DED-45FD-8949-ACB095A67EA9}"/>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利用管程解决生产者－消费者问题</a:t>
            </a:r>
          </a:p>
        </p:txBody>
      </p:sp>
      <p:sp>
        <p:nvSpPr>
          <p:cNvPr id="19459" name="Rectangle 3">
            <a:extLst>
              <a:ext uri="{FF2B5EF4-FFF2-40B4-BE49-F238E27FC236}">
                <a16:creationId xmlns:a16="http://schemas.microsoft.com/office/drawing/2014/main" id="{24397007-A34D-4CF2-B58C-5AD09D174332}"/>
              </a:ext>
            </a:extLst>
          </p:cNvPr>
          <p:cNvSpPr>
            <a:spLocks noGrp="1" noChangeArrowheads="1"/>
          </p:cNvSpPr>
          <p:nvPr>
            <p:ph type="body" idx="4294967295"/>
          </p:nvPr>
        </p:nvSpPr>
        <p:spPr>
          <a:xfrm>
            <a:off x="1409700" y="992188"/>
            <a:ext cx="7029450" cy="2524125"/>
          </a:xfrm>
        </p:spPr>
        <p:txBody>
          <a:bodyPr/>
          <a:lstStyle/>
          <a:p>
            <a:pPr>
              <a:spcBef>
                <a:spcPct val="15000"/>
              </a:spcBef>
              <a:buFont typeface="Monotype Sorts" pitchFamily="2" charset="2"/>
              <a:buNone/>
            </a:pPr>
            <a:r>
              <a:rPr lang="zh-CN" altLang="en-US" sz="1800" b="1">
                <a:solidFill>
                  <a:srgbClr val="FF0000"/>
                </a:solidFill>
                <a:ea typeface="宋体" panose="02010600030101010101" pitchFamily="2" charset="-122"/>
              </a:rPr>
              <a:t>Producer: //生产者</a:t>
            </a:r>
          </a:p>
          <a:p>
            <a:pPr>
              <a:spcBef>
                <a:spcPct val="15000"/>
              </a:spcBef>
              <a:buFont typeface="Monotype Sorts" pitchFamily="2" charset="2"/>
              <a:buNone/>
            </a:pPr>
            <a:r>
              <a:rPr lang="zh-CN" altLang="en-US" sz="1800" b="1">
                <a:ea typeface="宋体" panose="02010600030101010101" pitchFamily="2" charset="-122"/>
              </a:rPr>
              <a:t>    do { </a:t>
            </a:r>
          </a:p>
          <a:p>
            <a:pPr>
              <a:spcBef>
                <a:spcPct val="15000"/>
              </a:spcBef>
              <a:buFont typeface="Monotype Sorts" pitchFamily="2" charset="2"/>
              <a:buNone/>
            </a:pPr>
            <a:r>
              <a:rPr lang="zh-CN" altLang="en-US" sz="1800" b="1">
                <a:ea typeface="宋体" panose="02010600030101010101" pitchFamily="2" charset="-122"/>
              </a:rPr>
              <a:t>		…</a:t>
            </a:r>
          </a:p>
          <a:p>
            <a:pPr>
              <a:spcBef>
                <a:spcPct val="15000"/>
              </a:spcBef>
              <a:buFont typeface="Monotype Sorts" pitchFamily="2" charset="2"/>
              <a:buNone/>
            </a:pPr>
            <a:r>
              <a:rPr lang="zh-CN" altLang="en-US" sz="1800" b="1">
                <a:ea typeface="宋体" panose="02010600030101010101" pitchFamily="2" charset="-122"/>
              </a:rPr>
              <a:t>		</a:t>
            </a:r>
            <a:r>
              <a:rPr lang="zh-CN" altLang="en-US" sz="1800">
                <a:ea typeface="宋体" panose="02010600030101010101" pitchFamily="2" charset="-122"/>
              </a:rPr>
              <a:t>produce an item in</a:t>
            </a:r>
            <a:r>
              <a:rPr lang="zh-CN" altLang="en-US" sz="1800" b="1">
                <a:ea typeface="宋体" panose="02010600030101010101" pitchFamily="2" charset="-122"/>
              </a:rPr>
              <a:t> nextp;</a:t>
            </a:r>
          </a:p>
          <a:p>
            <a:pPr>
              <a:spcBef>
                <a:spcPct val="15000"/>
              </a:spcBef>
              <a:buFont typeface="Monotype Sorts" pitchFamily="2" charset="2"/>
              <a:buNone/>
            </a:pPr>
            <a:r>
              <a:rPr lang="zh-CN" altLang="en-US" sz="1800" b="1">
                <a:solidFill>
                  <a:srgbClr val="0000FF"/>
                </a:solidFill>
                <a:ea typeface="宋体" panose="02010600030101010101" pitchFamily="2" charset="-122"/>
              </a:rPr>
              <a:t>               pc.put(nextp);     </a:t>
            </a:r>
          </a:p>
          <a:p>
            <a:pPr>
              <a:spcBef>
                <a:spcPct val="15000"/>
              </a:spcBef>
              <a:buFont typeface="Monotype Sorts" pitchFamily="2" charset="2"/>
              <a:buNone/>
            </a:pPr>
            <a:r>
              <a:rPr lang="zh-CN" altLang="en-US" sz="1800" b="1">
                <a:ea typeface="宋体" panose="02010600030101010101" pitchFamily="2" charset="-122"/>
              </a:rPr>
              <a:t>		 …</a:t>
            </a:r>
          </a:p>
          <a:p>
            <a:pPr>
              <a:spcBef>
                <a:spcPct val="15000"/>
              </a:spcBef>
              <a:buFont typeface="Monotype Sorts" pitchFamily="2" charset="2"/>
              <a:buNone/>
            </a:pPr>
            <a:r>
              <a:rPr lang="zh-CN" altLang="en-US" sz="1800" b="1">
                <a:ea typeface="宋体" panose="02010600030101010101" pitchFamily="2" charset="-122"/>
              </a:rPr>
              <a:t>	     } while (1);</a:t>
            </a:r>
            <a:endParaRPr lang="zh-CN" altLang="en-US" sz="1800">
              <a:ea typeface="宋体" panose="02010600030101010101" pitchFamily="2" charset="-122"/>
            </a:endParaRPr>
          </a:p>
        </p:txBody>
      </p:sp>
      <p:sp>
        <p:nvSpPr>
          <p:cNvPr id="19460" name="Rectangle 4">
            <a:extLst>
              <a:ext uri="{FF2B5EF4-FFF2-40B4-BE49-F238E27FC236}">
                <a16:creationId xmlns:a16="http://schemas.microsoft.com/office/drawing/2014/main" id="{02C0FD69-04E4-4B6F-AB35-2961D7395AF4}"/>
              </a:ext>
            </a:extLst>
          </p:cNvPr>
          <p:cNvSpPr>
            <a:spLocks noChangeArrowheads="1"/>
          </p:cNvSpPr>
          <p:nvPr/>
        </p:nvSpPr>
        <p:spPr bwMode="auto">
          <a:xfrm>
            <a:off x="1320800" y="3700463"/>
            <a:ext cx="7029450"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ct val="90000"/>
              </a:lnSpc>
              <a:spcBef>
                <a:spcPct val="15000"/>
              </a:spcBef>
              <a:buFont typeface="Monotype Sorts" pitchFamily="2" charset="2"/>
              <a:buNone/>
            </a:pPr>
            <a:r>
              <a:rPr lang="en-US" altLang="zh-CN" sz="1800" b="1">
                <a:solidFill>
                  <a:srgbClr val="FF0000"/>
                </a:solidFill>
                <a:ea typeface="宋体" panose="02010600030101010101" pitchFamily="2" charset="-122"/>
              </a:rPr>
              <a:t>Consumer:   //</a:t>
            </a:r>
            <a:r>
              <a:rPr lang="zh-CN" altLang="en-US" sz="1800" b="1">
                <a:solidFill>
                  <a:srgbClr val="FF0000"/>
                </a:solidFill>
                <a:ea typeface="宋体" panose="02010600030101010101" pitchFamily="2" charset="-122"/>
              </a:rPr>
              <a:t>消费者</a:t>
            </a:r>
          </a:p>
          <a:p>
            <a:pPr>
              <a:lnSpc>
                <a:spcPct val="90000"/>
              </a:lnSpc>
              <a:spcBef>
                <a:spcPct val="15000"/>
              </a:spcBef>
              <a:buFont typeface="Monotype Sorts" pitchFamily="2" charset="2"/>
              <a:buNone/>
            </a:pPr>
            <a:r>
              <a:rPr lang="zh-CN" altLang="en-US" sz="1800" b="1">
                <a:ea typeface="宋体" panose="02010600030101010101" pitchFamily="2" charset="-122"/>
              </a:rPr>
              <a:t>    </a:t>
            </a:r>
            <a:r>
              <a:rPr lang="en-US" altLang="zh-CN" sz="1800" b="1">
                <a:ea typeface="宋体" panose="02010600030101010101" pitchFamily="2" charset="-122"/>
              </a:rPr>
              <a:t>do { </a:t>
            </a:r>
          </a:p>
          <a:p>
            <a:pPr>
              <a:lnSpc>
                <a:spcPct val="90000"/>
              </a:lnSpc>
              <a:spcBef>
                <a:spcPct val="15000"/>
              </a:spcBef>
              <a:buFont typeface="Monotype Sorts" pitchFamily="2" charset="2"/>
              <a:buNone/>
            </a:pPr>
            <a:r>
              <a:rPr lang="zh-CN" altLang="en-US" sz="1800" b="1">
                <a:ea typeface="宋体" panose="02010600030101010101" pitchFamily="2" charset="-122"/>
              </a:rPr>
              <a:t>		</a:t>
            </a:r>
            <a:r>
              <a:rPr lang="en-US" altLang="zh-CN" sz="1800" b="1">
                <a:ea typeface="宋体" panose="02010600030101010101" pitchFamily="2" charset="-122"/>
              </a:rPr>
              <a:t>…</a:t>
            </a:r>
          </a:p>
          <a:p>
            <a:pPr>
              <a:lnSpc>
                <a:spcPct val="90000"/>
              </a:lnSpc>
              <a:spcBef>
                <a:spcPct val="15000"/>
              </a:spcBef>
              <a:buFont typeface="Monotype Sorts" pitchFamily="2" charset="2"/>
              <a:buNone/>
            </a:pPr>
            <a:r>
              <a:rPr lang="zh-CN" altLang="en-US" sz="1800" b="1">
                <a:ea typeface="宋体" panose="02010600030101010101" pitchFamily="2" charset="-122"/>
              </a:rPr>
              <a:t>		</a:t>
            </a:r>
            <a:r>
              <a:rPr lang="zh-CN" altLang="en-US" sz="1800" b="1">
                <a:solidFill>
                  <a:srgbClr val="0000FF"/>
                </a:solidFill>
                <a:ea typeface="宋体" panose="02010600030101010101" pitchFamily="2" charset="-122"/>
              </a:rPr>
              <a:t> </a:t>
            </a:r>
            <a:r>
              <a:rPr lang="en-US" altLang="zh-CN" sz="1800" b="1">
                <a:solidFill>
                  <a:srgbClr val="0000FF"/>
                </a:solidFill>
                <a:ea typeface="宋体" panose="02010600030101010101" pitchFamily="2" charset="-122"/>
              </a:rPr>
              <a:t>pc.get(nextc);</a:t>
            </a:r>
          </a:p>
          <a:p>
            <a:pPr>
              <a:lnSpc>
                <a:spcPct val="90000"/>
              </a:lnSpc>
              <a:spcBef>
                <a:spcPct val="15000"/>
              </a:spcBef>
              <a:buFont typeface="Monotype Sorts" pitchFamily="2" charset="2"/>
              <a:buNone/>
            </a:pPr>
            <a:r>
              <a:rPr lang="en-US" altLang="zh-CN" sz="1800">
                <a:ea typeface="宋体" panose="02010600030101010101" pitchFamily="2" charset="-122"/>
              </a:rPr>
              <a:t>               consumer the item in</a:t>
            </a:r>
            <a:r>
              <a:rPr lang="en-US" altLang="zh-CN" sz="1800" b="1">
                <a:ea typeface="宋体" panose="02010600030101010101" pitchFamily="2" charset="-122"/>
              </a:rPr>
              <a:t> nextc;             </a:t>
            </a:r>
          </a:p>
          <a:p>
            <a:pPr>
              <a:lnSpc>
                <a:spcPct val="90000"/>
              </a:lnSpc>
              <a:spcBef>
                <a:spcPct val="15000"/>
              </a:spcBef>
              <a:buFont typeface="Monotype Sorts" pitchFamily="2" charset="2"/>
              <a:buNone/>
            </a:pPr>
            <a:r>
              <a:rPr lang="en-US" altLang="zh-CN" sz="1800" b="1">
                <a:ea typeface="宋体" panose="02010600030101010101" pitchFamily="2" charset="-122"/>
              </a:rPr>
              <a:t>		 …</a:t>
            </a:r>
          </a:p>
          <a:p>
            <a:pPr>
              <a:lnSpc>
                <a:spcPct val="90000"/>
              </a:lnSpc>
              <a:spcBef>
                <a:spcPct val="15000"/>
              </a:spcBef>
              <a:buFont typeface="Monotype Sorts" pitchFamily="2" charset="2"/>
              <a:buNone/>
            </a:pPr>
            <a:r>
              <a:rPr lang="en-US" altLang="zh-CN" sz="1800" b="1">
                <a:ea typeface="宋体" panose="02010600030101010101" pitchFamily="2" charset="-122"/>
              </a:rPr>
              <a:t>    } while (1);</a:t>
            </a:r>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F8EDEC54-60D7-4891-9EB1-4E622EA218CB}"/>
              </a:ext>
            </a:extLst>
          </p:cNvPr>
          <p:cNvSpPr>
            <a:spLocks noGrp="1"/>
          </p:cNvSpPr>
          <p:nvPr>
            <p:ph type="title" idx="4294967295"/>
          </p:nvPr>
        </p:nvSpPr>
        <p:spPr>
          <a:xfrm>
            <a:off x="750888" y="396875"/>
            <a:ext cx="8077200" cy="881063"/>
          </a:xfrm>
        </p:spPr>
        <p:txBody>
          <a:bodyPr/>
          <a:lstStyle/>
          <a:p>
            <a:pPr>
              <a:defRPr/>
            </a:pPr>
            <a:r>
              <a:rPr lang="zh-CN" altLang="en-US" dirty="0">
                <a:effectLst>
                  <a:outerShdw blurRad="38100" dist="38100" dir="2700000" algn="tl">
                    <a:srgbClr val="C0C0C0"/>
                  </a:outerShdw>
                </a:effectLst>
                <a:ea typeface="宋体" panose="02010600030101010101" pitchFamily="2" charset="-122"/>
              </a:rPr>
              <a:t>习题 6.13 （ Bounded Buffer Problem）</a:t>
            </a:r>
            <a:r>
              <a:rPr lang="en-US" altLang="zh-CN" dirty="0">
                <a:effectLst>
                  <a:outerShdw blurRad="38100" dist="38100" dir="2700000" algn="tl">
                    <a:srgbClr val="C0C0C0"/>
                  </a:outerShdw>
                </a:effectLst>
                <a:ea typeface="宋体" panose="02010600030101010101" pitchFamily="2" charset="-122"/>
              </a:rPr>
              <a:t/>
            </a:r>
            <a:br>
              <a:rPr lang="en-US" altLang="zh-CN" dirty="0">
                <a:effectLst>
                  <a:outerShdw blurRad="38100" dist="38100" dir="2700000" algn="tl">
                    <a:srgbClr val="C0C0C0"/>
                  </a:outerShdw>
                </a:effectLst>
                <a:ea typeface="宋体" panose="02010600030101010101" pitchFamily="2" charset="-122"/>
              </a:rPr>
            </a:br>
            <a:r>
              <a:rPr lang="zh-CN" altLang="en-US" sz="1800" dirty="0">
                <a:effectLst>
                  <a:outerShdw blurRad="38100" dist="38100" dir="2700000" algn="tl">
                    <a:srgbClr val="C0C0C0"/>
                  </a:outerShdw>
                </a:effectLst>
                <a:ea typeface="宋体" panose="02010600030101010101" pitchFamily="2" charset="-122"/>
              </a:rPr>
              <a:t>另一种描述</a:t>
            </a:r>
            <a:endParaRPr lang="zh-CN" altLang="en-US" dirty="0">
              <a:effectLst>
                <a:outerShdw blurRad="38100" dist="38100" dir="2700000" algn="tl">
                  <a:srgbClr val="C0C0C0"/>
                </a:outerShdw>
              </a:effectLst>
              <a:ea typeface="宋体" panose="02010600030101010101" pitchFamily="2" charset="-122"/>
            </a:endParaRPr>
          </a:p>
        </p:txBody>
      </p:sp>
      <p:sp>
        <p:nvSpPr>
          <p:cNvPr id="20483" name="TextBox 3">
            <a:extLst>
              <a:ext uri="{FF2B5EF4-FFF2-40B4-BE49-F238E27FC236}">
                <a16:creationId xmlns:a16="http://schemas.microsoft.com/office/drawing/2014/main" id="{E1C05BB4-2882-4D30-96D1-1A00C5D97FDC}"/>
              </a:ext>
            </a:extLst>
          </p:cNvPr>
          <p:cNvSpPr txBox="1">
            <a:spLocks noChangeArrowheads="1"/>
          </p:cNvSpPr>
          <p:nvPr/>
        </p:nvSpPr>
        <p:spPr bwMode="auto">
          <a:xfrm>
            <a:off x="4894263" y="1628637"/>
            <a:ext cx="3933825" cy="42627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ts val="600"/>
              </a:spcBef>
              <a:buClrTx/>
              <a:buSzTx/>
              <a:buFont typeface="Arial" panose="020B0604020202020204" pitchFamily="34" charset="0"/>
              <a:buNone/>
            </a:pPr>
            <a:r>
              <a:rPr lang="en-US" altLang="zh-CN" sz="1800" dirty="0" err="1">
                <a:solidFill>
                  <a:srgbClr val="FF0000"/>
                </a:solidFill>
                <a:ea typeface="宋体" panose="02010600030101010101" pitchFamily="2" charset="-122"/>
              </a:rPr>
              <a:t>int</a:t>
            </a:r>
            <a:r>
              <a:rPr lang="en-US" altLang="zh-CN" sz="1800" dirty="0">
                <a:solidFill>
                  <a:srgbClr val="FF0000"/>
                </a:solidFill>
                <a:ea typeface="宋体" panose="02010600030101010101" pitchFamily="2" charset="-122"/>
              </a:rPr>
              <a:t> consume() {</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err="1">
                <a:ea typeface="宋体" panose="02010600030101010101" pitchFamily="2" charset="-122"/>
              </a:rPr>
              <a:t>int</a:t>
            </a:r>
            <a:r>
              <a:rPr lang="en-US" altLang="zh-CN" sz="1800" dirty="0">
                <a:ea typeface="宋体" panose="02010600030101010101" pitchFamily="2" charset="-122"/>
              </a:rPr>
              <a:t> </a:t>
            </a:r>
            <a:r>
              <a:rPr lang="en-US" altLang="zh-CN" sz="1800" dirty="0" err="1">
                <a:ea typeface="宋体" panose="02010600030101010101" pitchFamily="2" charset="-122"/>
              </a:rPr>
              <a:t>retVal</a:t>
            </a:r>
            <a:r>
              <a:rPr lang="en-US" altLang="zh-CN" sz="1800" dirty="0">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zh-CN" altLang="en-US" sz="1800" dirty="0">
                <a:ea typeface="宋体" panose="02010600030101010101" pitchFamily="2" charset="-122"/>
              </a:rPr>
              <a:t>如果缓冲池空，则等待满缓冲区</a:t>
            </a:r>
          </a:p>
          <a:p>
            <a:pPr>
              <a:spcBef>
                <a:spcPts val="600"/>
              </a:spcBef>
              <a:buClrTx/>
              <a:buSzTx/>
              <a:buFont typeface="Arial" panose="020B0604020202020204" pitchFamily="34" charset="0"/>
              <a:buNone/>
            </a:pPr>
            <a:r>
              <a:rPr lang="zh-CN" altLang="en-US" sz="1800" dirty="0">
                <a:ea typeface="宋体" panose="02010600030101010101" pitchFamily="2" charset="-122"/>
              </a:rPr>
              <a:t>    </a:t>
            </a:r>
            <a:r>
              <a:rPr lang="en-US" altLang="zh-CN" sz="1800" dirty="0">
                <a:ea typeface="宋体" panose="02010600030101010101" pitchFamily="2" charset="-122"/>
              </a:rPr>
              <a:t>if (</a:t>
            </a:r>
            <a:r>
              <a:rPr lang="en-US" altLang="zh-CN" sz="1800" dirty="0" err="1">
                <a:ea typeface="宋体" panose="02010600030101010101" pitchFamily="2" charset="-122"/>
              </a:rPr>
              <a:t>numItems</a:t>
            </a:r>
            <a:r>
              <a:rPr lang="en-US" altLang="zh-CN" sz="1800" dirty="0">
                <a:ea typeface="宋体" panose="02010600030101010101" pitchFamily="2" charset="-122"/>
              </a:rPr>
              <a:t> == 0)</a:t>
            </a:r>
          </a:p>
          <a:p>
            <a:pPr>
              <a:spcBef>
                <a:spcPts val="600"/>
              </a:spcBef>
              <a:buClrTx/>
              <a:buSzTx/>
              <a:buFont typeface="Arial" panose="020B0604020202020204" pitchFamily="34" charset="0"/>
              <a:buNone/>
            </a:pPr>
            <a:r>
              <a:rPr lang="en-US" altLang="zh-CN" sz="1800" dirty="0">
                <a:solidFill>
                  <a:srgbClr val="0033CC"/>
                </a:solidFill>
                <a:ea typeface="宋体" panose="02010600030101010101" pitchFamily="2" charset="-122"/>
              </a:rPr>
              <a:t>        </a:t>
            </a:r>
            <a:r>
              <a:rPr lang="en-US" altLang="zh-CN" sz="1800" dirty="0" err="1">
                <a:solidFill>
                  <a:srgbClr val="0033CC"/>
                </a:solidFill>
                <a:ea typeface="宋体" panose="02010600030101010101" pitchFamily="2" charset="-122"/>
              </a:rPr>
              <a:t>full.wait</a:t>
            </a:r>
            <a:r>
              <a:rPr lang="en-US" altLang="zh-CN" sz="1800" dirty="0">
                <a:solidFill>
                  <a:srgbClr val="0033CC"/>
                </a:solidFill>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err="1">
                <a:ea typeface="宋体" panose="02010600030101010101" pitchFamily="2" charset="-122"/>
              </a:rPr>
              <a:t>retVal</a:t>
            </a:r>
            <a:r>
              <a:rPr lang="en-US" altLang="zh-CN" sz="1800" dirty="0">
                <a:ea typeface="宋体" panose="02010600030101010101" pitchFamily="2" charset="-122"/>
              </a:rPr>
              <a:t> = items[--</a:t>
            </a:r>
            <a:r>
              <a:rPr lang="en-US" altLang="zh-CN" sz="1800" dirty="0" err="1">
                <a:ea typeface="宋体" panose="02010600030101010101" pitchFamily="2" charset="-122"/>
              </a:rPr>
              <a:t>numItems</a:t>
            </a:r>
            <a:r>
              <a:rPr lang="en-US" altLang="zh-CN" sz="1800" dirty="0">
                <a:ea typeface="宋体" panose="02010600030101010101" pitchFamily="2" charset="-122"/>
              </a:rPr>
              <a:t>];</a:t>
            </a:r>
          </a:p>
          <a:p>
            <a:pPr>
              <a:spcBef>
                <a:spcPts val="600"/>
              </a:spcBef>
              <a:buClrTx/>
              <a:buSzTx/>
              <a:buFont typeface="Arial" panose="020B0604020202020204" pitchFamily="34" charset="0"/>
              <a:buNone/>
            </a:pPr>
            <a:r>
              <a:rPr lang="en-US" altLang="zh-CN" sz="1800" dirty="0">
                <a:solidFill>
                  <a:srgbClr val="0033CC"/>
                </a:solidFill>
                <a:ea typeface="宋体" panose="02010600030101010101" pitchFamily="2" charset="-122"/>
              </a:rPr>
              <a:t>    </a:t>
            </a:r>
            <a:r>
              <a:rPr lang="en-US" altLang="zh-CN" sz="1800" dirty="0" err="1">
                <a:solidFill>
                  <a:srgbClr val="0033CC"/>
                </a:solidFill>
                <a:ea typeface="宋体" panose="02010600030101010101" pitchFamily="2" charset="-122"/>
              </a:rPr>
              <a:t>empty.signal</a:t>
            </a:r>
            <a:r>
              <a:rPr lang="en-US" altLang="zh-CN" sz="1800" dirty="0">
                <a:solidFill>
                  <a:srgbClr val="0033CC"/>
                </a:solidFill>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return </a:t>
            </a:r>
            <a:r>
              <a:rPr lang="en-US" altLang="zh-CN" sz="1800" dirty="0" err="1">
                <a:ea typeface="宋体" panose="02010600030101010101" pitchFamily="2" charset="-122"/>
              </a:rPr>
              <a:t>retVal</a:t>
            </a:r>
            <a:r>
              <a:rPr lang="en-US" altLang="zh-CN" sz="1800" dirty="0">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b="1" dirty="0">
                <a:solidFill>
                  <a:srgbClr val="7030A0"/>
                </a:solidFill>
                <a:ea typeface="宋体" panose="02010600030101010101" pitchFamily="2" charset="-122"/>
              </a:rPr>
              <a:t>//monitor</a:t>
            </a:r>
          </a:p>
          <a:p>
            <a:pPr>
              <a:spcBef>
                <a:spcPct val="0"/>
              </a:spcBef>
              <a:buClrTx/>
              <a:buSzTx/>
              <a:buFont typeface="Arial" panose="020B0604020202020204" pitchFamily="34" charset="0"/>
              <a:buNone/>
            </a:pPr>
            <a:endParaRPr lang="zh-CN" altLang="en-US" sz="1800" b="1" dirty="0">
              <a:solidFill>
                <a:srgbClr val="7030A0"/>
              </a:solidFill>
              <a:ea typeface="宋体" panose="02010600030101010101" pitchFamily="2" charset="-122"/>
            </a:endParaRPr>
          </a:p>
          <a:p>
            <a:pPr>
              <a:spcBef>
                <a:spcPct val="0"/>
              </a:spcBef>
              <a:buClrTx/>
              <a:buSzTx/>
              <a:buFont typeface="Arial" panose="020B0604020202020204" pitchFamily="34" charset="0"/>
              <a:buNone/>
            </a:pPr>
            <a:endParaRPr lang="zh-CN" altLang="en-US" sz="1800" dirty="0">
              <a:ea typeface="宋体" panose="02010600030101010101" pitchFamily="2" charset="-122"/>
            </a:endParaRPr>
          </a:p>
        </p:txBody>
      </p:sp>
      <p:sp>
        <p:nvSpPr>
          <p:cNvPr id="20484" name="TextBox 4">
            <a:extLst>
              <a:ext uri="{FF2B5EF4-FFF2-40B4-BE49-F238E27FC236}">
                <a16:creationId xmlns:a16="http://schemas.microsoft.com/office/drawing/2014/main" id="{EFE86907-34BD-48E3-9C9F-2FA0A05216E2}"/>
              </a:ext>
            </a:extLst>
          </p:cNvPr>
          <p:cNvSpPr txBox="1">
            <a:spLocks noChangeArrowheads="1"/>
          </p:cNvSpPr>
          <p:nvPr/>
        </p:nvSpPr>
        <p:spPr bwMode="auto">
          <a:xfrm>
            <a:off x="522288" y="1628637"/>
            <a:ext cx="4267200" cy="42627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ts val="600"/>
              </a:spcBef>
              <a:buClrTx/>
              <a:buSzTx/>
              <a:buFont typeface="Arial" panose="020B0604020202020204" pitchFamily="34" charset="0"/>
              <a:buNone/>
            </a:pPr>
            <a:r>
              <a:rPr lang="en-US" altLang="zh-CN" sz="1800" b="1" dirty="0">
                <a:solidFill>
                  <a:srgbClr val="7030A0"/>
                </a:solidFill>
                <a:ea typeface="宋体" panose="02010600030101010101" pitchFamily="2" charset="-122"/>
              </a:rPr>
              <a:t>monitor</a:t>
            </a:r>
            <a:r>
              <a:rPr lang="en-US" altLang="zh-CN" sz="1800" dirty="0">
                <a:solidFill>
                  <a:srgbClr val="7030A0"/>
                </a:solidFill>
                <a:ea typeface="宋体" panose="02010600030101010101" pitchFamily="2" charset="-122"/>
              </a:rPr>
              <a:t> </a:t>
            </a:r>
            <a:r>
              <a:rPr lang="en-US" altLang="zh-CN" sz="1800" dirty="0" err="1">
                <a:ea typeface="宋体" panose="02010600030101010101" pitchFamily="2" charset="-122"/>
              </a:rPr>
              <a:t>bounded_buffer</a:t>
            </a:r>
            <a:r>
              <a:rPr lang="en-US" altLang="zh-CN" sz="1800" dirty="0">
                <a:ea typeface="宋体" panose="02010600030101010101" pitchFamily="2" charset="-122"/>
              </a:rPr>
              <a:t> {</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err="1">
                <a:ea typeface="宋体" panose="02010600030101010101" pitchFamily="2" charset="-122"/>
              </a:rPr>
              <a:t>int</a:t>
            </a:r>
            <a:r>
              <a:rPr lang="en-US" altLang="zh-CN" sz="1800" dirty="0">
                <a:ea typeface="宋体" panose="02010600030101010101" pitchFamily="2" charset="-122"/>
              </a:rPr>
              <a:t> items[MAX_ITEMS];</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err="1">
                <a:ea typeface="宋体" panose="02010600030101010101" pitchFamily="2" charset="-122"/>
              </a:rPr>
              <a:t>int</a:t>
            </a:r>
            <a:r>
              <a:rPr lang="en-US" altLang="zh-CN" sz="1800" dirty="0">
                <a:ea typeface="宋体" panose="02010600030101010101" pitchFamily="2" charset="-122"/>
              </a:rPr>
              <a:t> </a:t>
            </a:r>
            <a:r>
              <a:rPr lang="en-US" altLang="zh-CN" sz="1800" dirty="0" err="1">
                <a:ea typeface="宋体" panose="02010600030101010101" pitchFamily="2" charset="-122"/>
              </a:rPr>
              <a:t>numItems</a:t>
            </a:r>
            <a:r>
              <a:rPr lang="en-US" altLang="zh-CN" sz="1800" dirty="0">
                <a:ea typeface="宋体" panose="02010600030101010101" pitchFamily="2" charset="-122"/>
              </a:rPr>
              <a:t> = 0;   //</a:t>
            </a:r>
            <a:r>
              <a:rPr lang="zh-CN" altLang="en-US" sz="1800" dirty="0">
                <a:ea typeface="宋体" panose="02010600030101010101" pitchFamily="2" charset="-122"/>
              </a:rPr>
              <a:t>满缓冲区个数</a:t>
            </a:r>
          </a:p>
          <a:p>
            <a:pPr>
              <a:spcBef>
                <a:spcPts val="600"/>
              </a:spcBef>
              <a:buClrTx/>
              <a:buSzTx/>
              <a:buFont typeface="Arial" panose="020B0604020202020204" pitchFamily="34" charset="0"/>
              <a:buNone/>
            </a:pPr>
            <a:r>
              <a:rPr lang="zh-CN" altLang="en-US" sz="1800" dirty="0">
                <a:ea typeface="宋体" panose="02010600030101010101" pitchFamily="2" charset="-122"/>
              </a:rPr>
              <a:t>    </a:t>
            </a:r>
            <a:r>
              <a:rPr lang="en-US" altLang="zh-CN" sz="1800" dirty="0">
                <a:ea typeface="宋体" panose="02010600030101010101" pitchFamily="2" charset="-122"/>
              </a:rPr>
              <a:t>condition empty, full;</a:t>
            </a:r>
          </a:p>
          <a:p>
            <a:pPr>
              <a:spcBef>
                <a:spcPts val="600"/>
              </a:spcBef>
              <a:buClrTx/>
              <a:buSzTx/>
              <a:buFont typeface="Arial" panose="020B0604020202020204" pitchFamily="34" charset="0"/>
              <a:buNone/>
            </a:pPr>
            <a:endParaRPr lang="zh-CN" altLang="en-US" sz="1800" dirty="0">
              <a:ea typeface="宋体" panose="02010600030101010101" pitchFamily="2" charset="-122"/>
            </a:endParaRPr>
          </a:p>
          <a:p>
            <a:pPr>
              <a:spcBef>
                <a:spcPts val="600"/>
              </a:spcBef>
              <a:buClrTx/>
              <a:buSzTx/>
              <a:buFont typeface="Arial" panose="020B0604020202020204" pitchFamily="34" charset="0"/>
              <a:buNone/>
            </a:pPr>
            <a:r>
              <a:rPr lang="zh-CN" altLang="en-US" sz="1800" dirty="0">
                <a:ea typeface="宋体" panose="02010600030101010101" pitchFamily="2" charset="-122"/>
              </a:rPr>
              <a:t>    </a:t>
            </a:r>
            <a:r>
              <a:rPr lang="en-US" altLang="zh-CN" sz="1800" dirty="0">
                <a:solidFill>
                  <a:srgbClr val="FF0000"/>
                </a:solidFill>
                <a:ea typeface="宋体" panose="02010600030101010101" pitchFamily="2" charset="-122"/>
              </a:rPr>
              <a:t>void produce(</a:t>
            </a:r>
            <a:r>
              <a:rPr lang="en-US" altLang="zh-CN" sz="1800" dirty="0" err="1">
                <a:solidFill>
                  <a:srgbClr val="FF0000"/>
                </a:solidFill>
                <a:ea typeface="宋体" panose="02010600030101010101" pitchFamily="2" charset="-122"/>
              </a:rPr>
              <a:t>int</a:t>
            </a:r>
            <a:r>
              <a:rPr lang="en-US" altLang="zh-CN" sz="1800" dirty="0">
                <a:solidFill>
                  <a:srgbClr val="FF0000"/>
                </a:solidFill>
                <a:ea typeface="宋体" panose="02010600030101010101" pitchFamily="2" charset="-122"/>
              </a:rPr>
              <a:t> v) {</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zh-CN" altLang="en-US" sz="1800" dirty="0">
                <a:ea typeface="宋体" panose="02010600030101010101" pitchFamily="2" charset="-122"/>
              </a:rPr>
              <a:t>如果缓冲池满，则等待空缓冲区</a:t>
            </a:r>
          </a:p>
          <a:p>
            <a:pPr>
              <a:spcBef>
                <a:spcPts val="600"/>
              </a:spcBef>
              <a:buClrTx/>
              <a:buSzTx/>
              <a:buFont typeface="Arial" panose="020B0604020202020204" pitchFamily="34" charset="0"/>
              <a:buNone/>
            </a:pPr>
            <a:r>
              <a:rPr lang="zh-CN" altLang="en-US" sz="1800" dirty="0">
                <a:ea typeface="宋体" panose="02010600030101010101" pitchFamily="2" charset="-122"/>
              </a:rPr>
              <a:t>         </a:t>
            </a:r>
            <a:r>
              <a:rPr lang="en-US" altLang="zh-CN" sz="1800" dirty="0">
                <a:ea typeface="宋体" panose="02010600030101010101" pitchFamily="2" charset="-122"/>
              </a:rPr>
              <a:t>if (</a:t>
            </a:r>
            <a:r>
              <a:rPr lang="en-US" altLang="zh-CN" sz="1800" dirty="0" err="1">
                <a:ea typeface="宋体" panose="02010600030101010101" pitchFamily="2" charset="-122"/>
              </a:rPr>
              <a:t>numItems</a:t>
            </a:r>
            <a:r>
              <a:rPr lang="en-US" altLang="zh-CN" sz="1800" dirty="0">
                <a:ea typeface="宋体" panose="02010600030101010101" pitchFamily="2" charset="-122"/>
              </a:rPr>
              <a:t> == MAX_ITEMS)</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err="1">
                <a:solidFill>
                  <a:srgbClr val="0033CC"/>
                </a:solidFill>
                <a:ea typeface="宋体" panose="02010600030101010101" pitchFamily="2" charset="-122"/>
              </a:rPr>
              <a:t>empty.wait</a:t>
            </a:r>
            <a:r>
              <a:rPr lang="en-US" altLang="zh-CN" sz="1800" dirty="0">
                <a:solidFill>
                  <a:srgbClr val="0033CC"/>
                </a:solidFill>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items[</a:t>
            </a:r>
            <a:r>
              <a:rPr lang="en-US" altLang="zh-CN" sz="1800" dirty="0" err="1">
                <a:ea typeface="宋体" panose="02010600030101010101" pitchFamily="2" charset="-122"/>
              </a:rPr>
              <a:t>numItems</a:t>
            </a:r>
            <a:r>
              <a:rPr lang="en-US" altLang="zh-CN" sz="1800" dirty="0">
                <a:ea typeface="宋体" panose="02010600030101010101" pitchFamily="2" charset="-122"/>
              </a:rPr>
              <a:t>++] = v;</a:t>
            </a:r>
          </a:p>
          <a:p>
            <a:pPr>
              <a:spcBef>
                <a:spcPts val="600"/>
              </a:spcBef>
              <a:buClrTx/>
              <a:buSzTx/>
              <a:buFont typeface="Arial" panose="020B0604020202020204" pitchFamily="34" charset="0"/>
              <a:buNone/>
            </a:pPr>
            <a:r>
              <a:rPr lang="en-US" altLang="zh-CN" sz="1800" dirty="0">
                <a:solidFill>
                  <a:srgbClr val="0033CC"/>
                </a:solidFill>
                <a:ea typeface="宋体" panose="02010600030101010101" pitchFamily="2" charset="-122"/>
              </a:rPr>
              <a:t>         </a:t>
            </a:r>
            <a:r>
              <a:rPr lang="en-US" altLang="zh-CN" sz="1800" dirty="0" err="1">
                <a:solidFill>
                  <a:srgbClr val="0033CC"/>
                </a:solidFill>
                <a:ea typeface="宋体" panose="02010600030101010101" pitchFamily="2" charset="-122"/>
              </a:rPr>
              <a:t>full.signal</a:t>
            </a:r>
            <a:r>
              <a:rPr lang="en-US" altLang="zh-CN" sz="1800" dirty="0">
                <a:solidFill>
                  <a:srgbClr val="0033CC"/>
                </a:solidFill>
                <a:ea typeface="宋体" panose="02010600030101010101" pitchFamily="2" charset="-122"/>
              </a:rPr>
              <a:t>();</a:t>
            </a:r>
          </a:p>
          <a:p>
            <a:pPr>
              <a:spcBef>
                <a:spcPts val="600"/>
              </a:spcBef>
              <a:buClrTx/>
              <a:buSzTx/>
              <a:buFont typeface="Arial" panose="020B0604020202020204" pitchFamily="34" charset="0"/>
              <a:buNone/>
            </a:pPr>
            <a:r>
              <a:rPr lang="en-US" altLang="zh-CN" sz="1800" dirty="0">
                <a:ea typeface="宋体" panose="02010600030101010101" pitchFamily="2" charset="-122"/>
              </a:rPr>
              <a:t>     </a:t>
            </a:r>
            <a:r>
              <a:rPr lang="en-US" altLang="zh-CN" sz="1800" dirty="0" smtClean="0">
                <a:ea typeface="宋体" panose="02010600030101010101" pitchFamily="2" charset="-122"/>
              </a:rPr>
              <a:t>}   </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3149D720-7D7C-437F-A985-63C6859646BC}"/>
              </a:ext>
            </a:extLst>
          </p:cNvPr>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讨论</a:t>
            </a:r>
          </a:p>
        </p:txBody>
      </p:sp>
      <p:sp>
        <p:nvSpPr>
          <p:cNvPr id="21507" name="TextBox 4">
            <a:extLst>
              <a:ext uri="{FF2B5EF4-FFF2-40B4-BE49-F238E27FC236}">
                <a16:creationId xmlns:a16="http://schemas.microsoft.com/office/drawing/2014/main" id="{874282B3-5116-45F7-B7B2-98359E01B2E5}"/>
              </a:ext>
            </a:extLst>
          </p:cNvPr>
          <p:cNvSpPr txBox="1">
            <a:spLocks noChangeArrowheads="1"/>
          </p:cNvSpPr>
          <p:nvPr/>
        </p:nvSpPr>
        <p:spPr bwMode="auto">
          <a:xfrm>
            <a:off x="1052513" y="1233488"/>
            <a:ext cx="7343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Wingdings" panose="05000000000000000000" pitchFamily="2" charset="2"/>
              <a:buChar char="n"/>
            </a:pPr>
            <a:r>
              <a:rPr lang="zh-CN" altLang="en-US" sz="2400" dirty="0">
                <a:ea typeface="宋体" panose="02010600030101010101" pitchFamily="2" charset="-122"/>
              </a:rPr>
              <a:t>上述示例中，没有考虑管程的互斥访问问题</a:t>
            </a:r>
            <a:endParaRPr lang="en-US" altLang="zh-CN" sz="2400" dirty="0">
              <a:ea typeface="宋体" panose="02010600030101010101" pitchFamily="2" charset="-122"/>
            </a:endParaRPr>
          </a:p>
          <a:p>
            <a:pPr>
              <a:spcBef>
                <a:spcPct val="0"/>
              </a:spcBef>
              <a:buClrTx/>
              <a:buSzTx/>
              <a:buFont typeface="Wingdings" panose="05000000000000000000" pitchFamily="2" charset="2"/>
              <a:buChar char="n"/>
            </a:pPr>
            <a:endParaRPr lang="en-US" altLang="zh-CN" sz="2400" dirty="0">
              <a:ea typeface="宋体" panose="02010600030101010101" pitchFamily="2" charset="-122"/>
            </a:endParaRPr>
          </a:p>
          <a:p>
            <a:pPr>
              <a:spcBef>
                <a:spcPct val="0"/>
              </a:spcBef>
              <a:buClrTx/>
              <a:buSzTx/>
              <a:buFont typeface="Wingdings" panose="05000000000000000000" pitchFamily="2" charset="2"/>
              <a:buChar char="n"/>
            </a:pPr>
            <a:r>
              <a:rPr lang="zh-CN" altLang="en-US" sz="2400" dirty="0" smtClean="0">
                <a:ea typeface="宋体" panose="02010600030101010101" pitchFamily="2" charset="-122"/>
              </a:rPr>
              <a:t>如何保证管程</a:t>
            </a:r>
            <a:r>
              <a:rPr lang="zh-CN" altLang="en-US" sz="2400" dirty="0">
                <a:ea typeface="宋体" panose="02010600030101010101" pitchFamily="2" charset="-122"/>
              </a:rPr>
              <a:t>的互斥访问？</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5B178A58-6A78-46C0-A1E3-7A268FA2E1CF}"/>
              </a:ext>
            </a:extLst>
          </p:cNvPr>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讨论</a:t>
            </a:r>
          </a:p>
        </p:txBody>
      </p:sp>
      <p:sp>
        <p:nvSpPr>
          <p:cNvPr id="22531" name="TextBox 4">
            <a:extLst>
              <a:ext uri="{FF2B5EF4-FFF2-40B4-BE49-F238E27FC236}">
                <a16:creationId xmlns:a16="http://schemas.microsoft.com/office/drawing/2014/main" id="{3DAEEEB2-AC7E-4921-BE77-CAE5CB5BE1C3}"/>
              </a:ext>
            </a:extLst>
          </p:cNvPr>
          <p:cNvSpPr txBox="1">
            <a:spLocks noChangeArrowheads="1"/>
          </p:cNvSpPr>
          <p:nvPr/>
        </p:nvSpPr>
        <p:spPr bwMode="auto">
          <a:xfrm>
            <a:off x="905522" y="1233488"/>
            <a:ext cx="7679185"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ts val="600"/>
              </a:spcBef>
              <a:buClrTx/>
              <a:buSzTx/>
              <a:buFont typeface="Wingdings" panose="05000000000000000000" pitchFamily="2" charset="2"/>
              <a:buChar char="n"/>
            </a:pPr>
            <a:r>
              <a:rPr lang="zh-CN" altLang="en-US" sz="2000" dirty="0">
                <a:solidFill>
                  <a:srgbClr val="0033CC"/>
                </a:solidFill>
                <a:ea typeface="宋体" panose="02010600030101010101" pitchFamily="2" charset="-122"/>
              </a:rPr>
              <a:t>上述示例中，没有考虑管程的互斥访问问题</a:t>
            </a:r>
            <a:endParaRPr lang="en-US" altLang="zh-CN" sz="2000" dirty="0">
              <a:solidFill>
                <a:srgbClr val="0033CC"/>
              </a:solidFill>
              <a:ea typeface="宋体" panose="02010600030101010101" pitchFamily="2" charset="-122"/>
            </a:endParaRPr>
          </a:p>
          <a:p>
            <a:pPr>
              <a:spcBef>
                <a:spcPts val="600"/>
              </a:spcBef>
              <a:buClrTx/>
              <a:buSzTx/>
              <a:buFont typeface="Wingdings" panose="05000000000000000000" pitchFamily="2" charset="2"/>
              <a:buChar char="n"/>
            </a:pPr>
            <a:r>
              <a:rPr lang="zh-CN" altLang="en-US" sz="2000" dirty="0" smtClean="0">
                <a:solidFill>
                  <a:srgbClr val="0033CC"/>
                </a:solidFill>
                <a:ea typeface="宋体" panose="02010600030101010101" pitchFamily="2" charset="-122"/>
              </a:rPr>
              <a:t>如何保证管程</a:t>
            </a:r>
            <a:r>
              <a:rPr lang="zh-CN" altLang="en-US" sz="2000" dirty="0">
                <a:solidFill>
                  <a:srgbClr val="0033CC"/>
                </a:solidFill>
                <a:ea typeface="宋体" panose="02010600030101010101" pitchFamily="2" charset="-122"/>
              </a:rPr>
              <a:t>的互斥访问？</a:t>
            </a:r>
            <a:endParaRPr lang="en-US" altLang="zh-CN" sz="2000" dirty="0">
              <a:ea typeface="宋体" panose="02010600030101010101" pitchFamily="2" charset="-122"/>
            </a:endParaRPr>
          </a:p>
          <a:p>
            <a:pPr>
              <a:spcBef>
                <a:spcPts val="600"/>
              </a:spcBef>
              <a:buClrTx/>
              <a:buSzTx/>
              <a:buFont typeface="Wingdings" panose="05000000000000000000" pitchFamily="2" charset="2"/>
              <a:buChar char="n"/>
            </a:pPr>
            <a:r>
              <a:rPr lang="zh-CN" altLang="en-US" sz="2000" dirty="0">
                <a:ea typeface="宋体" panose="02010600030101010101" pitchFamily="2" charset="-122"/>
              </a:rPr>
              <a:t>如果系统支持管程机制，则</a:t>
            </a:r>
            <a:endParaRPr lang="en-US" altLang="zh-CN" sz="2000" dirty="0">
              <a:ea typeface="宋体" panose="02010600030101010101" pitchFamily="2" charset="-122"/>
            </a:endParaRPr>
          </a:p>
          <a:p>
            <a:pPr lvl="1">
              <a:spcBef>
                <a:spcPts val="600"/>
              </a:spcBef>
              <a:buClrTx/>
              <a:buSzTx/>
              <a:buFont typeface="Wingdings" panose="05000000000000000000" pitchFamily="2" charset="2"/>
              <a:buChar char="l"/>
            </a:pPr>
            <a:r>
              <a:rPr lang="zh-CN" altLang="en-US" sz="1800" dirty="0">
                <a:ea typeface="宋体" panose="02010600030101010101" pitchFamily="2" charset="-122"/>
              </a:rPr>
              <a:t>由系统提供管程的互斥</a:t>
            </a:r>
            <a:r>
              <a:rPr lang="zh-CN" altLang="en-US" sz="1800" dirty="0" smtClean="0">
                <a:ea typeface="宋体" panose="02010600030101010101" pitchFamily="2" charset="-122"/>
              </a:rPr>
              <a:t>访问机制实现管程的互斥访问</a:t>
            </a:r>
            <a:endParaRPr lang="en-US" altLang="zh-CN" sz="1800" dirty="0">
              <a:ea typeface="宋体" panose="02010600030101010101" pitchFamily="2" charset="-122"/>
            </a:endParaRPr>
          </a:p>
          <a:p>
            <a:pPr lvl="1">
              <a:spcBef>
                <a:spcPts val="600"/>
              </a:spcBef>
              <a:buClrTx/>
              <a:buSzTx/>
              <a:buFont typeface="Wingdings" panose="05000000000000000000" pitchFamily="2" charset="2"/>
              <a:buChar char="l"/>
            </a:pPr>
            <a:r>
              <a:rPr lang="en-US" altLang="zh-CN" sz="1800" b="1" dirty="0">
                <a:solidFill>
                  <a:srgbClr val="CC6600"/>
                </a:solidFill>
                <a:latin typeface="Arial Unicode MS" pitchFamily="34" charset="-122"/>
                <a:ea typeface="Arial Unicode MS" pitchFamily="34" charset="-122"/>
              </a:rPr>
              <a:t>Only </a:t>
            </a:r>
            <a:r>
              <a:rPr lang="en-US" altLang="zh-CN" sz="1800" b="1" dirty="0">
                <a:solidFill>
                  <a:srgbClr val="FF0000"/>
                </a:solidFill>
                <a:latin typeface="Arial Unicode MS" pitchFamily="34" charset="-122"/>
                <a:ea typeface="Arial Unicode MS" pitchFamily="34" charset="-122"/>
              </a:rPr>
              <a:t>one process </a:t>
            </a:r>
            <a:r>
              <a:rPr lang="en-US" altLang="zh-CN" sz="1800" b="1" dirty="0">
                <a:solidFill>
                  <a:srgbClr val="CC6600"/>
                </a:solidFill>
                <a:latin typeface="Arial Unicode MS" pitchFamily="34" charset="-122"/>
                <a:ea typeface="Arial Unicode MS" pitchFamily="34" charset="-122"/>
              </a:rPr>
              <a:t>may be active within the monitor at a time</a:t>
            </a:r>
            <a:r>
              <a:rPr lang="zh-CN" altLang="en-US" sz="1800" b="1" dirty="0">
                <a:solidFill>
                  <a:srgbClr val="CC6600"/>
                </a:solidFill>
                <a:latin typeface="Arial Unicode MS" pitchFamily="34" charset="-122"/>
                <a:ea typeface="Arial Unicode MS" pitchFamily="34" charset="-122"/>
              </a:rPr>
              <a:t>；</a:t>
            </a:r>
            <a:endParaRPr lang="en-US" altLang="zh-CN" sz="1800" dirty="0">
              <a:ea typeface="宋体" panose="02010600030101010101" pitchFamily="2" charset="-122"/>
            </a:endParaRPr>
          </a:p>
          <a:p>
            <a:pPr>
              <a:spcBef>
                <a:spcPts val="600"/>
              </a:spcBef>
              <a:buClrTx/>
              <a:buSzTx/>
              <a:buFont typeface="Wingdings" panose="05000000000000000000" pitchFamily="2" charset="2"/>
              <a:buChar char="n"/>
            </a:pPr>
            <a:r>
              <a:rPr lang="zh-CN" altLang="en-US" sz="2000" dirty="0">
                <a:ea typeface="宋体" panose="02010600030101010101" pitchFamily="2" charset="-122"/>
              </a:rPr>
              <a:t>如果系统不支持管程机制，管程由用户自己定义，则</a:t>
            </a:r>
            <a:endParaRPr lang="en-US" altLang="zh-CN" sz="2000" dirty="0">
              <a:ea typeface="宋体" panose="02010600030101010101" pitchFamily="2" charset="-122"/>
            </a:endParaRPr>
          </a:p>
          <a:p>
            <a:pPr lvl="1">
              <a:spcBef>
                <a:spcPts val="600"/>
              </a:spcBef>
              <a:buClrTx/>
              <a:buSzTx/>
              <a:buFont typeface="Wingdings" panose="05000000000000000000" pitchFamily="2" charset="2"/>
              <a:buChar char="l"/>
            </a:pPr>
            <a:r>
              <a:rPr lang="zh-CN" altLang="en-US" sz="1800" dirty="0">
                <a:ea typeface="宋体" panose="02010600030101010101" pitchFamily="2" charset="-122"/>
              </a:rPr>
              <a:t>可以在</a:t>
            </a:r>
            <a:r>
              <a:rPr lang="zh-CN" altLang="en-US" sz="1800" dirty="0">
                <a:solidFill>
                  <a:srgbClr val="FF0000"/>
                </a:solidFill>
                <a:ea typeface="宋体" panose="02010600030101010101" pitchFamily="2" charset="-122"/>
              </a:rPr>
              <a:t>p</a:t>
            </a:r>
            <a:r>
              <a:rPr lang="en-US" altLang="zh-CN" sz="1800" dirty="0" err="1">
                <a:solidFill>
                  <a:srgbClr val="FF0000"/>
                </a:solidFill>
                <a:ea typeface="宋体" panose="02010600030101010101" pitchFamily="2" charset="-122"/>
              </a:rPr>
              <a:t>ut</a:t>
            </a:r>
            <a:r>
              <a:rPr lang="en-US" altLang="zh-CN" sz="1800" dirty="0">
                <a:solidFill>
                  <a:srgbClr val="FF0000"/>
                </a:solidFill>
                <a:ea typeface="宋体" panose="02010600030101010101" pitchFamily="2" charset="-122"/>
              </a:rPr>
              <a:t>()</a:t>
            </a:r>
            <a:r>
              <a:rPr lang="zh-CN" altLang="en-US" sz="1800" dirty="0">
                <a:ea typeface="宋体" panose="02010600030101010101" pitchFamily="2" charset="-122"/>
              </a:rPr>
              <a:t>与</a:t>
            </a:r>
            <a:r>
              <a:rPr lang="en-US" altLang="zh-CN" sz="1800" dirty="0">
                <a:solidFill>
                  <a:srgbClr val="FF0000"/>
                </a:solidFill>
                <a:ea typeface="宋体" panose="02010600030101010101" pitchFamily="2" charset="-122"/>
              </a:rPr>
              <a:t>get()</a:t>
            </a:r>
            <a:r>
              <a:rPr lang="zh-CN" altLang="en-US" sz="1800" dirty="0">
                <a:ea typeface="宋体" panose="02010600030101010101" pitchFamily="2" charset="-122"/>
              </a:rPr>
              <a:t>中设置一个互斥信号量来实现</a:t>
            </a:r>
            <a:endParaRPr lang="en-US" altLang="zh-CN" sz="1800" dirty="0">
              <a:ea typeface="宋体" panose="02010600030101010101" pitchFamily="2" charset="-122"/>
            </a:endParaRPr>
          </a:p>
          <a:p>
            <a:pPr lvl="1">
              <a:spcBef>
                <a:spcPts val="600"/>
              </a:spcBef>
              <a:buClrTx/>
              <a:buSzTx/>
              <a:buFont typeface="Wingdings" panose="05000000000000000000" pitchFamily="2" charset="2"/>
              <a:buChar char="l"/>
            </a:pPr>
            <a:r>
              <a:rPr lang="zh-CN" altLang="en-US" sz="1800" dirty="0">
                <a:ea typeface="宋体" panose="02010600030101010101" pitchFamily="2" charset="-122"/>
              </a:rPr>
              <a:t>也可以在</a:t>
            </a:r>
            <a:r>
              <a:rPr lang="zh-CN" altLang="en-US" sz="1800" dirty="0">
                <a:solidFill>
                  <a:srgbClr val="FF0000"/>
                </a:solidFill>
                <a:ea typeface="宋体" panose="02010600030101010101" pitchFamily="2" charset="-122"/>
              </a:rPr>
              <a:t>p</a:t>
            </a:r>
            <a:r>
              <a:rPr lang="en-US" altLang="zh-CN" sz="1800" dirty="0" err="1">
                <a:solidFill>
                  <a:srgbClr val="FF0000"/>
                </a:solidFill>
                <a:ea typeface="宋体" panose="02010600030101010101" pitchFamily="2" charset="-122"/>
              </a:rPr>
              <a:t>ut</a:t>
            </a:r>
            <a:r>
              <a:rPr lang="en-US" altLang="zh-CN" sz="1800" dirty="0">
                <a:solidFill>
                  <a:srgbClr val="FF0000"/>
                </a:solidFill>
                <a:ea typeface="宋体" panose="02010600030101010101" pitchFamily="2" charset="-122"/>
              </a:rPr>
              <a:t>()</a:t>
            </a:r>
            <a:r>
              <a:rPr lang="zh-CN" altLang="en-US" sz="1800" dirty="0">
                <a:ea typeface="宋体" panose="02010600030101010101" pitchFamily="2" charset="-122"/>
              </a:rPr>
              <a:t>与</a:t>
            </a:r>
            <a:r>
              <a:rPr lang="en-US" altLang="zh-CN" sz="1800" dirty="0">
                <a:solidFill>
                  <a:srgbClr val="FF0000"/>
                </a:solidFill>
                <a:ea typeface="宋体" panose="02010600030101010101" pitchFamily="2" charset="-122"/>
              </a:rPr>
              <a:t>get()</a:t>
            </a:r>
            <a:r>
              <a:rPr lang="zh-CN" altLang="en-US" sz="1800" dirty="0">
                <a:ea typeface="宋体" panose="02010600030101010101" pitchFamily="2" charset="-122"/>
              </a:rPr>
              <a:t>中使用系统提供的</a:t>
            </a:r>
            <a:r>
              <a:rPr lang="en-US" altLang="zh-CN" sz="1800" dirty="0">
                <a:solidFill>
                  <a:srgbClr val="7030A0"/>
                </a:solidFill>
                <a:ea typeface="宋体" panose="02010600030101010101" pitchFamily="2" charset="-122"/>
              </a:rPr>
              <a:t>lock</a:t>
            </a:r>
            <a:r>
              <a:rPr lang="zh-CN" altLang="en-US" sz="1800" dirty="0">
                <a:ea typeface="宋体" panose="02010600030101010101" pitchFamily="2" charset="-122"/>
              </a:rPr>
              <a:t>机制实现</a:t>
            </a:r>
            <a:endParaRPr lang="en-US" altLang="zh-CN" sz="1800" dirty="0">
              <a:ea typeface="宋体" panose="02010600030101010101" pitchFamily="2" charset="-122"/>
            </a:endParaRPr>
          </a:p>
          <a:p>
            <a:pPr>
              <a:spcBef>
                <a:spcPts val="600"/>
              </a:spcBef>
              <a:buClrTx/>
              <a:buSzTx/>
              <a:buFont typeface="Wingdings" panose="05000000000000000000" pitchFamily="2" charset="2"/>
              <a:buChar char="n"/>
            </a:pPr>
            <a:r>
              <a:rPr lang="zh-CN" altLang="en-US" sz="2000" dirty="0">
                <a:ea typeface="宋体" panose="02010600030101010101" pitchFamily="2" charset="-122"/>
              </a:rPr>
              <a:t>参见</a:t>
            </a:r>
            <a:endParaRPr lang="en-US" altLang="zh-CN" sz="2000" dirty="0">
              <a:ea typeface="宋体" panose="02010600030101010101" pitchFamily="2" charset="-122"/>
            </a:endParaRPr>
          </a:p>
          <a:p>
            <a:pPr lvl="1">
              <a:spcBef>
                <a:spcPts val="600"/>
              </a:spcBef>
              <a:buClrTx/>
              <a:buSzTx/>
              <a:buFont typeface="Wingdings" panose="05000000000000000000" pitchFamily="2" charset="2"/>
              <a:buChar char="l"/>
            </a:pPr>
            <a:r>
              <a:rPr lang="zh-CN" altLang="en-US" sz="1800" dirty="0">
                <a:ea typeface="宋体" panose="02010600030101010101" pitchFamily="2" charset="-122"/>
              </a:rPr>
              <a:t>实验</a:t>
            </a:r>
            <a:r>
              <a:rPr lang="en-US" altLang="zh-CN" sz="1800" dirty="0">
                <a:ea typeface="宋体" panose="02010600030101010101" pitchFamily="2" charset="-122"/>
              </a:rPr>
              <a:t>6</a:t>
            </a:r>
            <a:r>
              <a:rPr lang="zh-CN" altLang="en-US" sz="1800" dirty="0">
                <a:ea typeface="宋体" panose="02010600030101010101" pitchFamily="2" charset="-122"/>
              </a:rPr>
              <a:t>中示例程序；</a:t>
            </a:r>
            <a:endParaRPr lang="en-US" altLang="zh-CN" sz="1800" dirty="0">
              <a:ea typeface="宋体" panose="02010600030101010101" pitchFamily="2" charset="-122"/>
            </a:endParaRPr>
          </a:p>
          <a:p>
            <a:pPr lvl="1">
              <a:spcBef>
                <a:spcPts val="600"/>
              </a:spcBef>
              <a:buClrTx/>
              <a:buSzTx/>
              <a:buFont typeface="Wingdings" panose="05000000000000000000" pitchFamily="2" charset="2"/>
              <a:buChar char="l"/>
            </a:pPr>
            <a:r>
              <a:rPr lang="zh-CN" altLang="en-US" sz="1800" dirty="0">
                <a:ea typeface="宋体" panose="02010600030101010101" pitchFamily="2" charset="-122"/>
              </a:rPr>
              <a:t>参见</a:t>
            </a:r>
            <a:r>
              <a:rPr lang="zh-CN" altLang="en-US" sz="1800" dirty="0" smtClean="0">
                <a:solidFill>
                  <a:srgbClr val="0000FF"/>
                </a:solidFill>
                <a:ea typeface="宋体" panose="02010600030101010101" pitchFamily="2" charset="-122"/>
              </a:rPr>
              <a:t> </a:t>
            </a:r>
            <a:r>
              <a:rPr lang="en-US" altLang="zh-CN" sz="1800" dirty="0" smtClean="0">
                <a:solidFill>
                  <a:srgbClr val="0000FF"/>
                </a:solidFill>
                <a:ea typeface="宋体" panose="02010600030101010101" pitchFamily="2" charset="-122"/>
              </a:rPr>
              <a:t>Nachos </a:t>
            </a:r>
            <a:r>
              <a:rPr lang="en-US" altLang="zh-CN" sz="1800" dirty="0">
                <a:solidFill>
                  <a:srgbClr val="0000FF"/>
                </a:solidFill>
                <a:ea typeface="宋体" panose="02010600030101010101" pitchFamily="2" charset="-122"/>
              </a:rPr>
              <a:t>code/monitor/ring.cc</a:t>
            </a:r>
            <a:r>
              <a:rPr lang="zh-CN" altLang="en-US" sz="1800" dirty="0">
                <a:solidFill>
                  <a:srgbClr val="0000FF"/>
                </a:solidFill>
                <a:ea typeface="宋体" panose="02010600030101010101" pitchFamily="2" charset="-122"/>
              </a:rPr>
              <a:t>中的</a:t>
            </a:r>
            <a:r>
              <a:rPr lang="en-US" altLang="zh-CN" sz="1800" dirty="0">
                <a:solidFill>
                  <a:srgbClr val="0000FF"/>
                </a:solidFill>
                <a:ea typeface="宋体" panose="02010600030101010101" pitchFamily="2" charset="-122"/>
              </a:rPr>
              <a:t>put()</a:t>
            </a:r>
            <a:r>
              <a:rPr lang="zh-CN" altLang="en-US" sz="1800" dirty="0">
                <a:solidFill>
                  <a:srgbClr val="0000FF"/>
                </a:solidFill>
                <a:ea typeface="宋体" panose="02010600030101010101" pitchFamily="2" charset="-122"/>
              </a:rPr>
              <a:t>与</a:t>
            </a:r>
            <a:r>
              <a:rPr lang="en-US" altLang="zh-CN" sz="1800" dirty="0">
                <a:solidFill>
                  <a:srgbClr val="0000FF"/>
                </a:solidFill>
                <a:ea typeface="宋体" panose="02010600030101010101" pitchFamily="2" charset="-122"/>
              </a:rPr>
              <a:t>get()</a:t>
            </a:r>
            <a:endParaRPr lang="zh-CN" altLang="en-US" sz="1800" dirty="0">
              <a:solidFill>
                <a:srgbClr val="0000FF"/>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D278CDE-629D-4644-83BC-03ECA1E7B52E}"/>
              </a:ext>
            </a:extLst>
          </p:cNvPr>
          <p:cNvSpPr>
            <a:spLocks noGrp="1" noChangeArrowheads="1"/>
          </p:cNvSpPr>
          <p:nvPr>
            <p:ph type="title" idx="4294967295"/>
          </p:nvPr>
        </p:nvSpPr>
        <p:spPr>
          <a:xfrm>
            <a:off x="854075" y="349250"/>
            <a:ext cx="7772400" cy="844550"/>
          </a:xfrm>
        </p:spPr>
        <p:txBody>
          <a:bodyPr/>
          <a:lstStyle/>
          <a:p>
            <a:pPr>
              <a:defRPr/>
            </a:pPr>
            <a:r>
              <a:rPr lang="zh-CN" altLang="en-US" dirty="0">
                <a:effectLst>
                  <a:outerShdw blurRad="38100" dist="38100" dir="2700000" algn="tl">
                    <a:srgbClr val="C0C0C0"/>
                  </a:outerShdw>
                </a:effectLst>
                <a:ea typeface="宋体" panose="02010600030101010101" pitchFamily="2" charset="-122"/>
              </a:rPr>
              <a:t>信号量及wait、signal操作存在的问题</a:t>
            </a:r>
          </a:p>
        </p:txBody>
      </p:sp>
      <p:sp>
        <p:nvSpPr>
          <p:cNvPr id="5123" name="Rectangle 3">
            <a:extLst>
              <a:ext uri="{FF2B5EF4-FFF2-40B4-BE49-F238E27FC236}">
                <a16:creationId xmlns:a16="http://schemas.microsoft.com/office/drawing/2014/main" id="{DFCEFFD6-4390-4003-ACC3-20680D148DF7}"/>
              </a:ext>
            </a:extLst>
          </p:cNvPr>
          <p:cNvSpPr>
            <a:spLocks noGrp="1" noChangeArrowheads="1"/>
          </p:cNvSpPr>
          <p:nvPr>
            <p:ph type="body" idx="4294967295"/>
          </p:nvPr>
        </p:nvSpPr>
        <p:spPr>
          <a:xfrm>
            <a:off x="776288" y="1568450"/>
            <a:ext cx="7685087" cy="4518025"/>
          </a:xfrm>
        </p:spPr>
        <p:txBody>
          <a:bodyPr/>
          <a:lstStyle/>
          <a:p>
            <a:r>
              <a:rPr lang="zh-CN" altLang="en-US" sz="2000" b="1" dirty="0">
                <a:ea typeface="宋体" panose="02010600030101010101" pitchFamily="2" charset="-122"/>
              </a:rPr>
              <a:t>信号量及wait、signal操作使用不当，会违反同步机制应遵循的规则。</a:t>
            </a:r>
          </a:p>
          <a:p>
            <a:pPr lvl="1"/>
            <a:r>
              <a:rPr lang="zh-CN" altLang="en-US" sz="2000" b="1" dirty="0">
                <a:solidFill>
                  <a:srgbClr val="0000FF"/>
                </a:solidFill>
                <a:ea typeface="宋体" panose="02010600030101010101" pitchFamily="2" charset="-122"/>
              </a:rPr>
              <a:t>wait与signal位置倒置</a:t>
            </a:r>
            <a:r>
              <a:rPr lang="zh-CN" altLang="en-US" sz="2000" b="1" dirty="0">
                <a:ea typeface="宋体" panose="02010600030101010101" pitchFamily="2" charset="-122"/>
              </a:rPr>
              <a:t>－mutual exclusion is violated ；</a:t>
            </a:r>
          </a:p>
          <a:p>
            <a:pPr lvl="1"/>
            <a:r>
              <a:rPr lang="zh-CN" altLang="en-US" sz="2000" b="1" dirty="0">
                <a:solidFill>
                  <a:srgbClr val="0000FF"/>
                </a:solidFill>
                <a:ea typeface="宋体" panose="02010600030101010101" pitchFamily="2" charset="-122"/>
              </a:rPr>
              <a:t>将signal误写成wait</a:t>
            </a:r>
            <a:r>
              <a:rPr lang="zh-CN" altLang="en-US" sz="2000" b="1" dirty="0">
                <a:ea typeface="宋体" panose="02010600030101010101" pitchFamily="2" charset="-122"/>
              </a:rPr>
              <a:t>－deadlock will occur；</a:t>
            </a:r>
          </a:p>
          <a:p>
            <a:pPr lvl="1"/>
            <a:r>
              <a:rPr lang="zh-CN" altLang="en-US" sz="2000" b="1" dirty="0">
                <a:solidFill>
                  <a:srgbClr val="0000FF"/>
                </a:solidFill>
                <a:ea typeface="宋体" panose="02010600030101010101" pitchFamily="2" charset="-122"/>
              </a:rPr>
              <a:t>遗漏wait或signal</a:t>
            </a:r>
            <a:r>
              <a:rPr lang="zh-CN" altLang="en-US" sz="2000" b="1" dirty="0">
                <a:ea typeface="宋体" panose="02010600030101010101" pitchFamily="2" charset="-122"/>
              </a:rPr>
              <a:t>－ mutual exclusion is violated or deadlock will occur；</a:t>
            </a:r>
          </a:p>
          <a:p>
            <a:pPr lvl="1"/>
            <a:r>
              <a:rPr lang="zh-CN" altLang="en-US" sz="2000" b="1" dirty="0">
                <a:solidFill>
                  <a:srgbClr val="0000FF"/>
                </a:solidFill>
                <a:ea typeface="宋体" panose="02010600030101010101" pitchFamily="2" charset="-122"/>
              </a:rPr>
              <a:t>wait的顺序不当</a:t>
            </a:r>
            <a:r>
              <a:rPr lang="zh-CN" altLang="en-US" sz="2000" b="1" dirty="0">
                <a:ea typeface="宋体" panose="02010600030101010101" pitchFamily="2" charset="-122"/>
              </a:rPr>
              <a:t>－ deadlock will occur；</a:t>
            </a:r>
          </a:p>
          <a:p>
            <a:r>
              <a:rPr lang="zh-CN" altLang="en-US" sz="2000" b="1" dirty="0">
                <a:solidFill>
                  <a:srgbClr val="FF0000"/>
                </a:solidFill>
                <a:ea typeface="宋体" panose="02010600030101010101" pitchFamily="2" charset="-122"/>
              </a:rPr>
              <a:t>solution</a:t>
            </a:r>
          </a:p>
          <a:p>
            <a:pPr lvl="1"/>
            <a:r>
              <a:rPr lang="zh-CN" altLang="en-US" sz="2000" b="1" dirty="0">
                <a:solidFill>
                  <a:srgbClr val="7030A0"/>
                </a:solidFill>
                <a:ea typeface="宋体" panose="02010600030101010101" pitchFamily="2" charset="-122"/>
              </a:rPr>
              <a:t>提供更高层的方便用户同步机制，系统（e.g.compiler）将其映射到底层的信号量及wait、signal操作；</a:t>
            </a:r>
          </a:p>
          <a:p>
            <a:pPr lvl="2"/>
            <a:r>
              <a:rPr lang="zh-CN" altLang="en-US" sz="2000" b="1" dirty="0">
                <a:ea typeface="宋体" panose="02010600030101010101" pitchFamily="2" charset="-122"/>
              </a:rPr>
              <a:t>monitor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748B708-B86D-42B0-B061-988EF6BB3681}"/>
              </a:ext>
            </a:extLst>
          </p:cNvPr>
          <p:cNvSpPr>
            <a:spLocks noGrp="1" noChangeArrowheads="1"/>
          </p:cNvSpPr>
          <p:nvPr>
            <p:ph type="title" idx="4294967295"/>
          </p:nvPr>
        </p:nvSpPr>
        <p:spPr>
          <a:xfrm>
            <a:off x="522288" y="144463"/>
            <a:ext cx="8429625" cy="638175"/>
          </a:xfrm>
        </p:spPr>
        <p:txBody>
          <a:bodyPr/>
          <a:lstStyle/>
          <a:p>
            <a:pPr>
              <a:defRPr/>
            </a:pPr>
            <a:r>
              <a:rPr lang="en-US" altLang="zh-CN" sz="2400" dirty="0"/>
              <a:t>6.7.2 Dining-Philosophers Solution Using Monitors</a:t>
            </a:r>
            <a:endParaRPr lang="en-US" altLang="zh-CN" sz="2400" dirty="0">
              <a:effectLst>
                <a:outerShdw blurRad="38100" dist="38100" dir="2700000" algn="tl">
                  <a:srgbClr val="C0C0C0"/>
                </a:outerShdw>
              </a:effectLst>
              <a:ea typeface="宋体" panose="02010600030101010101" pitchFamily="2" charset="-122"/>
            </a:endParaRPr>
          </a:p>
        </p:txBody>
      </p:sp>
      <p:sp>
        <p:nvSpPr>
          <p:cNvPr id="23555" name="Rectangle 3">
            <a:extLst>
              <a:ext uri="{FF2B5EF4-FFF2-40B4-BE49-F238E27FC236}">
                <a16:creationId xmlns:a16="http://schemas.microsoft.com/office/drawing/2014/main" id="{E94C1D15-5F8C-4A59-9439-F93D7E8CFFC3}"/>
              </a:ext>
            </a:extLst>
          </p:cNvPr>
          <p:cNvSpPr>
            <a:spLocks noGrp="1" noChangeArrowheads="1"/>
          </p:cNvSpPr>
          <p:nvPr>
            <p:ph type="body" idx="4294967295"/>
          </p:nvPr>
        </p:nvSpPr>
        <p:spPr>
          <a:xfrm>
            <a:off x="827088" y="1279525"/>
            <a:ext cx="7546975" cy="4481513"/>
          </a:xfrm>
        </p:spPr>
        <p:txBody>
          <a:bodyPr/>
          <a:lstStyle/>
          <a:p>
            <a:pPr>
              <a:lnSpc>
                <a:spcPct val="80000"/>
              </a:lnSpc>
              <a:buFont typeface="Monotype Sorts" pitchFamily="2" charset="2"/>
              <a:buNone/>
            </a:pPr>
            <a:endParaRPr lang="zh-CN" altLang="en-US" sz="1600" dirty="0">
              <a:solidFill>
                <a:srgbClr val="0000FF"/>
              </a:solidFill>
              <a:ea typeface="宋体" panose="02010600030101010101" pitchFamily="2" charset="-122"/>
            </a:endParaRPr>
          </a:p>
          <a:p>
            <a:pPr>
              <a:lnSpc>
                <a:spcPct val="80000"/>
              </a:lnSpc>
            </a:pPr>
            <a:r>
              <a:rPr lang="zh-CN" altLang="en-US" sz="1800" dirty="0">
                <a:ea typeface="宋体" panose="02010600030101010101" pitchFamily="2" charset="-122"/>
              </a:rPr>
              <a:t>筷子（资源）的分配由管程来控制；</a:t>
            </a:r>
          </a:p>
          <a:p>
            <a:pPr>
              <a:lnSpc>
                <a:spcPct val="80000"/>
              </a:lnSpc>
            </a:pPr>
            <a:r>
              <a:rPr lang="zh-CN" altLang="en-US" sz="1800" dirty="0">
                <a:ea typeface="宋体" panose="02010600030101010101" pitchFamily="2" charset="-122"/>
              </a:rPr>
              <a:t>Each philosopher </a:t>
            </a:r>
            <a:r>
              <a:rPr lang="zh-CN" altLang="en-US" sz="1800" dirty="0">
                <a:solidFill>
                  <a:srgbClr val="FF0000"/>
                </a:solidFill>
                <a:ea typeface="宋体" panose="02010600030101010101" pitchFamily="2" charset="-122"/>
              </a:rPr>
              <a:t>i</a:t>
            </a:r>
            <a:r>
              <a:rPr lang="zh-CN" altLang="en-US" sz="1800" dirty="0">
                <a:ea typeface="宋体" panose="02010600030101010101" pitchFamily="2" charset="-122"/>
              </a:rPr>
              <a:t> invokes the</a:t>
            </a:r>
            <a:r>
              <a:rPr lang="zh-CN" altLang="en-US" sz="1800" i="1" dirty="0">
                <a:ea typeface="宋体" panose="02010600030101010101" pitchFamily="2" charset="-122"/>
              </a:rPr>
              <a:t> </a:t>
            </a:r>
            <a:r>
              <a:rPr lang="zh-CN" altLang="en-US" sz="1800" dirty="0">
                <a:ea typeface="宋体" panose="02010600030101010101" pitchFamily="2" charset="-122"/>
              </a:rPr>
              <a:t>operations </a:t>
            </a:r>
            <a:r>
              <a:rPr lang="zh-CN" altLang="en-US" sz="1800" dirty="0">
                <a:solidFill>
                  <a:srgbClr val="0000FF"/>
                </a:solidFill>
                <a:ea typeface="宋体" panose="02010600030101010101" pitchFamily="2" charset="-122"/>
              </a:rPr>
              <a:t>pickup()</a:t>
            </a:r>
          </a:p>
          <a:p>
            <a:pPr>
              <a:lnSpc>
                <a:spcPct val="80000"/>
              </a:lnSpc>
              <a:buFont typeface="Monotype Sorts" pitchFamily="2" charset="2"/>
              <a:buNone/>
            </a:pPr>
            <a:r>
              <a:rPr lang="zh-CN" altLang="en-US" sz="1800" i="1" dirty="0">
                <a:ea typeface="宋体" panose="02010600030101010101" pitchFamily="2" charset="-122"/>
              </a:rPr>
              <a:t>      </a:t>
            </a:r>
            <a:r>
              <a:rPr lang="zh-CN" altLang="en-US" sz="1800" dirty="0">
                <a:ea typeface="宋体" panose="02010600030101010101" pitchFamily="2" charset="-122"/>
              </a:rPr>
              <a:t>and </a:t>
            </a:r>
            <a:r>
              <a:rPr lang="zh-CN" altLang="en-US" sz="1800" dirty="0">
                <a:solidFill>
                  <a:srgbClr val="0000FF"/>
                </a:solidFill>
                <a:ea typeface="宋体" panose="02010600030101010101" pitchFamily="2" charset="-122"/>
              </a:rPr>
              <a:t>putdown()</a:t>
            </a:r>
            <a:r>
              <a:rPr lang="zh-CN" altLang="en-US" sz="1800" dirty="0">
                <a:ea typeface="宋体" panose="02010600030101010101" pitchFamily="2" charset="-122"/>
              </a:rPr>
              <a:t> in the following sequence:</a:t>
            </a:r>
          </a:p>
          <a:p>
            <a:pPr>
              <a:lnSpc>
                <a:spcPct val="80000"/>
              </a:lnSpc>
              <a:buFont typeface="Monotype Sorts" pitchFamily="2" charset="2"/>
              <a:buNone/>
            </a:pPr>
            <a:endParaRPr lang="zh-CN" altLang="en-US" sz="1800" dirty="0">
              <a:ea typeface="宋体" panose="02010600030101010101" pitchFamily="2" charset="-122"/>
            </a:endParaRPr>
          </a:p>
          <a:p>
            <a:pPr>
              <a:lnSpc>
                <a:spcPct val="80000"/>
              </a:lnSpc>
              <a:buNone/>
            </a:pPr>
            <a:r>
              <a:rPr lang="zh-CN" altLang="en-US" sz="1800" dirty="0">
                <a:solidFill>
                  <a:srgbClr val="C00000"/>
                </a:solidFill>
                <a:ea typeface="宋体" panose="02010600030101010101" pitchFamily="2" charset="-122"/>
              </a:rPr>
              <a:t>              dp.pickup (i)  </a:t>
            </a:r>
            <a:r>
              <a:rPr lang="zh-CN" altLang="en-US" sz="1800" dirty="0">
                <a:solidFill>
                  <a:srgbClr val="0000FF"/>
                </a:solidFill>
                <a:ea typeface="宋体" panose="02010600030101010101" pitchFamily="2" charset="-122"/>
              </a:rPr>
              <a:t>//如果第</a:t>
            </a:r>
            <a:r>
              <a:rPr lang="en-US" altLang="zh-CN" sz="1800" dirty="0" err="1">
                <a:solidFill>
                  <a:srgbClr val="0000FF"/>
                </a:solidFill>
                <a:ea typeface="宋体" panose="02010600030101010101" pitchFamily="2" charset="-122"/>
              </a:rPr>
              <a:t>i</a:t>
            </a:r>
            <a:r>
              <a:rPr lang="zh-CN" altLang="en-US" sz="1800" dirty="0">
                <a:solidFill>
                  <a:srgbClr val="0000FF"/>
                </a:solidFill>
                <a:ea typeface="宋体" panose="02010600030101010101" pitchFamily="2" charset="-122"/>
              </a:rPr>
              <a:t>个哲学家自己</a:t>
            </a:r>
            <a:r>
              <a:rPr lang="zh-CN" altLang="en-US" sz="1800" dirty="0">
                <a:solidFill>
                  <a:srgbClr val="7030A0"/>
                </a:solidFill>
                <a:ea typeface="宋体" panose="02010600030101010101" pitchFamily="2" charset="-122"/>
              </a:rPr>
              <a:t>饥饿</a:t>
            </a:r>
            <a:r>
              <a:rPr lang="zh-CN" altLang="en-US" sz="1800" dirty="0">
                <a:solidFill>
                  <a:srgbClr val="0000FF"/>
                </a:solidFill>
                <a:ea typeface="宋体" panose="02010600030101010101" pitchFamily="2" charset="-122"/>
              </a:rPr>
              <a:t>，且</a:t>
            </a:r>
            <a:r>
              <a:rPr lang="zh-CN" altLang="en-US" sz="1800" dirty="0">
                <a:solidFill>
                  <a:srgbClr val="7030A0"/>
                </a:solidFill>
                <a:ea typeface="宋体" panose="02010600030101010101" pitchFamily="2" charset="-122"/>
              </a:rPr>
              <a:t>左右两只筷子</a:t>
            </a:r>
            <a:r>
              <a:rPr lang="zh-CN" altLang="en-US" sz="1800" dirty="0">
                <a:solidFill>
                  <a:srgbClr val="0000FF"/>
                </a:solidFill>
                <a:ea typeface="宋体" panose="02010600030101010101" pitchFamily="2" charset="-122"/>
              </a:rPr>
              <a:t>同时</a:t>
            </a:r>
            <a:endParaRPr lang="en-US" altLang="zh-CN" sz="1800" dirty="0">
              <a:solidFill>
                <a:srgbClr val="0000FF"/>
              </a:solidFill>
              <a:ea typeface="宋体" panose="02010600030101010101" pitchFamily="2" charset="-122"/>
            </a:endParaRPr>
          </a:p>
          <a:p>
            <a:pPr>
              <a:lnSpc>
                <a:spcPct val="80000"/>
              </a:lnSpc>
              <a:buFont typeface="Monotype Sorts" pitchFamily="2" charset="2"/>
              <a:buNone/>
            </a:pPr>
            <a:r>
              <a:rPr lang="en-US" altLang="zh-CN" sz="1800" dirty="0">
                <a:solidFill>
                  <a:srgbClr val="0000FF"/>
                </a:solidFill>
                <a:ea typeface="宋体" panose="02010600030101010101" pitchFamily="2" charset="-122"/>
              </a:rPr>
              <a:t>                                    // </a:t>
            </a:r>
            <a:r>
              <a:rPr lang="zh-CN" altLang="en-US" sz="1800" dirty="0">
                <a:solidFill>
                  <a:srgbClr val="0000FF"/>
                </a:solidFill>
                <a:ea typeface="宋体" panose="02010600030101010101" pitchFamily="2" charset="-122"/>
              </a:rPr>
              <a:t>空闲，则吃饭；否则，等待；</a:t>
            </a:r>
          </a:p>
          <a:p>
            <a:pPr>
              <a:lnSpc>
                <a:spcPct val="80000"/>
              </a:lnSpc>
              <a:buFont typeface="Monotype Sorts" pitchFamily="2" charset="2"/>
              <a:buNone/>
            </a:pPr>
            <a:endParaRPr lang="zh-CN" altLang="en-US" sz="1800" dirty="0">
              <a:solidFill>
                <a:srgbClr val="0000FF"/>
              </a:solidFill>
              <a:ea typeface="宋体" panose="02010600030101010101" pitchFamily="2" charset="-122"/>
            </a:endParaRPr>
          </a:p>
          <a:p>
            <a:pPr>
              <a:lnSpc>
                <a:spcPct val="80000"/>
              </a:lnSpc>
              <a:buFont typeface="Monotype Sorts" pitchFamily="2" charset="2"/>
              <a:buNone/>
            </a:pPr>
            <a:r>
              <a:rPr lang="zh-CN" altLang="en-US" sz="1800" dirty="0">
                <a:ea typeface="宋体" panose="02010600030101010101" pitchFamily="2" charset="-122"/>
              </a:rPr>
              <a:t>                   EAT</a:t>
            </a:r>
            <a:r>
              <a:rPr lang="en-US" altLang="zh-CN" sz="1800" dirty="0">
                <a:ea typeface="宋体" panose="02010600030101010101" pitchFamily="2" charset="-122"/>
              </a:rPr>
              <a:t>;</a:t>
            </a:r>
            <a:endParaRPr lang="zh-CN" altLang="en-US" sz="1800" dirty="0">
              <a:ea typeface="宋体" panose="02010600030101010101" pitchFamily="2" charset="-122"/>
            </a:endParaRPr>
          </a:p>
          <a:p>
            <a:pPr>
              <a:lnSpc>
                <a:spcPct val="80000"/>
              </a:lnSpc>
              <a:buFont typeface="Monotype Sorts" pitchFamily="2" charset="2"/>
              <a:buNone/>
            </a:pPr>
            <a:endParaRPr lang="zh-CN" altLang="en-US" sz="1800" dirty="0">
              <a:solidFill>
                <a:srgbClr val="0000FF"/>
              </a:solidFill>
              <a:ea typeface="宋体" panose="02010600030101010101" pitchFamily="2" charset="-122"/>
            </a:endParaRPr>
          </a:p>
          <a:p>
            <a:pPr>
              <a:lnSpc>
                <a:spcPct val="80000"/>
              </a:lnSpc>
              <a:buFont typeface="Monotype Sorts" pitchFamily="2" charset="2"/>
              <a:buNone/>
            </a:pPr>
            <a:r>
              <a:rPr lang="zh-CN" altLang="en-US" sz="1800" dirty="0">
                <a:solidFill>
                  <a:srgbClr val="C00000"/>
                </a:solidFill>
                <a:ea typeface="宋体" panose="02010600030101010101" pitchFamily="2" charset="-122"/>
              </a:rPr>
              <a:t>               dp.putdown (i)   </a:t>
            </a:r>
            <a:r>
              <a:rPr lang="zh-CN" altLang="en-US" sz="1800" dirty="0">
                <a:solidFill>
                  <a:srgbClr val="0000FF"/>
                </a:solidFill>
                <a:ea typeface="宋体" panose="02010600030101010101" pitchFamily="2" charset="-122"/>
              </a:rPr>
              <a:t>// 第</a:t>
            </a:r>
            <a:r>
              <a:rPr lang="en-US" altLang="zh-CN" sz="1800" dirty="0" err="1">
                <a:solidFill>
                  <a:srgbClr val="0000FF"/>
                </a:solidFill>
                <a:ea typeface="宋体" panose="02010600030101010101" pitchFamily="2" charset="-122"/>
              </a:rPr>
              <a:t>i</a:t>
            </a:r>
            <a:r>
              <a:rPr lang="zh-CN" altLang="en-US" sz="1800" dirty="0">
                <a:solidFill>
                  <a:srgbClr val="0000FF"/>
                </a:solidFill>
                <a:ea typeface="宋体" panose="02010600030101010101" pitchFamily="2" charset="-122"/>
              </a:rPr>
              <a:t>个哲学家放下筷子，同时测试左右邻居</a:t>
            </a:r>
            <a:endParaRPr lang="en-US" altLang="zh-CN" sz="1800" dirty="0">
              <a:solidFill>
                <a:srgbClr val="0000FF"/>
              </a:solidFill>
              <a:ea typeface="宋体" panose="02010600030101010101" pitchFamily="2" charset="-122"/>
            </a:endParaRPr>
          </a:p>
          <a:p>
            <a:pPr>
              <a:lnSpc>
                <a:spcPct val="80000"/>
              </a:lnSpc>
              <a:buFont typeface="Monotype Sorts" pitchFamily="2" charset="2"/>
              <a:buNone/>
            </a:pPr>
            <a:r>
              <a:rPr lang="en-US" altLang="zh-CN" sz="1800" dirty="0">
                <a:solidFill>
                  <a:srgbClr val="0000FF"/>
                </a:solidFill>
                <a:ea typeface="宋体" panose="02010600030101010101" pitchFamily="2" charset="-122"/>
              </a:rPr>
              <a:t>                                         // </a:t>
            </a:r>
            <a:r>
              <a:rPr lang="zh-CN" altLang="en-US" sz="1800" dirty="0">
                <a:solidFill>
                  <a:srgbClr val="0000FF"/>
                </a:solidFill>
                <a:ea typeface="宋体" panose="02010600030101010101" pitchFamily="2" charset="-122"/>
              </a:rPr>
              <a:t>等待吃饭；</a:t>
            </a:r>
            <a:endParaRPr lang="en-US" altLang="zh-CN" sz="1800" dirty="0">
              <a:solidFill>
                <a:srgbClr val="0000FF"/>
              </a:solidFill>
              <a:ea typeface="宋体" panose="02010600030101010101" pitchFamily="2" charset="-122"/>
            </a:endParaRPr>
          </a:p>
          <a:p>
            <a:pPr>
              <a:lnSpc>
                <a:spcPct val="80000"/>
              </a:lnSpc>
              <a:buFont typeface="Monotype Sorts" pitchFamily="2" charset="2"/>
              <a:buNone/>
            </a:pPr>
            <a:r>
              <a:rPr lang="en-US" altLang="zh-CN" sz="1800" dirty="0">
                <a:solidFill>
                  <a:srgbClr val="0000FF"/>
                </a:solidFill>
                <a:ea typeface="宋体" panose="02010600030101010101" pitchFamily="2" charset="-122"/>
              </a:rPr>
              <a:t>                                       </a:t>
            </a:r>
            <a:r>
              <a:rPr lang="zh-CN" altLang="en-US" sz="1800" dirty="0">
                <a:solidFill>
                  <a:srgbClr val="0000FF"/>
                </a:solidFill>
                <a:ea typeface="宋体" panose="02010600030101010101" pitchFamily="2" charset="-122"/>
              </a:rPr>
              <a:t>  // 如果有等待的哲学家，则唤醒之；</a:t>
            </a:r>
          </a:p>
          <a:p>
            <a:pPr>
              <a:lnSpc>
                <a:spcPct val="80000"/>
              </a:lnSpc>
              <a:buFont typeface="Monotype Sorts" pitchFamily="2" charset="2"/>
              <a:buNone/>
            </a:pPr>
            <a:endParaRPr lang="zh-CN" altLang="en-US" sz="1800" dirty="0">
              <a:solidFill>
                <a:srgbClr val="0000FF"/>
              </a:solidFill>
              <a:ea typeface="宋体" panose="02010600030101010101" pitchFamily="2" charset="-122"/>
            </a:endParaRPr>
          </a:p>
          <a:p>
            <a:pPr>
              <a:lnSpc>
                <a:spcPct val="80000"/>
              </a:lnSpc>
              <a:buFont typeface="Monotype Sorts" pitchFamily="2" charset="2"/>
              <a:buNone/>
            </a:pPr>
            <a:endParaRPr lang="zh-CN" altLang="en-US" sz="1800" dirty="0">
              <a:solidFill>
                <a:srgbClr val="0000FF"/>
              </a:solidFill>
              <a:ea typeface="宋体" panose="02010600030101010101" pitchFamily="2" charset="-122"/>
            </a:endParaRPr>
          </a:p>
          <a:p>
            <a:pPr>
              <a:lnSpc>
                <a:spcPct val="80000"/>
              </a:lnSpc>
              <a:buFont typeface="Monotype Sorts" pitchFamily="2" charset="2"/>
              <a:buNone/>
            </a:pPr>
            <a:r>
              <a:rPr lang="zh-CN" altLang="en-US" sz="1800" i="1" dirty="0">
                <a:solidFill>
                  <a:srgbClr val="0000FF"/>
                </a:solidFill>
                <a:ea typeface="宋体" panose="02010600030101010101" pitchFamily="2" charset="-122"/>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DF06234-C0B5-4A78-88C6-4EE2974B3508}"/>
              </a:ext>
            </a:extLst>
          </p:cNvPr>
          <p:cNvSpPr>
            <a:spLocks noGrp="1" noChangeArrowheads="1"/>
          </p:cNvSpPr>
          <p:nvPr>
            <p:ph type="title" idx="4294967295"/>
          </p:nvPr>
        </p:nvSpPr>
        <p:spPr>
          <a:xfrm>
            <a:off x="868363" y="0"/>
            <a:ext cx="8077200" cy="609600"/>
          </a:xfrm>
        </p:spPr>
        <p:txBody>
          <a:bodyPr/>
          <a:lstStyle/>
          <a:p>
            <a:pPr>
              <a:defRPr/>
            </a:pPr>
            <a:r>
              <a:rPr lang="en-US" altLang="zh-CN" sz="2800">
                <a:effectLst>
                  <a:outerShdw blurRad="38100" dist="38100" dir="2700000" algn="tl">
                    <a:srgbClr val="C0C0C0"/>
                  </a:outerShdw>
                </a:effectLst>
                <a:ea typeface="宋体" panose="02010600030101010101" pitchFamily="2" charset="-122"/>
              </a:rPr>
              <a:t>Solution to Dining Philosophers(cont)</a:t>
            </a:r>
          </a:p>
        </p:txBody>
      </p:sp>
      <p:sp>
        <p:nvSpPr>
          <p:cNvPr id="24579" name="Rectangle 3">
            <a:extLst>
              <a:ext uri="{FF2B5EF4-FFF2-40B4-BE49-F238E27FC236}">
                <a16:creationId xmlns:a16="http://schemas.microsoft.com/office/drawing/2014/main" id="{F8EBEDB7-FA74-44CC-AEFE-F7FCAC05257A}"/>
              </a:ext>
            </a:extLst>
          </p:cNvPr>
          <p:cNvSpPr>
            <a:spLocks noGrp="1" noChangeArrowheads="1"/>
          </p:cNvSpPr>
          <p:nvPr>
            <p:ph type="body" idx="4294967295"/>
          </p:nvPr>
        </p:nvSpPr>
        <p:spPr>
          <a:xfrm>
            <a:off x="868363" y="925513"/>
            <a:ext cx="7856537" cy="5232400"/>
          </a:xfrm>
        </p:spPr>
        <p:txBody>
          <a:bodyPr/>
          <a:lstStyle/>
          <a:p>
            <a:pPr eaLnBrk="1" hangingPunct="1">
              <a:buFont typeface="Wingdings" panose="05000000000000000000" pitchFamily="2" charset="2"/>
              <a:buChar char="n"/>
            </a:pPr>
            <a:r>
              <a:rPr lang="zh-CN" altLang="en-US" sz="2000" dirty="0">
                <a:ea typeface="宋体" panose="02010600030101010101" pitchFamily="2" charset="-122"/>
              </a:rPr>
              <a:t>每个哲学家的状态初始化为 state[i] = THINKING;</a:t>
            </a:r>
            <a:endParaRPr lang="en-US" altLang="zh-CN" sz="2000" dirty="0">
              <a:ea typeface="宋体" panose="02010600030101010101" pitchFamily="2" charset="-122"/>
            </a:endParaRPr>
          </a:p>
          <a:p>
            <a:pPr eaLnBrk="1" hangingPunct="1">
              <a:buFont typeface="Wingdings" panose="05000000000000000000" pitchFamily="2" charset="2"/>
              <a:buChar char="n"/>
            </a:pPr>
            <a:endParaRPr lang="en-US" altLang="zh-CN" sz="2000" dirty="0">
              <a:ea typeface="宋体" panose="02010600030101010101" pitchFamily="2" charset="-122"/>
            </a:endParaRPr>
          </a:p>
          <a:p>
            <a:pPr eaLnBrk="1" hangingPunct="1">
              <a:buFont typeface="Wingdings" panose="05000000000000000000" pitchFamily="2" charset="2"/>
              <a:buChar char="n"/>
            </a:pPr>
            <a:r>
              <a:rPr lang="zh-CN" altLang="en-US" sz="2000" dirty="0">
                <a:ea typeface="宋体" panose="02010600030101010101" pitchFamily="2" charset="-122"/>
              </a:rPr>
              <a:t>第</a:t>
            </a:r>
            <a:r>
              <a:rPr lang="en-US" altLang="zh-CN" sz="2000" dirty="0" err="1">
                <a:ea typeface="宋体" panose="02010600030101010101" pitchFamily="2" charset="-122"/>
              </a:rPr>
              <a:t>i</a:t>
            </a:r>
            <a:r>
              <a:rPr lang="zh-CN" altLang="en-US" sz="2000" dirty="0">
                <a:ea typeface="宋体" panose="02010600030101010101" pitchFamily="2" charset="-122"/>
              </a:rPr>
              <a:t>个哲学家具备吃饭的条件是：</a:t>
            </a:r>
            <a:endParaRPr lang="en-US" altLang="zh-CN" sz="2000" dirty="0">
              <a:ea typeface="宋体" panose="02010600030101010101" pitchFamily="2" charset="-122"/>
            </a:endParaRPr>
          </a:p>
          <a:p>
            <a:pPr lvl="1" eaLnBrk="1" hangingPunct="1">
              <a:buFont typeface="Wingdings" panose="05000000000000000000" pitchFamily="2" charset="2"/>
              <a:buChar char="l"/>
            </a:pPr>
            <a:r>
              <a:rPr lang="en-US" altLang="zh-CN" sz="1800" dirty="0">
                <a:ea typeface="宋体" panose="02010600030101010101" pitchFamily="2" charset="-122"/>
              </a:rPr>
              <a:t>1</a:t>
            </a:r>
            <a:r>
              <a:rPr lang="zh-CN" altLang="en-US" sz="1800" dirty="0">
                <a:ea typeface="宋体" panose="02010600030101010101" pitchFamily="2" charset="-122"/>
              </a:rPr>
              <a:t>、</a:t>
            </a:r>
            <a:r>
              <a:rPr lang="zh-CN" altLang="en-US" sz="1800" dirty="0">
                <a:solidFill>
                  <a:srgbClr val="0000FF"/>
                </a:solidFill>
                <a:ea typeface="宋体" panose="02010600030101010101" pitchFamily="2" charset="-122"/>
              </a:rPr>
              <a:t>自己状态为饥饿，即state[i] = HUNGRY;</a:t>
            </a:r>
          </a:p>
          <a:p>
            <a:pPr lvl="1" eaLnBrk="1" hangingPunct="1">
              <a:buFont typeface="Wingdings" panose="05000000000000000000" pitchFamily="2" charset="2"/>
              <a:buChar char="l"/>
            </a:pPr>
            <a:r>
              <a:rPr lang="en-US" altLang="zh-CN" sz="1800" dirty="0">
                <a:ea typeface="宋体" panose="02010600030101010101" pitchFamily="2" charset="-122"/>
              </a:rPr>
              <a:t> 2</a:t>
            </a:r>
            <a:r>
              <a:rPr lang="zh-CN" altLang="en-US" sz="1800" dirty="0">
                <a:ea typeface="宋体" panose="02010600030101010101" pitchFamily="2" charset="-122"/>
              </a:rPr>
              <a:t>、</a:t>
            </a:r>
            <a:r>
              <a:rPr lang="zh-CN" altLang="en-US" sz="1800" dirty="0">
                <a:solidFill>
                  <a:srgbClr val="0000FF"/>
                </a:solidFill>
                <a:ea typeface="宋体" panose="02010600030101010101" pitchFamily="2" charset="-122"/>
              </a:rPr>
              <a:t>左右两个哲学家都不在吃饭，即两边的筷子时空闲的，能同时拿起左右两只筷子</a:t>
            </a:r>
            <a:endParaRPr lang="en-US" altLang="zh-CN" sz="1800" dirty="0">
              <a:solidFill>
                <a:srgbClr val="0000FF"/>
              </a:solidFill>
              <a:ea typeface="宋体" panose="02010600030101010101" pitchFamily="2" charset="-122"/>
            </a:endParaRPr>
          </a:p>
          <a:p>
            <a:pPr eaLnBrk="1" hangingPunct="1">
              <a:buFont typeface="Wingdings" panose="05000000000000000000" pitchFamily="2" charset="2"/>
              <a:buChar char="n"/>
            </a:pPr>
            <a:r>
              <a:rPr lang="zh-CN" altLang="en-US" sz="2000" dirty="0">
                <a:ea typeface="宋体" panose="02010600030101010101" pitchFamily="2" charset="-122"/>
              </a:rPr>
              <a:t>因此，一个哲学家想要吃饭，首先将自己的状态设置为</a:t>
            </a:r>
            <a:r>
              <a:rPr lang="zh-CN" altLang="en-US" sz="2000" dirty="0">
                <a:solidFill>
                  <a:srgbClr val="0000FF"/>
                </a:solidFill>
                <a:ea typeface="宋体" panose="02010600030101010101" pitchFamily="2" charset="-122"/>
              </a:rPr>
              <a:t>HUNGRY</a:t>
            </a:r>
            <a:r>
              <a:rPr lang="zh-CN" altLang="en-US" sz="2000" dirty="0">
                <a:ea typeface="宋体" panose="02010600030101010101" pitchFamily="2" charset="-122"/>
              </a:rPr>
              <a:t>，</a:t>
            </a:r>
            <a:r>
              <a:rPr lang="zh-CN" altLang="en-US" sz="2000" dirty="0">
                <a:solidFill>
                  <a:srgbClr val="7030A0"/>
                </a:solidFill>
                <a:ea typeface="宋体" panose="02010600030101010101" pitchFamily="2" charset="-122"/>
              </a:rPr>
              <a:t>然后测试左右两只筷子是否可用</a:t>
            </a:r>
            <a:r>
              <a:rPr lang="zh-CN" altLang="en-US" sz="2000" dirty="0">
                <a:ea typeface="宋体" panose="02010600030101010101" pitchFamily="2" charset="-122"/>
              </a:rPr>
              <a:t>；</a:t>
            </a:r>
            <a:endParaRPr lang="en-US" altLang="zh-CN" sz="2000" dirty="0">
              <a:ea typeface="宋体" panose="02010600030101010101" pitchFamily="2" charset="-122"/>
            </a:endParaRPr>
          </a:p>
          <a:p>
            <a:pPr lvl="1" eaLnBrk="1" hangingPunct="1">
              <a:buFont typeface="Wingdings" panose="05000000000000000000" pitchFamily="2" charset="2"/>
              <a:buChar char="l"/>
            </a:pPr>
            <a:r>
              <a:rPr lang="zh-CN" altLang="en-US" sz="1800" dirty="0">
                <a:ea typeface="宋体" panose="02010600030101010101" pitchFamily="2" charset="-122"/>
              </a:rPr>
              <a:t>如果可用，将自己的状态设为</a:t>
            </a:r>
            <a:r>
              <a:rPr lang="zh-CN" altLang="en-US" sz="1800" dirty="0">
                <a:solidFill>
                  <a:srgbClr val="0000FF"/>
                </a:solidFill>
                <a:ea typeface="宋体" panose="02010600030101010101" pitchFamily="2" charset="-122"/>
              </a:rPr>
              <a:t>EATING</a:t>
            </a:r>
            <a:r>
              <a:rPr lang="en-US" altLang="zh-CN" sz="1800" dirty="0">
                <a:solidFill>
                  <a:srgbClr val="0000FF"/>
                </a:solidFill>
                <a:ea typeface="宋体" panose="02010600030101010101" pitchFamily="2" charset="-122"/>
              </a:rPr>
              <a:t>,</a:t>
            </a:r>
            <a:r>
              <a:rPr lang="zh-CN" altLang="en-US" sz="1800" dirty="0">
                <a:solidFill>
                  <a:srgbClr val="7030A0"/>
                </a:solidFill>
                <a:ea typeface="宋体" panose="02010600030101010101" pitchFamily="2" charset="-122"/>
              </a:rPr>
              <a:t>开吃</a:t>
            </a:r>
            <a:r>
              <a:rPr lang="zh-CN" altLang="en-US" sz="1800" dirty="0">
                <a:ea typeface="宋体" panose="02010600030101010101" pitchFamily="2" charset="-122"/>
              </a:rPr>
              <a:t>；</a:t>
            </a:r>
            <a:r>
              <a:rPr lang="en-US" altLang="zh-CN" sz="1800" dirty="0">
                <a:ea typeface="宋体" panose="02010600030101010101" pitchFamily="2" charset="-122"/>
              </a:rPr>
              <a:t>(</a:t>
            </a:r>
            <a:r>
              <a:rPr lang="zh-CN" altLang="en-US" sz="1800" dirty="0">
                <a:ea typeface="宋体" panose="02010600030101010101" pitchFamily="2" charset="-122"/>
              </a:rPr>
              <a:t>见</a:t>
            </a:r>
            <a:r>
              <a:rPr lang="en-US" altLang="zh-CN" sz="1800" dirty="0">
                <a:solidFill>
                  <a:srgbClr val="006600"/>
                </a:solidFill>
                <a:ea typeface="宋体" panose="02010600030101010101" pitchFamily="2" charset="-122"/>
              </a:rPr>
              <a:t>pickup(</a:t>
            </a:r>
            <a:r>
              <a:rPr lang="en-US" altLang="zh-CN" sz="1800" dirty="0" err="1">
                <a:solidFill>
                  <a:srgbClr val="006600"/>
                </a:solidFill>
                <a:ea typeface="宋体" panose="02010600030101010101" pitchFamily="2" charset="-122"/>
              </a:rPr>
              <a:t>i</a:t>
            </a:r>
            <a:r>
              <a:rPr lang="en-US" altLang="zh-CN" sz="1800" dirty="0">
                <a:solidFill>
                  <a:srgbClr val="006600"/>
                </a:solidFill>
                <a:ea typeface="宋体" panose="02010600030101010101" pitchFamily="2" charset="-122"/>
              </a:rPr>
              <a:t>))</a:t>
            </a:r>
            <a:endParaRPr lang="en-US" altLang="zh-CN" sz="1800" dirty="0">
              <a:ea typeface="宋体" panose="02010600030101010101" pitchFamily="2" charset="-122"/>
            </a:endParaRPr>
          </a:p>
          <a:p>
            <a:pPr lvl="1" eaLnBrk="1" hangingPunct="1">
              <a:buFont typeface="Wingdings" panose="05000000000000000000" pitchFamily="2" charset="2"/>
              <a:buChar char="l"/>
            </a:pPr>
            <a:r>
              <a:rPr lang="zh-CN" altLang="en-US" sz="1800" dirty="0">
                <a:ea typeface="宋体" panose="02010600030101010101" pitchFamily="2" charset="-122"/>
              </a:rPr>
              <a:t>如果不可用，自己状态维持</a:t>
            </a:r>
            <a:r>
              <a:rPr lang="zh-CN" altLang="en-US" sz="1800" dirty="0">
                <a:solidFill>
                  <a:srgbClr val="0070C0"/>
                </a:solidFill>
                <a:ea typeface="宋体" panose="02010600030101010101" pitchFamily="2" charset="-122"/>
              </a:rPr>
              <a:t>HUNGRY</a:t>
            </a:r>
            <a:r>
              <a:rPr lang="en-US" altLang="zh-CN" sz="1800" dirty="0">
                <a:solidFill>
                  <a:srgbClr val="0070C0"/>
                </a:solidFill>
                <a:ea typeface="宋体" panose="02010600030101010101" pitchFamily="2" charset="-122"/>
              </a:rPr>
              <a:t>(!=</a:t>
            </a:r>
            <a:r>
              <a:rPr lang="zh-CN" altLang="en-US" sz="1800" dirty="0">
                <a:solidFill>
                  <a:srgbClr val="0000FF"/>
                </a:solidFill>
                <a:ea typeface="宋体" panose="02010600030101010101" pitchFamily="2" charset="-122"/>
              </a:rPr>
              <a:t>EATING</a:t>
            </a:r>
            <a:r>
              <a:rPr lang="en-US" altLang="zh-CN" sz="1800" dirty="0">
                <a:solidFill>
                  <a:srgbClr val="0070C0"/>
                </a:solidFill>
                <a:ea typeface="宋体" panose="02010600030101010101" pitchFamily="2" charset="-122"/>
              </a:rPr>
              <a:t>)</a:t>
            </a:r>
            <a:r>
              <a:rPr lang="zh-CN" altLang="en-US" sz="1800" dirty="0">
                <a:ea typeface="宋体" panose="02010600030101010101" pitchFamily="2" charset="-122"/>
              </a:rPr>
              <a:t>，</a:t>
            </a:r>
            <a:r>
              <a:rPr lang="zh-CN" altLang="en-US" sz="1800" dirty="0">
                <a:solidFill>
                  <a:srgbClr val="7030A0"/>
                </a:solidFill>
                <a:ea typeface="宋体" panose="02010600030101010101" pitchFamily="2" charset="-122"/>
              </a:rPr>
              <a:t>并进入等待</a:t>
            </a:r>
            <a:r>
              <a:rPr lang="zh-CN" altLang="en-US" sz="1800" dirty="0">
                <a:ea typeface="宋体" panose="02010600030101010101" pitchFamily="2" charset="-122"/>
              </a:rPr>
              <a:t>；</a:t>
            </a:r>
            <a:endParaRPr lang="en-US" altLang="zh-CN" sz="1800" dirty="0">
              <a:ea typeface="宋体" panose="02010600030101010101" pitchFamily="2" charset="-122"/>
            </a:endParaRPr>
          </a:p>
          <a:p>
            <a:pPr eaLnBrk="1" hangingPunct="1">
              <a:buFont typeface="Wingdings" panose="05000000000000000000" pitchFamily="2" charset="2"/>
              <a:buChar char="n"/>
            </a:pPr>
            <a:r>
              <a:rPr lang="zh-CN" altLang="en-US" sz="2000" dirty="0" smtClean="0">
                <a:ea typeface="宋体" panose="02010600030101010101" pitchFamily="2" charset="-122"/>
              </a:rPr>
              <a:t>当</a:t>
            </a:r>
            <a:r>
              <a:rPr lang="zh-CN" altLang="en-US" sz="2000" dirty="0">
                <a:ea typeface="宋体" panose="02010600030101010101" pitchFamily="2" charset="-122"/>
              </a:rPr>
              <a:t>一个哲学家</a:t>
            </a:r>
            <a:r>
              <a:rPr lang="zh-CN" altLang="en-US" sz="2000" dirty="0">
                <a:solidFill>
                  <a:srgbClr val="C00000"/>
                </a:solidFill>
                <a:ea typeface="宋体" panose="02010600030101010101" pitchFamily="2" charset="-122"/>
              </a:rPr>
              <a:t>吃完饭</a:t>
            </a:r>
            <a:r>
              <a:rPr lang="zh-CN" altLang="en-US" sz="2000" dirty="0" smtClean="0">
                <a:ea typeface="宋体" panose="02010600030101010101" pitchFamily="2" charset="-122"/>
              </a:rPr>
              <a:t>，将自己的状态</a:t>
            </a:r>
            <a:r>
              <a:rPr lang="zh-CN" altLang="en-US" sz="2000" dirty="0">
                <a:ea typeface="宋体" panose="02010600030101010101" pitchFamily="2" charset="-122"/>
              </a:rPr>
              <a:t>设置为</a:t>
            </a:r>
            <a:r>
              <a:rPr lang="zh-CN" altLang="en-US" sz="2000" dirty="0">
                <a:solidFill>
                  <a:srgbClr val="0070C0"/>
                </a:solidFill>
                <a:ea typeface="宋体" panose="02010600030101010101" pitchFamily="2" charset="-122"/>
              </a:rPr>
              <a:t>THINKING</a:t>
            </a:r>
            <a:r>
              <a:rPr lang="zh-CN" altLang="en-US" sz="2000" dirty="0">
                <a:ea typeface="宋体" panose="02010600030101010101" pitchFamily="2" charset="-122"/>
              </a:rPr>
              <a:t>，然后放下筷子，然后测试左右哲学家是否在等待吃饭，如果等待，则唤醒他们。（见</a:t>
            </a:r>
            <a:r>
              <a:rPr lang="en-US" altLang="zh-CN" sz="2000" dirty="0">
                <a:solidFill>
                  <a:srgbClr val="006600"/>
                </a:solidFill>
                <a:ea typeface="宋体" panose="02010600030101010101" pitchFamily="2" charset="-122"/>
              </a:rPr>
              <a:t>putdown(</a:t>
            </a:r>
            <a:r>
              <a:rPr lang="en-US" altLang="zh-CN" sz="2000" dirty="0" err="1">
                <a:solidFill>
                  <a:srgbClr val="006600"/>
                </a:solidFill>
                <a:ea typeface="宋体" panose="02010600030101010101" pitchFamily="2" charset="-122"/>
              </a:rPr>
              <a:t>i</a:t>
            </a:r>
            <a:r>
              <a:rPr lang="en-US" altLang="zh-CN" sz="2000" dirty="0">
                <a:solidFill>
                  <a:srgbClr val="006600"/>
                </a:solidFill>
                <a:ea typeface="宋体" panose="02010600030101010101" pitchFamily="2" charset="-122"/>
              </a:rPr>
              <a:t>)</a:t>
            </a:r>
            <a:r>
              <a:rPr lang="zh-CN" altLang="en-US" sz="2000" dirty="0">
                <a:ea typeface="宋体" panose="02010600030101010101" pitchFamily="2" charset="-122"/>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9A894C0-D7E3-4BA1-B837-7F94696066BA}"/>
              </a:ext>
            </a:extLst>
          </p:cNvPr>
          <p:cNvSpPr>
            <a:spLocks noGrp="1" noChangeArrowheads="1"/>
          </p:cNvSpPr>
          <p:nvPr>
            <p:ph type="title" idx="4294967295"/>
          </p:nvPr>
        </p:nvSpPr>
        <p:spPr>
          <a:xfrm>
            <a:off x="868363" y="0"/>
            <a:ext cx="8077200" cy="609600"/>
          </a:xfrm>
        </p:spPr>
        <p:txBody>
          <a:bodyPr/>
          <a:lstStyle/>
          <a:p>
            <a:pPr>
              <a:defRPr/>
            </a:pPr>
            <a:r>
              <a:rPr lang="en-US" altLang="zh-CN" sz="2800">
                <a:effectLst>
                  <a:outerShdw blurRad="38100" dist="38100" dir="2700000" algn="tl">
                    <a:srgbClr val="C0C0C0"/>
                  </a:outerShdw>
                </a:effectLst>
                <a:ea typeface="宋体" panose="02010600030101010101" pitchFamily="2" charset="-122"/>
              </a:rPr>
              <a:t>Solution to Dining Philosophers(cont)</a:t>
            </a:r>
          </a:p>
        </p:txBody>
      </p:sp>
      <p:sp>
        <p:nvSpPr>
          <p:cNvPr id="25603" name="Rectangle 3">
            <a:extLst>
              <a:ext uri="{FF2B5EF4-FFF2-40B4-BE49-F238E27FC236}">
                <a16:creationId xmlns:a16="http://schemas.microsoft.com/office/drawing/2014/main" id="{77324E73-773C-49A9-82C7-35F1041C5C6B}"/>
              </a:ext>
            </a:extLst>
          </p:cNvPr>
          <p:cNvSpPr>
            <a:spLocks noGrp="1" noChangeArrowheads="1"/>
          </p:cNvSpPr>
          <p:nvPr>
            <p:ph type="body" idx="4294967295"/>
          </p:nvPr>
        </p:nvSpPr>
        <p:spPr>
          <a:xfrm>
            <a:off x="258763" y="800100"/>
            <a:ext cx="8659812" cy="5324475"/>
          </a:xfrm>
        </p:spPr>
        <p:txBody>
          <a:bodyPr/>
          <a:lstStyle/>
          <a:p>
            <a:pPr>
              <a:lnSpc>
                <a:spcPct val="80000"/>
              </a:lnSpc>
              <a:buFont typeface="Monotype Sorts" pitchFamily="2" charset="2"/>
              <a:buNone/>
            </a:pPr>
            <a:r>
              <a:rPr lang="zh-CN" altLang="en-US" sz="1600">
                <a:ea typeface="宋体" panose="02010600030101010101" pitchFamily="2" charset="-122"/>
              </a:rPr>
              <a:t>monitor DP</a:t>
            </a:r>
          </a:p>
          <a:p>
            <a:pPr>
              <a:lnSpc>
                <a:spcPct val="80000"/>
              </a:lnSpc>
              <a:buFont typeface="Monotype Sorts" pitchFamily="2" charset="2"/>
              <a:buNone/>
            </a:pPr>
            <a:r>
              <a:rPr lang="zh-CN" altLang="en-US" sz="1600">
                <a:ea typeface="宋体" panose="02010600030101010101" pitchFamily="2" charset="-122"/>
              </a:rPr>
              <a:t>   { </a:t>
            </a:r>
          </a:p>
          <a:p>
            <a:pPr>
              <a:lnSpc>
                <a:spcPct val="80000"/>
              </a:lnSpc>
              <a:buFont typeface="Monotype Sorts" pitchFamily="2" charset="2"/>
              <a:buNone/>
            </a:pPr>
            <a:r>
              <a:rPr lang="zh-CN" altLang="en-US" sz="1600">
                <a:ea typeface="宋体" panose="02010600030101010101" pitchFamily="2" charset="-122"/>
              </a:rPr>
              <a:t>	enum { THINKING; HUNGRY, EATING) state [5] ;</a:t>
            </a:r>
          </a:p>
          <a:p>
            <a:pPr>
              <a:lnSpc>
                <a:spcPct val="80000"/>
              </a:lnSpc>
              <a:buFont typeface="Monotype Sorts" pitchFamily="2" charset="2"/>
              <a:buNone/>
            </a:pPr>
            <a:r>
              <a:rPr lang="zh-CN" altLang="en-US" sz="1600">
                <a:ea typeface="宋体" panose="02010600030101010101" pitchFamily="2" charset="-122"/>
              </a:rPr>
              <a:t>	condition self [5];   //为每个哲学家分别设置一个条件变量 </a:t>
            </a:r>
          </a:p>
          <a:p>
            <a:pPr>
              <a:lnSpc>
                <a:spcPct val="80000"/>
              </a:lnSpc>
              <a:buFont typeface="Monotype Sorts" pitchFamily="2" charset="2"/>
              <a:buNone/>
            </a:pPr>
            <a:endParaRPr lang="zh-CN" altLang="en-US" sz="1600">
              <a:ea typeface="宋体" panose="02010600030101010101" pitchFamily="2" charset="-122"/>
            </a:endParaRPr>
          </a:p>
          <a:p>
            <a:pPr>
              <a:lnSpc>
                <a:spcPct val="80000"/>
              </a:lnSpc>
              <a:buFont typeface="Monotype Sorts" pitchFamily="2" charset="2"/>
              <a:buNone/>
            </a:pPr>
            <a:r>
              <a:rPr lang="zh-CN" altLang="en-US" sz="1600">
                <a:ea typeface="宋体" panose="02010600030101010101" pitchFamily="2" charset="-122"/>
              </a:rPr>
              <a:t>	</a:t>
            </a:r>
            <a:r>
              <a:rPr lang="zh-CN" altLang="en-US" sz="1600">
                <a:solidFill>
                  <a:srgbClr val="FF0000"/>
                </a:solidFill>
                <a:ea typeface="宋体" panose="02010600030101010101" pitchFamily="2" charset="-122"/>
              </a:rPr>
              <a:t>void pickup (int i) { </a:t>
            </a:r>
          </a:p>
          <a:p>
            <a:pPr>
              <a:lnSpc>
                <a:spcPct val="80000"/>
              </a:lnSpc>
              <a:buFont typeface="Monotype Sorts" pitchFamily="2" charset="2"/>
              <a:buNone/>
            </a:pPr>
            <a:r>
              <a:rPr lang="zh-CN" altLang="en-US" sz="1600">
                <a:ea typeface="宋体" panose="02010600030101010101" pitchFamily="2" charset="-122"/>
              </a:rPr>
              <a:t>	</a:t>
            </a:r>
            <a:r>
              <a:rPr lang="zh-CN" altLang="en-US" sz="1600">
                <a:solidFill>
                  <a:srgbClr val="0000FF"/>
                </a:solidFill>
                <a:ea typeface="宋体" panose="02010600030101010101" pitchFamily="2" charset="-122"/>
              </a:rPr>
              <a:t>       state[i] = HUNGRY;</a:t>
            </a:r>
          </a:p>
          <a:p>
            <a:pPr>
              <a:lnSpc>
                <a:spcPct val="80000"/>
              </a:lnSpc>
              <a:buFont typeface="Monotype Sorts" pitchFamily="2" charset="2"/>
              <a:buNone/>
            </a:pPr>
            <a:r>
              <a:rPr lang="zh-CN" altLang="en-US" sz="1600">
                <a:ea typeface="宋体" panose="02010600030101010101" pitchFamily="2" charset="-122"/>
              </a:rPr>
              <a:t>            //如果一个哲学家具备吃饭的条件，则把自己的状态设为正在吃饭，</a:t>
            </a:r>
          </a:p>
          <a:p>
            <a:pPr>
              <a:lnSpc>
                <a:spcPct val="80000"/>
              </a:lnSpc>
              <a:buFont typeface="Monotype Sorts" pitchFamily="2" charset="2"/>
              <a:buNone/>
            </a:pPr>
            <a:r>
              <a:rPr lang="zh-CN" altLang="en-US" sz="1600">
                <a:ea typeface="宋体" panose="02010600030101010101" pitchFamily="2" charset="-122"/>
              </a:rPr>
              <a:t>             //如果自己原来等待吃饭，则被唤醒；</a:t>
            </a:r>
          </a:p>
          <a:p>
            <a:pPr>
              <a:lnSpc>
                <a:spcPct val="80000"/>
              </a:lnSpc>
              <a:buFont typeface="Monotype Sorts" pitchFamily="2" charset="2"/>
              <a:buNone/>
            </a:pPr>
            <a:r>
              <a:rPr lang="zh-CN" altLang="en-US" sz="1600">
                <a:ea typeface="宋体" panose="02010600030101010101" pitchFamily="2" charset="-122"/>
              </a:rPr>
              <a:t>	       </a:t>
            </a:r>
            <a:r>
              <a:rPr lang="zh-CN" altLang="en-US" sz="1600">
                <a:solidFill>
                  <a:srgbClr val="FF0000"/>
                </a:solidFill>
                <a:ea typeface="宋体" panose="02010600030101010101" pitchFamily="2" charset="-122"/>
              </a:rPr>
              <a:t>test(i);    </a:t>
            </a:r>
            <a:r>
              <a:rPr lang="en-US" altLang="zh-CN" sz="1600">
                <a:solidFill>
                  <a:srgbClr val="FF0000"/>
                </a:solidFill>
                <a:ea typeface="宋体" panose="02010600030101010101" pitchFamily="2" charset="-122"/>
              </a:rPr>
              <a:t>//</a:t>
            </a:r>
            <a:r>
              <a:rPr lang="zh-CN" altLang="en-US" sz="1600">
                <a:ea typeface="宋体" panose="02010600030101010101" pitchFamily="2" charset="-122"/>
              </a:rPr>
              <a:t> </a:t>
            </a:r>
            <a:r>
              <a:rPr lang="en-US" altLang="zh-CN" sz="1600">
                <a:ea typeface="宋体" panose="02010600030101010101" pitchFamily="2" charset="-122"/>
              </a:rPr>
              <a:t>test(i)</a:t>
            </a:r>
            <a:r>
              <a:rPr lang="zh-CN" altLang="en-US" sz="1600">
                <a:ea typeface="宋体" panose="02010600030101010101" pitchFamily="2" charset="-122"/>
              </a:rPr>
              <a:t>后，state[i] </a:t>
            </a:r>
            <a:r>
              <a:rPr lang="zh-CN" altLang="en-US" sz="1600">
                <a:solidFill>
                  <a:srgbClr val="0070C0"/>
                </a:solidFill>
                <a:ea typeface="宋体" panose="02010600030101010101" pitchFamily="2" charset="-122"/>
              </a:rPr>
              <a:t>== EATING</a:t>
            </a:r>
            <a:r>
              <a:rPr lang="zh-CN" altLang="en-US" sz="1600">
                <a:ea typeface="宋体" panose="02010600030101010101" pitchFamily="2" charset="-122"/>
              </a:rPr>
              <a:t> </a:t>
            </a:r>
            <a:r>
              <a:rPr lang="zh-CN" altLang="en-US" sz="1600">
                <a:solidFill>
                  <a:srgbClr val="0070C0"/>
                </a:solidFill>
                <a:ea typeface="宋体" panose="02010600030101010101" pitchFamily="2" charset="-122"/>
              </a:rPr>
              <a:t>，</a:t>
            </a:r>
            <a:r>
              <a:rPr lang="zh-CN" altLang="en-US" sz="1600">
                <a:ea typeface="宋体" panose="02010600030101010101" pitchFamily="2" charset="-122"/>
              </a:rPr>
              <a:t>或 state[i] </a:t>
            </a:r>
            <a:r>
              <a:rPr lang="en-US" altLang="zh-CN" sz="1600">
                <a:solidFill>
                  <a:srgbClr val="0070C0"/>
                </a:solidFill>
                <a:ea typeface="宋体" panose="02010600030101010101" pitchFamily="2" charset="-122"/>
              </a:rPr>
              <a:t>!</a:t>
            </a:r>
            <a:r>
              <a:rPr lang="zh-CN" altLang="en-US" sz="1600">
                <a:solidFill>
                  <a:srgbClr val="0070C0"/>
                </a:solidFill>
                <a:ea typeface="宋体" panose="02010600030101010101" pitchFamily="2" charset="-122"/>
              </a:rPr>
              <a:t>= EATING</a:t>
            </a:r>
            <a:r>
              <a:rPr lang="zh-CN" altLang="en-US" sz="1600">
                <a:ea typeface="宋体" panose="02010600030101010101" pitchFamily="2" charset="-122"/>
              </a:rPr>
              <a:t> </a:t>
            </a:r>
            <a:endParaRPr lang="zh-CN" altLang="en-US" sz="1600">
              <a:solidFill>
                <a:srgbClr val="FF0000"/>
              </a:solidFill>
              <a:ea typeface="宋体" panose="02010600030101010101" pitchFamily="2" charset="-122"/>
            </a:endParaRPr>
          </a:p>
          <a:p>
            <a:pPr>
              <a:lnSpc>
                <a:spcPct val="80000"/>
              </a:lnSpc>
              <a:buFont typeface="Monotype Sorts" pitchFamily="2" charset="2"/>
              <a:buNone/>
            </a:pPr>
            <a:r>
              <a:rPr lang="zh-CN" altLang="en-US" sz="1600">
                <a:ea typeface="宋体" panose="02010600030101010101" pitchFamily="2" charset="-122"/>
              </a:rPr>
              <a:t>	       if (state[i] </a:t>
            </a:r>
            <a:r>
              <a:rPr lang="zh-CN" altLang="en-US" sz="1600">
                <a:solidFill>
                  <a:srgbClr val="0070C0"/>
                </a:solidFill>
                <a:ea typeface="宋体" panose="02010600030101010101" pitchFamily="2" charset="-122"/>
              </a:rPr>
              <a:t>!= EATING</a:t>
            </a:r>
            <a:r>
              <a:rPr lang="zh-CN" altLang="en-US" sz="1600">
                <a:ea typeface="宋体" panose="02010600030101010101" pitchFamily="2" charset="-122"/>
              </a:rPr>
              <a:t>) self [i].wait;  </a:t>
            </a:r>
            <a:r>
              <a:rPr lang="zh-CN" altLang="en-US" sz="1600">
                <a:solidFill>
                  <a:srgbClr val="006600"/>
                </a:solidFill>
                <a:ea typeface="宋体" panose="02010600030101010101" pitchFamily="2" charset="-122"/>
              </a:rPr>
              <a:t>//如果测试后发现两只筷子不能同时使用，则等待</a:t>
            </a:r>
          </a:p>
          <a:p>
            <a:pPr>
              <a:lnSpc>
                <a:spcPct val="80000"/>
              </a:lnSpc>
              <a:buFont typeface="Monotype Sorts" pitchFamily="2" charset="2"/>
              <a:buNone/>
            </a:pPr>
            <a:r>
              <a:rPr lang="zh-CN" altLang="en-US" sz="1600">
                <a:ea typeface="宋体" panose="02010600030101010101" pitchFamily="2" charset="-122"/>
              </a:rPr>
              <a:t>	}</a:t>
            </a:r>
          </a:p>
          <a:p>
            <a:pPr>
              <a:lnSpc>
                <a:spcPct val="80000"/>
              </a:lnSpc>
              <a:buFont typeface="Monotype Sorts" pitchFamily="2" charset="2"/>
              <a:buNone/>
            </a:pPr>
            <a:r>
              <a:rPr lang="zh-CN" altLang="en-US" sz="1600">
                <a:ea typeface="宋体" panose="02010600030101010101" pitchFamily="2" charset="-122"/>
              </a:rPr>
              <a:t>	</a:t>
            </a:r>
          </a:p>
          <a:p>
            <a:pPr>
              <a:lnSpc>
                <a:spcPct val="80000"/>
              </a:lnSpc>
              <a:buFont typeface="Monotype Sorts" pitchFamily="2" charset="2"/>
              <a:buNone/>
            </a:pPr>
            <a:r>
              <a:rPr lang="zh-CN" altLang="en-US" sz="1600">
                <a:ea typeface="宋体" panose="02010600030101010101" pitchFamily="2" charset="-122"/>
              </a:rPr>
              <a:t>       void putdown (int i) { </a:t>
            </a:r>
          </a:p>
          <a:p>
            <a:pPr>
              <a:lnSpc>
                <a:spcPct val="80000"/>
              </a:lnSpc>
              <a:buFont typeface="Monotype Sorts" pitchFamily="2" charset="2"/>
              <a:buNone/>
            </a:pPr>
            <a:r>
              <a:rPr lang="zh-CN" altLang="en-US" sz="1600">
                <a:ea typeface="宋体" panose="02010600030101010101" pitchFamily="2" charset="-122"/>
              </a:rPr>
              <a:t>	       state[i] = THINKING;</a:t>
            </a:r>
          </a:p>
          <a:p>
            <a:pPr>
              <a:lnSpc>
                <a:spcPct val="80000"/>
              </a:lnSpc>
              <a:buFont typeface="Monotype Sorts" pitchFamily="2" charset="2"/>
              <a:buNone/>
            </a:pPr>
            <a:r>
              <a:rPr lang="zh-CN" altLang="en-US" sz="1600">
                <a:ea typeface="宋体" panose="02010600030101010101" pitchFamily="2" charset="-122"/>
              </a:rPr>
              <a:t>                   // test left and right neighbors</a:t>
            </a:r>
          </a:p>
          <a:p>
            <a:pPr>
              <a:lnSpc>
                <a:spcPct val="80000"/>
              </a:lnSpc>
              <a:buFont typeface="Monotype Sorts" pitchFamily="2" charset="2"/>
              <a:buNone/>
            </a:pPr>
            <a:r>
              <a:rPr lang="zh-CN" altLang="en-US" sz="1600">
                <a:ea typeface="宋体" panose="02010600030101010101" pitchFamily="2" charset="-122"/>
              </a:rPr>
              <a:t>	        </a:t>
            </a:r>
            <a:r>
              <a:rPr lang="zh-CN" altLang="en-US" sz="1600">
                <a:solidFill>
                  <a:srgbClr val="006600"/>
                </a:solidFill>
                <a:ea typeface="宋体" panose="02010600030101010101" pitchFamily="2" charset="-122"/>
              </a:rPr>
              <a:t>test((i + 4) % 5)</a:t>
            </a:r>
            <a:r>
              <a:rPr lang="zh-CN" altLang="en-US" sz="1600">
                <a:ea typeface="宋体" panose="02010600030101010101" pitchFamily="2" charset="-122"/>
              </a:rPr>
              <a:t>;   //放下左筷子，测试左边的哲学家是否等待吃饭，如果是，唤醒之；</a:t>
            </a:r>
          </a:p>
          <a:p>
            <a:pPr>
              <a:lnSpc>
                <a:spcPct val="80000"/>
              </a:lnSpc>
              <a:buFont typeface="Monotype Sorts" pitchFamily="2" charset="2"/>
              <a:buNone/>
            </a:pPr>
            <a:r>
              <a:rPr lang="zh-CN" altLang="en-US" sz="1600">
                <a:ea typeface="宋体" panose="02010600030101010101" pitchFamily="2" charset="-122"/>
              </a:rPr>
              <a:t>	        </a:t>
            </a:r>
            <a:r>
              <a:rPr lang="zh-CN" altLang="en-US" sz="1600">
                <a:solidFill>
                  <a:srgbClr val="006600"/>
                </a:solidFill>
                <a:ea typeface="宋体" panose="02010600030101010101" pitchFamily="2" charset="-122"/>
              </a:rPr>
              <a:t>test((i + 1) % 5);   </a:t>
            </a:r>
            <a:r>
              <a:rPr lang="zh-CN" altLang="en-US" sz="1600">
                <a:ea typeface="宋体" panose="02010600030101010101" pitchFamily="2" charset="-122"/>
              </a:rPr>
              <a:t>//放下右筷子，测试右边的哲学家是否等待吃饭，如果是，唤醒之；</a:t>
            </a:r>
          </a:p>
          <a:p>
            <a:pPr>
              <a:lnSpc>
                <a:spcPct val="80000"/>
              </a:lnSpc>
              <a:buFont typeface="Monotype Sorts" pitchFamily="2" charset="2"/>
              <a:buNone/>
            </a:pPr>
            <a:r>
              <a:rPr lang="zh-CN" altLang="en-US" sz="1600">
                <a:ea typeface="宋体" panose="02010600030101010101" pitchFamily="2" charset="-122"/>
              </a:rPr>
              <a:t>        }</a:t>
            </a:r>
          </a:p>
          <a:p>
            <a:pPr>
              <a:lnSpc>
                <a:spcPct val="80000"/>
              </a:lnSpc>
              <a:buFont typeface="Monotype Sorts" pitchFamily="2" charset="2"/>
              <a:buNone/>
            </a:pPr>
            <a:r>
              <a:rPr lang="zh-CN" altLang="en-US" sz="1600">
                <a:ea typeface="宋体" panose="02010600030101010101" pitchFamily="2" charset="-122"/>
              </a:rPr>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C5ED2CF-E683-463D-94BC-FE570B6A7AC2}"/>
              </a:ext>
            </a:extLst>
          </p:cNvPr>
          <p:cNvSpPr>
            <a:spLocks noGrp="1" noChangeArrowheads="1"/>
          </p:cNvSpPr>
          <p:nvPr>
            <p:ph type="title" idx="4294967295"/>
          </p:nvPr>
        </p:nvSpPr>
        <p:spPr>
          <a:xfrm>
            <a:off x="522288" y="144463"/>
            <a:ext cx="8429625" cy="638175"/>
          </a:xfrm>
        </p:spPr>
        <p:txBody>
          <a:bodyPr/>
          <a:lstStyle/>
          <a:p>
            <a:pPr>
              <a:defRPr/>
            </a:pPr>
            <a:r>
              <a:rPr lang="en-US" altLang="zh-CN" sz="2800">
                <a:effectLst>
                  <a:outerShdw blurRad="38100" dist="38100" dir="2700000" algn="tl">
                    <a:srgbClr val="C0C0C0"/>
                  </a:outerShdw>
                </a:effectLst>
                <a:ea typeface="宋体" panose="02010600030101010101" pitchFamily="2" charset="-122"/>
              </a:rPr>
              <a:t>Solution to Dining Philosophers (cont)</a:t>
            </a:r>
          </a:p>
        </p:txBody>
      </p:sp>
      <p:sp>
        <p:nvSpPr>
          <p:cNvPr id="26627" name="Rectangle 3">
            <a:extLst>
              <a:ext uri="{FF2B5EF4-FFF2-40B4-BE49-F238E27FC236}">
                <a16:creationId xmlns:a16="http://schemas.microsoft.com/office/drawing/2014/main" id="{7FACE931-E017-48A1-97C2-D1D47D3E7B38}"/>
              </a:ext>
            </a:extLst>
          </p:cNvPr>
          <p:cNvSpPr>
            <a:spLocks noGrp="1" noChangeArrowheads="1"/>
          </p:cNvSpPr>
          <p:nvPr>
            <p:ph type="body" idx="4294967295"/>
          </p:nvPr>
        </p:nvSpPr>
        <p:spPr>
          <a:xfrm>
            <a:off x="765175" y="938213"/>
            <a:ext cx="7943850" cy="5373687"/>
          </a:xfrm>
        </p:spPr>
        <p:txBody>
          <a:bodyPr/>
          <a:lstStyle/>
          <a:p>
            <a:pPr>
              <a:lnSpc>
                <a:spcPct val="80000"/>
              </a:lnSpc>
              <a:buFont typeface="Monotype Sorts" pitchFamily="2" charset="2"/>
              <a:buNone/>
            </a:pPr>
            <a:r>
              <a:rPr lang="zh-CN" altLang="en-US" sz="1600">
                <a:solidFill>
                  <a:srgbClr val="0000FF"/>
                </a:solidFill>
                <a:ea typeface="宋体" panose="02010600030101010101" pitchFamily="2" charset="-122"/>
              </a:rPr>
              <a:t>	</a:t>
            </a:r>
            <a:r>
              <a:rPr lang="zh-CN" altLang="en-US" sz="1600">
                <a:ea typeface="宋体" panose="02010600030101010101" pitchFamily="2" charset="-122"/>
              </a:rPr>
              <a:t>void test (int i) {  </a:t>
            </a:r>
          </a:p>
          <a:p>
            <a:pPr>
              <a:lnSpc>
                <a:spcPct val="80000"/>
              </a:lnSpc>
              <a:buFont typeface="Monotype Sorts" pitchFamily="2" charset="2"/>
              <a:buNone/>
            </a:pPr>
            <a:r>
              <a:rPr lang="zh-CN" altLang="en-US" sz="1600">
                <a:ea typeface="宋体" panose="02010600030101010101" pitchFamily="2" charset="-122"/>
              </a:rPr>
              <a:t>            //如果左右两个哲学家都不在吃饭且自己饥饿，则把自己的状态设为吃，</a:t>
            </a:r>
          </a:p>
          <a:p>
            <a:pPr>
              <a:lnSpc>
                <a:spcPct val="80000"/>
              </a:lnSpc>
              <a:buFont typeface="Monotype Sorts" pitchFamily="2" charset="2"/>
              <a:buNone/>
            </a:pPr>
            <a:r>
              <a:rPr lang="zh-CN" altLang="en-US" sz="1600">
                <a:ea typeface="宋体" panose="02010600030101010101" pitchFamily="2" charset="-122"/>
              </a:rPr>
              <a:t>            //如果自己原来等待吃饭，则被唤醒</a:t>
            </a:r>
          </a:p>
          <a:p>
            <a:pPr>
              <a:lnSpc>
                <a:spcPct val="80000"/>
              </a:lnSpc>
              <a:buFont typeface="Monotype Sorts" pitchFamily="2" charset="2"/>
              <a:buNone/>
            </a:pPr>
            <a:r>
              <a:rPr lang="zh-CN" altLang="en-US" sz="1600">
                <a:ea typeface="宋体" panose="02010600030101010101" pitchFamily="2" charset="-122"/>
              </a:rPr>
              <a:t>	        if ( (state[(i + 4) % 5] </a:t>
            </a:r>
            <a:r>
              <a:rPr lang="zh-CN" altLang="en-US" sz="1600">
                <a:solidFill>
                  <a:srgbClr val="0070C0"/>
                </a:solidFill>
                <a:ea typeface="宋体" panose="02010600030101010101" pitchFamily="2" charset="-122"/>
              </a:rPr>
              <a:t>!= EATING</a:t>
            </a:r>
            <a:r>
              <a:rPr lang="zh-CN" altLang="en-US" sz="1600">
                <a:ea typeface="宋体" panose="02010600030101010101" pitchFamily="2" charset="-122"/>
              </a:rPr>
              <a:t>) &amp;&amp;  //左边哲学家未吃饭</a:t>
            </a:r>
          </a:p>
          <a:p>
            <a:pPr>
              <a:lnSpc>
                <a:spcPct val="80000"/>
              </a:lnSpc>
              <a:buFont typeface="Monotype Sorts" pitchFamily="2" charset="2"/>
              <a:buNone/>
            </a:pPr>
            <a:r>
              <a:rPr lang="zh-CN" altLang="en-US" sz="1600">
                <a:ea typeface="宋体" panose="02010600030101010101" pitchFamily="2" charset="-122"/>
              </a:rPr>
              <a:t>	        (state[i] </a:t>
            </a:r>
            <a:r>
              <a:rPr lang="zh-CN" altLang="en-US" sz="1600">
                <a:solidFill>
                  <a:srgbClr val="0070C0"/>
                </a:solidFill>
                <a:ea typeface="宋体" panose="02010600030101010101" pitchFamily="2" charset="-122"/>
              </a:rPr>
              <a:t>== HUNGRY</a:t>
            </a:r>
            <a:r>
              <a:rPr lang="zh-CN" altLang="en-US" sz="1600">
                <a:ea typeface="宋体" panose="02010600030101010101" pitchFamily="2" charset="-122"/>
              </a:rPr>
              <a:t>) &amp;&amp;                    //自己饥饿</a:t>
            </a:r>
          </a:p>
          <a:p>
            <a:pPr>
              <a:lnSpc>
                <a:spcPct val="80000"/>
              </a:lnSpc>
              <a:buFont typeface="Monotype Sorts" pitchFamily="2" charset="2"/>
              <a:buNone/>
            </a:pPr>
            <a:r>
              <a:rPr lang="zh-CN" altLang="en-US" sz="1600">
                <a:ea typeface="宋体" panose="02010600030101010101" pitchFamily="2" charset="-122"/>
              </a:rPr>
              <a:t>	        (state[(i + 1) % 5] </a:t>
            </a:r>
            <a:r>
              <a:rPr lang="zh-CN" altLang="en-US" sz="1600">
                <a:solidFill>
                  <a:srgbClr val="0070C0"/>
                </a:solidFill>
                <a:ea typeface="宋体" panose="02010600030101010101" pitchFamily="2" charset="-122"/>
              </a:rPr>
              <a:t>!= EATING</a:t>
            </a:r>
            <a:r>
              <a:rPr lang="zh-CN" altLang="en-US" sz="1600">
                <a:ea typeface="宋体" panose="02010600030101010101" pitchFamily="2" charset="-122"/>
              </a:rPr>
              <a:t>) )  {        //右边哲学家未吃饭</a:t>
            </a:r>
          </a:p>
          <a:p>
            <a:pPr>
              <a:lnSpc>
                <a:spcPct val="80000"/>
              </a:lnSpc>
              <a:buFont typeface="Monotype Sorts" pitchFamily="2" charset="2"/>
              <a:buNone/>
            </a:pPr>
            <a:r>
              <a:rPr lang="zh-CN" altLang="en-US" sz="1600">
                <a:ea typeface="宋体" panose="02010600030101010101" pitchFamily="2" charset="-122"/>
              </a:rPr>
              <a:t>	              state[i] = </a:t>
            </a:r>
            <a:r>
              <a:rPr lang="zh-CN" altLang="en-US" sz="1600">
                <a:solidFill>
                  <a:srgbClr val="0070C0"/>
                </a:solidFill>
                <a:ea typeface="宋体" panose="02010600030101010101" pitchFamily="2" charset="-122"/>
              </a:rPr>
              <a:t>EATING</a:t>
            </a:r>
            <a:r>
              <a:rPr lang="zh-CN" altLang="en-US" sz="1600">
                <a:ea typeface="宋体" panose="02010600030101010101" pitchFamily="2" charset="-122"/>
              </a:rPr>
              <a:t> </a:t>
            </a:r>
            <a:r>
              <a:rPr lang="zh-CN" altLang="en-US" sz="1600">
                <a:solidFill>
                  <a:srgbClr val="7030A0"/>
                </a:solidFill>
                <a:ea typeface="宋体" panose="02010600030101010101" pitchFamily="2" charset="-122"/>
              </a:rPr>
              <a:t>;                        //自己具备了吃饭的条件</a:t>
            </a:r>
          </a:p>
          <a:p>
            <a:pPr>
              <a:lnSpc>
                <a:spcPct val="80000"/>
              </a:lnSpc>
              <a:buFont typeface="Monotype Sorts" pitchFamily="2" charset="2"/>
              <a:buNone/>
            </a:pPr>
            <a:r>
              <a:rPr lang="zh-CN" altLang="en-US" sz="1600">
                <a:ea typeface="宋体" panose="02010600030101010101" pitchFamily="2" charset="-122"/>
              </a:rPr>
              <a:t>		</a:t>
            </a:r>
            <a:r>
              <a:rPr lang="zh-CN" altLang="en-US" sz="1600">
                <a:solidFill>
                  <a:srgbClr val="0000FF"/>
                </a:solidFill>
                <a:ea typeface="宋体" panose="02010600030101010101" pitchFamily="2" charset="-122"/>
              </a:rPr>
              <a:t>     </a:t>
            </a:r>
            <a:r>
              <a:rPr lang="en-US" altLang="zh-CN" sz="1600">
                <a:solidFill>
                  <a:srgbClr val="0000FF"/>
                </a:solidFill>
                <a:ea typeface="宋体" panose="02010600030101010101" pitchFamily="2" charset="-122"/>
              </a:rPr>
              <a:t>//</a:t>
            </a:r>
            <a:r>
              <a:rPr lang="zh-CN" altLang="en-US" sz="1600">
                <a:solidFill>
                  <a:srgbClr val="0000FF"/>
                </a:solidFill>
                <a:ea typeface="宋体" panose="02010600030101010101" pitchFamily="2" charset="-122"/>
              </a:rPr>
              <a:t>下句由</a:t>
            </a:r>
            <a:r>
              <a:rPr lang="en-US" altLang="zh-CN" sz="1600">
                <a:solidFill>
                  <a:srgbClr val="0000FF"/>
                </a:solidFill>
                <a:ea typeface="宋体" panose="02010600030101010101" pitchFamily="2" charset="-122"/>
              </a:rPr>
              <a:t>putdown(i)</a:t>
            </a:r>
            <a:r>
              <a:rPr lang="zh-CN" altLang="en-US" sz="1600">
                <a:solidFill>
                  <a:srgbClr val="0000FF"/>
                </a:solidFill>
                <a:ea typeface="宋体" panose="02010600030101010101" pitchFamily="2" charset="-122"/>
              </a:rPr>
              <a:t>使用</a:t>
            </a:r>
            <a:endParaRPr lang="en-US" altLang="zh-CN" sz="1600">
              <a:solidFill>
                <a:srgbClr val="0000FF"/>
              </a:solidFill>
              <a:ea typeface="宋体" panose="02010600030101010101" pitchFamily="2" charset="-122"/>
            </a:endParaRPr>
          </a:p>
          <a:p>
            <a:pPr>
              <a:lnSpc>
                <a:spcPct val="80000"/>
              </a:lnSpc>
              <a:buFont typeface="Monotype Sorts" pitchFamily="2" charset="2"/>
              <a:buNone/>
            </a:pPr>
            <a:r>
              <a:rPr lang="en-US" altLang="zh-CN" sz="1600">
                <a:ea typeface="宋体" panose="02010600030101010101" pitchFamily="2" charset="-122"/>
              </a:rPr>
              <a:t>                    </a:t>
            </a:r>
            <a:r>
              <a:rPr lang="zh-CN" altLang="en-US" sz="1600">
                <a:ea typeface="宋体" panose="02010600030101010101" pitchFamily="2" charset="-122"/>
              </a:rPr>
              <a:t> self[i].signal () ; //如果该哲学家不能同时拿起两只筷子,</a:t>
            </a:r>
            <a:endParaRPr lang="en-US" altLang="zh-CN" sz="1600">
              <a:ea typeface="宋体" panose="02010600030101010101" pitchFamily="2" charset="-122"/>
            </a:endParaRPr>
          </a:p>
          <a:p>
            <a:pPr>
              <a:lnSpc>
                <a:spcPct val="80000"/>
              </a:lnSpc>
              <a:buFont typeface="Monotype Sorts" pitchFamily="2" charset="2"/>
              <a:buNone/>
            </a:pPr>
            <a:r>
              <a:rPr lang="en-US" altLang="zh-CN" sz="1600">
                <a:ea typeface="宋体" panose="02010600030101010101" pitchFamily="2" charset="-122"/>
              </a:rPr>
              <a:t>                                             //</a:t>
            </a:r>
            <a:r>
              <a:rPr lang="zh-CN" altLang="en-US" sz="1600">
                <a:ea typeface="宋体" panose="02010600030101010101" pitchFamily="2" charset="-122"/>
              </a:rPr>
              <a:t>则state[i] != EATING，进入等待状态；</a:t>
            </a:r>
            <a:endParaRPr lang="en-US" altLang="zh-CN" sz="1600">
              <a:ea typeface="宋体" panose="02010600030101010101" pitchFamily="2" charset="-122"/>
            </a:endParaRPr>
          </a:p>
          <a:p>
            <a:pPr>
              <a:lnSpc>
                <a:spcPct val="80000"/>
              </a:lnSpc>
              <a:buFont typeface="Monotype Sorts" pitchFamily="2" charset="2"/>
              <a:buNone/>
            </a:pPr>
            <a:r>
              <a:rPr lang="en-US" altLang="zh-CN" sz="1600">
                <a:ea typeface="宋体" panose="02010600030101010101" pitchFamily="2" charset="-122"/>
              </a:rPr>
              <a:t>                                             // </a:t>
            </a:r>
            <a:r>
              <a:rPr lang="zh-CN" altLang="en-US" sz="1600">
                <a:ea typeface="宋体" panose="02010600030101010101" pitchFamily="2" charset="-122"/>
              </a:rPr>
              <a:t>(见</a:t>
            </a:r>
            <a:r>
              <a:rPr lang="zh-CN" altLang="en-US" sz="1600">
                <a:solidFill>
                  <a:srgbClr val="FF0000"/>
                </a:solidFill>
                <a:ea typeface="宋体" panose="02010600030101010101" pitchFamily="2" charset="-122"/>
              </a:rPr>
              <a:t>void pickup (int i)</a:t>
            </a:r>
            <a:r>
              <a:rPr lang="zh-CN" altLang="en-US" sz="1600">
                <a:ea typeface="宋体" panose="02010600030101010101" pitchFamily="2" charset="-122"/>
              </a:rPr>
              <a:t>)</a:t>
            </a:r>
          </a:p>
          <a:p>
            <a:pPr>
              <a:lnSpc>
                <a:spcPct val="80000"/>
              </a:lnSpc>
              <a:buFont typeface="Monotype Sorts" pitchFamily="2" charset="2"/>
              <a:buNone/>
            </a:pPr>
            <a:r>
              <a:rPr lang="zh-CN" altLang="en-US" sz="1600">
                <a:ea typeface="宋体" panose="02010600030101010101" pitchFamily="2" charset="-122"/>
              </a:rPr>
              <a:t>                                             //当</a:t>
            </a:r>
            <a:r>
              <a:rPr lang="zh-CN" altLang="en-US" sz="1600">
                <a:solidFill>
                  <a:srgbClr val="FF0000"/>
                </a:solidFill>
                <a:ea typeface="宋体" panose="02010600030101010101" pitchFamily="2" charset="-122"/>
              </a:rPr>
              <a:t>邻居</a:t>
            </a:r>
            <a:r>
              <a:rPr lang="zh-CN" altLang="en-US" sz="1600">
                <a:ea typeface="宋体" panose="02010600030101010101" pitchFamily="2" charset="-122"/>
              </a:rPr>
              <a:t>哲学家放下筷子后，经过测试如果发现自己具</a:t>
            </a:r>
          </a:p>
          <a:p>
            <a:pPr>
              <a:lnSpc>
                <a:spcPct val="80000"/>
              </a:lnSpc>
              <a:buFont typeface="Monotype Sorts" pitchFamily="2" charset="2"/>
              <a:buNone/>
            </a:pPr>
            <a:r>
              <a:rPr lang="zh-CN" altLang="en-US" sz="1600">
                <a:ea typeface="宋体" panose="02010600030101010101" pitchFamily="2" charset="-122"/>
              </a:rPr>
              <a:t>                                             //备吃饭的条件，则被唤醒(见putdown (i)) 	 </a:t>
            </a:r>
          </a:p>
          <a:p>
            <a:pPr>
              <a:lnSpc>
                <a:spcPct val="80000"/>
              </a:lnSpc>
              <a:buFont typeface="Monotype Sorts" pitchFamily="2" charset="2"/>
              <a:buNone/>
            </a:pPr>
            <a:r>
              <a:rPr lang="zh-CN" altLang="en-US" sz="1600">
                <a:ea typeface="宋体" panose="02010600030101010101" pitchFamily="2" charset="-122"/>
              </a:rPr>
              <a:t>                          } </a:t>
            </a:r>
            <a:r>
              <a:rPr lang="en-US" altLang="zh-CN" sz="1600">
                <a:ea typeface="宋体" panose="02010600030101010101" pitchFamily="2" charset="-122"/>
              </a:rPr>
              <a:t>//if</a:t>
            </a:r>
            <a:endParaRPr lang="zh-CN" altLang="en-US" sz="1600">
              <a:ea typeface="宋体" panose="02010600030101010101" pitchFamily="2" charset="-122"/>
            </a:endParaRPr>
          </a:p>
          <a:p>
            <a:pPr>
              <a:lnSpc>
                <a:spcPct val="80000"/>
              </a:lnSpc>
              <a:buFont typeface="Monotype Sorts" pitchFamily="2" charset="2"/>
              <a:buNone/>
            </a:pPr>
            <a:r>
              <a:rPr lang="zh-CN" altLang="en-US" sz="1600">
                <a:ea typeface="宋体" panose="02010600030101010101" pitchFamily="2" charset="-122"/>
              </a:rPr>
              <a:t>	 } </a:t>
            </a:r>
            <a:r>
              <a:rPr lang="en-US" altLang="zh-CN" sz="1600">
                <a:ea typeface="宋体" panose="02010600030101010101" pitchFamily="2" charset="-122"/>
              </a:rPr>
              <a:t>//test</a:t>
            </a:r>
            <a:endParaRPr lang="zh-CN" altLang="en-US" sz="1600">
              <a:ea typeface="宋体" panose="02010600030101010101" pitchFamily="2" charset="-122"/>
            </a:endParaRPr>
          </a:p>
          <a:p>
            <a:pPr>
              <a:lnSpc>
                <a:spcPct val="80000"/>
              </a:lnSpc>
              <a:buFont typeface="Monotype Sorts" pitchFamily="2" charset="2"/>
              <a:buNone/>
            </a:pPr>
            <a:endParaRPr lang="zh-CN" altLang="en-US" sz="1600">
              <a:ea typeface="宋体" panose="02010600030101010101" pitchFamily="2" charset="-122"/>
            </a:endParaRPr>
          </a:p>
          <a:p>
            <a:pPr>
              <a:lnSpc>
                <a:spcPct val="80000"/>
              </a:lnSpc>
              <a:buFont typeface="Monotype Sorts" pitchFamily="2" charset="2"/>
              <a:buNone/>
            </a:pPr>
            <a:r>
              <a:rPr lang="zh-CN" altLang="en-US" sz="1600">
                <a:ea typeface="宋体" panose="02010600030101010101" pitchFamily="2" charset="-122"/>
              </a:rPr>
              <a:t>       initialization_code() { </a:t>
            </a:r>
          </a:p>
          <a:p>
            <a:pPr>
              <a:lnSpc>
                <a:spcPct val="80000"/>
              </a:lnSpc>
              <a:buFont typeface="Monotype Sorts" pitchFamily="2" charset="2"/>
              <a:buNone/>
            </a:pPr>
            <a:r>
              <a:rPr lang="zh-CN" altLang="en-US" sz="1600">
                <a:ea typeface="宋体" panose="02010600030101010101" pitchFamily="2" charset="-122"/>
              </a:rPr>
              <a:t>	       for (int i = 0; i &lt; 5; i++)</a:t>
            </a:r>
          </a:p>
          <a:p>
            <a:pPr>
              <a:lnSpc>
                <a:spcPct val="80000"/>
              </a:lnSpc>
              <a:buFont typeface="Monotype Sorts" pitchFamily="2" charset="2"/>
              <a:buNone/>
            </a:pPr>
            <a:r>
              <a:rPr lang="zh-CN" altLang="en-US" sz="1600">
                <a:ea typeface="宋体" panose="02010600030101010101" pitchFamily="2" charset="-122"/>
              </a:rPr>
              <a:t>	       state[i] = </a:t>
            </a:r>
            <a:r>
              <a:rPr lang="zh-CN" altLang="en-US" sz="1600">
                <a:solidFill>
                  <a:srgbClr val="0070C0"/>
                </a:solidFill>
                <a:ea typeface="宋体" panose="02010600030101010101" pitchFamily="2" charset="-122"/>
              </a:rPr>
              <a:t>THINKING</a:t>
            </a:r>
            <a:r>
              <a:rPr lang="zh-CN" altLang="en-US" sz="1600">
                <a:ea typeface="宋体" panose="02010600030101010101" pitchFamily="2" charset="-122"/>
              </a:rPr>
              <a:t>;</a:t>
            </a:r>
          </a:p>
          <a:p>
            <a:pPr>
              <a:lnSpc>
                <a:spcPct val="80000"/>
              </a:lnSpc>
              <a:buFont typeface="Monotype Sorts" pitchFamily="2" charset="2"/>
              <a:buNone/>
            </a:pPr>
            <a:r>
              <a:rPr lang="zh-CN" altLang="en-US" sz="1600" i="1">
                <a:ea typeface="宋体" panose="02010600030101010101" pitchFamily="2" charset="-122"/>
              </a:rPr>
              <a:t>	</a:t>
            </a:r>
            <a:r>
              <a:rPr lang="zh-CN" altLang="en-US" sz="1600">
                <a:ea typeface="宋体" panose="02010600030101010101" pitchFamily="2" charset="-122"/>
              </a:rPr>
              <a:t>}</a:t>
            </a:r>
          </a:p>
          <a:p>
            <a:pPr>
              <a:lnSpc>
                <a:spcPct val="80000"/>
              </a:lnSpc>
              <a:buFont typeface="Monotype Sorts" pitchFamily="2" charset="2"/>
              <a:buNone/>
            </a:pPr>
            <a:r>
              <a:rPr lang="zh-CN" altLang="en-US" sz="1600">
                <a:ea typeface="宋体" panose="02010600030101010101" pitchFamily="2" charset="-122"/>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7556A9E-337D-4149-8A4D-F76818CC0BED}"/>
              </a:ext>
            </a:extLst>
          </p:cNvPr>
          <p:cNvSpPr>
            <a:spLocks noGrp="1" noChangeArrowheads="1"/>
          </p:cNvSpPr>
          <p:nvPr>
            <p:ph type="title" idx="4294967295"/>
          </p:nvPr>
        </p:nvSpPr>
        <p:spPr>
          <a:xfrm>
            <a:off x="1038225" y="-9525"/>
            <a:ext cx="7715250" cy="844550"/>
          </a:xfrm>
        </p:spPr>
        <p:txBody>
          <a:bodyPr/>
          <a:lstStyle/>
          <a:p>
            <a:pPr>
              <a:defRPr/>
            </a:pPr>
            <a:r>
              <a:rPr lang="en-US" altLang="zh-CN" sz="2400" dirty="0"/>
              <a:t>6.7.3 Implementing a Monitor Using Semaphores</a:t>
            </a:r>
            <a:endParaRPr lang="en-US" altLang="zh-CN" sz="2400" dirty="0">
              <a:effectLst>
                <a:outerShdw blurRad="38100" dist="38100" dir="2700000" algn="tl">
                  <a:srgbClr val="C0C0C0"/>
                </a:outerShdw>
              </a:effectLst>
              <a:ea typeface="宋体" panose="02010600030101010101" pitchFamily="2" charset="-122"/>
            </a:endParaRPr>
          </a:p>
        </p:txBody>
      </p:sp>
      <p:sp>
        <p:nvSpPr>
          <p:cNvPr id="27651" name="Rectangle 3">
            <a:extLst>
              <a:ext uri="{FF2B5EF4-FFF2-40B4-BE49-F238E27FC236}">
                <a16:creationId xmlns:a16="http://schemas.microsoft.com/office/drawing/2014/main" id="{D54574AB-1E99-4FD0-96FB-FBBBA15AF355}"/>
              </a:ext>
            </a:extLst>
          </p:cNvPr>
          <p:cNvSpPr>
            <a:spLocks noGrp="1" noChangeArrowheads="1"/>
          </p:cNvSpPr>
          <p:nvPr>
            <p:ph type="body" idx="4294967295"/>
          </p:nvPr>
        </p:nvSpPr>
        <p:spPr>
          <a:xfrm>
            <a:off x="1052513" y="1390650"/>
            <a:ext cx="7043737" cy="4462463"/>
          </a:xfrm>
        </p:spPr>
        <p:txBody>
          <a:bodyPr/>
          <a:lstStyle/>
          <a:p>
            <a:r>
              <a:rPr lang="zh-CN" altLang="en-US" sz="2400" dirty="0">
                <a:solidFill>
                  <a:srgbClr val="000000"/>
                </a:solidFill>
                <a:latin typeface="宋体" panose="02010600030101010101" pitchFamily="2" charset="-122"/>
                <a:ea typeface="宋体" panose="02010600030101010101" pitchFamily="2" charset="-122"/>
              </a:rPr>
              <a:t>一般情况下，可以采用下述两种方法实现管程</a:t>
            </a:r>
            <a:endParaRPr lang="en-US" altLang="zh-CN" sz="2400" dirty="0">
              <a:solidFill>
                <a:srgbClr val="000000"/>
              </a:solidFill>
              <a:latin typeface="宋体" panose="02010600030101010101" pitchFamily="2" charset="-122"/>
              <a:ea typeface="宋体" panose="02010600030101010101" pitchFamily="2" charset="-122"/>
            </a:endParaRPr>
          </a:p>
          <a:p>
            <a:pPr lvl="1"/>
            <a:r>
              <a:rPr lang="zh-CN" altLang="en-US" sz="2000" dirty="0">
                <a:solidFill>
                  <a:srgbClr val="0070C0"/>
                </a:solidFill>
                <a:ea typeface="宋体" panose="02010600030101010101" pitchFamily="2" charset="-122"/>
              </a:rPr>
              <a:t>基于锁机制（</a:t>
            </a:r>
            <a:r>
              <a:rPr lang="en-US" altLang="zh-CN" sz="2000" dirty="0">
                <a:solidFill>
                  <a:srgbClr val="0070C0"/>
                </a:solidFill>
                <a:ea typeface="宋体" panose="02010600030101010101" pitchFamily="2" charset="-122"/>
              </a:rPr>
              <a:t>lock</a:t>
            </a:r>
            <a:r>
              <a:rPr lang="zh-CN" altLang="en-US" sz="2000" dirty="0">
                <a:solidFill>
                  <a:srgbClr val="0070C0"/>
                </a:solidFill>
                <a:ea typeface="宋体" panose="02010600030101010101" pitchFamily="2" charset="-122"/>
              </a:rPr>
              <a:t>）</a:t>
            </a:r>
            <a:endParaRPr lang="en-US" altLang="zh-CN" sz="2000" dirty="0">
              <a:solidFill>
                <a:srgbClr val="0070C0"/>
              </a:solidFill>
              <a:ea typeface="宋体" panose="02010600030101010101" pitchFamily="2" charset="-122"/>
            </a:endParaRPr>
          </a:p>
          <a:p>
            <a:pPr lvl="1"/>
            <a:r>
              <a:rPr lang="zh-CN" altLang="en-US" sz="2000" dirty="0">
                <a:solidFill>
                  <a:srgbClr val="0070C0"/>
                </a:solidFill>
                <a:ea typeface="宋体" panose="02010600030101010101" pitchFamily="2" charset="-122"/>
              </a:rPr>
              <a:t>基于信号量（</a:t>
            </a:r>
            <a:r>
              <a:rPr lang="en-US" altLang="zh-CN" sz="2000" dirty="0">
                <a:solidFill>
                  <a:srgbClr val="0070C0"/>
                </a:solidFill>
                <a:ea typeface="宋体" panose="02010600030101010101" pitchFamily="2" charset="-122"/>
              </a:rPr>
              <a:t>semaphore</a:t>
            </a:r>
            <a:r>
              <a:rPr lang="zh-CN" altLang="en-US" sz="2000" dirty="0">
                <a:solidFill>
                  <a:srgbClr val="0070C0"/>
                </a:solidFill>
                <a:ea typeface="宋体" panose="02010600030101010101" pitchFamily="2" charset="-122"/>
              </a:rPr>
              <a:t>）</a:t>
            </a:r>
            <a:endParaRPr lang="en-US" altLang="zh-CN" sz="2000" dirty="0">
              <a:solidFill>
                <a:srgbClr val="0070C0"/>
              </a:solidFill>
              <a:ea typeface="宋体" panose="02010600030101010101" pitchFamily="2" charset="-122"/>
            </a:endParaRPr>
          </a:p>
          <a:p>
            <a:pPr lvl="2"/>
            <a:r>
              <a:rPr lang="en-US" altLang="zh-CN" sz="1600" dirty="0">
                <a:ea typeface="宋体" panose="02010600030101010101" pitchFamily="2" charset="-122"/>
              </a:rPr>
              <a:t> </a:t>
            </a:r>
            <a:r>
              <a:rPr lang="en-US" altLang="zh-CN" sz="1800" dirty="0">
                <a:solidFill>
                  <a:srgbClr val="0000FF"/>
                </a:solidFill>
                <a:ea typeface="宋体" panose="02010600030101010101" pitchFamily="2" charset="-122"/>
              </a:rPr>
              <a:t>Hoare and </a:t>
            </a:r>
            <a:r>
              <a:rPr lang="en-US" altLang="zh-CN" sz="1800" dirty="0" err="1">
                <a:solidFill>
                  <a:srgbClr val="0000FF"/>
                </a:solidFill>
                <a:ea typeface="宋体" panose="02010600030101010101" pitchFamily="2" charset="-122"/>
              </a:rPr>
              <a:t>Brinch</a:t>
            </a:r>
            <a:r>
              <a:rPr lang="en-US" altLang="zh-CN" sz="1800" dirty="0">
                <a:solidFill>
                  <a:srgbClr val="0000FF"/>
                </a:solidFill>
                <a:ea typeface="宋体" panose="02010600030101010101" pitchFamily="2" charset="-122"/>
              </a:rPr>
              <a:t>-Hansen</a:t>
            </a:r>
            <a:r>
              <a:rPr lang="zh-CN" altLang="en-US" sz="1800" dirty="0">
                <a:ea typeface="宋体" panose="02010600030101010101" pitchFamily="2" charset="-122"/>
              </a:rPr>
              <a:t>解决方案</a:t>
            </a:r>
            <a:endParaRPr lang="en-US" altLang="zh-CN" sz="1800" dirty="0">
              <a:ea typeface="宋体" panose="02010600030101010101" pitchFamily="2" charset="-122"/>
            </a:endParaRPr>
          </a:p>
          <a:p>
            <a:pPr lvl="1"/>
            <a:endParaRPr lang="en-US" altLang="zh-CN" sz="2000" dirty="0">
              <a:ea typeface="宋体" panose="02010600030101010101" pitchFamily="2" charset="-122"/>
            </a:endParaRPr>
          </a:p>
          <a:p>
            <a:pPr lvl="1"/>
            <a:r>
              <a:rPr lang="zh-CN" altLang="en-US" sz="2000" dirty="0">
                <a:ea typeface="宋体" panose="02010600030101010101" pitchFamily="2" charset="-122"/>
              </a:rPr>
              <a:t>上述两种方法在</a:t>
            </a:r>
            <a:r>
              <a:rPr lang="en-US" altLang="zh-CN" sz="2000" dirty="0">
                <a:solidFill>
                  <a:srgbClr val="7030A0"/>
                </a:solidFill>
                <a:ea typeface="宋体" panose="02010600030101010101" pitchFamily="2" charset="-122"/>
              </a:rPr>
              <a:t>Nachos</a:t>
            </a:r>
            <a:r>
              <a:rPr lang="zh-CN" altLang="en-US" sz="2000" dirty="0">
                <a:solidFill>
                  <a:srgbClr val="7030A0"/>
                </a:solidFill>
                <a:ea typeface="宋体" panose="02010600030101010101" pitchFamily="2" charset="-122"/>
              </a:rPr>
              <a:t>的</a:t>
            </a:r>
            <a:r>
              <a:rPr lang="en-US" altLang="zh-CN" sz="2000" dirty="0">
                <a:solidFill>
                  <a:srgbClr val="7030A0"/>
                </a:solidFill>
                <a:ea typeface="宋体" panose="02010600030101010101" pitchFamily="2" charset="-122"/>
              </a:rPr>
              <a:t> code/monitor/synch.cc</a:t>
            </a:r>
            <a:r>
              <a:rPr lang="zh-CN" altLang="en-US" sz="2000" dirty="0">
                <a:ea typeface="宋体" panose="02010600030101010101" pitchFamily="2" charset="-122"/>
              </a:rPr>
              <a:t>中均有实现</a:t>
            </a:r>
            <a:endParaRPr lang="en-US" altLang="zh-CN" sz="2000" dirty="0">
              <a:ea typeface="宋体" panose="02010600030101010101" pitchFamily="2" charset="-122"/>
            </a:endParaRPr>
          </a:p>
          <a:p>
            <a:pPr lvl="1"/>
            <a:r>
              <a:rPr lang="zh-CN" altLang="en-US" sz="2000" dirty="0">
                <a:ea typeface="宋体" panose="02010600030101010101" pitchFamily="2" charset="-122"/>
              </a:rPr>
              <a:t>其使用方法可参阅</a:t>
            </a:r>
            <a:r>
              <a:rPr lang="en-US" altLang="zh-CN" sz="2000" dirty="0">
                <a:ea typeface="宋体" panose="02010600030101010101" pitchFamily="2" charset="-122"/>
              </a:rPr>
              <a:t>code/monitor/ring.cc</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4B8D8C1-4391-47AD-92A7-3AC80B042A1E}"/>
              </a:ext>
            </a:extLst>
          </p:cNvPr>
          <p:cNvSpPr>
            <a:spLocks noGrp="1" noChangeArrowheads="1"/>
          </p:cNvSpPr>
          <p:nvPr>
            <p:ph type="title" idx="4294967295"/>
          </p:nvPr>
        </p:nvSpPr>
        <p:spPr>
          <a:xfrm>
            <a:off x="1038225" y="-9525"/>
            <a:ext cx="7715250" cy="844550"/>
          </a:xfrm>
        </p:spPr>
        <p:txBody>
          <a:bodyPr/>
          <a:lstStyle/>
          <a:p>
            <a:pPr>
              <a:defRPr/>
            </a:pPr>
            <a:r>
              <a:rPr lang="en-US" altLang="zh-CN" sz="2400" dirty="0"/>
              <a:t> Implementing a Monitor Using Semaphores</a:t>
            </a:r>
            <a:endParaRPr lang="en-US" altLang="zh-CN" sz="2400" dirty="0">
              <a:effectLst>
                <a:outerShdw blurRad="38100" dist="38100" dir="2700000" algn="tl">
                  <a:srgbClr val="C0C0C0"/>
                </a:outerShdw>
              </a:effectLst>
              <a:ea typeface="宋体" panose="02010600030101010101" pitchFamily="2" charset="-122"/>
            </a:endParaRPr>
          </a:p>
        </p:txBody>
      </p:sp>
      <p:sp>
        <p:nvSpPr>
          <p:cNvPr id="28675" name="Rectangle 3">
            <a:extLst>
              <a:ext uri="{FF2B5EF4-FFF2-40B4-BE49-F238E27FC236}">
                <a16:creationId xmlns:a16="http://schemas.microsoft.com/office/drawing/2014/main" id="{E10C6F17-AB37-4613-A203-2C01EE3995FE}"/>
              </a:ext>
            </a:extLst>
          </p:cNvPr>
          <p:cNvSpPr>
            <a:spLocks noGrp="1" noChangeArrowheads="1"/>
          </p:cNvSpPr>
          <p:nvPr>
            <p:ph type="body" idx="4294967295"/>
          </p:nvPr>
        </p:nvSpPr>
        <p:spPr>
          <a:xfrm>
            <a:off x="1052513" y="1390650"/>
            <a:ext cx="7043737" cy="4462463"/>
          </a:xfrm>
        </p:spPr>
        <p:txBody>
          <a:bodyPr/>
          <a:lstStyle/>
          <a:p>
            <a:r>
              <a:rPr lang="en-US" altLang="zh-CN" sz="2000" dirty="0">
                <a:ea typeface="宋体" panose="02010600030101010101" pitchFamily="2" charset="-122"/>
              </a:rPr>
              <a:t>For each monitor, a semaphore mutex (initialized to 1) is provided.</a:t>
            </a:r>
            <a:r>
              <a:rPr lang="zh-CN" altLang="en-US" sz="2000" dirty="0">
                <a:ea typeface="宋体" panose="02010600030101010101" pitchFamily="2" charset="-122"/>
              </a:rPr>
              <a:t>（</a:t>
            </a:r>
            <a:r>
              <a:rPr lang="en-US" altLang="zh-CN" sz="2000" dirty="0">
                <a:ea typeface="宋体" panose="02010600030101010101" pitchFamily="2" charset="-122"/>
              </a:rPr>
              <a:t>to ensure the monitor is accessed mutually</a:t>
            </a:r>
            <a:r>
              <a:rPr lang="zh-CN" altLang="en-US" sz="2000" dirty="0">
                <a:ea typeface="宋体" panose="02010600030101010101" pitchFamily="2" charset="-122"/>
              </a:rPr>
              <a:t>）</a:t>
            </a:r>
            <a:endParaRPr lang="en-US" altLang="zh-CN" sz="2000" dirty="0">
              <a:ea typeface="宋体" panose="02010600030101010101" pitchFamily="2" charset="-122"/>
            </a:endParaRPr>
          </a:p>
          <a:p>
            <a:r>
              <a:rPr lang="en-US" altLang="zh-CN" sz="2000" dirty="0">
                <a:ea typeface="宋体" panose="02010600030101010101" pitchFamily="2" charset="-122"/>
              </a:rPr>
              <a:t>A process</a:t>
            </a:r>
          </a:p>
          <a:p>
            <a:pPr lvl="1"/>
            <a:r>
              <a:rPr lang="en-US" altLang="zh-CN" sz="1800" dirty="0">
                <a:ea typeface="宋体" panose="02010600030101010101" pitchFamily="2" charset="-122"/>
              </a:rPr>
              <a:t>must execute</a:t>
            </a:r>
            <a:r>
              <a:rPr lang="en-US" altLang="zh-CN" sz="1800" dirty="0">
                <a:solidFill>
                  <a:srgbClr val="C00000"/>
                </a:solidFill>
                <a:ea typeface="宋体" panose="02010600030101010101" pitchFamily="2" charset="-122"/>
              </a:rPr>
              <a:t> wait(mutex) </a:t>
            </a:r>
            <a:r>
              <a:rPr lang="en-US" altLang="zh-CN" sz="1800" dirty="0">
                <a:ea typeface="宋体" panose="02010600030101010101" pitchFamily="2" charset="-122"/>
              </a:rPr>
              <a:t>before entering the monitor and</a:t>
            </a:r>
          </a:p>
          <a:p>
            <a:pPr lvl="1"/>
            <a:r>
              <a:rPr lang="en-US" altLang="zh-CN" sz="1800" dirty="0">
                <a:ea typeface="宋体" panose="02010600030101010101" pitchFamily="2" charset="-122"/>
              </a:rPr>
              <a:t>must execute </a:t>
            </a:r>
            <a:r>
              <a:rPr lang="en-US" altLang="zh-CN" sz="1800" dirty="0">
                <a:solidFill>
                  <a:srgbClr val="C00000"/>
                </a:solidFill>
                <a:ea typeface="宋体" panose="02010600030101010101" pitchFamily="2" charset="-122"/>
              </a:rPr>
              <a:t>signal(mutex) </a:t>
            </a:r>
            <a:r>
              <a:rPr lang="en-US" altLang="zh-CN" sz="1800" dirty="0">
                <a:ea typeface="宋体" panose="02010600030101010101" pitchFamily="2" charset="-122"/>
              </a:rPr>
              <a:t>after leaving the monitor</a:t>
            </a:r>
          </a:p>
          <a:p>
            <a:r>
              <a:rPr lang="en-US" altLang="zh-CN" sz="2000" dirty="0">
                <a:ea typeface="宋体" panose="02010600030101010101" pitchFamily="2" charset="-122"/>
              </a:rPr>
              <a:t>Suppose a signaling process must wait until the resumed process either leaves or waits (</a:t>
            </a:r>
            <a:r>
              <a:rPr lang="en-US" altLang="zh-CN" sz="2000" b="1" dirty="0">
                <a:solidFill>
                  <a:srgbClr val="0000FF"/>
                </a:solidFill>
                <a:ea typeface="宋体" panose="02010600030101010101" pitchFamily="2" charset="-122"/>
              </a:rPr>
              <a:t>signal and wait</a:t>
            </a:r>
            <a:r>
              <a:rPr lang="en-US" altLang="zh-CN" sz="2000" dirty="0">
                <a:ea typeface="宋体" panose="02010600030101010101" pitchFamily="2" charset="-122"/>
              </a:rPr>
              <a:t>) </a:t>
            </a:r>
          </a:p>
          <a:p>
            <a:pPr lvl="1"/>
            <a:r>
              <a:rPr lang="en-US" altLang="zh-CN" sz="1800" dirty="0">
                <a:ea typeface="宋体" panose="02010600030101010101" pitchFamily="2" charset="-122"/>
              </a:rPr>
              <a:t>an additional semaphore, </a:t>
            </a:r>
            <a:r>
              <a:rPr lang="en-US" altLang="zh-CN" sz="1800" dirty="0">
                <a:solidFill>
                  <a:srgbClr val="0000FF"/>
                </a:solidFill>
                <a:ea typeface="宋体" panose="02010600030101010101" pitchFamily="2" charset="-122"/>
              </a:rPr>
              <a:t>next</a:t>
            </a:r>
            <a:r>
              <a:rPr lang="en-US" altLang="zh-CN" sz="1800" dirty="0">
                <a:ea typeface="宋体" panose="02010600030101010101" pitchFamily="2" charset="-122"/>
              </a:rPr>
              <a:t>, is introduced, initialized to 0, on which </a:t>
            </a:r>
            <a:r>
              <a:rPr lang="en-US" altLang="zh-CN" sz="1800" dirty="0">
                <a:solidFill>
                  <a:srgbClr val="0070C0"/>
                </a:solidFill>
                <a:ea typeface="宋体" panose="02010600030101010101" pitchFamily="2" charset="-122"/>
              </a:rPr>
              <a:t>the signaling processes may suspend themselves</a:t>
            </a:r>
            <a:r>
              <a:rPr lang="en-US" altLang="zh-CN" sz="1800" dirty="0">
                <a:ea typeface="宋体" panose="02010600030101010101" pitchFamily="2" charset="-122"/>
              </a:rPr>
              <a:t>.</a:t>
            </a:r>
          </a:p>
          <a:p>
            <a:pPr lvl="1"/>
            <a:r>
              <a:rPr lang="en-US" altLang="zh-CN" sz="1800" dirty="0">
                <a:ea typeface="宋体" panose="02010600030101010101" pitchFamily="2" charset="-122"/>
              </a:rPr>
              <a:t> An integer variable </a:t>
            </a:r>
            <a:r>
              <a:rPr lang="en-US" altLang="zh-CN" sz="1800" dirty="0" err="1">
                <a:solidFill>
                  <a:srgbClr val="0000FF"/>
                </a:solidFill>
                <a:ea typeface="宋体" panose="02010600030101010101" pitchFamily="2" charset="-122"/>
              </a:rPr>
              <a:t>next_count</a:t>
            </a:r>
            <a:r>
              <a:rPr lang="en-US" altLang="zh-CN" sz="1800" dirty="0">
                <a:ea typeface="宋体" panose="02010600030101010101" pitchFamily="2" charset="-122"/>
              </a:rPr>
              <a:t> is also provided to </a:t>
            </a:r>
            <a:r>
              <a:rPr lang="en-US" altLang="zh-CN" sz="1800" dirty="0">
                <a:solidFill>
                  <a:srgbClr val="0070C0"/>
                </a:solidFill>
                <a:ea typeface="宋体" panose="02010600030101010101" pitchFamily="2" charset="-122"/>
              </a:rPr>
              <a:t>count the number of processes suspended on next.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B02E99B-9CEA-407E-9A48-DB09F9C84EE9}"/>
              </a:ext>
            </a:extLst>
          </p:cNvPr>
          <p:cNvSpPr>
            <a:spLocks noGrp="1" noChangeArrowheads="1"/>
          </p:cNvSpPr>
          <p:nvPr>
            <p:ph type="title" idx="4294967295"/>
          </p:nvPr>
        </p:nvSpPr>
        <p:spPr>
          <a:xfrm>
            <a:off x="1038225" y="-9525"/>
            <a:ext cx="7715250" cy="844550"/>
          </a:xfrm>
        </p:spPr>
        <p:txBody>
          <a:bodyPr/>
          <a:lstStyle/>
          <a:p>
            <a:pPr>
              <a:defRPr/>
            </a:pPr>
            <a:r>
              <a:rPr lang="en-US" altLang="zh-CN" sz="2400">
                <a:effectLst>
                  <a:outerShdw blurRad="38100" dist="38100" dir="2700000" algn="tl">
                    <a:srgbClr val="C0C0C0"/>
                  </a:outerShdw>
                </a:effectLst>
                <a:ea typeface="宋体" panose="02010600030101010101" pitchFamily="2" charset="-122"/>
              </a:rPr>
              <a:t>Monitor Implementation Using Semaphores</a:t>
            </a:r>
          </a:p>
        </p:txBody>
      </p:sp>
      <p:sp>
        <p:nvSpPr>
          <p:cNvPr id="29699" name="Rectangle 3">
            <a:extLst>
              <a:ext uri="{FF2B5EF4-FFF2-40B4-BE49-F238E27FC236}">
                <a16:creationId xmlns:a16="http://schemas.microsoft.com/office/drawing/2014/main" id="{F2CBD539-0398-49C9-AA00-970AAB6CFD67}"/>
              </a:ext>
            </a:extLst>
          </p:cNvPr>
          <p:cNvSpPr>
            <a:spLocks noGrp="1" noChangeArrowheads="1"/>
          </p:cNvSpPr>
          <p:nvPr>
            <p:ph type="body" idx="4294967295"/>
          </p:nvPr>
        </p:nvSpPr>
        <p:spPr>
          <a:xfrm>
            <a:off x="1052513" y="1390650"/>
            <a:ext cx="7043737" cy="4462463"/>
          </a:xfrm>
        </p:spPr>
        <p:txBody>
          <a:bodyPr/>
          <a:lstStyle/>
          <a:p>
            <a:pPr>
              <a:lnSpc>
                <a:spcPct val="80000"/>
              </a:lnSpc>
              <a:tabLst>
                <a:tab pos="1890713" algn="l"/>
                <a:tab pos="2338388" algn="l"/>
                <a:tab pos="2511425" algn="l"/>
              </a:tabLst>
            </a:pPr>
            <a:r>
              <a:rPr lang="en-US" altLang="zh-CN" sz="2000">
                <a:ea typeface="宋体" panose="02010600030101010101" pitchFamily="2" charset="-122"/>
              </a:rPr>
              <a:t>Variables </a:t>
            </a:r>
          </a:p>
          <a:p>
            <a:pPr>
              <a:lnSpc>
                <a:spcPct val="80000"/>
              </a:lnSpc>
              <a:spcBef>
                <a:spcPct val="15000"/>
              </a:spcBef>
              <a:buFont typeface="Monotype Sorts" pitchFamily="2" charset="2"/>
              <a:buNone/>
              <a:tabLst>
                <a:tab pos="1890713" algn="l"/>
                <a:tab pos="2338388" algn="l"/>
                <a:tab pos="2511425" algn="l"/>
              </a:tabLst>
            </a:pPr>
            <a:r>
              <a:rPr lang="en-US" altLang="zh-CN" sz="2000">
                <a:ea typeface="宋体" panose="02010600030101010101" pitchFamily="2" charset="-122"/>
              </a:rPr>
              <a:t>		</a:t>
            </a:r>
            <a:r>
              <a:rPr lang="en-US" altLang="zh-CN" sz="1600">
                <a:solidFill>
                  <a:srgbClr val="0000FF"/>
                </a:solidFill>
                <a:ea typeface="宋体" panose="02010600030101010101" pitchFamily="2" charset="-122"/>
              </a:rPr>
              <a:t>semaphore mutex;  // (initially  = 1)</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semaphore next;     // (initially  = 0)</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int next_count = 0;</a:t>
            </a:r>
            <a:br>
              <a:rPr lang="en-US" altLang="zh-CN" sz="1600">
                <a:solidFill>
                  <a:srgbClr val="0000FF"/>
                </a:solidFill>
                <a:ea typeface="宋体" panose="02010600030101010101" pitchFamily="2" charset="-122"/>
              </a:rPr>
            </a:br>
            <a:endParaRPr lang="en-US" altLang="zh-CN" sz="1600">
              <a:solidFill>
                <a:srgbClr val="0000FF"/>
              </a:solidFill>
              <a:ea typeface="宋体" panose="02010600030101010101" pitchFamily="2" charset="-122"/>
            </a:endParaRPr>
          </a:p>
          <a:p>
            <a:pPr>
              <a:lnSpc>
                <a:spcPct val="80000"/>
              </a:lnSpc>
              <a:tabLst>
                <a:tab pos="1890713" algn="l"/>
                <a:tab pos="2338388" algn="l"/>
                <a:tab pos="2511425" algn="l"/>
              </a:tabLst>
            </a:pPr>
            <a:r>
              <a:rPr lang="en-US" altLang="zh-CN" sz="2000">
                <a:ea typeface="宋体" panose="02010600030101010101" pitchFamily="2" charset="-122"/>
              </a:rPr>
              <a:t>Each procedure </a:t>
            </a:r>
            <a:r>
              <a:rPr lang="en-US" altLang="zh-CN" sz="2000" b="1" i="1">
                <a:ea typeface="宋体" panose="02010600030101010101" pitchFamily="2" charset="-122"/>
              </a:rPr>
              <a:t>F</a:t>
            </a:r>
            <a:r>
              <a:rPr lang="en-US" altLang="zh-CN" sz="2000">
                <a:ea typeface="宋体" panose="02010600030101010101" pitchFamily="2" charset="-122"/>
              </a:rPr>
              <a:t>  will be replaced by</a:t>
            </a:r>
          </a:p>
          <a:p>
            <a:pPr>
              <a:lnSpc>
                <a:spcPct val="80000"/>
              </a:lnSpc>
              <a:tabLst>
                <a:tab pos="1890713" algn="l"/>
                <a:tab pos="2338388" algn="l"/>
                <a:tab pos="2511425" algn="l"/>
              </a:tabLst>
            </a:pPr>
            <a:endParaRPr lang="en-US" altLang="zh-CN" sz="2000">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2000">
                <a:ea typeface="宋体" panose="02010600030101010101" pitchFamily="2" charset="-122"/>
              </a:rPr>
              <a:t>			</a:t>
            </a:r>
            <a:r>
              <a:rPr lang="en-US" altLang="zh-CN" sz="1600">
                <a:solidFill>
                  <a:srgbClr val="0000FF"/>
                </a:solidFill>
                <a:ea typeface="宋体" panose="02010600030101010101" pitchFamily="2" charset="-122"/>
              </a:rPr>
              <a:t>wait(mutex);</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			 </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body of </a:t>
            </a:r>
            <a:r>
              <a:rPr lang="en-US" altLang="zh-CN" sz="1600" i="1">
                <a:solidFill>
                  <a:srgbClr val="0000FF"/>
                </a:solidFill>
                <a:ea typeface="宋体" panose="02010600030101010101" pitchFamily="2" charset="-122"/>
              </a:rPr>
              <a:t>F</a:t>
            </a:r>
            <a:r>
              <a:rPr lang="en-US" altLang="zh-CN" sz="1600">
                <a:solidFill>
                  <a:srgbClr val="0000FF"/>
                </a:solidFill>
                <a:ea typeface="宋体" panose="02010600030101010101" pitchFamily="2" charset="-122"/>
              </a:rPr>
              <a:t>;</a:t>
            </a:r>
          </a:p>
          <a:p>
            <a:pPr>
              <a:lnSpc>
                <a:spcPct val="80000"/>
              </a:lnSpc>
              <a:spcBef>
                <a:spcPct val="15000"/>
              </a:spcBef>
              <a:buFont typeface="Monotype Sorts" pitchFamily="2" charset="2"/>
              <a:buNone/>
              <a:tabLst>
                <a:tab pos="1890713" algn="l"/>
                <a:tab pos="2338388" algn="l"/>
                <a:tab pos="2511425" algn="l"/>
              </a:tabLst>
            </a:pPr>
            <a:endParaRPr lang="en-US" altLang="zh-CN" sz="1600">
              <a:solidFill>
                <a:srgbClr val="0000FF"/>
              </a:solidFill>
              <a:ea typeface="宋体" panose="02010600030101010101" pitchFamily="2" charset="-122"/>
            </a:endParaRP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if (next_count &gt; 0)</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signal(next)</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else </a:t>
            </a:r>
          </a:p>
          <a:p>
            <a:pPr>
              <a:lnSpc>
                <a:spcPct val="80000"/>
              </a:lnSpc>
              <a:spcBef>
                <a:spcPct val="15000"/>
              </a:spcBef>
              <a:buFont typeface="Monotype Sorts" pitchFamily="2" charset="2"/>
              <a:buNone/>
              <a:tabLst>
                <a:tab pos="1890713" algn="l"/>
                <a:tab pos="2338388" algn="l"/>
                <a:tab pos="2511425" algn="l"/>
              </a:tabLst>
            </a:pPr>
            <a:r>
              <a:rPr lang="en-US" altLang="zh-CN" sz="1600">
                <a:solidFill>
                  <a:srgbClr val="0000FF"/>
                </a:solidFill>
                <a:ea typeface="宋体" panose="02010600030101010101" pitchFamily="2" charset="-122"/>
              </a:rPr>
              <a:t>				signal(mutex);</a:t>
            </a:r>
            <a:br>
              <a:rPr lang="en-US" altLang="zh-CN" sz="1600">
                <a:solidFill>
                  <a:srgbClr val="0000FF"/>
                </a:solidFill>
                <a:ea typeface="宋体" panose="02010600030101010101" pitchFamily="2" charset="-122"/>
              </a:rPr>
            </a:br>
            <a:endParaRPr lang="en-US" altLang="zh-CN" sz="1600">
              <a:solidFill>
                <a:srgbClr val="0000FF"/>
              </a:solidFill>
              <a:ea typeface="宋体" panose="02010600030101010101" pitchFamily="2" charset="-122"/>
            </a:endParaRPr>
          </a:p>
          <a:p>
            <a:pPr>
              <a:lnSpc>
                <a:spcPct val="80000"/>
              </a:lnSpc>
              <a:tabLst>
                <a:tab pos="1890713" algn="l"/>
                <a:tab pos="2338388" algn="l"/>
                <a:tab pos="2511425" algn="l"/>
              </a:tabLst>
            </a:pPr>
            <a:r>
              <a:rPr lang="en-US" altLang="zh-CN" sz="2000">
                <a:ea typeface="宋体" panose="02010600030101010101" pitchFamily="2" charset="-122"/>
              </a:rPr>
              <a:t>Mutual exclusion within a monitor is ensured.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A3F0711-75AC-406B-8ECF-C0D1CBD6B72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Monitor Implementation</a:t>
            </a:r>
          </a:p>
        </p:txBody>
      </p:sp>
      <p:sp>
        <p:nvSpPr>
          <p:cNvPr id="30723" name="Rectangle 3">
            <a:extLst>
              <a:ext uri="{FF2B5EF4-FFF2-40B4-BE49-F238E27FC236}">
                <a16:creationId xmlns:a16="http://schemas.microsoft.com/office/drawing/2014/main" id="{C0683A03-6D65-4FD8-9495-565A808CBA0B}"/>
              </a:ext>
            </a:extLst>
          </p:cNvPr>
          <p:cNvSpPr>
            <a:spLocks noGrp="1" noChangeArrowheads="1"/>
          </p:cNvSpPr>
          <p:nvPr>
            <p:ph type="body" idx="4294967295"/>
          </p:nvPr>
        </p:nvSpPr>
        <p:spPr/>
        <p:txBody>
          <a:bodyPr/>
          <a:lstStyle/>
          <a:p>
            <a:pPr>
              <a:lnSpc>
                <a:spcPct val="90000"/>
              </a:lnSpc>
              <a:spcBef>
                <a:spcPct val="15000"/>
              </a:spcBef>
              <a:tabLst>
                <a:tab pos="1833563" algn="l"/>
                <a:tab pos="2222500" algn="l"/>
              </a:tabLst>
            </a:pPr>
            <a:r>
              <a:rPr lang="en-US" altLang="zh-CN" sz="2000">
                <a:ea typeface="宋体" panose="02010600030101010101" pitchFamily="2" charset="-122"/>
              </a:rPr>
              <a:t>For each condition variable </a:t>
            </a:r>
            <a:r>
              <a:rPr lang="en-US" altLang="zh-CN" sz="2000" b="1" i="1">
                <a:ea typeface="宋体" panose="02010600030101010101" pitchFamily="2" charset="-122"/>
              </a:rPr>
              <a:t>x</a:t>
            </a:r>
            <a:r>
              <a:rPr lang="en-US" altLang="zh-CN" sz="2000">
                <a:ea typeface="宋体" panose="02010600030101010101" pitchFamily="2" charset="-122"/>
              </a:rPr>
              <a:t>, we  have:</a:t>
            </a:r>
          </a:p>
          <a:p>
            <a:pPr>
              <a:lnSpc>
                <a:spcPct val="90000"/>
              </a:lnSpc>
              <a:spcBef>
                <a:spcPct val="15000"/>
              </a:spcBef>
              <a:buFont typeface="Monotype Sorts" pitchFamily="2" charset="2"/>
              <a:buNone/>
              <a:tabLst>
                <a:tab pos="1833563" algn="l"/>
                <a:tab pos="2222500" algn="l"/>
              </a:tabLst>
            </a:pPr>
            <a:endParaRPr lang="en-US" altLang="zh-CN" sz="2000">
              <a:ea typeface="宋体" panose="02010600030101010101" pitchFamily="2" charset="-122"/>
            </a:endParaRPr>
          </a:p>
          <a:p>
            <a:pPr>
              <a:lnSpc>
                <a:spcPct val="90000"/>
              </a:lnSpc>
              <a:spcBef>
                <a:spcPct val="15000"/>
              </a:spcBef>
              <a:buFont typeface="Monotype Sorts" pitchFamily="2" charset="2"/>
              <a:buNone/>
              <a:tabLst>
                <a:tab pos="1833563" algn="l"/>
                <a:tab pos="2222500" algn="l"/>
              </a:tabLst>
            </a:pPr>
            <a:r>
              <a:rPr lang="en-US" altLang="zh-CN" sz="2000">
                <a:ea typeface="宋体" panose="02010600030101010101" pitchFamily="2" charset="-122"/>
              </a:rPr>
              <a:t>		</a:t>
            </a:r>
            <a:r>
              <a:rPr lang="en-US" altLang="zh-CN" sz="1800">
                <a:solidFill>
                  <a:srgbClr val="0000FF"/>
                </a:solidFill>
                <a:ea typeface="宋体" panose="02010600030101010101" pitchFamily="2" charset="-122"/>
              </a:rPr>
              <a:t>semaphore x_sem; // (initially  = 0)</a:t>
            </a:r>
          </a:p>
          <a:p>
            <a:pPr>
              <a:lnSpc>
                <a:spcPct val="90000"/>
              </a:lnSpc>
              <a:spcBef>
                <a:spcPct val="15000"/>
              </a:spcBef>
              <a:buFont typeface="Monotype Sorts" pitchFamily="2" charset="2"/>
              <a:buNone/>
              <a:tabLst>
                <a:tab pos="1833563" algn="l"/>
                <a:tab pos="2222500" algn="l"/>
              </a:tabLst>
            </a:pPr>
            <a:r>
              <a:rPr lang="en-US" altLang="zh-CN" sz="1800">
                <a:solidFill>
                  <a:srgbClr val="0000FF"/>
                </a:solidFill>
                <a:ea typeface="宋体" panose="02010600030101010101" pitchFamily="2" charset="-122"/>
              </a:rPr>
              <a:t>		int x_count = 0;</a:t>
            </a:r>
            <a:br>
              <a:rPr lang="en-US" altLang="zh-CN" sz="1800">
                <a:solidFill>
                  <a:srgbClr val="0000FF"/>
                </a:solidFill>
                <a:ea typeface="宋体" panose="02010600030101010101" pitchFamily="2" charset="-122"/>
              </a:rPr>
            </a:br>
            <a:endParaRPr lang="en-US" altLang="zh-CN" sz="1800">
              <a:solidFill>
                <a:srgbClr val="0000FF"/>
              </a:solidFill>
              <a:ea typeface="宋体" panose="02010600030101010101" pitchFamily="2" charset="-122"/>
            </a:endParaRPr>
          </a:p>
          <a:p>
            <a:pPr>
              <a:lnSpc>
                <a:spcPct val="90000"/>
              </a:lnSpc>
              <a:spcBef>
                <a:spcPct val="15000"/>
              </a:spcBef>
              <a:tabLst>
                <a:tab pos="1833563" algn="l"/>
                <a:tab pos="2222500" algn="l"/>
              </a:tabLst>
            </a:pPr>
            <a:r>
              <a:rPr lang="en-US" altLang="zh-CN" sz="2000">
                <a:ea typeface="宋体" panose="02010600030101010101" pitchFamily="2" charset="-122"/>
              </a:rPr>
              <a:t>The operation </a:t>
            </a:r>
            <a:r>
              <a:rPr lang="en-US" altLang="zh-CN" sz="2000">
                <a:solidFill>
                  <a:srgbClr val="0000FF"/>
                </a:solidFill>
                <a:ea typeface="宋体" panose="02010600030101010101" pitchFamily="2" charset="-122"/>
              </a:rPr>
              <a:t>x.wait</a:t>
            </a:r>
            <a:r>
              <a:rPr lang="en-US" altLang="zh-CN" sz="2000" b="1">
                <a:ea typeface="宋体" panose="02010600030101010101" pitchFamily="2" charset="-122"/>
              </a:rPr>
              <a:t> </a:t>
            </a:r>
            <a:r>
              <a:rPr lang="en-US" altLang="zh-CN" sz="2000">
                <a:ea typeface="宋体" panose="02010600030101010101" pitchFamily="2" charset="-122"/>
              </a:rPr>
              <a:t>can be implemented as:</a:t>
            </a:r>
          </a:p>
          <a:p>
            <a:pPr>
              <a:lnSpc>
                <a:spcPct val="90000"/>
              </a:lnSpc>
              <a:spcBef>
                <a:spcPct val="15000"/>
              </a:spcBef>
              <a:buFont typeface="Monotype Sorts" pitchFamily="2" charset="2"/>
              <a:buNone/>
              <a:tabLst>
                <a:tab pos="1833563" algn="l"/>
                <a:tab pos="2222500" algn="l"/>
              </a:tabLst>
            </a:pPr>
            <a:r>
              <a:rPr lang="en-US" altLang="zh-CN" sz="2000">
                <a:ea typeface="宋体" panose="02010600030101010101" pitchFamily="2" charset="-122"/>
              </a:rPr>
              <a:t>		</a:t>
            </a:r>
          </a:p>
          <a:p>
            <a:pPr>
              <a:lnSpc>
                <a:spcPct val="90000"/>
              </a:lnSpc>
              <a:spcBef>
                <a:spcPct val="15000"/>
              </a:spcBef>
              <a:buFont typeface="Monotype Sorts" pitchFamily="2" charset="2"/>
              <a:buNone/>
              <a:tabLst>
                <a:tab pos="1833563" algn="l"/>
                <a:tab pos="2222500" algn="l"/>
              </a:tabLst>
            </a:pPr>
            <a:r>
              <a:rPr lang="en-US" altLang="zh-CN" sz="2000">
                <a:ea typeface="宋体" panose="02010600030101010101" pitchFamily="2" charset="-122"/>
              </a:rPr>
              <a:t>		</a:t>
            </a:r>
            <a:r>
              <a:rPr lang="en-US" altLang="zh-CN" sz="1800">
                <a:solidFill>
                  <a:srgbClr val="0000FF"/>
                </a:solidFill>
                <a:ea typeface="宋体" panose="02010600030101010101" pitchFamily="2" charset="-122"/>
              </a:rPr>
              <a:t>x_count++;</a:t>
            </a:r>
          </a:p>
          <a:p>
            <a:pPr>
              <a:lnSpc>
                <a:spcPct val="90000"/>
              </a:lnSpc>
              <a:spcBef>
                <a:spcPct val="15000"/>
              </a:spcBef>
              <a:buFont typeface="Monotype Sorts" pitchFamily="2" charset="2"/>
              <a:buNone/>
              <a:tabLst>
                <a:tab pos="1833563" algn="l"/>
                <a:tab pos="2222500" algn="l"/>
              </a:tabLst>
            </a:pPr>
            <a:r>
              <a:rPr lang="en-US" altLang="zh-CN" sz="1800">
                <a:solidFill>
                  <a:srgbClr val="0000FF"/>
                </a:solidFill>
                <a:ea typeface="宋体" panose="02010600030101010101" pitchFamily="2" charset="-122"/>
              </a:rPr>
              <a:t>		if (next_count &gt; 0)</a:t>
            </a:r>
          </a:p>
          <a:p>
            <a:pPr>
              <a:lnSpc>
                <a:spcPct val="90000"/>
              </a:lnSpc>
              <a:spcBef>
                <a:spcPct val="15000"/>
              </a:spcBef>
              <a:buFont typeface="Monotype Sorts" pitchFamily="2" charset="2"/>
              <a:buNone/>
              <a:tabLst>
                <a:tab pos="1833563" algn="l"/>
                <a:tab pos="2222500" algn="l"/>
              </a:tabLst>
            </a:pPr>
            <a:r>
              <a:rPr lang="en-US" altLang="zh-CN" sz="1800">
                <a:solidFill>
                  <a:srgbClr val="0000FF"/>
                </a:solidFill>
                <a:ea typeface="宋体" panose="02010600030101010101" pitchFamily="2" charset="-122"/>
              </a:rPr>
              <a:t>			signal(next);</a:t>
            </a:r>
          </a:p>
          <a:p>
            <a:pPr>
              <a:lnSpc>
                <a:spcPct val="90000"/>
              </a:lnSpc>
              <a:spcBef>
                <a:spcPct val="15000"/>
              </a:spcBef>
              <a:buFont typeface="Monotype Sorts" pitchFamily="2" charset="2"/>
              <a:buNone/>
              <a:tabLst>
                <a:tab pos="1833563" algn="l"/>
                <a:tab pos="2222500" algn="l"/>
              </a:tabLst>
            </a:pPr>
            <a:r>
              <a:rPr lang="en-US" altLang="zh-CN" sz="1800">
                <a:solidFill>
                  <a:srgbClr val="0000FF"/>
                </a:solidFill>
                <a:ea typeface="宋体" panose="02010600030101010101" pitchFamily="2" charset="-122"/>
              </a:rPr>
              <a:t>		else</a:t>
            </a:r>
          </a:p>
          <a:p>
            <a:pPr>
              <a:lnSpc>
                <a:spcPct val="90000"/>
              </a:lnSpc>
              <a:spcBef>
                <a:spcPct val="15000"/>
              </a:spcBef>
              <a:buFont typeface="Monotype Sorts" pitchFamily="2" charset="2"/>
              <a:buNone/>
              <a:tabLst>
                <a:tab pos="1833563" algn="l"/>
                <a:tab pos="2222500" algn="l"/>
              </a:tabLst>
            </a:pPr>
            <a:r>
              <a:rPr lang="en-US" altLang="zh-CN" sz="1800">
                <a:solidFill>
                  <a:srgbClr val="0000FF"/>
                </a:solidFill>
                <a:ea typeface="宋体" panose="02010600030101010101" pitchFamily="2" charset="-122"/>
              </a:rPr>
              <a:t>			signal(mutex);</a:t>
            </a:r>
          </a:p>
          <a:p>
            <a:pPr>
              <a:lnSpc>
                <a:spcPct val="90000"/>
              </a:lnSpc>
              <a:spcBef>
                <a:spcPct val="15000"/>
              </a:spcBef>
              <a:buFont typeface="Monotype Sorts" pitchFamily="2" charset="2"/>
              <a:buNone/>
              <a:tabLst>
                <a:tab pos="1833563" algn="l"/>
                <a:tab pos="2222500" algn="l"/>
              </a:tabLst>
            </a:pPr>
            <a:r>
              <a:rPr lang="en-US" altLang="zh-CN" sz="1800">
                <a:solidFill>
                  <a:srgbClr val="0000FF"/>
                </a:solidFill>
                <a:ea typeface="宋体" panose="02010600030101010101" pitchFamily="2" charset="-122"/>
              </a:rPr>
              <a:t>		wait(x_sem);</a:t>
            </a:r>
          </a:p>
          <a:p>
            <a:pPr>
              <a:lnSpc>
                <a:spcPct val="90000"/>
              </a:lnSpc>
              <a:spcBef>
                <a:spcPct val="15000"/>
              </a:spcBef>
              <a:buFont typeface="Monotype Sorts" pitchFamily="2" charset="2"/>
              <a:buNone/>
              <a:tabLst>
                <a:tab pos="1833563" algn="l"/>
                <a:tab pos="2222500" algn="l"/>
              </a:tabLst>
            </a:pPr>
            <a:r>
              <a:rPr lang="en-US" altLang="zh-CN" sz="1800">
                <a:solidFill>
                  <a:srgbClr val="0000FF"/>
                </a:solidFill>
                <a:ea typeface="宋体" panose="02010600030101010101" pitchFamily="2" charset="-122"/>
              </a:rPr>
              <a:t>		x_count--;</a:t>
            </a:r>
          </a:p>
          <a:p>
            <a:pPr>
              <a:lnSpc>
                <a:spcPct val="90000"/>
              </a:lnSpc>
              <a:spcBef>
                <a:spcPct val="15000"/>
              </a:spcBef>
              <a:buFont typeface="Monotype Sorts" pitchFamily="2" charset="2"/>
              <a:buNone/>
              <a:tabLst>
                <a:tab pos="1833563" algn="l"/>
                <a:tab pos="2222500" algn="l"/>
              </a:tabLst>
            </a:pPr>
            <a:r>
              <a:rPr lang="en-US" altLang="zh-CN" sz="1600" b="1">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A48F4E2-AB0B-4C86-85B1-2FF4C65EB32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Monitor Implementation</a:t>
            </a:r>
          </a:p>
        </p:txBody>
      </p:sp>
      <p:sp>
        <p:nvSpPr>
          <p:cNvPr id="31747" name="Rectangle 3">
            <a:extLst>
              <a:ext uri="{FF2B5EF4-FFF2-40B4-BE49-F238E27FC236}">
                <a16:creationId xmlns:a16="http://schemas.microsoft.com/office/drawing/2014/main" id="{4C301F2B-8492-436A-9852-C8CF6E1F43C1}"/>
              </a:ext>
            </a:extLst>
          </p:cNvPr>
          <p:cNvSpPr>
            <a:spLocks noGrp="1" noChangeArrowheads="1"/>
          </p:cNvSpPr>
          <p:nvPr>
            <p:ph type="body" idx="4294967295"/>
          </p:nvPr>
        </p:nvSpPr>
        <p:spPr/>
        <p:txBody>
          <a:bodyPr/>
          <a:lstStyle/>
          <a:p>
            <a:pPr>
              <a:tabLst>
                <a:tab pos="1371600" algn="l"/>
                <a:tab pos="1717675" algn="l"/>
                <a:tab pos="2338388" algn="l"/>
              </a:tabLst>
            </a:pPr>
            <a:r>
              <a:rPr lang="en-US" altLang="zh-CN" sz="1800">
                <a:ea typeface="宋体" panose="02010600030101010101" pitchFamily="2" charset="-122"/>
              </a:rPr>
              <a:t>The operation </a:t>
            </a:r>
            <a:r>
              <a:rPr lang="en-US" altLang="zh-CN" sz="1800">
                <a:solidFill>
                  <a:srgbClr val="0000FF"/>
                </a:solidFill>
                <a:ea typeface="宋体" panose="02010600030101010101" pitchFamily="2" charset="-122"/>
              </a:rPr>
              <a:t>x.signal </a:t>
            </a:r>
            <a:r>
              <a:rPr lang="en-US" altLang="zh-CN" sz="1800">
                <a:ea typeface="宋体" panose="02010600030101010101" pitchFamily="2" charset="-122"/>
              </a:rPr>
              <a:t>can be implemented as:</a:t>
            </a:r>
            <a:br>
              <a:rPr lang="en-US" altLang="zh-CN" sz="1800">
                <a:ea typeface="宋体" panose="02010600030101010101" pitchFamily="2" charset="-122"/>
              </a:rPr>
            </a:br>
            <a:endParaRPr lang="en-US" altLang="zh-CN" sz="1800">
              <a:ea typeface="宋体" panose="02010600030101010101" pitchFamily="2" charset="-122"/>
            </a:endParaRPr>
          </a:p>
          <a:p>
            <a:pPr>
              <a:spcBef>
                <a:spcPct val="15000"/>
              </a:spcBef>
              <a:buFont typeface="Monotype Sorts" pitchFamily="2" charset="2"/>
              <a:buNone/>
              <a:tabLst>
                <a:tab pos="1371600" algn="l"/>
                <a:tab pos="1717675" algn="l"/>
                <a:tab pos="2338388" algn="l"/>
              </a:tabLst>
            </a:pPr>
            <a:r>
              <a:rPr lang="en-US" altLang="zh-CN" sz="1800">
                <a:ea typeface="宋体" panose="02010600030101010101" pitchFamily="2" charset="-122"/>
              </a:rPr>
              <a:t>		</a:t>
            </a:r>
            <a:r>
              <a:rPr lang="en-US" altLang="zh-CN" sz="1800">
                <a:solidFill>
                  <a:srgbClr val="0000FF"/>
                </a:solidFill>
                <a:ea typeface="宋体" panose="02010600030101010101" pitchFamily="2" charset="-122"/>
              </a:rPr>
              <a:t>if (x_count &gt; 0) {</a:t>
            </a:r>
          </a:p>
          <a:p>
            <a:pPr>
              <a:spcBef>
                <a:spcPct val="15000"/>
              </a:spcBef>
              <a:buFont typeface="Monotype Sorts" pitchFamily="2" charset="2"/>
              <a:buNone/>
              <a:tabLst>
                <a:tab pos="1371600" algn="l"/>
                <a:tab pos="1717675" algn="l"/>
                <a:tab pos="2338388" algn="l"/>
              </a:tabLst>
            </a:pPr>
            <a:r>
              <a:rPr lang="en-US" altLang="zh-CN" sz="1800">
                <a:solidFill>
                  <a:srgbClr val="0000FF"/>
                </a:solidFill>
                <a:ea typeface="宋体" panose="02010600030101010101" pitchFamily="2" charset="-122"/>
              </a:rPr>
              <a:t>			next_count++;</a:t>
            </a:r>
          </a:p>
          <a:p>
            <a:pPr>
              <a:spcBef>
                <a:spcPct val="15000"/>
              </a:spcBef>
              <a:buFont typeface="Monotype Sorts" pitchFamily="2" charset="2"/>
              <a:buNone/>
              <a:tabLst>
                <a:tab pos="1371600" algn="l"/>
                <a:tab pos="1717675" algn="l"/>
                <a:tab pos="2338388" algn="l"/>
              </a:tabLst>
            </a:pPr>
            <a:r>
              <a:rPr lang="en-US" altLang="zh-CN" sz="1800">
                <a:solidFill>
                  <a:srgbClr val="0000FF"/>
                </a:solidFill>
                <a:ea typeface="宋体" panose="02010600030101010101" pitchFamily="2" charset="-122"/>
              </a:rPr>
              <a:t>			signal(x_sem);</a:t>
            </a:r>
          </a:p>
          <a:p>
            <a:pPr>
              <a:spcBef>
                <a:spcPct val="15000"/>
              </a:spcBef>
              <a:buFont typeface="Monotype Sorts" pitchFamily="2" charset="2"/>
              <a:buNone/>
              <a:tabLst>
                <a:tab pos="1371600" algn="l"/>
                <a:tab pos="1717675" algn="l"/>
                <a:tab pos="2338388" algn="l"/>
              </a:tabLst>
            </a:pPr>
            <a:r>
              <a:rPr lang="en-US" altLang="zh-CN" sz="1800">
                <a:solidFill>
                  <a:srgbClr val="0000FF"/>
                </a:solidFill>
                <a:ea typeface="宋体" panose="02010600030101010101" pitchFamily="2" charset="-122"/>
              </a:rPr>
              <a:t>			wait(next);</a:t>
            </a:r>
          </a:p>
          <a:p>
            <a:pPr>
              <a:spcBef>
                <a:spcPct val="15000"/>
              </a:spcBef>
              <a:buFont typeface="Monotype Sorts" pitchFamily="2" charset="2"/>
              <a:buNone/>
              <a:tabLst>
                <a:tab pos="1371600" algn="l"/>
                <a:tab pos="1717675" algn="l"/>
                <a:tab pos="2338388" algn="l"/>
              </a:tabLst>
            </a:pPr>
            <a:r>
              <a:rPr lang="en-US" altLang="zh-CN" sz="1800">
                <a:solidFill>
                  <a:srgbClr val="0000FF"/>
                </a:solidFill>
                <a:ea typeface="宋体" panose="02010600030101010101" pitchFamily="2" charset="-122"/>
              </a:rPr>
              <a:t>			next_count--;</a:t>
            </a:r>
          </a:p>
          <a:p>
            <a:pPr>
              <a:spcBef>
                <a:spcPct val="15000"/>
              </a:spcBef>
              <a:buFont typeface="Monotype Sorts" pitchFamily="2" charset="2"/>
              <a:buNone/>
              <a:tabLst>
                <a:tab pos="1371600" algn="l"/>
                <a:tab pos="1717675" algn="l"/>
                <a:tab pos="2338388" algn="l"/>
              </a:tabLst>
            </a:pPr>
            <a:r>
              <a:rPr lang="en-US" altLang="zh-CN" sz="1800">
                <a:solidFill>
                  <a:srgbClr val="0000FF"/>
                </a:solidFill>
                <a:ea typeface="宋体" panose="02010600030101010101" pitchFamily="2" charset="-122"/>
              </a:rPr>
              <a:t>		}</a:t>
            </a:r>
          </a:p>
          <a:p>
            <a:pPr>
              <a:spcBef>
                <a:spcPct val="15000"/>
              </a:spcBef>
              <a:buFont typeface="Monotype Sorts" pitchFamily="2" charset="2"/>
              <a:buNone/>
              <a:tabLst>
                <a:tab pos="1371600" algn="l"/>
                <a:tab pos="1717675" algn="l"/>
                <a:tab pos="2338388" algn="l"/>
              </a:tabLst>
            </a:pPr>
            <a:r>
              <a:rPr lang="en-US" altLang="zh-CN" sz="1800" b="1">
                <a:ea typeface="宋体" panose="02010600030101010101" pitchFamily="2" charset="-122"/>
              </a:rPr>
              <a:t>		</a:t>
            </a:r>
            <a:r>
              <a:rPr lang="en-US" altLang="zh-CN" sz="180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676AA3B-A5EB-4716-AE92-2A26B8BE6C0A}"/>
              </a:ext>
            </a:extLst>
          </p:cNvPr>
          <p:cNvSpPr>
            <a:spLocks noGrp="1" noChangeArrowheads="1"/>
          </p:cNvSpPr>
          <p:nvPr>
            <p:ph type="title" idx="4294967295"/>
          </p:nvPr>
        </p:nvSpPr>
        <p:spPr>
          <a:xfrm>
            <a:off x="1038225" y="319088"/>
            <a:ext cx="7715250" cy="515937"/>
          </a:xfrm>
        </p:spPr>
        <p:txBody>
          <a:bodyPr/>
          <a:lstStyle/>
          <a:p>
            <a:pPr>
              <a:defRPr/>
            </a:pPr>
            <a:r>
              <a:rPr lang="en-US" altLang="zh-CN" sz="2400" dirty="0"/>
              <a:t>6.7.4 Resuming Processes Within a Monitor</a:t>
            </a:r>
            <a:endParaRPr lang="en-US" altLang="zh-CN" sz="2400" dirty="0">
              <a:effectLst>
                <a:outerShdw blurRad="38100" dist="38100" dir="2700000" algn="tl">
                  <a:srgbClr val="C0C0C0"/>
                </a:outerShdw>
              </a:effectLst>
              <a:ea typeface="宋体" panose="02010600030101010101" pitchFamily="2" charset="-122"/>
            </a:endParaRPr>
          </a:p>
        </p:txBody>
      </p:sp>
      <p:sp>
        <p:nvSpPr>
          <p:cNvPr id="32771" name="Rectangle 3">
            <a:extLst>
              <a:ext uri="{FF2B5EF4-FFF2-40B4-BE49-F238E27FC236}">
                <a16:creationId xmlns:a16="http://schemas.microsoft.com/office/drawing/2014/main" id="{61A373D9-FE76-4ED9-A775-F6449FC28EA2}"/>
              </a:ext>
            </a:extLst>
          </p:cNvPr>
          <p:cNvSpPr>
            <a:spLocks noGrp="1" noChangeArrowheads="1"/>
          </p:cNvSpPr>
          <p:nvPr>
            <p:ph type="body" idx="4294967295"/>
          </p:nvPr>
        </p:nvSpPr>
        <p:spPr>
          <a:xfrm>
            <a:off x="1052513" y="1390650"/>
            <a:ext cx="7043737" cy="4462463"/>
          </a:xfrm>
        </p:spPr>
        <p:txBody>
          <a:bodyPr/>
          <a:lstStyle/>
          <a:p>
            <a:r>
              <a:rPr lang="en-US" altLang="zh-CN" sz="2000">
                <a:ea typeface="宋体" panose="02010600030101010101" pitchFamily="2" charset="-122"/>
              </a:rPr>
              <a:t>If several processes are suspended on condition x, and an x.signal () operation is executed by some process, then how do we determine which of the suspended processes should be resumed next?</a:t>
            </a:r>
          </a:p>
          <a:p>
            <a:pPr lvl="1"/>
            <a:r>
              <a:rPr lang="en-US" altLang="zh-CN" sz="1800">
                <a:solidFill>
                  <a:srgbClr val="006600"/>
                </a:solidFill>
                <a:ea typeface="宋体" panose="02010600030101010101" pitchFamily="2" charset="-122"/>
              </a:rPr>
              <a:t>FCFS</a:t>
            </a:r>
          </a:p>
          <a:p>
            <a:pPr lvl="2"/>
            <a:r>
              <a:rPr lang="en-US" altLang="zh-CN" sz="1600">
                <a:ea typeface="宋体" panose="02010600030101010101" pitchFamily="2" charset="-122"/>
              </a:rPr>
              <a:t>One simple solution is to use an FCFS ordering, so that the process waiting the longest is resumed first</a:t>
            </a:r>
          </a:p>
          <a:p>
            <a:pPr lvl="1"/>
            <a:r>
              <a:rPr lang="en-US" altLang="zh-CN" sz="1800">
                <a:solidFill>
                  <a:srgbClr val="006600"/>
                </a:solidFill>
                <a:ea typeface="宋体" panose="02010600030101010101" pitchFamily="2" charset="-122"/>
              </a:rPr>
              <a:t>Priority-based</a:t>
            </a:r>
          </a:p>
          <a:p>
            <a:pPr lvl="2"/>
            <a:r>
              <a:rPr lang="en-US" altLang="zh-CN" sz="1600">
                <a:ea typeface="宋体" panose="02010600030101010101" pitchFamily="2" charset="-122"/>
              </a:rPr>
              <a:t>a </a:t>
            </a:r>
            <a:r>
              <a:rPr lang="en-US" altLang="zh-CN" sz="1600" b="1">
                <a:ea typeface="宋体" panose="02010600030101010101" pitchFamily="2" charset="-122"/>
              </a:rPr>
              <a:t>priority </a:t>
            </a:r>
            <a:r>
              <a:rPr lang="en-US" altLang="zh-CN" sz="1600">
                <a:ea typeface="宋体" panose="02010600030101010101" pitchFamily="2" charset="-122"/>
              </a:rPr>
              <a:t>number is stored with the name of the process that is suspended</a:t>
            </a:r>
          </a:p>
          <a:p>
            <a:pPr lvl="2"/>
            <a:r>
              <a:rPr lang="en-US" altLang="zh-CN" sz="1600">
                <a:ea typeface="宋体" panose="02010600030101010101" pitchFamily="2" charset="-122"/>
              </a:rPr>
              <a:t>When x.signal () is executed, the process with the smallest associated priority number is resumed next</a:t>
            </a:r>
          </a:p>
          <a:p>
            <a:pPr lvl="2"/>
            <a:r>
              <a:rPr lang="en-US" altLang="zh-CN" sz="1600">
                <a:ea typeface="宋体" panose="02010600030101010101" pitchFamily="2" charset="-122"/>
              </a:rPr>
              <a:t>x.wait (c) ,where c is an integer expression that is evaluated when the wait() operation is executed.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B8CD64D-23A4-4173-8A2C-552DF9F182BC}"/>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6.7.1 Usage</a:t>
            </a:r>
          </a:p>
        </p:txBody>
      </p:sp>
      <p:sp>
        <p:nvSpPr>
          <p:cNvPr id="6147" name="Rectangle 3">
            <a:extLst>
              <a:ext uri="{FF2B5EF4-FFF2-40B4-BE49-F238E27FC236}">
                <a16:creationId xmlns:a16="http://schemas.microsoft.com/office/drawing/2014/main" id="{321D1586-48EE-4C35-9BD6-7AB4E7451755}"/>
              </a:ext>
            </a:extLst>
          </p:cNvPr>
          <p:cNvSpPr>
            <a:spLocks noGrp="1" noChangeArrowheads="1"/>
          </p:cNvSpPr>
          <p:nvPr>
            <p:ph type="body" idx="4294967295"/>
          </p:nvPr>
        </p:nvSpPr>
        <p:spPr>
          <a:xfrm>
            <a:off x="827088" y="1000125"/>
            <a:ext cx="7788275" cy="5127625"/>
          </a:xfrm>
        </p:spPr>
        <p:txBody>
          <a:bodyPr/>
          <a:lstStyle/>
          <a:p>
            <a:pPr eaLnBrk="1" hangingPunct="1">
              <a:lnSpc>
                <a:spcPct val="90000"/>
              </a:lnSpc>
            </a:pPr>
            <a:r>
              <a:rPr lang="en-US" altLang="zh-CN" sz="2400" dirty="0">
                <a:solidFill>
                  <a:srgbClr val="7030A0"/>
                </a:solidFill>
                <a:latin typeface="Arial Unicode MS" pitchFamily="34" charset="-122"/>
                <a:ea typeface="Arial Unicode MS" pitchFamily="34" charset="-122"/>
              </a:rPr>
              <a:t>A </a:t>
            </a:r>
            <a:r>
              <a:rPr lang="en-US" altLang="zh-CN" sz="2400" dirty="0">
                <a:solidFill>
                  <a:srgbClr val="0000FF"/>
                </a:solidFill>
                <a:latin typeface="Arial Unicode MS" pitchFamily="34" charset="-122"/>
                <a:ea typeface="Arial Unicode MS" pitchFamily="34" charset="-122"/>
              </a:rPr>
              <a:t>high-level</a:t>
            </a:r>
            <a:r>
              <a:rPr lang="en-US" altLang="zh-CN" sz="2400" dirty="0">
                <a:solidFill>
                  <a:srgbClr val="7030A0"/>
                </a:solidFill>
                <a:latin typeface="Arial Unicode MS" pitchFamily="34" charset="-122"/>
                <a:ea typeface="Arial Unicode MS" pitchFamily="34" charset="-122"/>
              </a:rPr>
              <a:t> </a:t>
            </a:r>
            <a:r>
              <a:rPr lang="en-US" altLang="zh-CN" sz="2400" dirty="0">
                <a:solidFill>
                  <a:srgbClr val="0070C0"/>
                </a:solidFill>
                <a:latin typeface="Arial Unicode MS" pitchFamily="34" charset="-122"/>
                <a:ea typeface="Arial Unicode MS" pitchFamily="34" charset="-122"/>
              </a:rPr>
              <a:t>abstraction</a:t>
            </a:r>
            <a:r>
              <a:rPr lang="en-US" altLang="zh-CN" sz="2400" dirty="0">
                <a:solidFill>
                  <a:srgbClr val="7030A0"/>
                </a:solidFill>
                <a:latin typeface="Arial Unicode MS" pitchFamily="34" charset="-122"/>
                <a:ea typeface="Arial Unicode MS" pitchFamily="34" charset="-122"/>
              </a:rPr>
              <a:t> that provides a convenient and effective mechanism for </a:t>
            </a:r>
            <a:r>
              <a:rPr lang="en-US" altLang="zh-CN" sz="2400" dirty="0">
                <a:solidFill>
                  <a:srgbClr val="0000FF"/>
                </a:solidFill>
                <a:latin typeface="Arial Unicode MS" pitchFamily="34" charset="-122"/>
                <a:ea typeface="Arial Unicode MS" pitchFamily="34" charset="-122"/>
              </a:rPr>
              <a:t>process synchronization</a:t>
            </a:r>
            <a:r>
              <a:rPr lang="zh-CN" altLang="en-US" sz="2400" dirty="0">
                <a:solidFill>
                  <a:srgbClr val="7030A0"/>
                </a:solidFill>
                <a:latin typeface="Arial Unicode MS" pitchFamily="34" charset="-122"/>
                <a:ea typeface="Arial Unicode MS" pitchFamily="34" charset="-122"/>
              </a:rPr>
              <a:t>；</a:t>
            </a:r>
            <a:endParaRPr lang="en-US" altLang="zh-CN" sz="2400" dirty="0">
              <a:solidFill>
                <a:srgbClr val="7030A0"/>
              </a:solidFill>
              <a:latin typeface="Arial Unicode MS" pitchFamily="34" charset="-122"/>
              <a:ea typeface="Arial Unicode MS" pitchFamily="34" charset="-122"/>
            </a:endParaRPr>
          </a:p>
          <a:p>
            <a:pPr eaLnBrk="1" hangingPunct="1">
              <a:lnSpc>
                <a:spcPct val="90000"/>
              </a:lnSpc>
            </a:pPr>
            <a:r>
              <a:rPr lang="en-US" altLang="zh-CN" sz="2000" b="1" u="sng" dirty="0">
                <a:solidFill>
                  <a:srgbClr val="CC6600"/>
                </a:solidFill>
                <a:latin typeface="Arial Unicode MS" pitchFamily="34" charset="-122"/>
                <a:ea typeface="Arial Unicode MS" pitchFamily="34" charset="-122"/>
              </a:rPr>
              <a:t>Only </a:t>
            </a:r>
            <a:r>
              <a:rPr lang="en-US" altLang="zh-CN" sz="2000" b="1" u="sng" dirty="0">
                <a:solidFill>
                  <a:srgbClr val="FF0000"/>
                </a:solidFill>
                <a:latin typeface="Arial Unicode MS" pitchFamily="34" charset="-122"/>
                <a:ea typeface="Arial Unicode MS" pitchFamily="34" charset="-122"/>
              </a:rPr>
              <a:t>one process </a:t>
            </a:r>
            <a:r>
              <a:rPr lang="en-US" altLang="zh-CN" sz="2000" b="1" u="sng" dirty="0">
                <a:solidFill>
                  <a:srgbClr val="CC6600"/>
                </a:solidFill>
                <a:latin typeface="Arial Unicode MS" pitchFamily="34" charset="-122"/>
                <a:ea typeface="Arial Unicode MS" pitchFamily="34" charset="-122"/>
              </a:rPr>
              <a:t>may be active within the monitor at a time</a:t>
            </a:r>
            <a:r>
              <a:rPr lang="zh-CN" altLang="en-US" sz="2000" b="1" u="sng" dirty="0">
                <a:solidFill>
                  <a:srgbClr val="CC6600"/>
                </a:solidFill>
                <a:latin typeface="Arial Unicode MS" pitchFamily="34" charset="-122"/>
                <a:ea typeface="Arial Unicode MS" pitchFamily="34" charset="-122"/>
              </a:rPr>
              <a:t>；</a:t>
            </a:r>
            <a:endParaRPr lang="en-US" altLang="zh-CN" sz="2000" b="1" u="sng" dirty="0">
              <a:solidFill>
                <a:srgbClr val="CC6600"/>
              </a:solidFill>
              <a:latin typeface="Arial Unicode MS" pitchFamily="34" charset="-122"/>
              <a:ea typeface="Arial Unicode MS" pitchFamily="34" charset="-122"/>
            </a:endParaRPr>
          </a:p>
          <a:p>
            <a:pPr lvl="2" eaLnBrk="1" hangingPunct="1">
              <a:lnSpc>
                <a:spcPct val="90000"/>
              </a:lnSpc>
              <a:buFont typeface="Monotype Sorts" pitchFamily="2" charset="2"/>
              <a:buNone/>
            </a:pPr>
            <a:endParaRPr lang="en-US" altLang="zh-CN" sz="1400" dirty="0">
              <a:solidFill>
                <a:srgbClr val="0000FF"/>
              </a:solidFill>
              <a:ea typeface="宋体" panose="02010600030101010101" pitchFamily="2" charset="-122"/>
            </a:endParaRPr>
          </a:p>
          <a:p>
            <a:pPr lvl="2" eaLnBrk="1" hangingPunct="1">
              <a:lnSpc>
                <a:spcPct val="90000"/>
              </a:lnSpc>
              <a:buFont typeface="Monotype Sorts" pitchFamily="2" charset="2"/>
              <a:buNone/>
            </a:pPr>
            <a:r>
              <a:rPr lang="en-US" altLang="zh-CN" sz="1800" b="1" dirty="0">
                <a:solidFill>
                  <a:srgbClr val="7030A0"/>
                </a:solidFill>
                <a:ea typeface="宋体" panose="02010600030101010101" pitchFamily="2" charset="-122"/>
              </a:rPr>
              <a:t>monitor monitor-name</a:t>
            </a:r>
          </a:p>
          <a:p>
            <a:pPr lvl="2" eaLnBrk="1" hangingPunct="1">
              <a:lnSpc>
                <a:spcPct val="90000"/>
              </a:lnSpc>
              <a:buFont typeface="Monotype Sorts" pitchFamily="2" charset="2"/>
              <a:buNone/>
            </a:pPr>
            <a:r>
              <a:rPr lang="en-US" altLang="zh-CN" sz="1600" dirty="0">
                <a:solidFill>
                  <a:srgbClr val="0000FF"/>
                </a:solidFill>
                <a:ea typeface="宋体" panose="02010600030101010101" pitchFamily="2" charset="-122"/>
              </a:rPr>
              <a:t>{</a:t>
            </a:r>
          </a:p>
          <a:p>
            <a:pPr lvl="2" eaLnBrk="1" hangingPunct="1">
              <a:lnSpc>
                <a:spcPct val="90000"/>
              </a:lnSpc>
              <a:buFont typeface="Monotype Sorts" pitchFamily="2" charset="2"/>
              <a:buNone/>
            </a:pPr>
            <a:r>
              <a:rPr lang="en-US" altLang="zh-CN" sz="1600" dirty="0">
                <a:solidFill>
                  <a:srgbClr val="0000FF"/>
                </a:solidFill>
                <a:ea typeface="宋体" panose="02010600030101010101" pitchFamily="2" charset="-122"/>
              </a:rPr>
              <a:t>	// shared variable declarations</a:t>
            </a:r>
          </a:p>
          <a:p>
            <a:pPr lvl="2" eaLnBrk="1" hangingPunct="1">
              <a:lnSpc>
                <a:spcPct val="90000"/>
              </a:lnSpc>
              <a:buFont typeface="Monotype Sorts" pitchFamily="2" charset="2"/>
              <a:buNone/>
            </a:pPr>
            <a:r>
              <a:rPr lang="en-US" altLang="zh-CN" sz="1600" dirty="0">
                <a:solidFill>
                  <a:srgbClr val="006600"/>
                </a:solidFill>
                <a:ea typeface="宋体" panose="02010600030101010101" pitchFamily="2" charset="-122"/>
              </a:rPr>
              <a:t>	procedure P1 (…) { …. }</a:t>
            </a:r>
          </a:p>
          <a:p>
            <a:pPr lvl="2" eaLnBrk="1" hangingPunct="1">
              <a:lnSpc>
                <a:spcPct val="90000"/>
              </a:lnSpc>
              <a:buFont typeface="Monotype Sorts" pitchFamily="2" charset="2"/>
              <a:buNone/>
            </a:pPr>
            <a:r>
              <a:rPr lang="en-US" altLang="zh-CN" sz="1600" dirty="0">
                <a:solidFill>
                  <a:srgbClr val="0000FF"/>
                </a:solidFill>
                <a:ea typeface="宋体" panose="02010600030101010101" pitchFamily="2" charset="-122"/>
              </a:rPr>
              <a:t>		…</a:t>
            </a:r>
          </a:p>
          <a:p>
            <a:pPr lvl="2" eaLnBrk="1" hangingPunct="1">
              <a:lnSpc>
                <a:spcPct val="90000"/>
              </a:lnSpc>
              <a:buFont typeface="Monotype Sorts" pitchFamily="2" charset="2"/>
              <a:buNone/>
            </a:pPr>
            <a:endParaRPr lang="en-US" altLang="zh-CN" sz="1600" dirty="0">
              <a:solidFill>
                <a:srgbClr val="0000FF"/>
              </a:solidFill>
              <a:ea typeface="宋体" panose="02010600030101010101" pitchFamily="2" charset="-122"/>
            </a:endParaRPr>
          </a:p>
          <a:p>
            <a:pPr lvl="2" eaLnBrk="1" hangingPunct="1">
              <a:lnSpc>
                <a:spcPct val="90000"/>
              </a:lnSpc>
              <a:buFont typeface="Monotype Sorts" pitchFamily="2" charset="2"/>
              <a:buNone/>
            </a:pPr>
            <a:r>
              <a:rPr lang="en-US" altLang="zh-CN" sz="1600" dirty="0">
                <a:solidFill>
                  <a:srgbClr val="0000FF"/>
                </a:solidFill>
                <a:ea typeface="宋体" panose="02010600030101010101" pitchFamily="2" charset="-122"/>
              </a:rPr>
              <a:t>	</a:t>
            </a:r>
            <a:r>
              <a:rPr lang="en-US" altLang="zh-CN" sz="1600" dirty="0">
                <a:solidFill>
                  <a:srgbClr val="006600"/>
                </a:solidFill>
                <a:ea typeface="宋体" panose="02010600030101010101" pitchFamily="2" charset="-122"/>
              </a:rPr>
              <a:t>procedure </a:t>
            </a:r>
            <a:r>
              <a:rPr lang="en-US" altLang="zh-CN" sz="1600" dirty="0" err="1">
                <a:solidFill>
                  <a:srgbClr val="006600"/>
                </a:solidFill>
                <a:ea typeface="宋体" panose="02010600030101010101" pitchFamily="2" charset="-122"/>
              </a:rPr>
              <a:t>Pn</a:t>
            </a:r>
            <a:r>
              <a:rPr lang="en-US" altLang="zh-CN" sz="1600" dirty="0">
                <a:solidFill>
                  <a:srgbClr val="006600"/>
                </a:solidFill>
                <a:ea typeface="宋体" panose="02010600030101010101" pitchFamily="2" charset="-122"/>
              </a:rPr>
              <a:t> (…) {……}</a:t>
            </a:r>
          </a:p>
          <a:p>
            <a:pPr lvl="2" eaLnBrk="1" hangingPunct="1">
              <a:lnSpc>
                <a:spcPct val="90000"/>
              </a:lnSpc>
              <a:buFont typeface="Monotype Sorts" pitchFamily="2" charset="2"/>
              <a:buNone/>
            </a:pPr>
            <a:endParaRPr lang="en-US" altLang="zh-CN" sz="1600" dirty="0">
              <a:solidFill>
                <a:srgbClr val="0000FF"/>
              </a:solidFill>
              <a:ea typeface="宋体" panose="02010600030101010101" pitchFamily="2" charset="-122"/>
            </a:endParaRPr>
          </a:p>
          <a:p>
            <a:pPr lvl="2" eaLnBrk="1" hangingPunct="1">
              <a:lnSpc>
                <a:spcPct val="90000"/>
              </a:lnSpc>
              <a:buFont typeface="Monotype Sorts" pitchFamily="2" charset="2"/>
              <a:buNone/>
            </a:pPr>
            <a:r>
              <a:rPr lang="en-US" altLang="zh-CN" sz="1600" dirty="0">
                <a:solidFill>
                  <a:srgbClr val="00B050"/>
                </a:solidFill>
                <a:ea typeface="宋体" panose="02010600030101010101" pitchFamily="2" charset="-122"/>
              </a:rPr>
              <a:t>    </a:t>
            </a:r>
            <a:r>
              <a:rPr lang="en-US" altLang="zh-CN" sz="1600" dirty="0">
                <a:solidFill>
                  <a:srgbClr val="006600"/>
                </a:solidFill>
                <a:ea typeface="宋体" panose="02010600030101010101" pitchFamily="2" charset="-122"/>
              </a:rPr>
              <a:t>Initialization code ( ….) { … }</a:t>
            </a:r>
          </a:p>
          <a:p>
            <a:pPr lvl="2" eaLnBrk="1" hangingPunct="1">
              <a:lnSpc>
                <a:spcPct val="90000"/>
              </a:lnSpc>
              <a:buFont typeface="Monotype Sorts" pitchFamily="2" charset="2"/>
              <a:buNone/>
            </a:pPr>
            <a:r>
              <a:rPr lang="en-US" altLang="zh-CN" sz="1600" dirty="0">
                <a:solidFill>
                  <a:srgbClr val="0000FF"/>
                </a:solidFill>
                <a:ea typeface="宋体" panose="02010600030101010101" pitchFamily="2" charset="-122"/>
              </a:rPr>
              <a:t>		…</a:t>
            </a:r>
          </a:p>
          <a:p>
            <a:pPr lvl="2" eaLnBrk="1" hangingPunct="1">
              <a:lnSpc>
                <a:spcPct val="90000"/>
              </a:lnSpc>
              <a:buFont typeface="Monotype Sorts" pitchFamily="2" charset="2"/>
              <a:buNone/>
            </a:pPr>
            <a:r>
              <a:rPr lang="en-US" altLang="zh-CN" sz="1600" dirty="0">
                <a:solidFill>
                  <a:srgbClr val="0000FF"/>
                </a:solidFill>
                <a:ea typeface="宋体" panose="02010600030101010101" pitchFamily="2" charset="-122"/>
              </a:rPr>
              <a:t>	}</a:t>
            </a:r>
          </a:p>
          <a:p>
            <a:pPr lvl="2" eaLnBrk="1" hangingPunct="1">
              <a:lnSpc>
                <a:spcPct val="90000"/>
              </a:lnSpc>
              <a:buFont typeface="Monotype Sorts" pitchFamily="2" charset="2"/>
              <a:buNone/>
            </a:pPr>
            <a:r>
              <a:rPr lang="en-US" altLang="zh-CN" sz="1600" dirty="0">
                <a:solidFill>
                  <a:srgbClr val="0000FF"/>
                </a:solidFill>
                <a:ea typeface="宋体" panose="02010600030101010101" pitchFamily="2" charset="-122"/>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72061F3-138C-413D-9038-513E68683735}"/>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6.8 Synchronization Examples</a:t>
            </a:r>
          </a:p>
        </p:txBody>
      </p:sp>
      <p:sp>
        <p:nvSpPr>
          <p:cNvPr id="33795" name="Rectangle 3">
            <a:extLst>
              <a:ext uri="{FF2B5EF4-FFF2-40B4-BE49-F238E27FC236}">
                <a16:creationId xmlns:a16="http://schemas.microsoft.com/office/drawing/2014/main" id="{FC543589-5C20-4139-9317-09D3458135F9}"/>
              </a:ext>
            </a:extLst>
          </p:cNvPr>
          <p:cNvSpPr>
            <a:spLocks noGrp="1" noChangeArrowheads="1"/>
          </p:cNvSpPr>
          <p:nvPr>
            <p:ph type="body" idx="4294967295"/>
          </p:nvPr>
        </p:nvSpPr>
        <p:spPr/>
        <p:txBody>
          <a:bodyPr/>
          <a:lstStyle/>
          <a:p>
            <a:r>
              <a:rPr lang="en-US" altLang="zh-CN" sz="2400" dirty="0">
                <a:ea typeface="宋体" panose="02010600030101010101" pitchFamily="2" charset="-122"/>
              </a:rPr>
              <a:t>Solaris</a:t>
            </a:r>
          </a:p>
          <a:p>
            <a:r>
              <a:rPr lang="en-US" altLang="zh-CN" sz="2400" dirty="0">
                <a:ea typeface="宋体" panose="02010600030101010101" pitchFamily="2" charset="-122"/>
              </a:rPr>
              <a:t>Windows XP</a:t>
            </a:r>
          </a:p>
          <a:p>
            <a:r>
              <a:rPr lang="en-US" altLang="zh-CN" sz="2400" dirty="0">
                <a:ea typeface="宋体" panose="02010600030101010101" pitchFamily="2" charset="-122"/>
              </a:rPr>
              <a:t>Linux</a:t>
            </a:r>
          </a:p>
          <a:p>
            <a:r>
              <a:rPr lang="en-US" altLang="zh-CN" sz="2400" dirty="0" err="1">
                <a:ea typeface="宋体" panose="02010600030101010101" pitchFamily="2" charset="-122"/>
              </a:rPr>
              <a:t>Pthreads</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231E420-528A-4EE9-A638-E775FD7B1CB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Solaris Synchronization</a:t>
            </a:r>
          </a:p>
        </p:txBody>
      </p:sp>
      <p:sp>
        <p:nvSpPr>
          <p:cNvPr id="34819" name="Rectangle 3">
            <a:extLst>
              <a:ext uri="{FF2B5EF4-FFF2-40B4-BE49-F238E27FC236}">
                <a16:creationId xmlns:a16="http://schemas.microsoft.com/office/drawing/2014/main" id="{C5427F59-1E54-4CF7-A06C-594AC38AF4E1}"/>
              </a:ext>
            </a:extLst>
          </p:cNvPr>
          <p:cNvSpPr>
            <a:spLocks noGrp="1" noChangeArrowheads="1"/>
          </p:cNvSpPr>
          <p:nvPr>
            <p:ph type="body" idx="4294967295"/>
          </p:nvPr>
        </p:nvSpPr>
        <p:spPr/>
        <p:txBody>
          <a:bodyPr/>
          <a:lstStyle/>
          <a:p>
            <a:r>
              <a:rPr lang="en-US" altLang="zh-CN" sz="2400" dirty="0">
                <a:ea typeface="宋体" panose="02010600030101010101" pitchFamily="2" charset="-122"/>
              </a:rPr>
              <a:t>Implements </a:t>
            </a:r>
            <a:r>
              <a:rPr lang="en-US" altLang="zh-CN" sz="2400" dirty="0">
                <a:solidFill>
                  <a:srgbClr val="FF0000"/>
                </a:solidFill>
                <a:ea typeface="宋体" panose="02010600030101010101" pitchFamily="2" charset="-122"/>
              </a:rPr>
              <a:t>a variety of </a:t>
            </a:r>
            <a:r>
              <a:rPr lang="en-US" altLang="zh-CN" sz="2400" u="sng" dirty="0">
                <a:solidFill>
                  <a:srgbClr val="FF0000"/>
                </a:solidFill>
                <a:ea typeface="宋体" panose="02010600030101010101" pitchFamily="2" charset="-122"/>
              </a:rPr>
              <a:t>locks</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to support multitasking, multithreading (including real-time threads), and multiprocessing</a:t>
            </a:r>
          </a:p>
          <a:p>
            <a:r>
              <a:rPr lang="en-US" altLang="zh-CN" sz="2400" dirty="0">
                <a:ea typeface="宋体" panose="02010600030101010101" pitchFamily="2" charset="-122"/>
              </a:rPr>
              <a:t>Uses </a:t>
            </a:r>
            <a:r>
              <a:rPr lang="en-US" altLang="zh-CN" sz="2400" dirty="0">
                <a:solidFill>
                  <a:schemeClr val="tx2"/>
                </a:solidFill>
                <a:ea typeface="宋体" panose="02010600030101010101" pitchFamily="2" charset="-122"/>
              </a:rPr>
              <a:t>adaptive </a:t>
            </a:r>
            <a:r>
              <a:rPr lang="en-US" altLang="zh-CN" sz="2400" dirty="0" err="1">
                <a:solidFill>
                  <a:schemeClr val="tx2"/>
                </a:solidFill>
                <a:ea typeface="宋体" panose="02010600030101010101" pitchFamily="2" charset="-122"/>
              </a:rPr>
              <a:t>mutexes</a:t>
            </a:r>
            <a:r>
              <a:rPr lang="en-US" altLang="zh-CN" sz="2400" dirty="0">
                <a:ea typeface="宋体" panose="02010600030101010101" pitchFamily="2" charset="-122"/>
              </a:rPr>
              <a:t> for efficiency when protecting data from short code segments</a:t>
            </a:r>
          </a:p>
          <a:p>
            <a:r>
              <a:rPr lang="en-US" altLang="zh-CN" sz="2400" dirty="0">
                <a:ea typeface="宋体" panose="02010600030101010101" pitchFamily="2" charset="-122"/>
              </a:rPr>
              <a:t>Uses </a:t>
            </a:r>
            <a:r>
              <a:rPr lang="en-US" altLang="zh-CN" sz="2400" dirty="0">
                <a:solidFill>
                  <a:schemeClr val="tx2"/>
                </a:solidFill>
                <a:ea typeface="宋体" panose="02010600030101010101" pitchFamily="2" charset="-122"/>
              </a:rPr>
              <a:t>condition variables </a:t>
            </a:r>
            <a:r>
              <a:rPr lang="en-US" altLang="zh-CN" sz="2400" dirty="0">
                <a:ea typeface="宋体" panose="02010600030101010101" pitchFamily="2" charset="-122"/>
              </a:rPr>
              <a:t>and </a:t>
            </a:r>
            <a:r>
              <a:rPr lang="en-US" altLang="zh-CN" sz="2400" dirty="0">
                <a:solidFill>
                  <a:srgbClr val="FF0000"/>
                </a:solidFill>
                <a:ea typeface="宋体" panose="02010600030101010101" pitchFamily="2" charset="-122"/>
              </a:rPr>
              <a:t>readers-writers locks </a:t>
            </a:r>
            <a:r>
              <a:rPr lang="en-US" altLang="zh-CN" sz="2400" dirty="0">
                <a:ea typeface="宋体" panose="02010600030101010101" pitchFamily="2" charset="-122"/>
              </a:rPr>
              <a:t>when longer sections of code need access to data</a:t>
            </a:r>
          </a:p>
          <a:p>
            <a:r>
              <a:rPr lang="en-US" altLang="zh-CN" sz="2400" dirty="0">
                <a:ea typeface="宋体" panose="02010600030101010101" pitchFamily="2" charset="-122"/>
              </a:rPr>
              <a:t>Uses </a:t>
            </a:r>
            <a:r>
              <a:rPr lang="en-US" altLang="zh-CN" sz="2400" dirty="0">
                <a:solidFill>
                  <a:schemeClr val="tx2"/>
                </a:solidFill>
                <a:ea typeface="宋体" panose="02010600030101010101" pitchFamily="2" charset="-122"/>
              </a:rPr>
              <a:t>turnstiles</a:t>
            </a:r>
            <a:r>
              <a:rPr lang="en-US" altLang="zh-CN" sz="2400" dirty="0">
                <a:ea typeface="宋体" panose="02010600030101010101" pitchFamily="2" charset="-122"/>
              </a:rPr>
              <a:t> to order the list of threads waiting to acquire either an adaptive </a:t>
            </a:r>
            <a:r>
              <a:rPr lang="en-US" altLang="zh-CN" sz="2400" dirty="0" err="1">
                <a:ea typeface="宋体" panose="02010600030101010101" pitchFamily="2" charset="-122"/>
              </a:rPr>
              <a:t>mutex</a:t>
            </a:r>
            <a:r>
              <a:rPr lang="en-US" altLang="zh-CN" sz="2400" dirty="0">
                <a:ea typeface="宋体" panose="02010600030101010101" pitchFamily="2" charset="-122"/>
              </a:rPr>
              <a:t> or reader-writer lock</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20DE9FF-C4CC-48AE-A1D2-811C82EDFF9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Windows XP Synchronization</a:t>
            </a:r>
          </a:p>
        </p:txBody>
      </p:sp>
      <p:sp>
        <p:nvSpPr>
          <p:cNvPr id="35843" name="Rectangle 3">
            <a:extLst>
              <a:ext uri="{FF2B5EF4-FFF2-40B4-BE49-F238E27FC236}">
                <a16:creationId xmlns:a16="http://schemas.microsoft.com/office/drawing/2014/main" id="{2AEDAD9E-BF74-400C-BB44-B0A82DB227BA}"/>
              </a:ext>
            </a:extLst>
          </p:cNvPr>
          <p:cNvSpPr>
            <a:spLocks noGrp="1" noChangeArrowheads="1"/>
          </p:cNvSpPr>
          <p:nvPr>
            <p:ph type="body" idx="4294967295"/>
          </p:nvPr>
        </p:nvSpPr>
        <p:spPr>
          <a:xfrm>
            <a:off x="827088" y="1282700"/>
            <a:ext cx="7721600" cy="4929188"/>
          </a:xfrm>
        </p:spPr>
        <p:txBody>
          <a:bodyPr/>
          <a:lstStyle/>
          <a:p>
            <a:r>
              <a:rPr lang="en-US" altLang="zh-CN" sz="1800" dirty="0">
                <a:ea typeface="宋体" panose="02010600030101010101" pitchFamily="2" charset="-122"/>
              </a:rPr>
              <a:t>Uses </a:t>
            </a:r>
            <a:r>
              <a:rPr lang="en-US" altLang="zh-CN" sz="1800" dirty="0">
                <a:solidFill>
                  <a:srgbClr val="FF0000"/>
                </a:solidFill>
                <a:ea typeface="宋体" panose="02010600030101010101" pitchFamily="2" charset="-122"/>
              </a:rPr>
              <a:t>interrupt masks </a:t>
            </a:r>
            <a:r>
              <a:rPr lang="en-US" altLang="zh-CN" sz="1800" dirty="0">
                <a:ea typeface="宋体" panose="02010600030101010101" pitchFamily="2" charset="-122"/>
              </a:rPr>
              <a:t>to protect access to global resources on uniprocessor systems;</a:t>
            </a:r>
          </a:p>
          <a:p>
            <a:r>
              <a:rPr lang="en-US" altLang="zh-CN" sz="1800" dirty="0">
                <a:ea typeface="宋体" panose="02010600030101010101" pitchFamily="2" charset="-122"/>
              </a:rPr>
              <a:t>Uses </a:t>
            </a:r>
            <a:r>
              <a:rPr lang="en-US" altLang="zh-CN" sz="1800" dirty="0">
                <a:solidFill>
                  <a:schemeClr val="tx2"/>
                </a:solidFill>
                <a:ea typeface="宋体" panose="02010600030101010101" pitchFamily="2" charset="-122"/>
              </a:rPr>
              <a:t>spinlocks</a:t>
            </a:r>
            <a:r>
              <a:rPr lang="en-US" altLang="zh-CN" sz="1800" dirty="0">
                <a:ea typeface="宋体" panose="02010600030101010101" pitchFamily="2" charset="-122"/>
              </a:rPr>
              <a:t> on multiprocessor systems</a:t>
            </a:r>
          </a:p>
          <a:p>
            <a:r>
              <a:rPr lang="en-US" altLang="zh-CN" sz="1800" dirty="0">
                <a:ea typeface="宋体" panose="02010600030101010101" pitchFamily="2" charset="-122"/>
              </a:rPr>
              <a:t>Also provides </a:t>
            </a:r>
            <a:r>
              <a:rPr lang="en-US" altLang="zh-CN" sz="1800" dirty="0">
                <a:solidFill>
                  <a:schemeClr val="tx2"/>
                </a:solidFill>
                <a:ea typeface="宋体" panose="02010600030101010101" pitchFamily="2" charset="-122"/>
              </a:rPr>
              <a:t>dispatcher objects</a:t>
            </a:r>
            <a:r>
              <a:rPr lang="en-US" altLang="zh-CN" sz="1800" dirty="0">
                <a:ea typeface="宋体" panose="02010600030101010101" pitchFamily="2" charset="-122"/>
              </a:rPr>
              <a:t> which may act as either </a:t>
            </a:r>
            <a:r>
              <a:rPr lang="en-US" altLang="zh-CN" sz="1800" dirty="0">
                <a:solidFill>
                  <a:srgbClr val="FF0000"/>
                </a:solidFill>
                <a:ea typeface="宋体" panose="02010600030101010101" pitchFamily="2" charset="-122"/>
              </a:rPr>
              <a:t>mutexes</a:t>
            </a:r>
            <a:r>
              <a:rPr lang="en-US" altLang="zh-CN" sz="1800" dirty="0">
                <a:ea typeface="宋体" panose="02010600030101010101" pitchFamily="2" charset="-122"/>
              </a:rPr>
              <a:t> and </a:t>
            </a:r>
            <a:r>
              <a:rPr lang="en-US" altLang="zh-CN" sz="1800" dirty="0">
                <a:solidFill>
                  <a:srgbClr val="FF0000"/>
                </a:solidFill>
                <a:ea typeface="宋体" panose="02010600030101010101" pitchFamily="2" charset="-122"/>
              </a:rPr>
              <a:t>semaphores</a:t>
            </a:r>
          </a:p>
          <a:p>
            <a:r>
              <a:rPr lang="en-US" altLang="zh-CN" sz="1800" dirty="0">
                <a:ea typeface="宋体" panose="02010600030101010101" pitchFamily="2" charset="-122"/>
              </a:rPr>
              <a:t>Dispatcher objects may also provide </a:t>
            </a:r>
            <a:r>
              <a:rPr lang="en-US" altLang="zh-CN" sz="1800" dirty="0">
                <a:solidFill>
                  <a:schemeClr val="tx2"/>
                </a:solidFill>
                <a:ea typeface="宋体" panose="02010600030101010101" pitchFamily="2" charset="-122"/>
              </a:rPr>
              <a:t>events</a:t>
            </a:r>
            <a:endParaRPr lang="en-US" altLang="zh-CN" sz="1800" dirty="0">
              <a:ea typeface="宋体" panose="02010600030101010101" pitchFamily="2" charset="-122"/>
            </a:endParaRPr>
          </a:p>
          <a:p>
            <a:pPr lvl="1"/>
            <a:r>
              <a:rPr lang="en-US" altLang="zh-CN" sz="1800" dirty="0">
                <a:ea typeface="宋体" panose="02010600030101010101" pitchFamily="2" charset="-122"/>
              </a:rPr>
              <a:t>An event acts much like a </a:t>
            </a:r>
            <a:r>
              <a:rPr lang="en-US" altLang="zh-CN" sz="1800" dirty="0">
                <a:solidFill>
                  <a:srgbClr val="FF0000"/>
                </a:solidFill>
                <a:ea typeface="宋体" panose="02010600030101010101" pitchFamily="2" charset="-122"/>
              </a:rPr>
              <a:t>condition variable</a:t>
            </a:r>
            <a:endParaRPr lang="en-US" altLang="zh-CN" sz="1800" dirty="0">
              <a:ea typeface="宋体" panose="02010600030101010101" pitchFamily="2" charset="-122"/>
            </a:endParaRPr>
          </a:p>
          <a:p>
            <a:r>
              <a:rPr lang="en-US" altLang="zh-CN" sz="1800" dirty="0">
                <a:ea typeface="宋体" panose="02010600030101010101" pitchFamily="2" charset="-122"/>
              </a:rPr>
              <a:t>Windows API</a:t>
            </a:r>
          </a:p>
          <a:p>
            <a:pPr lvl="1"/>
            <a:r>
              <a:rPr lang="zh-CN" altLang="en-US" sz="1600" dirty="0">
                <a:solidFill>
                  <a:srgbClr val="0000FF"/>
                </a:solidFill>
                <a:ea typeface="宋体" panose="02010600030101010101" pitchFamily="2" charset="-122"/>
              </a:rPr>
              <a:t>互斥对象</a:t>
            </a:r>
            <a:r>
              <a:rPr lang="zh-CN" altLang="en-US" sz="1600" dirty="0">
                <a:ea typeface="宋体" panose="02010600030101010101" pitchFamily="2" charset="-122"/>
              </a:rPr>
              <a:t>：mutex（create、open、release）</a:t>
            </a:r>
          </a:p>
          <a:p>
            <a:pPr lvl="1"/>
            <a:r>
              <a:rPr lang="zh-CN" altLang="en-US" sz="1600" dirty="0">
                <a:solidFill>
                  <a:srgbClr val="0000FF"/>
                </a:solidFill>
                <a:ea typeface="宋体" panose="02010600030101010101" pitchFamily="2" charset="-122"/>
              </a:rPr>
              <a:t>临界区</a:t>
            </a:r>
            <a:r>
              <a:rPr lang="zh-CN" altLang="en-US" sz="1600" dirty="0">
                <a:ea typeface="宋体" panose="02010600030101010101" pitchFamily="2" charset="-122"/>
              </a:rPr>
              <a:t>：critical section</a:t>
            </a:r>
          </a:p>
          <a:p>
            <a:pPr lvl="1"/>
            <a:r>
              <a:rPr lang="zh-CN" altLang="en-US" sz="1600" dirty="0">
                <a:solidFill>
                  <a:srgbClr val="0000FF"/>
                </a:solidFill>
                <a:ea typeface="宋体" panose="02010600030101010101" pitchFamily="2" charset="-122"/>
              </a:rPr>
              <a:t>信号量</a:t>
            </a:r>
            <a:r>
              <a:rPr lang="zh-CN" altLang="en-US" sz="1600" dirty="0">
                <a:ea typeface="宋体" panose="02010600030101010101" pitchFamily="2" charset="-122"/>
              </a:rPr>
              <a:t>：semaphore</a:t>
            </a:r>
          </a:p>
          <a:p>
            <a:pPr lvl="1"/>
            <a:r>
              <a:rPr lang="zh-CN" altLang="en-US" sz="1600" dirty="0">
                <a:solidFill>
                  <a:srgbClr val="0000FF"/>
                </a:solidFill>
                <a:ea typeface="宋体" panose="02010600030101010101" pitchFamily="2" charset="-122"/>
              </a:rPr>
              <a:t>事件event</a:t>
            </a:r>
            <a:r>
              <a:rPr lang="zh-CN" altLang="en-US" sz="1600" dirty="0">
                <a:ea typeface="宋体" panose="02010600030101010101" pitchFamily="2" charset="-122"/>
              </a:rPr>
              <a:t>：相当于触发器，通知一个或多个线程某事件的出现；</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05D1E90-0AD6-4519-A197-75611CB9C858}"/>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Linux Synchronization</a:t>
            </a:r>
          </a:p>
        </p:txBody>
      </p:sp>
      <p:sp>
        <p:nvSpPr>
          <p:cNvPr id="36867" name="Rectangle 3">
            <a:extLst>
              <a:ext uri="{FF2B5EF4-FFF2-40B4-BE49-F238E27FC236}">
                <a16:creationId xmlns:a16="http://schemas.microsoft.com/office/drawing/2014/main" id="{796D8DA4-5FBE-4520-8479-F64162F8AD77}"/>
              </a:ext>
            </a:extLst>
          </p:cNvPr>
          <p:cNvSpPr>
            <a:spLocks noGrp="1" noChangeArrowheads="1"/>
          </p:cNvSpPr>
          <p:nvPr>
            <p:ph type="body" idx="4294967295"/>
          </p:nvPr>
        </p:nvSpPr>
        <p:spPr/>
        <p:txBody>
          <a:bodyPr/>
          <a:lstStyle/>
          <a:p>
            <a:r>
              <a:rPr lang="en-US" altLang="zh-CN" sz="2400" dirty="0">
                <a:ea typeface="宋体" panose="02010600030101010101" pitchFamily="2" charset="-122"/>
              </a:rPr>
              <a:t>Linux:</a:t>
            </a:r>
          </a:p>
          <a:p>
            <a:pPr lvl="1"/>
            <a:r>
              <a:rPr lang="en-US" altLang="zh-CN" sz="2400" dirty="0">
                <a:solidFill>
                  <a:srgbClr val="FF0000"/>
                </a:solidFill>
                <a:ea typeface="宋体" panose="02010600030101010101" pitchFamily="2" charset="-122"/>
              </a:rPr>
              <a:t>disables interrupts </a:t>
            </a:r>
            <a:r>
              <a:rPr lang="en-US" altLang="zh-CN" sz="2400" dirty="0">
                <a:ea typeface="宋体" panose="02010600030101010101" pitchFamily="2" charset="-122"/>
              </a:rPr>
              <a:t>to implement </a:t>
            </a:r>
            <a:r>
              <a:rPr lang="en-US" altLang="zh-CN" sz="2400" dirty="0">
                <a:solidFill>
                  <a:srgbClr val="0000FF"/>
                </a:solidFill>
                <a:ea typeface="宋体" panose="02010600030101010101" pitchFamily="2" charset="-122"/>
              </a:rPr>
              <a:t>short critical sections</a:t>
            </a:r>
          </a:p>
          <a:p>
            <a:endParaRPr lang="en-US" altLang="zh-CN" sz="2400" dirty="0">
              <a:ea typeface="宋体" panose="02010600030101010101" pitchFamily="2" charset="-122"/>
            </a:endParaRPr>
          </a:p>
          <a:p>
            <a:r>
              <a:rPr lang="en-US" altLang="zh-CN" sz="2400" dirty="0">
                <a:ea typeface="宋体" panose="02010600030101010101" pitchFamily="2" charset="-122"/>
              </a:rPr>
              <a:t>Linux provides:</a:t>
            </a:r>
          </a:p>
          <a:p>
            <a:pPr lvl="1"/>
            <a:r>
              <a:rPr lang="en-US" altLang="zh-CN" sz="2400" dirty="0">
                <a:solidFill>
                  <a:srgbClr val="006600"/>
                </a:solidFill>
                <a:ea typeface="宋体" panose="02010600030101010101" pitchFamily="2" charset="-122"/>
              </a:rPr>
              <a:t>semaphores</a:t>
            </a:r>
          </a:p>
          <a:p>
            <a:pPr lvl="1"/>
            <a:r>
              <a:rPr lang="en-US" altLang="zh-CN" sz="2400" dirty="0">
                <a:solidFill>
                  <a:srgbClr val="006600"/>
                </a:solidFill>
                <a:ea typeface="宋体" panose="02010600030101010101" pitchFamily="2" charset="-122"/>
              </a:rPr>
              <a:t>spin locks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3BF5E33-5FF3-46C6-A70D-72C3BA1181E2}"/>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Pthreads Synchronization</a:t>
            </a:r>
          </a:p>
        </p:txBody>
      </p:sp>
      <p:sp>
        <p:nvSpPr>
          <p:cNvPr id="37891" name="Rectangle 3">
            <a:extLst>
              <a:ext uri="{FF2B5EF4-FFF2-40B4-BE49-F238E27FC236}">
                <a16:creationId xmlns:a16="http://schemas.microsoft.com/office/drawing/2014/main" id="{4C7DAA5B-BFCC-47E1-BF89-1BD3EBBC5847}"/>
              </a:ext>
            </a:extLst>
          </p:cNvPr>
          <p:cNvSpPr>
            <a:spLocks noGrp="1" noChangeArrowheads="1"/>
          </p:cNvSpPr>
          <p:nvPr>
            <p:ph type="body" sz="half" idx="4294967295"/>
          </p:nvPr>
        </p:nvSpPr>
        <p:spPr>
          <a:xfrm>
            <a:off x="1050925" y="1427163"/>
            <a:ext cx="7019925" cy="4613275"/>
          </a:xfrm>
        </p:spPr>
        <p:txBody>
          <a:bodyPr/>
          <a:lstStyle/>
          <a:p>
            <a:r>
              <a:rPr lang="en-US" altLang="zh-CN" sz="2400" dirty="0" err="1">
                <a:solidFill>
                  <a:srgbClr val="7030A0"/>
                </a:solidFill>
                <a:ea typeface="宋体" panose="02010600030101010101" pitchFamily="2" charset="-122"/>
              </a:rPr>
              <a:t>Pthreads</a:t>
            </a:r>
            <a:r>
              <a:rPr lang="en-US" altLang="zh-CN" sz="2400" dirty="0">
                <a:solidFill>
                  <a:srgbClr val="7030A0"/>
                </a:solidFill>
                <a:ea typeface="宋体" panose="02010600030101010101" pitchFamily="2" charset="-122"/>
              </a:rPr>
              <a:t> API is OS-independent</a:t>
            </a:r>
          </a:p>
          <a:p>
            <a:r>
              <a:rPr lang="en-US" altLang="zh-CN" sz="2400" dirty="0">
                <a:ea typeface="宋体" panose="02010600030101010101" pitchFamily="2" charset="-122"/>
              </a:rPr>
              <a:t>It provides:</a:t>
            </a:r>
          </a:p>
          <a:p>
            <a:pPr lvl="1"/>
            <a:r>
              <a:rPr lang="en-US" altLang="zh-CN" sz="2400" dirty="0" err="1">
                <a:solidFill>
                  <a:srgbClr val="0070C0"/>
                </a:solidFill>
                <a:ea typeface="宋体" panose="02010600030101010101" pitchFamily="2" charset="-122"/>
              </a:rPr>
              <a:t>mutex</a:t>
            </a:r>
            <a:r>
              <a:rPr lang="en-US" altLang="zh-CN" sz="2400" dirty="0">
                <a:solidFill>
                  <a:srgbClr val="0070C0"/>
                </a:solidFill>
                <a:ea typeface="宋体" panose="02010600030101010101" pitchFamily="2" charset="-122"/>
              </a:rPr>
              <a:t> locks</a:t>
            </a:r>
          </a:p>
          <a:p>
            <a:pPr lvl="1"/>
            <a:r>
              <a:rPr lang="en-US" altLang="zh-CN" sz="2400" dirty="0">
                <a:solidFill>
                  <a:srgbClr val="006600"/>
                </a:solidFill>
                <a:ea typeface="宋体" panose="02010600030101010101" pitchFamily="2" charset="-122"/>
              </a:rPr>
              <a:t>condition variables</a:t>
            </a:r>
            <a:br>
              <a:rPr lang="en-US" altLang="zh-CN" sz="2400" dirty="0">
                <a:solidFill>
                  <a:srgbClr val="006600"/>
                </a:solidFill>
                <a:ea typeface="宋体" panose="02010600030101010101" pitchFamily="2" charset="-122"/>
              </a:rPr>
            </a:br>
            <a:endParaRPr lang="en-US" altLang="zh-CN" sz="2400" dirty="0">
              <a:solidFill>
                <a:srgbClr val="006600"/>
              </a:solidFill>
              <a:ea typeface="宋体" panose="02010600030101010101" pitchFamily="2" charset="-122"/>
            </a:endParaRPr>
          </a:p>
          <a:p>
            <a:r>
              <a:rPr lang="en-US" altLang="zh-CN" sz="2400" dirty="0">
                <a:ea typeface="宋体" panose="02010600030101010101" pitchFamily="2" charset="-122"/>
              </a:rPr>
              <a:t>Non-portable extensions include:</a:t>
            </a:r>
          </a:p>
          <a:p>
            <a:pPr lvl="1"/>
            <a:r>
              <a:rPr lang="en-US" altLang="zh-CN" sz="2400" dirty="0">
                <a:solidFill>
                  <a:srgbClr val="006600"/>
                </a:solidFill>
                <a:ea typeface="宋体" panose="02010600030101010101" pitchFamily="2" charset="-122"/>
              </a:rPr>
              <a:t>read-write locks</a:t>
            </a:r>
          </a:p>
          <a:p>
            <a:pPr lvl="1"/>
            <a:r>
              <a:rPr lang="en-US" altLang="zh-CN" sz="2400" dirty="0">
                <a:solidFill>
                  <a:srgbClr val="006600"/>
                </a:solidFill>
                <a:ea typeface="宋体" panose="02010600030101010101" pitchFamily="2" charset="-122"/>
              </a:rPr>
              <a:t>spin locks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7047308-8AF3-42C4-8257-2EB0D7E8D013}"/>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sym typeface="宋体" panose="02010600030101010101" pitchFamily="2" charset="-122"/>
              </a:rPr>
              <a:t>Eaxmple of </a:t>
            </a:r>
            <a:r>
              <a:rPr lang="zh-CN" altLang="en-US" dirty="0" smtClean="0">
                <a:effectLst>
                  <a:outerShdw blurRad="38100" dist="38100" dir="2700000" algn="tl">
                    <a:srgbClr val="C0C0C0"/>
                  </a:outerShdw>
                </a:effectLst>
                <a:sym typeface="宋体" panose="02010600030101010101" pitchFamily="2" charset="-122"/>
              </a:rPr>
              <a:t>pthread </a:t>
            </a:r>
            <a:r>
              <a:rPr lang="en-US" altLang="zh-CN" dirty="0" err="1" smtClean="0">
                <a:solidFill>
                  <a:srgbClr val="0070C0"/>
                </a:solidFill>
                <a:effectLst>
                  <a:outerShdw blurRad="38100" dist="38100" dir="2700000" algn="tl">
                    <a:srgbClr val="C0C0C0"/>
                  </a:outerShdw>
                </a:effectLst>
                <a:sym typeface="宋体" panose="02010600030101010101" pitchFamily="2" charset="-122"/>
              </a:rPr>
              <a:t>mutex</a:t>
            </a:r>
            <a:r>
              <a:rPr lang="en-US" altLang="zh-CN" dirty="0" smtClean="0">
                <a:solidFill>
                  <a:srgbClr val="0070C0"/>
                </a:solidFill>
                <a:effectLst>
                  <a:outerShdw blurRad="38100" dist="38100" dir="2700000" algn="tl">
                    <a:srgbClr val="C0C0C0"/>
                  </a:outerShdw>
                </a:effectLst>
                <a:sym typeface="宋体" panose="02010600030101010101" pitchFamily="2" charset="-122"/>
              </a:rPr>
              <a:t> lock</a:t>
            </a:r>
            <a:r>
              <a:rPr lang="zh-CN" altLang="en-US" dirty="0" smtClean="0">
                <a:solidFill>
                  <a:srgbClr val="0070C0"/>
                </a:solidFill>
                <a:effectLst>
                  <a:outerShdw blurRad="38100" dist="38100" dir="2700000" algn="tl">
                    <a:srgbClr val="C0C0C0"/>
                  </a:outerShdw>
                </a:effectLst>
                <a:sym typeface="宋体" panose="02010600030101010101" pitchFamily="2" charset="-122"/>
              </a:rPr>
              <a:t>  </a:t>
            </a:r>
            <a:endParaRPr lang="zh-CN" altLang="en-US" dirty="0">
              <a:solidFill>
                <a:srgbClr val="0070C0"/>
              </a:solidFill>
              <a:effectLst>
                <a:outerShdw blurRad="38100" dist="38100" dir="2700000" algn="tl">
                  <a:srgbClr val="C0C0C0"/>
                </a:outerShdw>
              </a:effectLst>
            </a:endParaRPr>
          </a:p>
        </p:txBody>
      </p:sp>
      <p:sp>
        <p:nvSpPr>
          <p:cNvPr id="55299" name="Rectangle 3">
            <a:extLst>
              <a:ext uri="{FF2B5EF4-FFF2-40B4-BE49-F238E27FC236}">
                <a16:creationId xmlns:a16="http://schemas.microsoft.com/office/drawing/2014/main" id="{89CFBED3-72AF-44B2-8A3F-3119CBED1E19}"/>
              </a:ext>
            </a:extLst>
          </p:cNvPr>
          <p:cNvSpPr>
            <a:spLocks noGrp="1" noChangeArrowheads="1"/>
          </p:cNvSpPr>
          <p:nvPr>
            <p:ph type="body" idx="4294967295"/>
          </p:nvPr>
        </p:nvSpPr>
        <p:spPr>
          <a:xfrm>
            <a:off x="459310" y="1000188"/>
            <a:ext cx="4713288" cy="5507144"/>
          </a:xfrm>
          <a:ln>
            <a:solidFill>
              <a:schemeClr val="tx1"/>
            </a:solidFill>
            <a:miter lim="800000"/>
            <a:headEnd/>
            <a:tailEnd/>
          </a:ln>
        </p:spPr>
        <p:txBody>
          <a:bodyPr/>
          <a:lstStyle/>
          <a:p>
            <a:pPr marL="0" indent="0">
              <a:lnSpc>
                <a:spcPct val="90000"/>
              </a:lnSpc>
              <a:spcBef>
                <a:spcPct val="0"/>
              </a:spcBef>
              <a:buFont typeface="Monotype Sorts" pitchFamily="2" charset="2"/>
              <a:buNone/>
            </a:pPr>
            <a:r>
              <a:rPr lang="zh-CN" altLang="en-US" sz="1600" dirty="0">
                <a:solidFill>
                  <a:srgbClr val="C00000"/>
                </a:solidFill>
                <a:latin typeface="Arial Unicode MS" pitchFamily="34" charset="-122"/>
                <a:ea typeface="Arial Unicode MS" pitchFamily="34" charset="-122"/>
              </a:rPr>
              <a:t>int value=5;</a:t>
            </a:r>
          </a:p>
          <a:p>
            <a:pPr marL="0" indent="0">
              <a:lnSpc>
                <a:spcPct val="90000"/>
              </a:lnSpc>
              <a:spcBef>
                <a:spcPct val="0"/>
              </a:spcBef>
              <a:buFont typeface="Monotype Sorts" pitchFamily="2" charset="2"/>
              <a:buNone/>
            </a:pPr>
            <a:r>
              <a:rPr lang="zh-CN" altLang="en-US" sz="1600" dirty="0">
                <a:solidFill>
                  <a:srgbClr val="006600"/>
                </a:solidFill>
                <a:latin typeface="Arial Unicode MS" pitchFamily="34" charset="-122"/>
                <a:ea typeface="Arial Unicode MS" pitchFamily="34" charset="-122"/>
              </a:rPr>
              <a:t>void *runner1(void *param);</a:t>
            </a:r>
          </a:p>
          <a:p>
            <a:pPr marL="0" indent="0">
              <a:lnSpc>
                <a:spcPct val="90000"/>
              </a:lnSpc>
              <a:spcBef>
                <a:spcPct val="0"/>
              </a:spcBef>
              <a:buFont typeface="Monotype Sorts" pitchFamily="2" charset="2"/>
              <a:buNone/>
            </a:pPr>
            <a:r>
              <a:rPr lang="zh-CN" altLang="en-US" sz="1600" dirty="0">
                <a:solidFill>
                  <a:srgbClr val="006600"/>
                </a:solidFill>
                <a:latin typeface="Arial Unicode MS" pitchFamily="34" charset="-122"/>
                <a:ea typeface="Arial Unicode MS" pitchFamily="34" charset="-122"/>
              </a:rPr>
              <a:t>void *runner2(void *param)</a:t>
            </a:r>
            <a:r>
              <a:rPr lang="zh-CN" altLang="en-US" sz="1600" dirty="0" smtClean="0">
                <a:solidFill>
                  <a:srgbClr val="006600"/>
                </a:solidFill>
                <a:latin typeface="Arial Unicode MS" pitchFamily="34" charset="-122"/>
                <a:ea typeface="Arial Unicode MS" pitchFamily="34" charset="-122"/>
              </a:rPr>
              <a:t>;</a:t>
            </a:r>
            <a:endParaRPr lang="en-US" altLang="zh-CN" sz="1600" dirty="0" smtClean="0">
              <a:solidFill>
                <a:srgbClr val="006600"/>
              </a:solidFill>
              <a:latin typeface="Arial Unicode MS" pitchFamily="34" charset="-122"/>
              <a:ea typeface="Arial Unicode MS" pitchFamily="34" charset="-122"/>
            </a:endParaRPr>
          </a:p>
          <a:p>
            <a:pPr marL="0" indent="0">
              <a:lnSpc>
                <a:spcPct val="90000"/>
              </a:lnSpc>
              <a:spcBef>
                <a:spcPct val="0"/>
              </a:spcBef>
              <a:buNone/>
            </a:pPr>
            <a:r>
              <a:rPr lang="en-US" altLang="zh-CN" sz="1600" dirty="0" err="1" smtClean="0">
                <a:solidFill>
                  <a:srgbClr val="0033CC"/>
                </a:solidFill>
                <a:latin typeface="Arial Unicode MS" pitchFamily="34" charset="-122"/>
                <a:ea typeface="Arial Unicode MS" pitchFamily="34" charset="-122"/>
              </a:rPr>
              <a:t>pthread_mutex_t</a:t>
            </a:r>
            <a:r>
              <a:rPr lang="en-US" altLang="zh-CN" sz="1600" dirty="0" smtClean="0">
                <a:solidFill>
                  <a:srgbClr val="0033CC"/>
                </a:solidFill>
                <a:latin typeface="Arial Unicode MS" pitchFamily="34" charset="-122"/>
                <a:ea typeface="Arial Unicode MS" pitchFamily="34" charset="-122"/>
              </a:rPr>
              <a:t> </a:t>
            </a:r>
            <a:r>
              <a:rPr lang="en-US" altLang="zh-CN" sz="1600" dirty="0" err="1">
                <a:solidFill>
                  <a:srgbClr val="0033CC"/>
                </a:solidFill>
                <a:latin typeface="Arial Unicode MS" pitchFamily="34" charset="-122"/>
                <a:ea typeface="Arial Unicode MS" pitchFamily="34" charset="-122"/>
              </a:rPr>
              <a:t>mutex</a:t>
            </a:r>
            <a:r>
              <a:rPr lang="en-US" altLang="zh-CN" sz="1600" dirty="0" smtClean="0">
                <a:solidFill>
                  <a:srgbClr val="0033CC"/>
                </a:solidFill>
                <a:latin typeface="Arial Unicode MS" pitchFamily="34" charset="-122"/>
                <a:ea typeface="Arial Unicode MS" pitchFamily="34" charset="-122"/>
              </a:rPr>
              <a:t>; //</a:t>
            </a:r>
            <a:r>
              <a:rPr lang="en-US" altLang="zh-CN" sz="1600" dirty="0" err="1" smtClean="0">
                <a:solidFill>
                  <a:srgbClr val="0033CC"/>
                </a:solidFill>
                <a:latin typeface="Arial Unicode MS" pitchFamily="34" charset="-122"/>
                <a:ea typeface="Arial Unicode MS" pitchFamily="34" charset="-122"/>
              </a:rPr>
              <a:t>mutex</a:t>
            </a:r>
            <a:r>
              <a:rPr lang="en-US" altLang="zh-CN" sz="1600" dirty="0" smtClean="0">
                <a:solidFill>
                  <a:srgbClr val="0033CC"/>
                </a:solidFill>
                <a:latin typeface="Arial Unicode MS" pitchFamily="34" charset="-122"/>
                <a:ea typeface="Arial Unicode MS" pitchFamily="34" charset="-122"/>
              </a:rPr>
              <a:t> lock</a:t>
            </a:r>
            <a:endParaRPr lang="zh-CN" altLang="en-US" sz="1600" dirty="0">
              <a:solidFill>
                <a:srgbClr val="0033CC"/>
              </a:solidFill>
              <a:latin typeface="Arial Unicode MS" pitchFamily="34" charset="-122"/>
              <a:ea typeface="Arial Unicode MS" pitchFamily="34" charset="-122"/>
            </a:endParaRP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int main(int argc, char *argv[])</a:t>
            </a:r>
          </a:p>
          <a:p>
            <a:pPr marL="0" indent="0">
              <a:lnSpc>
                <a:spcPct val="90000"/>
              </a:lnSpc>
              <a:spcBef>
                <a:spcPct val="0"/>
              </a:spcBef>
              <a:buFont typeface="Monotype Sorts" pitchFamily="2" charset="2"/>
              <a:buNone/>
            </a:pPr>
            <a:r>
              <a:rPr lang="zh-CN" altLang="en-US" sz="1600" dirty="0" smtClean="0">
                <a:latin typeface="Arial Unicode MS" pitchFamily="34" charset="-122"/>
                <a:ea typeface="Arial Unicode MS" pitchFamily="34" charset="-122"/>
              </a:rPr>
              <a:t>{</a:t>
            </a:r>
            <a:endParaRPr lang="en-US" altLang="zh-CN" sz="1600" dirty="0" smtClean="0">
              <a:latin typeface="Arial Unicode MS" pitchFamily="34" charset="-122"/>
              <a:ea typeface="Arial Unicode MS" pitchFamily="34" charset="-122"/>
            </a:endParaRPr>
          </a:p>
          <a:p>
            <a:pPr marL="0" indent="0">
              <a:lnSpc>
                <a:spcPct val="90000"/>
              </a:lnSpc>
              <a:spcBef>
                <a:spcPct val="0"/>
              </a:spcBef>
              <a:buNone/>
            </a:pPr>
            <a:r>
              <a:rPr lang="en-US" altLang="zh-CN" sz="1600" dirty="0">
                <a:solidFill>
                  <a:srgbClr val="0033CC"/>
                </a:solidFill>
                <a:latin typeface="Arial Unicode MS" pitchFamily="34" charset="-122"/>
                <a:ea typeface="Arial Unicode MS" pitchFamily="34" charset="-122"/>
              </a:rPr>
              <a:t>   </a:t>
            </a:r>
            <a:r>
              <a:rPr lang="en-US" altLang="zh-CN" sz="1600" dirty="0" err="1" smtClean="0">
                <a:solidFill>
                  <a:srgbClr val="0033CC"/>
                </a:solidFill>
                <a:latin typeface="Arial Unicode MS" pitchFamily="34" charset="-122"/>
                <a:ea typeface="Arial Unicode MS" pitchFamily="34" charset="-122"/>
              </a:rPr>
              <a:t>pthread_mutex_init</a:t>
            </a:r>
            <a:r>
              <a:rPr lang="en-US" altLang="zh-CN" sz="1600" dirty="0">
                <a:solidFill>
                  <a:srgbClr val="0033CC"/>
                </a:solidFill>
                <a:latin typeface="Arial Unicode MS" pitchFamily="34" charset="-122"/>
                <a:ea typeface="Arial Unicode MS" pitchFamily="34" charset="-122"/>
              </a:rPr>
              <a:t>(&amp;</a:t>
            </a:r>
            <a:r>
              <a:rPr lang="en-US" altLang="zh-CN" sz="1600" dirty="0" err="1">
                <a:solidFill>
                  <a:srgbClr val="0033CC"/>
                </a:solidFill>
                <a:latin typeface="Arial Unicode MS" pitchFamily="34" charset="-122"/>
                <a:ea typeface="Arial Unicode MS" pitchFamily="34" charset="-122"/>
              </a:rPr>
              <a:t>mutex,NULL</a:t>
            </a:r>
            <a:r>
              <a:rPr lang="en-US" altLang="zh-CN" sz="1600" dirty="0" smtClean="0">
                <a:solidFill>
                  <a:srgbClr val="0033CC"/>
                </a:solidFill>
                <a:latin typeface="Arial Unicode MS" pitchFamily="34" charset="-122"/>
                <a:ea typeface="Arial Unicode MS" pitchFamily="34" charset="-122"/>
              </a:rPr>
              <a:t>); //create lock</a:t>
            </a:r>
            <a:endParaRPr lang="zh-CN" altLang="en-US" sz="1600" dirty="0">
              <a:solidFill>
                <a:srgbClr val="0033CC"/>
              </a:solidFill>
              <a:latin typeface="Arial Unicode MS" pitchFamily="34" charset="-122"/>
              <a:ea typeface="Arial Unicode MS" pitchFamily="34" charset="-122"/>
            </a:endParaRP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   pthread_t tid1,tid2;</a:t>
            </a: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   pthread_attr_t attr1,attr2;</a:t>
            </a: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  </a:t>
            </a:r>
            <a:r>
              <a:rPr lang="en-US" altLang="zh-CN" sz="1600" dirty="0">
                <a:latin typeface="Arial Unicode MS" pitchFamily="34" charset="-122"/>
                <a:ea typeface="Arial Unicode MS" pitchFamily="34" charset="-122"/>
              </a:rPr>
              <a:t>//============</a:t>
            </a:r>
            <a:endParaRPr lang="zh-CN" altLang="en-US" sz="1600" dirty="0">
              <a:latin typeface="Arial Unicode MS" pitchFamily="34" charset="-122"/>
              <a:ea typeface="Arial Unicode MS" pitchFamily="34" charset="-122"/>
            </a:endParaRP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   pthread_attr_init(&amp;attr1);    </a:t>
            </a:r>
            <a:endParaRPr lang="en-US" altLang="zh-CN" sz="1600" dirty="0">
              <a:latin typeface="Arial Unicode MS" pitchFamily="34" charset="-122"/>
              <a:ea typeface="Arial Unicode MS" pitchFamily="34" charset="-122"/>
            </a:endParaRP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   </a:t>
            </a:r>
            <a:r>
              <a:rPr lang="zh-CN" altLang="en-US" sz="1600" dirty="0">
                <a:solidFill>
                  <a:srgbClr val="006600"/>
                </a:solidFill>
                <a:latin typeface="Arial Unicode MS" pitchFamily="34" charset="-122"/>
                <a:ea typeface="Arial Unicode MS" pitchFamily="34" charset="-122"/>
              </a:rPr>
              <a:t>pthread_create(&amp;tid1,&amp;attr1,runner1,NULL);</a:t>
            </a:r>
          </a:p>
          <a:p>
            <a:pPr marL="0" indent="0">
              <a:lnSpc>
                <a:spcPct val="90000"/>
              </a:lnSpc>
              <a:spcBef>
                <a:spcPct val="0"/>
              </a:spcBef>
              <a:buFont typeface="Monotype Sorts" pitchFamily="2" charset="2"/>
              <a:buNone/>
            </a:pPr>
            <a:r>
              <a:rPr lang="en-US" altLang="zh-CN" sz="1600" dirty="0">
                <a:latin typeface="Arial Unicode MS" pitchFamily="34" charset="-122"/>
                <a:ea typeface="Arial Unicode MS" pitchFamily="34" charset="-122"/>
              </a:rPr>
              <a:t>   //=============</a:t>
            </a:r>
            <a:r>
              <a:rPr lang="zh-CN" altLang="en-US" sz="1600" dirty="0">
                <a:latin typeface="Arial Unicode MS" pitchFamily="34" charset="-122"/>
                <a:ea typeface="Arial Unicode MS" pitchFamily="34" charset="-122"/>
              </a:rPr>
              <a:t>  </a:t>
            </a: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   pthread_attr_init(&amp;attr2);     </a:t>
            </a:r>
            <a:endParaRPr lang="en-US" altLang="zh-CN" sz="1600" dirty="0">
              <a:latin typeface="Arial Unicode MS" pitchFamily="34" charset="-122"/>
              <a:ea typeface="Arial Unicode MS" pitchFamily="34" charset="-122"/>
            </a:endParaRPr>
          </a:p>
          <a:p>
            <a:pPr marL="0" indent="0">
              <a:lnSpc>
                <a:spcPct val="90000"/>
              </a:lnSpc>
              <a:spcBef>
                <a:spcPct val="0"/>
              </a:spcBef>
              <a:buFont typeface="Monotype Sorts" pitchFamily="2" charset="2"/>
              <a:buNone/>
            </a:pPr>
            <a:r>
              <a:rPr lang="en-US" altLang="zh-CN" sz="1600" dirty="0">
                <a:solidFill>
                  <a:srgbClr val="006600"/>
                </a:solidFill>
                <a:latin typeface="Arial Unicode MS" pitchFamily="34" charset="-122"/>
                <a:ea typeface="Arial Unicode MS" pitchFamily="34" charset="-122"/>
              </a:rPr>
              <a:t>   </a:t>
            </a:r>
            <a:r>
              <a:rPr lang="zh-CN" altLang="en-US" sz="1600" dirty="0">
                <a:solidFill>
                  <a:srgbClr val="006600"/>
                </a:solidFill>
                <a:latin typeface="Arial Unicode MS" pitchFamily="34" charset="-122"/>
                <a:ea typeface="Arial Unicode MS" pitchFamily="34" charset="-122"/>
              </a:rPr>
              <a:t>pthread_create(&amp;tid2,&amp;attr2,runner2,NULL);</a:t>
            </a:r>
            <a:endParaRPr lang="en-US" altLang="zh-CN" sz="1600" dirty="0">
              <a:solidFill>
                <a:srgbClr val="006600"/>
              </a:solidFill>
              <a:latin typeface="Arial Unicode MS" pitchFamily="34" charset="-122"/>
              <a:ea typeface="Arial Unicode MS" pitchFamily="34" charset="-122"/>
            </a:endParaRPr>
          </a:p>
          <a:p>
            <a:pPr marL="0" indent="0">
              <a:lnSpc>
                <a:spcPct val="90000"/>
              </a:lnSpc>
              <a:spcBef>
                <a:spcPct val="0"/>
              </a:spcBef>
              <a:buFont typeface="Monotype Sorts" pitchFamily="2" charset="2"/>
              <a:buNone/>
            </a:pPr>
            <a:endParaRPr lang="en-US" altLang="zh-CN" sz="1400" dirty="0" smtClean="0">
              <a:solidFill>
                <a:srgbClr val="006600"/>
              </a:solidFill>
              <a:latin typeface="Arial Unicode MS" pitchFamily="34" charset="-122"/>
              <a:ea typeface="Arial Unicode MS" pitchFamily="34" charset="-122"/>
            </a:endParaRPr>
          </a:p>
          <a:p>
            <a:pPr marL="0" indent="0">
              <a:lnSpc>
                <a:spcPct val="90000"/>
              </a:lnSpc>
              <a:spcBef>
                <a:spcPct val="0"/>
              </a:spcBef>
              <a:buNone/>
            </a:pPr>
            <a:r>
              <a:rPr lang="en-US" altLang="zh-CN" sz="1400" dirty="0">
                <a:solidFill>
                  <a:srgbClr val="7030A0"/>
                </a:solidFill>
              </a:rPr>
              <a:t> </a:t>
            </a:r>
            <a:r>
              <a:rPr lang="en-US" altLang="zh-CN" sz="1400" dirty="0" smtClean="0">
                <a:solidFill>
                  <a:srgbClr val="7030A0"/>
                </a:solidFill>
              </a:rPr>
              <a:t>  </a:t>
            </a:r>
            <a:r>
              <a:rPr lang="en-US" altLang="zh-CN" sz="1600" dirty="0" err="1" smtClean="0">
                <a:solidFill>
                  <a:srgbClr val="7030A0"/>
                </a:solidFill>
              </a:rPr>
              <a:t>printf</a:t>
            </a:r>
            <a:r>
              <a:rPr lang="en-US" altLang="zh-CN" sz="1600" dirty="0">
                <a:solidFill>
                  <a:srgbClr val="7030A0"/>
                </a:solidFill>
              </a:rPr>
              <a:t>(“value=%d\</a:t>
            </a:r>
            <a:r>
              <a:rPr lang="en-US" altLang="zh-CN" sz="1600" dirty="0" err="1">
                <a:solidFill>
                  <a:srgbClr val="7030A0"/>
                </a:solidFill>
              </a:rPr>
              <a:t>n”,value</a:t>
            </a:r>
            <a:r>
              <a:rPr lang="en-US" altLang="zh-CN" sz="1600" dirty="0" smtClean="0">
                <a:solidFill>
                  <a:srgbClr val="7030A0"/>
                </a:solidFill>
              </a:rPr>
              <a:t>);  //</a:t>
            </a:r>
            <a:r>
              <a:rPr lang="zh-CN" altLang="en-US" sz="1600" dirty="0" smtClean="0">
                <a:solidFill>
                  <a:srgbClr val="7030A0"/>
                </a:solidFill>
              </a:rPr>
              <a:t>理论上</a:t>
            </a:r>
            <a:r>
              <a:rPr lang="en-US" altLang="zh-CN" sz="1600" dirty="0" smtClean="0">
                <a:solidFill>
                  <a:srgbClr val="7030A0"/>
                </a:solidFill>
              </a:rPr>
              <a:t>:4,5,6</a:t>
            </a:r>
            <a:endParaRPr lang="en-US" altLang="zh-CN" sz="1600" dirty="0">
              <a:solidFill>
                <a:srgbClr val="7030A0"/>
              </a:solidFill>
              <a:latin typeface="Arial Unicode MS" pitchFamily="34" charset="-122"/>
              <a:ea typeface="Arial Unicode MS" pitchFamily="34" charset="-122"/>
            </a:endParaRPr>
          </a:p>
          <a:p>
            <a:pPr marL="0" indent="0">
              <a:lnSpc>
                <a:spcPct val="90000"/>
              </a:lnSpc>
              <a:spcBef>
                <a:spcPct val="0"/>
              </a:spcBef>
              <a:buFont typeface="Monotype Sorts" pitchFamily="2" charset="2"/>
              <a:buNone/>
            </a:pPr>
            <a:r>
              <a:rPr lang="zh-CN" altLang="en-US" sz="1400" dirty="0" smtClean="0">
                <a:solidFill>
                  <a:srgbClr val="C00000"/>
                </a:solidFill>
                <a:latin typeface="Arial Unicode MS" pitchFamily="34" charset="-122"/>
                <a:ea typeface="Arial Unicode MS" pitchFamily="34" charset="-122"/>
              </a:rPr>
              <a:t>   </a:t>
            </a:r>
            <a:r>
              <a:rPr lang="zh-CN" altLang="en-US" sz="1600" dirty="0">
                <a:solidFill>
                  <a:srgbClr val="C00000"/>
                </a:solidFill>
                <a:latin typeface="Arial Unicode MS" pitchFamily="34" charset="-122"/>
                <a:ea typeface="Arial Unicode MS" pitchFamily="34" charset="-122"/>
              </a:rPr>
              <a:t>pthread_join(tid1,NULL);</a:t>
            </a:r>
          </a:p>
          <a:p>
            <a:pPr marL="0" indent="0">
              <a:lnSpc>
                <a:spcPct val="90000"/>
              </a:lnSpc>
              <a:spcBef>
                <a:spcPct val="0"/>
              </a:spcBef>
              <a:buFont typeface="Monotype Sorts" pitchFamily="2" charset="2"/>
              <a:buNone/>
            </a:pPr>
            <a:r>
              <a:rPr lang="zh-CN" altLang="en-US" sz="1600" dirty="0">
                <a:solidFill>
                  <a:srgbClr val="C00000"/>
                </a:solidFill>
                <a:latin typeface="Arial Unicode MS" pitchFamily="34" charset="-122"/>
                <a:ea typeface="Arial Unicode MS" pitchFamily="34" charset="-122"/>
              </a:rPr>
              <a:t>   pthread_join(tid2,NULL);</a:t>
            </a:r>
          </a:p>
          <a:p>
            <a:pPr marL="0" indent="0">
              <a:lnSpc>
                <a:spcPct val="90000"/>
              </a:lnSpc>
              <a:spcBef>
                <a:spcPct val="0"/>
              </a:spcBef>
              <a:buFont typeface="Monotype Sorts" pitchFamily="2" charset="2"/>
              <a:buNone/>
            </a:pPr>
            <a:r>
              <a:rPr lang="en-US" altLang="zh-CN" sz="1600" dirty="0"/>
              <a:t>}//main</a:t>
            </a:r>
          </a:p>
          <a:p>
            <a:pPr marL="0" indent="0">
              <a:lnSpc>
                <a:spcPct val="90000"/>
              </a:lnSpc>
              <a:spcBef>
                <a:spcPct val="0"/>
              </a:spcBef>
              <a:buFont typeface="Monotype Sorts" pitchFamily="2" charset="2"/>
              <a:buNone/>
            </a:pPr>
            <a:endParaRPr lang="en-US" altLang="zh-CN" sz="1600" dirty="0">
              <a:latin typeface="Arial Unicode MS" pitchFamily="34" charset="-122"/>
              <a:ea typeface="Arial Unicode MS" pitchFamily="34" charset="-122"/>
            </a:endParaRPr>
          </a:p>
          <a:p>
            <a:pPr marL="0" indent="0">
              <a:lnSpc>
                <a:spcPct val="90000"/>
              </a:lnSpc>
              <a:spcBef>
                <a:spcPct val="0"/>
              </a:spcBef>
              <a:buFont typeface="Monotype Sorts" pitchFamily="2" charset="2"/>
              <a:buNone/>
            </a:pPr>
            <a:r>
              <a:rPr lang="zh-CN" altLang="en-US" sz="1600" dirty="0">
                <a:latin typeface="Arial Unicode MS" pitchFamily="34" charset="-122"/>
                <a:ea typeface="Arial Unicode MS" pitchFamily="34" charset="-122"/>
              </a:rPr>
              <a:t>问</a:t>
            </a:r>
            <a:r>
              <a:rPr lang="zh-CN" altLang="en-US" sz="1600" dirty="0" smtClean="0">
                <a:latin typeface="Arial Unicode MS" pitchFamily="34" charset="-122"/>
                <a:ea typeface="Arial Unicode MS" pitchFamily="34" charset="-122"/>
              </a:rPr>
              <a:t>：输出</a:t>
            </a:r>
            <a:r>
              <a:rPr lang="zh-CN" altLang="en-US" sz="1600" dirty="0">
                <a:latin typeface="Arial Unicode MS" pitchFamily="34" charset="-122"/>
                <a:ea typeface="Arial Unicode MS" pitchFamily="34" charset="-122"/>
              </a:rPr>
              <a:t>结果是什么</a:t>
            </a:r>
            <a:r>
              <a:rPr lang="zh-CN" altLang="en-US" sz="1600" dirty="0" smtClean="0">
                <a:latin typeface="Arial Unicode MS" pitchFamily="34" charset="-122"/>
                <a:ea typeface="Arial Unicode MS" pitchFamily="34" charset="-122"/>
              </a:rPr>
              <a:t>？</a:t>
            </a:r>
            <a:endParaRPr lang="en-US" altLang="zh-CN" sz="1600" dirty="0" smtClean="0">
              <a:latin typeface="Arial Unicode MS" pitchFamily="34" charset="-122"/>
              <a:ea typeface="Arial Unicode MS" pitchFamily="34" charset="-122"/>
            </a:endParaRPr>
          </a:p>
          <a:p>
            <a:pPr marL="0" indent="0">
              <a:lnSpc>
                <a:spcPct val="90000"/>
              </a:lnSpc>
              <a:spcBef>
                <a:spcPct val="0"/>
              </a:spcBef>
              <a:buFont typeface="Monotype Sorts" pitchFamily="2" charset="2"/>
              <a:buNone/>
            </a:pPr>
            <a:r>
              <a:rPr lang="en-US" altLang="zh-CN" sz="1600" dirty="0" smtClean="0">
                <a:latin typeface="Arial Unicode MS" pitchFamily="34" charset="-122"/>
                <a:ea typeface="Arial Unicode MS" pitchFamily="34" charset="-122"/>
              </a:rPr>
              <a:t>//</a:t>
            </a:r>
            <a:r>
              <a:rPr lang="zh-CN" altLang="en-US" sz="1600" dirty="0">
                <a:latin typeface="Arial Unicode MS" pitchFamily="34" charset="-122"/>
                <a:ea typeface="Arial Unicode MS" pitchFamily="34" charset="-122"/>
              </a:rPr>
              <a:t>理论上，该程序存在问题，</a:t>
            </a:r>
            <a:r>
              <a:rPr lang="zh-CN" altLang="en-US" sz="1600" dirty="0" smtClean="0">
                <a:latin typeface="Arial Unicode MS" pitchFamily="34" charset="-122"/>
                <a:ea typeface="Arial Unicode MS" pitchFamily="34" charset="-122"/>
              </a:rPr>
              <a:t>缺少对共享变量</a:t>
            </a:r>
            <a:r>
              <a:rPr lang="en-US" altLang="zh-CN" sz="1600" dirty="0" smtClean="0">
                <a:latin typeface="Arial Unicode MS" pitchFamily="34" charset="-122"/>
                <a:ea typeface="Arial Unicode MS" pitchFamily="34" charset="-122"/>
              </a:rPr>
              <a:t>value</a:t>
            </a:r>
            <a:r>
              <a:rPr lang="zh-CN" altLang="en-US" sz="1600" dirty="0" smtClean="0">
                <a:latin typeface="Arial Unicode MS" pitchFamily="34" charset="-122"/>
                <a:ea typeface="Arial Unicode MS" pitchFamily="34" charset="-122"/>
              </a:rPr>
              <a:t>的</a:t>
            </a:r>
            <a:r>
              <a:rPr lang="zh-CN" altLang="en-US" sz="1600" dirty="0" smtClean="0">
                <a:solidFill>
                  <a:srgbClr val="C00000"/>
                </a:solidFill>
                <a:latin typeface="Arial Unicode MS" pitchFamily="34" charset="-122"/>
                <a:ea typeface="Arial Unicode MS" pitchFamily="34" charset="-122"/>
              </a:rPr>
              <a:t>互斥访问</a:t>
            </a:r>
            <a:endParaRPr lang="zh-CN" altLang="en-US" sz="1600" dirty="0">
              <a:solidFill>
                <a:srgbClr val="C00000"/>
              </a:solidFill>
              <a:latin typeface="Arial Unicode MS" pitchFamily="34" charset="-122"/>
              <a:ea typeface="Arial Unicode MS" pitchFamily="34" charset="-122"/>
            </a:endParaRPr>
          </a:p>
        </p:txBody>
      </p:sp>
      <p:sp>
        <p:nvSpPr>
          <p:cNvPr id="55300" name="Rectangle 3">
            <a:extLst>
              <a:ext uri="{FF2B5EF4-FFF2-40B4-BE49-F238E27FC236}">
                <a16:creationId xmlns:a16="http://schemas.microsoft.com/office/drawing/2014/main" id="{792C34AE-CC02-4155-9C68-78733DE1495C}"/>
              </a:ext>
            </a:extLst>
          </p:cNvPr>
          <p:cNvSpPr>
            <a:spLocks noGrp="1" noChangeArrowheads="1"/>
          </p:cNvSpPr>
          <p:nvPr/>
        </p:nvSpPr>
        <p:spPr bwMode="auto">
          <a:xfrm>
            <a:off x="5072063" y="1398588"/>
            <a:ext cx="3709987" cy="441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en-US" altLang="zh-CN" sz="1200"/>
              <a:t>  </a:t>
            </a:r>
          </a:p>
        </p:txBody>
      </p:sp>
      <p:sp>
        <p:nvSpPr>
          <p:cNvPr id="55301" name="Rectangle 3">
            <a:extLst>
              <a:ext uri="{FF2B5EF4-FFF2-40B4-BE49-F238E27FC236}">
                <a16:creationId xmlns:a16="http://schemas.microsoft.com/office/drawing/2014/main" id="{F26700A6-BF3B-42CD-9F4A-891DF17926A3}"/>
              </a:ext>
            </a:extLst>
          </p:cNvPr>
          <p:cNvSpPr>
            <a:spLocks noGrp="1" noChangeArrowheads="1"/>
          </p:cNvSpPr>
          <p:nvPr/>
        </p:nvSpPr>
        <p:spPr bwMode="auto">
          <a:xfrm>
            <a:off x="5282214" y="1000188"/>
            <a:ext cx="3781887" cy="5260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35000"/>
              </a:spcBef>
              <a:buClr>
                <a:srgbClr val="993300"/>
              </a:buClr>
              <a:buSzPct val="90000"/>
              <a:buFont typeface="Monotype Sorts" pitchFamily="2" charset="2"/>
              <a:buChar char="n"/>
              <a:defRPr>
                <a:solidFill>
                  <a:schemeClr val="tx1"/>
                </a:solidFill>
                <a:latin typeface="Arial" panose="020B0604020202020204" pitchFamily="34" charset="0"/>
                <a:ea typeface="宋体" panose="02010600030101010101" pitchFamily="2" charset="-122"/>
              </a:defRPr>
            </a:lvl1pPr>
            <a:lvl2pPr marL="742950" indent="-285750">
              <a:spcBef>
                <a:spcPct val="35000"/>
              </a:spcBef>
              <a:buClr>
                <a:srgbClr val="CC6600"/>
              </a:buClr>
              <a:buSzPct val="80000"/>
              <a:buFont typeface="Monotype Sorts" pitchFamily="2" charset="2"/>
              <a:buChar char="l"/>
              <a:defRPr>
                <a:solidFill>
                  <a:schemeClr val="tx1"/>
                </a:solidFill>
                <a:latin typeface="Arial" panose="020B0604020202020204" pitchFamily="34" charset="0"/>
                <a:ea typeface="宋体" panose="02010600030101010101" pitchFamily="2" charset="-122"/>
              </a:defRPr>
            </a:lvl2pPr>
            <a:lvl3pPr marL="1143000" indent="-228600">
              <a:spcBef>
                <a:spcPct val="35000"/>
              </a:spcBef>
              <a:buClr>
                <a:srgbClr val="009900"/>
              </a:buClr>
              <a:buSzPct val="75000"/>
              <a:buFont typeface="Monotype Sorts" pitchFamily="2" charset="2"/>
              <a:buChar char="4"/>
              <a:defRPr>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hlink"/>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35000"/>
              </a:spcBef>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rgbClr val="FF0066"/>
              </a:buClr>
              <a:buSzPct val="75000"/>
              <a:buFont typeface="Monotype Sorts" pitchFamily="2" charset="2"/>
              <a:buChar char="»"/>
              <a:defRPr>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endParaRPr lang="en-US" altLang="zh-CN" sz="1600" dirty="0"/>
          </a:p>
          <a:p>
            <a:pPr>
              <a:spcBef>
                <a:spcPts val="0"/>
              </a:spcBef>
              <a:buFont typeface="Monotype Sorts" pitchFamily="2" charset="2"/>
              <a:buNone/>
            </a:pPr>
            <a:r>
              <a:rPr lang="en-US" altLang="zh-CN" sz="1600" dirty="0"/>
              <a:t>//threads</a:t>
            </a:r>
          </a:p>
          <a:p>
            <a:pPr>
              <a:spcBef>
                <a:spcPts val="0"/>
              </a:spcBef>
              <a:buFont typeface="Monotype Sorts" pitchFamily="2" charset="2"/>
              <a:buNone/>
            </a:pPr>
            <a:r>
              <a:rPr lang="en-US" altLang="zh-CN" sz="1600" dirty="0"/>
              <a:t> void *runner1(void *</a:t>
            </a:r>
            <a:r>
              <a:rPr lang="en-US" altLang="zh-CN" sz="1600" dirty="0" err="1"/>
              <a:t>param</a:t>
            </a:r>
            <a:r>
              <a:rPr lang="en-US" altLang="zh-CN" sz="1600" dirty="0" smtClean="0"/>
              <a:t>)</a:t>
            </a:r>
          </a:p>
          <a:p>
            <a:pPr>
              <a:spcBef>
                <a:spcPts val="0"/>
              </a:spcBef>
              <a:buFont typeface="Monotype Sorts" pitchFamily="2" charset="2"/>
              <a:buNone/>
            </a:pPr>
            <a:r>
              <a:rPr lang="en-US" altLang="zh-CN" sz="1600" dirty="0" smtClean="0"/>
              <a:t> {</a:t>
            </a:r>
          </a:p>
          <a:p>
            <a:pPr>
              <a:spcBef>
                <a:spcPts val="0"/>
              </a:spcBef>
              <a:buNone/>
            </a:pPr>
            <a:r>
              <a:rPr lang="en-US" altLang="zh-CN" sz="1600" dirty="0">
                <a:solidFill>
                  <a:srgbClr val="0033CC"/>
                </a:solidFill>
              </a:rPr>
              <a:t>     </a:t>
            </a:r>
            <a:r>
              <a:rPr lang="en-US" altLang="zh-CN" sz="1600" dirty="0" err="1" smtClean="0">
                <a:solidFill>
                  <a:srgbClr val="0033CC"/>
                </a:solidFill>
              </a:rPr>
              <a:t>pthread_mutex_</a:t>
            </a:r>
            <a:r>
              <a:rPr lang="en-US" altLang="zh-CN" sz="1600" dirty="0" err="1" smtClean="0">
                <a:solidFill>
                  <a:srgbClr val="0070C0"/>
                </a:solidFill>
              </a:rPr>
              <a:t>lock</a:t>
            </a:r>
            <a:r>
              <a:rPr lang="en-US" altLang="zh-CN" sz="1600" dirty="0">
                <a:solidFill>
                  <a:srgbClr val="0033CC"/>
                </a:solidFill>
              </a:rPr>
              <a:t>(&amp;</a:t>
            </a:r>
            <a:r>
              <a:rPr lang="en-US" altLang="zh-CN" sz="1600" dirty="0" err="1">
                <a:solidFill>
                  <a:srgbClr val="0033CC"/>
                </a:solidFill>
              </a:rPr>
              <a:t>mutex</a:t>
            </a:r>
            <a:r>
              <a:rPr lang="en-US" altLang="zh-CN" sz="1600" dirty="0">
                <a:solidFill>
                  <a:srgbClr val="0033CC"/>
                </a:solidFill>
              </a:rPr>
              <a:t>);</a:t>
            </a:r>
            <a:endParaRPr lang="en-US" altLang="zh-CN" sz="1600" dirty="0">
              <a:solidFill>
                <a:srgbClr val="0033CC"/>
              </a:solidFill>
            </a:endParaRPr>
          </a:p>
          <a:p>
            <a:pPr>
              <a:spcBef>
                <a:spcPts val="0"/>
              </a:spcBef>
              <a:buFont typeface="Monotype Sorts" pitchFamily="2" charset="2"/>
              <a:buNone/>
            </a:pPr>
            <a:r>
              <a:rPr lang="en-US" altLang="zh-CN" sz="1600" dirty="0">
                <a:solidFill>
                  <a:srgbClr val="C00000"/>
                </a:solidFill>
              </a:rPr>
              <a:t>    </a:t>
            </a:r>
            <a:r>
              <a:rPr lang="en-US" altLang="zh-CN" sz="1600" dirty="0" smtClean="0">
                <a:solidFill>
                  <a:srgbClr val="C00000"/>
                </a:solidFill>
              </a:rPr>
              <a:t> </a:t>
            </a:r>
            <a:r>
              <a:rPr lang="en-US" altLang="zh-CN" sz="1600" dirty="0" smtClean="0">
                <a:solidFill>
                  <a:schemeClr val="accent5">
                    <a:lumMod val="75000"/>
                  </a:schemeClr>
                </a:solidFill>
              </a:rPr>
              <a:t>value </a:t>
            </a:r>
            <a:r>
              <a:rPr lang="en-US" altLang="zh-CN" sz="1600" dirty="0" smtClean="0">
                <a:solidFill>
                  <a:schemeClr val="accent5">
                    <a:lumMod val="75000"/>
                  </a:schemeClr>
                </a:solidFill>
              </a:rPr>
              <a:t>+= </a:t>
            </a:r>
            <a:r>
              <a:rPr lang="en-US" altLang="zh-CN" sz="1600" dirty="0" smtClean="0">
                <a:solidFill>
                  <a:schemeClr val="accent5">
                    <a:lumMod val="75000"/>
                  </a:schemeClr>
                </a:solidFill>
              </a:rPr>
              <a:t>1;</a:t>
            </a:r>
          </a:p>
          <a:p>
            <a:pPr>
              <a:spcBef>
                <a:spcPts val="0"/>
              </a:spcBef>
              <a:buNone/>
            </a:pPr>
            <a:r>
              <a:rPr lang="en-US" altLang="zh-CN" sz="1600" dirty="0" smtClean="0">
                <a:solidFill>
                  <a:srgbClr val="0033CC"/>
                </a:solidFill>
              </a:rPr>
              <a:t>     </a:t>
            </a:r>
            <a:r>
              <a:rPr lang="en-US" altLang="zh-CN" sz="1600" dirty="0" err="1" smtClean="0">
                <a:solidFill>
                  <a:srgbClr val="0033CC"/>
                </a:solidFill>
              </a:rPr>
              <a:t>pthread_mutex_</a:t>
            </a:r>
            <a:r>
              <a:rPr lang="en-US" altLang="zh-CN" sz="1600" dirty="0" err="1">
                <a:solidFill>
                  <a:srgbClr val="0070C0"/>
                </a:solidFill>
              </a:rPr>
              <a:t>u</a:t>
            </a:r>
            <a:r>
              <a:rPr lang="en-US" altLang="zh-CN" sz="1600" dirty="0" err="1">
                <a:solidFill>
                  <a:srgbClr val="0070C0"/>
                </a:solidFill>
              </a:rPr>
              <a:t>n</a:t>
            </a:r>
            <a:r>
              <a:rPr lang="en-US" altLang="zh-CN" sz="1600" dirty="0" err="1">
                <a:solidFill>
                  <a:srgbClr val="0070C0"/>
                </a:solidFill>
              </a:rPr>
              <a:t>lock</a:t>
            </a:r>
            <a:r>
              <a:rPr lang="en-US" altLang="zh-CN" sz="1600" dirty="0">
                <a:solidFill>
                  <a:srgbClr val="0033CC"/>
                </a:solidFill>
              </a:rPr>
              <a:t>(&amp;</a:t>
            </a:r>
            <a:r>
              <a:rPr lang="en-US" altLang="zh-CN" sz="1600" dirty="0" err="1">
                <a:solidFill>
                  <a:srgbClr val="0033CC"/>
                </a:solidFill>
              </a:rPr>
              <a:t>mutex</a:t>
            </a:r>
            <a:r>
              <a:rPr lang="en-US" altLang="zh-CN" sz="1600" dirty="0">
                <a:solidFill>
                  <a:srgbClr val="0033CC"/>
                </a:solidFill>
              </a:rPr>
              <a:t>);</a:t>
            </a:r>
          </a:p>
          <a:p>
            <a:pPr>
              <a:spcBef>
                <a:spcPts val="0"/>
              </a:spcBef>
              <a:buFont typeface="Monotype Sorts" pitchFamily="2" charset="2"/>
              <a:buNone/>
            </a:pPr>
            <a:r>
              <a:rPr lang="en-US" altLang="zh-CN" sz="1600" dirty="0" smtClean="0"/>
              <a:t>     </a:t>
            </a:r>
            <a:r>
              <a:rPr lang="en-US" altLang="zh-CN" sz="1600" dirty="0" err="1" smtClean="0"/>
              <a:t>pthread_exit</a:t>
            </a:r>
            <a:r>
              <a:rPr lang="en-US" altLang="zh-CN" sz="1600" dirty="0" smtClean="0"/>
              <a:t>(0</a:t>
            </a:r>
            <a:r>
              <a:rPr lang="en-US" altLang="zh-CN" sz="1600" dirty="0"/>
              <a:t>);</a:t>
            </a:r>
          </a:p>
          <a:p>
            <a:pPr>
              <a:spcBef>
                <a:spcPts val="0"/>
              </a:spcBef>
              <a:buFont typeface="Monotype Sorts" pitchFamily="2" charset="2"/>
              <a:buNone/>
            </a:pPr>
            <a:r>
              <a:rPr lang="en-US" altLang="zh-CN" sz="1600" dirty="0"/>
              <a:t> }</a:t>
            </a:r>
          </a:p>
          <a:p>
            <a:pPr>
              <a:spcBef>
                <a:spcPts val="0"/>
              </a:spcBef>
              <a:buFont typeface="Monotype Sorts" pitchFamily="2" charset="2"/>
              <a:buNone/>
            </a:pPr>
            <a:r>
              <a:rPr lang="en-US" altLang="zh-CN" sz="1600" dirty="0"/>
              <a:t> void *runner2(void *</a:t>
            </a:r>
            <a:r>
              <a:rPr lang="en-US" altLang="zh-CN" sz="1600" dirty="0" err="1"/>
              <a:t>param</a:t>
            </a:r>
            <a:r>
              <a:rPr lang="en-US" altLang="zh-CN" sz="1600" dirty="0" smtClean="0"/>
              <a:t>)</a:t>
            </a:r>
          </a:p>
          <a:p>
            <a:pPr>
              <a:spcBef>
                <a:spcPts val="0"/>
              </a:spcBef>
              <a:buFont typeface="Monotype Sorts" pitchFamily="2" charset="2"/>
              <a:buNone/>
            </a:pPr>
            <a:r>
              <a:rPr lang="en-US" altLang="zh-CN" sz="1600" dirty="0" smtClean="0"/>
              <a:t> {</a:t>
            </a:r>
          </a:p>
          <a:p>
            <a:pPr>
              <a:spcBef>
                <a:spcPts val="0"/>
              </a:spcBef>
              <a:buNone/>
            </a:pPr>
            <a:r>
              <a:rPr lang="en-US" altLang="zh-CN" sz="1600" dirty="0"/>
              <a:t> </a:t>
            </a:r>
            <a:r>
              <a:rPr lang="en-US" altLang="zh-CN" sz="1600" dirty="0" smtClean="0"/>
              <a:t>  </a:t>
            </a:r>
            <a:r>
              <a:rPr lang="en-US" altLang="zh-CN" sz="1600" dirty="0">
                <a:solidFill>
                  <a:srgbClr val="0033CC"/>
                </a:solidFill>
              </a:rPr>
              <a:t> </a:t>
            </a:r>
            <a:r>
              <a:rPr lang="en-US" altLang="zh-CN" sz="1600" dirty="0" err="1">
                <a:solidFill>
                  <a:srgbClr val="0033CC"/>
                </a:solidFill>
              </a:rPr>
              <a:t>pthread_mutex_</a:t>
            </a:r>
            <a:r>
              <a:rPr lang="en-US" altLang="zh-CN" sz="1600" dirty="0" err="1">
                <a:solidFill>
                  <a:srgbClr val="0070C0"/>
                </a:solidFill>
              </a:rPr>
              <a:t>lock</a:t>
            </a:r>
            <a:r>
              <a:rPr lang="en-US" altLang="zh-CN" sz="1600" dirty="0">
                <a:solidFill>
                  <a:srgbClr val="0033CC"/>
                </a:solidFill>
              </a:rPr>
              <a:t>(&amp;</a:t>
            </a:r>
            <a:r>
              <a:rPr lang="en-US" altLang="zh-CN" sz="1600" dirty="0" err="1">
                <a:solidFill>
                  <a:srgbClr val="0033CC"/>
                </a:solidFill>
              </a:rPr>
              <a:t>mutex</a:t>
            </a:r>
            <a:r>
              <a:rPr lang="en-US" altLang="zh-CN" sz="1600" dirty="0">
                <a:solidFill>
                  <a:srgbClr val="0033CC"/>
                </a:solidFill>
              </a:rPr>
              <a:t>);</a:t>
            </a:r>
            <a:endParaRPr lang="en-US" altLang="zh-CN" sz="1600" dirty="0"/>
          </a:p>
          <a:p>
            <a:pPr>
              <a:spcBef>
                <a:spcPts val="0"/>
              </a:spcBef>
              <a:buNone/>
            </a:pPr>
            <a:r>
              <a:rPr lang="en-US" altLang="zh-CN" sz="1600" dirty="0"/>
              <a:t>   </a:t>
            </a:r>
            <a:r>
              <a:rPr lang="en-US" altLang="zh-CN" sz="1600" dirty="0">
                <a:solidFill>
                  <a:srgbClr val="003399"/>
                </a:solidFill>
              </a:rPr>
              <a:t> </a:t>
            </a:r>
            <a:r>
              <a:rPr lang="en-US" altLang="zh-CN" sz="1600" dirty="0">
                <a:solidFill>
                  <a:schemeClr val="accent5">
                    <a:lumMod val="75000"/>
                  </a:schemeClr>
                </a:solidFill>
              </a:rPr>
              <a:t>value -= 1</a:t>
            </a:r>
            <a:r>
              <a:rPr lang="en-US" altLang="zh-CN" sz="1600" dirty="0" smtClean="0">
                <a:solidFill>
                  <a:schemeClr val="accent5">
                    <a:lumMod val="75000"/>
                  </a:schemeClr>
                </a:solidFill>
              </a:rPr>
              <a:t>;</a:t>
            </a:r>
          </a:p>
          <a:p>
            <a:pPr>
              <a:spcBef>
                <a:spcPts val="0"/>
              </a:spcBef>
              <a:buNone/>
            </a:pPr>
            <a:r>
              <a:rPr lang="en-US" altLang="zh-CN" sz="1600" dirty="0">
                <a:solidFill>
                  <a:schemeClr val="accent5">
                    <a:lumMod val="75000"/>
                  </a:schemeClr>
                </a:solidFill>
              </a:rPr>
              <a:t> </a:t>
            </a:r>
            <a:r>
              <a:rPr lang="en-US" altLang="zh-CN" sz="1600" dirty="0" smtClean="0">
                <a:solidFill>
                  <a:schemeClr val="accent5">
                    <a:lumMod val="75000"/>
                  </a:schemeClr>
                </a:solidFill>
              </a:rPr>
              <a:t>   </a:t>
            </a:r>
            <a:r>
              <a:rPr lang="en-US" altLang="zh-CN" sz="1600" dirty="0" err="1" smtClean="0">
                <a:solidFill>
                  <a:srgbClr val="0033CC"/>
                </a:solidFill>
              </a:rPr>
              <a:t>pthread_mutex_</a:t>
            </a:r>
            <a:r>
              <a:rPr lang="en-US" altLang="zh-CN" sz="1600" dirty="0" err="1">
                <a:solidFill>
                  <a:srgbClr val="0070C0"/>
                </a:solidFill>
              </a:rPr>
              <a:t>unlock</a:t>
            </a:r>
            <a:r>
              <a:rPr lang="en-US" altLang="zh-CN" sz="1600" dirty="0">
                <a:solidFill>
                  <a:srgbClr val="0033CC"/>
                </a:solidFill>
              </a:rPr>
              <a:t>(&amp;</a:t>
            </a:r>
            <a:r>
              <a:rPr lang="en-US" altLang="zh-CN" sz="1600" dirty="0" err="1">
                <a:solidFill>
                  <a:srgbClr val="0033CC"/>
                </a:solidFill>
              </a:rPr>
              <a:t>mutex</a:t>
            </a:r>
            <a:r>
              <a:rPr lang="en-US" altLang="zh-CN" sz="1600" dirty="0">
                <a:solidFill>
                  <a:srgbClr val="0033CC"/>
                </a:solidFill>
              </a:rPr>
              <a:t>);</a:t>
            </a:r>
            <a:endParaRPr lang="en-US" altLang="zh-CN" sz="1600" dirty="0">
              <a:solidFill>
                <a:schemeClr val="accent5">
                  <a:lumMod val="75000"/>
                </a:schemeClr>
              </a:solidFill>
            </a:endParaRPr>
          </a:p>
          <a:p>
            <a:pPr>
              <a:spcBef>
                <a:spcPts val="0"/>
              </a:spcBef>
              <a:buFont typeface="Monotype Sorts" pitchFamily="2" charset="2"/>
              <a:buNone/>
            </a:pPr>
            <a:r>
              <a:rPr lang="en-US" altLang="zh-CN" sz="1600" dirty="0" err="1" smtClean="0"/>
              <a:t>pthread_exit</a:t>
            </a:r>
            <a:r>
              <a:rPr lang="en-US" altLang="zh-CN" sz="1600" dirty="0" smtClean="0"/>
              <a:t>(0</a:t>
            </a:r>
            <a:r>
              <a:rPr lang="en-US" altLang="zh-CN" sz="1600" dirty="0"/>
              <a:t>);</a:t>
            </a:r>
          </a:p>
          <a:p>
            <a:pPr>
              <a:spcBef>
                <a:spcPts val="0"/>
              </a:spcBef>
              <a:buFont typeface="Monotype Sorts" pitchFamily="2" charset="2"/>
              <a:buNone/>
            </a:pPr>
            <a:r>
              <a:rPr lang="en-US" altLang="zh-CN" sz="1600" dirty="0"/>
              <a:t> }</a:t>
            </a:r>
          </a:p>
        </p:txBody>
      </p:sp>
    </p:spTree>
    <p:extLst>
      <p:ext uri="{BB962C8B-B14F-4D97-AF65-F5344CB8AC3E}">
        <p14:creationId xmlns:p14="http://schemas.microsoft.com/office/powerpoint/2010/main" val="39062333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8A770AF-C087-4E6D-9E72-3AB369235962}"/>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Atomic Transactions</a:t>
            </a:r>
          </a:p>
        </p:txBody>
      </p:sp>
      <p:sp>
        <p:nvSpPr>
          <p:cNvPr id="38915" name="Rectangle 3">
            <a:extLst>
              <a:ext uri="{FF2B5EF4-FFF2-40B4-BE49-F238E27FC236}">
                <a16:creationId xmlns:a16="http://schemas.microsoft.com/office/drawing/2014/main" id="{50C1DB00-8C42-4494-A717-8CCA85CE8BEF}"/>
              </a:ext>
            </a:extLst>
          </p:cNvPr>
          <p:cNvSpPr>
            <a:spLocks noGrp="1" noChangeArrowheads="1"/>
          </p:cNvSpPr>
          <p:nvPr>
            <p:ph type="body" idx="4294967295"/>
          </p:nvPr>
        </p:nvSpPr>
        <p:spPr>
          <a:xfrm>
            <a:off x="923925" y="1071563"/>
            <a:ext cx="7297738" cy="4935537"/>
          </a:xfrm>
        </p:spPr>
        <p:txBody>
          <a:bodyPr/>
          <a:lstStyle/>
          <a:p>
            <a:pPr>
              <a:buFont typeface="Monotype Sorts" pitchFamily="2" charset="2"/>
              <a:buNone/>
            </a:pPr>
            <a:endParaRPr lang="zh-CN" altLang="en-US" sz="2000" b="1">
              <a:ea typeface="宋体" panose="02010600030101010101" pitchFamily="2" charset="-122"/>
            </a:endParaRPr>
          </a:p>
          <a:p>
            <a:r>
              <a:rPr lang="zh-CN" altLang="en-US" sz="2400">
                <a:ea typeface="宋体" panose="02010600030101010101" pitchFamily="2" charset="-122"/>
              </a:rPr>
              <a:t>System Model</a:t>
            </a:r>
          </a:p>
          <a:p>
            <a:r>
              <a:rPr lang="zh-CN" altLang="en-US" sz="2400">
                <a:ea typeface="宋体" panose="02010600030101010101" pitchFamily="2" charset="-122"/>
              </a:rPr>
              <a:t>Log-based Recovery</a:t>
            </a:r>
          </a:p>
          <a:p>
            <a:r>
              <a:rPr lang="zh-CN" altLang="en-US" sz="2400">
                <a:ea typeface="宋体" panose="02010600030101010101" pitchFamily="2" charset="-122"/>
              </a:rPr>
              <a:t>Checkpoints</a:t>
            </a:r>
          </a:p>
          <a:p>
            <a:r>
              <a:rPr lang="zh-CN" altLang="en-US" sz="2400">
                <a:ea typeface="宋体" panose="02010600030101010101" pitchFamily="2" charset="-122"/>
              </a:rPr>
              <a:t>Concurrent Atomic Transactions</a:t>
            </a:r>
          </a:p>
          <a:p>
            <a:endParaRPr lang="zh-CN" altLang="en-US" sz="2400">
              <a:ea typeface="宋体" panose="02010600030101010101" pitchFamily="2" charset="-122"/>
            </a:endParaRPr>
          </a:p>
          <a:p>
            <a:endParaRPr lang="zh-CN" altLang="en-US" sz="2400">
              <a:ea typeface="宋体" panose="02010600030101010101" pitchFamily="2" charset="-122"/>
            </a:endParaRPr>
          </a:p>
          <a:p>
            <a:r>
              <a:rPr lang="zh-CN" altLang="en-US" sz="2400">
                <a:ea typeface="宋体" panose="02010600030101010101" pitchFamily="2" charset="-122"/>
              </a:rPr>
              <a:t>Windows的系统还原</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6FE09E7-C956-4ABC-8851-D0589D21128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System Model</a:t>
            </a:r>
          </a:p>
        </p:txBody>
      </p:sp>
      <p:sp>
        <p:nvSpPr>
          <p:cNvPr id="39939" name="Rectangle 3">
            <a:extLst>
              <a:ext uri="{FF2B5EF4-FFF2-40B4-BE49-F238E27FC236}">
                <a16:creationId xmlns:a16="http://schemas.microsoft.com/office/drawing/2014/main" id="{ACB1A269-3C82-4882-A4E1-85204ACEB37C}"/>
              </a:ext>
            </a:extLst>
          </p:cNvPr>
          <p:cNvSpPr>
            <a:spLocks noGrp="1" noChangeArrowheads="1"/>
          </p:cNvSpPr>
          <p:nvPr>
            <p:ph type="body" idx="4294967295"/>
          </p:nvPr>
        </p:nvSpPr>
        <p:spPr>
          <a:xfrm>
            <a:off x="650875" y="1398588"/>
            <a:ext cx="7442200" cy="4687887"/>
          </a:xfrm>
        </p:spPr>
        <p:txBody>
          <a:bodyPr/>
          <a:lstStyle/>
          <a:p>
            <a:r>
              <a:rPr lang="en-US" altLang="zh-CN" sz="1800">
                <a:ea typeface="宋体" panose="02010600030101010101" pitchFamily="2" charset="-122"/>
              </a:rPr>
              <a:t>Assures that operations happen as </a:t>
            </a:r>
            <a:r>
              <a:rPr lang="en-US" altLang="zh-CN" sz="1800">
                <a:solidFill>
                  <a:srgbClr val="0000FF"/>
                </a:solidFill>
                <a:ea typeface="宋体" panose="02010600030101010101" pitchFamily="2" charset="-122"/>
              </a:rPr>
              <a:t>a single logical unit of work</a:t>
            </a:r>
            <a:r>
              <a:rPr lang="en-US" altLang="zh-CN" sz="1800">
                <a:ea typeface="宋体" panose="02010600030101010101" pitchFamily="2" charset="-122"/>
              </a:rPr>
              <a:t>, in its entirety, or not at all</a:t>
            </a:r>
          </a:p>
          <a:p>
            <a:r>
              <a:rPr lang="en-US" altLang="zh-CN" sz="1800">
                <a:ea typeface="宋体" panose="02010600030101010101" pitchFamily="2" charset="-122"/>
              </a:rPr>
              <a:t>Related to field of database systems</a:t>
            </a:r>
          </a:p>
          <a:p>
            <a:r>
              <a:rPr lang="en-US" altLang="zh-CN" sz="1800">
                <a:ea typeface="宋体" panose="02010600030101010101" pitchFamily="2" charset="-122"/>
              </a:rPr>
              <a:t>Challenge is assuring atomicity  despite computer system failures</a:t>
            </a:r>
          </a:p>
          <a:p>
            <a:r>
              <a:rPr lang="en-US" altLang="zh-CN" sz="1800" b="1">
                <a:solidFill>
                  <a:schemeClr val="tx2"/>
                </a:solidFill>
                <a:ea typeface="宋体" panose="02010600030101010101" pitchFamily="2" charset="-122"/>
              </a:rPr>
              <a:t>Transaction</a:t>
            </a:r>
            <a:r>
              <a:rPr lang="en-US" altLang="zh-CN" sz="1800" b="1">
                <a:ea typeface="宋体" panose="02010600030101010101" pitchFamily="2" charset="-122"/>
              </a:rPr>
              <a:t> - collection of instructions or operations that performs single logical function</a:t>
            </a:r>
          </a:p>
          <a:p>
            <a:pPr lvl="1"/>
            <a:r>
              <a:rPr lang="en-US" altLang="zh-CN" sz="1800">
                <a:ea typeface="宋体" panose="02010600030101010101" pitchFamily="2" charset="-122"/>
              </a:rPr>
              <a:t>Here we are concerned with changes to stable storage – disk</a:t>
            </a:r>
          </a:p>
          <a:p>
            <a:pPr lvl="1"/>
            <a:r>
              <a:rPr lang="en-US" altLang="zh-CN" sz="1800" b="1" u="sng">
                <a:ea typeface="宋体" panose="02010600030101010101" pitchFamily="2" charset="-122"/>
              </a:rPr>
              <a:t>Transaction is series of </a:t>
            </a:r>
            <a:r>
              <a:rPr lang="en-US" altLang="zh-CN" sz="1800" b="1" u="sng">
                <a:solidFill>
                  <a:srgbClr val="0000FF"/>
                </a:solidFill>
                <a:ea typeface="宋体" panose="02010600030101010101" pitchFamily="2" charset="-122"/>
              </a:rPr>
              <a:t>read</a:t>
            </a:r>
            <a:r>
              <a:rPr lang="en-US" altLang="zh-CN" sz="1800" b="1" u="sng">
                <a:ea typeface="宋体" panose="02010600030101010101" pitchFamily="2" charset="-122"/>
              </a:rPr>
              <a:t> and </a:t>
            </a:r>
            <a:r>
              <a:rPr lang="en-US" altLang="zh-CN" sz="1800" b="1" u="sng">
                <a:solidFill>
                  <a:srgbClr val="0000FF"/>
                </a:solidFill>
                <a:ea typeface="宋体" panose="02010600030101010101" pitchFamily="2" charset="-122"/>
              </a:rPr>
              <a:t>write</a:t>
            </a:r>
            <a:r>
              <a:rPr lang="en-US" altLang="zh-CN" sz="1800" b="1" u="sng">
                <a:ea typeface="宋体" panose="02010600030101010101" pitchFamily="2" charset="-122"/>
              </a:rPr>
              <a:t> operations</a:t>
            </a:r>
          </a:p>
          <a:p>
            <a:pPr lvl="1"/>
            <a:r>
              <a:rPr lang="en-US" altLang="zh-CN" sz="1800">
                <a:ea typeface="宋体" panose="02010600030101010101" pitchFamily="2" charset="-122"/>
              </a:rPr>
              <a:t>Terminated by </a:t>
            </a:r>
            <a:r>
              <a:rPr lang="en-US" altLang="zh-CN" sz="1800">
                <a:solidFill>
                  <a:srgbClr val="0000FF"/>
                </a:solidFill>
                <a:ea typeface="宋体" panose="02010600030101010101" pitchFamily="2" charset="-122"/>
              </a:rPr>
              <a:t>commit</a:t>
            </a:r>
            <a:r>
              <a:rPr lang="en-US" altLang="zh-CN" sz="1800">
                <a:ea typeface="宋体" panose="02010600030101010101" pitchFamily="2" charset="-122"/>
              </a:rPr>
              <a:t>  (transaction successful) or </a:t>
            </a:r>
            <a:r>
              <a:rPr lang="en-US" altLang="zh-CN" sz="1800">
                <a:solidFill>
                  <a:srgbClr val="0000FF"/>
                </a:solidFill>
                <a:ea typeface="宋体" panose="02010600030101010101" pitchFamily="2" charset="-122"/>
              </a:rPr>
              <a:t>abort</a:t>
            </a:r>
            <a:r>
              <a:rPr lang="en-US" altLang="zh-CN" sz="1800">
                <a:ea typeface="宋体" panose="02010600030101010101" pitchFamily="2" charset="-122"/>
              </a:rPr>
              <a:t> (transaction failed) operation</a:t>
            </a:r>
          </a:p>
          <a:p>
            <a:pPr lvl="1"/>
            <a:r>
              <a:rPr lang="en-US" altLang="zh-CN" sz="1800">
                <a:ea typeface="宋体" panose="02010600030101010101" pitchFamily="2" charset="-122"/>
              </a:rPr>
              <a:t>Aborted transaction must be </a:t>
            </a:r>
            <a:r>
              <a:rPr lang="en-US" altLang="zh-CN" sz="1800">
                <a:solidFill>
                  <a:schemeClr val="tx2"/>
                </a:solidFill>
                <a:ea typeface="宋体" panose="02010600030101010101" pitchFamily="2" charset="-122"/>
              </a:rPr>
              <a:t>rolled back</a:t>
            </a:r>
            <a:r>
              <a:rPr lang="en-US" altLang="zh-CN" sz="1800">
                <a:ea typeface="宋体" panose="02010600030101010101" pitchFamily="2" charset="-122"/>
              </a:rPr>
              <a:t> to undo any changes it performed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457921D-D9A6-4A55-9B9E-B432631A171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Types of Storage Media</a:t>
            </a:r>
          </a:p>
        </p:txBody>
      </p:sp>
      <p:sp>
        <p:nvSpPr>
          <p:cNvPr id="40963" name="Rectangle 3">
            <a:extLst>
              <a:ext uri="{FF2B5EF4-FFF2-40B4-BE49-F238E27FC236}">
                <a16:creationId xmlns:a16="http://schemas.microsoft.com/office/drawing/2014/main" id="{5A8C4965-F22E-4E07-882F-AA3C5DA648BE}"/>
              </a:ext>
            </a:extLst>
          </p:cNvPr>
          <p:cNvSpPr>
            <a:spLocks noGrp="1" noChangeArrowheads="1"/>
          </p:cNvSpPr>
          <p:nvPr>
            <p:ph type="body" idx="4294967295"/>
          </p:nvPr>
        </p:nvSpPr>
        <p:spPr>
          <a:xfrm>
            <a:off x="754063" y="1428750"/>
            <a:ext cx="7848600" cy="3019425"/>
          </a:xfrm>
        </p:spPr>
        <p:txBody>
          <a:bodyPr/>
          <a:lstStyle/>
          <a:p>
            <a:r>
              <a:rPr lang="en-US" altLang="zh-CN" sz="1800">
                <a:ea typeface="宋体" panose="02010600030101010101" pitchFamily="2" charset="-122"/>
              </a:rPr>
              <a:t>Volatile storage – information stored here does not survive system crashes</a:t>
            </a:r>
          </a:p>
          <a:p>
            <a:pPr lvl="1"/>
            <a:r>
              <a:rPr lang="en-US" altLang="zh-CN" sz="1800">
                <a:ea typeface="宋体" panose="02010600030101010101" pitchFamily="2" charset="-122"/>
              </a:rPr>
              <a:t>Example:  main memory, cache</a:t>
            </a:r>
          </a:p>
          <a:p>
            <a:r>
              <a:rPr lang="en-US" altLang="zh-CN" sz="1800">
                <a:ea typeface="宋体" panose="02010600030101010101" pitchFamily="2" charset="-122"/>
              </a:rPr>
              <a:t>Nonvolatile storage – Information usually survives crashes</a:t>
            </a:r>
          </a:p>
          <a:p>
            <a:pPr lvl="1"/>
            <a:r>
              <a:rPr lang="en-US" altLang="zh-CN" sz="1800">
                <a:ea typeface="宋体" panose="02010600030101010101" pitchFamily="2" charset="-122"/>
              </a:rPr>
              <a:t>Example:  disk and tape</a:t>
            </a:r>
          </a:p>
          <a:p>
            <a:r>
              <a:rPr lang="en-US" altLang="zh-CN" sz="1800">
                <a:ea typeface="宋体" panose="02010600030101010101" pitchFamily="2" charset="-122"/>
              </a:rPr>
              <a:t>Stable storage – Information never lost</a:t>
            </a:r>
          </a:p>
          <a:p>
            <a:pPr lvl="1"/>
            <a:r>
              <a:rPr lang="en-US" altLang="zh-CN" sz="1800">
                <a:ea typeface="宋体" panose="02010600030101010101" pitchFamily="2" charset="-122"/>
              </a:rPr>
              <a:t>Not actually possible, so approximated via replication or RAID to devices with independent failure modes</a:t>
            </a:r>
          </a:p>
        </p:txBody>
      </p:sp>
      <p:sp>
        <p:nvSpPr>
          <p:cNvPr id="40964" name="Text Box 4">
            <a:extLst>
              <a:ext uri="{FF2B5EF4-FFF2-40B4-BE49-F238E27FC236}">
                <a16:creationId xmlns:a16="http://schemas.microsoft.com/office/drawing/2014/main" id="{57359246-0E1D-4CEE-ADD1-459F5AA47E9A}"/>
              </a:ext>
            </a:extLst>
          </p:cNvPr>
          <p:cNvSpPr txBox="1">
            <a:spLocks noChangeArrowheads="1"/>
          </p:cNvSpPr>
          <p:nvPr/>
        </p:nvSpPr>
        <p:spPr bwMode="auto">
          <a:xfrm>
            <a:off x="739775" y="4305300"/>
            <a:ext cx="79533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buFont typeface="Monotype Sorts" pitchFamily="2" charset="2"/>
              <a:buNone/>
            </a:pPr>
            <a:r>
              <a:rPr lang="en-US" altLang="zh-CN" sz="2000">
                <a:ea typeface="宋体" panose="02010600030101010101" pitchFamily="2" charset="-122"/>
              </a:rPr>
              <a:t>Goal is to assure transaction atomicity where failures cause loss of information on volatile storage</a:t>
            </a:r>
          </a:p>
          <a:p>
            <a:pPr>
              <a:spcBef>
                <a:spcPct val="50000"/>
              </a:spcBef>
              <a:buClrTx/>
              <a:buSzTx/>
              <a:buFont typeface="Arial" panose="020B0604020202020204" pitchFamily="34" charset="0"/>
              <a:buNone/>
            </a:pPr>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A7AB968-5445-47DB-9763-6B7D016DA32C}"/>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Log-Based Recovery</a:t>
            </a:r>
          </a:p>
        </p:txBody>
      </p:sp>
      <p:sp>
        <p:nvSpPr>
          <p:cNvPr id="41987" name="Rectangle 3">
            <a:extLst>
              <a:ext uri="{FF2B5EF4-FFF2-40B4-BE49-F238E27FC236}">
                <a16:creationId xmlns:a16="http://schemas.microsoft.com/office/drawing/2014/main" id="{8214A01B-3D62-4EE9-A7A3-680174E99CE1}"/>
              </a:ext>
            </a:extLst>
          </p:cNvPr>
          <p:cNvSpPr>
            <a:spLocks noGrp="1" noChangeArrowheads="1"/>
          </p:cNvSpPr>
          <p:nvPr>
            <p:ph type="body" idx="4294967295"/>
          </p:nvPr>
        </p:nvSpPr>
        <p:spPr>
          <a:xfrm>
            <a:off x="827088" y="1282700"/>
            <a:ext cx="7351712" cy="4886325"/>
          </a:xfrm>
        </p:spPr>
        <p:txBody>
          <a:bodyPr/>
          <a:lstStyle/>
          <a:p>
            <a:r>
              <a:rPr lang="en-US" altLang="zh-CN" sz="1800" b="1">
                <a:solidFill>
                  <a:srgbClr val="0000FF"/>
                </a:solidFill>
                <a:ea typeface="宋体" panose="02010600030101010101" pitchFamily="2" charset="-122"/>
              </a:rPr>
              <a:t>Record to stable storage information about all modifications by a transaction</a:t>
            </a:r>
          </a:p>
          <a:p>
            <a:r>
              <a:rPr lang="en-US" altLang="zh-CN" sz="1800">
                <a:ea typeface="宋体" panose="02010600030101010101" pitchFamily="2" charset="-122"/>
              </a:rPr>
              <a:t>Most common is </a:t>
            </a:r>
            <a:r>
              <a:rPr lang="en-US" altLang="zh-CN" sz="1800">
                <a:solidFill>
                  <a:schemeClr val="tx2"/>
                </a:solidFill>
                <a:ea typeface="宋体" panose="02010600030101010101" pitchFamily="2" charset="-122"/>
              </a:rPr>
              <a:t>write-ahead logging</a:t>
            </a:r>
          </a:p>
          <a:p>
            <a:pPr lvl="1"/>
            <a:r>
              <a:rPr lang="en-US" altLang="zh-CN" sz="1800">
                <a:ea typeface="宋体" panose="02010600030101010101" pitchFamily="2" charset="-122"/>
              </a:rPr>
              <a:t>Log on stable storage, each log record describes single transaction write operation, including</a:t>
            </a:r>
          </a:p>
          <a:p>
            <a:pPr lvl="2"/>
            <a:r>
              <a:rPr lang="en-US" altLang="zh-CN" sz="1800">
                <a:solidFill>
                  <a:srgbClr val="FF0000"/>
                </a:solidFill>
                <a:ea typeface="宋体" panose="02010600030101010101" pitchFamily="2" charset="-122"/>
              </a:rPr>
              <a:t>Transaction name</a:t>
            </a:r>
          </a:p>
          <a:p>
            <a:pPr lvl="2"/>
            <a:r>
              <a:rPr lang="en-US" altLang="zh-CN" sz="1800">
                <a:solidFill>
                  <a:srgbClr val="FF0000"/>
                </a:solidFill>
                <a:ea typeface="宋体" panose="02010600030101010101" pitchFamily="2" charset="-122"/>
              </a:rPr>
              <a:t>Data item name</a:t>
            </a:r>
          </a:p>
          <a:p>
            <a:pPr lvl="2"/>
            <a:r>
              <a:rPr lang="en-US" altLang="zh-CN" sz="1800">
                <a:solidFill>
                  <a:srgbClr val="FF0000"/>
                </a:solidFill>
                <a:ea typeface="宋体" panose="02010600030101010101" pitchFamily="2" charset="-122"/>
              </a:rPr>
              <a:t>Old value</a:t>
            </a:r>
          </a:p>
          <a:p>
            <a:pPr lvl="2"/>
            <a:r>
              <a:rPr lang="en-US" altLang="zh-CN" sz="1800">
                <a:solidFill>
                  <a:srgbClr val="FF0000"/>
                </a:solidFill>
                <a:ea typeface="宋体" panose="02010600030101010101" pitchFamily="2" charset="-122"/>
              </a:rPr>
              <a:t>New value</a:t>
            </a:r>
          </a:p>
          <a:p>
            <a:pPr lvl="1"/>
            <a:r>
              <a:rPr lang="en-US" altLang="zh-CN" sz="1800">
                <a:ea typeface="宋体" panose="02010600030101010101" pitchFamily="2" charset="-122"/>
              </a:rPr>
              <a:t>&lt;</a:t>
            </a:r>
            <a:r>
              <a:rPr lang="en-US" altLang="zh-CN" sz="1800">
                <a:solidFill>
                  <a:srgbClr val="0000FF"/>
                </a:solidFill>
                <a:ea typeface="宋体" panose="02010600030101010101" pitchFamily="2" charset="-122"/>
              </a:rPr>
              <a:t>T</a:t>
            </a:r>
            <a:r>
              <a:rPr lang="en-US" altLang="zh-CN" sz="1800" baseline="-25000">
                <a:solidFill>
                  <a:srgbClr val="0000FF"/>
                </a:solidFill>
                <a:ea typeface="宋体" panose="02010600030101010101" pitchFamily="2" charset="-122"/>
              </a:rPr>
              <a:t>i</a:t>
            </a:r>
            <a:r>
              <a:rPr lang="en-US" altLang="zh-CN" sz="1800">
                <a:solidFill>
                  <a:srgbClr val="0000FF"/>
                </a:solidFill>
                <a:ea typeface="宋体" panose="02010600030101010101" pitchFamily="2" charset="-122"/>
              </a:rPr>
              <a:t> starts</a:t>
            </a:r>
            <a:r>
              <a:rPr lang="en-US" altLang="zh-CN" sz="1800">
                <a:ea typeface="宋体" panose="02010600030101010101" pitchFamily="2" charset="-122"/>
              </a:rPr>
              <a:t>&gt; written to log </a:t>
            </a:r>
            <a:r>
              <a:rPr lang="en-US" altLang="zh-CN" sz="1800">
                <a:solidFill>
                  <a:srgbClr val="0000FF"/>
                </a:solidFill>
                <a:ea typeface="宋体" panose="02010600030101010101" pitchFamily="2" charset="-122"/>
              </a:rPr>
              <a:t>when transaction T</a:t>
            </a:r>
            <a:r>
              <a:rPr lang="en-US" altLang="zh-CN" sz="1800" baseline="-25000">
                <a:solidFill>
                  <a:srgbClr val="0000FF"/>
                </a:solidFill>
                <a:ea typeface="宋体" panose="02010600030101010101" pitchFamily="2" charset="-122"/>
              </a:rPr>
              <a:t>i</a:t>
            </a:r>
            <a:r>
              <a:rPr lang="en-US" altLang="zh-CN" sz="1800">
                <a:solidFill>
                  <a:srgbClr val="0000FF"/>
                </a:solidFill>
                <a:ea typeface="宋体" panose="02010600030101010101" pitchFamily="2" charset="-122"/>
              </a:rPr>
              <a:t> starts</a:t>
            </a:r>
          </a:p>
          <a:p>
            <a:pPr lvl="1"/>
            <a:r>
              <a:rPr lang="en-US" altLang="zh-CN" sz="1800">
                <a:ea typeface="宋体" panose="02010600030101010101" pitchFamily="2" charset="-122"/>
              </a:rPr>
              <a:t>&lt;</a:t>
            </a:r>
            <a:r>
              <a:rPr lang="en-US" altLang="zh-CN" sz="1800">
                <a:solidFill>
                  <a:srgbClr val="0000FF"/>
                </a:solidFill>
                <a:ea typeface="宋体" panose="02010600030101010101" pitchFamily="2" charset="-122"/>
              </a:rPr>
              <a:t>T</a:t>
            </a:r>
            <a:r>
              <a:rPr lang="en-US" altLang="zh-CN" sz="1800" baseline="-25000">
                <a:solidFill>
                  <a:srgbClr val="0000FF"/>
                </a:solidFill>
                <a:ea typeface="宋体" panose="02010600030101010101" pitchFamily="2" charset="-122"/>
              </a:rPr>
              <a:t>i </a:t>
            </a:r>
            <a:r>
              <a:rPr lang="en-US" altLang="zh-CN" sz="1800">
                <a:solidFill>
                  <a:srgbClr val="0000FF"/>
                </a:solidFill>
                <a:ea typeface="宋体" panose="02010600030101010101" pitchFamily="2" charset="-122"/>
              </a:rPr>
              <a:t>commits</a:t>
            </a:r>
            <a:r>
              <a:rPr lang="en-US" altLang="zh-CN" sz="1800">
                <a:ea typeface="宋体" panose="02010600030101010101" pitchFamily="2" charset="-122"/>
              </a:rPr>
              <a:t>&gt; written </a:t>
            </a:r>
            <a:r>
              <a:rPr lang="en-US" altLang="zh-CN" sz="1800">
                <a:solidFill>
                  <a:srgbClr val="0000FF"/>
                </a:solidFill>
                <a:ea typeface="宋体" panose="02010600030101010101" pitchFamily="2" charset="-122"/>
              </a:rPr>
              <a:t>when T</a:t>
            </a:r>
            <a:r>
              <a:rPr lang="en-US" altLang="zh-CN" sz="1800" baseline="-25000">
                <a:solidFill>
                  <a:srgbClr val="0000FF"/>
                </a:solidFill>
                <a:ea typeface="宋体" panose="02010600030101010101" pitchFamily="2" charset="-122"/>
              </a:rPr>
              <a:t>i</a:t>
            </a:r>
            <a:r>
              <a:rPr lang="en-US" altLang="zh-CN" sz="1800">
                <a:solidFill>
                  <a:srgbClr val="0000FF"/>
                </a:solidFill>
                <a:ea typeface="宋体" panose="02010600030101010101" pitchFamily="2" charset="-122"/>
              </a:rPr>
              <a:t> commits</a:t>
            </a:r>
          </a:p>
          <a:p>
            <a:r>
              <a:rPr lang="en-US" altLang="zh-CN" sz="2000">
                <a:ea typeface="宋体" panose="02010600030101010101" pitchFamily="2" charset="-122"/>
              </a:rPr>
              <a:t>Log entry must reach stable storage before operation on data occurs</a:t>
            </a:r>
          </a:p>
          <a:p>
            <a:pPr lvl="2"/>
            <a:endParaRPr lang="en-US" altLang="zh-CN" sz="2000">
              <a:ea typeface="宋体" panose="02010600030101010101" pitchFamily="2" charset="-122"/>
            </a:endParaRPr>
          </a:p>
          <a:p>
            <a:pPr lvl="2"/>
            <a:endParaRPr lang="en-US" altLang="zh-CN"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10305C5-54C4-4A22-9834-CFE00DBDC48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Schematic view of a Monitor</a:t>
            </a:r>
          </a:p>
        </p:txBody>
      </p:sp>
      <p:pic>
        <p:nvPicPr>
          <p:cNvPr id="7171" name="Picture 3">
            <a:extLst>
              <a:ext uri="{FF2B5EF4-FFF2-40B4-BE49-F238E27FC236}">
                <a16:creationId xmlns:a16="http://schemas.microsoft.com/office/drawing/2014/main" id="{9ADCCBD1-A5A4-4051-ABC0-5B1BED392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979" t="533" r="11377" b="533"/>
          <a:stretch>
            <a:fillRect/>
          </a:stretch>
        </p:blipFill>
        <p:spPr bwMode="auto">
          <a:xfrm>
            <a:off x="1176338" y="1247775"/>
            <a:ext cx="6269037" cy="422433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172" name="TextBox 1">
            <a:extLst>
              <a:ext uri="{FF2B5EF4-FFF2-40B4-BE49-F238E27FC236}">
                <a16:creationId xmlns:a16="http://schemas.microsoft.com/office/drawing/2014/main" id="{B5A214E6-B702-4AEB-956C-B2D66005D771}"/>
              </a:ext>
            </a:extLst>
          </p:cNvPr>
          <p:cNvSpPr txBox="1">
            <a:spLocks noChangeArrowheads="1"/>
          </p:cNvSpPr>
          <p:nvPr/>
        </p:nvSpPr>
        <p:spPr bwMode="auto">
          <a:xfrm>
            <a:off x="1755775" y="5935663"/>
            <a:ext cx="5359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Figure 6.17 Schematic view of a Monitor</a:t>
            </a:r>
            <a:endParaRPr lang="zh-CN" altLang="en-US" sz="1800">
              <a:ea typeface="宋体" panose="02010600030101010101" pitchFamily="2" charset="-122"/>
            </a:endParaRPr>
          </a:p>
        </p:txBody>
      </p:sp>
      <p:sp>
        <p:nvSpPr>
          <p:cNvPr id="7173" name="矩形 1">
            <a:extLst>
              <a:ext uri="{FF2B5EF4-FFF2-40B4-BE49-F238E27FC236}">
                <a16:creationId xmlns:a16="http://schemas.microsoft.com/office/drawing/2014/main" id="{B71FA437-D4E0-43A5-BFD3-8CA7C5A1E6EB}"/>
              </a:ext>
            </a:extLst>
          </p:cNvPr>
          <p:cNvSpPr>
            <a:spLocks noChangeArrowheads="1"/>
          </p:cNvSpPr>
          <p:nvPr/>
        </p:nvSpPr>
        <p:spPr bwMode="auto">
          <a:xfrm>
            <a:off x="7670800" y="1878013"/>
            <a:ext cx="1274763" cy="2031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lnSpc>
                <a:spcPct val="90000"/>
              </a:lnSpc>
              <a:spcBef>
                <a:spcPct val="0"/>
              </a:spcBef>
              <a:buClrTx/>
              <a:buSzTx/>
              <a:buFontTx/>
              <a:buNone/>
            </a:pPr>
            <a:r>
              <a:rPr lang="en-US" altLang="zh-CN" sz="2000" dirty="0">
                <a:solidFill>
                  <a:srgbClr val="C00000"/>
                </a:solidFill>
                <a:ea typeface="宋体" panose="02010600030101010101" pitchFamily="2" charset="-122"/>
              </a:rPr>
              <a:t>Only one process </a:t>
            </a:r>
            <a:r>
              <a:rPr lang="en-US" altLang="zh-CN" sz="2000" dirty="0">
                <a:ea typeface="宋体" panose="02010600030101010101" pitchFamily="2" charset="-122"/>
              </a:rPr>
              <a:t>may be active </a:t>
            </a:r>
            <a:r>
              <a:rPr lang="en-US" altLang="zh-CN" sz="2000" dirty="0">
                <a:solidFill>
                  <a:srgbClr val="0000FF"/>
                </a:solidFill>
                <a:ea typeface="宋体" panose="02010600030101010101" pitchFamily="2" charset="-122"/>
              </a:rPr>
              <a:t>within the monitor at a time</a:t>
            </a:r>
            <a:r>
              <a:rPr lang="zh-CN" altLang="en-US" sz="2000" b="1" dirty="0">
                <a:solidFill>
                  <a:srgbClr val="0000FF"/>
                </a:solidFill>
                <a:ea typeface="宋体" panose="02010600030101010101" pitchFamily="2" charset="-122"/>
              </a:rPr>
              <a:t>；</a:t>
            </a:r>
            <a:endParaRPr lang="en-US" altLang="zh-CN" sz="2000" b="1" dirty="0">
              <a:solidFill>
                <a:srgbClr val="0000FF"/>
              </a:solidFill>
              <a:ea typeface="宋体" panose="02010600030101010101" pitchFamily="2" charset="-122"/>
            </a:endParaRPr>
          </a:p>
        </p:txBody>
      </p:sp>
      <p:sp>
        <p:nvSpPr>
          <p:cNvPr id="2" name="圆角矩形标注 1"/>
          <p:cNvSpPr/>
          <p:nvPr/>
        </p:nvSpPr>
        <p:spPr bwMode="auto">
          <a:xfrm>
            <a:off x="5344357" y="2414726"/>
            <a:ext cx="1908699" cy="710214"/>
          </a:xfrm>
          <a:prstGeom prst="wedgeRoundRectCallout">
            <a:avLst>
              <a:gd name="adj1" fmla="val -43210"/>
              <a:gd name="adj2" fmla="val -96323"/>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Helvetica" panose="020B0604020202020204" pitchFamily="34" charset="0"/>
              </a:rPr>
              <a:t>等待访问管程的进程队列</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F333A38-58C1-418F-AA51-DD7D681437E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Log-Based Recovery Algorithm</a:t>
            </a:r>
          </a:p>
        </p:txBody>
      </p:sp>
      <p:sp>
        <p:nvSpPr>
          <p:cNvPr id="43011" name="Rectangle 3">
            <a:extLst>
              <a:ext uri="{FF2B5EF4-FFF2-40B4-BE49-F238E27FC236}">
                <a16:creationId xmlns:a16="http://schemas.microsoft.com/office/drawing/2014/main" id="{D27C8547-68F8-4002-BE1C-BCDFD901D736}"/>
              </a:ext>
            </a:extLst>
          </p:cNvPr>
          <p:cNvSpPr>
            <a:spLocks noGrp="1" noChangeArrowheads="1"/>
          </p:cNvSpPr>
          <p:nvPr>
            <p:ph type="body" idx="4294967295"/>
          </p:nvPr>
        </p:nvSpPr>
        <p:spPr/>
        <p:txBody>
          <a:bodyPr/>
          <a:lstStyle/>
          <a:p>
            <a:r>
              <a:rPr lang="en-US" altLang="zh-CN" sz="1800">
                <a:ea typeface="宋体" panose="02010600030101010101" pitchFamily="2" charset="-122"/>
              </a:rPr>
              <a:t>Using the log, system can handle any volatile memory errors</a:t>
            </a:r>
          </a:p>
          <a:p>
            <a:pPr lvl="1"/>
            <a:r>
              <a:rPr lang="en-US" altLang="zh-CN" sz="1800">
                <a:solidFill>
                  <a:srgbClr val="0000FF"/>
                </a:solidFill>
                <a:ea typeface="宋体" panose="02010600030101010101" pitchFamily="2" charset="-122"/>
              </a:rPr>
              <a:t>Undo(T</a:t>
            </a:r>
            <a:r>
              <a:rPr lang="en-US" altLang="zh-CN" sz="1800" baseline="-25000">
                <a:solidFill>
                  <a:srgbClr val="0000FF"/>
                </a:solidFill>
                <a:ea typeface="宋体" panose="02010600030101010101" pitchFamily="2" charset="-122"/>
              </a:rPr>
              <a:t>i</a:t>
            </a:r>
            <a:r>
              <a:rPr lang="en-US" altLang="zh-CN" sz="1800">
                <a:solidFill>
                  <a:srgbClr val="0000FF"/>
                </a:solidFill>
                <a:ea typeface="宋体" panose="02010600030101010101" pitchFamily="2" charset="-122"/>
              </a:rPr>
              <a:t>)</a:t>
            </a:r>
            <a:r>
              <a:rPr lang="en-US" altLang="zh-CN" sz="1800">
                <a:ea typeface="宋体" panose="02010600030101010101" pitchFamily="2" charset="-122"/>
              </a:rPr>
              <a:t> restores value of all data updated by T</a:t>
            </a:r>
            <a:r>
              <a:rPr lang="en-US" altLang="zh-CN" sz="1800" baseline="-25000">
                <a:ea typeface="宋体" panose="02010600030101010101" pitchFamily="2" charset="-122"/>
              </a:rPr>
              <a:t>i</a:t>
            </a:r>
          </a:p>
          <a:p>
            <a:pPr lvl="1"/>
            <a:r>
              <a:rPr lang="en-US" altLang="zh-CN" sz="1800">
                <a:solidFill>
                  <a:srgbClr val="0000FF"/>
                </a:solidFill>
                <a:ea typeface="宋体" panose="02010600030101010101" pitchFamily="2" charset="-122"/>
              </a:rPr>
              <a:t>Redo(T</a:t>
            </a:r>
            <a:r>
              <a:rPr lang="en-US" altLang="zh-CN" sz="1800" baseline="-25000">
                <a:solidFill>
                  <a:srgbClr val="0000FF"/>
                </a:solidFill>
                <a:ea typeface="宋体" panose="02010600030101010101" pitchFamily="2" charset="-122"/>
              </a:rPr>
              <a:t>i</a:t>
            </a:r>
            <a:r>
              <a:rPr lang="en-US" altLang="zh-CN" sz="1800">
                <a:solidFill>
                  <a:srgbClr val="0000FF"/>
                </a:solidFill>
                <a:ea typeface="宋体" panose="02010600030101010101" pitchFamily="2" charset="-122"/>
              </a:rPr>
              <a:t>)</a:t>
            </a:r>
            <a:r>
              <a:rPr lang="en-US" altLang="zh-CN" sz="1800">
                <a:ea typeface="宋体" panose="02010600030101010101" pitchFamily="2" charset="-122"/>
              </a:rPr>
              <a:t> sets values of all data in transaction T</a:t>
            </a:r>
            <a:r>
              <a:rPr lang="en-US" altLang="zh-CN" sz="1800" baseline="-25000">
                <a:ea typeface="宋体" panose="02010600030101010101" pitchFamily="2" charset="-122"/>
              </a:rPr>
              <a:t>i</a:t>
            </a:r>
            <a:r>
              <a:rPr lang="en-US" altLang="zh-CN" sz="1800">
                <a:ea typeface="宋体" panose="02010600030101010101" pitchFamily="2" charset="-122"/>
              </a:rPr>
              <a:t> to new values</a:t>
            </a:r>
          </a:p>
          <a:p>
            <a:r>
              <a:rPr lang="en-US" altLang="zh-CN" sz="1800">
                <a:ea typeface="宋体" panose="02010600030101010101" pitchFamily="2" charset="-122"/>
              </a:rPr>
              <a:t>Undo(T</a:t>
            </a:r>
            <a:r>
              <a:rPr lang="en-US" altLang="zh-CN" sz="1800" baseline="-25000">
                <a:ea typeface="宋体" panose="02010600030101010101" pitchFamily="2" charset="-122"/>
              </a:rPr>
              <a:t>i</a:t>
            </a:r>
            <a:r>
              <a:rPr lang="en-US" altLang="zh-CN" sz="1800">
                <a:ea typeface="宋体" panose="02010600030101010101" pitchFamily="2" charset="-122"/>
              </a:rPr>
              <a:t>) and redo(T</a:t>
            </a:r>
            <a:r>
              <a:rPr lang="en-US" altLang="zh-CN" sz="1800" baseline="-25000">
                <a:ea typeface="宋体" panose="02010600030101010101" pitchFamily="2" charset="-122"/>
              </a:rPr>
              <a:t>i</a:t>
            </a:r>
            <a:r>
              <a:rPr lang="en-US" altLang="zh-CN" sz="1800">
                <a:ea typeface="宋体" panose="02010600030101010101" pitchFamily="2" charset="-122"/>
              </a:rPr>
              <a:t>) must be </a:t>
            </a:r>
            <a:r>
              <a:rPr lang="en-US" altLang="zh-CN" sz="1800" b="1">
                <a:solidFill>
                  <a:schemeClr val="tx2"/>
                </a:solidFill>
                <a:ea typeface="宋体" panose="02010600030101010101" pitchFamily="2" charset="-122"/>
              </a:rPr>
              <a:t>idempotent</a:t>
            </a:r>
          </a:p>
          <a:p>
            <a:pPr lvl="1"/>
            <a:r>
              <a:rPr lang="en-US" altLang="zh-CN" sz="1800">
                <a:ea typeface="宋体" panose="02010600030101010101" pitchFamily="2" charset="-122"/>
              </a:rPr>
              <a:t>Multiple executions must have the same result as one execution</a:t>
            </a:r>
          </a:p>
          <a:p>
            <a:r>
              <a:rPr lang="en-US" altLang="zh-CN" sz="1800">
                <a:ea typeface="宋体" panose="02010600030101010101" pitchFamily="2" charset="-122"/>
              </a:rPr>
              <a:t>If system fails, restore state of all updated data via log</a:t>
            </a:r>
          </a:p>
          <a:p>
            <a:pPr lvl="1"/>
            <a:r>
              <a:rPr lang="en-US" altLang="zh-CN" sz="1800">
                <a:ea typeface="宋体" panose="02010600030101010101" pitchFamily="2" charset="-122"/>
              </a:rPr>
              <a:t>If log contains &lt;T</a:t>
            </a:r>
            <a:r>
              <a:rPr lang="en-US" altLang="zh-CN" sz="1800" baseline="-25000">
                <a:ea typeface="宋体" panose="02010600030101010101" pitchFamily="2" charset="-122"/>
              </a:rPr>
              <a:t>i</a:t>
            </a:r>
            <a:r>
              <a:rPr lang="en-US" altLang="zh-CN" sz="1800">
                <a:ea typeface="宋体" panose="02010600030101010101" pitchFamily="2" charset="-122"/>
              </a:rPr>
              <a:t> starts&gt; without &lt;T</a:t>
            </a:r>
            <a:r>
              <a:rPr lang="en-US" altLang="zh-CN" sz="1800" baseline="-25000">
                <a:ea typeface="宋体" panose="02010600030101010101" pitchFamily="2" charset="-122"/>
              </a:rPr>
              <a:t>i</a:t>
            </a:r>
            <a:r>
              <a:rPr lang="en-US" altLang="zh-CN" sz="1800">
                <a:ea typeface="宋体" panose="02010600030101010101" pitchFamily="2" charset="-122"/>
              </a:rPr>
              <a:t> commits&gt;, </a:t>
            </a:r>
            <a:r>
              <a:rPr lang="en-US" altLang="zh-CN" sz="1800">
                <a:solidFill>
                  <a:schemeClr val="tx2"/>
                </a:solidFill>
                <a:ea typeface="宋体" panose="02010600030101010101" pitchFamily="2" charset="-122"/>
              </a:rPr>
              <a:t>undo(T</a:t>
            </a:r>
            <a:r>
              <a:rPr lang="en-US" altLang="zh-CN" sz="1800" baseline="-25000">
                <a:solidFill>
                  <a:schemeClr val="tx2"/>
                </a:solidFill>
                <a:ea typeface="宋体" panose="02010600030101010101" pitchFamily="2" charset="-122"/>
              </a:rPr>
              <a:t>i</a:t>
            </a:r>
            <a:r>
              <a:rPr lang="en-US" altLang="zh-CN" sz="1800">
                <a:solidFill>
                  <a:schemeClr val="tx2"/>
                </a:solidFill>
                <a:ea typeface="宋体" panose="02010600030101010101" pitchFamily="2" charset="-122"/>
              </a:rPr>
              <a:t>)</a:t>
            </a:r>
          </a:p>
          <a:p>
            <a:pPr lvl="1"/>
            <a:r>
              <a:rPr lang="en-US" altLang="zh-CN" sz="1800">
                <a:ea typeface="宋体" panose="02010600030101010101" pitchFamily="2" charset="-122"/>
              </a:rPr>
              <a:t>If log contains &lt;T</a:t>
            </a:r>
            <a:r>
              <a:rPr lang="en-US" altLang="zh-CN" sz="1800" baseline="-25000">
                <a:ea typeface="宋体" panose="02010600030101010101" pitchFamily="2" charset="-122"/>
              </a:rPr>
              <a:t>i</a:t>
            </a:r>
            <a:r>
              <a:rPr lang="en-US" altLang="zh-CN" sz="1800">
                <a:ea typeface="宋体" panose="02010600030101010101" pitchFamily="2" charset="-122"/>
              </a:rPr>
              <a:t> starts&gt; and &lt;T</a:t>
            </a:r>
            <a:r>
              <a:rPr lang="en-US" altLang="zh-CN" sz="1800" baseline="-25000">
                <a:ea typeface="宋体" panose="02010600030101010101" pitchFamily="2" charset="-122"/>
              </a:rPr>
              <a:t>i</a:t>
            </a:r>
            <a:r>
              <a:rPr lang="en-US" altLang="zh-CN" sz="1800">
                <a:ea typeface="宋体" panose="02010600030101010101" pitchFamily="2" charset="-122"/>
              </a:rPr>
              <a:t> commits&gt;, </a:t>
            </a:r>
            <a:r>
              <a:rPr lang="en-US" altLang="zh-CN" sz="1800">
                <a:solidFill>
                  <a:schemeClr val="tx2"/>
                </a:solidFill>
                <a:ea typeface="宋体" panose="02010600030101010101" pitchFamily="2" charset="-122"/>
              </a:rPr>
              <a:t>redo(T</a:t>
            </a:r>
            <a:r>
              <a:rPr lang="en-US" altLang="zh-CN" sz="1800" baseline="-25000">
                <a:solidFill>
                  <a:schemeClr val="tx2"/>
                </a:solidFill>
                <a:ea typeface="宋体" panose="02010600030101010101" pitchFamily="2" charset="-122"/>
              </a:rPr>
              <a:t>i</a:t>
            </a:r>
            <a:r>
              <a:rPr lang="en-US" altLang="zh-CN" sz="1800">
                <a:solidFill>
                  <a:schemeClr val="tx2"/>
                </a:solidFill>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47F45C1-FBA4-40E1-94DE-822D432A5FD0}"/>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Checkpoints</a:t>
            </a:r>
          </a:p>
        </p:txBody>
      </p:sp>
      <p:sp>
        <p:nvSpPr>
          <p:cNvPr id="44035" name="Rectangle 3">
            <a:extLst>
              <a:ext uri="{FF2B5EF4-FFF2-40B4-BE49-F238E27FC236}">
                <a16:creationId xmlns:a16="http://schemas.microsoft.com/office/drawing/2014/main" id="{A1B5B142-48CF-4816-9C64-D36C0FF45A24}"/>
              </a:ext>
            </a:extLst>
          </p:cNvPr>
          <p:cNvSpPr>
            <a:spLocks noGrp="1" noChangeArrowheads="1"/>
          </p:cNvSpPr>
          <p:nvPr>
            <p:ph type="body" idx="4294967295"/>
          </p:nvPr>
        </p:nvSpPr>
        <p:spPr/>
        <p:txBody>
          <a:bodyPr/>
          <a:lstStyle/>
          <a:p>
            <a:pPr marL="381000" indent="-381000" defTabSz="465138"/>
            <a:r>
              <a:rPr lang="en-US" altLang="zh-CN" sz="1800">
                <a:ea typeface="宋体" panose="02010600030101010101" pitchFamily="2" charset="-122"/>
              </a:rPr>
              <a:t>Log could become long, and recovery could take long</a:t>
            </a:r>
          </a:p>
          <a:p>
            <a:pPr marL="381000" indent="-381000" defTabSz="465138"/>
            <a:r>
              <a:rPr lang="en-US" altLang="zh-CN" sz="1800">
                <a:ea typeface="宋体" panose="02010600030101010101" pitchFamily="2" charset="-122"/>
              </a:rPr>
              <a:t>Checkpoints shorten log and recovery time.</a:t>
            </a:r>
          </a:p>
          <a:p>
            <a:pPr marL="381000" indent="-381000" defTabSz="465138"/>
            <a:r>
              <a:rPr lang="en-US" altLang="zh-CN" sz="1800">
                <a:ea typeface="宋体" panose="02010600030101010101" pitchFamily="2" charset="-122"/>
              </a:rPr>
              <a:t>Checkpoint scheme:</a:t>
            </a:r>
          </a:p>
          <a:p>
            <a:pPr marL="800100" lvl="1" indent="-342900" defTabSz="465138">
              <a:buFont typeface="Monotype Sorts" pitchFamily="2" charset="2"/>
              <a:buAutoNum type="arabicPeriod"/>
            </a:pPr>
            <a:r>
              <a:rPr lang="en-US" altLang="zh-CN" sz="1800">
                <a:ea typeface="宋体" panose="02010600030101010101" pitchFamily="2" charset="-122"/>
              </a:rPr>
              <a:t>Output all log records currently in volatile storage to stable storage</a:t>
            </a:r>
          </a:p>
          <a:p>
            <a:pPr marL="800100" lvl="1" indent="-342900" defTabSz="465138">
              <a:buFont typeface="Monotype Sorts" pitchFamily="2" charset="2"/>
              <a:buAutoNum type="arabicPeriod"/>
            </a:pPr>
            <a:r>
              <a:rPr lang="en-US" altLang="zh-CN" sz="1800">
                <a:ea typeface="宋体" panose="02010600030101010101" pitchFamily="2" charset="-122"/>
              </a:rPr>
              <a:t>Output all modified data from volatile to stable storage</a:t>
            </a:r>
          </a:p>
          <a:p>
            <a:pPr marL="800100" lvl="1" indent="-342900" defTabSz="465138">
              <a:buFont typeface="Monotype Sorts" pitchFamily="2" charset="2"/>
              <a:buAutoNum type="arabicPeriod"/>
            </a:pPr>
            <a:r>
              <a:rPr lang="en-US" altLang="zh-CN" sz="1800">
                <a:ea typeface="宋体" panose="02010600030101010101" pitchFamily="2" charset="-122"/>
              </a:rPr>
              <a:t>Output a log record &lt;checkpoint&gt; to the log on stable storage</a:t>
            </a:r>
          </a:p>
          <a:p>
            <a:pPr marL="381000" indent="-381000" defTabSz="465138"/>
            <a:r>
              <a:rPr lang="en-US" altLang="zh-CN" sz="1800">
                <a:ea typeface="宋体" panose="02010600030101010101" pitchFamily="2" charset="-122"/>
              </a:rPr>
              <a:t>Now recovery only includes Ti, such that Ti started executing before the most recent checkpoint, and all transactions after Ti All other transactions already on stable storage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A51A434-E417-4DCF-BF8E-0D678BB58EF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Concurrent Transactions</a:t>
            </a:r>
          </a:p>
        </p:txBody>
      </p:sp>
      <p:sp>
        <p:nvSpPr>
          <p:cNvPr id="45059" name="Rectangle 3">
            <a:extLst>
              <a:ext uri="{FF2B5EF4-FFF2-40B4-BE49-F238E27FC236}">
                <a16:creationId xmlns:a16="http://schemas.microsoft.com/office/drawing/2014/main" id="{F17726DD-E513-4ECD-B240-C01061CCD727}"/>
              </a:ext>
            </a:extLst>
          </p:cNvPr>
          <p:cNvSpPr>
            <a:spLocks noGrp="1" noChangeArrowheads="1"/>
          </p:cNvSpPr>
          <p:nvPr>
            <p:ph type="body" idx="4294967295"/>
          </p:nvPr>
        </p:nvSpPr>
        <p:spPr>
          <a:xfrm>
            <a:off x="620713" y="1282700"/>
            <a:ext cx="7880350" cy="4483100"/>
          </a:xfrm>
        </p:spPr>
        <p:txBody>
          <a:bodyPr/>
          <a:lstStyle/>
          <a:p>
            <a:r>
              <a:rPr lang="en-US" altLang="zh-CN" sz="2400">
                <a:ea typeface="宋体" panose="02010600030101010101" pitchFamily="2" charset="-122"/>
              </a:rPr>
              <a:t>Must be equivalent to serial execution – </a:t>
            </a:r>
            <a:r>
              <a:rPr lang="en-US" altLang="zh-CN" sz="2400">
                <a:solidFill>
                  <a:schemeClr val="tx2"/>
                </a:solidFill>
                <a:ea typeface="宋体" panose="02010600030101010101" pitchFamily="2" charset="-122"/>
              </a:rPr>
              <a:t>serializability</a:t>
            </a:r>
          </a:p>
          <a:p>
            <a:r>
              <a:rPr lang="en-US" altLang="zh-CN" sz="2400">
                <a:ea typeface="宋体" panose="02010600030101010101" pitchFamily="2" charset="-122"/>
              </a:rPr>
              <a:t>Could perform all transactions in critical section</a:t>
            </a:r>
          </a:p>
          <a:p>
            <a:pPr lvl="1"/>
            <a:r>
              <a:rPr lang="en-US" altLang="zh-CN" sz="2400">
                <a:ea typeface="宋体" panose="02010600030101010101" pitchFamily="2" charset="-122"/>
              </a:rPr>
              <a:t>Inefficient, too restrictive</a:t>
            </a:r>
          </a:p>
          <a:p>
            <a:r>
              <a:rPr lang="en-US" altLang="zh-CN" sz="2400">
                <a:solidFill>
                  <a:schemeClr val="tx2"/>
                </a:solidFill>
                <a:ea typeface="宋体" panose="02010600030101010101" pitchFamily="2" charset="-122"/>
              </a:rPr>
              <a:t>Concurrency-control algorithms</a:t>
            </a:r>
            <a:r>
              <a:rPr lang="en-US" altLang="zh-CN" sz="2400">
                <a:ea typeface="宋体" panose="02010600030101010101" pitchFamily="2" charset="-122"/>
              </a:rPr>
              <a:t> provide serializability</a:t>
            </a:r>
          </a:p>
          <a:p>
            <a:pPr>
              <a:buFont typeface="Monotype Sorts" pitchFamily="2" charset="2"/>
              <a:buNone/>
            </a:pPr>
            <a:endParaRPr lang="zh-CN" altLang="en-US" sz="2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D950245-EF8A-429D-B327-58617A77325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Serializability</a:t>
            </a:r>
          </a:p>
        </p:txBody>
      </p:sp>
      <p:sp>
        <p:nvSpPr>
          <p:cNvPr id="46083" name="Rectangle 3">
            <a:extLst>
              <a:ext uri="{FF2B5EF4-FFF2-40B4-BE49-F238E27FC236}">
                <a16:creationId xmlns:a16="http://schemas.microsoft.com/office/drawing/2014/main" id="{6AD638B9-A486-4EAA-B51C-5347718E75C8}"/>
              </a:ext>
            </a:extLst>
          </p:cNvPr>
          <p:cNvSpPr>
            <a:spLocks noGrp="1" noChangeArrowheads="1"/>
          </p:cNvSpPr>
          <p:nvPr>
            <p:ph type="body" idx="4294967295"/>
          </p:nvPr>
        </p:nvSpPr>
        <p:spPr/>
        <p:txBody>
          <a:bodyPr/>
          <a:lstStyle/>
          <a:p>
            <a:r>
              <a:rPr lang="en-US" altLang="zh-CN" sz="2400">
                <a:ea typeface="宋体" panose="02010600030101010101" pitchFamily="2" charset="-122"/>
              </a:rPr>
              <a:t>Consider two data items A and B</a:t>
            </a:r>
          </a:p>
          <a:p>
            <a:r>
              <a:rPr lang="en-US" altLang="zh-CN" sz="2400">
                <a:ea typeface="宋体" panose="02010600030101010101" pitchFamily="2" charset="-122"/>
              </a:rPr>
              <a:t>Consider Transactions T</a:t>
            </a:r>
            <a:r>
              <a:rPr lang="en-US" altLang="zh-CN" sz="2400" baseline="-25000">
                <a:ea typeface="宋体" panose="02010600030101010101" pitchFamily="2" charset="-122"/>
              </a:rPr>
              <a:t>0 </a:t>
            </a:r>
            <a:r>
              <a:rPr lang="en-US" altLang="zh-CN" sz="2400">
                <a:ea typeface="宋体" panose="02010600030101010101" pitchFamily="2" charset="-122"/>
              </a:rPr>
              <a:t>and T</a:t>
            </a:r>
            <a:r>
              <a:rPr lang="en-US" altLang="zh-CN" sz="2400" baseline="-25000">
                <a:ea typeface="宋体" panose="02010600030101010101" pitchFamily="2" charset="-122"/>
              </a:rPr>
              <a:t>1</a:t>
            </a:r>
          </a:p>
          <a:p>
            <a:r>
              <a:rPr lang="en-US" altLang="zh-CN" sz="2400">
                <a:ea typeface="宋体" panose="02010600030101010101" pitchFamily="2" charset="-122"/>
              </a:rPr>
              <a:t>Execute T</a:t>
            </a:r>
            <a:r>
              <a:rPr lang="en-US" altLang="zh-CN" sz="2400" baseline="-25000">
                <a:ea typeface="宋体" panose="02010600030101010101" pitchFamily="2" charset="-122"/>
              </a:rPr>
              <a:t>0</a:t>
            </a:r>
            <a:r>
              <a:rPr lang="en-US" altLang="zh-CN" sz="2400">
                <a:ea typeface="宋体" panose="02010600030101010101" pitchFamily="2" charset="-122"/>
              </a:rPr>
              <a:t>, T</a:t>
            </a:r>
            <a:r>
              <a:rPr lang="en-US" altLang="zh-CN" sz="2400" baseline="-25000">
                <a:ea typeface="宋体" panose="02010600030101010101" pitchFamily="2" charset="-122"/>
              </a:rPr>
              <a:t>1</a:t>
            </a:r>
            <a:r>
              <a:rPr lang="en-US" altLang="zh-CN" sz="2400">
                <a:ea typeface="宋体" panose="02010600030101010101" pitchFamily="2" charset="-122"/>
              </a:rPr>
              <a:t> atomically</a:t>
            </a:r>
          </a:p>
          <a:p>
            <a:r>
              <a:rPr lang="en-US" altLang="zh-CN" sz="2400">
                <a:ea typeface="宋体" panose="02010600030101010101" pitchFamily="2" charset="-122"/>
              </a:rPr>
              <a:t>Execution sequence called </a:t>
            </a:r>
            <a:r>
              <a:rPr lang="en-US" altLang="zh-CN" sz="2400">
                <a:solidFill>
                  <a:schemeClr val="tx2"/>
                </a:solidFill>
                <a:ea typeface="宋体" panose="02010600030101010101" pitchFamily="2" charset="-122"/>
              </a:rPr>
              <a:t>schedule</a:t>
            </a:r>
          </a:p>
          <a:p>
            <a:r>
              <a:rPr lang="en-US" altLang="zh-CN" sz="2400">
                <a:ea typeface="宋体" panose="02010600030101010101" pitchFamily="2" charset="-122"/>
              </a:rPr>
              <a:t>Atomically executed transaction order called </a:t>
            </a:r>
            <a:r>
              <a:rPr lang="en-US" altLang="zh-CN" sz="2400">
                <a:solidFill>
                  <a:schemeClr val="tx2"/>
                </a:solidFill>
                <a:ea typeface="宋体" panose="02010600030101010101" pitchFamily="2" charset="-122"/>
              </a:rPr>
              <a:t>serial schedule</a:t>
            </a:r>
          </a:p>
          <a:p>
            <a:r>
              <a:rPr lang="en-US" altLang="zh-CN" sz="2400">
                <a:ea typeface="宋体" panose="02010600030101010101" pitchFamily="2" charset="-122"/>
              </a:rPr>
              <a:t>For N transactions, there are N! valid serial schedules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0806330-6051-448D-B64F-968E468CF796}"/>
              </a:ext>
            </a:extLst>
          </p:cNvPr>
          <p:cNvSpPr>
            <a:spLocks noGrp="1" noChangeArrowheads="1"/>
          </p:cNvSpPr>
          <p:nvPr>
            <p:ph type="title" idx="4294967295"/>
          </p:nvPr>
        </p:nvSpPr>
        <p:spPr>
          <a:xfrm>
            <a:off x="715963" y="0"/>
            <a:ext cx="8077200" cy="884238"/>
          </a:xfrm>
        </p:spPr>
        <p:txBody>
          <a:bodyPr/>
          <a:lstStyle/>
          <a:p>
            <a:pPr>
              <a:defRPr/>
            </a:pPr>
            <a:r>
              <a:rPr lang="en-US" altLang="zh-CN">
                <a:effectLst>
                  <a:outerShdw blurRad="38100" dist="38100" dir="2700000" algn="tl">
                    <a:srgbClr val="C0C0C0"/>
                  </a:outerShdw>
                </a:effectLst>
                <a:ea typeface="宋体" panose="02010600030101010101" pitchFamily="2" charset="-122"/>
              </a:rPr>
              <a:t>Schedule 1: T</a:t>
            </a:r>
            <a:r>
              <a:rPr lang="en-US" altLang="zh-CN" baseline="-25000">
                <a:effectLst>
                  <a:outerShdw blurRad="38100" dist="38100" dir="2700000" algn="tl">
                    <a:srgbClr val="C0C0C0"/>
                  </a:outerShdw>
                </a:effectLst>
                <a:ea typeface="宋体" panose="02010600030101010101" pitchFamily="2" charset="-122"/>
              </a:rPr>
              <a:t>0</a:t>
            </a:r>
            <a:r>
              <a:rPr lang="en-US" altLang="zh-CN">
                <a:effectLst>
                  <a:outerShdw blurRad="38100" dist="38100" dir="2700000" algn="tl">
                    <a:srgbClr val="C0C0C0"/>
                  </a:outerShdw>
                </a:effectLst>
                <a:ea typeface="宋体" panose="02010600030101010101" pitchFamily="2" charset="-122"/>
              </a:rPr>
              <a:t> then T</a:t>
            </a:r>
            <a:r>
              <a:rPr lang="en-US" altLang="zh-CN" baseline="-25000">
                <a:effectLst>
                  <a:outerShdw blurRad="38100" dist="38100" dir="2700000" algn="tl">
                    <a:srgbClr val="C0C0C0"/>
                  </a:outerShdw>
                </a:effectLst>
                <a:ea typeface="宋体" panose="02010600030101010101" pitchFamily="2" charset="-122"/>
              </a:rPr>
              <a:t>1</a:t>
            </a:r>
          </a:p>
        </p:txBody>
      </p:sp>
      <p:pic>
        <p:nvPicPr>
          <p:cNvPr id="47107" name="Picture 3">
            <a:extLst>
              <a:ext uri="{FF2B5EF4-FFF2-40B4-BE49-F238E27FC236}">
                <a16:creationId xmlns:a16="http://schemas.microsoft.com/office/drawing/2014/main" id="{DA88918D-B4DE-4184-A72A-4AACD54C8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115" t="2287" r="19363" b="2287"/>
          <a:stretch>
            <a:fillRect/>
          </a:stretch>
        </p:blipFill>
        <p:spPr bwMode="auto">
          <a:xfrm>
            <a:off x="2859088" y="1820863"/>
            <a:ext cx="3365500" cy="39147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299E996-A484-4BE8-AE69-0F3870B1AF1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Nonserial Schedule</a:t>
            </a:r>
          </a:p>
        </p:txBody>
      </p:sp>
      <p:sp>
        <p:nvSpPr>
          <p:cNvPr id="48131" name="Rectangle 3">
            <a:extLst>
              <a:ext uri="{FF2B5EF4-FFF2-40B4-BE49-F238E27FC236}">
                <a16:creationId xmlns:a16="http://schemas.microsoft.com/office/drawing/2014/main" id="{80389037-F78A-4B4C-882A-B0F8E8FC6F93}"/>
              </a:ext>
            </a:extLst>
          </p:cNvPr>
          <p:cNvSpPr>
            <a:spLocks noGrp="1" noChangeArrowheads="1"/>
          </p:cNvSpPr>
          <p:nvPr>
            <p:ph type="body" idx="4294967295"/>
          </p:nvPr>
        </p:nvSpPr>
        <p:spPr/>
        <p:txBody>
          <a:bodyPr/>
          <a:lstStyle/>
          <a:p>
            <a:r>
              <a:rPr lang="en-US" altLang="zh-CN" sz="1800">
                <a:solidFill>
                  <a:schemeClr val="tx2"/>
                </a:solidFill>
                <a:ea typeface="宋体" panose="02010600030101010101" pitchFamily="2" charset="-122"/>
              </a:rPr>
              <a:t>Nonserial schedule</a:t>
            </a:r>
            <a:r>
              <a:rPr lang="en-US" altLang="zh-CN" sz="1800">
                <a:ea typeface="宋体" panose="02010600030101010101" pitchFamily="2" charset="-122"/>
              </a:rPr>
              <a:t> allows overlapped execute</a:t>
            </a:r>
          </a:p>
          <a:p>
            <a:pPr lvl="1"/>
            <a:r>
              <a:rPr lang="en-US" altLang="zh-CN" sz="1800">
                <a:ea typeface="宋体" panose="02010600030101010101" pitchFamily="2" charset="-122"/>
              </a:rPr>
              <a:t>Resulting execution not necessarily incorrect</a:t>
            </a:r>
          </a:p>
          <a:p>
            <a:r>
              <a:rPr lang="en-US" altLang="zh-CN" sz="1800">
                <a:ea typeface="宋体" panose="02010600030101010101" pitchFamily="2" charset="-122"/>
              </a:rPr>
              <a:t>Consider schedule S, operations O</a:t>
            </a:r>
            <a:r>
              <a:rPr lang="en-US" altLang="zh-CN" sz="1800" baseline="-25000">
                <a:ea typeface="宋体" panose="02010600030101010101" pitchFamily="2" charset="-122"/>
              </a:rPr>
              <a:t>i</a:t>
            </a:r>
            <a:r>
              <a:rPr lang="en-US" altLang="zh-CN" sz="1800">
                <a:ea typeface="宋体" panose="02010600030101010101" pitchFamily="2" charset="-122"/>
              </a:rPr>
              <a:t>, O</a:t>
            </a:r>
            <a:r>
              <a:rPr lang="en-US" altLang="zh-CN" sz="1800" baseline="-25000">
                <a:ea typeface="宋体" panose="02010600030101010101" pitchFamily="2" charset="-122"/>
              </a:rPr>
              <a:t>j</a:t>
            </a:r>
          </a:p>
          <a:p>
            <a:pPr lvl="1"/>
            <a:r>
              <a:rPr lang="en-US" altLang="zh-CN" sz="1800">
                <a:solidFill>
                  <a:schemeClr val="tx2"/>
                </a:solidFill>
                <a:ea typeface="宋体" panose="02010600030101010101" pitchFamily="2" charset="-122"/>
              </a:rPr>
              <a:t>Conflict</a:t>
            </a:r>
            <a:r>
              <a:rPr lang="en-US" altLang="zh-CN" sz="1800">
                <a:ea typeface="宋体" panose="02010600030101010101" pitchFamily="2" charset="-122"/>
              </a:rPr>
              <a:t> if access same data item, with at least one write</a:t>
            </a:r>
          </a:p>
          <a:p>
            <a:r>
              <a:rPr lang="en-US" altLang="zh-CN" sz="1800">
                <a:ea typeface="宋体" panose="02010600030101010101" pitchFamily="2" charset="-122"/>
              </a:rPr>
              <a:t>If O</a:t>
            </a:r>
            <a:r>
              <a:rPr lang="en-US" altLang="zh-CN" sz="1800" baseline="-25000">
                <a:ea typeface="宋体" panose="02010600030101010101" pitchFamily="2" charset="-122"/>
              </a:rPr>
              <a:t>i</a:t>
            </a:r>
            <a:r>
              <a:rPr lang="en-US" altLang="zh-CN" sz="1800">
                <a:ea typeface="宋体" panose="02010600030101010101" pitchFamily="2" charset="-122"/>
              </a:rPr>
              <a:t>, O</a:t>
            </a:r>
            <a:r>
              <a:rPr lang="en-US" altLang="zh-CN" sz="1800" baseline="-25000">
                <a:ea typeface="宋体" panose="02010600030101010101" pitchFamily="2" charset="-122"/>
              </a:rPr>
              <a:t>j</a:t>
            </a:r>
            <a:r>
              <a:rPr lang="en-US" altLang="zh-CN" sz="1800">
                <a:ea typeface="宋体" panose="02010600030101010101" pitchFamily="2" charset="-122"/>
              </a:rPr>
              <a:t> consecutive and operations of different transactions &amp; O</a:t>
            </a:r>
            <a:r>
              <a:rPr lang="en-US" altLang="zh-CN" sz="1800" baseline="-25000">
                <a:ea typeface="宋体" panose="02010600030101010101" pitchFamily="2" charset="-122"/>
              </a:rPr>
              <a:t>i</a:t>
            </a:r>
            <a:r>
              <a:rPr lang="en-US" altLang="zh-CN" sz="1800">
                <a:ea typeface="宋体" panose="02010600030101010101" pitchFamily="2" charset="-122"/>
              </a:rPr>
              <a:t> and O</a:t>
            </a:r>
            <a:r>
              <a:rPr lang="en-US" altLang="zh-CN" sz="1800" baseline="-25000">
                <a:ea typeface="宋体" panose="02010600030101010101" pitchFamily="2" charset="-122"/>
              </a:rPr>
              <a:t>j</a:t>
            </a:r>
            <a:r>
              <a:rPr lang="en-US" altLang="zh-CN" sz="1800">
                <a:ea typeface="宋体" panose="02010600030101010101" pitchFamily="2" charset="-122"/>
              </a:rPr>
              <a:t> don’t conflict</a:t>
            </a:r>
          </a:p>
          <a:p>
            <a:pPr lvl="1"/>
            <a:r>
              <a:rPr lang="en-US" altLang="zh-CN" sz="1800">
                <a:ea typeface="宋体" panose="02010600030101010101" pitchFamily="2" charset="-122"/>
              </a:rPr>
              <a:t>Then S’ with swapped order O</a:t>
            </a:r>
            <a:r>
              <a:rPr lang="en-US" altLang="zh-CN" sz="1800" baseline="-25000">
                <a:ea typeface="宋体" panose="02010600030101010101" pitchFamily="2" charset="-122"/>
              </a:rPr>
              <a:t>j</a:t>
            </a:r>
            <a:r>
              <a:rPr lang="en-US" altLang="zh-CN" sz="1800">
                <a:ea typeface="宋体" panose="02010600030101010101" pitchFamily="2" charset="-122"/>
              </a:rPr>
              <a:t> O</a:t>
            </a:r>
            <a:r>
              <a:rPr lang="en-US" altLang="zh-CN" sz="1800" baseline="-25000">
                <a:ea typeface="宋体" panose="02010600030101010101" pitchFamily="2" charset="-122"/>
              </a:rPr>
              <a:t>i </a:t>
            </a:r>
            <a:r>
              <a:rPr lang="en-US" altLang="zh-CN" sz="1800">
                <a:ea typeface="宋体" panose="02010600030101010101" pitchFamily="2" charset="-122"/>
              </a:rPr>
              <a:t>equivalent to S</a:t>
            </a:r>
          </a:p>
          <a:p>
            <a:r>
              <a:rPr lang="en-US" altLang="zh-CN" sz="1800">
                <a:ea typeface="宋体" panose="02010600030101010101" pitchFamily="2" charset="-122"/>
              </a:rPr>
              <a:t>If S can become S’ via swapping nonconflicting operations</a:t>
            </a:r>
          </a:p>
          <a:p>
            <a:pPr lvl="1"/>
            <a:r>
              <a:rPr lang="en-US" altLang="zh-CN" sz="1800">
                <a:ea typeface="宋体" panose="02010600030101010101" pitchFamily="2" charset="-122"/>
              </a:rPr>
              <a:t>S is </a:t>
            </a:r>
            <a:r>
              <a:rPr lang="en-US" altLang="zh-CN" sz="1800">
                <a:solidFill>
                  <a:schemeClr val="tx2"/>
                </a:solidFill>
                <a:ea typeface="宋体" panose="02010600030101010101" pitchFamily="2" charset="-122"/>
              </a:rPr>
              <a:t>conflict serializable</a:t>
            </a:r>
          </a:p>
          <a:p>
            <a:pPr lvl="2"/>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59B4A3A-5252-46C6-9E86-975818F130DC}"/>
              </a:ext>
            </a:extLst>
          </p:cNvPr>
          <p:cNvSpPr>
            <a:spLocks noGrp="1" noChangeArrowheads="1"/>
          </p:cNvSpPr>
          <p:nvPr>
            <p:ph type="title" idx="4294967295"/>
          </p:nvPr>
        </p:nvSpPr>
        <p:spPr>
          <a:xfrm>
            <a:off x="958850" y="85725"/>
            <a:ext cx="8077200" cy="609600"/>
          </a:xfrm>
        </p:spPr>
        <p:txBody>
          <a:bodyPr/>
          <a:lstStyle/>
          <a:p>
            <a:pPr>
              <a:defRPr/>
            </a:pPr>
            <a:r>
              <a:rPr lang="en-US" altLang="zh-CN" sz="2800">
                <a:effectLst>
                  <a:outerShdw blurRad="38100" dist="38100" dir="2700000" algn="tl">
                    <a:srgbClr val="C0C0C0"/>
                  </a:outerShdw>
                </a:effectLst>
                <a:ea typeface="宋体" panose="02010600030101010101" pitchFamily="2" charset="-122"/>
              </a:rPr>
              <a:t>Schedule 2: Concurrent Serializable Schedule</a:t>
            </a:r>
          </a:p>
        </p:txBody>
      </p:sp>
      <p:pic>
        <p:nvPicPr>
          <p:cNvPr id="49155" name="Picture 3">
            <a:extLst>
              <a:ext uri="{FF2B5EF4-FFF2-40B4-BE49-F238E27FC236}">
                <a16:creationId xmlns:a16="http://schemas.microsoft.com/office/drawing/2014/main" id="{37E43D9C-6B9E-44D8-BD88-B4E5B078E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951" t="3987" r="19218" b="4343"/>
          <a:stretch>
            <a:fillRect/>
          </a:stretch>
        </p:blipFill>
        <p:spPr bwMode="auto">
          <a:xfrm>
            <a:off x="2627313" y="1611313"/>
            <a:ext cx="3635375" cy="40433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B31A40B-5659-4C16-BD15-CC08F2B3C851}"/>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Locking</a:t>
            </a:r>
            <a:r>
              <a:rPr lang="en-US" altLang="zh-CN">
                <a:solidFill>
                  <a:schemeClr val="tx2"/>
                </a:solidFill>
                <a:effectLst>
                  <a:outerShdw blurRad="38100" dist="38100" dir="2700000" algn="tl">
                    <a:srgbClr val="C0C0C0"/>
                  </a:outerShdw>
                </a:effectLst>
                <a:ea typeface="宋体" panose="02010600030101010101" pitchFamily="2" charset="-122"/>
              </a:rPr>
              <a:t> </a:t>
            </a:r>
            <a:r>
              <a:rPr lang="en-US" altLang="zh-CN" sz="2800">
                <a:effectLst>
                  <a:outerShdw blurRad="38100" dist="38100" dir="2700000" algn="tl">
                    <a:srgbClr val="C0C0C0"/>
                  </a:outerShdw>
                </a:effectLst>
                <a:ea typeface="宋体" panose="02010600030101010101" pitchFamily="2" charset="-122"/>
              </a:rPr>
              <a:t>Protocol</a:t>
            </a:r>
          </a:p>
        </p:txBody>
      </p:sp>
      <p:sp>
        <p:nvSpPr>
          <p:cNvPr id="50179" name="Rectangle 3">
            <a:extLst>
              <a:ext uri="{FF2B5EF4-FFF2-40B4-BE49-F238E27FC236}">
                <a16:creationId xmlns:a16="http://schemas.microsoft.com/office/drawing/2014/main" id="{8BB94EBB-A278-4C3C-A501-D88C74561E8E}"/>
              </a:ext>
            </a:extLst>
          </p:cNvPr>
          <p:cNvSpPr>
            <a:spLocks noGrp="1" noChangeArrowheads="1"/>
          </p:cNvSpPr>
          <p:nvPr>
            <p:ph type="body" idx="4294967295"/>
          </p:nvPr>
        </p:nvSpPr>
        <p:spPr/>
        <p:txBody>
          <a:bodyPr/>
          <a:lstStyle/>
          <a:p>
            <a:r>
              <a:rPr lang="en-US" altLang="zh-CN" sz="2000">
                <a:ea typeface="宋体" panose="02010600030101010101" pitchFamily="2" charset="-122"/>
              </a:rPr>
              <a:t>Ensure serializability by associating lock with each data item</a:t>
            </a:r>
          </a:p>
          <a:p>
            <a:pPr lvl="1"/>
            <a:r>
              <a:rPr lang="en-US" altLang="zh-CN" sz="2000">
                <a:ea typeface="宋体" panose="02010600030101010101" pitchFamily="2" charset="-122"/>
              </a:rPr>
              <a:t>Follow locking protocol for access control</a:t>
            </a:r>
          </a:p>
          <a:p>
            <a:r>
              <a:rPr lang="en-US" altLang="zh-CN" sz="2000">
                <a:ea typeface="宋体" panose="02010600030101010101" pitchFamily="2" charset="-122"/>
              </a:rPr>
              <a:t>Locks</a:t>
            </a:r>
          </a:p>
          <a:p>
            <a:pPr lvl="1"/>
            <a:r>
              <a:rPr lang="en-US" altLang="zh-CN" sz="2000">
                <a:solidFill>
                  <a:schemeClr val="tx2"/>
                </a:solidFill>
                <a:ea typeface="宋体" panose="02010600030101010101" pitchFamily="2" charset="-122"/>
              </a:rPr>
              <a:t>Shared</a:t>
            </a:r>
            <a:r>
              <a:rPr lang="en-US" altLang="zh-CN" sz="2000">
                <a:ea typeface="宋体" panose="02010600030101010101" pitchFamily="2" charset="-122"/>
              </a:rPr>
              <a:t> – T</a:t>
            </a:r>
            <a:r>
              <a:rPr lang="en-US" altLang="zh-CN" sz="2000" baseline="-25000">
                <a:ea typeface="宋体" panose="02010600030101010101" pitchFamily="2" charset="-122"/>
              </a:rPr>
              <a:t>i</a:t>
            </a:r>
            <a:r>
              <a:rPr lang="en-US" altLang="zh-CN" sz="2000">
                <a:ea typeface="宋体" panose="02010600030101010101" pitchFamily="2" charset="-122"/>
              </a:rPr>
              <a:t> has shared-mode lock (S) on item Q, T</a:t>
            </a:r>
            <a:r>
              <a:rPr lang="en-US" altLang="zh-CN" sz="2000" baseline="-25000">
                <a:ea typeface="宋体" panose="02010600030101010101" pitchFamily="2" charset="-122"/>
              </a:rPr>
              <a:t>i</a:t>
            </a:r>
            <a:r>
              <a:rPr lang="en-US" altLang="zh-CN" sz="2000">
                <a:ea typeface="宋体" panose="02010600030101010101" pitchFamily="2" charset="-122"/>
              </a:rPr>
              <a:t> can read Q but not write Q</a:t>
            </a:r>
          </a:p>
          <a:p>
            <a:pPr lvl="1"/>
            <a:r>
              <a:rPr lang="en-US" altLang="zh-CN" sz="2000">
                <a:solidFill>
                  <a:schemeClr val="tx2"/>
                </a:solidFill>
                <a:ea typeface="宋体" panose="02010600030101010101" pitchFamily="2" charset="-122"/>
              </a:rPr>
              <a:t>Exclusive</a:t>
            </a:r>
            <a:r>
              <a:rPr lang="en-US" altLang="zh-CN" sz="2000">
                <a:ea typeface="宋体" panose="02010600030101010101" pitchFamily="2" charset="-122"/>
              </a:rPr>
              <a:t> – Ti has exclusive-mode lock (X) on Q, T</a:t>
            </a:r>
            <a:r>
              <a:rPr lang="en-US" altLang="zh-CN" sz="2000" baseline="-25000">
                <a:ea typeface="宋体" panose="02010600030101010101" pitchFamily="2" charset="-122"/>
              </a:rPr>
              <a:t>i</a:t>
            </a:r>
            <a:r>
              <a:rPr lang="en-US" altLang="zh-CN" sz="2000">
                <a:ea typeface="宋体" panose="02010600030101010101" pitchFamily="2" charset="-122"/>
              </a:rPr>
              <a:t> can read and write Q</a:t>
            </a:r>
          </a:p>
          <a:p>
            <a:r>
              <a:rPr lang="en-US" altLang="zh-CN" sz="2000">
                <a:ea typeface="宋体" panose="02010600030101010101" pitchFamily="2" charset="-122"/>
              </a:rPr>
              <a:t>Require every transaction on item Q acquire appropriate lock</a:t>
            </a:r>
          </a:p>
          <a:p>
            <a:r>
              <a:rPr lang="en-US" altLang="zh-CN" sz="2000">
                <a:ea typeface="宋体" panose="02010600030101010101" pitchFamily="2" charset="-122"/>
              </a:rPr>
              <a:t>If lock already held, new request may have to wait</a:t>
            </a:r>
          </a:p>
          <a:p>
            <a:pPr lvl="1"/>
            <a:r>
              <a:rPr lang="en-US" altLang="zh-CN" sz="2000">
                <a:ea typeface="宋体" panose="02010600030101010101" pitchFamily="2" charset="-122"/>
              </a:rPr>
              <a:t>Similar to readers-writers algorithm</a:t>
            </a:r>
          </a:p>
          <a:p>
            <a:endParaRPr lang="zh-CN" altLang="en-US"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1C35455-4858-4A88-93CB-99DB1D635E7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Two-phase Locking Protocol</a:t>
            </a:r>
          </a:p>
        </p:txBody>
      </p:sp>
      <p:sp>
        <p:nvSpPr>
          <p:cNvPr id="51203" name="Rectangle 3">
            <a:extLst>
              <a:ext uri="{FF2B5EF4-FFF2-40B4-BE49-F238E27FC236}">
                <a16:creationId xmlns:a16="http://schemas.microsoft.com/office/drawing/2014/main" id="{57AE7719-7146-4452-A8F0-63BC17FC2EA8}"/>
              </a:ext>
            </a:extLst>
          </p:cNvPr>
          <p:cNvSpPr>
            <a:spLocks noGrp="1" noChangeArrowheads="1"/>
          </p:cNvSpPr>
          <p:nvPr>
            <p:ph type="body" idx="4294967295"/>
          </p:nvPr>
        </p:nvSpPr>
        <p:spPr/>
        <p:txBody>
          <a:bodyPr/>
          <a:lstStyle/>
          <a:p>
            <a:r>
              <a:rPr lang="en-US" altLang="zh-CN" sz="2400">
                <a:ea typeface="宋体" panose="02010600030101010101" pitchFamily="2" charset="-122"/>
              </a:rPr>
              <a:t>Generally ensures conflict serializability</a:t>
            </a:r>
          </a:p>
          <a:p>
            <a:r>
              <a:rPr lang="en-US" altLang="zh-CN" sz="2400">
                <a:ea typeface="宋体" panose="02010600030101010101" pitchFamily="2" charset="-122"/>
              </a:rPr>
              <a:t>Each transaction issues lock and unlock requests in two phases</a:t>
            </a:r>
          </a:p>
          <a:p>
            <a:pPr lvl="1"/>
            <a:r>
              <a:rPr lang="en-US" altLang="zh-CN" sz="2400">
                <a:ea typeface="宋体" panose="02010600030101010101" pitchFamily="2" charset="-122"/>
              </a:rPr>
              <a:t>Growing – obtaining locks</a:t>
            </a:r>
          </a:p>
          <a:p>
            <a:pPr lvl="1"/>
            <a:r>
              <a:rPr lang="en-US" altLang="zh-CN" sz="2400">
                <a:ea typeface="宋体" panose="02010600030101010101" pitchFamily="2" charset="-122"/>
              </a:rPr>
              <a:t>Shrinking – releasing locks</a:t>
            </a:r>
          </a:p>
          <a:p>
            <a:r>
              <a:rPr lang="en-US" altLang="zh-CN" sz="2400">
                <a:ea typeface="宋体" panose="02010600030101010101" pitchFamily="2" charset="-122"/>
              </a:rPr>
              <a:t>Does not prevent deadlock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6C15F32-9FEF-457B-A698-BCB2982DC600}"/>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Timestamp-based Protocols</a:t>
            </a:r>
          </a:p>
        </p:txBody>
      </p:sp>
      <p:sp>
        <p:nvSpPr>
          <p:cNvPr id="52227" name="Rectangle 3">
            <a:extLst>
              <a:ext uri="{FF2B5EF4-FFF2-40B4-BE49-F238E27FC236}">
                <a16:creationId xmlns:a16="http://schemas.microsoft.com/office/drawing/2014/main" id="{95CBF4DE-CDF7-4CC3-BAC0-123AF8E70D0A}"/>
              </a:ext>
            </a:extLst>
          </p:cNvPr>
          <p:cNvSpPr>
            <a:spLocks noGrp="1" noChangeArrowheads="1"/>
          </p:cNvSpPr>
          <p:nvPr>
            <p:ph type="body" idx="4294967295"/>
          </p:nvPr>
        </p:nvSpPr>
        <p:spPr/>
        <p:txBody>
          <a:bodyPr/>
          <a:lstStyle/>
          <a:p>
            <a:r>
              <a:rPr lang="en-US" altLang="zh-CN" sz="1800">
                <a:ea typeface="宋体" panose="02010600030101010101" pitchFamily="2" charset="-122"/>
              </a:rPr>
              <a:t>Select order among transactions in advance – </a:t>
            </a:r>
            <a:r>
              <a:rPr lang="en-US" altLang="zh-CN" sz="1800">
                <a:solidFill>
                  <a:schemeClr val="tx2"/>
                </a:solidFill>
                <a:ea typeface="宋体" panose="02010600030101010101" pitchFamily="2" charset="-122"/>
              </a:rPr>
              <a:t>timestamp-ordering</a:t>
            </a:r>
          </a:p>
          <a:p>
            <a:r>
              <a:rPr lang="en-US" altLang="zh-CN" sz="1800">
                <a:ea typeface="宋体" panose="02010600030101010101" pitchFamily="2" charset="-122"/>
              </a:rPr>
              <a:t>Transaction T</a:t>
            </a:r>
            <a:r>
              <a:rPr lang="en-US" altLang="zh-CN" sz="1800" baseline="-25000">
                <a:ea typeface="宋体" panose="02010600030101010101" pitchFamily="2" charset="-122"/>
              </a:rPr>
              <a:t>i </a:t>
            </a:r>
            <a:r>
              <a:rPr lang="en-US" altLang="zh-CN" sz="1800">
                <a:ea typeface="宋体" panose="02010600030101010101" pitchFamily="2" charset="-122"/>
              </a:rPr>
              <a:t>associated with timestamp TS(T</a:t>
            </a:r>
            <a:r>
              <a:rPr lang="en-US" altLang="zh-CN" sz="1800" baseline="-25000">
                <a:ea typeface="宋体" panose="02010600030101010101" pitchFamily="2" charset="-122"/>
              </a:rPr>
              <a:t>i</a:t>
            </a:r>
            <a:r>
              <a:rPr lang="en-US" altLang="zh-CN" sz="1800">
                <a:ea typeface="宋体" panose="02010600030101010101" pitchFamily="2" charset="-122"/>
              </a:rPr>
              <a:t>) before T</a:t>
            </a:r>
            <a:r>
              <a:rPr lang="en-US" altLang="zh-CN" sz="1800" baseline="-25000">
                <a:ea typeface="宋体" panose="02010600030101010101" pitchFamily="2" charset="-122"/>
              </a:rPr>
              <a:t>i</a:t>
            </a:r>
            <a:r>
              <a:rPr lang="en-US" altLang="zh-CN" sz="1800">
                <a:ea typeface="宋体" panose="02010600030101010101" pitchFamily="2" charset="-122"/>
              </a:rPr>
              <a:t> starts</a:t>
            </a:r>
          </a:p>
          <a:p>
            <a:pPr lvl="1"/>
            <a:r>
              <a:rPr lang="en-US" altLang="zh-CN" sz="1800">
                <a:ea typeface="宋体" panose="02010600030101010101" pitchFamily="2" charset="-122"/>
              </a:rPr>
              <a:t>TS(T</a:t>
            </a:r>
            <a:r>
              <a:rPr lang="en-US" altLang="zh-CN" sz="1800" baseline="-25000">
                <a:ea typeface="宋体" panose="02010600030101010101" pitchFamily="2" charset="-122"/>
              </a:rPr>
              <a:t>i</a:t>
            </a:r>
            <a:r>
              <a:rPr lang="en-US" altLang="zh-CN" sz="1800">
                <a:ea typeface="宋体" panose="02010600030101010101" pitchFamily="2" charset="-122"/>
              </a:rPr>
              <a:t>) &lt; TS(T</a:t>
            </a:r>
            <a:r>
              <a:rPr lang="en-US" altLang="zh-CN" sz="1800" baseline="-25000">
                <a:ea typeface="宋体" panose="02010600030101010101" pitchFamily="2" charset="-122"/>
              </a:rPr>
              <a:t>j</a:t>
            </a:r>
            <a:r>
              <a:rPr lang="en-US" altLang="zh-CN" sz="1800">
                <a:ea typeface="宋体" panose="02010600030101010101" pitchFamily="2" charset="-122"/>
              </a:rPr>
              <a:t>) if Ti entered system before T</a:t>
            </a:r>
            <a:r>
              <a:rPr lang="en-US" altLang="zh-CN" sz="1800" baseline="-25000">
                <a:ea typeface="宋体" panose="02010600030101010101" pitchFamily="2" charset="-122"/>
              </a:rPr>
              <a:t>j</a:t>
            </a:r>
          </a:p>
          <a:p>
            <a:pPr lvl="1"/>
            <a:r>
              <a:rPr lang="en-US" altLang="zh-CN" sz="1800">
                <a:ea typeface="宋体" panose="02010600030101010101" pitchFamily="2" charset="-122"/>
              </a:rPr>
              <a:t>TS can be generated from system clock or as logical counter incremented at each entry of transaction</a:t>
            </a:r>
          </a:p>
          <a:p>
            <a:r>
              <a:rPr lang="en-US" altLang="zh-CN" sz="1800">
                <a:ea typeface="宋体" panose="02010600030101010101" pitchFamily="2" charset="-122"/>
              </a:rPr>
              <a:t>Timestamps determine serializability order</a:t>
            </a:r>
          </a:p>
          <a:p>
            <a:pPr lvl="1"/>
            <a:r>
              <a:rPr lang="en-US" altLang="zh-CN" sz="1800">
                <a:ea typeface="宋体" panose="02010600030101010101" pitchFamily="2" charset="-122"/>
              </a:rPr>
              <a:t>If TS(T</a:t>
            </a:r>
            <a:r>
              <a:rPr lang="en-US" altLang="zh-CN" sz="1800" baseline="-25000">
                <a:ea typeface="宋体" panose="02010600030101010101" pitchFamily="2" charset="-122"/>
              </a:rPr>
              <a:t>i</a:t>
            </a:r>
            <a:r>
              <a:rPr lang="en-US" altLang="zh-CN" sz="1800">
                <a:ea typeface="宋体" panose="02010600030101010101" pitchFamily="2" charset="-122"/>
              </a:rPr>
              <a:t>) &lt; TS(T</a:t>
            </a:r>
            <a:r>
              <a:rPr lang="en-US" altLang="zh-CN" sz="1800" baseline="-25000">
                <a:ea typeface="宋体" panose="02010600030101010101" pitchFamily="2" charset="-122"/>
              </a:rPr>
              <a:t>j</a:t>
            </a:r>
            <a:r>
              <a:rPr lang="en-US" altLang="zh-CN" sz="1800">
                <a:ea typeface="宋体" panose="02010600030101010101" pitchFamily="2" charset="-122"/>
              </a:rPr>
              <a:t>), system must ensure produced schedule equivalent to serial schedule where T</a:t>
            </a:r>
            <a:r>
              <a:rPr lang="en-US" altLang="zh-CN" sz="1800" baseline="-25000">
                <a:ea typeface="宋体" panose="02010600030101010101" pitchFamily="2" charset="-122"/>
              </a:rPr>
              <a:t>i</a:t>
            </a:r>
            <a:r>
              <a:rPr lang="en-US" altLang="zh-CN" sz="1800">
                <a:ea typeface="宋体" panose="02010600030101010101" pitchFamily="2" charset="-122"/>
              </a:rPr>
              <a:t> appears before T</a:t>
            </a:r>
            <a:r>
              <a:rPr lang="en-US" altLang="zh-CN" sz="1800" baseline="-25000">
                <a:ea typeface="宋体" panose="02010600030101010101" pitchFamily="2" charset="-122"/>
              </a:rPr>
              <a:t>j</a:t>
            </a:r>
          </a:p>
          <a:p>
            <a:pPr>
              <a:buFont typeface="Monotype Sorts" pitchFamily="2" charset="2"/>
              <a:buNone/>
            </a:pPr>
            <a:endParaRPr lang="en-US" altLang="zh-CN" sz="1800">
              <a:ea typeface="宋体" panose="02010600030101010101" pitchFamily="2" charset="-122"/>
            </a:endParaRPr>
          </a:p>
          <a:p>
            <a:pPr lvl="1"/>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8118B82-63F6-45F0-9F9D-9357571079E6}"/>
              </a:ext>
            </a:extLst>
          </p:cNvPr>
          <p:cNvSpPr>
            <a:spLocks noGrp="1" noChangeArrowheads="1"/>
          </p:cNvSpPr>
          <p:nvPr>
            <p:ph type="title" idx="4294967295"/>
          </p:nvPr>
        </p:nvSpPr>
        <p:spPr>
          <a:xfrm>
            <a:off x="685800" y="228600"/>
            <a:ext cx="7964488" cy="609600"/>
          </a:xfrm>
        </p:spPr>
        <p:txBody>
          <a:bodyPr/>
          <a:lstStyle/>
          <a:p>
            <a:pPr>
              <a:defRPr/>
            </a:pPr>
            <a:r>
              <a:rPr lang="zh-CN" altLang="en-US" dirty="0">
                <a:effectLst>
                  <a:outerShdw blurRad="38100" dist="38100" dir="2700000" algn="tl">
                    <a:srgbClr val="C0C0C0"/>
                  </a:outerShdw>
                </a:effectLst>
                <a:ea typeface="宋体" panose="02010600030101010101" pitchFamily="2" charset="-122"/>
              </a:rPr>
              <a:t>管程下的</a:t>
            </a:r>
            <a:r>
              <a:rPr lang="en-US" altLang="zh-CN" dirty="0">
                <a:solidFill>
                  <a:srgbClr val="0033CC"/>
                </a:solidFill>
                <a:effectLst>
                  <a:outerShdw blurRad="38100" dist="38100" dir="2700000" algn="tl">
                    <a:srgbClr val="C0C0C0"/>
                  </a:outerShdw>
                </a:effectLst>
                <a:ea typeface="宋体" panose="02010600030101010101" pitchFamily="2" charset="-122"/>
              </a:rPr>
              <a:t>w</a:t>
            </a:r>
            <a:r>
              <a:rPr lang="zh-CN" altLang="en-US" dirty="0">
                <a:solidFill>
                  <a:srgbClr val="0033CC"/>
                </a:solidFill>
                <a:effectLst>
                  <a:outerShdw blurRad="38100" dist="38100" dir="2700000" algn="tl">
                    <a:srgbClr val="C0C0C0"/>
                  </a:outerShdw>
                </a:effectLst>
                <a:ea typeface="宋体" panose="02010600030101010101" pitchFamily="2" charset="-122"/>
              </a:rPr>
              <a:t>ait</a:t>
            </a:r>
            <a:r>
              <a:rPr lang="zh-CN" altLang="en-US" dirty="0">
                <a:effectLst>
                  <a:outerShdw blurRad="38100" dist="38100" dir="2700000" algn="tl">
                    <a:srgbClr val="C0C0C0"/>
                  </a:outerShdw>
                </a:effectLst>
                <a:ea typeface="宋体" panose="02010600030101010101" pitchFamily="2" charset="-122"/>
              </a:rPr>
              <a:t> and </a:t>
            </a:r>
            <a:r>
              <a:rPr lang="en-US" altLang="zh-CN" dirty="0">
                <a:solidFill>
                  <a:srgbClr val="0033CC"/>
                </a:solidFill>
                <a:effectLst>
                  <a:outerShdw blurRad="38100" dist="38100" dir="2700000" algn="tl">
                    <a:srgbClr val="C0C0C0"/>
                  </a:outerShdw>
                </a:effectLst>
                <a:ea typeface="宋体" panose="02010600030101010101" pitchFamily="2" charset="-122"/>
              </a:rPr>
              <a:t>s</a:t>
            </a:r>
            <a:r>
              <a:rPr lang="zh-CN" altLang="en-US" dirty="0">
                <a:solidFill>
                  <a:srgbClr val="0033CC"/>
                </a:solidFill>
                <a:effectLst>
                  <a:outerShdw blurRad="38100" dist="38100" dir="2700000" algn="tl">
                    <a:srgbClr val="C0C0C0"/>
                  </a:outerShdw>
                </a:effectLst>
                <a:ea typeface="宋体" panose="02010600030101010101" pitchFamily="2" charset="-122"/>
              </a:rPr>
              <a:t>ignal</a:t>
            </a:r>
            <a:r>
              <a:rPr lang="zh-CN" altLang="en-US" dirty="0">
                <a:effectLst>
                  <a:outerShdw blurRad="38100" dist="38100" dir="2700000" algn="tl">
                    <a:srgbClr val="C0C0C0"/>
                  </a:outerShdw>
                </a:effectLst>
                <a:ea typeface="宋体" panose="02010600030101010101" pitchFamily="2" charset="-122"/>
              </a:rPr>
              <a:t> operation</a:t>
            </a:r>
          </a:p>
        </p:txBody>
      </p:sp>
      <p:sp>
        <p:nvSpPr>
          <p:cNvPr id="8195" name="Rectangle 3">
            <a:extLst>
              <a:ext uri="{FF2B5EF4-FFF2-40B4-BE49-F238E27FC236}">
                <a16:creationId xmlns:a16="http://schemas.microsoft.com/office/drawing/2014/main" id="{62B81559-032F-43ED-A0A4-363B61A3C7F9}"/>
              </a:ext>
            </a:extLst>
          </p:cNvPr>
          <p:cNvSpPr>
            <a:spLocks noGrp="1" noChangeArrowheads="1"/>
          </p:cNvSpPr>
          <p:nvPr>
            <p:ph type="body" idx="4294967295"/>
          </p:nvPr>
        </p:nvSpPr>
        <p:spPr>
          <a:xfrm>
            <a:off x="919163" y="1323975"/>
            <a:ext cx="7283450" cy="4419600"/>
          </a:xfrm>
        </p:spPr>
        <p:txBody>
          <a:bodyPr/>
          <a:lstStyle/>
          <a:p>
            <a:pPr>
              <a:lnSpc>
                <a:spcPct val="90000"/>
              </a:lnSpc>
              <a:tabLst>
                <a:tab pos="3030538" algn="ctr"/>
              </a:tabLst>
            </a:pPr>
            <a:endParaRPr lang="zh-CN" altLang="en-US" sz="1800" b="1" dirty="0">
              <a:ea typeface="宋体" panose="02010600030101010101" pitchFamily="2" charset="-122"/>
            </a:endParaRPr>
          </a:p>
          <a:p>
            <a:pPr>
              <a:lnSpc>
                <a:spcPct val="90000"/>
              </a:lnSpc>
              <a:tabLst>
                <a:tab pos="3030538" algn="ctr"/>
              </a:tabLst>
            </a:pPr>
            <a:r>
              <a:rPr lang="zh-CN" altLang="en-US" sz="2000" b="1" dirty="0">
                <a:ea typeface="宋体" panose="02010600030101010101" pitchFamily="2" charset="-122"/>
              </a:rPr>
              <a:t>可把管程的定义理解为一个类定义； 与一般的类不同的是，管程有</a:t>
            </a:r>
            <a:r>
              <a:rPr lang="zh-CN" altLang="en-US" sz="2000" b="1" u="sng" dirty="0">
                <a:solidFill>
                  <a:srgbClr val="FF0000"/>
                </a:solidFill>
                <a:ea typeface="宋体" panose="02010600030101010101" pitchFamily="2" charset="-122"/>
              </a:rPr>
              <a:t>条件变量</a:t>
            </a:r>
            <a:r>
              <a:rPr lang="zh-CN" altLang="en-US" sz="2000" b="1" dirty="0">
                <a:ea typeface="宋体" panose="02010600030101010101" pitchFamily="2" charset="-122"/>
              </a:rPr>
              <a:t>，</a:t>
            </a:r>
            <a:r>
              <a:rPr lang="zh-CN" altLang="en-US" sz="2000" b="1" dirty="0">
                <a:solidFill>
                  <a:srgbClr val="0070C0"/>
                </a:solidFill>
                <a:ea typeface="宋体" panose="02010600030101010101" pitchFamily="2" charset="-122"/>
              </a:rPr>
              <a:t>用于控制进程之间的同步</a:t>
            </a:r>
            <a:r>
              <a:rPr lang="zh-CN" altLang="en-US" sz="2000" b="1" dirty="0">
                <a:ea typeface="宋体" panose="02010600030101010101" pitchFamily="2" charset="-122"/>
              </a:rPr>
              <a:t>；</a:t>
            </a:r>
          </a:p>
          <a:p>
            <a:pPr>
              <a:lnSpc>
                <a:spcPct val="90000"/>
              </a:lnSpc>
              <a:tabLst>
                <a:tab pos="3030538" algn="ctr"/>
              </a:tabLst>
            </a:pPr>
            <a:endParaRPr lang="zh-CN" altLang="en-US" sz="2000" b="1" dirty="0">
              <a:ea typeface="宋体" panose="02010600030101010101" pitchFamily="2" charset="-122"/>
            </a:endParaRPr>
          </a:p>
          <a:p>
            <a:pPr>
              <a:lnSpc>
                <a:spcPct val="90000"/>
              </a:lnSpc>
              <a:tabLst>
                <a:tab pos="3030538" algn="ctr"/>
              </a:tabLst>
            </a:pPr>
            <a:r>
              <a:rPr lang="zh-CN" altLang="en-US" sz="2000" b="1" dirty="0">
                <a:solidFill>
                  <a:srgbClr val="7030A0"/>
                </a:solidFill>
                <a:ea typeface="宋体" panose="02010600030101010101" pitchFamily="2" charset="-122"/>
              </a:rPr>
              <a:t>并发的进程要</a:t>
            </a:r>
            <a:r>
              <a:rPr lang="zh-CN" altLang="en-US" sz="2000" b="1" i="1" u="sng" dirty="0">
                <a:solidFill>
                  <a:srgbClr val="C00000"/>
                </a:solidFill>
                <a:ea typeface="宋体" panose="02010600030101010101" pitchFamily="2" charset="-122"/>
              </a:rPr>
              <a:t>互斥</a:t>
            </a:r>
            <a:r>
              <a:rPr lang="zh-CN" altLang="en-US" sz="2000" b="1" dirty="0">
                <a:solidFill>
                  <a:srgbClr val="7030A0"/>
                </a:solidFill>
                <a:ea typeface="宋体" panose="02010600030101010101" pitchFamily="2" charset="-122"/>
              </a:rPr>
              <a:t>访问管程</a:t>
            </a:r>
            <a:r>
              <a:rPr lang="zh-CN" altLang="en-US" sz="2000" b="1" dirty="0" smtClean="0">
                <a:solidFill>
                  <a:srgbClr val="7030A0"/>
                </a:solidFill>
                <a:ea typeface="宋体" panose="02010600030101010101" pitchFamily="2" charset="-122"/>
              </a:rPr>
              <a:t>；</a:t>
            </a:r>
            <a:endParaRPr lang="en-US" altLang="zh-CN" sz="2000" b="1" dirty="0" smtClean="0">
              <a:solidFill>
                <a:srgbClr val="7030A0"/>
              </a:solidFill>
              <a:ea typeface="宋体" panose="02010600030101010101" pitchFamily="2" charset="-122"/>
            </a:endParaRPr>
          </a:p>
          <a:p>
            <a:pPr lvl="1">
              <a:lnSpc>
                <a:spcPct val="90000"/>
              </a:lnSpc>
              <a:tabLst>
                <a:tab pos="3030538" algn="ctr"/>
              </a:tabLst>
            </a:pPr>
            <a:r>
              <a:rPr lang="en-US" altLang="zh-CN" sz="1800" b="1" u="sng" dirty="0">
                <a:solidFill>
                  <a:srgbClr val="CC6600"/>
                </a:solidFill>
                <a:latin typeface="Arial Unicode MS" pitchFamily="34" charset="-122"/>
                <a:ea typeface="Arial Unicode MS" pitchFamily="34" charset="-122"/>
              </a:rPr>
              <a:t>Only </a:t>
            </a:r>
            <a:r>
              <a:rPr lang="en-US" altLang="zh-CN" sz="1800" b="1" u="sng" dirty="0">
                <a:solidFill>
                  <a:srgbClr val="FF0000"/>
                </a:solidFill>
                <a:latin typeface="Arial Unicode MS" pitchFamily="34" charset="-122"/>
                <a:ea typeface="Arial Unicode MS" pitchFamily="34" charset="-122"/>
              </a:rPr>
              <a:t>one process </a:t>
            </a:r>
            <a:r>
              <a:rPr lang="en-US" altLang="zh-CN" sz="1800" b="1" u="sng" dirty="0">
                <a:solidFill>
                  <a:srgbClr val="CC6600"/>
                </a:solidFill>
                <a:latin typeface="Arial Unicode MS" pitchFamily="34" charset="-122"/>
                <a:ea typeface="Arial Unicode MS" pitchFamily="34" charset="-122"/>
              </a:rPr>
              <a:t>may be active within the monitor at a time</a:t>
            </a:r>
            <a:r>
              <a:rPr lang="zh-CN" altLang="en-US" sz="1800" b="1" u="sng" dirty="0">
                <a:solidFill>
                  <a:srgbClr val="CC6600"/>
                </a:solidFill>
                <a:latin typeface="Arial Unicode MS" pitchFamily="34" charset="-122"/>
                <a:ea typeface="Arial Unicode MS" pitchFamily="34" charset="-122"/>
              </a:rPr>
              <a:t>；</a:t>
            </a:r>
            <a:endParaRPr lang="en-US" altLang="zh-CN" sz="1800" b="1" u="sng" dirty="0">
              <a:solidFill>
                <a:srgbClr val="CC6600"/>
              </a:solidFill>
              <a:latin typeface="Arial Unicode MS" pitchFamily="34" charset="-122"/>
              <a:ea typeface="Arial Unicode MS" pitchFamily="34" charset="-122"/>
            </a:endParaRPr>
          </a:p>
          <a:p>
            <a:pPr>
              <a:lnSpc>
                <a:spcPct val="90000"/>
              </a:lnSpc>
              <a:tabLst>
                <a:tab pos="3030538" algn="ctr"/>
              </a:tabLst>
            </a:pPr>
            <a:endParaRPr lang="zh-CN" altLang="en-US" sz="2000" b="1" dirty="0">
              <a:ea typeface="宋体" panose="02010600030101010101" pitchFamily="2" charset="-122"/>
            </a:endParaRPr>
          </a:p>
          <a:p>
            <a:pPr>
              <a:lnSpc>
                <a:spcPct val="90000"/>
              </a:lnSpc>
              <a:tabLst>
                <a:tab pos="3030538" algn="ctr"/>
              </a:tabLst>
            </a:pPr>
            <a:r>
              <a:rPr lang="zh-CN" altLang="en-US" sz="2000" b="1" dirty="0">
                <a:solidFill>
                  <a:srgbClr val="0033CC"/>
                </a:solidFill>
                <a:ea typeface="宋体" panose="02010600030101010101" pitchFamily="2" charset="-122"/>
              </a:rPr>
              <a:t>当某进程通过管程请求临界资源而未满足时，管程调用</a:t>
            </a:r>
            <a:r>
              <a:rPr lang="zh-CN" altLang="en-US" sz="2000" b="1" dirty="0">
                <a:solidFill>
                  <a:srgbClr val="FF0000"/>
                </a:solidFill>
                <a:ea typeface="宋体" panose="02010600030101010101" pitchFamily="2" charset="-122"/>
              </a:rPr>
              <a:t>wait</a:t>
            </a:r>
            <a:r>
              <a:rPr lang="zh-CN" altLang="en-US" sz="2000" b="1" dirty="0">
                <a:solidFill>
                  <a:srgbClr val="0033CC"/>
                </a:solidFill>
                <a:ea typeface="宋体" panose="02010600030101010101" pitchFamily="2" charset="-122"/>
              </a:rPr>
              <a:t>原语使该进程等待，并将它排在等待队列上</a:t>
            </a:r>
            <a:r>
              <a:rPr lang="zh-CN" altLang="en-US" sz="2000" b="1" dirty="0">
                <a:ea typeface="宋体" panose="02010600030101010101" pitchFamily="2" charset="-122"/>
              </a:rPr>
              <a:t>；</a:t>
            </a:r>
          </a:p>
          <a:p>
            <a:pPr>
              <a:lnSpc>
                <a:spcPct val="90000"/>
              </a:lnSpc>
              <a:tabLst>
                <a:tab pos="3030538" algn="ctr"/>
              </a:tabLst>
            </a:pPr>
            <a:endParaRPr lang="zh-CN" altLang="en-US" sz="2000" b="1" dirty="0">
              <a:ea typeface="宋体" panose="02010600030101010101" pitchFamily="2" charset="-122"/>
            </a:endParaRPr>
          </a:p>
          <a:p>
            <a:pPr>
              <a:lnSpc>
                <a:spcPct val="90000"/>
              </a:lnSpc>
              <a:tabLst>
                <a:tab pos="3030538" algn="ctr"/>
              </a:tabLst>
            </a:pPr>
            <a:r>
              <a:rPr lang="zh-CN" altLang="en-US" sz="2000" b="1" dirty="0">
                <a:solidFill>
                  <a:srgbClr val="0033CC"/>
                </a:solidFill>
                <a:ea typeface="宋体" panose="02010600030101010101" pitchFamily="2" charset="-122"/>
              </a:rPr>
              <a:t>当另一进程访问完并释放之后，管程调用</a:t>
            </a:r>
            <a:r>
              <a:rPr lang="zh-CN" altLang="en-US" sz="2000" b="1" dirty="0">
                <a:solidFill>
                  <a:srgbClr val="FF0000"/>
                </a:solidFill>
                <a:ea typeface="宋体" panose="02010600030101010101" pitchFamily="2" charset="-122"/>
              </a:rPr>
              <a:t>signal</a:t>
            </a:r>
            <a:r>
              <a:rPr lang="zh-CN" altLang="en-US" sz="2000" b="1" dirty="0">
                <a:solidFill>
                  <a:srgbClr val="0033CC"/>
                </a:solidFill>
                <a:ea typeface="宋体" panose="02010600030101010101" pitchFamily="2" charset="-122"/>
              </a:rPr>
              <a:t>原语唤醒等待队列中</a:t>
            </a:r>
            <a:r>
              <a:rPr lang="zh-CN" altLang="en-US" sz="2000" b="1" dirty="0" smtClean="0">
                <a:solidFill>
                  <a:srgbClr val="0033CC"/>
                </a:solidFill>
                <a:ea typeface="宋体" panose="02010600030101010101" pitchFamily="2" charset="-122"/>
              </a:rPr>
              <a:t>的某个进程</a:t>
            </a:r>
            <a:r>
              <a:rPr lang="zh-CN" altLang="en-US" sz="2000" b="1" dirty="0">
                <a:solidFill>
                  <a:srgbClr val="0033CC"/>
                </a:solidFill>
                <a:ea typeface="宋体" panose="02010600030101010101" pitchFamily="2" charset="-122"/>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8270B59-54F0-413A-BEE0-18316E3B1BDF}"/>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Timestamp-based Protocol Implementation</a:t>
            </a:r>
          </a:p>
        </p:txBody>
      </p:sp>
      <p:sp>
        <p:nvSpPr>
          <p:cNvPr id="53251" name="Rectangle 3">
            <a:extLst>
              <a:ext uri="{FF2B5EF4-FFF2-40B4-BE49-F238E27FC236}">
                <a16:creationId xmlns:a16="http://schemas.microsoft.com/office/drawing/2014/main" id="{467780FA-10D7-4DD0-804D-B86CB852BECF}"/>
              </a:ext>
            </a:extLst>
          </p:cNvPr>
          <p:cNvSpPr>
            <a:spLocks noGrp="1" noChangeArrowheads="1"/>
          </p:cNvSpPr>
          <p:nvPr>
            <p:ph type="body" idx="4294967295"/>
          </p:nvPr>
        </p:nvSpPr>
        <p:spPr/>
        <p:txBody>
          <a:bodyPr/>
          <a:lstStyle/>
          <a:p>
            <a:pPr>
              <a:lnSpc>
                <a:spcPct val="90000"/>
              </a:lnSpc>
            </a:pPr>
            <a:r>
              <a:rPr lang="en-US" altLang="zh-CN" sz="1800">
                <a:ea typeface="宋体" panose="02010600030101010101" pitchFamily="2" charset="-122"/>
              </a:rPr>
              <a:t>Data item Q gets two timestamps</a:t>
            </a:r>
          </a:p>
          <a:p>
            <a:pPr lvl="1">
              <a:lnSpc>
                <a:spcPct val="90000"/>
              </a:lnSpc>
            </a:pPr>
            <a:r>
              <a:rPr lang="en-US" altLang="zh-CN" sz="1800">
                <a:ea typeface="宋体" panose="02010600030101010101" pitchFamily="2" charset="-122"/>
              </a:rPr>
              <a:t>W-timestamp(Q) – largest timestamp of any transaction that executed write(Q) successfully</a:t>
            </a:r>
          </a:p>
          <a:p>
            <a:pPr lvl="1">
              <a:lnSpc>
                <a:spcPct val="90000"/>
              </a:lnSpc>
            </a:pPr>
            <a:r>
              <a:rPr lang="en-US" altLang="zh-CN" sz="1800">
                <a:ea typeface="宋体" panose="02010600030101010101" pitchFamily="2" charset="-122"/>
              </a:rPr>
              <a:t>R-timestamp(Q) – largest timestamp of successful read(Q)</a:t>
            </a:r>
          </a:p>
          <a:p>
            <a:pPr lvl="1">
              <a:lnSpc>
                <a:spcPct val="90000"/>
              </a:lnSpc>
            </a:pPr>
            <a:r>
              <a:rPr lang="en-US" altLang="zh-CN" sz="1800">
                <a:ea typeface="宋体" panose="02010600030101010101" pitchFamily="2" charset="-122"/>
              </a:rPr>
              <a:t>Updated whenever read(Q) or write(Q) executed</a:t>
            </a:r>
          </a:p>
          <a:p>
            <a:pPr>
              <a:lnSpc>
                <a:spcPct val="90000"/>
              </a:lnSpc>
            </a:pPr>
            <a:r>
              <a:rPr lang="en-US" altLang="zh-CN" sz="1800">
                <a:solidFill>
                  <a:schemeClr val="tx2"/>
                </a:solidFill>
                <a:ea typeface="宋体" panose="02010600030101010101" pitchFamily="2" charset="-122"/>
              </a:rPr>
              <a:t>Timestamp-ordering protocol </a:t>
            </a:r>
            <a:r>
              <a:rPr lang="en-US" altLang="zh-CN" sz="1800">
                <a:ea typeface="宋体" panose="02010600030101010101" pitchFamily="2" charset="-122"/>
              </a:rPr>
              <a:t>assures any conflicting </a:t>
            </a:r>
            <a:r>
              <a:rPr lang="en-US" altLang="zh-CN" sz="1800">
                <a:solidFill>
                  <a:srgbClr val="0000FF"/>
                </a:solidFill>
                <a:ea typeface="宋体" panose="02010600030101010101" pitchFamily="2" charset="-122"/>
              </a:rPr>
              <a:t>read</a:t>
            </a:r>
            <a:r>
              <a:rPr lang="en-US" altLang="zh-CN" sz="1800">
                <a:ea typeface="宋体" panose="02010600030101010101" pitchFamily="2" charset="-122"/>
              </a:rPr>
              <a:t> and </a:t>
            </a:r>
            <a:r>
              <a:rPr lang="en-US" altLang="zh-CN" sz="1800">
                <a:solidFill>
                  <a:srgbClr val="0000FF"/>
                </a:solidFill>
                <a:ea typeface="宋体" panose="02010600030101010101" pitchFamily="2" charset="-122"/>
              </a:rPr>
              <a:t>write</a:t>
            </a:r>
            <a:r>
              <a:rPr lang="en-US" altLang="zh-CN" sz="1800">
                <a:ea typeface="宋体" panose="02010600030101010101" pitchFamily="2" charset="-122"/>
              </a:rPr>
              <a:t> executed in timestamp order</a:t>
            </a:r>
          </a:p>
          <a:p>
            <a:pPr>
              <a:lnSpc>
                <a:spcPct val="90000"/>
              </a:lnSpc>
            </a:pPr>
            <a:r>
              <a:rPr lang="en-US" altLang="zh-CN" sz="1800">
                <a:ea typeface="宋体" panose="02010600030101010101" pitchFamily="2" charset="-122"/>
              </a:rPr>
              <a:t>Suppose Ti executes </a:t>
            </a:r>
            <a:r>
              <a:rPr lang="en-US" altLang="zh-CN" sz="1800">
                <a:solidFill>
                  <a:srgbClr val="0000FF"/>
                </a:solidFill>
                <a:ea typeface="宋体" panose="02010600030101010101" pitchFamily="2" charset="-122"/>
              </a:rPr>
              <a:t>read(Q)</a:t>
            </a:r>
          </a:p>
          <a:p>
            <a:pPr lvl="1">
              <a:lnSpc>
                <a:spcPct val="90000"/>
              </a:lnSpc>
            </a:pPr>
            <a:r>
              <a:rPr lang="en-US" altLang="zh-CN" sz="1800">
                <a:ea typeface="宋体" panose="02010600030101010101" pitchFamily="2" charset="-122"/>
              </a:rPr>
              <a:t>If TS(T</a:t>
            </a:r>
            <a:r>
              <a:rPr lang="en-US" altLang="zh-CN" sz="1800" baseline="-25000">
                <a:ea typeface="宋体" panose="02010600030101010101" pitchFamily="2" charset="-122"/>
              </a:rPr>
              <a:t>i</a:t>
            </a:r>
            <a:r>
              <a:rPr lang="en-US" altLang="zh-CN" sz="1800">
                <a:ea typeface="宋体" panose="02010600030101010101" pitchFamily="2" charset="-122"/>
              </a:rPr>
              <a:t>) &lt; W-timestamp(Q), Ti needs to read value of Q that was already overwritten</a:t>
            </a:r>
          </a:p>
          <a:p>
            <a:pPr lvl="2">
              <a:lnSpc>
                <a:spcPct val="90000"/>
              </a:lnSpc>
            </a:pPr>
            <a:r>
              <a:rPr lang="en-US" altLang="zh-CN" sz="1800">
                <a:solidFill>
                  <a:srgbClr val="0000FF"/>
                </a:solidFill>
                <a:ea typeface="宋体" panose="02010600030101010101" pitchFamily="2" charset="-122"/>
              </a:rPr>
              <a:t>read</a:t>
            </a:r>
            <a:r>
              <a:rPr lang="en-US" altLang="zh-CN" sz="1800">
                <a:ea typeface="宋体" panose="02010600030101010101" pitchFamily="2" charset="-122"/>
              </a:rPr>
              <a:t> operation rejected and T</a:t>
            </a:r>
            <a:r>
              <a:rPr lang="en-US" altLang="zh-CN" sz="1800" baseline="-25000">
                <a:ea typeface="宋体" panose="02010600030101010101" pitchFamily="2" charset="-122"/>
              </a:rPr>
              <a:t>i</a:t>
            </a:r>
            <a:r>
              <a:rPr lang="en-US" altLang="zh-CN" sz="1800">
                <a:ea typeface="宋体" panose="02010600030101010101" pitchFamily="2" charset="-122"/>
              </a:rPr>
              <a:t> rolled back</a:t>
            </a:r>
          </a:p>
          <a:p>
            <a:pPr lvl="1">
              <a:lnSpc>
                <a:spcPct val="90000"/>
              </a:lnSpc>
            </a:pPr>
            <a:r>
              <a:rPr lang="en-US" altLang="zh-CN" sz="1800">
                <a:ea typeface="宋体" panose="02010600030101010101" pitchFamily="2" charset="-122"/>
              </a:rPr>
              <a:t>If TS(T</a:t>
            </a:r>
            <a:r>
              <a:rPr lang="en-US" altLang="zh-CN" sz="1800" baseline="-25000">
                <a:ea typeface="宋体" panose="02010600030101010101" pitchFamily="2" charset="-122"/>
              </a:rPr>
              <a:t>i</a:t>
            </a:r>
            <a:r>
              <a:rPr lang="en-US" altLang="zh-CN" sz="1800">
                <a:ea typeface="宋体" panose="02010600030101010101" pitchFamily="2" charset="-122"/>
              </a:rPr>
              <a:t>) ≥ W-timestamp(Q)</a:t>
            </a:r>
          </a:p>
          <a:p>
            <a:pPr lvl="2">
              <a:lnSpc>
                <a:spcPct val="90000"/>
              </a:lnSpc>
            </a:pPr>
            <a:r>
              <a:rPr lang="en-US" altLang="zh-CN" sz="1800">
                <a:solidFill>
                  <a:srgbClr val="0000FF"/>
                </a:solidFill>
                <a:ea typeface="宋体" panose="02010600030101010101" pitchFamily="2" charset="-122"/>
              </a:rPr>
              <a:t>read</a:t>
            </a:r>
            <a:r>
              <a:rPr lang="en-US" altLang="zh-CN" sz="1800">
                <a:ea typeface="宋体" panose="02010600030101010101" pitchFamily="2" charset="-122"/>
              </a:rPr>
              <a:t> executed, R-timestamp(Q) set to max(R-timestamp(Q), TS(T</a:t>
            </a:r>
            <a:r>
              <a:rPr lang="en-US" altLang="zh-CN" sz="1800" baseline="-25000">
                <a:ea typeface="宋体" panose="02010600030101010101" pitchFamily="2" charset="-122"/>
              </a:rPr>
              <a:t>i</a:t>
            </a:r>
            <a:r>
              <a:rPr lang="en-US" altLang="zh-CN" sz="18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BA4E558-9F62-4A16-BE77-45AC66D9171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Timestamp-ordering Protocol</a:t>
            </a:r>
          </a:p>
        </p:txBody>
      </p:sp>
      <p:sp>
        <p:nvSpPr>
          <p:cNvPr id="54275" name="Rectangle 3">
            <a:extLst>
              <a:ext uri="{FF2B5EF4-FFF2-40B4-BE49-F238E27FC236}">
                <a16:creationId xmlns:a16="http://schemas.microsoft.com/office/drawing/2014/main" id="{DD3C8254-4A9B-41E7-B5F0-A2BD5CD53A6C}"/>
              </a:ext>
            </a:extLst>
          </p:cNvPr>
          <p:cNvSpPr>
            <a:spLocks noGrp="1" noChangeArrowheads="1"/>
          </p:cNvSpPr>
          <p:nvPr>
            <p:ph type="body" idx="4294967295"/>
          </p:nvPr>
        </p:nvSpPr>
        <p:spPr/>
        <p:txBody>
          <a:bodyPr/>
          <a:lstStyle/>
          <a:p>
            <a:r>
              <a:rPr lang="en-US" altLang="zh-CN" sz="1800">
                <a:ea typeface="宋体" panose="02010600030101010101" pitchFamily="2" charset="-122"/>
              </a:rPr>
              <a:t>Suppose Ti executes write(Q)</a:t>
            </a:r>
          </a:p>
          <a:p>
            <a:pPr lvl="1"/>
            <a:r>
              <a:rPr lang="en-US" altLang="zh-CN" sz="1800">
                <a:ea typeface="宋体" panose="02010600030101010101" pitchFamily="2" charset="-122"/>
              </a:rPr>
              <a:t>If TS(T</a:t>
            </a:r>
            <a:r>
              <a:rPr lang="en-US" altLang="zh-CN" sz="1800" baseline="-25000">
                <a:ea typeface="宋体" panose="02010600030101010101" pitchFamily="2" charset="-122"/>
              </a:rPr>
              <a:t>i</a:t>
            </a:r>
            <a:r>
              <a:rPr lang="en-US" altLang="zh-CN" sz="1800">
                <a:ea typeface="宋体" panose="02010600030101010101" pitchFamily="2" charset="-122"/>
              </a:rPr>
              <a:t>) &lt; R-timestamp(Q), value Q produced by T</a:t>
            </a:r>
            <a:r>
              <a:rPr lang="en-US" altLang="zh-CN" sz="1800" baseline="-25000">
                <a:ea typeface="宋体" panose="02010600030101010101" pitchFamily="2" charset="-122"/>
              </a:rPr>
              <a:t>i</a:t>
            </a:r>
            <a:r>
              <a:rPr lang="en-US" altLang="zh-CN" sz="1800">
                <a:ea typeface="宋体" panose="02010600030101010101" pitchFamily="2" charset="-122"/>
              </a:rPr>
              <a:t> was needed previously and T</a:t>
            </a:r>
            <a:r>
              <a:rPr lang="en-US" altLang="zh-CN" sz="1800" baseline="-25000">
                <a:ea typeface="宋体" panose="02010600030101010101" pitchFamily="2" charset="-122"/>
              </a:rPr>
              <a:t>i</a:t>
            </a:r>
            <a:r>
              <a:rPr lang="en-US" altLang="zh-CN" sz="1800">
                <a:ea typeface="宋体" panose="02010600030101010101" pitchFamily="2" charset="-122"/>
              </a:rPr>
              <a:t> assumed it would never be produced</a:t>
            </a:r>
          </a:p>
          <a:p>
            <a:pPr lvl="2"/>
            <a:r>
              <a:rPr lang="en-US" altLang="zh-CN" sz="1800">
                <a:solidFill>
                  <a:srgbClr val="0000FF"/>
                </a:solidFill>
                <a:ea typeface="宋体" panose="02010600030101010101" pitchFamily="2" charset="-122"/>
              </a:rPr>
              <a:t>Write</a:t>
            </a:r>
            <a:r>
              <a:rPr lang="en-US" altLang="zh-CN" sz="1800">
                <a:ea typeface="宋体" panose="02010600030101010101" pitchFamily="2" charset="-122"/>
              </a:rPr>
              <a:t> operation rejected, T</a:t>
            </a:r>
            <a:r>
              <a:rPr lang="en-US" altLang="zh-CN" sz="1800" baseline="-25000">
                <a:ea typeface="宋体" panose="02010600030101010101" pitchFamily="2" charset="-122"/>
              </a:rPr>
              <a:t>i</a:t>
            </a:r>
            <a:r>
              <a:rPr lang="en-US" altLang="zh-CN" sz="1800">
                <a:ea typeface="宋体" panose="02010600030101010101" pitchFamily="2" charset="-122"/>
              </a:rPr>
              <a:t> rolled back</a:t>
            </a:r>
          </a:p>
          <a:p>
            <a:pPr lvl="1"/>
            <a:r>
              <a:rPr lang="en-US" altLang="zh-CN" sz="1800">
                <a:ea typeface="宋体" panose="02010600030101010101" pitchFamily="2" charset="-122"/>
              </a:rPr>
              <a:t>If TS(T</a:t>
            </a:r>
            <a:r>
              <a:rPr lang="en-US" altLang="zh-CN" sz="1800" baseline="-25000">
                <a:ea typeface="宋体" panose="02010600030101010101" pitchFamily="2" charset="-122"/>
              </a:rPr>
              <a:t>i</a:t>
            </a:r>
            <a:r>
              <a:rPr lang="en-US" altLang="zh-CN" sz="1800">
                <a:ea typeface="宋体" panose="02010600030101010101" pitchFamily="2" charset="-122"/>
              </a:rPr>
              <a:t>) &lt; W-tiimestamp(Q), T</a:t>
            </a:r>
            <a:r>
              <a:rPr lang="en-US" altLang="zh-CN" sz="1800" baseline="-25000">
                <a:ea typeface="宋体" panose="02010600030101010101" pitchFamily="2" charset="-122"/>
              </a:rPr>
              <a:t>i</a:t>
            </a:r>
            <a:r>
              <a:rPr lang="en-US" altLang="zh-CN" sz="1800">
                <a:ea typeface="宋体" panose="02010600030101010101" pitchFamily="2" charset="-122"/>
              </a:rPr>
              <a:t> attempting to write obsolete value of Q</a:t>
            </a:r>
          </a:p>
          <a:p>
            <a:pPr lvl="2"/>
            <a:r>
              <a:rPr lang="en-US" altLang="zh-CN" sz="1800">
                <a:solidFill>
                  <a:srgbClr val="0000FF"/>
                </a:solidFill>
                <a:ea typeface="宋体" panose="02010600030101010101" pitchFamily="2" charset="-122"/>
              </a:rPr>
              <a:t>Write</a:t>
            </a:r>
            <a:r>
              <a:rPr lang="en-US" altLang="zh-CN" sz="1800">
                <a:ea typeface="宋体" panose="02010600030101010101" pitchFamily="2" charset="-122"/>
              </a:rPr>
              <a:t> operation rejected and T</a:t>
            </a:r>
            <a:r>
              <a:rPr lang="en-US" altLang="zh-CN" sz="1800" baseline="-25000">
                <a:ea typeface="宋体" panose="02010600030101010101" pitchFamily="2" charset="-122"/>
              </a:rPr>
              <a:t>i</a:t>
            </a:r>
            <a:r>
              <a:rPr lang="en-US" altLang="zh-CN" sz="1800">
                <a:ea typeface="宋体" panose="02010600030101010101" pitchFamily="2" charset="-122"/>
              </a:rPr>
              <a:t> rolled back</a:t>
            </a:r>
          </a:p>
          <a:p>
            <a:pPr lvl="1"/>
            <a:r>
              <a:rPr lang="en-US" altLang="zh-CN" sz="1800">
                <a:ea typeface="宋体" panose="02010600030101010101" pitchFamily="2" charset="-122"/>
              </a:rPr>
              <a:t>Otherwise, </a:t>
            </a:r>
            <a:r>
              <a:rPr lang="en-US" altLang="zh-CN" sz="1800">
                <a:solidFill>
                  <a:srgbClr val="0000FF"/>
                </a:solidFill>
                <a:ea typeface="宋体" panose="02010600030101010101" pitchFamily="2" charset="-122"/>
              </a:rPr>
              <a:t>write</a:t>
            </a:r>
            <a:r>
              <a:rPr lang="en-US" altLang="zh-CN" sz="1800">
                <a:ea typeface="宋体" panose="02010600030101010101" pitchFamily="2" charset="-122"/>
              </a:rPr>
              <a:t> executed</a:t>
            </a:r>
          </a:p>
          <a:p>
            <a:r>
              <a:rPr lang="en-US" altLang="zh-CN" sz="1800">
                <a:ea typeface="宋体" panose="02010600030101010101" pitchFamily="2" charset="-122"/>
              </a:rPr>
              <a:t>Any rolled back transaction T</a:t>
            </a:r>
            <a:r>
              <a:rPr lang="en-US" altLang="zh-CN" sz="1800" baseline="-25000">
                <a:ea typeface="宋体" panose="02010600030101010101" pitchFamily="2" charset="-122"/>
              </a:rPr>
              <a:t>i</a:t>
            </a:r>
            <a:r>
              <a:rPr lang="en-US" altLang="zh-CN" sz="1800">
                <a:ea typeface="宋体" panose="02010600030101010101" pitchFamily="2" charset="-122"/>
              </a:rPr>
              <a:t> is assigned new timestamp and restarted</a:t>
            </a:r>
          </a:p>
          <a:p>
            <a:r>
              <a:rPr lang="en-US" altLang="zh-CN" sz="1800">
                <a:ea typeface="宋体" panose="02010600030101010101" pitchFamily="2" charset="-122"/>
              </a:rPr>
              <a:t>Algorithm ensures conflict serializability and freedom from deadlock</a:t>
            </a:r>
          </a:p>
          <a:p>
            <a:endParaRPr lang="en-US" altLang="zh-CN"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6C0DE35-8643-439A-BE67-78755117B3C8}"/>
              </a:ext>
            </a:extLst>
          </p:cNvPr>
          <p:cNvSpPr>
            <a:spLocks noGrp="1" noChangeArrowheads="1"/>
          </p:cNvSpPr>
          <p:nvPr>
            <p:ph type="title" idx="4294967295"/>
          </p:nvPr>
        </p:nvSpPr>
        <p:spPr>
          <a:xfrm>
            <a:off x="885825" y="215900"/>
            <a:ext cx="8077200" cy="609600"/>
          </a:xfrm>
        </p:spPr>
        <p:txBody>
          <a:bodyPr/>
          <a:lstStyle/>
          <a:p>
            <a:pPr>
              <a:defRPr/>
            </a:pPr>
            <a:r>
              <a:rPr lang="zh-CN" altLang="en-US" sz="2800">
                <a:effectLst>
                  <a:outerShdw blurRad="38100" dist="38100" dir="2700000" algn="tl">
                    <a:srgbClr val="C0C0C0"/>
                  </a:outerShdw>
                </a:effectLst>
                <a:ea typeface="宋体" panose="02010600030101010101" pitchFamily="2" charset="-122"/>
              </a:rPr>
              <a:t> Schedule Possible Under Timestamp Protocol</a:t>
            </a:r>
          </a:p>
        </p:txBody>
      </p:sp>
      <p:pic>
        <p:nvPicPr>
          <p:cNvPr id="55299" name="Picture 3">
            <a:extLst>
              <a:ext uri="{FF2B5EF4-FFF2-40B4-BE49-F238E27FC236}">
                <a16:creationId xmlns:a16="http://schemas.microsoft.com/office/drawing/2014/main" id="{DFAFD477-DEB0-4BED-BA42-AD1778760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501" t="4010" r="11266" b="6343"/>
          <a:stretch>
            <a:fillRect/>
          </a:stretch>
        </p:blipFill>
        <p:spPr bwMode="auto">
          <a:xfrm>
            <a:off x="2259013" y="1933575"/>
            <a:ext cx="4170362" cy="35845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7EF79275-BAA7-4657-B309-C1F977EB9F70}"/>
              </a:ext>
            </a:extLst>
          </p:cNvPr>
          <p:cNvSpPr>
            <a:spLocks noGrp="1"/>
          </p:cNvSpPr>
          <p:nvPr>
            <p:ph type="title" idx="4294967295"/>
          </p:nvPr>
        </p:nvSpPr>
        <p:spPr/>
        <p:txBody>
          <a:body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56323" name="内容占位符 2">
            <a:extLst>
              <a:ext uri="{FF2B5EF4-FFF2-40B4-BE49-F238E27FC236}">
                <a16:creationId xmlns:a16="http://schemas.microsoft.com/office/drawing/2014/main" id="{306A9F53-7F95-44AF-8895-44612FA1D93E}"/>
              </a:ext>
            </a:extLst>
          </p:cNvPr>
          <p:cNvSpPr>
            <a:spLocks noGrp="1"/>
          </p:cNvSpPr>
          <p:nvPr>
            <p:ph idx="4294967295"/>
          </p:nvPr>
        </p:nvSpPr>
        <p:spPr/>
        <p:txBody>
          <a:bodyPr/>
          <a:lstStyle/>
          <a:p>
            <a:r>
              <a:rPr lang="zh-CN" altLang="en-US" sz="4800">
                <a:ea typeface="宋体" panose="02010600030101010101" pitchFamily="2" charset="-122"/>
              </a:rPr>
              <a:t>Java Synchronization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01148A6-52BC-4694-A9AA-9706877E43A3}"/>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Java Synchronization</a:t>
            </a:r>
          </a:p>
        </p:txBody>
      </p:sp>
      <p:sp>
        <p:nvSpPr>
          <p:cNvPr id="57347" name="Rectangle 3">
            <a:extLst>
              <a:ext uri="{FF2B5EF4-FFF2-40B4-BE49-F238E27FC236}">
                <a16:creationId xmlns:a16="http://schemas.microsoft.com/office/drawing/2014/main" id="{F8DE3D24-AFAD-44C5-AA75-8104F0883E65}"/>
              </a:ext>
            </a:extLst>
          </p:cNvPr>
          <p:cNvSpPr>
            <a:spLocks noGrp="1" noChangeArrowheads="1"/>
          </p:cNvSpPr>
          <p:nvPr>
            <p:ph type="body" idx="4294967295"/>
          </p:nvPr>
        </p:nvSpPr>
        <p:spPr/>
        <p:txBody>
          <a:bodyPr/>
          <a:lstStyle/>
          <a:p>
            <a:r>
              <a:rPr lang="en-US" altLang="zh-CN" sz="2400">
                <a:solidFill>
                  <a:srgbClr val="0070C0"/>
                </a:solidFill>
                <a:ea typeface="宋体" panose="02010600030101010101" pitchFamily="2" charset="-122"/>
              </a:rPr>
              <a:t>Synchronized</a:t>
            </a:r>
            <a:r>
              <a:rPr lang="en-US" altLang="zh-CN" sz="2400">
                <a:ea typeface="宋体" panose="02010600030101010101" pitchFamily="2" charset="-122"/>
              </a:rPr>
              <a:t>, </a:t>
            </a:r>
            <a:r>
              <a:rPr lang="en-US" altLang="zh-CN" sz="2400">
                <a:solidFill>
                  <a:srgbClr val="0000FF"/>
                </a:solidFill>
                <a:ea typeface="宋体" panose="02010600030101010101" pitchFamily="2" charset="-122"/>
              </a:rPr>
              <a:t>wait(), </a:t>
            </a:r>
            <a:r>
              <a:rPr lang="en-US" altLang="zh-CN" sz="2400">
                <a:solidFill>
                  <a:srgbClr val="006600"/>
                </a:solidFill>
                <a:ea typeface="宋体" panose="02010600030101010101" pitchFamily="2" charset="-122"/>
              </a:rPr>
              <a:t>notify() </a:t>
            </a:r>
            <a:r>
              <a:rPr lang="en-US" altLang="zh-CN" sz="2400">
                <a:ea typeface="宋体" panose="02010600030101010101" pitchFamily="2" charset="-122"/>
              </a:rPr>
              <a:t>statements</a:t>
            </a:r>
          </a:p>
          <a:p>
            <a:r>
              <a:rPr lang="en-US" altLang="zh-CN" sz="2400">
                <a:ea typeface="宋体" panose="02010600030101010101" pitchFamily="2" charset="-122"/>
              </a:rPr>
              <a:t>Multiple Notifications (notifyall())</a:t>
            </a:r>
          </a:p>
          <a:p>
            <a:r>
              <a:rPr lang="en-US" altLang="zh-CN" sz="2400">
                <a:ea typeface="宋体" panose="02010600030101010101" pitchFamily="2" charset="-122"/>
              </a:rPr>
              <a:t>Block Synchronization</a:t>
            </a:r>
          </a:p>
          <a:p>
            <a:r>
              <a:rPr lang="en-US" altLang="zh-CN" sz="2400">
                <a:ea typeface="宋体" panose="02010600030101010101" pitchFamily="2" charset="-122"/>
              </a:rPr>
              <a:t>Java Semaphores</a:t>
            </a:r>
          </a:p>
          <a:p>
            <a:r>
              <a:rPr lang="en-US" altLang="zh-CN" sz="2400">
                <a:ea typeface="宋体" panose="02010600030101010101" pitchFamily="2" charset="-122"/>
              </a:rPr>
              <a:t>Java Monitors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B65ACF9-F0F5-45C5-B586-926E56200A5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synchronized Statement</a:t>
            </a:r>
          </a:p>
        </p:txBody>
      </p:sp>
      <p:sp>
        <p:nvSpPr>
          <p:cNvPr id="58371" name="Rectangle 3">
            <a:extLst>
              <a:ext uri="{FF2B5EF4-FFF2-40B4-BE49-F238E27FC236}">
                <a16:creationId xmlns:a16="http://schemas.microsoft.com/office/drawing/2014/main" id="{E1B64E4B-5A28-499D-83C2-A2631E2C9E62}"/>
              </a:ext>
            </a:extLst>
          </p:cNvPr>
          <p:cNvSpPr>
            <a:spLocks noGrp="1" noChangeArrowheads="1"/>
          </p:cNvSpPr>
          <p:nvPr>
            <p:ph type="body" idx="4294967295"/>
          </p:nvPr>
        </p:nvSpPr>
        <p:spPr>
          <a:xfrm>
            <a:off x="1250950" y="1455738"/>
            <a:ext cx="7281863" cy="3822700"/>
          </a:xfrm>
        </p:spPr>
        <p:txBody>
          <a:bodyPr/>
          <a:lstStyle/>
          <a:p>
            <a:r>
              <a:rPr lang="en-US" altLang="zh-CN" sz="2000" b="1" i="1">
                <a:ea typeface="宋体" panose="02010600030101010101" pitchFamily="2" charset="-122"/>
              </a:rPr>
              <a:t>Every object</a:t>
            </a:r>
            <a:r>
              <a:rPr lang="en-US" altLang="zh-CN" sz="2000">
                <a:ea typeface="宋体" panose="02010600030101010101" pitchFamily="2" charset="-122"/>
              </a:rPr>
              <a:t> has a </a:t>
            </a:r>
            <a:r>
              <a:rPr lang="en-US" altLang="zh-CN" sz="2000">
                <a:solidFill>
                  <a:srgbClr val="0000FF"/>
                </a:solidFill>
                <a:ea typeface="宋体" panose="02010600030101010101" pitchFamily="2" charset="-122"/>
              </a:rPr>
              <a:t>lock</a:t>
            </a:r>
            <a:r>
              <a:rPr lang="en-US" altLang="zh-CN" sz="2000">
                <a:ea typeface="宋体" panose="02010600030101010101" pitchFamily="2" charset="-122"/>
              </a:rPr>
              <a:t> associated with it.</a:t>
            </a:r>
          </a:p>
          <a:p>
            <a:endParaRPr lang="en-US" altLang="zh-CN" sz="2000">
              <a:ea typeface="宋体" panose="02010600030101010101" pitchFamily="2" charset="-122"/>
            </a:endParaRPr>
          </a:p>
          <a:p>
            <a:r>
              <a:rPr lang="en-US" altLang="zh-CN" sz="2000">
                <a:ea typeface="宋体" panose="02010600030101010101" pitchFamily="2" charset="-122"/>
              </a:rPr>
              <a:t>Calling an ordinary method the lock is ignored.</a:t>
            </a:r>
          </a:p>
          <a:p>
            <a:endParaRPr lang="en-US" altLang="zh-CN" sz="2000">
              <a:ea typeface="宋体" panose="02010600030101010101" pitchFamily="2" charset="-122"/>
            </a:endParaRPr>
          </a:p>
          <a:p>
            <a:r>
              <a:rPr lang="en-US" altLang="zh-CN" sz="2000">
                <a:ea typeface="宋体" panose="02010600030101010101" pitchFamily="2" charset="-122"/>
              </a:rPr>
              <a:t>But, calling a </a:t>
            </a:r>
            <a:r>
              <a:rPr lang="en-US" altLang="zh-CN" sz="2000" b="1" i="1">
                <a:ea typeface="宋体" panose="02010600030101010101" pitchFamily="2" charset="-122"/>
              </a:rPr>
              <a:t>synchronized</a:t>
            </a:r>
            <a:r>
              <a:rPr lang="en-US" altLang="zh-CN" sz="2000">
                <a:ea typeface="宋体" panose="02010600030101010101" pitchFamily="2" charset="-122"/>
              </a:rPr>
              <a:t> method requires “owning” the 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F9C41F3-CACC-48AB-9289-AB471DB159B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synchronized Statement</a:t>
            </a:r>
          </a:p>
        </p:txBody>
      </p:sp>
      <p:sp>
        <p:nvSpPr>
          <p:cNvPr id="59395" name="Rectangle 3">
            <a:extLst>
              <a:ext uri="{FF2B5EF4-FFF2-40B4-BE49-F238E27FC236}">
                <a16:creationId xmlns:a16="http://schemas.microsoft.com/office/drawing/2014/main" id="{80C85FDB-5D48-4C4A-98F5-BCBC29C9D1A7}"/>
              </a:ext>
            </a:extLst>
          </p:cNvPr>
          <p:cNvSpPr>
            <a:spLocks noGrp="1" noChangeArrowheads="1"/>
          </p:cNvSpPr>
          <p:nvPr>
            <p:ph type="body" idx="4294967295"/>
          </p:nvPr>
        </p:nvSpPr>
        <p:spPr>
          <a:xfrm>
            <a:off x="1090613" y="1046163"/>
            <a:ext cx="7337425" cy="5307012"/>
          </a:xfrm>
        </p:spPr>
        <p:txBody>
          <a:bodyPr/>
          <a:lstStyle/>
          <a:p>
            <a:r>
              <a:rPr lang="en-US" altLang="zh-CN" sz="2000" b="1" i="1">
                <a:ea typeface="宋体" panose="02010600030101010101" pitchFamily="2" charset="-122"/>
              </a:rPr>
              <a:t>If the lock is available when a synchronized method is called , the calling thread becomes </a:t>
            </a:r>
            <a:r>
              <a:rPr lang="en-US" altLang="zh-CN" sz="2000" b="1" i="1">
                <a:solidFill>
                  <a:srgbClr val="0000FF"/>
                </a:solidFill>
                <a:ea typeface="宋体" panose="02010600030101010101" pitchFamily="2" charset="-122"/>
              </a:rPr>
              <a:t>the owner of the object’s  lock.</a:t>
            </a:r>
          </a:p>
          <a:p>
            <a:endParaRPr lang="en-US" altLang="zh-CN" sz="2000" b="1" i="1">
              <a:ea typeface="宋体" panose="02010600030101010101" pitchFamily="2" charset="-122"/>
            </a:endParaRPr>
          </a:p>
          <a:p>
            <a:r>
              <a:rPr lang="en-US" altLang="zh-CN" sz="2000">
                <a:ea typeface="宋体" panose="02010600030101010101" pitchFamily="2" charset="-122"/>
              </a:rPr>
              <a:t>If a calling thread does not own the lock (another thread already owns it), the calling thread is </a:t>
            </a:r>
            <a:r>
              <a:rPr lang="en-US" altLang="zh-CN" sz="2000">
                <a:solidFill>
                  <a:srgbClr val="0000FF"/>
                </a:solidFill>
                <a:ea typeface="宋体" panose="02010600030101010101" pitchFamily="2" charset="-122"/>
              </a:rPr>
              <a:t>blocked </a:t>
            </a:r>
            <a:r>
              <a:rPr lang="en-US" altLang="zh-CN" sz="2000">
                <a:ea typeface="宋体" panose="02010600030101010101" pitchFamily="2" charset="-122"/>
              </a:rPr>
              <a:t>and is placed in the </a:t>
            </a:r>
            <a:r>
              <a:rPr lang="en-US" altLang="zh-CN" sz="2000" b="1" i="1">
                <a:solidFill>
                  <a:srgbClr val="0000FF"/>
                </a:solidFill>
                <a:ea typeface="宋体" panose="02010600030101010101" pitchFamily="2" charset="-122"/>
              </a:rPr>
              <a:t>entry set</a:t>
            </a:r>
            <a:r>
              <a:rPr lang="en-US" altLang="zh-CN" sz="2000">
                <a:ea typeface="宋体" panose="02010600030101010101" pitchFamily="2" charset="-122"/>
              </a:rPr>
              <a:t> for the object’s lock.</a:t>
            </a:r>
          </a:p>
          <a:p>
            <a:endParaRPr lang="en-US" altLang="zh-CN" sz="2000">
              <a:ea typeface="宋体" panose="02010600030101010101" pitchFamily="2" charset="-122"/>
            </a:endParaRPr>
          </a:p>
          <a:p>
            <a:r>
              <a:rPr lang="en-US" altLang="zh-CN" sz="2000" b="1" i="1" u="sng">
                <a:ea typeface="宋体" panose="02010600030101010101" pitchFamily="2" charset="-122"/>
              </a:rPr>
              <a:t>The lock is released when a thread exits the synchronized method</a:t>
            </a:r>
            <a:r>
              <a:rPr lang="en-US" altLang="zh-CN" sz="2000" b="1" u="sng">
                <a:ea typeface="宋体" panose="02010600030101010101" pitchFamily="2" charset="-122"/>
              </a:rPr>
              <a:t>,</a:t>
            </a:r>
            <a:r>
              <a:rPr lang="en-US" altLang="zh-CN" sz="2000">
                <a:ea typeface="宋体" panose="02010600030101010101" pitchFamily="2" charset="-122"/>
              </a:rPr>
              <a:t> and the JVM selects an arbitrary thread from </a:t>
            </a:r>
            <a:r>
              <a:rPr lang="en-US" altLang="zh-CN" sz="2000">
                <a:solidFill>
                  <a:srgbClr val="0000FF"/>
                </a:solidFill>
                <a:ea typeface="宋体" panose="02010600030101010101" pitchFamily="2" charset="-122"/>
              </a:rPr>
              <a:t>this set</a:t>
            </a:r>
            <a:r>
              <a:rPr lang="en-US" altLang="zh-CN" sz="2000">
                <a:ea typeface="宋体" panose="02010600030101010101" pitchFamily="2" charset="-122"/>
              </a:rPr>
              <a:t> as the new owner of the 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C1EF7D9-1911-45F1-92E8-8BED0E63B826}"/>
              </a:ext>
            </a:extLst>
          </p:cNvPr>
          <p:cNvSpPr>
            <a:spLocks noGrp="1" noChangeArrowheads="1"/>
          </p:cNvSpPr>
          <p:nvPr>
            <p:ph type="title" idx="4294967295"/>
          </p:nvPr>
        </p:nvSpPr>
        <p:spPr>
          <a:xfrm>
            <a:off x="1157288" y="517525"/>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Entry Set</a:t>
            </a:r>
          </a:p>
        </p:txBody>
      </p:sp>
      <p:pic>
        <p:nvPicPr>
          <p:cNvPr id="60419" name="Picture 3">
            <a:extLst>
              <a:ext uri="{FF2B5EF4-FFF2-40B4-BE49-F238E27FC236}">
                <a16:creationId xmlns:a16="http://schemas.microsoft.com/office/drawing/2014/main" id="{FEC482B4-D428-4EE9-A709-83ED04462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04" t="29247" r="203" b="29498"/>
          <a:stretch>
            <a:fillRect/>
          </a:stretch>
        </p:blipFill>
        <p:spPr bwMode="auto">
          <a:xfrm>
            <a:off x="1468438" y="1811338"/>
            <a:ext cx="6245225" cy="207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Text Box 4">
            <a:extLst>
              <a:ext uri="{FF2B5EF4-FFF2-40B4-BE49-F238E27FC236}">
                <a16:creationId xmlns:a16="http://schemas.microsoft.com/office/drawing/2014/main" id="{81E3A3C5-13C9-4B4E-A971-D7F511BACB78}"/>
              </a:ext>
            </a:extLst>
          </p:cNvPr>
          <p:cNvSpPr txBox="1">
            <a:spLocks noChangeArrowheads="1"/>
          </p:cNvSpPr>
          <p:nvPr/>
        </p:nvSpPr>
        <p:spPr bwMode="auto">
          <a:xfrm>
            <a:off x="862013" y="4464050"/>
            <a:ext cx="744855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zh-CN" altLang="en-US" sz="1800" b="1">
                <a:ea typeface="宋体" panose="02010600030101010101" pitchFamily="2" charset="-122"/>
              </a:rPr>
              <a:t>注：</a:t>
            </a:r>
            <a:r>
              <a:rPr lang="en-US" altLang="zh-CN" sz="1800" b="1">
                <a:ea typeface="宋体" panose="02010600030101010101" pitchFamily="2" charset="-122"/>
              </a:rPr>
              <a:t>Entry set </a:t>
            </a:r>
            <a:r>
              <a:rPr lang="zh-CN" altLang="en-US" sz="1800" b="1">
                <a:ea typeface="宋体" panose="02010600030101010101" pitchFamily="2" charset="-122"/>
              </a:rPr>
              <a:t>中的线程处于阻塞状态</a:t>
            </a:r>
          </a:p>
          <a:p>
            <a:pPr>
              <a:spcBef>
                <a:spcPct val="50000"/>
              </a:spcBef>
              <a:buClrTx/>
              <a:buSzTx/>
              <a:buFont typeface="Arial" panose="020B0604020202020204" pitchFamily="34" charset="0"/>
              <a:buNone/>
            </a:pPr>
            <a:r>
              <a:rPr lang="zh-CN" altLang="en-US" sz="1800" b="1">
                <a:ea typeface="宋体" panose="02010600030101010101" pitchFamily="2" charset="-122"/>
              </a:rPr>
              <a:t>       也有的处于</a:t>
            </a:r>
            <a:r>
              <a:rPr lang="en-US" altLang="zh-CN" sz="1800" b="1">
                <a:ea typeface="宋体" panose="02010600030101010101" pitchFamily="2" charset="-122"/>
              </a:rPr>
              <a:t>runnable</a:t>
            </a:r>
            <a:r>
              <a:rPr lang="zh-CN" altLang="en-US" sz="1800" b="1">
                <a:ea typeface="宋体" panose="02010600030101010101" pitchFamily="2" charset="-122"/>
              </a:rPr>
              <a:t>状态（后面还要介绍）；</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3765772-4A41-4341-A538-C54ADADDF0A5}"/>
              </a:ext>
            </a:extLst>
          </p:cNvPr>
          <p:cNvSpPr>
            <a:spLocks noGrp="1" noChangeArrowheads="1"/>
          </p:cNvSpPr>
          <p:nvPr>
            <p:ph type="title" idx="4294967295"/>
          </p:nvPr>
        </p:nvSpPr>
        <p:spPr>
          <a:xfrm>
            <a:off x="1157288" y="331788"/>
            <a:ext cx="7772400" cy="844550"/>
          </a:xfrm>
        </p:spPr>
        <p:txBody>
          <a:bodyPr/>
          <a:lstStyle/>
          <a:p>
            <a:pPr>
              <a:defRPr/>
            </a:pPr>
            <a:r>
              <a:rPr lang="en-US" altLang="zh-CN" sz="2800">
                <a:effectLst>
                  <a:outerShdw blurRad="38100" dist="38100" dir="2700000" algn="tl">
                    <a:srgbClr val="C0C0C0"/>
                  </a:outerShdw>
                </a:effectLst>
                <a:ea typeface="宋体" panose="02010600030101010101" pitchFamily="2" charset="-122"/>
              </a:rPr>
              <a:t>enter() Method - </a:t>
            </a:r>
            <a:r>
              <a:rPr lang="en-US" altLang="zh-CN" sz="2000">
                <a:effectLst>
                  <a:outerShdw blurRad="38100" dist="38100" dir="2700000" algn="tl">
                    <a:srgbClr val="C0C0C0"/>
                  </a:outerShdw>
                </a:effectLst>
                <a:ea typeface="宋体" panose="02010600030101010101" pitchFamily="2" charset="-122"/>
              </a:rPr>
              <a:t>busy waiting without synchronized</a:t>
            </a:r>
          </a:p>
        </p:txBody>
      </p:sp>
      <p:sp>
        <p:nvSpPr>
          <p:cNvPr id="61443" name="Rectangle 3">
            <a:extLst>
              <a:ext uri="{FF2B5EF4-FFF2-40B4-BE49-F238E27FC236}">
                <a16:creationId xmlns:a16="http://schemas.microsoft.com/office/drawing/2014/main" id="{2C027289-93F3-49FE-8D9F-09E25B5587B7}"/>
              </a:ext>
            </a:extLst>
          </p:cNvPr>
          <p:cNvSpPr>
            <a:spLocks noGrp="1" noChangeArrowheads="1"/>
          </p:cNvSpPr>
          <p:nvPr>
            <p:ph type="body" idx="4294967295"/>
          </p:nvPr>
        </p:nvSpPr>
        <p:spPr>
          <a:xfrm>
            <a:off x="1077913" y="1628775"/>
            <a:ext cx="7029450" cy="3916363"/>
          </a:xfrm>
        </p:spPr>
        <p:txBody>
          <a:bodyPr/>
          <a:lstStyle/>
          <a:p>
            <a:pPr>
              <a:buFont typeface="Monotype Sorts" pitchFamily="2" charset="2"/>
              <a:buNone/>
            </a:pPr>
            <a:r>
              <a:rPr lang="en-US" altLang="zh-CN" sz="2000">
                <a:ea typeface="宋体" panose="02010600030101010101" pitchFamily="2" charset="-122"/>
              </a:rPr>
              <a:t>public void enter(Object item) {</a:t>
            </a:r>
          </a:p>
          <a:p>
            <a:pPr>
              <a:buFont typeface="Monotype Sorts" pitchFamily="2" charset="2"/>
              <a:buNone/>
            </a:pPr>
            <a:r>
              <a:rPr lang="en-US" altLang="zh-CN" sz="2000">
                <a:ea typeface="宋体" panose="02010600030101010101" pitchFamily="2" charset="-122"/>
              </a:rPr>
              <a:t>	while (count == BUFFER_SIZE)  ;</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buffer[in] = item;</a:t>
            </a:r>
          </a:p>
          <a:p>
            <a:pPr>
              <a:buFont typeface="Monotype Sorts" pitchFamily="2" charset="2"/>
              <a:buNone/>
            </a:pPr>
            <a:r>
              <a:rPr lang="en-US" altLang="zh-CN" sz="2000">
                <a:ea typeface="宋体" panose="02010600030101010101" pitchFamily="2" charset="-122"/>
              </a:rPr>
              <a:t>	in = (in + 1) % BUFFER_SIZE;</a:t>
            </a:r>
          </a:p>
          <a:p>
            <a:pPr>
              <a:buFont typeface="Monotype Sorts" pitchFamily="2" charset="2"/>
              <a:buNone/>
            </a:pPr>
            <a:r>
              <a:rPr lang="en-US" altLang="zh-CN" sz="2000">
                <a:ea typeface="宋体" panose="02010600030101010101" pitchFamily="2" charset="-122"/>
              </a:rPr>
              <a:t>}</a:t>
            </a:r>
          </a:p>
          <a:p>
            <a:pPr>
              <a:buFont typeface="Monotype Sorts" pitchFamily="2" charset="2"/>
              <a:buNone/>
            </a:pPr>
            <a:endParaRPr lang="en-US" altLang="zh-CN" sz="2000">
              <a:ea typeface="宋体" panose="02010600030101010101" pitchFamily="2" charset="-122"/>
            </a:endParaRPr>
          </a:p>
          <a:p>
            <a:pPr>
              <a:buFont typeface="Monotype Sorts" pitchFamily="2" charset="2"/>
              <a:buNone/>
            </a:pPr>
            <a:endParaRPr lang="en-US" altLang="zh-CN"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654C4166-D68F-4DD5-AB9D-DB3A640419B0}"/>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remove() Method - </a:t>
            </a:r>
            <a:r>
              <a:rPr lang="en-US" altLang="zh-CN" sz="2000">
                <a:effectLst>
                  <a:outerShdw blurRad="38100" dist="38100" dir="2700000" algn="tl">
                    <a:srgbClr val="C0C0C0"/>
                  </a:outerShdw>
                </a:effectLst>
                <a:ea typeface="宋体" panose="02010600030101010101" pitchFamily="2" charset="-122"/>
              </a:rPr>
              <a:t>busy waiting without synchronized</a:t>
            </a:r>
          </a:p>
        </p:txBody>
      </p:sp>
      <p:sp>
        <p:nvSpPr>
          <p:cNvPr id="62467" name="Rectangle 3">
            <a:extLst>
              <a:ext uri="{FF2B5EF4-FFF2-40B4-BE49-F238E27FC236}">
                <a16:creationId xmlns:a16="http://schemas.microsoft.com/office/drawing/2014/main" id="{2B58AC64-C489-448B-ABFC-51E7F9CE6DEE}"/>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Object remove() {</a:t>
            </a:r>
          </a:p>
          <a:p>
            <a:pPr>
              <a:buFont typeface="Monotype Sorts" pitchFamily="2" charset="2"/>
              <a:buNone/>
            </a:pPr>
            <a:r>
              <a:rPr lang="en-US" altLang="zh-CN" sz="2000">
                <a:ea typeface="宋体" panose="02010600030101010101" pitchFamily="2" charset="-122"/>
              </a:rPr>
              <a:t>	Object  item;</a:t>
            </a:r>
          </a:p>
          <a:p>
            <a:pPr>
              <a:buFont typeface="Monotype Sorts" pitchFamily="2" charset="2"/>
              <a:buNone/>
            </a:pPr>
            <a:r>
              <a:rPr lang="en-US" altLang="zh-CN" sz="2000">
                <a:ea typeface="宋体" panose="02010600030101010101" pitchFamily="2" charset="-122"/>
              </a:rPr>
              <a:t>	while (count == 0) ;		</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item = buffer[out];</a:t>
            </a:r>
          </a:p>
          <a:p>
            <a:pPr>
              <a:buFont typeface="Monotype Sorts" pitchFamily="2" charset="2"/>
              <a:buNone/>
            </a:pPr>
            <a:r>
              <a:rPr lang="en-US" altLang="zh-CN" sz="2000">
                <a:ea typeface="宋体" panose="02010600030101010101" pitchFamily="2" charset="-122"/>
              </a:rPr>
              <a:t>	out = (out + 1) % BUFFER_SIZE;</a:t>
            </a:r>
          </a:p>
          <a:p>
            <a:pPr>
              <a:buFont typeface="Monotype Sorts" pitchFamily="2" charset="2"/>
              <a:buNone/>
            </a:pPr>
            <a:r>
              <a:rPr lang="en-US" altLang="zh-CN" sz="2000">
                <a:ea typeface="宋体" panose="02010600030101010101" pitchFamily="2" charset="-122"/>
              </a:rPr>
              <a:t>	return item;</a:t>
            </a:r>
          </a:p>
          <a:p>
            <a:pPr>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E3F68EB-F3AB-4280-B5E1-9FE51A5BDB4E}"/>
              </a:ext>
            </a:extLst>
          </p:cNvPr>
          <p:cNvSpPr>
            <a:spLocks noGrp="1" noChangeArrowheads="1"/>
          </p:cNvSpPr>
          <p:nvPr>
            <p:ph type="title" idx="4294967295"/>
          </p:nvPr>
        </p:nvSpPr>
        <p:spPr>
          <a:xfrm>
            <a:off x="685800" y="228600"/>
            <a:ext cx="7148513" cy="609600"/>
          </a:xfrm>
        </p:spPr>
        <p:txBody>
          <a:bodyPr/>
          <a:lstStyle/>
          <a:p>
            <a:pPr>
              <a:defRPr/>
            </a:pPr>
            <a:r>
              <a:rPr lang="en-US" altLang="zh-CN">
                <a:effectLst>
                  <a:outerShdw blurRad="38100" dist="38100" dir="2700000" algn="tl">
                    <a:srgbClr val="C0C0C0"/>
                  </a:outerShdw>
                </a:effectLst>
                <a:ea typeface="宋体" panose="02010600030101010101" pitchFamily="2" charset="-122"/>
              </a:rPr>
              <a:t>Condition Variable</a:t>
            </a:r>
          </a:p>
        </p:txBody>
      </p:sp>
      <p:sp>
        <p:nvSpPr>
          <p:cNvPr id="9219" name="Rectangle 3">
            <a:extLst>
              <a:ext uri="{FF2B5EF4-FFF2-40B4-BE49-F238E27FC236}">
                <a16:creationId xmlns:a16="http://schemas.microsoft.com/office/drawing/2014/main" id="{9CEBFC28-FAC3-4856-ABDC-A820418B4B41}"/>
              </a:ext>
            </a:extLst>
          </p:cNvPr>
          <p:cNvSpPr>
            <a:spLocks noGrp="1" noChangeArrowheads="1"/>
          </p:cNvSpPr>
          <p:nvPr>
            <p:ph type="body" idx="4294967295"/>
          </p:nvPr>
        </p:nvSpPr>
        <p:spPr>
          <a:xfrm>
            <a:off x="919163" y="1323975"/>
            <a:ext cx="7283450" cy="5081588"/>
          </a:xfrm>
        </p:spPr>
        <p:txBody>
          <a:bodyPr/>
          <a:lstStyle/>
          <a:p>
            <a:pPr>
              <a:lnSpc>
                <a:spcPct val="90000"/>
              </a:lnSpc>
              <a:tabLst>
                <a:tab pos="3030538" algn="ctr"/>
              </a:tabLst>
            </a:pPr>
            <a:r>
              <a:rPr lang="zh-CN" altLang="en-US" sz="2000" b="1" dirty="0">
                <a:ea typeface="宋体" panose="02010600030101010101" pitchFamily="2" charset="-122"/>
              </a:rPr>
              <a:t>通常，</a:t>
            </a:r>
            <a:r>
              <a:rPr lang="zh-CN" altLang="en-US" sz="2000" b="1" dirty="0">
                <a:solidFill>
                  <a:srgbClr val="7030A0"/>
                </a:solidFill>
                <a:ea typeface="宋体" panose="02010600030101010101" pitchFamily="2" charset="-122"/>
              </a:rPr>
              <a:t>进程等待的原因有多个</a:t>
            </a:r>
            <a:r>
              <a:rPr lang="zh-CN" altLang="en-US" sz="2000" b="1" dirty="0">
                <a:ea typeface="宋体" panose="02010600030101010101" pitchFamily="2" charset="-122"/>
              </a:rPr>
              <a:t>，</a:t>
            </a:r>
            <a:r>
              <a:rPr lang="zh-CN" altLang="en-US" sz="2000" b="1" u="sng" dirty="0">
                <a:solidFill>
                  <a:srgbClr val="0000FF"/>
                </a:solidFill>
                <a:ea typeface="宋体" panose="02010600030101010101" pitchFamily="2" charset="-122"/>
              </a:rPr>
              <a:t>为了区分这些原因</a:t>
            </a:r>
            <a:r>
              <a:rPr lang="zh-CN" altLang="en-US" sz="2000" b="1" dirty="0">
                <a:ea typeface="宋体" panose="02010600030101010101" pitchFamily="2" charset="-122"/>
              </a:rPr>
              <a:t>，引入条件变量；</a:t>
            </a:r>
          </a:p>
          <a:p>
            <a:pPr>
              <a:lnSpc>
                <a:spcPct val="90000"/>
              </a:lnSpc>
              <a:tabLst>
                <a:tab pos="3030538" algn="ctr"/>
              </a:tabLst>
            </a:pPr>
            <a:r>
              <a:rPr lang="zh-CN" altLang="en-US" sz="2000" b="1" dirty="0">
                <a:ea typeface="宋体" panose="02010600030101010101" pitchFamily="2" charset="-122"/>
              </a:rPr>
              <a:t>例如在生产者－消费者问题中，进程可以在empty、full或</a:t>
            </a:r>
            <a:r>
              <a:rPr lang="zh-CN" altLang="en-US" sz="2000" b="1" dirty="0" smtClean="0">
                <a:ea typeface="宋体" panose="02010600030101010101" pitchFamily="2" charset="-122"/>
              </a:rPr>
              <a:t>mutex信号量对应的</a:t>
            </a:r>
            <a:r>
              <a:rPr lang="zh-CN" altLang="en-US" sz="2000" b="1" dirty="0">
                <a:ea typeface="宋体" panose="02010600030101010101" pitchFamily="2" charset="-122"/>
              </a:rPr>
              <a:t>等待队列中等待</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a:lnSpc>
                <a:spcPct val="90000"/>
              </a:lnSpc>
              <a:tabLst>
                <a:tab pos="3030538" algn="ctr"/>
              </a:tabLst>
            </a:pPr>
            <a:r>
              <a:rPr lang="zh-CN" altLang="en-US" sz="1800" b="1" dirty="0" smtClean="0">
                <a:solidFill>
                  <a:srgbClr val="7030A0"/>
                </a:solidFill>
                <a:ea typeface="宋体" panose="02010600030101010101" pitchFamily="2" charset="-122"/>
              </a:rPr>
              <a:t>在不同信号量的等待队列中的进程，等待的原因是不同的；</a:t>
            </a:r>
            <a:endParaRPr lang="zh-CN" altLang="en-US" sz="1800" b="1" dirty="0">
              <a:solidFill>
                <a:srgbClr val="7030A0"/>
              </a:solidFill>
              <a:ea typeface="宋体" panose="02010600030101010101" pitchFamily="2" charset="-122"/>
            </a:endParaRPr>
          </a:p>
          <a:p>
            <a:pPr>
              <a:lnSpc>
                <a:spcPct val="90000"/>
              </a:lnSpc>
              <a:tabLst>
                <a:tab pos="3030538" algn="ctr"/>
              </a:tabLst>
            </a:pPr>
            <a:r>
              <a:rPr lang="zh-CN" altLang="en-US" sz="2000" b="1" dirty="0">
                <a:solidFill>
                  <a:srgbClr val="0070C0"/>
                </a:solidFill>
                <a:ea typeface="宋体" panose="02010600030101010101" pitchFamily="2" charset="-122"/>
              </a:rPr>
              <a:t>管程中对每个条件变量</a:t>
            </a:r>
            <a:r>
              <a:rPr lang="zh-CN" altLang="en-US" sz="2000" b="1" dirty="0">
                <a:ea typeface="宋体" panose="02010600030101010101" pitchFamily="2" charset="-122"/>
              </a:rPr>
              <a:t>，都予以声明；</a:t>
            </a:r>
          </a:p>
          <a:p>
            <a:pPr lvl="1">
              <a:lnSpc>
                <a:spcPct val="90000"/>
              </a:lnSpc>
              <a:tabLst>
                <a:tab pos="3030538" algn="ctr"/>
              </a:tabLst>
            </a:pPr>
            <a:r>
              <a:rPr lang="zh-CN" altLang="en-US" sz="2000" b="1" dirty="0">
                <a:solidFill>
                  <a:srgbClr val="7030A0"/>
                </a:solidFill>
                <a:ea typeface="宋体" panose="02010600030101010101" pitchFamily="2" charset="-122"/>
              </a:rPr>
              <a:t>Condition x，y</a:t>
            </a:r>
          </a:p>
          <a:p>
            <a:pPr>
              <a:lnSpc>
                <a:spcPct val="90000"/>
              </a:lnSpc>
              <a:tabLst>
                <a:tab pos="3030538" algn="ctr"/>
              </a:tabLst>
            </a:pPr>
            <a:r>
              <a:rPr lang="zh-CN" altLang="en-US" sz="2000" b="1" dirty="0">
                <a:ea typeface="宋体" panose="02010600030101010101" pitchFamily="2" charset="-122"/>
              </a:rPr>
              <a:t>该变量置于wait和signal之前，即可表示为</a:t>
            </a:r>
          </a:p>
          <a:p>
            <a:pPr lvl="1">
              <a:lnSpc>
                <a:spcPct val="90000"/>
              </a:lnSpc>
              <a:tabLst>
                <a:tab pos="3030538" algn="ctr"/>
              </a:tabLst>
            </a:pPr>
            <a:r>
              <a:rPr lang="zh-CN" altLang="en-US" sz="2000" b="1" dirty="0">
                <a:solidFill>
                  <a:srgbClr val="7030A0"/>
                </a:solidFill>
                <a:ea typeface="宋体" panose="02010600030101010101" pitchFamily="2" charset="-122"/>
              </a:rPr>
              <a:t>x.wait, x.signal </a:t>
            </a:r>
            <a:endParaRPr lang="en-US" altLang="zh-CN" sz="2000" b="1" dirty="0">
              <a:solidFill>
                <a:srgbClr val="7030A0"/>
              </a:solidFill>
              <a:ea typeface="宋体" panose="02010600030101010101" pitchFamily="2" charset="-122"/>
            </a:endParaRPr>
          </a:p>
          <a:p>
            <a:pPr lvl="1">
              <a:lnSpc>
                <a:spcPct val="90000"/>
              </a:lnSpc>
              <a:tabLst>
                <a:tab pos="3030538" algn="ctr"/>
              </a:tabLst>
            </a:pPr>
            <a:r>
              <a:rPr lang="zh-CN" altLang="en-US" sz="2000" b="1" dirty="0">
                <a:ea typeface="宋体" panose="02010600030101010101" pitchFamily="2" charset="-122"/>
              </a:rPr>
              <a:t>e.g. </a:t>
            </a:r>
            <a:r>
              <a:rPr lang="zh-CN" altLang="en-US" sz="2000" b="1" dirty="0">
                <a:solidFill>
                  <a:srgbClr val="0000FF"/>
                </a:solidFill>
                <a:ea typeface="宋体" panose="02010600030101010101" pitchFamily="2" charset="-122"/>
              </a:rPr>
              <a:t>empty.</a:t>
            </a:r>
            <a:r>
              <a:rPr lang="zh-CN" altLang="en-US" sz="2000" b="1" dirty="0" smtClean="0">
                <a:solidFill>
                  <a:srgbClr val="0000FF"/>
                </a:solidFill>
                <a:ea typeface="宋体" panose="02010600030101010101" pitchFamily="2" charset="-122"/>
              </a:rPr>
              <a:t>wait</a:t>
            </a:r>
            <a:r>
              <a:rPr lang="zh-CN" altLang="en-US" sz="2000" b="1" dirty="0" smtClean="0">
                <a:ea typeface="宋体" panose="02010600030101010101" pitchFamily="2" charset="-122"/>
              </a:rPr>
              <a:t>：等待空缓冲区</a:t>
            </a:r>
            <a:endParaRPr lang="en-US" altLang="zh-CN" sz="2000" b="1" dirty="0" smtClean="0">
              <a:ea typeface="宋体" panose="02010600030101010101" pitchFamily="2" charset="-122"/>
            </a:endParaRPr>
          </a:p>
          <a:p>
            <a:pPr marL="457200" lvl="1" indent="0">
              <a:lnSpc>
                <a:spcPct val="90000"/>
              </a:lnSpc>
              <a:buNone/>
              <a:tabLst>
                <a:tab pos="3030538" algn="ctr"/>
              </a:tabLst>
            </a:pPr>
            <a:r>
              <a:rPr lang="en-US" altLang="zh-CN" sz="2000" b="1" dirty="0" smtClean="0">
                <a:ea typeface="宋体" panose="02010600030101010101" pitchFamily="2" charset="-122"/>
              </a:rPr>
              <a:t>          </a:t>
            </a:r>
            <a:r>
              <a:rPr lang="zh-CN" altLang="en-US" sz="2000" b="1" dirty="0" smtClean="0">
                <a:ea typeface="宋体" panose="02010600030101010101" pitchFamily="2" charset="-122"/>
              </a:rPr>
              <a:t> </a:t>
            </a:r>
            <a:r>
              <a:rPr lang="zh-CN" altLang="en-US" sz="2000" b="1" dirty="0">
                <a:solidFill>
                  <a:srgbClr val="0000FF"/>
                </a:solidFill>
                <a:ea typeface="宋体" panose="02010600030101010101" pitchFamily="2" charset="-122"/>
              </a:rPr>
              <a:t>empty.</a:t>
            </a:r>
            <a:r>
              <a:rPr lang="zh-CN" altLang="en-US" sz="2000" b="1" dirty="0" smtClean="0">
                <a:solidFill>
                  <a:srgbClr val="0000FF"/>
                </a:solidFill>
                <a:ea typeface="宋体" panose="02010600030101010101" pitchFamily="2" charset="-122"/>
              </a:rPr>
              <a:t>signal</a:t>
            </a:r>
            <a:r>
              <a:rPr lang="zh-CN" altLang="en-US" sz="2000" b="1" dirty="0" smtClean="0">
                <a:ea typeface="宋体" panose="02010600030101010101" pitchFamily="2" charset="-122"/>
              </a:rPr>
              <a:t>：唤醒等待空缓冲区的进程</a:t>
            </a:r>
            <a:endParaRPr lang="zh-CN" altLang="en-US" sz="2000" b="1" dirty="0">
              <a:ea typeface="宋体" panose="02010600030101010101" pitchFamily="2" charset="-122"/>
            </a:endParaRPr>
          </a:p>
          <a:p>
            <a:pPr>
              <a:lnSpc>
                <a:spcPct val="90000"/>
              </a:lnSpc>
              <a:tabLst>
                <a:tab pos="3030538" algn="ctr"/>
              </a:tabLst>
            </a:pPr>
            <a:endParaRPr lang="zh-CN" altLang="en-US" sz="2000" b="1" dirty="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94CE3A6-CABB-41A6-A96B-6AF47403C70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63491" name="Rectangle 3">
            <a:extLst>
              <a:ext uri="{FF2B5EF4-FFF2-40B4-BE49-F238E27FC236}">
                <a16:creationId xmlns:a16="http://schemas.microsoft.com/office/drawing/2014/main" id="{BED76A8B-022B-46BD-8608-B8799A5FE176}"/>
              </a:ext>
            </a:extLst>
          </p:cNvPr>
          <p:cNvSpPr>
            <a:spLocks noGrp="1" noChangeArrowheads="1"/>
          </p:cNvSpPr>
          <p:nvPr>
            <p:ph type="body" idx="4294967295"/>
          </p:nvPr>
        </p:nvSpPr>
        <p:spPr/>
        <p:txBody>
          <a:bodyPr/>
          <a:lstStyle/>
          <a:p>
            <a:pPr>
              <a:lnSpc>
                <a:spcPct val="90000"/>
              </a:lnSpc>
            </a:pPr>
            <a:r>
              <a:rPr lang="en-US" altLang="zh-CN" sz="2400">
                <a:ea typeface="宋体" panose="02010600030101010101" pitchFamily="2" charset="-122"/>
              </a:rPr>
              <a:t>The specification for the JVM does not indicates whether threads are </a:t>
            </a:r>
            <a:r>
              <a:rPr lang="en-US" altLang="zh-CN" sz="2400">
                <a:solidFill>
                  <a:srgbClr val="0000FF"/>
                </a:solidFill>
                <a:ea typeface="宋体" panose="02010600030101010101" pitchFamily="2" charset="-122"/>
              </a:rPr>
              <a:t>time-sliced or not</a:t>
            </a:r>
            <a:r>
              <a:rPr lang="en-US" altLang="zh-CN" sz="2400">
                <a:ea typeface="宋体" panose="02010600030101010101" pitchFamily="2" charset="-122"/>
              </a:rPr>
              <a:t>. It is up to the particular implementation of the JVM.</a:t>
            </a:r>
          </a:p>
          <a:p>
            <a:pPr>
              <a:lnSpc>
                <a:spcPct val="90000"/>
              </a:lnSpc>
            </a:pPr>
            <a:r>
              <a:rPr lang="en-US" altLang="zh-CN" sz="2400">
                <a:ea typeface="宋体" panose="02010600030101010101" pitchFamily="2" charset="-122"/>
              </a:rPr>
              <a:t>Usually, the JVM schedules threads using a </a:t>
            </a:r>
            <a:r>
              <a:rPr lang="en-US" altLang="zh-CN" sz="2400">
                <a:solidFill>
                  <a:srgbClr val="0000FF"/>
                </a:solidFill>
                <a:ea typeface="宋体" panose="02010600030101010101" pitchFamily="2" charset="-122"/>
              </a:rPr>
              <a:t>preemptive, priority-based</a:t>
            </a:r>
            <a:r>
              <a:rPr lang="en-US" altLang="zh-CN" sz="2400">
                <a:ea typeface="宋体" panose="02010600030101010101" pitchFamily="2" charset="-122"/>
              </a:rPr>
              <a:t> schedules algorithm. </a:t>
            </a:r>
          </a:p>
          <a:p>
            <a:pPr>
              <a:lnSpc>
                <a:spcPct val="90000"/>
              </a:lnSpc>
            </a:pPr>
            <a:r>
              <a:rPr lang="en-US" altLang="zh-CN" sz="2400">
                <a:ea typeface="宋体" panose="02010600030101010101" pitchFamily="2" charset="-122"/>
              </a:rPr>
              <a:t>So if no higher priority threads arrive, the executing thread will never relinquishes control of the CPU;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D39A253-B73E-4EA0-9F32-E3D27F938F8F}"/>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64515" name="Rectangle 3">
            <a:extLst>
              <a:ext uri="{FF2B5EF4-FFF2-40B4-BE49-F238E27FC236}">
                <a16:creationId xmlns:a16="http://schemas.microsoft.com/office/drawing/2014/main" id="{B4A7C8CD-AECF-4D07-8C55-541BCCFB2D1E}"/>
              </a:ext>
            </a:extLst>
          </p:cNvPr>
          <p:cNvSpPr>
            <a:spLocks noGrp="1" noChangeArrowheads="1"/>
          </p:cNvSpPr>
          <p:nvPr>
            <p:ph type="body" idx="4294967295"/>
          </p:nvPr>
        </p:nvSpPr>
        <p:spPr/>
        <p:txBody>
          <a:bodyPr/>
          <a:lstStyle/>
          <a:p>
            <a:pPr>
              <a:lnSpc>
                <a:spcPct val="80000"/>
              </a:lnSpc>
            </a:pPr>
            <a:r>
              <a:rPr lang="en-US" altLang="zh-CN" sz="2000">
                <a:ea typeface="宋体" panose="02010600030101010101" pitchFamily="2" charset="-122"/>
              </a:rPr>
              <a:t>Race condition:</a:t>
            </a:r>
          </a:p>
          <a:p>
            <a:pPr lvl="1">
              <a:lnSpc>
                <a:spcPct val="80000"/>
              </a:lnSpc>
            </a:pPr>
            <a:r>
              <a:rPr lang="en-US" altLang="zh-CN" sz="2000">
                <a:ea typeface="宋体" panose="02010600030101010101" pitchFamily="2" charset="-122"/>
              </a:rPr>
              <a:t>  shared variables: </a:t>
            </a:r>
            <a:r>
              <a:rPr lang="en-US" altLang="zh-CN" sz="2000" i="1">
                <a:ea typeface="宋体" panose="02010600030101010101" pitchFamily="2" charset="-122"/>
              </a:rPr>
              <a:t>count</a:t>
            </a:r>
            <a:r>
              <a:rPr lang="en-US" altLang="zh-CN" sz="2000">
                <a:ea typeface="宋体" panose="02010600030101010101" pitchFamily="2" charset="-122"/>
              </a:rPr>
              <a:t>, </a:t>
            </a:r>
            <a:r>
              <a:rPr lang="en-US" altLang="zh-CN" sz="2000" i="1">
                <a:ea typeface="宋体" panose="02010600030101010101" pitchFamily="2" charset="-122"/>
              </a:rPr>
              <a:t>in </a:t>
            </a:r>
            <a:r>
              <a:rPr lang="en-US" altLang="zh-CN" sz="2000">
                <a:ea typeface="宋体" panose="02010600030101010101" pitchFamily="2" charset="-122"/>
              </a:rPr>
              <a:t>and</a:t>
            </a:r>
            <a:r>
              <a:rPr lang="en-US" altLang="zh-CN" sz="2000" i="1">
                <a:ea typeface="宋体" panose="02010600030101010101" pitchFamily="2" charset="-122"/>
              </a:rPr>
              <a:t> out</a:t>
            </a:r>
            <a:endParaRPr lang="en-US" altLang="zh-CN" sz="1800" i="1">
              <a:ea typeface="宋体" panose="02010600030101010101" pitchFamily="2" charset="-122"/>
            </a:endParaRPr>
          </a:p>
          <a:p>
            <a:pPr>
              <a:lnSpc>
                <a:spcPct val="80000"/>
              </a:lnSpc>
            </a:pPr>
            <a:r>
              <a:rPr lang="en-US" altLang="zh-CN" sz="2000">
                <a:ea typeface="宋体" panose="02010600030101010101" pitchFamily="2" charset="-122"/>
              </a:rPr>
              <a:t>Solution: </a:t>
            </a:r>
          </a:p>
          <a:p>
            <a:pPr lvl="1">
              <a:lnSpc>
                <a:spcPct val="80000"/>
              </a:lnSpc>
            </a:pPr>
            <a:r>
              <a:rPr lang="en-US" altLang="zh-CN" sz="2000" i="1">
                <a:ea typeface="宋体" panose="02010600030101010101" pitchFamily="2" charset="-122"/>
              </a:rPr>
              <a:t>synchronized method</a:t>
            </a:r>
          </a:p>
          <a:p>
            <a:pPr lvl="1">
              <a:lnSpc>
                <a:spcPct val="80000"/>
              </a:lnSpc>
            </a:pPr>
            <a:endParaRPr lang="zh-CN" altLang="en-US" sz="1800">
              <a:ea typeface="宋体" panose="02010600030101010101" pitchFamily="2" charset="-122"/>
            </a:endParaRPr>
          </a:p>
          <a:p>
            <a:pPr>
              <a:lnSpc>
                <a:spcPct val="80000"/>
              </a:lnSpc>
            </a:pPr>
            <a:r>
              <a:rPr lang="en-US" altLang="zh-CN" sz="2000">
                <a:ea typeface="宋体" panose="02010600030101010101" pitchFamily="2" charset="-122"/>
              </a:rPr>
              <a:t>Busy waiting </a:t>
            </a:r>
          </a:p>
          <a:p>
            <a:pPr lvl="1">
              <a:lnSpc>
                <a:spcPct val="80000"/>
              </a:lnSpc>
            </a:pPr>
            <a:r>
              <a:rPr lang="en-US" altLang="zh-CN" sz="2000">
                <a:ea typeface="宋体" panose="02010600030101010101" pitchFamily="2" charset="-122"/>
              </a:rPr>
              <a:t> Maybe the executing thread never relinquishes control of the CPU;</a:t>
            </a:r>
          </a:p>
          <a:p>
            <a:pPr lvl="2">
              <a:lnSpc>
                <a:spcPct val="80000"/>
              </a:lnSpc>
            </a:pPr>
            <a:r>
              <a:rPr lang="en-US" altLang="zh-CN" sz="2000">
                <a:ea typeface="宋体" panose="02010600030101010101" pitchFamily="2" charset="-122"/>
              </a:rPr>
              <a:t>waste time</a:t>
            </a:r>
          </a:p>
          <a:p>
            <a:pPr lvl="2">
              <a:lnSpc>
                <a:spcPct val="80000"/>
              </a:lnSpc>
            </a:pPr>
            <a:r>
              <a:rPr lang="en-US" altLang="zh-CN" sz="2000">
                <a:ea typeface="宋体" panose="02010600030101010101" pitchFamily="2" charset="-122"/>
              </a:rPr>
              <a:t>other threads have no opportunity to run;</a:t>
            </a:r>
          </a:p>
          <a:p>
            <a:pPr>
              <a:lnSpc>
                <a:spcPct val="80000"/>
              </a:lnSpc>
            </a:pPr>
            <a:r>
              <a:rPr lang="en-US" altLang="zh-CN" sz="2000">
                <a:ea typeface="宋体" panose="02010600030101010101" pitchFamily="2" charset="-122"/>
              </a:rPr>
              <a:t>Solution(</a:t>
            </a:r>
            <a:r>
              <a:rPr lang="zh-CN" altLang="en-US" sz="1800" b="1">
                <a:ea typeface="宋体" panose="02010600030101010101" pitchFamily="2" charset="-122"/>
              </a:rPr>
              <a:t>以后考虑</a:t>
            </a:r>
            <a:r>
              <a:rPr lang="en-US" altLang="zh-CN" sz="1800" b="1">
                <a:ea typeface="宋体" panose="02010600030101010101" pitchFamily="2" charset="-122"/>
              </a:rPr>
              <a:t>)</a:t>
            </a:r>
          </a:p>
          <a:p>
            <a:pPr lvl="1">
              <a:lnSpc>
                <a:spcPct val="80000"/>
              </a:lnSpc>
            </a:pPr>
            <a:r>
              <a:rPr lang="en-US" altLang="zh-CN" sz="2000" i="1">
                <a:ea typeface="宋体" panose="02010600030101010101" pitchFamily="2" charset="-122"/>
              </a:rPr>
              <a:t>yield();</a:t>
            </a:r>
            <a:endParaRPr lang="en-US" altLang="zh-CN"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ADBB751-E31E-4CCD-9D97-0628767F4B41}"/>
              </a:ext>
            </a:extLst>
          </p:cNvPr>
          <p:cNvSpPr>
            <a:spLocks noGrp="1" noChangeArrowheads="1"/>
          </p:cNvSpPr>
          <p:nvPr>
            <p:ph type="title" idx="4294967295"/>
          </p:nvPr>
        </p:nvSpPr>
        <p:spPr>
          <a:xfrm>
            <a:off x="1157288" y="331788"/>
            <a:ext cx="7772400" cy="844550"/>
          </a:xfrm>
        </p:spPr>
        <p:txBody>
          <a:bodyPr/>
          <a:lstStyle/>
          <a:p>
            <a:pPr>
              <a:defRPr/>
            </a:pPr>
            <a:r>
              <a:rPr lang="en-US" altLang="zh-CN" sz="2800">
                <a:effectLst>
                  <a:outerShdw blurRad="38100" dist="38100" dir="2700000" algn="tl">
                    <a:srgbClr val="C0C0C0"/>
                  </a:outerShdw>
                </a:effectLst>
                <a:ea typeface="宋体" panose="02010600030101010101" pitchFamily="2" charset="-122"/>
              </a:rPr>
              <a:t>enter() Method - </a:t>
            </a:r>
            <a:r>
              <a:rPr lang="en-US" altLang="zh-CN" sz="2000">
                <a:effectLst>
                  <a:outerShdw blurRad="38100" dist="38100" dir="2700000" algn="tl">
                    <a:srgbClr val="C0C0C0"/>
                  </a:outerShdw>
                </a:effectLst>
                <a:ea typeface="宋体" panose="02010600030101010101" pitchFamily="2" charset="-122"/>
              </a:rPr>
              <a:t>busy waiting with synchronized</a:t>
            </a:r>
          </a:p>
        </p:txBody>
      </p:sp>
      <p:sp>
        <p:nvSpPr>
          <p:cNvPr id="65539" name="Rectangle 3">
            <a:extLst>
              <a:ext uri="{FF2B5EF4-FFF2-40B4-BE49-F238E27FC236}">
                <a16:creationId xmlns:a16="http://schemas.microsoft.com/office/drawing/2014/main" id="{8D085CB0-DF08-47E6-B2D7-50DFCDE2AC27}"/>
              </a:ext>
            </a:extLst>
          </p:cNvPr>
          <p:cNvSpPr>
            <a:spLocks noGrp="1" noChangeArrowheads="1"/>
          </p:cNvSpPr>
          <p:nvPr>
            <p:ph type="body" idx="4294967295"/>
          </p:nvPr>
        </p:nvSpPr>
        <p:spPr>
          <a:xfrm>
            <a:off x="1077913" y="1628775"/>
            <a:ext cx="7029450" cy="3452813"/>
          </a:xfrm>
        </p:spPr>
        <p:txBody>
          <a:bodyPr/>
          <a:lstStyle/>
          <a:p>
            <a:pPr>
              <a:buFont typeface="Monotype Sorts" pitchFamily="2" charset="2"/>
              <a:buNone/>
            </a:pPr>
            <a:r>
              <a:rPr lang="en-US" altLang="zh-CN" sz="2000">
                <a:ea typeface="宋体" panose="02010600030101010101" pitchFamily="2" charset="-122"/>
              </a:rPr>
              <a:t>public </a:t>
            </a:r>
            <a:r>
              <a:rPr lang="en-US" altLang="zh-CN" sz="2000" b="1" i="1">
                <a:ea typeface="宋体" panose="02010600030101010101" pitchFamily="2" charset="-122"/>
              </a:rPr>
              <a:t>synchronized </a:t>
            </a:r>
            <a:r>
              <a:rPr lang="en-US" altLang="zh-CN" sz="2000">
                <a:ea typeface="宋体" panose="02010600030101010101" pitchFamily="2" charset="-122"/>
              </a:rPr>
              <a:t>void enter(Object item) {</a:t>
            </a:r>
          </a:p>
          <a:p>
            <a:pPr>
              <a:buFont typeface="Monotype Sorts" pitchFamily="2" charset="2"/>
              <a:buNone/>
            </a:pPr>
            <a:r>
              <a:rPr lang="en-US" altLang="zh-CN" sz="2000">
                <a:ea typeface="宋体" panose="02010600030101010101" pitchFamily="2" charset="-122"/>
              </a:rPr>
              <a:t>	while (count == BUFFER_SIZE)  ;</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buffer[in] = item;</a:t>
            </a:r>
          </a:p>
          <a:p>
            <a:pPr>
              <a:buFont typeface="Monotype Sorts" pitchFamily="2" charset="2"/>
              <a:buNone/>
            </a:pPr>
            <a:r>
              <a:rPr lang="en-US" altLang="zh-CN" sz="2000">
                <a:ea typeface="宋体" panose="02010600030101010101" pitchFamily="2" charset="-122"/>
              </a:rPr>
              <a:t>	in = (in + 1) % BUFFER_SIZE;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3A82803-2A20-4737-9AA8-D73BFA33C3F4}"/>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remove() Method - </a:t>
            </a:r>
            <a:r>
              <a:rPr lang="en-US" altLang="zh-CN" sz="2000">
                <a:effectLst>
                  <a:outerShdw blurRad="38100" dist="38100" dir="2700000" algn="tl">
                    <a:srgbClr val="C0C0C0"/>
                  </a:outerShdw>
                </a:effectLst>
                <a:ea typeface="宋体" panose="02010600030101010101" pitchFamily="2" charset="-122"/>
              </a:rPr>
              <a:t>busy waiting with synchronized</a:t>
            </a:r>
          </a:p>
        </p:txBody>
      </p:sp>
      <p:sp>
        <p:nvSpPr>
          <p:cNvPr id="66563" name="Rectangle 3">
            <a:extLst>
              <a:ext uri="{FF2B5EF4-FFF2-40B4-BE49-F238E27FC236}">
                <a16:creationId xmlns:a16="http://schemas.microsoft.com/office/drawing/2014/main" id="{4FA26150-F1BC-4082-B257-66BBD8940147}"/>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a:t>
            </a:r>
            <a:r>
              <a:rPr lang="en-US" altLang="zh-CN" sz="2000" b="1">
                <a:ea typeface="宋体" panose="02010600030101010101" pitchFamily="2" charset="-122"/>
              </a:rPr>
              <a:t>synchronized</a:t>
            </a:r>
            <a:r>
              <a:rPr lang="en-US" altLang="zh-CN" sz="2000">
                <a:ea typeface="宋体" panose="02010600030101010101" pitchFamily="2" charset="-122"/>
              </a:rPr>
              <a:t> Object remove() {</a:t>
            </a:r>
          </a:p>
          <a:p>
            <a:pPr>
              <a:buFont typeface="Monotype Sorts" pitchFamily="2" charset="2"/>
              <a:buNone/>
            </a:pPr>
            <a:r>
              <a:rPr lang="en-US" altLang="zh-CN" sz="2000">
                <a:ea typeface="宋体" panose="02010600030101010101" pitchFamily="2" charset="-122"/>
              </a:rPr>
              <a:t>	Object  item;</a:t>
            </a:r>
          </a:p>
          <a:p>
            <a:pPr>
              <a:buFont typeface="Monotype Sorts" pitchFamily="2" charset="2"/>
              <a:buNone/>
            </a:pPr>
            <a:r>
              <a:rPr lang="en-US" altLang="zh-CN" sz="2000">
                <a:ea typeface="宋体" panose="02010600030101010101" pitchFamily="2" charset="-122"/>
              </a:rPr>
              <a:t>	while (count == 0)  ;</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item = buffer[out];</a:t>
            </a:r>
          </a:p>
          <a:p>
            <a:pPr>
              <a:buFont typeface="Monotype Sorts" pitchFamily="2" charset="2"/>
              <a:buNone/>
            </a:pPr>
            <a:r>
              <a:rPr lang="en-US" altLang="zh-CN" sz="2000">
                <a:ea typeface="宋体" panose="02010600030101010101" pitchFamily="2" charset="-122"/>
              </a:rPr>
              <a:t>	out = (out + 1) % BUFFER_SIZE;</a:t>
            </a:r>
          </a:p>
          <a:p>
            <a:pPr>
              <a:buFont typeface="Monotype Sorts" pitchFamily="2" charset="2"/>
              <a:buNone/>
            </a:pPr>
            <a:r>
              <a:rPr lang="en-US" altLang="zh-CN" sz="2000">
                <a:ea typeface="宋体" panose="02010600030101010101" pitchFamily="2" charset="-122"/>
              </a:rPr>
              <a:t>	return item;</a:t>
            </a:r>
          </a:p>
          <a:p>
            <a:pPr>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7F2A6CC-7354-4E90-9D1F-8EC70AA49ECF}"/>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67587" name="Rectangle 3">
            <a:extLst>
              <a:ext uri="{FF2B5EF4-FFF2-40B4-BE49-F238E27FC236}">
                <a16:creationId xmlns:a16="http://schemas.microsoft.com/office/drawing/2014/main" id="{144EC22E-9C07-4A54-AF29-3C7238542561}"/>
              </a:ext>
            </a:extLst>
          </p:cNvPr>
          <p:cNvSpPr>
            <a:spLocks noGrp="1" noChangeArrowheads="1"/>
          </p:cNvSpPr>
          <p:nvPr>
            <p:ph type="body" idx="4294967295"/>
          </p:nvPr>
        </p:nvSpPr>
        <p:spPr/>
        <p:txBody>
          <a:bodyPr/>
          <a:lstStyle/>
          <a:p>
            <a:r>
              <a:rPr lang="en-US" altLang="zh-CN" sz="2400">
                <a:ea typeface="宋体" panose="02010600030101010101" pitchFamily="2" charset="-122"/>
              </a:rPr>
              <a:t>Busy waiting </a:t>
            </a:r>
          </a:p>
          <a:p>
            <a:pPr lvl="1"/>
            <a:r>
              <a:rPr lang="en-US" altLang="zh-CN" sz="2400">
                <a:ea typeface="宋体" panose="02010600030101010101" pitchFamily="2" charset="-122"/>
              </a:rPr>
              <a:t> Maybe the executing thread never relinquishes control of the CPU;</a:t>
            </a:r>
          </a:p>
          <a:p>
            <a:r>
              <a:rPr lang="en-US" altLang="zh-CN" sz="2400">
                <a:ea typeface="宋体" panose="02010600030101010101" pitchFamily="2" charset="-122"/>
              </a:rPr>
              <a:t>Solution: </a:t>
            </a:r>
          </a:p>
          <a:p>
            <a:pPr lvl="1"/>
            <a:r>
              <a:rPr lang="en-US" altLang="zh-CN" sz="2400" i="1">
                <a:ea typeface="宋体" panose="02010600030101010101" pitchFamily="2" charset="-122"/>
              </a:rPr>
              <a:t>yield();</a:t>
            </a:r>
            <a:endParaRPr lang="en-US" altLang="zh-CN" sz="2000">
              <a:ea typeface="宋体" panose="02010600030101010101" pitchFamily="2" charset="-122"/>
            </a:endParaRPr>
          </a:p>
          <a:p>
            <a:pPr>
              <a:buFont typeface="Monotype Sorts" pitchFamily="2" charset="2"/>
              <a:buNone/>
            </a:pPr>
            <a:endParaRPr lang="zh-CN" altLang="en-US"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83CC056-0C2C-4BE0-9741-289B163E7AEE}"/>
              </a:ext>
            </a:extLst>
          </p:cNvPr>
          <p:cNvSpPr>
            <a:spLocks noGrp="1" noChangeArrowheads="1"/>
          </p:cNvSpPr>
          <p:nvPr>
            <p:ph type="title" idx="4294967295"/>
          </p:nvPr>
        </p:nvSpPr>
        <p:spPr>
          <a:xfrm>
            <a:off x="1171575" y="12700"/>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68611" name="Rectangle 3">
            <a:extLst>
              <a:ext uri="{FF2B5EF4-FFF2-40B4-BE49-F238E27FC236}">
                <a16:creationId xmlns:a16="http://schemas.microsoft.com/office/drawing/2014/main" id="{9FAC4403-919B-4D47-A1DA-4335F5F70288}"/>
              </a:ext>
            </a:extLst>
          </p:cNvPr>
          <p:cNvSpPr>
            <a:spLocks noGrp="1" noChangeArrowheads="1"/>
          </p:cNvSpPr>
          <p:nvPr>
            <p:ph type="body" idx="4294967295"/>
          </p:nvPr>
        </p:nvSpPr>
        <p:spPr>
          <a:xfrm>
            <a:off x="1397000" y="1084263"/>
            <a:ext cx="6869113" cy="4899025"/>
          </a:xfrm>
        </p:spPr>
        <p:txBody>
          <a:bodyPr/>
          <a:lstStyle/>
          <a:p>
            <a:r>
              <a:rPr lang="en-US" altLang="zh-CN" sz="1800">
                <a:ea typeface="宋体" panose="02010600030101010101" pitchFamily="2" charset="-122"/>
              </a:rPr>
              <a:t>Can leads to a deadlock;</a:t>
            </a:r>
          </a:p>
          <a:p>
            <a:r>
              <a:rPr lang="en-US" altLang="zh-CN" sz="1800">
                <a:ea typeface="宋体" panose="02010600030101010101" pitchFamily="2" charset="-122"/>
              </a:rPr>
              <a:t>Assume the producer owns the lock and the buffer is full, it is busy waiting and still keeps the lock.</a:t>
            </a:r>
          </a:p>
          <a:p>
            <a:r>
              <a:rPr lang="en-US" altLang="zh-CN" sz="1800">
                <a:ea typeface="宋体" panose="02010600030101010101" pitchFamily="2" charset="-122"/>
              </a:rPr>
              <a:t>When the consumer is scheduled to run, the consumer will be blocked and is placed in the </a:t>
            </a:r>
            <a:r>
              <a:rPr lang="en-US" altLang="zh-CN" sz="1800" i="1">
                <a:solidFill>
                  <a:srgbClr val="0000FF"/>
                </a:solidFill>
                <a:ea typeface="宋体" panose="02010600030101010101" pitchFamily="2" charset="-122"/>
              </a:rPr>
              <a:t>entry set</a:t>
            </a:r>
            <a:r>
              <a:rPr lang="en-US" altLang="zh-CN" sz="1800">
                <a:ea typeface="宋体" panose="02010600030101010101" pitchFamily="2" charset="-122"/>
              </a:rPr>
              <a:t> for the object’s lock.</a:t>
            </a:r>
          </a:p>
          <a:p>
            <a:endParaRPr lang="en-US" altLang="zh-CN" sz="1800">
              <a:ea typeface="宋体" panose="02010600030101010101" pitchFamily="2" charset="-122"/>
            </a:endParaRPr>
          </a:p>
          <a:p>
            <a:r>
              <a:rPr lang="en-US" altLang="zh-CN" sz="1800">
                <a:ea typeface="宋体" panose="02010600030101010101" pitchFamily="2" charset="-122"/>
              </a:rPr>
              <a:t>Then</a:t>
            </a:r>
          </a:p>
          <a:p>
            <a:pPr lvl="1"/>
            <a:r>
              <a:rPr lang="en-US" altLang="zh-CN" sz="1800">
                <a:ea typeface="宋体" panose="02010600030101010101" pitchFamily="2" charset="-122"/>
              </a:rPr>
              <a:t>The producer is waiting for the consumer to free space in the buffer;</a:t>
            </a:r>
          </a:p>
          <a:p>
            <a:pPr lvl="1"/>
            <a:r>
              <a:rPr lang="en-US" altLang="zh-CN" sz="1800">
                <a:ea typeface="宋体" panose="02010600030101010101" pitchFamily="2" charset="-122"/>
              </a:rPr>
              <a:t>The consumer is blocked waiting for the producer to release the 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17A2F56-4C93-4E5F-AE0D-F93134BB5FB4}"/>
              </a:ext>
            </a:extLst>
          </p:cNvPr>
          <p:cNvSpPr>
            <a:spLocks noGrp="1" noChangeArrowheads="1"/>
          </p:cNvSpPr>
          <p:nvPr>
            <p:ph type="title" idx="4294967295"/>
          </p:nvPr>
        </p:nvSpPr>
        <p:spPr>
          <a:xfrm>
            <a:off x="1171575" y="252413"/>
            <a:ext cx="7772400" cy="844550"/>
          </a:xfrm>
        </p:spPr>
        <p:txBody>
          <a:bodyPr/>
          <a:lstStyle/>
          <a:p>
            <a:pPr>
              <a:defRPr/>
            </a:pPr>
            <a:r>
              <a:rPr lang="zh-CN" altLang="en-US">
                <a:effectLst>
                  <a:outerShdw blurRad="38100" dist="38100" dir="2700000" algn="tl">
                    <a:srgbClr val="C0C0C0"/>
                  </a:outerShdw>
                </a:effectLst>
                <a:ea typeface="宋体" panose="02010600030101010101" pitchFamily="2" charset="-122"/>
              </a:rPr>
              <a:t>yield() method</a:t>
            </a:r>
          </a:p>
        </p:txBody>
      </p:sp>
      <p:sp>
        <p:nvSpPr>
          <p:cNvPr id="69635" name="Rectangle 3">
            <a:extLst>
              <a:ext uri="{FF2B5EF4-FFF2-40B4-BE49-F238E27FC236}">
                <a16:creationId xmlns:a16="http://schemas.microsoft.com/office/drawing/2014/main" id="{68BC1494-D9CB-4EB1-AB8E-131CD3D9A141}"/>
              </a:ext>
            </a:extLst>
          </p:cNvPr>
          <p:cNvSpPr>
            <a:spLocks noGrp="1" noChangeArrowheads="1"/>
          </p:cNvSpPr>
          <p:nvPr>
            <p:ph type="body" idx="4294967295"/>
          </p:nvPr>
        </p:nvSpPr>
        <p:spPr>
          <a:xfrm>
            <a:off x="1025525" y="1322388"/>
            <a:ext cx="7029450" cy="4964112"/>
          </a:xfrm>
        </p:spPr>
        <p:txBody>
          <a:bodyPr/>
          <a:lstStyle/>
          <a:p>
            <a:r>
              <a:rPr lang="en-US" altLang="zh-CN" sz="2000">
                <a:ea typeface="宋体" panose="02010600030101010101" pitchFamily="2" charset="-122"/>
              </a:rPr>
              <a:t>When a thread invokes the yield() method, the thread stays in the</a:t>
            </a:r>
            <a:r>
              <a:rPr lang="en-US" altLang="zh-CN" sz="2000">
                <a:solidFill>
                  <a:srgbClr val="0000FF"/>
                </a:solidFill>
                <a:ea typeface="宋体" panose="02010600030101010101" pitchFamily="2" charset="-122"/>
              </a:rPr>
              <a:t> runnable state</a:t>
            </a:r>
            <a:r>
              <a:rPr lang="en-US" altLang="zh-CN" sz="2000">
                <a:ea typeface="宋体" panose="02010600030101010101" pitchFamily="2" charset="-122"/>
              </a:rPr>
              <a:t>, but it relinquishes control of the CPU and allows the JVM to select to run anther </a:t>
            </a:r>
            <a:r>
              <a:rPr lang="en-US" altLang="zh-CN" sz="2000">
                <a:solidFill>
                  <a:srgbClr val="0000FF"/>
                </a:solidFill>
                <a:ea typeface="宋体" panose="02010600030101010101" pitchFamily="2" charset="-122"/>
              </a:rPr>
              <a:t>runnable thread</a:t>
            </a:r>
            <a:r>
              <a:rPr lang="en-US" altLang="zh-CN" sz="2000">
                <a:ea typeface="宋体" panose="02010600030101010101" pitchFamily="2" charset="-122"/>
              </a:rPr>
              <a:t> of </a:t>
            </a:r>
            <a:r>
              <a:rPr lang="en-US" altLang="zh-CN" sz="2000" b="1" i="1">
                <a:solidFill>
                  <a:srgbClr val="0000FF"/>
                </a:solidFill>
                <a:ea typeface="宋体" panose="02010600030101010101" pitchFamily="2" charset="-122"/>
              </a:rPr>
              <a:t>equal</a:t>
            </a:r>
            <a:r>
              <a:rPr lang="en-US" altLang="zh-CN" sz="2000">
                <a:ea typeface="宋体" panose="02010600030101010101" pitchFamily="2" charset="-122"/>
              </a:rPr>
              <a:t> priority.</a:t>
            </a:r>
          </a:p>
          <a:p>
            <a:endParaRPr lang="en-US" altLang="zh-CN" sz="2000">
              <a:ea typeface="宋体" panose="02010600030101010101" pitchFamily="2" charset="-122"/>
            </a:endParaRPr>
          </a:p>
          <a:p>
            <a:r>
              <a:rPr lang="en-US" altLang="zh-CN" sz="2000">
                <a:ea typeface="宋体" panose="02010600030101010101" pitchFamily="2" charset="-122"/>
              </a:rPr>
              <a:t>The yield() method makes more effective use of the CPU than </a:t>
            </a:r>
            <a:r>
              <a:rPr lang="en-US" altLang="zh-CN" sz="2000" b="1" i="1">
                <a:ea typeface="宋体" panose="02010600030101010101" pitchFamily="2" charset="-122"/>
              </a:rPr>
              <a:t>busy waiting</a:t>
            </a:r>
            <a:r>
              <a:rPr lang="en-US" altLang="zh-CN" sz="2000">
                <a:ea typeface="宋体" panose="02010600030101010101" pitchFamily="2" charset="-122"/>
              </a:rPr>
              <a:t> does.</a:t>
            </a:r>
          </a:p>
          <a:p>
            <a:endParaRPr lang="en-US" altLang="zh-CN"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3083314F-FDA9-4E71-9308-819776CC6A79}"/>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synchronized enter() Method with </a:t>
            </a:r>
            <a:r>
              <a:rPr lang="en-US" altLang="zh-CN">
                <a:effectLst>
                  <a:outerShdw blurRad="38100" dist="38100" dir="2700000" algn="tl">
                    <a:srgbClr val="C0C0C0"/>
                  </a:outerShdw>
                </a:effectLst>
                <a:ea typeface="宋体" panose="02010600030101010101" pitchFamily="2" charset="-122"/>
              </a:rPr>
              <a:t>yield</a:t>
            </a:r>
          </a:p>
        </p:txBody>
      </p:sp>
      <p:sp>
        <p:nvSpPr>
          <p:cNvPr id="70659" name="Rectangle 3">
            <a:extLst>
              <a:ext uri="{FF2B5EF4-FFF2-40B4-BE49-F238E27FC236}">
                <a16:creationId xmlns:a16="http://schemas.microsoft.com/office/drawing/2014/main" id="{AD76D6FD-F13B-46EE-A6E5-730ABB7F1FF1}"/>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synchronized void enter(Object item) {</a:t>
            </a:r>
          </a:p>
          <a:p>
            <a:pPr>
              <a:buFont typeface="Monotype Sorts" pitchFamily="2" charset="2"/>
              <a:buNone/>
            </a:pPr>
            <a:r>
              <a:rPr lang="en-US" altLang="zh-CN" sz="2000">
                <a:ea typeface="宋体" panose="02010600030101010101" pitchFamily="2" charset="-122"/>
              </a:rPr>
              <a:t>	while (count == BUFFER_SIZE)</a:t>
            </a:r>
          </a:p>
          <a:p>
            <a:pPr>
              <a:buFont typeface="Monotype Sorts" pitchFamily="2" charset="2"/>
              <a:buNone/>
            </a:pPr>
            <a:r>
              <a:rPr lang="en-US" altLang="zh-CN" sz="2000">
                <a:ea typeface="宋体" panose="02010600030101010101" pitchFamily="2" charset="-122"/>
              </a:rPr>
              <a:t>		Thread.yield();</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buffer[in] = item;</a:t>
            </a:r>
          </a:p>
          <a:p>
            <a:pPr>
              <a:buFont typeface="Monotype Sorts" pitchFamily="2" charset="2"/>
              <a:buNone/>
            </a:pPr>
            <a:r>
              <a:rPr lang="en-US" altLang="zh-CN" sz="2000">
                <a:ea typeface="宋体" panose="02010600030101010101" pitchFamily="2" charset="-122"/>
              </a:rPr>
              <a:t>	in = (in + 1) % BUFFER_SIZE;</a:t>
            </a:r>
          </a:p>
          <a:p>
            <a:pPr>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DFBBC2DC-F7E2-4F07-9294-4CDB3E02231B}"/>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synchronized remove() Method with </a:t>
            </a:r>
            <a:r>
              <a:rPr lang="en-US" altLang="zh-CN">
                <a:effectLst>
                  <a:outerShdw blurRad="38100" dist="38100" dir="2700000" algn="tl">
                    <a:srgbClr val="C0C0C0"/>
                  </a:outerShdw>
                </a:effectLst>
                <a:ea typeface="宋体" panose="02010600030101010101" pitchFamily="2" charset="-122"/>
              </a:rPr>
              <a:t>yield</a:t>
            </a:r>
          </a:p>
        </p:txBody>
      </p:sp>
      <p:sp>
        <p:nvSpPr>
          <p:cNvPr id="71683" name="Rectangle 3">
            <a:extLst>
              <a:ext uri="{FF2B5EF4-FFF2-40B4-BE49-F238E27FC236}">
                <a16:creationId xmlns:a16="http://schemas.microsoft.com/office/drawing/2014/main" id="{53B1E968-912D-4693-859C-399B7E6FEF49}"/>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synchronized Object remove() {</a:t>
            </a:r>
          </a:p>
          <a:p>
            <a:pPr>
              <a:buFont typeface="Monotype Sorts" pitchFamily="2" charset="2"/>
              <a:buNone/>
            </a:pPr>
            <a:r>
              <a:rPr lang="en-US" altLang="zh-CN" sz="2000">
                <a:ea typeface="宋体" panose="02010600030101010101" pitchFamily="2" charset="-122"/>
              </a:rPr>
              <a:t>	Object  item;</a:t>
            </a:r>
          </a:p>
          <a:p>
            <a:pPr>
              <a:buFont typeface="Monotype Sorts" pitchFamily="2" charset="2"/>
              <a:buNone/>
            </a:pPr>
            <a:r>
              <a:rPr lang="en-US" altLang="zh-CN" sz="2000">
                <a:ea typeface="宋体" panose="02010600030101010101" pitchFamily="2" charset="-122"/>
              </a:rPr>
              <a:t>	while (count == 0)</a:t>
            </a:r>
          </a:p>
          <a:p>
            <a:pPr>
              <a:buFont typeface="Monotype Sorts" pitchFamily="2" charset="2"/>
              <a:buNone/>
            </a:pPr>
            <a:r>
              <a:rPr lang="en-US" altLang="zh-CN" sz="2000">
                <a:ea typeface="宋体" panose="02010600030101010101" pitchFamily="2" charset="-122"/>
              </a:rPr>
              <a:t>		Thread.yield();</a:t>
            </a:r>
          </a:p>
          <a:p>
            <a:pPr>
              <a:buFont typeface="Monotype Sorts" pitchFamily="2" charset="2"/>
              <a:buNone/>
            </a:pPr>
            <a:r>
              <a:rPr lang="en-US" altLang="zh-CN" sz="2000">
                <a:ea typeface="宋体" panose="02010600030101010101" pitchFamily="2" charset="-122"/>
              </a:rPr>
              <a:t>	--count;</a:t>
            </a:r>
          </a:p>
          <a:p>
            <a:pPr>
              <a:buFont typeface="Monotype Sorts" pitchFamily="2" charset="2"/>
              <a:buNone/>
            </a:pPr>
            <a:r>
              <a:rPr lang="en-US" altLang="zh-CN" sz="2000">
                <a:ea typeface="宋体" panose="02010600030101010101" pitchFamily="2" charset="-122"/>
              </a:rPr>
              <a:t>	item = buffer[out];</a:t>
            </a:r>
          </a:p>
          <a:p>
            <a:pPr>
              <a:buFont typeface="Monotype Sorts" pitchFamily="2" charset="2"/>
              <a:buNone/>
            </a:pPr>
            <a:r>
              <a:rPr lang="en-US" altLang="zh-CN" sz="2000">
                <a:ea typeface="宋体" panose="02010600030101010101" pitchFamily="2" charset="-122"/>
              </a:rPr>
              <a:t>	out = (out + 1) % BUFFER_SIZE;</a:t>
            </a:r>
          </a:p>
          <a:p>
            <a:pPr>
              <a:buFont typeface="Monotype Sorts" pitchFamily="2" charset="2"/>
              <a:buNone/>
            </a:pPr>
            <a:r>
              <a:rPr lang="en-US" altLang="zh-CN" sz="2000">
                <a:ea typeface="宋体" panose="02010600030101010101" pitchFamily="2" charset="-122"/>
              </a:rPr>
              <a:t>	return item;</a:t>
            </a:r>
          </a:p>
          <a:p>
            <a:pPr>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1094B5C-8C63-4F59-93C5-B76F70D35260}"/>
              </a:ext>
            </a:extLst>
          </p:cNvPr>
          <p:cNvSpPr>
            <a:spLocks noGrp="1" noChangeArrowheads="1"/>
          </p:cNvSpPr>
          <p:nvPr>
            <p:ph type="title" idx="4294967295"/>
          </p:nvPr>
        </p:nvSpPr>
        <p:spPr>
          <a:xfrm>
            <a:off x="1171575" y="185738"/>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72707" name="Rectangle 3">
            <a:extLst>
              <a:ext uri="{FF2B5EF4-FFF2-40B4-BE49-F238E27FC236}">
                <a16:creationId xmlns:a16="http://schemas.microsoft.com/office/drawing/2014/main" id="{BD11C37A-375F-4905-B5A0-4CEC6DE33E34}"/>
              </a:ext>
            </a:extLst>
          </p:cNvPr>
          <p:cNvSpPr>
            <a:spLocks noGrp="1" noChangeArrowheads="1"/>
          </p:cNvSpPr>
          <p:nvPr>
            <p:ph type="body" idx="4294967295"/>
          </p:nvPr>
        </p:nvSpPr>
        <p:spPr>
          <a:xfrm>
            <a:off x="522288" y="1323975"/>
            <a:ext cx="8313737" cy="4897438"/>
          </a:xfrm>
        </p:spPr>
        <p:txBody>
          <a:bodyPr/>
          <a:lstStyle/>
          <a:p>
            <a:pPr>
              <a:lnSpc>
                <a:spcPct val="90000"/>
              </a:lnSpc>
            </a:pPr>
            <a:r>
              <a:rPr lang="en-US" altLang="zh-CN" sz="2000">
                <a:ea typeface="宋体" panose="02010600030101010101" pitchFamily="2" charset="-122"/>
              </a:rPr>
              <a:t>Assume the producer owns the lock and the buffer is full;</a:t>
            </a:r>
          </a:p>
          <a:p>
            <a:pPr>
              <a:lnSpc>
                <a:spcPct val="90000"/>
              </a:lnSpc>
            </a:pPr>
            <a:r>
              <a:rPr lang="en-US" altLang="zh-CN" sz="2000">
                <a:ea typeface="宋体" panose="02010600030101010101" pitchFamily="2" charset="-122"/>
              </a:rPr>
              <a:t>The producer still keeps the lock;</a:t>
            </a:r>
          </a:p>
          <a:p>
            <a:pPr>
              <a:lnSpc>
                <a:spcPct val="90000"/>
              </a:lnSpc>
            </a:pPr>
            <a:r>
              <a:rPr lang="en-US" altLang="zh-CN" sz="2000">
                <a:ea typeface="宋体" panose="02010600030101010101" pitchFamily="2" charset="-122"/>
              </a:rPr>
              <a:t>When the consumer has an opportunity to be  scheduled to run, the consumer will be blocked and is placed in the </a:t>
            </a:r>
            <a:r>
              <a:rPr lang="en-US" altLang="zh-CN" sz="2000" i="1">
                <a:solidFill>
                  <a:srgbClr val="0000FF"/>
                </a:solidFill>
                <a:ea typeface="宋体" panose="02010600030101010101" pitchFamily="2" charset="-122"/>
              </a:rPr>
              <a:t>entry set</a:t>
            </a:r>
            <a:r>
              <a:rPr lang="en-US" altLang="zh-CN" sz="2000">
                <a:ea typeface="宋体" panose="02010600030101010101" pitchFamily="2" charset="-122"/>
              </a:rPr>
              <a:t> for the object’s lock.</a:t>
            </a:r>
          </a:p>
          <a:p>
            <a:pPr>
              <a:lnSpc>
                <a:spcPct val="90000"/>
              </a:lnSpc>
            </a:pP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Then</a:t>
            </a:r>
          </a:p>
          <a:p>
            <a:pPr lvl="1">
              <a:lnSpc>
                <a:spcPct val="90000"/>
              </a:lnSpc>
            </a:pPr>
            <a:r>
              <a:rPr lang="en-US" altLang="zh-CN" sz="2000">
                <a:ea typeface="宋体" panose="02010600030101010101" pitchFamily="2" charset="-122"/>
              </a:rPr>
              <a:t>The producer is waiting for the consumer to free space in the buffer;</a:t>
            </a:r>
          </a:p>
          <a:p>
            <a:pPr lvl="1">
              <a:lnSpc>
                <a:spcPct val="90000"/>
              </a:lnSpc>
            </a:pPr>
            <a:r>
              <a:rPr lang="en-US" altLang="zh-CN" sz="2000">
                <a:ea typeface="宋体" panose="02010600030101010101" pitchFamily="2" charset="-122"/>
              </a:rPr>
              <a:t>The consumer is blocked waiting for the producer to release the lock.</a:t>
            </a:r>
          </a:p>
          <a:p>
            <a:pPr>
              <a:lnSpc>
                <a:spcPct val="90000"/>
              </a:lnSpc>
            </a:pPr>
            <a:r>
              <a:rPr lang="en-US" altLang="zh-CN" sz="2000">
                <a:ea typeface="宋体" panose="02010600030101010101" pitchFamily="2" charset="-122"/>
              </a:rPr>
              <a:t>So, Using </a:t>
            </a:r>
            <a:r>
              <a:rPr lang="en-US" altLang="zh-CN" sz="2000" b="1" i="1">
                <a:ea typeface="宋体" panose="02010600030101010101" pitchFamily="2" charset="-122"/>
              </a:rPr>
              <a:t>either busy waiting or yielding</a:t>
            </a:r>
            <a:r>
              <a:rPr lang="en-US" altLang="zh-CN" sz="2000">
                <a:ea typeface="宋体" panose="02010600030101010101" pitchFamily="2" charset="-122"/>
              </a:rPr>
              <a:t> could potentially lead to a deadlock.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036B882-D12F-49E5-ADBE-A1C69F83E528}"/>
              </a:ext>
            </a:extLst>
          </p:cNvPr>
          <p:cNvSpPr>
            <a:spLocks noGrp="1" noChangeArrowheads="1"/>
          </p:cNvSpPr>
          <p:nvPr>
            <p:ph type="title" idx="4294967295"/>
          </p:nvPr>
        </p:nvSpPr>
        <p:spPr>
          <a:xfrm>
            <a:off x="685800" y="228600"/>
            <a:ext cx="7148513" cy="609600"/>
          </a:xfrm>
        </p:spPr>
        <p:txBody>
          <a:bodyPr/>
          <a:lstStyle/>
          <a:p>
            <a:pPr>
              <a:defRPr/>
            </a:pPr>
            <a:r>
              <a:rPr lang="en-US" altLang="zh-CN">
                <a:effectLst>
                  <a:outerShdw blurRad="38100" dist="38100" dir="2700000" algn="tl">
                    <a:srgbClr val="C0C0C0"/>
                  </a:outerShdw>
                </a:effectLst>
                <a:ea typeface="宋体" panose="02010600030101010101" pitchFamily="2" charset="-122"/>
              </a:rPr>
              <a:t>Condition Variable </a:t>
            </a:r>
          </a:p>
        </p:txBody>
      </p:sp>
      <p:sp>
        <p:nvSpPr>
          <p:cNvPr id="10243" name="Rectangle 3">
            <a:extLst>
              <a:ext uri="{FF2B5EF4-FFF2-40B4-BE49-F238E27FC236}">
                <a16:creationId xmlns:a16="http://schemas.microsoft.com/office/drawing/2014/main" id="{D92DBEEF-ED91-4F0D-8C11-03878DE050DB}"/>
              </a:ext>
            </a:extLst>
          </p:cNvPr>
          <p:cNvSpPr>
            <a:spLocks noGrp="1" noChangeArrowheads="1"/>
          </p:cNvSpPr>
          <p:nvPr>
            <p:ph type="body" idx="4294967295"/>
          </p:nvPr>
        </p:nvSpPr>
        <p:spPr>
          <a:xfrm>
            <a:off x="919163" y="1323975"/>
            <a:ext cx="7283450" cy="5081588"/>
          </a:xfrm>
        </p:spPr>
        <p:txBody>
          <a:bodyPr/>
          <a:lstStyle/>
          <a:p>
            <a:pPr>
              <a:tabLst>
                <a:tab pos="3030538" algn="ctr"/>
              </a:tabLst>
            </a:pPr>
            <a:r>
              <a:rPr lang="en-US" altLang="zh-CN" sz="2400">
                <a:ea typeface="宋体" panose="02010600030101010101" pitchFamily="2" charset="-122"/>
              </a:rPr>
              <a:t>To allow a process to wait within the monitor, a </a:t>
            </a:r>
            <a:r>
              <a:rPr lang="en-US" altLang="zh-CN" sz="2400" b="1">
                <a:ea typeface="宋体" panose="02010600030101010101" pitchFamily="2" charset="-122"/>
              </a:rPr>
              <a:t>condition</a:t>
            </a:r>
            <a:r>
              <a:rPr lang="en-US" altLang="zh-CN" sz="2400">
                <a:ea typeface="宋体" panose="02010600030101010101" pitchFamily="2" charset="-122"/>
              </a:rPr>
              <a:t> variable must be declared, as: </a:t>
            </a:r>
            <a:r>
              <a:rPr lang="en-US" altLang="zh-CN" sz="2400" b="1">
                <a:solidFill>
                  <a:srgbClr val="FF0000"/>
                </a:solidFill>
                <a:ea typeface="宋体" panose="02010600030101010101" pitchFamily="2" charset="-122"/>
              </a:rPr>
              <a:t>condition x, y;</a:t>
            </a:r>
          </a:p>
          <a:p>
            <a:pPr>
              <a:tabLst>
                <a:tab pos="3030538" algn="ctr"/>
              </a:tabLst>
            </a:pPr>
            <a:r>
              <a:rPr lang="en-US" altLang="zh-CN" sz="2400">
                <a:ea typeface="宋体" panose="02010600030101010101" pitchFamily="2" charset="-122"/>
              </a:rPr>
              <a:t>Condition variable can only be used with the operations </a:t>
            </a:r>
            <a:r>
              <a:rPr lang="en-US" altLang="zh-CN" sz="2400" b="1">
                <a:ea typeface="宋体" panose="02010600030101010101" pitchFamily="2" charset="-122"/>
              </a:rPr>
              <a:t>wait</a:t>
            </a:r>
            <a:r>
              <a:rPr lang="en-US" altLang="zh-CN" sz="2400">
                <a:ea typeface="宋体" panose="02010600030101010101" pitchFamily="2" charset="-122"/>
              </a:rPr>
              <a:t> and </a:t>
            </a:r>
            <a:r>
              <a:rPr lang="en-US" altLang="zh-CN" sz="2400" b="1">
                <a:ea typeface="宋体" panose="02010600030101010101" pitchFamily="2" charset="-122"/>
              </a:rPr>
              <a:t>signal</a:t>
            </a:r>
            <a:r>
              <a:rPr lang="en-US" altLang="zh-CN" sz="2400">
                <a:ea typeface="宋体" panose="02010600030101010101" pitchFamily="2" charset="-122"/>
              </a:rPr>
              <a:t>.</a:t>
            </a:r>
          </a:p>
          <a:p>
            <a:pPr lvl="1">
              <a:tabLst>
                <a:tab pos="3030538" algn="ctr"/>
              </a:tabLst>
            </a:pPr>
            <a:r>
              <a:rPr lang="en-US" altLang="zh-CN" sz="2000">
                <a:ea typeface="宋体" panose="02010600030101010101" pitchFamily="2" charset="-122"/>
              </a:rPr>
              <a:t>The operation </a:t>
            </a:r>
            <a:r>
              <a:rPr lang="en-US" altLang="zh-CN" sz="2000" b="1">
                <a:solidFill>
                  <a:srgbClr val="FF0000"/>
                </a:solidFill>
                <a:ea typeface="宋体" panose="02010600030101010101" pitchFamily="2" charset="-122"/>
              </a:rPr>
              <a:t>x.wait()  </a:t>
            </a:r>
            <a:r>
              <a:rPr lang="en-US" altLang="zh-CN" sz="2000">
                <a:ea typeface="宋体" panose="02010600030101010101" pitchFamily="2" charset="-122"/>
              </a:rPr>
              <a:t>means that the process invoking this operation is </a:t>
            </a:r>
            <a:r>
              <a:rPr lang="en-US" altLang="zh-CN" sz="2000" b="1">
                <a:solidFill>
                  <a:srgbClr val="CC6600"/>
                </a:solidFill>
                <a:ea typeface="宋体" panose="02010600030101010101" pitchFamily="2" charset="-122"/>
              </a:rPr>
              <a:t>suspended until another process invokes </a:t>
            </a:r>
            <a:r>
              <a:rPr lang="en-US" altLang="zh-CN" sz="2000" b="1">
                <a:solidFill>
                  <a:srgbClr val="0033CC"/>
                </a:solidFill>
                <a:ea typeface="宋体" panose="02010600030101010101" pitchFamily="2" charset="-122"/>
              </a:rPr>
              <a:t>x.signal();</a:t>
            </a:r>
          </a:p>
          <a:p>
            <a:pPr lvl="1">
              <a:tabLst>
                <a:tab pos="3030538" algn="ctr"/>
              </a:tabLst>
            </a:pPr>
            <a:r>
              <a:rPr lang="en-US" altLang="zh-CN" sz="2000">
                <a:ea typeface="宋体" panose="02010600030101010101" pitchFamily="2" charset="-122"/>
              </a:rPr>
              <a:t>The </a:t>
            </a:r>
            <a:r>
              <a:rPr lang="en-US" altLang="zh-CN" sz="2000" b="1">
                <a:solidFill>
                  <a:srgbClr val="FF0000"/>
                </a:solidFill>
                <a:ea typeface="宋体" panose="02010600030101010101" pitchFamily="2" charset="-122"/>
              </a:rPr>
              <a:t>x.signal</a:t>
            </a:r>
            <a:r>
              <a:rPr lang="en-US" altLang="zh-CN" sz="2000">
                <a:ea typeface="宋体" panose="02010600030101010101" pitchFamily="2" charset="-122"/>
              </a:rPr>
              <a:t> </a:t>
            </a:r>
            <a:r>
              <a:rPr lang="en-US" altLang="zh-CN" sz="2000" b="1">
                <a:ea typeface="宋体" panose="02010600030101010101" pitchFamily="2" charset="-122"/>
              </a:rPr>
              <a:t>operation resumes exactly one suspended process (if any)</a:t>
            </a:r>
            <a:r>
              <a:rPr lang="en-US" altLang="zh-CN" sz="2000" b="1">
                <a:solidFill>
                  <a:srgbClr val="0000FF"/>
                </a:solidFill>
                <a:ea typeface="宋体" panose="02010600030101010101" pitchFamily="2" charset="-122"/>
              </a:rPr>
              <a:t> </a:t>
            </a:r>
            <a:r>
              <a:rPr lang="en-US" altLang="zh-CN" sz="2000" b="1">
                <a:ea typeface="宋体" panose="02010600030101010101" pitchFamily="2" charset="-122"/>
              </a:rPr>
              <a:t>that invoked</a:t>
            </a:r>
            <a:r>
              <a:rPr lang="en-US" altLang="zh-CN" sz="2000" b="1">
                <a:solidFill>
                  <a:srgbClr val="0000FF"/>
                </a:solidFill>
                <a:ea typeface="宋体" panose="02010600030101010101" pitchFamily="2" charset="-122"/>
              </a:rPr>
              <a:t> x.wait ()</a:t>
            </a:r>
            <a:r>
              <a:rPr lang="en-US" altLang="zh-CN" sz="2000">
                <a:ea typeface="宋体" panose="02010600030101010101" pitchFamily="2" charset="-122"/>
              </a:rPr>
              <a:t>.  </a:t>
            </a:r>
            <a:r>
              <a:rPr lang="en-US" altLang="zh-CN" sz="2000" i="1">
                <a:ea typeface="宋体" panose="02010600030101010101" pitchFamily="2" charset="-122"/>
              </a:rPr>
              <a:t>If no process is suspended, then the </a:t>
            </a:r>
            <a:r>
              <a:rPr lang="en-US" altLang="zh-CN" sz="2000" b="1" i="1">
                <a:ea typeface="宋体" panose="02010600030101010101" pitchFamily="2" charset="-122"/>
              </a:rPr>
              <a:t>signal</a:t>
            </a:r>
            <a:r>
              <a:rPr lang="en-US" altLang="zh-CN" sz="2000" i="1">
                <a:ea typeface="宋体" panose="02010600030101010101" pitchFamily="2" charset="-122"/>
              </a:rPr>
              <a:t> operation has no effect.</a:t>
            </a:r>
            <a:endParaRPr lang="en-US" altLang="zh-CN"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893044B-CF04-4697-AE62-BD31397987B0}"/>
              </a:ext>
            </a:extLst>
          </p:cNvPr>
          <p:cNvSpPr>
            <a:spLocks noGrp="1" noChangeArrowheads="1"/>
          </p:cNvSpPr>
          <p:nvPr>
            <p:ph type="title" idx="4294967295"/>
          </p:nvPr>
        </p:nvSpPr>
        <p:spPr>
          <a:xfrm>
            <a:off x="1171575" y="449263"/>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The wait() Method</a:t>
            </a:r>
          </a:p>
        </p:txBody>
      </p:sp>
      <p:sp>
        <p:nvSpPr>
          <p:cNvPr id="69635" name="Rectangle 3">
            <a:extLst>
              <a:ext uri="{FF2B5EF4-FFF2-40B4-BE49-F238E27FC236}">
                <a16:creationId xmlns:a16="http://schemas.microsoft.com/office/drawing/2014/main" id="{BA7AB758-196F-4673-BCEB-0D22BEDA24BD}"/>
              </a:ext>
            </a:extLst>
          </p:cNvPr>
          <p:cNvSpPr>
            <a:spLocks noGrp="1" noChangeArrowheads="1"/>
          </p:cNvSpPr>
          <p:nvPr>
            <p:ph type="body" idx="4294967295"/>
          </p:nvPr>
        </p:nvSpPr>
        <p:spPr>
          <a:xfrm>
            <a:off x="1397000" y="1960563"/>
            <a:ext cx="7029450" cy="4114800"/>
          </a:xfrm>
        </p:spPr>
        <p:txBody>
          <a:bodyPr/>
          <a:lstStyle/>
          <a:p>
            <a:pPr>
              <a:defRPr/>
            </a:pPr>
            <a:r>
              <a:rPr lang="en-US" sz="2400">
                <a:ea typeface="宋体" panose="02010600030101010101" pitchFamily="2" charset="-122"/>
              </a:rPr>
              <a:t>When a thread calls wait(), the following occurs:</a:t>
            </a:r>
          </a:p>
          <a:p>
            <a:pPr lvl="1">
              <a:defRPr/>
            </a:pPr>
            <a:r>
              <a:rPr lang="en-US" sz="2000">
                <a:ea typeface="宋体" panose="02010600030101010101" pitchFamily="2" charset="-122"/>
              </a:rPr>
              <a:t> </a:t>
            </a:r>
            <a:r>
              <a:rPr lang="en-US" sz="2400">
                <a:ea typeface="宋体" panose="02010600030101010101" pitchFamily="2" charset="-122"/>
              </a:rPr>
              <a:t>the thread</a:t>
            </a:r>
            <a:r>
              <a:rPr lang="en-US" sz="2400" i="1">
                <a:ea typeface="宋体" panose="02010600030101010101" pitchFamily="2" charset="-122"/>
              </a:rPr>
              <a:t> </a:t>
            </a:r>
            <a:r>
              <a:rPr lang="en-US" sz="2400" b="1" i="1" u="sng">
                <a:effectLst>
                  <a:outerShdw blurRad="38100" dist="38100" dir="2700000" algn="tl">
                    <a:srgbClr val="C0C0C0"/>
                  </a:outerShdw>
                </a:effectLst>
                <a:ea typeface="宋体" panose="02010600030101010101" pitchFamily="2" charset="-122"/>
              </a:rPr>
              <a:t>releases</a:t>
            </a:r>
            <a:r>
              <a:rPr lang="en-US" sz="2400">
                <a:ea typeface="宋体" panose="02010600030101010101" pitchFamily="2" charset="-122"/>
              </a:rPr>
              <a:t> the object lock.</a:t>
            </a:r>
          </a:p>
          <a:p>
            <a:pPr lvl="1">
              <a:defRPr/>
            </a:pPr>
            <a:r>
              <a:rPr lang="en-US" sz="2400">
                <a:ea typeface="宋体" panose="02010600030101010101" pitchFamily="2" charset="-122"/>
              </a:rPr>
              <a:t> thread state is set to </a:t>
            </a:r>
            <a:r>
              <a:rPr lang="en-US" sz="2400" b="1" i="1" u="sng">
                <a:ea typeface="宋体" panose="02010600030101010101" pitchFamily="2" charset="-122"/>
              </a:rPr>
              <a:t>blocked</a:t>
            </a:r>
            <a:r>
              <a:rPr lang="en-US" sz="2400">
                <a:ea typeface="宋体" panose="02010600030101010101" pitchFamily="2" charset="-122"/>
              </a:rPr>
              <a:t>.</a:t>
            </a:r>
          </a:p>
          <a:p>
            <a:pPr lvl="1">
              <a:defRPr/>
            </a:pPr>
            <a:r>
              <a:rPr lang="en-US" sz="2400">
                <a:ea typeface="宋体" panose="02010600030101010101" pitchFamily="2" charset="-122"/>
              </a:rPr>
              <a:t> thread is placed in the </a:t>
            </a:r>
            <a:r>
              <a:rPr lang="en-US" sz="2400" b="1" i="1" u="sng">
                <a:solidFill>
                  <a:srgbClr val="0000FF"/>
                </a:solidFill>
                <a:ea typeface="宋体" panose="02010600030101010101" pitchFamily="2" charset="-122"/>
              </a:rPr>
              <a:t>wait set</a:t>
            </a:r>
            <a:r>
              <a:rPr lang="en-US" sz="24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4DA5BA3-4075-4D9E-9336-7B3D52CB3D8F}"/>
              </a:ext>
            </a:extLst>
          </p:cNvPr>
          <p:cNvSpPr>
            <a:spLocks noGrp="1" noChangeArrowheads="1"/>
          </p:cNvSpPr>
          <p:nvPr>
            <p:ph type="title" idx="4294967295"/>
          </p:nvPr>
        </p:nvSpPr>
        <p:spPr>
          <a:xfrm>
            <a:off x="1131888" y="438150"/>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Entry and Wait Sets</a:t>
            </a:r>
          </a:p>
        </p:txBody>
      </p:sp>
      <p:pic>
        <p:nvPicPr>
          <p:cNvPr id="74755" name="Picture 3">
            <a:extLst>
              <a:ext uri="{FF2B5EF4-FFF2-40B4-BE49-F238E27FC236}">
                <a16:creationId xmlns:a16="http://schemas.microsoft.com/office/drawing/2014/main" id="{2FF587F0-F07B-4264-A135-2F33432BD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13" t="36272" r="813" b="36272"/>
          <a:stretch>
            <a:fillRect/>
          </a:stretch>
        </p:blipFill>
        <p:spPr bwMode="auto">
          <a:xfrm>
            <a:off x="279400" y="2427288"/>
            <a:ext cx="8470900"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Text Box 4">
            <a:extLst>
              <a:ext uri="{FF2B5EF4-FFF2-40B4-BE49-F238E27FC236}">
                <a16:creationId xmlns:a16="http://schemas.microsoft.com/office/drawing/2014/main" id="{1BA60F11-7FEE-4868-AF28-74DFC4DB4A17}"/>
              </a:ext>
            </a:extLst>
          </p:cNvPr>
          <p:cNvSpPr txBox="1">
            <a:spLocks noChangeArrowheads="1"/>
          </p:cNvSpPr>
          <p:nvPr/>
        </p:nvSpPr>
        <p:spPr bwMode="auto">
          <a:xfrm>
            <a:off x="673100" y="4679950"/>
            <a:ext cx="28368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1</a:t>
            </a:r>
            <a:r>
              <a:rPr lang="zh-CN" altLang="en-US" sz="1800">
                <a:ea typeface="宋体" panose="02010600030101010101" pitchFamily="2" charset="-122"/>
              </a:rPr>
              <a:t>、</a:t>
            </a:r>
            <a:r>
              <a:rPr lang="en-US" altLang="zh-CN" sz="1800">
                <a:ea typeface="宋体" panose="02010600030101010101" pitchFamily="2" charset="-122"/>
              </a:rPr>
              <a:t>own the lock</a:t>
            </a:r>
          </a:p>
          <a:p>
            <a:pPr>
              <a:spcBef>
                <a:spcPct val="50000"/>
              </a:spcBef>
              <a:buClrTx/>
              <a:buSzTx/>
              <a:buFont typeface="Arial" panose="020B0604020202020204" pitchFamily="34" charset="0"/>
              <a:buNone/>
            </a:pPr>
            <a:r>
              <a:rPr lang="en-US" altLang="zh-CN" sz="1800">
                <a:ea typeface="宋体" panose="02010600030101010101" pitchFamily="2" charset="-122"/>
              </a:rPr>
              <a:t>2</a:t>
            </a:r>
            <a:r>
              <a:rPr lang="zh-CN" altLang="en-US" sz="1800">
                <a:ea typeface="宋体" panose="02010600030101010101" pitchFamily="2" charset="-122"/>
              </a:rPr>
              <a:t>、</a:t>
            </a:r>
            <a:r>
              <a:rPr lang="en-US" altLang="zh-CN" sz="1800">
                <a:ea typeface="宋体" panose="02010600030101010101" pitchFamily="2" charset="-122"/>
              </a:rPr>
              <a:t>blocked or runnable</a:t>
            </a:r>
          </a:p>
        </p:txBody>
      </p:sp>
      <p:sp>
        <p:nvSpPr>
          <p:cNvPr id="74757" name="Text Box 5">
            <a:extLst>
              <a:ext uri="{FF2B5EF4-FFF2-40B4-BE49-F238E27FC236}">
                <a16:creationId xmlns:a16="http://schemas.microsoft.com/office/drawing/2014/main" id="{08308B9F-6173-44C3-8C32-CBACDCBF4556}"/>
              </a:ext>
            </a:extLst>
          </p:cNvPr>
          <p:cNvSpPr txBox="1">
            <a:spLocks noChangeArrowheads="1"/>
          </p:cNvSpPr>
          <p:nvPr/>
        </p:nvSpPr>
        <p:spPr bwMode="auto">
          <a:xfrm>
            <a:off x="5486400" y="4706938"/>
            <a:ext cx="2836863"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1</a:t>
            </a:r>
            <a:r>
              <a:rPr lang="zh-CN" altLang="en-US" sz="1800">
                <a:ea typeface="宋体" panose="02010600030101010101" pitchFamily="2" charset="-122"/>
              </a:rPr>
              <a:t>、</a:t>
            </a:r>
            <a:r>
              <a:rPr lang="en-US" altLang="zh-CN" sz="1800">
                <a:ea typeface="宋体" panose="02010600030101010101" pitchFamily="2" charset="-122"/>
              </a:rPr>
              <a:t>release the lock</a:t>
            </a:r>
          </a:p>
          <a:p>
            <a:pPr>
              <a:spcBef>
                <a:spcPct val="50000"/>
              </a:spcBef>
              <a:buClrTx/>
              <a:buSzTx/>
              <a:buFont typeface="Arial" panose="020B0604020202020204" pitchFamily="34" charset="0"/>
              <a:buNone/>
            </a:pPr>
            <a:r>
              <a:rPr lang="en-US" altLang="zh-CN" sz="1800">
                <a:ea typeface="宋体" panose="02010600030101010101" pitchFamily="2" charset="-122"/>
              </a:rPr>
              <a:t>2</a:t>
            </a:r>
            <a:r>
              <a:rPr lang="zh-CN" altLang="en-US" sz="1800">
                <a:ea typeface="宋体" panose="02010600030101010101" pitchFamily="2" charset="-122"/>
              </a:rPr>
              <a:t>、</a:t>
            </a:r>
            <a:r>
              <a:rPr lang="en-US" altLang="zh-CN" sz="1800">
                <a:ea typeface="宋体" panose="02010600030101010101" pitchFamily="2" charset="-122"/>
              </a:rPr>
              <a:t>blocked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DC77BA0-53E4-4733-A717-E56CD9EE47FE}"/>
              </a:ext>
            </a:extLst>
          </p:cNvPr>
          <p:cNvSpPr>
            <a:spLocks noGrp="1" noChangeArrowheads="1"/>
          </p:cNvSpPr>
          <p:nvPr>
            <p:ph type="title" idx="4294967295"/>
          </p:nvPr>
        </p:nvSpPr>
        <p:spPr>
          <a:xfrm>
            <a:off x="1171575" y="438150"/>
            <a:ext cx="7772400" cy="844550"/>
          </a:xfrm>
        </p:spPr>
        <p:txBody>
          <a:bodyPr/>
          <a:lstStyle/>
          <a:p>
            <a:pPr>
              <a:defRPr/>
            </a:pPr>
            <a:r>
              <a:rPr lang="en-US" altLang="zh-CN">
                <a:effectLst>
                  <a:outerShdw blurRad="38100" dist="38100" dir="2700000" algn="tl">
                    <a:srgbClr val="C0C0C0"/>
                  </a:outerShdw>
                </a:effectLst>
                <a:ea typeface="宋体" panose="02010600030101010101" pitchFamily="2" charset="-122"/>
              </a:rPr>
              <a:t>The notify() Method</a:t>
            </a:r>
          </a:p>
        </p:txBody>
      </p:sp>
      <p:sp>
        <p:nvSpPr>
          <p:cNvPr id="75779" name="Rectangle 3">
            <a:extLst>
              <a:ext uri="{FF2B5EF4-FFF2-40B4-BE49-F238E27FC236}">
                <a16:creationId xmlns:a16="http://schemas.microsoft.com/office/drawing/2014/main" id="{FB87C6DF-774E-4371-B6D1-243583FA5529}"/>
              </a:ext>
            </a:extLst>
          </p:cNvPr>
          <p:cNvSpPr>
            <a:spLocks noGrp="1" noChangeArrowheads="1"/>
          </p:cNvSpPr>
          <p:nvPr>
            <p:ph type="body" idx="4294967295"/>
          </p:nvPr>
        </p:nvSpPr>
        <p:spPr>
          <a:xfrm>
            <a:off x="919163" y="1920875"/>
            <a:ext cx="7770812" cy="4114800"/>
          </a:xfrm>
        </p:spPr>
        <p:txBody>
          <a:bodyPr/>
          <a:lstStyle/>
          <a:p>
            <a:r>
              <a:rPr lang="en-US" altLang="zh-CN" sz="2400">
                <a:ea typeface="宋体" panose="02010600030101010101" pitchFamily="2" charset="-122"/>
              </a:rPr>
              <a:t>When a thread calls notify(), the following occurs:</a:t>
            </a:r>
          </a:p>
          <a:p>
            <a:pPr lvl="1"/>
            <a:r>
              <a:rPr lang="en-US" altLang="zh-CN" sz="2400">
                <a:ea typeface="宋体" panose="02010600030101010101" pitchFamily="2" charset="-122"/>
              </a:rPr>
              <a:t>selects </a:t>
            </a:r>
            <a:r>
              <a:rPr lang="en-US" altLang="zh-CN" sz="2400" b="1" i="1">
                <a:solidFill>
                  <a:srgbClr val="0000FF"/>
                </a:solidFill>
                <a:ea typeface="宋体" panose="02010600030101010101" pitchFamily="2" charset="-122"/>
              </a:rPr>
              <a:t>an arbitrary thread</a:t>
            </a:r>
            <a:r>
              <a:rPr lang="en-US" altLang="zh-CN" sz="2400">
                <a:ea typeface="宋体" panose="02010600030101010101" pitchFamily="2" charset="-122"/>
              </a:rPr>
              <a:t> </a:t>
            </a:r>
            <a:r>
              <a:rPr lang="en-US" altLang="zh-CN" sz="2400" i="1">
                <a:ea typeface="宋体" panose="02010600030101010101" pitchFamily="2" charset="-122"/>
              </a:rPr>
              <a:t>T </a:t>
            </a:r>
            <a:r>
              <a:rPr lang="en-US" altLang="zh-CN" sz="2400">
                <a:ea typeface="宋体" panose="02010600030101010101" pitchFamily="2" charset="-122"/>
              </a:rPr>
              <a:t>from the </a:t>
            </a:r>
            <a:r>
              <a:rPr lang="en-US" altLang="zh-CN" sz="2400" b="1" i="1" u="sng">
                <a:ea typeface="宋体" panose="02010600030101010101" pitchFamily="2" charset="-122"/>
              </a:rPr>
              <a:t>wait set</a:t>
            </a:r>
            <a:r>
              <a:rPr lang="en-US" altLang="zh-CN" sz="2400">
                <a:ea typeface="宋体" panose="02010600030101010101" pitchFamily="2" charset="-122"/>
              </a:rPr>
              <a:t>.</a:t>
            </a:r>
          </a:p>
          <a:p>
            <a:pPr lvl="1"/>
            <a:r>
              <a:rPr lang="en-US" altLang="zh-CN" sz="2400">
                <a:ea typeface="宋体" panose="02010600030101010101" pitchFamily="2" charset="-122"/>
              </a:rPr>
              <a:t> moves T to the </a:t>
            </a:r>
            <a:r>
              <a:rPr lang="en-US" altLang="zh-CN" sz="2400" b="1" i="1" u="sng">
                <a:ea typeface="宋体" panose="02010600030101010101" pitchFamily="2" charset="-122"/>
              </a:rPr>
              <a:t>entry set</a:t>
            </a:r>
            <a:r>
              <a:rPr lang="en-US" altLang="zh-CN" sz="2400">
                <a:ea typeface="宋体" panose="02010600030101010101" pitchFamily="2" charset="-122"/>
              </a:rPr>
              <a:t>.</a:t>
            </a:r>
          </a:p>
          <a:p>
            <a:pPr lvl="1"/>
            <a:r>
              <a:rPr lang="en-US" altLang="zh-CN" sz="2400">
                <a:ea typeface="宋体" panose="02010600030101010101" pitchFamily="2" charset="-122"/>
              </a:rPr>
              <a:t> sets T to </a:t>
            </a:r>
            <a:r>
              <a:rPr lang="en-US" altLang="zh-CN" sz="2400" b="1" i="1" u="sng">
                <a:ea typeface="宋体" panose="02010600030101010101" pitchFamily="2" charset="-122"/>
              </a:rPr>
              <a:t>Runnable.</a:t>
            </a:r>
          </a:p>
          <a:p>
            <a:pPr lvl="1"/>
            <a:endParaRPr lang="en-US" altLang="zh-CN" sz="2400" b="1" i="1" u="sng">
              <a:ea typeface="宋体" panose="02010600030101010101" pitchFamily="2" charset="-122"/>
            </a:endParaRPr>
          </a:p>
          <a:p>
            <a:r>
              <a:rPr lang="en-US" altLang="zh-CN" sz="2400" i="1">
                <a:ea typeface="宋体" panose="02010600030101010101" pitchFamily="2" charset="-122"/>
              </a:rPr>
              <a:t>T</a:t>
            </a:r>
            <a:r>
              <a:rPr lang="en-US" altLang="zh-CN" sz="2400">
                <a:ea typeface="宋体" panose="02010600030101010101" pitchFamily="2" charset="-122"/>
              </a:rPr>
              <a:t> can now </a:t>
            </a:r>
            <a:r>
              <a:rPr lang="en-US" altLang="zh-CN" sz="2400">
                <a:solidFill>
                  <a:srgbClr val="0000FF"/>
                </a:solidFill>
                <a:ea typeface="宋体" panose="02010600030101010101" pitchFamily="2" charset="-122"/>
              </a:rPr>
              <a:t>compete for</a:t>
            </a:r>
            <a:r>
              <a:rPr lang="en-US" altLang="zh-CN" sz="2400">
                <a:ea typeface="宋体" panose="02010600030101010101" pitchFamily="2" charset="-122"/>
              </a:rPr>
              <a:t> the object’s lock again.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5AC6CAF8-662C-4670-BE74-B61891D1A4B8}"/>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enter() with wait/notify Methods</a:t>
            </a:r>
          </a:p>
        </p:txBody>
      </p:sp>
      <p:sp>
        <p:nvSpPr>
          <p:cNvPr id="76803" name="Rectangle 3">
            <a:extLst>
              <a:ext uri="{FF2B5EF4-FFF2-40B4-BE49-F238E27FC236}">
                <a16:creationId xmlns:a16="http://schemas.microsoft.com/office/drawing/2014/main" id="{94B4BC72-2582-44A5-8D1A-1D74BF04D87C}"/>
              </a:ext>
            </a:extLst>
          </p:cNvPr>
          <p:cNvSpPr>
            <a:spLocks noGrp="1" noChangeArrowheads="1"/>
          </p:cNvSpPr>
          <p:nvPr>
            <p:ph type="body" idx="4294967295"/>
          </p:nvPr>
        </p:nvSpPr>
        <p:spPr/>
        <p:txBody>
          <a:bodyPr/>
          <a:lstStyle/>
          <a:p>
            <a:pPr>
              <a:lnSpc>
                <a:spcPct val="90000"/>
              </a:lnSpc>
              <a:buFont typeface="Monotype Sorts" pitchFamily="2" charset="2"/>
              <a:buNone/>
            </a:pPr>
            <a:r>
              <a:rPr lang="en-US" altLang="zh-CN" sz="2000">
                <a:ea typeface="宋体" panose="02010600030101010101" pitchFamily="2" charset="-122"/>
              </a:rPr>
              <a:t>public synchronized void enter(Object item) {</a:t>
            </a:r>
          </a:p>
          <a:p>
            <a:pPr>
              <a:lnSpc>
                <a:spcPct val="90000"/>
              </a:lnSpc>
              <a:buFont typeface="Monotype Sorts" pitchFamily="2" charset="2"/>
              <a:buNone/>
            </a:pPr>
            <a:r>
              <a:rPr lang="en-US" altLang="zh-CN" sz="2000">
                <a:ea typeface="宋体" panose="02010600030101010101" pitchFamily="2" charset="-122"/>
              </a:rPr>
              <a:t>	while (count == BUFFER_SIZE)</a:t>
            </a:r>
          </a:p>
          <a:p>
            <a:pPr>
              <a:lnSpc>
                <a:spcPct val="90000"/>
              </a:lnSpc>
              <a:buFont typeface="Monotype Sorts" pitchFamily="2" charset="2"/>
              <a:buNone/>
            </a:pPr>
            <a:r>
              <a:rPr lang="en-US" altLang="zh-CN" sz="2000">
                <a:ea typeface="宋体" panose="02010600030101010101" pitchFamily="2" charset="-122"/>
              </a:rPr>
              <a:t>		try {</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wait();</a:t>
            </a:r>
          </a:p>
          <a:p>
            <a:pPr>
              <a:lnSpc>
                <a:spcPct val="90000"/>
              </a:lnSpc>
              <a:buFont typeface="Monotype Sorts" pitchFamily="2" charset="2"/>
              <a:buNone/>
            </a:pPr>
            <a:r>
              <a:rPr lang="en-US" altLang="zh-CN" sz="2000">
                <a:ea typeface="宋体" panose="02010600030101010101" pitchFamily="2" charset="-122"/>
              </a:rPr>
              <a:t>		} </a:t>
            </a:r>
          </a:p>
          <a:p>
            <a:pPr>
              <a:lnSpc>
                <a:spcPct val="90000"/>
              </a:lnSpc>
              <a:buFont typeface="Monotype Sorts" pitchFamily="2" charset="2"/>
              <a:buNone/>
            </a:pPr>
            <a:r>
              <a:rPr lang="en-US" altLang="zh-CN" sz="2000">
                <a:ea typeface="宋体" panose="02010600030101010101" pitchFamily="2" charset="-122"/>
              </a:rPr>
              <a:t>		catch (InterruptedException e) { }</a:t>
            </a:r>
          </a:p>
          <a:p>
            <a:pPr>
              <a:lnSpc>
                <a:spcPct val="90000"/>
              </a:lnSpc>
              <a:buFont typeface="Monotype Sorts" pitchFamily="2" charset="2"/>
              <a:buNone/>
            </a:pPr>
            <a:r>
              <a:rPr lang="en-US" altLang="zh-CN" sz="2000">
                <a:ea typeface="宋体" panose="02010600030101010101" pitchFamily="2" charset="-122"/>
              </a:rPr>
              <a:t>	}</a:t>
            </a:r>
          </a:p>
          <a:p>
            <a:pPr>
              <a:lnSpc>
                <a:spcPct val="90000"/>
              </a:lnSpc>
              <a:buFont typeface="Monotype Sorts" pitchFamily="2" charset="2"/>
              <a:buNone/>
            </a:pPr>
            <a:r>
              <a:rPr lang="en-US" altLang="zh-CN" sz="2000">
                <a:ea typeface="宋体" panose="02010600030101010101" pitchFamily="2" charset="-122"/>
              </a:rPr>
              <a:t>	++count;</a:t>
            </a:r>
          </a:p>
          <a:p>
            <a:pPr>
              <a:lnSpc>
                <a:spcPct val="90000"/>
              </a:lnSpc>
              <a:buFont typeface="Monotype Sorts" pitchFamily="2" charset="2"/>
              <a:buNone/>
            </a:pPr>
            <a:r>
              <a:rPr lang="en-US" altLang="zh-CN" sz="2000">
                <a:ea typeface="宋体" panose="02010600030101010101" pitchFamily="2" charset="-122"/>
              </a:rPr>
              <a:t>	buffer[in] = item;</a:t>
            </a:r>
          </a:p>
          <a:p>
            <a:pPr>
              <a:lnSpc>
                <a:spcPct val="90000"/>
              </a:lnSpc>
              <a:buFont typeface="Monotype Sorts" pitchFamily="2" charset="2"/>
              <a:buNone/>
            </a:pPr>
            <a:r>
              <a:rPr lang="en-US" altLang="zh-CN" sz="2000">
                <a:ea typeface="宋体" panose="02010600030101010101" pitchFamily="2" charset="-122"/>
              </a:rPr>
              <a:t>	in = (in + 1) % BUFFER_SIZE;</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notify();</a:t>
            </a:r>
          </a:p>
          <a:p>
            <a:pPr>
              <a:lnSpc>
                <a:spcPct val="90000"/>
              </a:lnSpc>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5ED3C9D5-6B46-48D5-A6E4-41CB0095AFB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remove() with wait/notify Methods</a:t>
            </a:r>
          </a:p>
        </p:txBody>
      </p:sp>
      <p:sp>
        <p:nvSpPr>
          <p:cNvPr id="77827" name="Rectangle 3">
            <a:extLst>
              <a:ext uri="{FF2B5EF4-FFF2-40B4-BE49-F238E27FC236}">
                <a16:creationId xmlns:a16="http://schemas.microsoft.com/office/drawing/2014/main" id="{76BD08E3-044D-4EFC-A547-03E1F4A4F2FA}"/>
              </a:ext>
            </a:extLst>
          </p:cNvPr>
          <p:cNvSpPr>
            <a:spLocks noGrp="1" noChangeArrowheads="1"/>
          </p:cNvSpPr>
          <p:nvPr>
            <p:ph type="body" idx="4294967295"/>
          </p:nvPr>
        </p:nvSpPr>
        <p:spPr/>
        <p:txBody>
          <a:bodyPr/>
          <a:lstStyle/>
          <a:p>
            <a:pPr>
              <a:lnSpc>
                <a:spcPct val="90000"/>
              </a:lnSpc>
              <a:buFont typeface="Monotype Sorts" pitchFamily="2" charset="2"/>
              <a:buNone/>
            </a:pPr>
            <a:r>
              <a:rPr lang="en-US" altLang="zh-CN" sz="2000">
                <a:ea typeface="宋体" panose="02010600030101010101" pitchFamily="2" charset="-122"/>
              </a:rPr>
              <a:t>public synchronized Object remove() {</a:t>
            </a:r>
          </a:p>
          <a:p>
            <a:pPr>
              <a:lnSpc>
                <a:spcPct val="90000"/>
              </a:lnSpc>
              <a:buFont typeface="Monotype Sorts" pitchFamily="2" charset="2"/>
              <a:buNone/>
            </a:pPr>
            <a:r>
              <a:rPr lang="en-US" altLang="zh-CN" sz="2000">
                <a:ea typeface="宋体" panose="02010600030101010101" pitchFamily="2" charset="-122"/>
              </a:rPr>
              <a:t>	Object  item;</a:t>
            </a:r>
          </a:p>
          <a:p>
            <a:pPr>
              <a:lnSpc>
                <a:spcPct val="90000"/>
              </a:lnSpc>
              <a:buFont typeface="Monotype Sorts" pitchFamily="2" charset="2"/>
              <a:buNone/>
            </a:pPr>
            <a:r>
              <a:rPr lang="en-US" altLang="zh-CN" sz="2000">
                <a:ea typeface="宋体" panose="02010600030101010101" pitchFamily="2" charset="-122"/>
              </a:rPr>
              <a:t>	while (count == 0)</a:t>
            </a:r>
          </a:p>
          <a:p>
            <a:pPr>
              <a:lnSpc>
                <a:spcPct val="90000"/>
              </a:lnSpc>
              <a:buFont typeface="Monotype Sorts" pitchFamily="2" charset="2"/>
              <a:buNone/>
            </a:pPr>
            <a:r>
              <a:rPr lang="en-US" altLang="zh-CN" sz="2000">
                <a:ea typeface="宋体" panose="02010600030101010101" pitchFamily="2" charset="-122"/>
              </a:rPr>
              <a:t>		try {</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wait();</a:t>
            </a:r>
          </a:p>
          <a:p>
            <a:pPr>
              <a:lnSpc>
                <a:spcPct val="90000"/>
              </a:lnSpc>
              <a:buFont typeface="Monotype Sorts" pitchFamily="2" charset="2"/>
              <a:buNone/>
            </a:pPr>
            <a:r>
              <a:rPr lang="en-US" altLang="zh-CN" sz="2000">
                <a:ea typeface="宋体" panose="02010600030101010101" pitchFamily="2" charset="-122"/>
              </a:rPr>
              <a:t>		}</a:t>
            </a:r>
          </a:p>
          <a:p>
            <a:pPr>
              <a:lnSpc>
                <a:spcPct val="90000"/>
              </a:lnSpc>
              <a:buFont typeface="Monotype Sorts" pitchFamily="2" charset="2"/>
              <a:buNone/>
            </a:pPr>
            <a:r>
              <a:rPr lang="en-US" altLang="zh-CN" sz="2000">
                <a:ea typeface="宋体" panose="02010600030101010101" pitchFamily="2" charset="-122"/>
              </a:rPr>
              <a:t>		catch (InterruptedException e) { }</a:t>
            </a:r>
          </a:p>
          <a:p>
            <a:pPr>
              <a:lnSpc>
                <a:spcPct val="90000"/>
              </a:lnSpc>
              <a:buFont typeface="Monotype Sorts" pitchFamily="2" charset="2"/>
              <a:buNone/>
            </a:pPr>
            <a:r>
              <a:rPr lang="en-US" altLang="zh-CN" sz="2000">
                <a:ea typeface="宋体" panose="02010600030101010101" pitchFamily="2" charset="-122"/>
              </a:rPr>
              <a:t>	--count;</a:t>
            </a:r>
          </a:p>
          <a:p>
            <a:pPr>
              <a:lnSpc>
                <a:spcPct val="90000"/>
              </a:lnSpc>
              <a:buFont typeface="Monotype Sorts" pitchFamily="2" charset="2"/>
              <a:buNone/>
            </a:pPr>
            <a:r>
              <a:rPr lang="en-US" altLang="zh-CN" sz="2000">
                <a:ea typeface="宋体" panose="02010600030101010101" pitchFamily="2" charset="-122"/>
              </a:rPr>
              <a:t>	item = buffer[out];</a:t>
            </a:r>
          </a:p>
          <a:p>
            <a:pPr>
              <a:lnSpc>
                <a:spcPct val="90000"/>
              </a:lnSpc>
              <a:buFont typeface="Monotype Sorts" pitchFamily="2" charset="2"/>
              <a:buNone/>
            </a:pPr>
            <a:r>
              <a:rPr lang="en-US" altLang="zh-CN" sz="2000">
                <a:ea typeface="宋体" panose="02010600030101010101" pitchFamily="2" charset="-122"/>
              </a:rPr>
              <a:t>	out = (out + 1) % BUFFER_SIZE;</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notify();</a:t>
            </a:r>
          </a:p>
          <a:p>
            <a:pPr>
              <a:lnSpc>
                <a:spcPct val="90000"/>
              </a:lnSpc>
              <a:buFont typeface="Monotype Sorts" pitchFamily="2" charset="2"/>
              <a:buNone/>
            </a:pPr>
            <a:r>
              <a:rPr lang="en-US" altLang="zh-CN" sz="2000">
                <a:ea typeface="宋体" panose="02010600030101010101" pitchFamily="2" charset="-122"/>
              </a:rPr>
              <a:t>	return item;</a:t>
            </a:r>
          </a:p>
          <a:p>
            <a:pPr>
              <a:lnSpc>
                <a:spcPct val="90000"/>
              </a:lnSpc>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2518911-03EE-4BD8-84D3-122704699DE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problems</a:t>
            </a:r>
          </a:p>
        </p:txBody>
      </p:sp>
      <p:sp>
        <p:nvSpPr>
          <p:cNvPr id="78851" name="Rectangle 3">
            <a:extLst>
              <a:ext uri="{FF2B5EF4-FFF2-40B4-BE49-F238E27FC236}">
                <a16:creationId xmlns:a16="http://schemas.microsoft.com/office/drawing/2014/main" id="{6D0B0EFD-7465-4C92-AE2D-C2A7B28FE6B0}"/>
              </a:ext>
            </a:extLst>
          </p:cNvPr>
          <p:cNvSpPr>
            <a:spLocks noGrp="1" noChangeArrowheads="1"/>
          </p:cNvSpPr>
          <p:nvPr>
            <p:ph type="body" idx="4294967295"/>
          </p:nvPr>
        </p:nvSpPr>
        <p:spPr>
          <a:xfrm>
            <a:off x="614363" y="900113"/>
            <a:ext cx="8116887" cy="5611812"/>
          </a:xfrm>
        </p:spPr>
        <p:txBody>
          <a:bodyPr/>
          <a:lstStyle/>
          <a:p>
            <a:r>
              <a:rPr lang="en-US" altLang="zh-CN" sz="2000">
                <a:ea typeface="宋体" panose="02010600030101010101" pitchFamily="2" charset="-122"/>
              </a:rPr>
              <a:t>notify() selects an arbitrary thread from the wait set. </a:t>
            </a:r>
          </a:p>
          <a:p>
            <a:pPr lvl="1"/>
            <a:r>
              <a:rPr lang="en-US" altLang="zh-CN" sz="2000">
                <a:ea typeface="宋体" panose="02010600030101010101" pitchFamily="2" charset="-122"/>
              </a:rPr>
              <a:t>This may not be the thread that you want to be selected.</a:t>
            </a:r>
          </a:p>
          <a:p>
            <a:r>
              <a:rPr lang="en-US" altLang="zh-CN" sz="2000">
                <a:ea typeface="宋体" panose="02010600030101010101" pitchFamily="2" charset="-122"/>
              </a:rPr>
              <a:t>Java does not allow you to specify the thread to be selected.</a:t>
            </a:r>
          </a:p>
          <a:p>
            <a:r>
              <a:rPr lang="en-US" altLang="zh-CN" sz="2000">
                <a:ea typeface="宋体" panose="02010600030101010101" pitchFamily="2" charset="-122"/>
              </a:rPr>
              <a:t>Consider the case where there are multiple threads in the wait set </a:t>
            </a:r>
            <a:r>
              <a:rPr lang="en-US" altLang="zh-CN" sz="2000" b="1" i="1" u="sng">
                <a:ea typeface="宋体" panose="02010600030101010101" pitchFamily="2" charset="-122"/>
              </a:rPr>
              <a:t>and </a:t>
            </a:r>
            <a:r>
              <a:rPr lang="en-US" altLang="zh-CN" sz="2000">
                <a:ea typeface="宋体" panose="02010600030101010101" pitchFamily="2" charset="-122"/>
              </a:rPr>
              <a:t>more than one condition for which to wait. </a:t>
            </a:r>
            <a:r>
              <a:rPr lang="en-US" altLang="zh-CN" sz="1800">
                <a:ea typeface="宋体" panose="02010600030101010101" pitchFamily="2" charset="-122"/>
              </a:rPr>
              <a:t>(</a:t>
            </a:r>
            <a:r>
              <a:rPr lang="zh-CN" altLang="en-US" sz="1800">
                <a:ea typeface="宋体" panose="02010600030101010101" pitchFamily="2" charset="-122"/>
              </a:rPr>
              <a:t>为完成一件事情需要满足多个条件</a:t>
            </a:r>
            <a:r>
              <a:rPr lang="en-US" altLang="zh-CN" sz="1800">
                <a:ea typeface="宋体" panose="02010600030101010101" pitchFamily="2" charset="-122"/>
              </a:rPr>
              <a:t>)</a:t>
            </a:r>
          </a:p>
          <a:p>
            <a:pPr lvl="1"/>
            <a:r>
              <a:rPr lang="en-US" altLang="zh-CN" sz="2000">
                <a:ea typeface="宋体" panose="02010600030101010101" pitchFamily="2" charset="-122"/>
              </a:rPr>
              <a:t>It is possible that a thread whose condition is still unmet may be the thread that receives the notification.</a:t>
            </a:r>
          </a:p>
          <a:p>
            <a:pPr lvl="1"/>
            <a:r>
              <a:rPr lang="en-US" altLang="zh-CN" sz="2000">
                <a:ea typeface="宋体" panose="02010600030101010101" pitchFamily="2" charset="-122"/>
              </a:rPr>
              <a:t>Then this thread will be blocked again;</a:t>
            </a:r>
          </a:p>
          <a:p>
            <a:pPr lvl="1"/>
            <a:r>
              <a:rPr lang="en-US" altLang="zh-CN" sz="2000">
                <a:ea typeface="宋体" panose="02010600030101010101" pitchFamily="2" charset="-122"/>
              </a:rPr>
              <a:t>For the worst case, the threads in the wait set were notified in a </a:t>
            </a:r>
            <a:r>
              <a:rPr lang="en-US" altLang="zh-CN" sz="2000" b="1" i="1" u="sng">
                <a:ea typeface="宋体" panose="02010600030101010101" pitchFamily="2" charset="-122"/>
              </a:rPr>
              <a:t>bad</a:t>
            </a:r>
            <a:r>
              <a:rPr lang="en-US" altLang="zh-CN" sz="2000">
                <a:ea typeface="宋体" panose="02010600030101010101" pitchFamily="2" charset="-122"/>
              </a:rPr>
              <a:t> sequence, and they wait for other unmet conditions and then all of them would  be blocked again. </a:t>
            </a:r>
          </a:p>
          <a:p>
            <a:pPr lvl="1"/>
            <a:endParaRPr lang="en-US" altLang="zh-CN" sz="2000">
              <a:ea typeface="宋体" panose="02010600030101010101" pitchFamily="2" charset="-122"/>
            </a:endParaRPr>
          </a:p>
          <a:p>
            <a:r>
              <a:rPr lang="en-US" altLang="zh-CN" sz="2000">
                <a:ea typeface="宋体" panose="02010600030101010101" pitchFamily="2" charset="-122"/>
              </a:rPr>
              <a:t>Can also leads to a deadlock;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9EBAFAF-11C3-4DE3-92BD-9AB2D7481EA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Multiple Notifications</a:t>
            </a:r>
          </a:p>
        </p:txBody>
      </p:sp>
      <p:sp>
        <p:nvSpPr>
          <p:cNvPr id="79875" name="Rectangle 3">
            <a:extLst>
              <a:ext uri="{FF2B5EF4-FFF2-40B4-BE49-F238E27FC236}">
                <a16:creationId xmlns:a16="http://schemas.microsoft.com/office/drawing/2014/main" id="{247F644D-D2D6-44BA-815D-DD31BC374D57}"/>
              </a:ext>
            </a:extLst>
          </p:cNvPr>
          <p:cNvSpPr>
            <a:spLocks noGrp="1" noChangeArrowheads="1"/>
          </p:cNvSpPr>
          <p:nvPr>
            <p:ph type="body" idx="4294967295"/>
          </p:nvPr>
        </p:nvSpPr>
        <p:spPr/>
        <p:txBody>
          <a:bodyPr/>
          <a:lstStyle/>
          <a:p>
            <a:r>
              <a:rPr lang="en-US" altLang="zh-CN" sz="2000">
                <a:ea typeface="宋体" panose="02010600030101010101" pitchFamily="2" charset="-122"/>
              </a:rPr>
              <a:t>notifyAll() removes ALL threads from the </a:t>
            </a:r>
            <a:r>
              <a:rPr lang="en-US" altLang="zh-CN" sz="2000" b="1" i="1" u="sng">
                <a:ea typeface="宋体" panose="02010600030101010101" pitchFamily="2" charset="-122"/>
              </a:rPr>
              <a:t>wait set</a:t>
            </a:r>
            <a:r>
              <a:rPr lang="en-US" altLang="zh-CN" sz="2000">
                <a:ea typeface="宋体" panose="02010600030101010101" pitchFamily="2" charset="-122"/>
              </a:rPr>
              <a:t> and places them in the </a:t>
            </a:r>
            <a:r>
              <a:rPr lang="en-US" altLang="zh-CN" sz="2000" b="1" i="1" u="sng">
                <a:ea typeface="宋体" panose="02010600030101010101" pitchFamily="2" charset="-122"/>
              </a:rPr>
              <a:t>entry set</a:t>
            </a:r>
            <a:r>
              <a:rPr lang="en-US" altLang="zh-CN" sz="2000">
                <a:ea typeface="宋体" panose="02010600030101010101" pitchFamily="2" charset="-122"/>
              </a:rPr>
              <a:t>. This allows the threads to decide among themselves who should proceed next.</a:t>
            </a:r>
          </a:p>
          <a:p>
            <a:endParaRPr lang="en-US" altLang="zh-CN" sz="2000">
              <a:ea typeface="宋体" panose="02010600030101010101" pitchFamily="2" charset="-122"/>
            </a:endParaRPr>
          </a:p>
          <a:p>
            <a:r>
              <a:rPr lang="en-US" altLang="zh-CN" sz="2000">
                <a:ea typeface="宋体" panose="02010600030101010101" pitchFamily="2" charset="-122"/>
              </a:rPr>
              <a:t>notifyAll() is a conservative strategy that works best when multiple threads may be in the wait set.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C7663753-EB5C-4FED-B8C1-097AB949E59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enter() with wait/notifyall Methods</a:t>
            </a:r>
          </a:p>
        </p:txBody>
      </p:sp>
      <p:sp>
        <p:nvSpPr>
          <p:cNvPr id="80899" name="Rectangle 3">
            <a:extLst>
              <a:ext uri="{FF2B5EF4-FFF2-40B4-BE49-F238E27FC236}">
                <a16:creationId xmlns:a16="http://schemas.microsoft.com/office/drawing/2014/main" id="{0ACC4158-2F6E-4CAF-8561-AC7F7F403DFB}"/>
              </a:ext>
            </a:extLst>
          </p:cNvPr>
          <p:cNvSpPr>
            <a:spLocks noGrp="1" noChangeArrowheads="1"/>
          </p:cNvSpPr>
          <p:nvPr>
            <p:ph type="body" idx="4294967295"/>
          </p:nvPr>
        </p:nvSpPr>
        <p:spPr/>
        <p:txBody>
          <a:bodyPr/>
          <a:lstStyle/>
          <a:p>
            <a:pPr>
              <a:lnSpc>
                <a:spcPct val="90000"/>
              </a:lnSpc>
              <a:buFont typeface="Monotype Sorts" pitchFamily="2" charset="2"/>
              <a:buNone/>
            </a:pPr>
            <a:r>
              <a:rPr lang="en-US" altLang="zh-CN" sz="2000">
                <a:ea typeface="宋体" panose="02010600030101010101" pitchFamily="2" charset="-122"/>
              </a:rPr>
              <a:t>public synchronized void enter(Object item) {</a:t>
            </a:r>
          </a:p>
          <a:p>
            <a:pPr>
              <a:lnSpc>
                <a:spcPct val="90000"/>
              </a:lnSpc>
              <a:buFont typeface="Monotype Sorts" pitchFamily="2" charset="2"/>
              <a:buNone/>
            </a:pPr>
            <a:r>
              <a:rPr lang="en-US" altLang="zh-CN" sz="2000">
                <a:ea typeface="宋体" panose="02010600030101010101" pitchFamily="2" charset="-122"/>
              </a:rPr>
              <a:t>	while (count == BUFFER_SIZE)</a:t>
            </a:r>
          </a:p>
          <a:p>
            <a:pPr>
              <a:lnSpc>
                <a:spcPct val="90000"/>
              </a:lnSpc>
              <a:buFont typeface="Monotype Sorts" pitchFamily="2" charset="2"/>
              <a:buNone/>
            </a:pPr>
            <a:r>
              <a:rPr lang="en-US" altLang="zh-CN" sz="2000">
                <a:ea typeface="宋体" panose="02010600030101010101" pitchFamily="2" charset="-122"/>
              </a:rPr>
              <a:t>		try {</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wait();</a:t>
            </a:r>
          </a:p>
          <a:p>
            <a:pPr>
              <a:lnSpc>
                <a:spcPct val="90000"/>
              </a:lnSpc>
              <a:buFont typeface="Monotype Sorts" pitchFamily="2" charset="2"/>
              <a:buNone/>
            </a:pPr>
            <a:r>
              <a:rPr lang="en-US" altLang="zh-CN" sz="2000">
                <a:ea typeface="宋体" panose="02010600030101010101" pitchFamily="2" charset="-122"/>
              </a:rPr>
              <a:t>		} </a:t>
            </a:r>
          </a:p>
          <a:p>
            <a:pPr>
              <a:lnSpc>
                <a:spcPct val="90000"/>
              </a:lnSpc>
              <a:buFont typeface="Monotype Sorts" pitchFamily="2" charset="2"/>
              <a:buNone/>
            </a:pPr>
            <a:r>
              <a:rPr lang="en-US" altLang="zh-CN" sz="2000">
                <a:ea typeface="宋体" panose="02010600030101010101" pitchFamily="2" charset="-122"/>
              </a:rPr>
              <a:t>		catch (InterruptedException e) { }</a:t>
            </a:r>
          </a:p>
          <a:p>
            <a:pPr>
              <a:lnSpc>
                <a:spcPct val="90000"/>
              </a:lnSpc>
              <a:buFont typeface="Monotype Sorts" pitchFamily="2" charset="2"/>
              <a:buNone/>
            </a:pPr>
            <a:r>
              <a:rPr lang="en-US" altLang="zh-CN" sz="2000">
                <a:ea typeface="宋体" panose="02010600030101010101" pitchFamily="2" charset="-122"/>
              </a:rPr>
              <a:t>	}</a:t>
            </a:r>
          </a:p>
          <a:p>
            <a:pPr>
              <a:lnSpc>
                <a:spcPct val="90000"/>
              </a:lnSpc>
              <a:buFont typeface="Monotype Sorts" pitchFamily="2" charset="2"/>
              <a:buNone/>
            </a:pPr>
            <a:r>
              <a:rPr lang="en-US" altLang="zh-CN" sz="2000">
                <a:ea typeface="宋体" panose="02010600030101010101" pitchFamily="2" charset="-122"/>
              </a:rPr>
              <a:t>	++count;</a:t>
            </a:r>
          </a:p>
          <a:p>
            <a:pPr>
              <a:lnSpc>
                <a:spcPct val="90000"/>
              </a:lnSpc>
              <a:buFont typeface="Monotype Sorts" pitchFamily="2" charset="2"/>
              <a:buNone/>
            </a:pPr>
            <a:r>
              <a:rPr lang="en-US" altLang="zh-CN" sz="2000">
                <a:ea typeface="宋体" panose="02010600030101010101" pitchFamily="2" charset="-122"/>
              </a:rPr>
              <a:t>	buffer[in] = item;</a:t>
            </a:r>
          </a:p>
          <a:p>
            <a:pPr>
              <a:lnSpc>
                <a:spcPct val="90000"/>
              </a:lnSpc>
              <a:buFont typeface="Monotype Sorts" pitchFamily="2" charset="2"/>
              <a:buNone/>
            </a:pPr>
            <a:r>
              <a:rPr lang="en-US" altLang="zh-CN" sz="2000">
                <a:ea typeface="宋体" panose="02010600030101010101" pitchFamily="2" charset="-122"/>
              </a:rPr>
              <a:t>	in = (in + 1) % BUFFER_SIZE;</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notifyall();</a:t>
            </a:r>
          </a:p>
          <a:p>
            <a:pPr>
              <a:lnSpc>
                <a:spcPct val="90000"/>
              </a:lnSpc>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0A3126D-393A-4587-9051-E74464D1C4D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remove() with wait/notify Methods</a:t>
            </a:r>
          </a:p>
        </p:txBody>
      </p:sp>
      <p:sp>
        <p:nvSpPr>
          <p:cNvPr id="81923" name="Rectangle 3">
            <a:extLst>
              <a:ext uri="{FF2B5EF4-FFF2-40B4-BE49-F238E27FC236}">
                <a16:creationId xmlns:a16="http://schemas.microsoft.com/office/drawing/2014/main" id="{546F60A0-66AD-4231-8EAE-2997DE7518CE}"/>
              </a:ext>
            </a:extLst>
          </p:cNvPr>
          <p:cNvSpPr>
            <a:spLocks noGrp="1" noChangeArrowheads="1"/>
          </p:cNvSpPr>
          <p:nvPr>
            <p:ph type="body" idx="4294967295"/>
          </p:nvPr>
        </p:nvSpPr>
        <p:spPr/>
        <p:txBody>
          <a:bodyPr/>
          <a:lstStyle/>
          <a:p>
            <a:pPr>
              <a:lnSpc>
                <a:spcPct val="90000"/>
              </a:lnSpc>
              <a:buFont typeface="Monotype Sorts" pitchFamily="2" charset="2"/>
              <a:buNone/>
            </a:pPr>
            <a:r>
              <a:rPr lang="en-US" altLang="zh-CN" sz="2000">
                <a:ea typeface="宋体" panose="02010600030101010101" pitchFamily="2" charset="-122"/>
              </a:rPr>
              <a:t>public synchronized Object remove() {</a:t>
            </a:r>
          </a:p>
          <a:p>
            <a:pPr>
              <a:lnSpc>
                <a:spcPct val="90000"/>
              </a:lnSpc>
              <a:buFont typeface="Monotype Sorts" pitchFamily="2" charset="2"/>
              <a:buNone/>
            </a:pPr>
            <a:r>
              <a:rPr lang="en-US" altLang="zh-CN" sz="2000">
                <a:ea typeface="宋体" panose="02010600030101010101" pitchFamily="2" charset="-122"/>
              </a:rPr>
              <a:t>	Object  item;</a:t>
            </a:r>
          </a:p>
          <a:p>
            <a:pPr>
              <a:lnSpc>
                <a:spcPct val="90000"/>
              </a:lnSpc>
              <a:buFont typeface="Monotype Sorts" pitchFamily="2" charset="2"/>
              <a:buNone/>
            </a:pPr>
            <a:r>
              <a:rPr lang="en-US" altLang="zh-CN" sz="2000">
                <a:ea typeface="宋体" panose="02010600030101010101" pitchFamily="2" charset="-122"/>
              </a:rPr>
              <a:t>	while (count == 0)</a:t>
            </a:r>
          </a:p>
          <a:p>
            <a:pPr>
              <a:lnSpc>
                <a:spcPct val="90000"/>
              </a:lnSpc>
              <a:buFont typeface="Monotype Sorts" pitchFamily="2" charset="2"/>
              <a:buNone/>
            </a:pPr>
            <a:r>
              <a:rPr lang="en-US" altLang="zh-CN" sz="2000">
                <a:ea typeface="宋体" panose="02010600030101010101" pitchFamily="2" charset="-122"/>
              </a:rPr>
              <a:t>		try {</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wait();</a:t>
            </a:r>
          </a:p>
          <a:p>
            <a:pPr>
              <a:lnSpc>
                <a:spcPct val="90000"/>
              </a:lnSpc>
              <a:buFont typeface="Monotype Sorts" pitchFamily="2" charset="2"/>
              <a:buNone/>
            </a:pPr>
            <a:r>
              <a:rPr lang="en-US" altLang="zh-CN" sz="2000">
                <a:ea typeface="宋体" panose="02010600030101010101" pitchFamily="2" charset="-122"/>
              </a:rPr>
              <a:t>		}</a:t>
            </a:r>
          </a:p>
          <a:p>
            <a:pPr>
              <a:lnSpc>
                <a:spcPct val="90000"/>
              </a:lnSpc>
              <a:buFont typeface="Monotype Sorts" pitchFamily="2" charset="2"/>
              <a:buNone/>
            </a:pPr>
            <a:r>
              <a:rPr lang="en-US" altLang="zh-CN" sz="2000">
                <a:ea typeface="宋体" panose="02010600030101010101" pitchFamily="2" charset="-122"/>
              </a:rPr>
              <a:t>		catch (InterruptedException e) { }</a:t>
            </a:r>
          </a:p>
          <a:p>
            <a:pPr>
              <a:lnSpc>
                <a:spcPct val="90000"/>
              </a:lnSpc>
              <a:buFont typeface="Monotype Sorts" pitchFamily="2" charset="2"/>
              <a:buNone/>
            </a:pPr>
            <a:r>
              <a:rPr lang="en-US" altLang="zh-CN" sz="2000">
                <a:ea typeface="宋体" panose="02010600030101010101" pitchFamily="2" charset="-122"/>
              </a:rPr>
              <a:t>	--count;</a:t>
            </a:r>
          </a:p>
          <a:p>
            <a:pPr>
              <a:lnSpc>
                <a:spcPct val="90000"/>
              </a:lnSpc>
              <a:buFont typeface="Monotype Sorts" pitchFamily="2" charset="2"/>
              <a:buNone/>
            </a:pPr>
            <a:r>
              <a:rPr lang="en-US" altLang="zh-CN" sz="2000">
                <a:ea typeface="宋体" panose="02010600030101010101" pitchFamily="2" charset="-122"/>
              </a:rPr>
              <a:t>	item = buffer[out];</a:t>
            </a:r>
          </a:p>
          <a:p>
            <a:pPr>
              <a:lnSpc>
                <a:spcPct val="90000"/>
              </a:lnSpc>
              <a:buFont typeface="Monotype Sorts" pitchFamily="2" charset="2"/>
              <a:buNone/>
            </a:pPr>
            <a:r>
              <a:rPr lang="en-US" altLang="zh-CN" sz="2000">
                <a:ea typeface="宋体" panose="02010600030101010101" pitchFamily="2" charset="-122"/>
              </a:rPr>
              <a:t>	out = (out + 1) % BUFFER_SIZE;</a:t>
            </a:r>
          </a:p>
          <a:p>
            <a:pPr>
              <a:lnSpc>
                <a:spcPct val="90000"/>
              </a:lnSpc>
              <a:buFont typeface="Monotype Sorts" pitchFamily="2" charset="2"/>
              <a:buNone/>
            </a:pPr>
            <a:r>
              <a:rPr lang="en-US" altLang="zh-CN" sz="2000">
                <a:ea typeface="宋体" panose="02010600030101010101" pitchFamily="2" charset="-122"/>
              </a:rPr>
              <a:t>	</a:t>
            </a:r>
            <a:r>
              <a:rPr lang="en-US" altLang="zh-CN" sz="2000" b="1">
                <a:ea typeface="宋体" panose="02010600030101010101" pitchFamily="2" charset="-122"/>
              </a:rPr>
              <a:t>notifyall();</a:t>
            </a:r>
          </a:p>
          <a:p>
            <a:pPr>
              <a:lnSpc>
                <a:spcPct val="90000"/>
              </a:lnSpc>
              <a:buFont typeface="Monotype Sorts" pitchFamily="2" charset="2"/>
              <a:buNone/>
            </a:pPr>
            <a:r>
              <a:rPr lang="en-US" altLang="zh-CN" sz="2000">
                <a:ea typeface="宋体" panose="02010600030101010101" pitchFamily="2" charset="-122"/>
              </a:rPr>
              <a:t>	return item;</a:t>
            </a:r>
          </a:p>
          <a:p>
            <a:pPr>
              <a:lnSpc>
                <a:spcPct val="90000"/>
              </a:lnSpc>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ACB67CD-8708-4B5A-B3D6-D85C4C438565}"/>
              </a:ext>
            </a:extLst>
          </p:cNvPr>
          <p:cNvSpPr>
            <a:spLocks noGrp="1" noChangeArrowheads="1"/>
          </p:cNvSpPr>
          <p:nvPr>
            <p:ph type="title" idx="4294967295"/>
          </p:nvPr>
        </p:nvSpPr>
        <p:spPr/>
        <p:txBody>
          <a:bodyPr/>
          <a:lstStyle/>
          <a:p>
            <a:pPr>
              <a:defRPr/>
            </a:pPr>
            <a:endParaRPr lang="zh-CN" altLang="en-US">
              <a:effectLst>
                <a:outerShdw blurRad="38100" dist="38100" dir="2700000" algn="tl">
                  <a:srgbClr val="C0C0C0"/>
                </a:outerShdw>
              </a:effectLst>
              <a:ea typeface="宋体" panose="02010600030101010101" pitchFamily="2" charset="-122"/>
            </a:endParaRPr>
          </a:p>
        </p:txBody>
      </p:sp>
      <p:sp>
        <p:nvSpPr>
          <p:cNvPr id="82947" name="Rectangle 3">
            <a:extLst>
              <a:ext uri="{FF2B5EF4-FFF2-40B4-BE49-F238E27FC236}">
                <a16:creationId xmlns:a16="http://schemas.microsoft.com/office/drawing/2014/main" id="{5684E0D6-63B1-4043-84FE-EFB3EB090882}"/>
              </a:ext>
            </a:extLst>
          </p:cNvPr>
          <p:cNvSpPr>
            <a:spLocks noGrp="1" noChangeArrowheads="1"/>
          </p:cNvSpPr>
          <p:nvPr>
            <p:ph type="body" idx="4294967295"/>
          </p:nvPr>
        </p:nvSpPr>
        <p:spPr/>
        <p:txBody>
          <a:bodyPr/>
          <a:lstStyle/>
          <a:p>
            <a:r>
              <a:rPr lang="en-US" altLang="zh-CN" sz="2800">
                <a:ea typeface="宋体" panose="02010600030101010101" pitchFamily="2" charset="-122"/>
              </a:rPr>
              <a:t>No deadlock occurs, but low efficient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2180B4FA-F14E-41C5-8700-B8AB11A2916C}"/>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Condition Variables</a:t>
            </a:r>
          </a:p>
        </p:txBody>
      </p:sp>
      <p:sp>
        <p:nvSpPr>
          <p:cNvPr id="11267" name="Rectangle 5">
            <a:extLst>
              <a:ext uri="{FF2B5EF4-FFF2-40B4-BE49-F238E27FC236}">
                <a16:creationId xmlns:a16="http://schemas.microsoft.com/office/drawing/2014/main" id="{F511EBF4-2902-4B44-BE3B-0FF913D7A523}"/>
              </a:ext>
            </a:extLst>
          </p:cNvPr>
          <p:cNvSpPr>
            <a:spLocks noGrp="1" noChangeArrowheads="1"/>
          </p:cNvSpPr>
          <p:nvPr>
            <p:ph type="body" idx="4294967295"/>
          </p:nvPr>
        </p:nvSpPr>
        <p:spPr>
          <a:xfrm>
            <a:off x="827088" y="1382713"/>
            <a:ext cx="7732712" cy="4394200"/>
          </a:xfrm>
        </p:spPr>
        <p:txBody>
          <a:bodyPr/>
          <a:lstStyle/>
          <a:p>
            <a:r>
              <a:rPr lang="en-US" altLang="zh-CN" sz="2400">
                <a:solidFill>
                  <a:srgbClr val="0000FF"/>
                </a:solidFill>
                <a:ea typeface="宋体" panose="02010600030101010101" pitchFamily="2" charset="-122"/>
              </a:rPr>
              <a:t>condition x, y;</a:t>
            </a:r>
          </a:p>
          <a:p>
            <a:endParaRPr lang="en-US" altLang="zh-CN" sz="2400">
              <a:solidFill>
                <a:srgbClr val="0000FF"/>
              </a:solidFill>
              <a:ea typeface="宋体" panose="02010600030101010101" pitchFamily="2" charset="-122"/>
            </a:endParaRPr>
          </a:p>
          <a:p>
            <a:r>
              <a:rPr lang="en-US" altLang="zh-CN" sz="2400">
                <a:ea typeface="宋体" panose="02010600030101010101" pitchFamily="2" charset="-122"/>
              </a:rPr>
              <a:t>Two operations on a condition variable:</a:t>
            </a:r>
          </a:p>
          <a:p>
            <a:pPr lvl="1"/>
            <a:r>
              <a:rPr lang="en-US" altLang="zh-CN" sz="2400">
                <a:solidFill>
                  <a:srgbClr val="0000FF"/>
                </a:solidFill>
                <a:ea typeface="宋体" panose="02010600030101010101" pitchFamily="2" charset="-122"/>
              </a:rPr>
              <a:t>x.wait () </a:t>
            </a:r>
            <a:r>
              <a:rPr lang="en-US" altLang="zh-CN" sz="2400">
                <a:ea typeface="宋体" panose="02010600030101010101" pitchFamily="2" charset="-122"/>
              </a:rPr>
              <a:t> – a process that invokes the operation is suspended.</a:t>
            </a:r>
          </a:p>
          <a:p>
            <a:pPr lvl="1"/>
            <a:r>
              <a:rPr lang="en-US" altLang="zh-CN" sz="2400">
                <a:solidFill>
                  <a:srgbClr val="0000FF"/>
                </a:solidFill>
                <a:ea typeface="宋体" panose="02010600030101010101" pitchFamily="2" charset="-122"/>
              </a:rPr>
              <a:t>x.signal () </a:t>
            </a:r>
            <a:r>
              <a:rPr lang="en-US" altLang="zh-CN" sz="2400">
                <a:ea typeface="宋体" panose="02010600030101010101" pitchFamily="2" charset="-122"/>
              </a:rPr>
              <a:t>–</a:t>
            </a:r>
            <a:r>
              <a:rPr lang="en-US" altLang="zh-CN" sz="2400">
                <a:solidFill>
                  <a:srgbClr val="0000FF"/>
                </a:solidFill>
                <a:ea typeface="宋体" panose="02010600030101010101" pitchFamily="2" charset="-122"/>
              </a:rPr>
              <a:t> </a:t>
            </a:r>
            <a:r>
              <a:rPr lang="en-US" altLang="zh-CN" sz="2400">
                <a:ea typeface="宋体" panose="02010600030101010101" pitchFamily="2" charset="-122"/>
              </a:rPr>
              <a:t>resumes one of processes</a:t>
            </a:r>
            <a:r>
              <a:rPr lang="en-US" altLang="zh-CN" sz="2400">
                <a:solidFill>
                  <a:srgbClr val="0000FF"/>
                </a:solidFill>
                <a:ea typeface="宋体" panose="02010600030101010101" pitchFamily="2" charset="-122"/>
              </a:rPr>
              <a:t> </a:t>
            </a:r>
            <a:r>
              <a:rPr lang="en-US" altLang="zh-CN" sz="2400">
                <a:ea typeface="宋体" panose="02010600030101010101" pitchFamily="2" charset="-122"/>
              </a:rPr>
              <a:t>(if any)</a:t>
            </a:r>
            <a:r>
              <a:rPr lang="en-US" altLang="zh-CN" sz="2400">
                <a:solidFill>
                  <a:srgbClr val="0000FF"/>
                </a:solidFill>
                <a:ea typeface="宋体" panose="02010600030101010101" pitchFamily="2" charset="-122"/>
              </a:rPr>
              <a:t> </a:t>
            </a:r>
            <a:r>
              <a:rPr lang="en-US" altLang="zh-CN" sz="2400">
                <a:ea typeface="宋体" panose="02010600030101010101" pitchFamily="2" charset="-122"/>
              </a:rPr>
              <a:t>that invoked</a:t>
            </a:r>
            <a:r>
              <a:rPr lang="en-US" altLang="zh-CN" sz="2400">
                <a:solidFill>
                  <a:srgbClr val="0000FF"/>
                </a:solidFill>
                <a:ea typeface="宋体" panose="02010600030101010101" pitchFamily="2" charset="-122"/>
              </a:rPr>
              <a:t> x.wait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17CA042E-E275-4E2E-A7FA-C9FD4D5F725C}"/>
              </a:ext>
            </a:extLst>
          </p:cNvPr>
          <p:cNvSpPr>
            <a:spLocks noGrp="1" noChangeArrowheads="1"/>
          </p:cNvSpPr>
          <p:nvPr>
            <p:ph type="title" idx="4294967295"/>
          </p:nvPr>
        </p:nvSpPr>
        <p:spPr/>
        <p:txBody>
          <a:bodyPr/>
          <a:lstStyle/>
          <a:p>
            <a:pPr>
              <a:defRPr/>
            </a:pPr>
            <a:r>
              <a:rPr lang="en-US" altLang="zh-CN" sz="2800" dirty="0">
                <a:effectLst>
                  <a:outerShdw blurRad="38100" dist="38100" dir="2700000" algn="tl">
                    <a:srgbClr val="C0C0C0"/>
                  </a:outerShdw>
                </a:effectLst>
                <a:ea typeface="宋体" panose="02010600030101010101" pitchFamily="2" charset="-122"/>
              </a:rPr>
              <a:t>Reader Methods with Java Synchronization</a:t>
            </a:r>
          </a:p>
        </p:txBody>
      </p:sp>
      <p:sp>
        <p:nvSpPr>
          <p:cNvPr id="83971" name="Rectangle 3">
            <a:extLst>
              <a:ext uri="{FF2B5EF4-FFF2-40B4-BE49-F238E27FC236}">
                <a16:creationId xmlns:a16="http://schemas.microsoft.com/office/drawing/2014/main" id="{DBF3EE59-5DAE-4FCE-B0F8-038D1FB62BA4}"/>
              </a:ext>
            </a:extLst>
          </p:cNvPr>
          <p:cNvSpPr>
            <a:spLocks noGrp="1" noChangeArrowheads="1"/>
          </p:cNvSpPr>
          <p:nvPr>
            <p:ph type="body" idx="4294967295"/>
          </p:nvPr>
        </p:nvSpPr>
        <p:spPr/>
        <p:txBody>
          <a:bodyPr/>
          <a:lstStyle/>
          <a:p>
            <a:pPr>
              <a:lnSpc>
                <a:spcPct val="90000"/>
              </a:lnSpc>
              <a:buFont typeface="Monotype Sorts" pitchFamily="2" charset="2"/>
              <a:buNone/>
            </a:pPr>
            <a:r>
              <a:rPr lang="zh-CN" altLang="en-US" sz="1600" b="1">
                <a:ea typeface="宋体" panose="02010600030101010101" pitchFamily="2" charset="-122"/>
              </a:rPr>
              <a:t>public class Database {</a:t>
            </a:r>
          </a:p>
          <a:p>
            <a:pPr>
              <a:lnSpc>
                <a:spcPct val="90000"/>
              </a:lnSpc>
              <a:spcBef>
                <a:spcPct val="15000"/>
              </a:spcBef>
              <a:buFont typeface="Monotype Sorts" pitchFamily="2" charset="2"/>
              <a:buNone/>
            </a:pPr>
            <a:r>
              <a:rPr lang="zh-CN" altLang="en-US" sz="1600" b="1">
                <a:ea typeface="宋体" panose="02010600030101010101" pitchFamily="2" charset="-122"/>
              </a:rPr>
              <a:t>   public Database() {</a:t>
            </a:r>
          </a:p>
          <a:p>
            <a:pPr>
              <a:lnSpc>
                <a:spcPct val="90000"/>
              </a:lnSpc>
              <a:spcBef>
                <a:spcPct val="15000"/>
              </a:spcBef>
              <a:buFont typeface="Monotype Sorts" pitchFamily="2" charset="2"/>
              <a:buNone/>
            </a:pPr>
            <a:r>
              <a:rPr lang="zh-CN" altLang="en-US" sz="1600" b="1">
                <a:ea typeface="宋体" panose="02010600030101010101" pitchFamily="2" charset="-122"/>
              </a:rPr>
              <a:t>      readerCount = 0;      </a:t>
            </a:r>
          </a:p>
          <a:p>
            <a:pPr>
              <a:lnSpc>
                <a:spcPct val="90000"/>
              </a:lnSpc>
              <a:spcBef>
                <a:spcPct val="15000"/>
              </a:spcBef>
              <a:buFont typeface="Monotype Sorts" pitchFamily="2" charset="2"/>
              <a:buNone/>
            </a:pPr>
            <a:r>
              <a:rPr lang="zh-CN" altLang="en-US" sz="1600" b="1">
                <a:ea typeface="宋体" panose="02010600030101010101" pitchFamily="2" charset="-122"/>
              </a:rPr>
              <a:t>      dbReading = false;</a:t>
            </a:r>
          </a:p>
          <a:p>
            <a:pPr>
              <a:lnSpc>
                <a:spcPct val="90000"/>
              </a:lnSpc>
              <a:spcBef>
                <a:spcPct val="15000"/>
              </a:spcBef>
              <a:buFont typeface="Monotype Sorts" pitchFamily="2" charset="2"/>
              <a:buNone/>
            </a:pPr>
            <a:r>
              <a:rPr lang="zh-CN" altLang="en-US" sz="1600" b="1">
                <a:ea typeface="宋体" panose="02010600030101010101" pitchFamily="2" charset="-122"/>
              </a:rPr>
              <a:t>      dbWriting = false;</a:t>
            </a:r>
          </a:p>
          <a:p>
            <a:pPr>
              <a:lnSpc>
                <a:spcPct val="90000"/>
              </a:lnSpc>
              <a:spcBef>
                <a:spcPct val="15000"/>
              </a:spcBef>
              <a:buFont typeface="Monotype Sorts" pitchFamily="2" charset="2"/>
              <a:buNone/>
            </a:pPr>
            <a:r>
              <a:rPr lang="zh-CN" altLang="en-US" sz="1600" b="1">
                <a:ea typeface="宋体" panose="02010600030101010101" pitchFamily="2" charset="-122"/>
              </a:rPr>
              <a:t>   }</a:t>
            </a:r>
          </a:p>
          <a:p>
            <a:pPr>
              <a:lnSpc>
                <a:spcPct val="90000"/>
              </a:lnSpc>
              <a:spcBef>
                <a:spcPct val="15000"/>
              </a:spcBef>
              <a:buFont typeface="Monotype Sorts" pitchFamily="2" charset="2"/>
              <a:buNone/>
            </a:pPr>
            <a:r>
              <a:rPr lang="zh-CN" altLang="en-US" sz="1600" b="1">
                <a:ea typeface="宋体" panose="02010600030101010101" pitchFamily="2" charset="-122"/>
              </a:rPr>
              <a:t>	public synchronized int startRead() { /* see next slides */ }</a:t>
            </a:r>
          </a:p>
          <a:p>
            <a:pPr>
              <a:lnSpc>
                <a:spcPct val="90000"/>
              </a:lnSpc>
              <a:spcBef>
                <a:spcPct val="15000"/>
              </a:spcBef>
              <a:buFont typeface="Monotype Sorts" pitchFamily="2" charset="2"/>
              <a:buNone/>
            </a:pPr>
            <a:r>
              <a:rPr lang="zh-CN" altLang="en-US" sz="1600" b="1">
                <a:ea typeface="宋体" panose="02010600030101010101" pitchFamily="2" charset="-122"/>
              </a:rPr>
              <a:t>	public synchronized int endRead()  { /* see next slides */ }</a:t>
            </a:r>
          </a:p>
          <a:p>
            <a:pPr>
              <a:lnSpc>
                <a:spcPct val="90000"/>
              </a:lnSpc>
              <a:spcBef>
                <a:spcPct val="15000"/>
              </a:spcBef>
              <a:buFont typeface="Monotype Sorts" pitchFamily="2" charset="2"/>
              <a:buNone/>
            </a:pPr>
            <a:r>
              <a:rPr lang="zh-CN" altLang="en-US" sz="1600" b="1">
                <a:ea typeface="宋体" panose="02010600030101010101" pitchFamily="2" charset="-122"/>
              </a:rPr>
              <a:t>	public synchronized void startWrite() { /* see next slides */ }</a:t>
            </a:r>
          </a:p>
          <a:p>
            <a:pPr>
              <a:lnSpc>
                <a:spcPct val="90000"/>
              </a:lnSpc>
              <a:spcBef>
                <a:spcPct val="15000"/>
              </a:spcBef>
              <a:buFont typeface="Monotype Sorts" pitchFamily="2" charset="2"/>
              <a:buNone/>
            </a:pPr>
            <a:r>
              <a:rPr lang="zh-CN" altLang="en-US" sz="1600" b="1">
                <a:ea typeface="宋体" panose="02010600030101010101" pitchFamily="2" charset="-122"/>
              </a:rPr>
              <a:t>   	public synchronized void endWrite()  { /* see next slides */ }</a:t>
            </a:r>
          </a:p>
          <a:p>
            <a:pPr>
              <a:lnSpc>
                <a:spcPct val="90000"/>
              </a:lnSpc>
              <a:spcBef>
                <a:spcPct val="15000"/>
              </a:spcBef>
              <a:buFont typeface="Monotype Sorts" pitchFamily="2" charset="2"/>
              <a:buNone/>
            </a:pPr>
            <a:endParaRPr lang="zh-CN" altLang="en-US" sz="1600" b="1">
              <a:ea typeface="宋体" panose="02010600030101010101" pitchFamily="2" charset="-122"/>
            </a:endParaRPr>
          </a:p>
          <a:p>
            <a:pPr>
              <a:lnSpc>
                <a:spcPct val="90000"/>
              </a:lnSpc>
              <a:spcBef>
                <a:spcPct val="15000"/>
              </a:spcBef>
              <a:buFont typeface="Monotype Sorts" pitchFamily="2" charset="2"/>
              <a:buNone/>
            </a:pPr>
            <a:r>
              <a:rPr lang="zh-CN" altLang="en-US" sz="1600" b="1">
                <a:ea typeface="宋体" panose="02010600030101010101" pitchFamily="2" charset="-122"/>
              </a:rPr>
              <a:t>   	private int readerCount; </a:t>
            </a:r>
          </a:p>
          <a:p>
            <a:pPr>
              <a:lnSpc>
                <a:spcPct val="90000"/>
              </a:lnSpc>
              <a:spcBef>
                <a:spcPct val="15000"/>
              </a:spcBef>
              <a:buFont typeface="Monotype Sorts" pitchFamily="2" charset="2"/>
              <a:buNone/>
            </a:pPr>
            <a:r>
              <a:rPr lang="zh-CN" altLang="en-US" sz="1600" b="1">
                <a:ea typeface="宋体" panose="02010600030101010101" pitchFamily="2" charset="-122"/>
              </a:rPr>
              <a:t>   	private boolean dbReading;</a:t>
            </a:r>
          </a:p>
          <a:p>
            <a:pPr>
              <a:lnSpc>
                <a:spcPct val="90000"/>
              </a:lnSpc>
              <a:spcBef>
                <a:spcPct val="15000"/>
              </a:spcBef>
              <a:buFont typeface="Monotype Sorts" pitchFamily="2" charset="2"/>
              <a:buNone/>
            </a:pPr>
            <a:r>
              <a:rPr lang="zh-CN" altLang="en-US" sz="1600" b="1">
                <a:ea typeface="宋体" panose="02010600030101010101" pitchFamily="2" charset="-122"/>
              </a:rPr>
              <a:t>   	private boolean dbWriting;</a:t>
            </a:r>
          </a:p>
          <a:p>
            <a:pPr>
              <a:lnSpc>
                <a:spcPct val="90000"/>
              </a:lnSpc>
              <a:spcBef>
                <a:spcPct val="15000"/>
              </a:spcBef>
              <a:buFont typeface="Monotype Sorts" pitchFamily="2" charset="2"/>
              <a:buNone/>
            </a:pPr>
            <a:r>
              <a:rPr lang="zh-CN" altLang="en-US" sz="1600" b="1">
                <a:ea typeface="宋体" panose="02010600030101010101" pitchFamily="2" charset="-122"/>
              </a:rPr>
              <a:t>}</a:t>
            </a:r>
            <a:endParaRPr lang="zh-CN" altLang="en-US" sz="16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77780A3-3F67-43F4-9E59-B614911EDFE6}"/>
              </a:ext>
            </a:extLst>
          </p:cNvPr>
          <p:cNvSpPr>
            <a:spLocks noGrp="1" noChangeArrowheads="1"/>
          </p:cNvSpPr>
          <p:nvPr>
            <p:ph type="title" idx="4294967295"/>
          </p:nvPr>
        </p:nvSpPr>
        <p:spPr/>
        <p:txBody>
          <a:bodyPr/>
          <a:lstStyle/>
          <a:p>
            <a:pPr>
              <a:defRPr/>
            </a:pPr>
            <a:r>
              <a:rPr lang="en-US" altLang="zh-CN" dirty="0" err="1">
                <a:effectLst>
                  <a:outerShdw blurRad="38100" dist="38100" dir="2700000" algn="tl">
                    <a:srgbClr val="C0C0C0"/>
                  </a:outerShdw>
                </a:effectLst>
                <a:ea typeface="宋体" panose="02010600030101010101" pitchFamily="2" charset="-122"/>
              </a:rPr>
              <a:t>startRead</a:t>
            </a:r>
            <a:r>
              <a:rPr lang="en-US" altLang="zh-CN" dirty="0">
                <a:effectLst>
                  <a:outerShdw blurRad="38100" dist="38100" dir="2700000" algn="tl">
                    <a:srgbClr val="C0C0C0"/>
                  </a:outerShdw>
                </a:effectLst>
                <a:ea typeface="宋体" panose="02010600030101010101" pitchFamily="2" charset="-122"/>
              </a:rPr>
              <a:t>() Method</a:t>
            </a:r>
          </a:p>
        </p:txBody>
      </p:sp>
      <p:sp>
        <p:nvSpPr>
          <p:cNvPr id="84995" name="Rectangle 3">
            <a:extLst>
              <a:ext uri="{FF2B5EF4-FFF2-40B4-BE49-F238E27FC236}">
                <a16:creationId xmlns:a16="http://schemas.microsoft.com/office/drawing/2014/main" id="{9C2A78B8-4078-4698-8C74-846CECD25CB5}"/>
              </a:ext>
            </a:extLst>
          </p:cNvPr>
          <p:cNvSpPr>
            <a:spLocks noGrp="1" noChangeArrowheads="1"/>
          </p:cNvSpPr>
          <p:nvPr>
            <p:ph type="body" idx="4294967295"/>
          </p:nvPr>
        </p:nvSpPr>
        <p:spPr/>
        <p:txBody>
          <a:bodyPr/>
          <a:lstStyle/>
          <a:p>
            <a:pPr>
              <a:buFont typeface="Monotype Sorts" pitchFamily="2" charset="2"/>
              <a:buNone/>
            </a:pPr>
            <a:r>
              <a:rPr lang="en-US" altLang="zh-CN" sz="1600" b="1">
                <a:ea typeface="宋体" panose="02010600030101010101" pitchFamily="2" charset="-122"/>
              </a:rPr>
              <a:t>public synchronized int startRead() { </a:t>
            </a:r>
          </a:p>
          <a:p>
            <a:pPr>
              <a:buFont typeface="Monotype Sorts" pitchFamily="2" charset="2"/>
              <a:buNone/>
            </a:pPr>
            <a:r>
              <a:rPr lang="en-US" altLang="zh-CN" sz="1600" b="1">
                <a:ea typeface="宋体" panose="02010600030101010101" pitchFamily="2" charset="-122"/>
              </a:rPr>
              <a:t>	while (dbWriting == true) {</a:t>
            </a:r>
          </a:p>
          <a:p>
            <a:pPr>
              <a:buFont typeface="Monotype Sorts" pitchFamily="2" charset="2"/>
              <a:buNone/>
            </a:pPr>
            <a:r>
              <a:rPr lang="en-US" altLang="zh-CN" sz="1600" b="1">
                <a:ea typeface="宋体" panose="02010600030101010101" pitchFamily="2" charset="-122"/>
              </a:rPr>
              <a:t>		try {</a:t>
            </a:r>
          </a:p>
          <a:p>
            <a:pPr>
              <a:buFont typeface="Monotype Sorts" pitchFamily="2" charset="2"/>
              <a:buNone/>
            </a:pPr>
            <a:r>
              <a:rPr lang="en-US" altLang="zh-CN" sz="1600" b="1">
                <a:ea typeface="宋体" panose="02010600030101010101" pitchFamily="2" charset="-122"/>
              </a:rPr>
              <a:t>			wait();</a:t>
            </a:r>
          </a:p>
          <a:p>
            <a:pPr>
              <a:buFont typeface="Monotype Sorts" pitchFamily="2" charset="2"/>
              <a:buNone/>
            </a:pPr>
            <a:r>
              <a:rPr lang="en-US" altLang="zh-CN" sz="1600" b="1">
                <a:ea typeface="宋体" panose="02010600030101010101" pitchFamily="2" charset="-122"/>
              </a:rPr>
              <a:t>		}</a:t>
            </a:r>
          </a:p>
          <a:p>
            <a:pPr>
              <a:buFont typeface="Monotype Sorts" pitchFamily="2" charset="2"/>
              <a:buNone/>
            </a:pPr>
            <a:r>
              <a:rPr lang="en-US" altLang="zh-CN" sz="1600" b="1">
                <a:ea typeface="宋体" panose="02010600030101010101" pitchFamily="2" charset="-122"/>
              </a:rPr>
              <a:t>		catch (InterruptedException e) { }</a:t>
            </a:r>
          </a:p>
          <a:p>
            <a:pPr>
              <a:buFont typeface="Monotype Sorts" pitchFamily="2" charset="2"/>
              <a:buNone/>
            </a:pPr>
            <a:r>
              <a:rPr lang="en-US" altLang="zh-CN" sz="1600" b="1">
                <a:ea typeface="宋体" panose="02010600030101010101" pitchFamily="2" charset="-122"/>
              </a:rPr>
              <a:t>		++readerCount;</a:t>
            </a:r>
          </a:p>
          <a:p>
            <a:pPr>
              <a:buFont typeface="Monotype Sorts" pitchFamily="2" charset="2"/>
              <a:buNone/>
            </a:pPr>
            <a:r>
              <a:rPr lang="en-US" altLang="zh-CN" sz="1600" b="1">
                <a:ea typeface="宋体" panose="02010600030101010101" pitchFamily="2" charset="-122"/>
              </a:rPr>
              <a:t>		if (readerCount == 1)</a:t>
            </a:r>
          </a:p>
          <a:p>
            <a:pPr>
              <a:buFont typeface="Monotype Sorts" pitchFamily="2" charset="2"/>
              <a:buNone/>
            </a:pPr>
            <a:r>
              <a:rPr lang="en-US" altLang="zh-CN" sz="1600" b="1">
                <a:ea typeface="宋体" panose="02010600030101010101" pitchFamily="2" charset="-122"/>
              </a:rPr>
              <a:t>			dbReading = true;</a:t>
            </a:r>
          </a:p>
          <a:p>
            <a:pPr>
              <a:buFont typeface="Monotype Sorts" pitchFamily="2" charset="2"/>
              <a:buNone/>
            </a:pPr>
            <a:r>
              <a:rPr lang="en-US" altLang="zh-CN" sz="1600" b="1">
                <a:ea typeface="宋体" panose="02010600030101010101" pitchFamily="2" charset="-122"/>
              </a:rPr>
              <a:t>		return readerCount;</a:t>
            </a:r>
          </a:p>
          <a:p>
            <a:pPr>
              <a:buFont typeface="Monotype Sorts" pitchFamily="2" charset="2"/>
              <a:buNone/>
            </a:pPr>
            <a:r>
              <a:rPr lang="en-US" altLang="zh-CN" sz="1600" b="1">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F740E61A-2C4E-4D1F-9B68-FD68A081BE48}"/>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endRead() Method</a:t>
            </a:r>
          </a:p>
        </p:txBody>
      </p:sp>
      <p:sp>
        <p:nvSpPr>
          <p:cNvPr id="86019" name="Rectangle 3">
            <a:extLst>
              <a:ext uri="{FF2B5EF4-FFF2-40B4-BE49-F238E27FC236}">
                <a16:creationId xmlns:a16="http://schemas.microsoft.com/office/drawing/2014/main" id="{88F5BB67-F1E7-49BC-9204-B6F05F7C23C5}"/>
              </a:ext>
            </a:extLst>
          </p:cNvPr>
          <p:cNvSpPr>
            <a:spLocks noGrp="1" noChangeArrowheads="1"/>
          </p:cNvSpPr>
          <p:nvPr>
            <p:ph type="body" idx="4294967295"/>
          </p:nvPr>
        </p:nvSpPr>
        <p:spPr/>
        <p:txBody>
          <a:bodyPr/>
          <a:lstStyle/>
          <a:p>
            <a:pPr>
              <a:buFont typeface="Monotype Sorts" pitchFamily="2" charset="2"/>
              <a:buNone/>
            </a:pPr>
            <a:r>
              <a:rPr lang="en-US" altLang="zh-CN" sz="1800">
                <a:ea typeface="宋体" panose="02010600030101010101" pitchFamily="2" charset="-122"/>
              </a:rPr>
              <a:t>public synchronized int endRead() {</a:t>
            </a:r>
          </a:p>
          <a:p>
            <a:pPr>
              <a:buFont typeface="Monotype Sorts" pitchFamily="2" charset="2"/>
              <a:buNone/>
            </a:pPr>
            <a:r>
              <a:rPr lang="en-US" altLang="zh-CN" sz="1800">
                <a:ea typeface="宋体" panose="02010600030101010101" pitchFamily="2" charset="-122"/>
              </a:rPr>
              <a:t>      --readerCount</a:t>
            </a:r>
          </a:p>
          <a:p>
            <a:pPr>
              <a:buFont typeface="Monotype Sorts" pitchFamily="2" charset="2"/>
              <a:buNone/>
            </a:pPr>
            <a:r>
              <a:rPr lang="en-US" altLang="zh-CN" sz="1800">
                <a:ea typeface="宋体" panose="02010600030101010101" pitchFamily="2" charset="-122"/>
              </a:rPr>
              <a:t>      if (readerCount == 0)</a:t>
            </a:r>
          </a:p>
          <a:p>
            <a:pPr>
              <a:buFont typeface="Monotype Sorts" pitchFamily="2" charset="2"/>
              <a:buNone/>
            </a:pPr>
            <a:r>
              <a:rPr lang="en-US" altLang="zh-CN" sz="1800">
                <a:ea typeface="宋体" panose="02010600030101010101" pitchFamily="2" charset="-122"/>
              </a:rPr>
              <a:t>         db.notifyAll();</a:t>
            </a:r>
          </a:p>
          <a:p>
            <a:pPr>
              <a:buFont typeface="Monotype Sorts" pitchFamily="2" charset="2"/>
              <a:buNone/>
            </a:pPr>
            <a:r>
              <a:rPr lang="en-US" altLang="zh-CN" sz="1800">
                <a:ea typeface="宋体" panose="02010600030101010101" pitchFamily="2" charset="-122"/>
              </a:rPr>
              <a:t>      return readerCount;</a:t>
            </a:r>
          </a:p>
          <a:p>
            <a:pPr>
              <a:buFont typeface="Monotype Sorts" pitchFamily="2" charset="2"/>
              <a:buNone/>
            </a:pPr>
            <a:r>
              <a:rPr lang="en-US" altLang="zh-CN" sz="180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B5C0542-24C5-4A5E-B3DE-A7E811257F1B}"/>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Writer Methods</a:t>
            </a:r>
          </a:p>
        </p:txBody>
      </p:sp>
      <p:sp>
        <p:nvSpPr>
          <p:cNvPr id="87043" name="Rectangle 3">
            <a:extLst>
              <a:ext uri="{FF2B5EF4-FFF2-40B4-BE49-F238E27FC236}">
                <a16:creationId xmlns:a16="http://schemas.microsoft.com/office/drawing/2014/main" id="{CCA48A8B-9E3F-457C-8C7E-76ACDF2749A3}"/>
              </a:ext>
            </a:extLst>
          </p:cNvPr>
          <p:cNvSpPr>
            <a:spLocks noGrp="1" noChangeArrowheads="1"/>
          </p:cNvSpPr>
          <p:nvPr>
            <p:ph type="body" idx="4294967295"/>
          </p:nvPr>
        </p:nvSpPr>
        <p:spPr/>
        <p:txBody>
          <a:bodyPr/>
          <a:lstStyle/>
          <a:p>
            <a:pPr>
              <a:lnSpc>
                <a:spcPct val="90000"/>
              </a:lnSpc>
              <a:buFont typeface="Monotype Sorts" pitchFamily="2" charset="2"/>
              <a:buNone/>
            </a:pPr>
            <a:r>
              <a:rPr lang="zh-CN" altLang="en-US" sz="1600" b="1">
                <a:ea typeface="宋体" panose="02010600030101010101" pitchFamily="2" charset="-122"/>
              </a:rPr>
              <a:t>public void startWrite() {</a:t>
            </a:r>
          </a:p>
          <a:p>
            <a:pPr>
              <a:lnSpc>
                <a:spcPct val="90000"/>
              </a:lnSpc>
              <a:buFont typeface="Monotype Sorts" pitchFamily="2" charset="2"/>
              <a:buNone/>
            </a:pPr>
            <a:r>
              <a:rPr lang="zh-CN" altLang="en-US" sz="1600" b="1">
                <a:ea typeface="宋体" panose="02010600030101010101" pitchFamily="2" charset="-122"/>
              </a:rPr>
              <a:t>      while (dbReading == true || dbWriting == true)</a:t>
            </a:r>
          </a:p>
          <a:p>
            <a:pPr>
              <a:lnSpc>
                <a:spcPct val="90000"/>
              </a:lnSpc>
              <a:buFont typeface="Monotype Sorts" pitchFamily="2" charset="2"/>
              <a:buNone/>
            </a:pPr>
            <a:r>
              <a:rPr lang="zh-CN" altLang="en-US" sz="1600" b="1">
                <a:ea typeface="宋体" panose="02010600030101010101" pitchFamily="2" charset="-122"/>
              </a:rPr>
              <a:t>		try {</a:t>
            </a:r>
          </a:p>
          <a:p>
            <a:pPr>
              <a:lnSpc>
                <a:spcPct val="90000"/>
              </a:lnSpc>
              <a:buFont typeface="Monotype Sorts" pitchFamily="2" charset="2"/>
              <a:buNone/>
            </a:pPr>
            <a:r>
              <a:rPr lang="zh-CN" altLang="en-US" sz="1600" b="1">
                <a:ea typeface="宋体" panose="02010600030101010101" pitchFamily="2" charset="-122"/>
              </a:rPr>
              <a:t>			wait();</a:t>
            </a:r>
          </a:p>
          <a:p>
            <a:pPr>
              <a:lnSpc>
                <a:spcPct val="90000"/>
              </a:lnSpc>
              <a:buFont typeface="Monotype Sorts" pitchFamily="2" charset="2"/>
              <a:buNone/>
            </a:pPr>
            <a:r>
              <a:rPr lang="zh-CN" altLang="en-US" sz="1600" b="1">
                <a:ea typeface="宋体" panose="02010600030101010101" pitchFamily="2" charset="-122"/>
              </a:rPr>
              <a:t>		}</a:t>
            </a:r>
          </a:p>
          <a:p>
            <a:pPr>
              <a:lnSpc>
                <a:spcPct val="90000"/>
              </a:lnSpc>
              <a:buFont typeface="Monotype Sorts" pitchFamily="2" charset="2"/>
              <a:buNone/>
            </a:pPr>
            <a:r>
              <a:rPr lang="zh-CN" altLang="en-US" sz="1600" b="1">
                <a:ea typeface="宋体" panose="02010600030101010101" pitchFamily="2" charset="-122"/>
              </a:rPr>
              <a:t>		catch (InterruptedException e) { }</a:t>
            </a:r>
          </a:p>
          <a:p>
            <a:pPr>
              <a:lnSpc>
                <a:spcPct val="90000"/>
              </a:lnSpc>
              <a:buFont typeface="Monotype Sorts" pitchFamily="2" charset="2"/>
              <a:buNone/>
            </a:pPr>
            <a:r>
              <a:rPr lang="zh-CN" altLang="en-US" sz="1600" b="1">
                <a:ea typeface="宋体" panose="02010600030101010101" pitchFamily="2" charset="-122"/>
              </a:rPr>
              <a:t>		dbWriting = true;</a:t>
            </a:r>
          </a:p>
          <a:p>
            <a:pPr>
              <a:lnSpc>
                <a:spcPct val="90000"/>
              </a:lnSpc>
              <a:buFont typeface="Monotype Sorts" pitchFamily="2" charset="2"/>
              <a:buNone/>
            </a:pPr>
            <a:r>
              <a:rPr lang="zh-CN" altLang="en-US" sz="1600" b="1">
                <a:ea typeface="宋体" panose="02010600030101010101" pitchFamily="2" charset="-122"/>
              </a:rPr>
              <a:t>}</a:t>
            </a:r>
          </a:p>
          <a:p>
            <a:pPr>
              <a:lnSpc>
                <a:spcPct val="90000"/>
              </a:lnSpc>
              <a:buFont typeface="Monotype Sorts" pitchFamily="2" charset="2"/>
              <a:buNone/>
            </a:pPr>
            <a:endParaRPr lang="zh-CN" altLang="en-US" sz="1600" b="1">
              <a:ea typeface="宋体" panose="02010600030101010101" pitchFamily="2" charset="-122"/>
            </a:endParaRPr>
          </a:p>
          <a:p>
            <a:pPr>
              <a:lnSpc>
                <a:spcPct val="90000"/>
              </a:lnSpc>
              <a:buFont typeface="Monotype Sorts" pitchFamily="2" charset="2"/>
              <a:buNone/>
            </a:pPr>
            <a:r>
              <a:rPr lang="zh-CN" altLang="en-US" sz="1600" b="1">
                <a:ea typeface="宋体" panose="02010600030101010101" pitchFamily="2" charset="-122"/>
              </a:rPr>
              <a:t>public void endWrite() {</a:t>
            </a:r>
          </a:p>
          <a:p>
            <a:pPr>
              <a:lnSpc>
                <a:spcPct val="90000"/>
              </a:lnSpc>
              <a:buFont typeface="Monotype Sorts" pitchFamily="2" charset="2"/>
              <a:buNone/>
            </a:pPr>
            <a:r>
              <a:rPr lang="zh-CN" altLang="en-US" sz="1600" b="1">
                <a:ea typeface="宋体" panose="02010600030101010101" pitchFamily="2" charset="-122"/>
              </a:rPr>
              <a:t>	dbWriting = false;</a:t>
            </a:r>
          </a:p>
          <a:p>
            <a:pPr>
              <a:lnSpc>
                <a:spcPct val="90000"/>
              </a:lnSpc>
              <a:buFont typeface="Monotype Sorts" pitchFamily="2" charset="2"/>
              <a:buNone/>
            </a:pPr>
            <a:r>
              <a:rPr lang="zh-CN" altLang="en-US" sz="1600" b="1">
                <a:ea typeface="宋体" panose="02010600030101010101" pitchFamily="2" charset="-122"/>
              </a:rPr>
              <a:t>	notifyAll();</a:t>
            </a:r>
          </a:p>
          <a:p>
            <a:pPr>
              <a:lnSpc>
                <a:spcPct val="90000"/>
              </a:lnSpc>
              <a:buFont typeface="Monotype Sorts" pitchFamily="2" charset="2"/>
              <a:buNone/>
            </a:pPr>
            <a:r>
              <a:rPr lang="zh-CN" altLang="en-US" sz="1600" b="1">
                <a:ea typeface="宋体" panose="02010600030101010101" pitchFamily="2" charset="-122"/>
              </a:rPr>
              <a:t>	 </a:t>
            </a:r>
          </a:p>
          <a:p>
            <a:pPr>
              <a:lnSpc>
                <a:spcPct val="90000"/>
              </a:lnSpc>
              <a:buFont typeface="Monotype Sorts" pitchFamily="2" charset="2"/>
              <a:buNone/>
            </a:pPr>
            <a:r>
              <a:rPr lang="zh-CN" altLang="en-US" sz="1600" b="1">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F3FC3FE-E7BD-4286-85A3-D49BD2C9119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Block Synchronization</a:t>
            </a:r>
          </a:p>
        </p:txBody>
      </p:sp>
      <p:sp>
        <p:nvSpPr>
          <p:cNvPr id="88067" name="Rectangle 3">
            <a:extLst>
              <a:ext uri="{FF2B5EF4-FFF2-40B4-BE49-F238E27FC236}">
                <a16:creationId xmlns:a16="http://schemas.microsoft.com/office/drawing/2014/main" id="{B783AC1D-0128-4EF2-B882-ABA20C3EE11E}"/>
              </a:ext>
            </a:extLst>
          </p:cNvPr>
          <p:cNvSpPr>
            <a:spLocks noGrp="1" noChangeArrowheads="1"/>
          </p:cNvSpPr>
          <p:nvPr>
            <p:ph type="body" idx="4294967295"/>
          </p:nvPr>
        </p:nvSpPr>
        <p:spPr/>
        <p:txBody>
          <a:bodyPr/>
          <a:lstStyle/>
          <a:p>
            <a:r>
              <a:rPr lang="zh-CN" altLang="en-US" sz="2400">
                <a:solidFill>
                  <a:srgbClr val="0000FF"/>
                </a:solidFill>
                <a:ea typeface="宋体" panose="02010600030101010101" pitchFamily="2" charset="-122"/>
              </a:rPr>
              <a:t>Blocks of code</a:t>
            </a:r>
            <a:r>
              <a:rPr lang="zh-CN" altLang="en-US" sz="2400">
                <a:ea typeface="宋体" panose="02010600030101010101" pitchFamily="2" charset="-122"/>
              </a:rPr>
              <a:t> – rather than entire methods – may be declared as synchronized.</a:t>
            </a:r>
          </a:p>
          <a:p>
            <a:endParaRPr lang="zh-CN" altLang="en-US" sz="2400">
              <a:ea typeface="宋体" panose="02010600030101010101" pitchFamily="2" charset="-122"/>
            </a:endParaRPr>
          </a:p>
          <a:p>
            <a:r>
              <a:rPr lang="zh-CN" altLang="en-US" sz="2400">
                <a:ea typeface="宋体" panose="02010600030101010101" pitchFamily="2" charset="-122"/>
              </a:rPr>
              <a:t>This yields a lock scope that is typically smaller than a synchronized method.</a:t>
            </a:r>
          </a:p>
          <a:p>
            <a:endParaRPr lang="zh-CN" altLang="en-US" sz="24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A1396D49-0D0E-4D34-A790-7316A55EC42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Block Synchronization (cont)</a:t>
            </a:r>
          </a:p>
        </p:txBody>
      </p:sp>
      <p:sp>
        <p:nvSpPr>
          <p:cNvPr id="89091" name="Rectangle 3">
            <a:extLst>
              <a:ext uri="{FF2B5EF4-FFF2-40B4-BE49-F238E27FC236}">
                <a16:creationId xmlns:a16="http://schemas.microsoft.com/office/drawing/2014/main" id="{A3ABC554-EAC4-4DC5-83A5-5D6C30270A27}"/>
              </a:ext>
            </a:extLst>
          </p:cNvPr>
          <p:cNvSpPr>
            <a:spLocks noGrp="1" noChangeArrowheads="1"/>
          </p:cNvSpPr>
          <p:nvPr>
            <p:ph type="body" idx="4294967295"/>
          </p:nvPr>
        </p:nvSpPr>
        <p:spPr/>
        <p:txBody>
          <a:bodyPr/>
          <a:lstStyle/>
          <a:p>
            <a:pPr>
              <a:buFont typeface="Monotype Sorts" pitchFamily="2" charset="2"/>
              <a:buNone/>
            </a:pPr>
            <a:r>
              <a:rPr lang="zh-CN" altLang="en-US" sz="1800">
                <a:ea typeface="宋体" panose="02010600030101010101" pitchFamily="2" charset="-122"/>
              </a:rPr>
              <a:t>Object mutexLock = new Object();</a:t>
            </a:r>
          </a:p>
          <a:p>
            <a:pPr>
              <a:buFont typeface="Monotype Sorts" pitchFamily="2" charset="2"/>
              <a:buNone/>
            </a:pPr>
            <a:r>
              <a:rPr lang="zh-CN" altLang="en-US" sz="1800">
                <a:ea typeface="宋体" panose="02010600030101010101" pitchFamily="2" charset="-122"/>
              </a:rPr>
              <a:t>. . .</a:t>
            </a:r>
          </a:p>
          <a:p>
            <a:pPr>
              <a:buFont typeface="Monotype Sorts" pitchFamily="2" charset="2"/>
              <a:buNone/>
            </a:pPr>
            <a:r>
              <a:rPr lang="zh-CN" altLang="en-US" sz="1800">
                <a:ea typeface="宋体" panose="02010600030101010101" pitchFamily="2" charset="-122"/>
              </a:rPr>
              <a:t>public void someMethod() {</a:t>
            </a:r>
          </a:p>
          <a:p>
            <a:pPr>
              <a:buFont typeface="Monotype Sorts" pitchFamily="2" charset="2"/>
              <a:buNone/>
            </a:pPr>
            <a:r>
              <a:rPr lang="zh-CN" altLang="en-US" sz="1800">
                <a:ea typeface="宋体" panose="02010600030101010101" pitchFamily="2" charset="-122"/>
              </a:rPr>
              <a:t>	// non-critical section</a:t>
            </a:r>
          </a:p>
          <a:p>
            <a:pPr>
              <a:buFont typeface="Monotype Sorts" pitchFamily="2" charset="2"/>
              <a:buNone/>
            </a:pPr>
            <a:r>
              <a:rPr lang="zh-CN" altLang="en-US" sz="1800">
                <a:ea typeface="宋体" panose="02010600030101010101" pitchFamily="2" charset="-122"/>
              </a:rPr>
              <a:t>	synchronized(</a:t>
            </a:r>
            <a:r>
              <a:rPr lang="zh-CN" altLang="en-US" sz="1800" b="1" i="1" u="sng">
                <a:ea typeface="宋体" panose="02010600030101010101" pitchFamily="2" charset="-122"/>
              </a:rPr>
              <a:t>mutexLock</a:t>
            </a:r>
            <a:r>
              <a:rPr lang="zh-CN" altLang="en-US" sz="1800">
                <a:ea typeface="宋体" panose="02010600030101010101" pitchFamily="2" charset="-122"/>
              </a:rPr>
              <a:t>) {</a:t>
            </a:r>
          </a:p>
          <a:p>
            <a:pPr>
              <a:buFont typeface="Monotype Sorts" pitchFamily="2" charset="2"/>
              <a:buNone/>
            </a:pPr>
            <a:r>
              <a:rPr lang="zh-CN" altLang="en-US" sz="1800">
                <a:ea typeface="宋体" panose="02010600030101010101" pitchFamily="2" charset="-122"/>
              </a:rPr>
              <a:t>		// critical  section</a:t>
            </a:r>
          </a:p>
          <a:p>
            <a:pPr>
              <a:buFont typeface="Monotype Sorts" pitchFamily="2" charset="2"/>
              <a:buNone/>
            </a:pPr>
            <a:r>
              <a:rPr lang="zh-CN" altLang="en-US" sz="1800">
                <a:ea typeface="宋体" panose="02010600030101010101" pitchFamily="2" charset="-122"/>
              </a:rPr>
              <a:t>	}</a:t>
            </a:r>
          </a:p>
          <a:p>
            <a:pPr>
              <a:buFont typeface="Monotype Sorts" pitchFamily="2" charset="2"/>
              <a:buNone/>
            </a:pPr>
            <a:r>
              <a:rPr lang="zh-CN" altLang="en-US" sz="1800">
                <a:ea typeface="宋体" panose="02010600030101010101" pitchFamily="2" charset="-122"/>
              </a:rPr>
              <a:t>	// non-critical section</a:t>
            </a:r>
          </a:p>
          <a:p>
            <a:pPr>
              <a:buFont typeface="Monotype Sorts" pitchFamily="2" charset="2"/>
              <a:buNone/>
            </a:pPr>
            <a:r>
              <a:rPr lang="zh-CN" altLang="en-US" sz="1800">
                <a:ea typeface="宋体" panose="02010600030101010101" pitchFamily="2" charset="-122"/>
              </a:rPr>
              <a:t>}</a:t>
            </a:r>
          </a:p>
          <a:p>
            <a:pPr>
              <a:buFont typeface="Monotype Sorts" pitchFamily="2" charset="2"/>
              <a:buNone/>
            </a:pPr>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CFF9BEB6-2501-4A6B-990F-116346CF92E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Java Semaphores</a:t>
            </a:r>
          </a:p>
        </p:txBody>
      </p:sp>
      <p:sp>
        <p:nvSpPr>
          <p:cNvPr id="90115" name="Rectangle 3">
            <a:extLst>
              <a:ext uri="{FF2B5EF4-FFF2-40B4-BE49-F238E27FC236}">
                <a16:creationId xmlns:a16="http://schemas.microsoft.com/office/drawing/2014/main" id="{2AD0DB76-6AAE-4038-863B-FFF06AC1CF60}"/>
              </a:ext>
            </a:extLst>
          </p:cNvPr>
          <p:cNvSpPr>
            <a:spLocks noGrp="1" noChangeArrowheads="1"/>
          </p:cNvSpPr>
          <p:nvPr>
            <p:ph type="body" idx="4294967295"/>
          </p:nvPr>
        </p:nvSpPr>
        <p:spPr/>
        <p:txBody>
          <a:bodyPr/>
          <a:lstStyle/>
          <a:p>
            <a:r>
              <a:rPr lang="en-US" altLang="zh-CN" sz="2400">
                <a:ea typeface="宋体" panose="02010600030101010101" pitchFamily="2" charset="-122"/>
              </a:rPr>
              <a:t>Java does not provide a semaphore, but a basic semaphore can be constructed using Java synchronization mechanism.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B79DA34F-7BC0-490E-940E-8A69E84E50D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Semaphore Class</a:t>
            </a:r>
          </a:p>
        </p:txBody>
      </p:sp>
      <p:sp>
        <p:nvSpPr>
          <p:cNvPr id="91139" name="Rectangle 3">
            <a:extLst>
              <a:ext uri="{FF2B5EF4-FFF2-40B4-BE49-F238E27FC236}">
                <a16:creationId xmlns:a16="http://schemas.microsoft.com/office/drawing/2014/main" id="{7CD7C271-73C4-4911-A24A-FF1B47511AA6}"/>
              </a:ext>
            </a:extLst>
          </p:cNvPr>
          <p:cNvSpPr>
            <a:spLocks noGrp="1" noChangeArrowheads="1"/>
          </p:cNvSpPr>
          <p:nvPr>
            <p:ph type="body" idx="4294967295"/>
          </p:nvPr>
        </p:nvSpPr>
        <p:spPr>
          <a:xfrm>
            <a:off x="973138" y="1271588"/>
            <a:ext cx="7734300" cy="4697412"/>
          </a:xfrm>
        </p:spPr>
        <p:txBody>
          <a:bodyPr/>
          <a:lstStyle/>
          <a:p>
            <a:pPr>
              <a:buFont typeface="Monotype Sorts" pitchFamily="2" charset="2"/>
              <a:buNone/>
            </a:pPr>
            <a:r>
              <a:rPr lang="en-US" altLang="zh-CN" sz="2000">
                <a:ea typeface="宋体" panose="02010600030101010101" pitchFamily="2" charset="-122"/>
              </a:rPr>
              <a:t>public class Semaphore {</a:t>
            </a:r>
          </a:p>
          <a:p>
            <a:pPr>
              <a:buFont typeface="Monotype Sorts" pitchFamily="2" charset="2"/>
              <a:buNone/>
            </a:pPr>
            <a:r>
              <a:rPr lang="en-US" altLang="zh-CN" sz="2000">
                <a:ea typeface="宋体" panose="02010600030101010101" pitchFamily="2" charset="-122"/>
              </a:rPr>
              <a:t>   public Semaphore() { </a:t>
            </a:r>
          </a:p>
          <a:p>
            <a:pPr>
              <a:buFont typeface="Monotype Sorts" pitchFamily="2" charset="2"/>
              <a:buNone/>
            </a:pPr>
            <a:r>
              <a:rPr lang="en-US" altLang="zh-CN" sz="2000">
                <a:ea typeface="宋体" panose="02010600030101010101" pitchFamily="2" charset="-122"/>
              </a:rPr>
              <a:t>		value = 0; </a:t>
            </a:r>
          </a:p>
          <a:p>
            <a:pPr>
              <a:buFont typeface="Monotype Sorts" pitchFamily="2" charset="2"/>
              <a:buNone/>
            </a:pPr>
            <a:r>
              <a:rPr lang="en-US" altLang="zh-CN" sz="2000">
                <a:ea typeface="宋体" panose="02010600030101010101" pitchFamily="2" charset="-122"/>
              </a:rPr>
              <a:t>	}</a:t>
            </a:r>
          </a:p>
          <a:p>
            <a:pPr>
              <a:buFont typeface="Monotype Sorts" pitchFamily="2" charset="2"/>
              <a:buNone/>
            </a:pPr>
            <a:r>
              <a:rPr lang="en-US" altLang="zh-CN" sz="2000">
                <a:ea typeface="宋体" panose="02010600030101010101" pitchFamily="2" charset="-122"/>
              </a:rPr>
              <a:t>   public Semaphore(int v) { </a:t>
            </a:r>
          </a:p>
          <a:p>
            <a:pPr>
              <a:buFont typeface="Monotype Sorts" pitchFamily="2" charset="2"/>
              <a:buNone/>
            </a:pPr>
            <a:r>
              <a:rPr lang="en-US" altLang="zh-CN" sz="2000">
                <a:ea typeface="宋体" panose="02010600030101010101" pitchFamily="2" charset="-122"/>
              </a:rPr>
              <a:t>		value = v; </a:t>
            </a:r>
          </a:p>
          <a:p>
            <a:pPr>
              <a:buFont typeface="Monotype Sorts" pitchFamily="2" charset="2"/>
              <a:buNone/>
            </a:pPr>
            <a:r>
              <a:rPr lang="en-US" altLang="zh-CN" sz="2000">
                <a:ea typeface="宋体" panose="02010600030101010101" pitchFamily="2" charset="-122"/>
              </a:rPr>
              <a:t>	}</a:t>
            </a:r>
          </a:p>
          <a:p>
            <a:pPr>
              <a:buFont typeface="Monotype Sorts" pitchFamily="2" charset="2"/>
              <a:buNone/>
            </a:pPr>
            <a:r>
              <a:rPr lang="en-US" altLang="zh-CN" sz="2000">
                <a:ea typeface="宋体" panose="02010600030101010101" pitchFamily="2" charset="-122"/>
              </a:rPr>
              <a:t>   public synchronized void P() { /* see next slide */ }</a:t>
            </a:r>
          </a:p>
          <a:p>
            <a:pPr>
              <a:buFont typeface="Monotype Sorts" pitchFamily="2" charset="2"/>
              <a:buNone/>
            </a:pPr>
            <a:r>
              <a:rPr lang="en-US" altLang="zh-CN" sz="2000">
                <a:ea typeface="宋体" panose="02010600030101010101" pitchFamily="2" charset="-122"/>
              </a:rPr>
              <a:t>	public synchronized void V() { /* see next slide */ }   </a:t>
            </a:r>
          </a:p>
          <a:p>
            <a:pPr>
              <a:buFont typeface="Monotype Sorts" pitchFamily="2" charset="2"/>
              <a:buNone/>
            </a:pPr>
            <a:r>
              <a:rPr lang="en-US" altLang="zh-CN" sz="2000">
                <a:ea typeface="宋体" panose="02010600030101010101" pitchFamily="2" charset="-122"/>
              </a:rPr>
              <a:t>   private int value;</a:t>
            </a:r>
          </a:p>
          <a:p>
            <a:pPr>
              <a:buFont typeface="Monotype Sorts" pitchFamily="2" charset="2"/>
              <a:buNone/>
            </a:pPr>
            <a:r>
              <a:rPr lang="en-US" altLang="zh-CN" sz="20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19CA824-967B-4015-B0E7-B5623F5CDFB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 Operation</a:t>
            </a:r>
          </a:p>
        </p:txBody>
      </p:sp>
      <p:sp>
        <p:nvSpPr>
          <p:cNvPr id="92163" name="Rectangle 3">
            <a:extLst>
              <a:ext uri="{FF2B5EF4-FFF2-40B4-BE49-F238E27FC236}">
                <a16:creationId xmlns:a16="http://schemas.microsoft.com/office/drawing/2014/main" id="{B9F0F638-8D61-4766-89D6-FE71EB73ED2F}"/>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synchronized void P() {</a:t>
            </a:r>
          </a:p>
          <a:p>
            <a:pPr>
              <a:buFont typeface="Monotype Sorts" pitchFamily="2" charset="2"/>
              <a:buNone/>
            </a:pPr>
            <a:r>
              <a:rPr lang="en-US" altLang="zh-CN" sz="2000">
                <a:ea typeface="宋体" panose="02010600030101010101" pitchFamily="2" charset="-122"/>
              </a:rPr>
              <a:t>      while (value &lt;= 0) {</a:t>
            </a:r>
          </a:p>
          <a:p>
            <a:pPr>
              <a:buFont typeface="Monotype Sorts" pitchFamily="2" charset="2"/>
              <a:buNone/>
            </a:pPr>
            <a:r>
              <a:rPr lang="en-US" altLang="zh-CN" sz="2000">
                <a:ea typeface="宋体" panose="02010600030101010101" pitchFamily="2" charset="-122"/>
              </a:rPr>
              <a:t>         try {</a:t>
            </a:r>
          </a:p>
          <a:p>
            <a:pPr>
              <a:buFont typeface="Monotype Sorts" pitchFamily="2" charset="2"/>
              <a:buNone/>
            </a:pPr>
            <a:r>
              <a:rPr lang="en-US" altLang="zh-CN" sz="2000">
                <a:ea typeface="宋体" panose="02010600030101010101" pitchFamily="2" charset="-122"/>
              </a:rPr>
              <a:t>            wait();</a:t>
            </a:r>
          </a:p>
          <a:p>
            <a:pPr>
              <a:buFont typeface="Monotype Sorts" pitchFamily="2" charset="2"/>
              <a:buNone/>
            </a:pPr>
            <a:r>
              <a:rPr lang="en-US" altLang="zh-CN" sz="2000">
                <a:ea typeface="宋体" panose="02010600030101010101" pitchFamily="2" charset="-122"/>
              </a:rPr>
              <a:t>         }</a:t>
            </a:r>
          </a:p>
          <a:p>
            <a:pPr>
              <a:buFont typeface="Monotype Sorts" pitchFamily="2" charset="2"/>
              <a:buNone/>
            </a:pPr>
            <a:r>
              <a:rPr lang="en-US" altLang="zh-CN" sz="2000">
                <a:ea typeface="宋体" panose="02010600030101010101" pitchFamily="2" charset="-122"/>
              </a:rPr>
              <a:t>         catch (InterruptedException e) { }</a:t>
            </a:r>
          </a:p>
          <a:p>
            <a:pPr>
              <a:buFont typeface="Monotype Sorts" pitchFamily="2" charset="2"/>
              <a:buNone/>
            </a:pPr>
            <a:r>
              <a:rPr lang="en-US" altLang="zh-CN" sz="2000">
                <a:ea typeface="宋体" panose="02010600030101010101" pitchFamily="2" charset="-122"/>
              </a:rPr>
              <a:t>      }</a:t>
            </a:r>
          </a:p>
          <a:p>
            <a:pPr>
              <a:buFont typeface="Monotype Sorts" pitchFamily="2" charset="2"/>
              <a:buNone/>
            </a:pPr>
            <a:r>
              <a:rPr lang="en-US" altLang="zh-CN" sz="2000">
                <a:ea typeface="宋体" panose="02010600030101010101" pitchFamily="2" charset="-122"/>
              </a:rPr>
              <a:t>      value --;</a:t>
            </a:r>
          </a:p>
          <a:p>
            <a:pPr>
              <a:buFont typeface="Monotype Sorts" pitchFamily="2" charset="2"/>
              <a:buNone/>
            </a:pPr>
            <a:r>
              <a:rPr lang="en-US" altLang="zh-CN" sz="200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564DBCD9-3DA4-4A80-96CE-86062F627D7B}"/>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V() Operation</a:t>
            </a:r>
          </a:p>
        </p:txBody>
      </p:sp>
      <p:sp>
        <p:nvSpPr>
          <p:cNvPr id="93187" name="Rectangle 3">
            <a:extLst>
              <a:ext uri="{FF2B5EF4-FFF2-40B4-BE49-F238E27FC236}">
                <a16:creationId xmlns:a16="http://schemas.microsoft.com/office/drawing/2014/main" id="{AEDF774D-5B22-4D1A-B967-90B66EB9835E}"/>
              </a:ext>
            </a:extLst>
          </p:cNvPr>
          <p:cNvSpPr>
            <a:spLocks noGrp="1" noChangeArrowheads="1"/>
          </p:cNvSpPr>
          <p:nvPr>
            <p:ph type="body" idx="4294967295"/>
          </p:nvPr>
        </p:nvSpPr>
        <p:spPr/>
        <p:txBody>
          <a:bodyPr/>
          <a:lstStyle/>
          <a:p>
            <a:pPr>
              <a:buFont typeface="Monotype Sorts" pitchFamily="2" charset="2"/>
              <a:buNone/>
            </a:pPr>
            <a:r>
              <a:rPr lang="en-US" altLang="zh-CN" sz="2000">
                <a:ea typeface="宋体" panose="02010600030101010101" pitchFamily="2" charset="-122"/>
              </a:rPr>
              <a:t>public synchronized void V() {</a:t>
            </a:r>
          </a:p>
          <a:p>
            <a:pPr>
              <a:buFont typeface="Monotype Sorts" pitchFamily="2" charset="2"/>
              <a:buNone/>
            </a:pPr>
            <a:r>
              <a:rPr lang="en-US" altLang="zh-CN" sz="2000">
                <a:ea typeface="宋体" panose="02010600030101010101" pitchFamily="2" charset="-122"/>
              </a:rPr>
              <a:t>      ++value;</a:t>
            </a:r>
          </a:p>
          <a:p>
            <a:pPr>
              <a:buFont typeface="Monotype Sorts" pitchFamily="2" charset="2"/>
              <a:buNone/>
            </a:pPr>
            <a:r>
              <a:rPr lang="en-US" altLang="zh-CN" sz="2000">
                <a:ea typeface="宋体" panose="02010600030101010101" pitchFamily="2" charset="-122"/>
              </a:rPr>
              <a:t>      </a:t>
            </a:r>
          </a:p>
          <a:p>
            <a:pPr>
              <a:buFont typeface="Monotype Sorts" pitchFamily="2" charset="2"/>
              <a:buNone/>
            </a:pPr>
            <a:r>
              <a:rPr lang="en-US" altLang="zh-CN" sz="2000">
                <a:ea typeface="宋体" panose="02010600030101010101" pitchFamily="2" charset="-122"/>
              </a:rPr>
              <a:t>      notify();</a:t>
            </a:r>
          </a:p>
          <a:p>
            <a:pPr>
              <a:buFont typeface="Monotype Sorts" pitchFamily="2" charset="2"/>
              <a:buNone/>
            </a:pPr>
            <a:r>
              <a:rPr lang="en-US" altLang="zh-CN" sz="200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7D7F61B-7209-4084-A9A1-9D8DE9B0DD49}"/>
              </a:ext>
            </a:extLst>
          </p:cNvPr>
          <p:cNvSpPr>
            <a:spLocks noGrp="1" noChangeArrowheads="1"/>
          </p:cNvSpPr>
          <p:nvPr>
            <p:ph type="title" idx="4294967295"/>
          </p:nvPr>
        </p:nvSpPr>
        <p:spPr>
          <a:xfrm>
            <a:off x="685800" y="228600"/>
            <a:ext cx="7148513" cy="609600"/>
          </a:xfrm>
        </p:spPr>
        <p:txBody>
          <a:bodyPr/>
          <a:lstStyle/>
          <a:p>
            <a:pPr>
              <a:defRPr/>
            </a:pPr>
            <a:r>
              <a:rPr lang="en-US" altLang="zh-CN">
                <a:effectLst>
                  <a:outerShdw blurRad="38100" dist="38100" dir="2700000" algn="tl">
                    <a:srgbClr val="C0C0C0"/>
                  </a:outerShdw>
                </a:effectLst>
                <a:ea typeface="宋体" panose="02010600030101010101" pitchFamily="2" charset="-122"/>
              </a:rPr>
              <a:t>x.signal()</a:t>
            </a:r>
          </a:p>
        </p:txBody>
      </p:sp>
      <p:sp>
        <p:nvSpPr>
          <p:cNvPr id="12291" name="Rectangle 3">
            <a:extLst>
              <a:ext uri="{FF2B5EF4-FFF2-40B4-BE49-F238E27FC236}">
                <a16:creationId xmlns:a16="http://schemas.microsoft.com/office/drawing/2014/main" id="{E2BA443E-FD0E-4F81-8838-FA8CA2460F96}"/>
              </a:ext>
            </a:extLst>
          </p:cNvPr>
          <p:cNvSpPr>
            <a:spLocks noGrp="1" noChangeArrowheads="1"/>
          </p:cNvSpPr>
          <p:nvPr>
            <p:ph type="body" idx="4294967295"/>
          </p:nvPr>
        </p:nvSpPr>
        <p:spPr>
          <a:xfrm>
            <a:off x="874713" y="987425"/>
            <a:ext cx="7916862" cy="5175250"/>
          </a:xfrm>
        </p:spPr>
        <p:txBody>
          <a:bodyPr/>
          <a:lstStyle/>
          <a:p>
            <a:pPr eaLnBrk="1" hangingPunct="1">
              <a:tabLst>
                <a:tab pos="3030538" algn="ctr"/>
              </a:tabLst>
            </a:pPr>
            <a:r>
              <a:rPr lang="zh-CN" altLang="en-US" sz="2000" dirty="0">
                <a:ea typeface="宋体" panose="02010600030101010101" pitchFamily="2" charset="-122"/>
              </a:rPr>
              <a:t>当一个进程</a:t>
            </a:r>
            <a:r>
              <a:rPr lang="zh-CN" altLang="en-US" sz="2000" b="1" dirty="0">
                <a:solidFill>
                  <a:srgbClr val="006600"/>
                </a:solidFill>
                <a:ea typeface="宋体" panose="02010600030101010101" pitchFamily="2" charset="-122"/>
              </a:rPr>
              <a:t>P执行了x.signal()</a:t>
            </a:r>
            <a:r>
              <a:rPr lang="zh-CN" altLang="en-US" sz="2000" dirty="0">
                <a:ea typeface="宋体" panose="02010600030101010101" pitchFamily="2" charset="-122"/>
              </a:rPr>
              <a:t>，而进程Q正在条件变量x的等待队列中，</a:t>
            </a:r>
            <a:r>
              <a:rPr lang="zh-CN" altLang="en-US" sz="2000" dirty="0">
                <a:solidFill>
                  <a:srgbClr val="006600"/>
                </a:solidFill>
                <a:ea typeface="宋体" panose="02010600030101010101" pitchFamily="2" charset="-122"/>
              </a:rPr>
              <a:t>Q将被唤醒，并可被调度执行</a:t>
            </a:r>
          </a:p>
          <a:p>
            <a:pPr eaLnBrk="1" hangingPunct="1">
              <a:tabLst>
                <a:tab pos="3030538" algn="ctr"/>
              </a:tabLst>
            </a:pPr>
            <a:r>
              <a:rPr lang="zh-CN" altLang="en-US" sz="2000" b="1" dirty="0">
                <a:solidFill>
                  <a:srgbClr val="006600"/>
                </a:solidFill>
                <a:ea typeface="宋体" panose="02010600030101010101" pitchFamily="2" charset="-122"/>
              </a:rPr>
              <a:t>由于管程需要互斥访问</a:t>
            </a:r>
            <a:r>
              <a:rPr lang="zh-CN" altLang="en-US" sz="2000" dirty="0">
                <a:ea typeface="宋体" panose="02010600030101010101" pitchFamily="2" charset="-122"/>
              </a:rPr>
              <a:t>，因此</a:t>
            </a:r>
            <a:r>
              <a:rPr lang="zh-CN" altLang="en-US" sz="2000" dirty="0">
                <a:solidFill>
                  <a:srgbClr val="C00000"/>
                </a:solidFill>
                <a:ea typeface="宋体" panose="02010600030101010101" pitchFamily="2" charset="-122"/>
              </a:rPr>
              <a:t>P与Q两个进程中只有一个能够运行</a:t>
            </a:r>
            <a:r>
              <a:rPr lang="zh-CN" altLang="en-US" sz="2000" dirty="0">
                <a:ea typeface="宋体" panose="02010600030101010101" pitchFamily="2" charset="-122"/>
              </a:rPr>
              <a:t>，否则管程中会有两个进程同时在执行（多处理机系统中）；</a:t>
            </a:r>
          </a:p>
          <a:p>
            <a:pPr eaLnBrk="1" hangingPunct="1">
              <a:tabLst>
                <a:tab pos="3030538" algn="ctr"/>
              </a:tabLst>
            </a:pPr>
            <a:r>
              <a:rPr lang="en-US" altLang="zh-CN" sz="2400" dirty="0">
                <a:ea typeface="宋体" panose="02010600030101010101" pitchFamily="2" charset="-122"/>
              </a:rPr>
              <a:t>Two possibilities exist:</a:t>
            </a:r>
          </a:p>
          <a:p>
            <a:pPr lvl="1" eaLnBrk="1" hangingPunct="1">
              <a:tabLst>
                <a:tab pos="3030538" algn="ctr"/>
              </a:tabLst>
            </a:pPr>
            <a:r>
              <a:rPr lang="en-US" altLang="zh-CN" sz="2000" b="1" dirty="0">
                <a:ea typeface="宋体" panose="02010600030101010101" pitchFamily="2" charset="-122"/>
              </a:rPr>
              <a:t>1. </a:t>
            </a:r>
            <a:r>
              <a:rPr lang="en-US" altLang="zh-CN" sz="2000" b="1" dirty="0">
                <a:solidFill>
                  <a:srgbClr val="0000FF"/>
                </a:solidFill>
                <a:ea typeface="宋体" panose="02010600030101010101" pitchFamily="2" charset="-122"/>
              </a:rPr>
              <a:t>Signal and wait</a:t>
            </a:r>
            <a:r>
              <a:rPr lang="en-US" altLang="zh-CN" sz="2000" b="1" dirty="0">
                <a:ea typeface="宋体" panose="02010600030101010101" pitchFamily="2" charset="-122"/>
              </a:rPr>
              <a:t>. </a:t>
            </a:r>
            <a:r>
              <a:rPr lang="en-US" altLang="zh-CN" sz="2000" i="1" dirty="0">
                <a:ea typeface="宋体" panose="02010600030101010101" pitchFamily="2" charset="-122"/>
              </a:rPr>
              <a:t>P </a:t>
            </a:r>
            <a:r>
              <a:rPr lang="en-US" altLang="zh-CN" sz="2000" dirty="0">
                <a:ea typeface="宋体" panose="02010600030101010101" pitchFamily="2" charset="-122"/>
              </a:rPr>
              <a:t>either waits until Q leaves the monitor or waits for another condition.</a:t>
            </a:r>
          </a:p>
          <a:p>
            <a:pPr lvl="1" eaLnBrk="1" hangingPunct="1">
              <a:tabLst>
                <a:tab pos="3030538" algn="ctr"/>
              </a:tabLst>
            </a:pPr>
            <a:r>
              <a:rPr lang="en-US" altLang="zh-CN" sz="2000" dirty="0">
                <a:solidFill>
                  <a:srgbClr val="7030A0"/>
                </a:solidFill>
                <a:ea typeface="宋体" panose="02010600030101010101" pitchFamily="2" charset="-122"/>
              </a:rPr>
              <a:t>P</a:t>
            </a:r>
            <a:r>
              <a:rPr lang="zh-CN" altLang="en-US" sz="2000" dirty="0">
                <a:solidFill>
                  <a:srgbClr val="7030A0"/>
                </a:solidFill>
                <a:ea typeface="宋体" panose="02010600030101010101" pitchFamily="2" charset="-122"/>
              </a:rPr>
              <a:t>执行</a:t>
            </a:r>
            <a:r>
              <a:rPr lang="en-US" altLang="zh-CN" sz="2000" dirty="0" err="1">
                <a:solidFill>
                  <a:srgbClr val="7030A0"/>
                </a:solidFill>
                <a:ea typeface="宋体" panose="02010600030101010101" pitchFamily="2" charset="-122"/>
              </a:rPr>
              <a:t>x.signal</a:t>
            </a:r>
            <a:r>
              <a:rPr lang="en-US" altLang="zh-CN" sz="2000" dirty="0">
                <a:solidFill>
                  <a:srgbClr val="7030A0"/>
                </a:solidFill>
                <a:ea typeface="宋体" panose="02010600030101010101" pitchFamily="2" charset="-122"/>
              </a:rPr>
              <a:t>()</a:t>
            </a:r>
            <a:r>
              <a:rPr lang="zh-CN" altLang="en-US" sz="2000" dirty="0">
                <a:solidFill>
                  <a:srgbClr val="7030A0"/>
                </a:solidFill>
                <a:ea typeface="宋体" panose="02010600030101010101" pitchFamily="2" charset="-122"/>
              </a:rPr>
              <a:t>后，唤醒了进程</a:t>
            </a:r>
            <a:r>
              <a:rPr lang="en-US" altLang="zh-CN" sz="2000" dirty="0">
                <a:solidFill>
                  <a:srgbClr val="7030A0"/>
                </a:solidFill>
                <a:ea typeface="宋体" panose="02010600030101010101" pitchFamily="2" charset="-122"/>
              </a:rPr>
              <a:t>Q</a:t>
            </a:r>
            <a:r>
              <a:rPr lang="zh-CN" altLang="en-US" sz="2000" dirty="0">
                <a:solidFill>
                  <a:srgbClr val="7030A0"/>
                </a:solidFill>
                <a:ea typeface="宋体" panose="02010600030101010101" pitchFamily="2" charset="-122"/>
              </a:rPr>
              <a:t>，则</a:t>
            </a:r>
            <a:r>
              <a:rPr lang="en-US" altLang="zh-CN" sz="2000" dirty="0">
                <a:solidFill>
                  <a:srgbClr val="7030A0"/>
                </a:solidFill>
                <a:ea typeface="宋体" panose="02010600030101010101" pitchFamily="2" charset="-122"/>
              </a:rPr>
              <a:t>P</a:t>
            </a:r>
            <a:r>
              <a:rPr lang="zh-CN" altLang="en-US" sz="2000" dirty="0">
                <a:solidFill>
                  <a:srgbClr val="7030A0"/>
                </a:solidFill>
                <a:ea typeface="宋体" panose="02010600030101010101" pitchFamily="2" charset="-122"/>
              </a:rPr>
              <a:t>进入等待</a:t>
            </a:r>
            <a:endParaRPr lang="en-US" altLang="zh-CN" sz="2000" dirty="0">
              <a:solidFill>
                <a:srgbClr val="7030A0"/>
              </a:solidFill>
              <a:ea typeface="宋体" panose="02010600030101010101" pitchFamily="2" charset="-122"/>
            </a:endParaRPr>
          </a:p>
          <a:p>
            <a:pPr lvl="2" eaLnBrk="1" hangingPunct="1">
              <a:tabLst>
                <a:tab pos="3030538" algn="ctr"/>
              </a:tabLst>
            </a:pPr>
            <a:r>
              <a:rPr lang="en-US" altLang="zh-CN" sz="1600" dirty="0">
                <a:ea typeface="宋体" panose="02010600030101010101" pitchFamily="2" charset="-122"/>
              </a:rPr>
              <a:t>P</a:t>
            </a:r>
            <a:r>
              <a:rPr lang="zh-CN" altLang="en-US" sz="1600" dirty="0">
                <a:ea typeface="宋体" panose="02010600030101010101" pitchFamily="2" charset="-122"/>
              </a:rPr>
              <a:t>要么等到</a:t>
            </a:r>
            <a:r>
              <a:rPr lang="en-US" altLang="zh-CN" sz="1600" dirty="0">
                <a:ea typeface="宋体" panose="02010600030101010101" pitchFamily="2" charset="-122"/>
              </a:rPr>
              <a:t>Q</a:t>
            </a:r>
            <a:r>
              <a:rPr lang="zh-CN" altLang="en-US" sz="1600" dirty="0">
                <a:ea typeface="宋体" panose="02010600030101010101" pitchFamily="2" charset="-122"/>
              </a:rPr>
              <a:t>执行后离开管程，要么等待另一个条件。</a:t>
            </a:r>
            <a:endParaRPr lang="en-US" altLang="zh-CN" sz="1600" dirty="0">
              <a:solidFill>
                <a:srgbClr val="7030A0"/>
              </a:solidFill>
              <a:ea typeface="宋体" panose="02010600030101010101" pitchFamily="2" charset="-122"/>
            </a:endParaRPr>
          </a:p>
          <a:p>
            <a:pPr lvl="1" eaLnBrk="1" hangingPunct="1">
              <a:tabLst>
                <a:tab pos="3030538" algn="ctr"/>
              </a:tabLst>
            </a:pPr>
            <a:r>
              <a:rPr lang="en-US" altLang="zh-CN" sz="2000" b="1" dirty="0">
                <a:ea typeface="宋体" panose="02010600030101010101" pitchFamily="2" charset="-122"/>
              </a:rPr>
              <a:t>2. </a:t>
            </a:r>
            <a:r>
              <a:rPr lang="en-US" altLang="zh-CN" sz="2000" b="1" dirty="0">
                <a:solidFill>
                  <a:srgbClr val="0000FF"/>
                </a:solidFill>
                <a:ea typeface="宋体" panose="02010600030101010101" pitchFamily="2" charset="-122"/>
              </a:rPr>
              <a:t>Signal and continue</a:t>
            </a:r>
            <a:r>
              <a:rPr lang="en-US" altLang="zh-CN" sz="2000" b="1" dirty="0">
                <a:ea typeface="宋体" panose="02010600030101010101" pitchFamily="2" charset="-122"/>
              </a:rPr>
              <a:t>. Q </a:t>
            </a:r>
            <a:r>
              <a:rPr lang="en-US" altLang="zh-CN" sz="2000" dirty="0">
                <a:ea typeface="宋体" panose="02010600030101010101" pitchFamily="2" charset="-122"/>
              </a:rPr>
              <a:t>either waits until </a:t>
            </a:r>
            <a:r>
              <a:rPr lang="en-US" altLang="zh-CN" sz="2000" i="1" dirty="0">
                <a:ea typeface="宋体" panose="02010600030101010101" pitchFamily="2" charset="-122"/>
              </a:rPr>
              <a:t>P </a:t>
            </a:r>
            <a:r>
              <a:rPr lang="en-US" altLang="zh-CN" sz="2000" dirty="0">
                <a:ea typeface="宋体" panose="02010600030101010101" pitchFamily="2" charset="-122"/>
              </a:rPr>
              <a:t>leaves the monitor or waits for another condition.</a:t>
            </a:r>
          </a:p>
          <a:p>
            <a:pPr lvl="1" eaLnBrk="1" hangingPunct="1">
              <a:tabLst>
                <a:tab pos="3030538" algn="ctr"/>
              </a:tabLst>
            </a:pPr>
            <a:r>
              <a:rPr lang="en-US" altLang="zh-CN" sz="2000" dirty="0">
                <a:solidFill>
                  <a:srgbClr val="7030A0"/>
                </a:solidFill>
                <a:ea typeface="宋体" panose="02010600030101010101" pitchFamily="2" charset="-122"/>
              </a:rPr>
              <a:t>P</a:t>
            </a:r>
            <a:r>
              <a:rPr lang="zh-CN" altLang="en-US" sz="2000" dirty="0">
                <a:solidFill>
                  <a:srgbClr val="7030A0"/>
                </a:solidFill>
                <a:ea typeface="宋体" panose="02010600030101010101" pitchFamily="2" charset="-122"/>
              </a:rPr>
              <a:t>执行</a:t>
            </a:r>
            <a:r>
              <a:rPr lang="en-US" altLang="zh-CN" sz="2000" dirty="0" err="1">
                <a:solidFill>
                  <a:srgbClr val="7030A0"/>
                </a:solidFill>
                <a:ea typeface="宋体" panose="02010600030101010101" pitchFamily="2" charset="-122"/>
              </a:rPr>
              <a:t>x.signal</a:t>
            </a:r>
            <a:r>
              <a:rPr lang="en-US" altLang="zh-CN" sz="2000" dirty="0">
                <a:solidFill>
                  <a:srgbClr val="7030A0"/>
                </a:solidFill>
                <a:ea typeface="宋体" panose="02010600030101010101" pitchFamily="2" charset="-122"/>
              </a:rPr>
              <a:t>()</a:t>
            </a:r>
            <a:r>
              <a:rPr lang="zh-CN" altLang="en-US" sz="2000" dirty="0">
                <a:solidFill>
                  <a:srgbClr val="7030A0"/>
                </a:solidFill>
                <a:ea typeface="宋体" panose="02010600030101010101" pitchFamily="2" charset="-122"/>
              </a:rPr>
              <a:t>后，唤醒了进程</a:t>
            </a:r>
            <a:r>
              <a:rPr lang="en-US" altLang="zh-CN" sz="2000" dirty="0">
                <a:solidFill>
                  <a:srgbClr val="7030A0"/>
                </a:solidFill>
                <a:ea typeface="宋体" panose="02010600030101010101" pitchFamily="2" charset="-122"/>
              </a:rPr>
              <a:t>Q</a:t>
            </a:r>
            <a:r>
              <a:rPr lang="zh-CN" altLang="en-US" sz="2000" dirty="0">
                <a:solidFill>
                  <a:srgbClr val="7030A0"/>
                </a:solidFill>
                <a:ea typeface="宋体" panose="02010600030101010101" pitchFamily="2" charset="-122"/>
              </a:rPr>
              <a:t>，则</a:t>
            </a:r>
            <a:r>
              <a:rPr lang="en-US" altLang="zh-CN" sz="2000" dirty="0">
                <a:solidFill>
                  <a:srgbClr val="7030A0"/>
                </a:solidFill>
                <a:ea typeface="宋体" panose="02010600030101010101" pitchFamily="2" charset="-122"/>
              </a:rPr>
              <a:t>P</a:t>
            </a:r>
            <a:r>
              <a:rPr lang="zh-CN" altLang="en-US" sz="2000" dirty="0">
                <a:solidFill>
                  <a:srgbClr val="7030A0"/>
                </a:solidFill>
                <a:ea typeface="宋体" panose="02010600030101010101" pitchFamily="2" charset="-122"/>
              </a:rPr>
              <a:t>继续执行，</a:t>
            </a:r>
            <a:r>
              <a:rPr lang="en-US" altLang="zh-CN" sz="2000" dirty="0">
                <a:solidFill>
                  <a:srgbClr val="7030A0"/>
                </a:solidFill>
                <a:ea typeface="宋体" panose="02010600030101010101" pitchFamily="2" charset="-122"/>
              </a:rPr>
              <a:t>Q</a:t>
            </a:r>
            <a:r>
              <a:rPr lang="zh-CN" altLang="en-US" sz="2000" dirty="0">
                <a:solidFill>
                  <a:srgbClr val="7030A0"/>
                </a:solidFill>
                <a:ea typeface="宋体" panose="02010600030101010101" pitchFamily="2" charset="-122"/>
              </a:rPr>
              <a:t>进入等待</a:t>
            </a:r>
            <a:endParaRPr lang="en-US" altLang="zh-CN" sz="2000" dirty="0">
              <a:solidFill>
                <a:srgbClr val="7030A0"/>
              </a:solidFill>
              <a:ea typeface="宋体" panose="02010600030101010101" pitchFamily="2" charset="-122"/>
            </a:endParaRPr>
          </a:p>
          <a:p>
            <a:pPr lvl="2" eaLnBrk="1" hangingPunct="1">
              <a:tabLst>
                <a:tab pos="3030538" algn="ctr"/>
              </a:tabLst>
            </a:pPr>
            <a:r>
              <a:rPr lang="en-US" altLang="zh-CN" sz="1600" dirty="0">
                <a:ea typeface="宋体" panose="02010600030101010101" pitchFamily="2" charset="-122"/>
              </a:rPr>
              <a:t>Q</a:t>
            </a:r>
            <a:r>
              <a:rPr lang="zh-CN" altLang="en-US" sz="1600" dirty="0">
                <a:ea typeface="宋体" panose="02010600030101010101" pitchFamily="2" charset="-122"/>
              </a:rPr>
              <a:t>要么等到</a:t>
            </a:r>
            <a:r>
              <a:rPr lang="en-US" altLang="zh-CN" sz="1600" dirty="0">
                <a:ea typeface="宋体" panose="02010600030101010101" pitchFamily="2" charset="-122"/>
              </a:rPr>
              <a:t>P</a:t>
            </a:r>
            <a:r>
              <a:rPr lang="zh-CN" altLang="en-US" sz="1600" dirty="0">
                <a:ea typeface="宋体" panose="02010600030101010101" pitchFamily="2" charset="-122"/>
              </a:rPr>
              <a:t>执行后离开管程，要么等待另一个条件</a:t>
            </a:r>
            <a:endParaRPr lang="en-US" altLang="zh-CN" sz="1600" dirty="0">
              <a:ea typeface="宋体" panose="02010600030101010101" pitchFamily="2" charset="-122"/>
            </a:endParaRPr>
          </a:p>
          <a:p>
            <a:pPr lvl="1" eaLnBrk="1" hangingPunct="1">
              <a:tabLst>
                <a:tab pos="3030538" algn="ctr"/>
              </a:tabLst>
            </a:pPr>
            <a:endParaRPr lang="en-US" altLang="zh-CN" sz="16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AD4A29EF-6681-4223-9EBC-09C51028B397}"/>
              </a:ext>
            </a:extLst>
          </p:cNvPr>
          <p:cNvSpPr>
            <a:spLocks noGrp="1" noChangeArrowheads="1"/>
          </p:cNvSpPr>
          <p:nvPr>
            <p:ph type="title" idx="4294967295"/>
          </p:nvPr>
        </p:nvSpPr>
        <p:spPr/>
        <p:txBody>
          <a:bodyPr/>
          <a:lstStyle/>
          <a:p>
            <a:pPr>
              <a:defRPr/>
            </a:pPr>
            <a:r>
              <a:rPr lang="zh-CN" altLang="en-US" noProof="1">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课后复习题</a:t>
            </a:r>
            <a:endParaRPr lang="en-US" altLang="zh-CN"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
        <p:nvSpPr>
          <p:cNvPr id="94211" name="Rectangle 3">
            <a:extLst>
              <a:ext uri="{FF2B5EF4-FFF2-40B4-BE49-F238E27FC236}">
                <a16:creationId xmlns:a16="http://schemas.microsoft.com/office/drawing/2014/main" id="{A71DFF57-8B1E-45FE-BE18-2F4B51A1A030}"/>
              </a:ext>
            </a:extLst>
          </p:cNvPr>
          <p:cNvSpPr>
            <a:spLocks noGrp="1" noChangeArrowheads="1"/>
          </p:cNvSpPr>
          <p:nvPr>
            <p:ph type="body" idx="4294967295"/>
          </p:nvPr>
        </p:nvSpPr>
        <p:spPr>
          <a:xfrm>
            <a:off x="828675" y="1282700"/>
            <a:ext cx="7350125" cy="4824413"/>
          </a:xfrm>
        </p:spPr>
        <p:txBody>
          <a:bodyPr/>
          <a:lstStyle/>
          <a:p>
            <a:r>
              <a:rPr lang="zh-CN" altLang="en-US" sz="1800" dirty="0">
                <a:ea typeface="宋体" panose="02010600030101010101" pitchFamily="2" charset="-122"/>
              </a:rPr>
              <a:t>思考题</a:t>
            </a:r>
            <a:endParaRPr lang="en-US" altLang="zh-CN" sz="1800" dirty="0">
              <a:ea typeface="宋体" panose="02010600030101010101" pitchFamily="2" charset="-122"/>
            </a:endParaRPr>
          </a:p>
          <a:p>
            <a:pPr lvl="1"/>
            <a:r>
              <a:rPr lang="zh-CN" altLang="en-US" sz="1800" dirty="0">
                <a:ea typeface="宋体" panose="02010600030101010101" pitchFamily="2" charset="-122"/>
              </a:rPr>
              <a:t>concepts</a:t>
            </a:r>
          </a:p>
          <a:p>
            <a:pPr lvl="2"/>
            <a:r>
              <a:rPr lang="zh-CN" altLang="en-US" sz="1600" dirty="0">
                <a:ea typeface="宋体" panose="02010600030101010101" pitchFamily="2" charset="-122"/>
              </a:rPr>
              <a:t>race condition，critical </a:t>
            </a:r>
            <a:r>
              <a:rPr lang="zh-CN" altLang="en-US" sz="1600" dirty="0" smtClean="0">
                <a:ea typeface="宋体" panose="02010600030101010101" pitchFamily="2" charset="-122"/>
              </a:rPr>
              <a:t>re</a:t>
            </a:r>
            <a:r>
              <a:rPr lang="en-US" altLang="zh-CN" sz="1600" smtClean="0">
                <a:ea typeface="宋体" panose="02010600030101010101" pitchFamily="2" charset="-122"/>
              </a:rPr>
              <a:t>s</a:t>
            </a:r>
            <a:r>
              <a:rPr lang="zh-CN" altLang="en-US" sz="1600" smtClean="0">
                <a:ea typeface="宋体" panose="02010600030101010101" pitchFamily="2" charset="-122"/>
              </a:rPr>
              <a:t>ource</a:t>
            </a:r>
            <a:r>
              <a:rPr lang="zh-CN" altLang="en-US" sz="1600" dirty="0">
                <a:ea typeface="宋体" panose="02010600030101010101" pitchFamily="2" charset="-122"/>
              </a:rPr>
              <a:t>, critical section、atomic operation,semaphoer,wait() and signal() operation,monitor</a:t>
            </a:r>
            <a:endParaRPr lang="en-US" altLang="zh-CN" sz="1600" dirty="0">
              <a:ea typeface="宋体" panose="02010600030101010101" pitchFamily="2" charset="-122"/>
            </a:endParaRPr>
          </a:p>
          <a:p>
            <a:pPr lvl="1"/>
            <a:r>
              <a:rPr lang="zh-CN" altLang="en-US" sz="1800" dirty="0">
                <a:ea typeface="宋体" panose="02010600030101010101" pitchFamily="2" charset="-122"/>
              </a:rPr>
              <a:t>如何利用硬件</a:t>
            </a:r>
            <a:r>
              <a:rPr lang="en-US" altLang="zh-CN" sz="1800" noProof="1">
                <a:ea typeface="宋体" panose="02010600030101010101" pitchFamily="2" charset="-122"/>
              </a:rPr>
              <a:t>TestAndSet Instruction</a:t>
            </a:r>
            <a:r>
              <a:rPr lang="zh-CN" altLang="en-US" sz="1800" noProof="1">
                <a:ea typeface="宋体" panose="02010600030101010101" pitchFamily="2" charset="-122"/>
              </a:rPr>
              <a:t>以及</a:t>
            </a:r>
            <a:r>
              <a:rPr lang="en-US" altLang="zh-CN" sz="1800" noProof="1">
                <a:ea typeface="宋体" panose="02010600030101010101" pitchFamily="2" charset="-122"/>
              </a:rPr>
              <a:t>swap Instruction</a:t>
            </a:r>
            <a:r>
              <a:rPr lang="zh-CN" altLang="en-US" sz="1800" noProof="1">
                <a:ea typeface="宋体" panose="02010600030101010101" pitchFamily="2" charset="-122"/>
              </a:rPr>
              <a:t>实现临界区的互斥？</a:t>
            </a:r>
            <a:endParaRPr lang="zh-CN" altLang="en-US" sz="1800" dirty="0">
              <a:ea typeface="宋体" panose="02010600030101010101" pitchFamily="2" charset="-122"/>
            </a:endParaRPr>
          </a:p>
          <a:p>
            <a:pPr lvl="1"/>
            <a:r>
              <a:rPr lang="zh-CN" altLang="en-US" sz="1800" dirty="0">
                <a:ea typeface="宋体" panose="02010600030101010101" pitchFamily="2" charset="-122"/>
              </a:rPr>
              <a:t>给出教材中讨论的三个经典问题、以及The Sleeping-Barber Problem及Cigarette Smoker</a:t>
            </a:r>
            <a:r>
              <a:rPr lang="en-US" altLang="zh-CN" sz="1800" dirty="0">
                <a:ea typeface="宋体" panose="02010600030101010101" pitchFamily="2" charset="-122"/>
              </a:rPr>
              <a:t>’</a:t>
            </a:r>
            <a:r>
              <a:rPr lang="zh-CN" altLang="en-US" sz="1800" dirty="0">
                <a:ea typeface="宋体" panose="02010600030101010101" pitchFamily="2" charset="-122"/>
              </a:rPr>
              <a:t>s Problem的问题描述，说明进程之间的制约关系，利用信号量及wait、signal操作给出能正确执行的程序；</a:t>
            </a:r>
          </a:p>
          <a:p>
            <a:pPr lvl="1"/>
            <a:r>
              <a:rPr lang="zh-CN" altLang="en-US" sz="1800" dirty="0">
                <a:ea typeface="宋体" panose="02010600030101010101" pitchFamily="2" charset="-122"/>
              </a:rPr>
              <a:t>课件中的例题</a:t>
            </a:r>
          </a:p>
          <a:p>
            <a:r>
              <a:rPr lang="zh-CN" altLang="en-US" sz="1800" dirty="0" smtClean="0">
                <a:ea typeface="宋体" panose="02010600030101010101" pitchFamily="2" charset="-122"/>
              </a:rPr>
              <a:t>Page </a:t>
            </a:r>
            <a:r>
              <a:rPr lang="zh-CN" altLang="en-US" sz="1800" dirty="0">
                <a:ea typeface="宋体" panose="02010600030101010101" pitchFamily="2" charset="-122"/>
              </a:rPr>
              <a:t>233</a:t>
            </a:r>
          </a:p>
          <a:p>
            <a:pPr>
              <a:buFont typeface="Monotype Sorts" pitchFamily="2" charset="2"/>
              <a:buNone/>
            </a:pPr>
            <a:r>
              <a:rPr lang="zh-CN" altLang="en-US" sz="1800" dirty="0">
                <a:ea typeface="宋体" panose="02010600030101010101" pitchFamily="2" charset="-122"/>
              </a:rPr>
              <a:t>     3,4,5,6,</a:t>
            </a:r>
            <a:r>
              <a:rPr lang="en-US" altLang="zh-CN" sz="1800" dirty="0">
                <a:ea typeface="宋体" panose="02010600030101010101" pitchFamily="2" charset="-122"/>
              </a:rPr>
              <a:t>8,</a:t>
            </a:r>
            <a:r>
              <a:rPr lang="zh-CN" altLang="en-US" sz="1800" dirty="0">
                <a:ea typeface="宋体" panose="02010600030101010101" pitchFamily="2" charset="-122"/>
              </a:rPr>
              <a:t>9,11,13,22</a:t>
            </a:r>
          </a:p>
          <a:p>
            <a:pPr>
              <a:buFont typeface="Monotype Sorts" pitchFamily="2" charset="2"/>
              <a:buNone/>
            </a:pPr>
            <a:endParaRPr lang="zh-CN" altLang="en-US" sz="1800" dirty="0">
              <a:ea typeface="宋体" panose="02010600030101010101" pitchFamily="2" charset="-122"/>
            </a:endParaRPr>
          </a:p>
        </p:txBody>
      </p:sp>
      <p:sp>
        <p:nvSpPr>
          <p:cNvPr id="4" name="新月形 3">
            <a:extLst>
              <a:ext uri="{FF2B5EF4-FFF2-40B4-BE49-F238E27FC236}">
                <a16:creationId xmlns:a16="http://schemas.microsoft.com/office/drawing/2014/main" id="{27CBBCBE-C8A9-4AA5-9006-C1778A169F83}"/>
              </a:ext>
            </a:extLst>
          </p:cNvPr>
          <p:cNvSpPr/>
          <p:nvPr/>
        </p:nvSpPr>
        <p:spPr>
          <a:xfrm>
            <a:off x="7529513" y="601821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pPr>
            <a:r>
              <a:rPr lang="en-US" altLang="zh-CN" sz="1800">
                <a:ea typeface="宋体" panose="02010600030101010101" pitchFamily="2" charset="-122"/>
              </a:rPr>
              <a:t>14</a:t>
            </a:r>
            <a:endParaRPr lang="zh-CN" altLang="en-US" sz="1800">
              <a:ea typeface="宋体" panose="02010600030101010101" pitchFamily="2" charset="-122"/>
            </a:endParaRPr>
          </a:p>
        </p:txBody>
      </p:sp>
      <p:sp>
        <p:nvSpPr>
          <p:cNvPr id="94213" name="文本框 1">
            <a:extLst>
              <a:ext uri="{FF2B5EF4-FFF2-40B4-BE49-F238E27FC236}">
                <a16:creationId xmlns:a16="http://schemas.microsoft.com/office/drawing/2014/main" id="{744B6384-0E63-4284-958B-6D6CBE311076}"/>
              </a:ext>
            </a:extLst>
          </p:cNvPr>
          <p:cNvSpPr txBox="1">
            <a:spLocks noChangeArrowheads="1"/>
          </p:cNvSpPr>
          <p:nvPr/>
        </p:nvSpPr>
        <p:spPr bwMode="auto">
          <a:xfrm>
            <a:off x="6667500" y="6159500"/>
            <a:ext cx="1211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+KTZY3</a:t>
            </a:r>
            <a:endParaRPr lang="zh-CN" altLang="en-US" sz="180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500EED39-7B41-4090-9589-86C7AD02FA57}"/>
              </a:ext>
            </a:extLst>
          </p:cNvPr>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End of Chapter 6</a:t>
            </a:r>
          </a:p>
        </p:txBody>
      </p:sp>
    </p:spTree>
  </p:cSld>
  <p:clrMapOvr>
    <a:masterClrMapping/>
  </p:clrMapOvr>
</p:sld>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464</TotalTime>
  <Pages>0</Pages>
  <Words>6267</Words>
  <Characters>0</Characters>
  <Application>Microsoft Office PowerPoint</Application>
  <DocSecurity>0</DocSecurity>
  <PresentationFormat>全屏显示(4:3)</PresentationFormat>
  <Lines>0</Lines>
  <Paragraphs>846</Paragraphs>
  <Slides>91</Slides>
  <Notes>0</Notes>
  <HiddenSlides>59</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0</vt:i4>
      </vt:variant>
      <vt:variant>
        <vt:lpstr>幻灯片标题</vt:lpstr>
      </vt:variant>
      <vt:variant>
        <vt:i4>91</vt:i4>
      </vt:variant>
    </vt:vector>
  </HeadingPairs>
  <TitlesOfParts>
    <vt:vector size="101" baseType="lpstr">
      <vt:lpstr>Arial Unicode MS</vt:lpstr>
      <vt:lpstr>Monotype Sorts</vt:lpstr>
      <vt:lpstr>宋体</vt:lpstr>
      <vt:lpstr>Arial</vt:lpstr>
      <vt:lpstr>Helvetica</vt:lpstr>
      <vt:lpstr>Symbol</vt:lpstr>
      <vt:lpstr>Times New Roman</vt:lpstr>
      <vt:lpstr>Wingdings</vt:lpstr>
      <vt:lpstr>os-w-java</vt:lpstr>
      <vt:lpstr>1_os-w-java</vt:lpstr>
      <vt:lpstr> 6.7 Monitors Problems with Semaphores</vt:lpstr>
      <vt:lpstr>信号量及wait、signal操作存在的问题</vt:lpstr>
      <vt:lpstr>6.7.1 Usage</vt:lpstr>
      <vt:lpstr>Schematic view of a Monitor</vt:lpstr>
      <vt:lpstr>管程下的wait and signal operation</vt:lpstr>
      <vt:lpstr>Condition Variable</vt:lpstr>
      <vt:lpstr>Condition Variable </vt:lpstr>
      <vt:lpstr>Condition Variables</vt:lpstr>
      <vt:lpstr>x.signal()</vt:lpstr>
      <vt:lpstr> Monitor with Condition Variables</vt:lpstr>
      <vt:lpstr>例：管程的使用--利用管程解决P-C问题</vt:lpstr>
      <vt:lpstr>利用管程解决生产者－消费者问题</vt:lpstr>
      <vt:lpstr>管程的定义</vt:lpstr>
      <vt:lpstr>void put(item i)</vt:lpstr>
      <vt:lpstr>void get(item i)</vt:lpstr>
      <vt:lpstr>利用管程解决生产者－消费者问题</vt:lpstr>
      <vt:lpstr>习题 6.13 （ Bounded Buffer Problem） 另一种描述</vt:lpstr>
      <vt:lpstr>讨论</vt:lpstr>
      <vt:lpstr>讨论</vt:lpstr>
      <vt:lpstr>6.7.2 Dining-Philosophers Solution Using Monitors</vt:lpstr>
      <vt:lpstr>Solution to Dining Philosophers(cont)</vt:lpstr>
      <vt:lpstr>Solution to Dining Philosophers(cont)</vt:lpstr>
      <vt:lpstr>Solution to Dining Philosophers (cont)</vt:lpstr>
      <vt:lpstr>6.7.3 Implementing a Monitor Using Semaphores</vt:lpstr>
      <vt:lpstr> Implementing a Monitor Using Semaphores</vt:lpstr>
      <vt:lpstr>Monitor Implementation Using Semaphores</vt:lpstr>
      <vt:lpstr>Monitor Implementation</vt:lpstr>
      <vt:lpstr>Monitor Implementation</vt:lpstr>
      <vt:lpstr>6.7.4 Resuming Processes Within a Monitor</vt:lpstr>
      <vt:lpstr>6.8 Synchronization Examples</vt:lpstr>
      <vt:lpstr>Solaris Synchronization</vt:lpstr>
      <vt:lpstr>Windows XP Synchronization</vt:lpstr>
      <vt:lpstr>Linux Synchronization</vt:lpstr>
      <vt:lpstr>Pthreads Synchronization</vt:lpstr>
      <vt:lpstr>Eaxmple of pthread mutex lock  </vt:lpstr>
      <vt:lpstr>Atomic Transactions</vt:lpstr>
      <vt:lpstr>System Model</vt:lpstr>
      <vt:lpstr>Types of Storage Media</vt:lpstr>
      <vt:lpstr>Log-Based Recovery</vt:lpstr>
      <vt:lpstr>Log-Based Recovery Algorithm</vt:lpstr>
      <vt:lpstr>Checkpoints</vt:lpstr>
      <vt:lpstr>Concurrent Transactions</vt:lpstr>
      <vt:lpstr>Serializability</vt:lpstr>
      <vt:lpstr>Schedule 1: T0 then T1</vt:lpstr>
      <vt:lpstr>Nonserial Schedule</vt:lpstr>
      <vt:lpstr>Schedule 2: Concurrent Serializable Schedule</vt:lpstr>
      <vt:lpstr>Locking Protocol</vt:lpstr>
      <vt:lpstr>Two-phase Locking Protocol</vt:lpstr>
      <vt:lpstr>Timestamp-based Protocols</vt:lpstr>
      <vt:lpstr>Timestamp-based Protocol Implementation</vt:lpstr>
      <vt:lpstr>Timestamp-ordering Protocol</vt:lpstr>
      <vt:lpstr> Schedule Possible Under Timestamp Protocol</vt:lpstr>
      <vt:lpstr>PowerPoint 演示文稿</vt:lpstr>
      <vt:lpstr>Java Synchronization</vt:lpstr>
      <vt:lpstr>synchronized Statement</vt:lpstr>
      <vt:lpstr>synchronized Statement</vt:lpstr>
      <vt:lpstr>Entry Set</vt:lpstr>
      <vt:lpstr>enter() Method - busy waiting without synchronized</vt:lpstr>
      <vt:lpstr>remove() Method - busy waiting without synchronized</vt:lpstr>
      <vt:lpstr>Problems</vt:lpstr>
      <vt:lpstr>problems</vt:lpstr>
      <vt:lpstr>enter() Method - busy waiting with synchronized</vt:lpstr>
      <vt:lpstr>remove() Method - busy waiting with synchronized</vt:lpstr>
      <vt:lpstr>problems</vt:lpstr>
      <vt:lpstr>problems</vt:lpstr>
      <vt:lpstr>yield() method</vt:lpstr>
      <vt:lpstr>synchronized enter() Method with yield</vt:lpstr>
      <vt:lpstr>synchronized remove() Method with yield</vt:lpstr>
      <vt:lpstr>problems</vt:lpstr>
      <vt:lpstr>The wait() Method</vt:lpstr>
      <vt:lpstr>Entry and Wait Sets</vt:lpstr>
      <vt:lpstr>The notify() Method</vt:lpstr>
      <vt:lpstr>enter() with wait/notify Methods</vt:lpstr>
      <vt:lpstr>remove() with wait/notify Methods</vt:lpstr>
      <vt:lpstr>problems</vt:lpstr>
      <vt:lpstr>Multiple Notifications</vt:lpstr>
      <vt:lpstr>enter() with wait/notifyall Methods</vt:lpstr>
      <vt:lpstr>remove() with wait/notify Methods</vt:lpstr>
      <vt:lpstr>PowerPoint 演示文稿</vt:lpstr>
      <vt:lpstr>Reader Methods with Java Synchronization</vt:lpstr>
      <vt:lpstr>startRead() Method</vt:lpstr>
      <vt:lpstr>endRead() Method</vt:lpstr>
      <vt:lpstr>Writer Methods</vt:lpstr>
      <vt:lpstr>Block Synchronization</vt:lpstr>
      <vt:lpstr>Block Synchronization (cont)</vt:lpstr>
      <vt:lpstr>Java Semaphores</vt:lpstr>
      <vt:lpstr>Semaphore Class</vt:lpstr>
      <vt:lpstr>P() Operation</vt:lpstr>
      <vt:lpstr>V() Operation</vt:lpstr>
      <vt:lpstr>课后复习题</vt:lpstr>
      <vt:lpstr>End of Chapter 6</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6.7 Monitors Problems with Semaphores</dc:title>
  <dc:subject/>
  <dc:creator>Administrator</dc:creator>
  <cp:keywords/>
  <dc:description/>
  <cp:lastModifiedBy>han</cp:lastModifiedBy>
  <cp:revision>170</cp:revision>
  <dcterms:created xsi:type="dcterms:W3CDTF">2015-06-07T13:23:27Z</dcterms:created>
  <dcterms:modified xsi:type="dcterms:W3CDTF">2021-10-14T09:46:18Z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2052-9.1.0.5108</vt:lpwstr>
  </property>
</Properties>
</file>