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5" r:id="rId2"/>
  </p:sldMasterIdLst>
  <p:notesMasterIdLst>
    <p:notesMasterId r:id="rId126"/>
  </p:notesMasterIdLst>
  <p:sldIdLst>
    <p:sldId id="313" r:id="rId3"/>
    <p:sldId id="264" r:id="rId4"/>
    <p:sldId id="310" r:id="rId5"/>
    <p:sldId id="433" r:id="rId6"/>
    <p:sldId id="449" r:id="rId7"/>
    <p:sldId id="265" r:id="rId8"/>
    <p:sldId id="452" r:id="rId9"/>
    <p:sldId id="318" r:id="rId10"/>
    <p:sldId id="473" r:id="rId11"/>
    <p:sldId id="474" r:id="rId12"/>
    <p:sldId id="357" r:id="rId13"/>
    <p:sldId id="268" r:id="rId14"/>
    <p:sldId id="269" r:id="rId15"/>
    <p:sldId id="270" r:id="rId16"/>
    <p:sldId id="479" r:id="rId17"/>
    <p:sldId id="271" r:id="rId18"/>
    <p:sldId id="256" r:id="rId19"/>
    <p:sldId id="272" r:id="rId20"/>
    <p:sldId id="273" r:id="rId21"/>
    <p:sldId id="359" r:id="rId22"/>
    <p:sldId id="360" r:id="rId23"/>
    <p:sldId id="274" r:id="rId24"/>
    <p:sldId id="275" r:id="rId25"/>
    <p:sldId id="475" r:id="rId26"/>
    <p:sldId id="476" r:id="rId27"/>
    <p:sldId id="276" r:id="rId28"/>
    <p:sldId id="477" r:id="rId29"/>
    <p:sldId id="349" r:id="rId30"/>
    <p:sldId id="358" r:id="rId31"/>
    <p:sldId id="471" r:id="rId32"/>
    <p:sldId id="444" r:id="rId33"/>
    <p:sldId id="445" r:id="rId34"/>
    <p:sldId id="446" r:id="rId35"/>
    <p:sldId id="447" r:id="rId36"/>
    <p:sldId id="467" r:id="rId37"/>
    <p:sldId id="319" r:id="rId38"/>
    <p:sldId id="483" r:id="rId39"/>
    <p:sldId id="277" r:id="rId40"/>
    <p:sldId id="484" r:id="rId41"/>
    <p:sldId id="321" r:id="rId42"/>
    <p:sldId id="320" r:id="rId43"/>
    <p:sldId id="453" r:id="rId44"/>
    <p:sldId id="468" r:id="rId45"/>
    <p:sldId id="278" r:id="rId46"/>
    <p:sldId id="485" r:id="rId47"/>
    <p:sldId id="308" r:id="rId48"/>
    <p:sldId id="472" r:id="rId49"/>
    <p:sldId id="454" r:id="rId50"/>
    <p:sldId id="280" r:id="rId51"/>
    <p:sldId id="316" r:id="rId52"/>
    <p:sldId id="356" r:id="rId53"/>
    <p:sldId id="260" r:id="rId54"/>
    <p:sldId id="361" r:id="rId55"/>
    <p:sldId id="317" r:id="rId56"/>
    <p:sldId id="436" r:id="rId57"/>
    <p:sldId id="355" r:id="rId58"/>
    <p:sldId id="324" r:id="rId59"/>
    <p:sldId id="325" r:id="rId60"/>
    <p:sldId id="326" r:id="rId61"/>
    <p:sldId id="327" r:id="rId62"/>
    <p:sldId id="328" r:id="rId63"/>
    <p:sldId id="455" r:id="rId64"/>
    <p:sldId id="330" r:id="rId65"/>
    <p:sldId id="456" r:id="rId66"/>
    <p:sldId id="457" r:id="rId67"/>
    <p:sldId id="281" r:id="rId68"/>
    <p:sldId id="282" r:id="rId69"/>
    <p:sldId id="459" r:id="rId70"/>
    <p:sldId id="283" r:id="rId71"/>
    <p:sldId id="437" r:id="rId72"/>
    <p:sldId id="438" r:id="rId73"/>
    <p:sldId id="439" r:id="rId74"/>
    <p:sldId id="440" r:id="rId75"/>
    <p:sldId id="441" r:id="rId76"/>
    <p:sldId id="442" r:id="rId77"/>
    <p:sldId id="443" r:id="rId78"/>
    <p:sldId id="284" r:id="rId79"/>
    <p:sldId id="285" r:id="rId80"/>
    <p:sldId id="363" r:id="rId81"/>
    <p:sldId id="460" r:id="rId82"/>
    <p:sldId id="462" r:id="rId83"/>
    <p:sldId id="461" r:id="rId84"/>
    <p:sldId id="463" r:id="rId85"/>
    <p:sldId id="338" r:id="rId86"/>
    <p:sldId id="339" r:id="rId87"/>
    <p:sldId id="340" r:id="rId88"/>
    <p:sldId id="344" r:id="rId89"/>
    <p:sldId id="346" r:id="rId90"/>
    <p:sldId id="348" r:id="rId91"/>
    <p:sldId id="469" r:id="rId92"/>
    <p:sldId id="482" r:id="rId93"/>
    <p:sldId id="486" r:id="rId94"/>
    <p:sldId id="487" r:id="rId95"/>
    <p:sldId id="488" r:id="rId96"/>
    <p:sldId id="489" r:id="rId97"/>
    <p:sldId id="289" r:id="rId98"/>
    <p:sldId id="262" r:id="rId99"/>
    <p:sldId id="290" r:id="rId100"/>
    <p:sldId id="291" r:id="rId101"/>
    <p:sldId id="292" r:id="rId102"/>
    <p:sldId id="293" r:id="rId103"/>
    <p:sldId id="350" r:id="rId104"/>
    <p:sldId id="364" r:id="rId105"/>
    <p:sldId id="464" r:id="rId106"/>
    <p:sldId id="366" r:id="rId107"/>
    <p:sldId id="365" r:id="rId108"/>
    <p:sldId id="367" r:id="rId109"/>
    <p:sldId id="362" r:id="rId110"/>
    <p:sldId id="470" r:id="rId111"/>
    <p:sldId id="295" r:id="rId112"/>
    <p:sldId id="490" r:id="rId113"/>
    <p:sldId id="491" r:id="rId114"/>
    <p:sldId id="480" r:id="rId115"/>
    <p:sldId id="296" r:id="rId116"/>
    <p:sldId id="297" r:id="rId117"/>
    <p:sldId id="332" r:id="rId118"/>
    <p:sldId id="492" r:id="rId119"/>
    <p:sldId id="333" r:id="rId120"/>
    <p:sldId id="368" r:id="rId121"/>
    <p:sldId id="351" r:id="rId122"/>
    <p:sldId id="458" r:id="rId123"/>
    <p:sldId id="336" r:id="rId124"/>
    <p:sldId id="314" r:id="rId12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9C0"/>
    <a:srgbClr val="FF0000"/>
    <a:srgbClr val="000099"/>
    <a:srgbClr val="000000"/>
    <a:srgbClr val="003399"/>
    <a:srgbClr val="00759E"/>
    <a:srgbClr val="009900"/>
    <a:srgbClr val="FF0066"/>
    <a:srgbClr val="5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8" d="100"/>
          <a:sy n="108" d="100"/>
        </p:scale>
        <p:origin x="1704" y="114"/>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AA7F643-67FF-427A-9B12-6E95F1D2ECFE}"/>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defTabSz="966470" eaLnBrk="0" hangingPunct="0">
              <a:buFont typeface="Arial"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F91EA7A5-25B1-410F-9D0C-F2EBAA4F4FA5}"/>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lvl1pPr algn="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BB1C48DE-F94C-42C9-B033-AF1E8A6C10C8}"/>
              </a:ext>
            </a:extLst>
          </p:cNvPr>
          <p:cNvSpPr>
            <a:spLocks noGrp="1" noRot="1" noChangeAspect="1" noChangeArrowheads="1"/>
          </p:cNvSpPr>
          <p:nvPr>
            <p:ph type="sldImg" idx="4294967295"/>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D05FA15F-1FAC-407A-8309-50366DF17630}"/>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3C3A0DD-6B08-4740-AC27-DE3C1963AA3C}"/>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defTabSz="966470" eaLnBrk="0" hangingPunct="0">
              <a:buFont typeface="Arial"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9D6FEA69-4167-4F68-9CA1-B2CB9A0C41A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lstStyle>
            <a:lvl1pPr algn="r" defTabSz="966470" eaLnBrk="0" hangingPunct="0">
              <a:buFont typeface="Arial" pitchFamily="34" charset="0"/>
              <a:buNone/>
              <a:defRPr sz="1300">
                <a:latin typeface="Times New Roman" pitchFamily="18" charset="0"/>
              </a:defRPr>
            </a:lvl1pPr>
          </a:lstStyle>
          <a:p>
            <a:pPr>
              <a:defRPr/>
            </a:pPr>
            <a:fld id="{F0464C70-BCB0-4222-9124-C4A6871BB5D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7190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619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11372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B434163-89AA-4B27-A8AF-860AA0ECCD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66760A-2605-4150-9269-89707DB3599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020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EBE6BF0-60B3-4BCE-A8CE-72A6A617F6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527CA1-DB63-4F17-BD4F-AE5D7C556E7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90024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34DFEE3-E903-4C81-99C4-3F35B4E7E4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1680DB-E289-4C10-BFBA-64AECC7AF4A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319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79051F59-575B-456F-A800-0E60D1FE773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5B43A0-9CD0-40AA-968C-905408AE6D0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072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D0390D77-46B9-400E-BD86-B932E484029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9164AFF-C214-49FD-99CD-F7B0737344B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196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DB76394-5B95-45F9-A7DD-D59F3C7AF8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31067EB-6950-4FF6-BF29-8C78C860642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60199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AE4B0C0-3DD7-41B4-A3ED-B9C82A1FD42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DB86081-F173-4C92-B5B3-26B28294773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9701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72B352F-C542-44A1-ACEA-9F50F59688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9D28075-A060-4EAA-939B-016E154C853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659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4481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202D7DBC-F965-4543-A05D-93710112EFC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AECB8DD-CB4B-42F3-933B-213B9CDFF8B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24918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A279CBD-4947-4C61-AC57-80BD758984F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7D4721-DFF5-4E9E-967D-FFA05D7D69E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624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393AB33-33D4-4C45-8D02-60CC09632B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7ECA1B6-CEA2-43C2-9E28-5633358A5B8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187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6471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5403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9310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21020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8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02493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27901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1DDA96-30E0-400C-B13B-DF55E4CCC7EF}"/>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C8980980-828E-4E7A-B6D6-8F71E2E1F7B6}"/>
              </a:ext>
            </a:extLst>
          </p:cNvPr>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itchFamily="2" charset="-122"/>
              </a:rPr>
              <a:t>7.</a:t>
            </a:r>
            <a:fld id="{54E67F05-D09B-45C9-98EE-1B3EE9C27592}" type="slidenum">
              <a:rPr lang="en-US" altLang="zh-CN" sz="1000" b="1" smtClean="0">
                <a:solidFill>
                  <a:srgbClr val="993300"/>
                </a:solidFill>
                <a:ea typeface="宋体"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itchFamily="2" charset="-122"/>
            </a:endParaRPr>
          </a:p>
        </p:txBody>
      </p:sp>
      <p:sp>
        <p:nvSpPr>
          <p:cNvPr id="1028" name="Rectangle 4">
            <a:extLst>
              <a:ext uri="{FF2B5EF4-FFF2-40B4-BE49-F238E27FC236}">
                <a16:creationId xmlns:a16="http://schemas.microsoft.com/office/drawing/2014/main" id="{FE0655A8-7C9E-446E-AD73-5BD560418CEB}"/>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8E3B2792-6CD1-4C9D-8DEB-BCA9C3444A20}"/>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5D708040-6442-4E0B-A40A-DE901A6AB74A}"/>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5A567F84-B219-4BED-915D-615D31CE1024}"/>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8CBB4F19-9F28-43E5-8C47-27FFA3280058}"/>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81B2D78A-F753-4369-9314-867C554A1E5C}"/>
              </a:ext>
            </a:extLst>
          </p:cNvPr>
          <p:cNvSpPr txBox="1">
            <a:spLocks noChangeArrowheads="1"/>
          </p:cNvSpPr>
          <p:nvPr/>
        </p:nvSpPr>
        <p:spPr bwMode="auto">
          <a:xfrm>
            <a:off x="0" y="6613525"/>
            <a:ext cx="3830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14, 2005</a:t>
            </a:r>
          </a:p>
        </p:txBody>
      </p:sp>
      <p:sp>
        <p:nvSpPr>
          <p:cNvPr id="1034" name="Freeform 10">
            <a:extLst>
              <a:ext uri="{FF2B5EF4-FFF2-40B4-BE49-F238E27FC236}">
                <a16:creationId xmlns:a16="http://schemas.microsoft.com/office/drawing/2014/main" id="{D506197A-FC2E-457F-A870-FDE678049DC6}"/>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880A1480-4ACE-4476-9008-D440C4A8757B}"/>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8EF7C688-1F50-4720-9207-C6D8BF008C31}"/>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itchFamily="2" charset="-122"/>
            </a:endParaRPr>
          </a:p>
        </p:txBody>
      </p:sp>
      <p:sp>
        <p:nvSpPr>
          <p:cNvPr id="1037" name="Freeform 13">
            <a:extLst>
              <a:ext uri="{FF2B5EF4-FFF2-40B4-BE49-F238E27FC236}">
                <a16:creationId xmlns:a16="http://schemas.microsoft.com/office/drawing/2014/main" id="{257893A8-0BFC-4E30-92E7-EF4C8D84EDD3}"/>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64E3F136-311A-4ED0-980C-BA7FE664ECD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8517B7DB-7EBE-41FF-BDBE-8DC053B086F6}"/>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53EB570-853D-4BFD-8C38-D53286765EF8}"/>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F0DC3A2-918B-4BFD-8B42-04039130B943}"/>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8C45E087-88EA-43D0-8F5A-A44102037D91}"/>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49D829F2-05A0-48F3-979E-5E7805AFE57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1A4C4497-CD5B-49A5-A94C-E6C694EABE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1928540-1B2E-43EC-AC40-68D63B47BD0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373"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E654143F-D4B6-4831-9D5F-B24CA97FBD8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4C36E92-4B3E-4A55-9390-A74BEA7C5C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2516802A-E37E-47FA-BB53-891977DDC970}"/>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AE6A93D2-03C0-4736-8C68-DA306CBD74AD}"/>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553F9E5C-C2CB-4E3F-B82F-B457D30AFEBA}"/>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8F136C5D-8144-4794-9E3B-11C92048D699}"/>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0" hangingPunct="0">
              <a:spcBef>
                <a:spcPct val="50000"/>
              </a:spcBef>
              <a:buFont typeface="Arial"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9.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9.tmp"/><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14.xml"/><Relationship Id="rId8" Type="http://schemas.openxmlformats.org/officeDocument/2006/relationships/tags" Target="../tags/tag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9.tm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9.tmp"/></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3AF76B8-5979-4649-81DB-62D5D4DE76BA}"/>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Reasons of </a:t>
            </a:r>
            <a:r>
              <a:rPr lang="en-US" altLang="zh-CN" dirty="0" smtClean="0">
                <a:effectLst>
                  <a:outerShdw blurRad="38100" dist="38100" dir="2700000" algn="tl">
                    <a:srgbClr val="C0C0C0"/>
                  </a:outerShdw>
                </a:effectLst>
                <a:ea typeface="宋体" pitchFamily="2" charset="-122"/>
              </a:rPr>
              <a:t>Deadlock:</a:t>
            </a:r>
            <a:r>
              <a:rPr lang="zh-CN" altLang="en-US" dirty="0" smtClean="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buSzPct val="85000"/>
            </a:pPr>
            <a:r>
              <a:rPr lang="zh-CN" altLang="en-US" sz="2400" dirty="0" smtClean="0">
                <a:solidFill>
                  <a:srgbClr val="7030A0"/>
                </a:solidFill>
                <a:ea typeface="宋体" panose="02010600030101010101" pitchFamily="2" charset="-122"/>
              </a:rPr>
              <a:t>竞争资源 </a:t>
            </a:r>
            <a:r>
              <a:rPr lang="zh-CN" altLang="en-US" sz="2400" dirty="0" smtClean="0">
                <a:ea typeface="宋体" panose="02010600030101010101" pitchFamily="2" charset="-122"/>
              </a:rPr>
              <a:t>与 </a:t>
            </a:r>
            <a:r>
              <a:rPr lang="zh-CN" altLang="en-US" sz="2400" dirty="0" smtClean="0">
                <a:solidFill>
                  <a:srgbClr val="7030A0"/>
                </a:solidFill>
                <a:ea typeface="宋体" panose="02010600030101010101" pitchFamily="2" charset="-122"/>
              </a:rPr>
              <a:t>推进顺序不当</a:t>
            </a:r>
            <a:endParaRPr lang="en-US" altLang="zh-CN" sz="2400" dirty="0">
              <a:solidFill>
                <a:srgbClr val="7030A0"/>
              </a:solidFill>
              <a:ea typeface="宋体" panose="02010600030101010101" pitchFamily="2" charset="-122"/>
            </a:endParaRP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 </a:t>
            </a:r>
            <a:r>
              <a:rPr lang="zh-CN" altLang="en-US" sz="2000" dirty="0" smtClean="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signal(B);</a:t>
            </a:r>
          </a:p>
        </p:txBody>
      </p:sp>
    </p:spTree>
    <p:extLst>
      <p:ext uri="{BB962C8B-B14F-4D97-AF65-F5344CB8AC3E}">
        <p14:creationId xmlns:p14="http://schemas.microsoft.com/office/powerpoint/2010/main" val="9524904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878DA69-4BF7-400C-8916-F880A5E9821F}"/>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Deadlock Detection Algorithm </a:t>
            </a:r>
            <a:r>
              <a:rPr lang="en-US" altLang="zh-CN" dirty="0">
                <a:effectLst>
                  <a:outerShdw blurRad="38100" dist="38100" dir="2700000" algn="tl">
                    <a:srgbClr val="C0C0C0"/>
                  </a:outerShdw>
                </a:effectLst>
                <a:ea typeface="宋体" pitchFamily="2" charset="-122"/>
                <a:cs typeface="+mj-cs"/>
              </a:rPr>
              <a:t>(Cont.)</a:t>
            </a:r>
          </a:p>
        </p:txBody>
      </p:sp>
      <p:sp>
        <p:nvSpPr>
          <p:cNvPr id="88067" name="Rectangle 3">
            <a:extLst>
              <a:ext uri="{FF2B5EF4-FFF2-40B4-BE49-F238E27FC236}">
                <a16:creationId xmlns:a16="http://schemas.microsoft.com/office/drawing/2014/main" id="{CE285FBF-ACB7-4B0F-A72B-4D8E730C7EF3}"/>
              </a:ext>
            </a:extLst>
          </p:cNvPr>
          <p:cNvSpPr>
            <a:spLocks noGrp="1" noChangeArrowheads="1"/>
          </p:cNvSpPr>
          <p:nvPr>
            <p:ph type="body" idx="4294967295"/>
          </p:nvPr>
        </p:nvSpPr>
        <p:spPr>
          <a:xfrm>
            <a:off x="827088" y="1497013"/>
            <a:ext cx="7351712" cy="2800350"/>
          </a:xfrm>
        </p:spPr>
        <p:txBody>
          <a:bodyPr/>
          <a:lstStyle/>
          <a:p>
            <a:pPr>
              <a:lnSpc>
                <a:spcPct val="90000"/>
              </a:lnSpc>
              <a:buFont typeface="Monotype Sorts" pitchFamily="2" charset="2"/>
              <a:buNone/>
            </a:pPr>
            <a:r>
              <a:rPr lang="en-US" altLang="zh-CN" sz="1800">
                <a:ea typeface="宋体" panose="02010600030101010101" pitchFamily="2" charset="-122"/>
              </a:rPr>
              <a:t>3.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Allocation</a:t>
            </a:r>
            <a:r>
              <a:rPr lang="en-US" altLang="zh-CN" sz="1800" i="1" baseline="-25000">
                <a:ea typeface="宋体" panose="02010600030101010101" pitchFamily="2" charset="-122"/>
              </a:rPr>
              <a:t>i</a:t>
            </a:r>
            <a:r>
              <a:rPr lang="en-US" altLang="zh-CN" sz="1800">
                <a:ea typeface="宋体" panose="02010600030101010101" pitchFamily="2" charset="-122"/>
              </a:rPr>
              <a:t/>
            </a:r>
            <a:br>
              <a:rPr lang="en-US" altLang="zh-CN" sz="1800">
                <a:ea typeface="宋体" panose="02010600030101010101" pitchFamily="2" charset="-122"/>
              </a:rPr>
            </a:b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true</a:t>
            </a:r>
            <a:r>
              <a:rPr lang="en-US" altLang="zh-CN" sz="1800">
                <a:ea typeface="宋体" panose="02010600030101010101" pitchFamily="2" charset="-122"/>
              </a:rPr>
              <a:t/>
            </a:r>
            <a:br>
              <a:rPr lang="en-US" altLang="zh-CN" sz="1800">
                <a:ea typeface="宋体" panose="02010600030101010101" pitchFamily="2" charset="-122"/>
              </a:rPr>
            </a:br>
            <a:r>
              <a:rPr lang="en-US" altLang="zh-CN" sz="1800">
                <a:ea typeface="宋体" panose="02010600030101010101" pitchFamily="2" charset="-122"/>
              </a:rPr>
              <a:t>go to step 2.</a:t>
            </a:r>
            <a:br>
              <a:rPr lang="en-US" altLang="zh-CN" sz="1800">
                <a:ea typeface="宋体" panose="02010600030101010101" pitchFamily="2" charset="-122"/>
              </a:rPr>
            </a:b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4.	If </a:t>
            </a: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 false, for some </a:t>
            </a:r>
            <a:r>
              <a:rPr lang="en-US" altLang="zh-CN" sz="1800" i="1">
                <a:ea typeface="宋体" panose="02010600030101010101" pitchFamily="2" charset="-122"/>
              </a:rPr>
              <a:t>i</a:t>
            </a:r>
            <a:r>
              <a:rPr lang="en-US" altLang="zh-CN" sz="1800">
                <a:ea typeface="宋体" panose="02010600030101010101" pitchFamily="2" charset="-122"/>
              </a:rPr>
              <a:t>, 1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i</a:t>
            </a:r>
            <a:r>
              <a:rPr lang="en-US" altLang="zh-CN" sz="1800">
                <a:ea typeface="宋体" panose="02010600030101010101" pitchFamily="2" charset="-122"/>
                <a:sym typeface="Symbol" panose="05050102010706020507" pitchFamily="18" charset="2"/>
              </a:rPr>
              <a:t>   </a:t>
            </a:r>
            <a:r>
              <a:rPr lang="en-US" altLang="zh-CN" sz="1800" i="1">
                <a:ea typeface="宋体" panose="02010600030101010101" pitchFamily="2" charset="-122"/>
                <a:sym typeface="Symbol" panose="05050102010706020507" pitchFamily="18" charset="2"/>
              </a:rPr>
              <a:t>n</a:t>
            </a:r>
            <a:r>
              <a:rPr lang="en-US" altLang="zh-CN" sz="1800">
                <a:ea typeface="宋体" panose="02010600030101010101" pitchFamily="2" charset="-122"/>
                <a:sym typeface="Symbol" panose="05050102010706020507" pitchFamily="18" charset="2"/>
              </a:rPr>
              <a:t>, then</a:t>
            </a:r>
            <a:r>
              <a:rPr lang="en-US" altLang="zh-CN" sz="1800">
                <a:solidFill>
                  <a:srgbClr val="FF0066"/>
                </a:solidFill>
                <a:ea typeface="宋体" panose="02010600030101010101" pitchFamily="2" charset="-122"/>
                <a:sym typeface="Symbol" panose="05050102010706020507" pitchFamily="18" charset="2"/>
              </a:rPr>
              <a:t> the system is in deadlock state. Moreover, </a:t>
            </a:r>
            <a:r>
              <a:rPr lang="en-US" altLang="zh-CN" sz="1800">
                <a:ea typeface="宋体" panose="02010600030101010101" pitchFamily="2" charset="-122"/>
                <a:sym typeface="Symbol" panose="05050102010706020507" pitchFamily="18" charset="2"/>
              </a:rPr>
              <a:t>if </a:t>
            </a:r>
            <a:r>
              <a:rPr lang="en-US" altLang="zh-CN" sz="1800" i="1">
                <a:ea typeface="宋体" panose="02010600030101010101" pitchFamily="2" charset="-122"/>
                <a:sym typeface="Symbol" panose="05050102010706020507" pitchFamily="18" charset="2"/>
              </a:rPr>
              <a:t>Finish</a:t>
            </a:r>
            <a:r>
              <a:rPr lang="en-US" altLang="zh-CN" sz="1800">
                <a:ea typeface="宋体" panose="02010600030101010101" pitchFamily="2" charset="-122"/>
                <a:sym typeface="Symbol" panose="05050102010706020507" pitchFamily="18" charset="2"/>
              </a:rPr>
              <a:t>[</a:t>
            </a:r>
            <a:r>
              <a:rPr lang="en-US" altLang="zh-CN" sz="1800" i="1">
                <a:ea typeface="宋体" panose="02010600030101010101" pitchFamily="2" charset="-122"/>
                <a:sym typeface="Symbol" panose="05050102010706020507" pitchFamily="18" charset="2"/>
              </a:rPr>
              <a:t>i</a:t>
            </a:r>
            <a:r>
              <a:rPr lang="en-US" altLang="zh-CN" sz="1800">
                <a:ea typeface="宋体" panose="02010600030101010101" pitchFamily="2" charset="-122"/>
                <a:sym typeface="Symbol" panose="05050102010706020507" pitchFamily="18" charset="2"/>
              </a:rPr>
              <a:t>] == </a:t>
            </a:r>
            <a:r>
              <a:rPr lang="en-US" altLang="zh-CN" sz="1800" i="1">
                <a:ea typeface="宋体" panose="02010600030101010101" pitchFamily="2" charset="-122"/>
                <a:sym typeface="Symbol" panose="05050102010706020507" pitchFamily="18" charset="2"/>
              </a:rPr>
              <a:t>false</a:t>
            </a:r>
            <a:r>
              <a:rPr lang="en-US" altLang="zh-CN" sz="1800">
                <a:ea typeface="宋体" panose="02010600030101010101" pitchFamily="2" charset="-122"/>
                <a:sym typeface="Symbol" panose="05050102010706020507" pitchFamily="18" charset="2"/>
              </a:rPr>
              <a:t>, then </a:t>
            </a:r>
            <a:r>
              <a:rPr lang="en-US" altLang="zh-CN" sz="1800" i="1">
                <a:solidFill>
                  <a:srgbClr val="FF0066"/>
                </a:solidFill>
                <a:ea typeface="宋体" panose="02010600030101010101" pitchFamily="2" charset="-122"/>
                <a:sym typeface="Symbol" panose="05050102010706020507" pitchFamily="18" charset="2"/>
              </a:rPr>
              <a:t>P</a:t>
            </a:r>
            <a:r>
              <a:rPr lang="en-US" altLang="zh-CN" sz="1800" i="1" baseline="-25000">
                <a:solidFill>
                  <a:srgbClr val="FF0066"/>
                </a:solidFill>
                <a:ea typeface="宋体" panose="02010600030101010101" pitchFamily="2" charset="-122"/>
                <a:sym typeface="Symbol" panose="05050102010706020507" pitchFamily="18" charset="2"/>
              </a:rPr>
              <a:t>i</a:t>
            </a:r>
            <a:r>
              <a:rPr lang="en-US" altLang="zh-CN" sz="1800">
                <a:solidFill>
                  <a:srgbClr val="FF0066"/>
                </a:solidFill>
                <a:ea typeface="宋体" panose="02010600030101010101" pitchFamily="2" charset="-122"/>
                <a:sym typeface="Symbol" panose="05050102010706020507" pitchFamily="18" charset="2"/>
              </a:rPr>
              <a:t> is deadlocked.</a:t>
            </a:r>
          </a:p>
          <a:p>
            <a:pPr>
              <a:lnSpc>
                <a:spcPct val="90000"/>
              </a:lnSpc>
              <a:buFont typeface="Monotype Sorts" pitchFamily="2" charset="2"/>
              <a:buNone/>
            </a:pPr>
            <a:r>
              <a:rPr lang="en-US" altLang="zh-CN" sz="1800">
                <a:ea typeface="宋体" panose="02010600030101010101" pitchFamily="2" charset="-122"/>
                <a:sym typeface="Symbol" panose="05050102010706020507" pitchFamily="18" charset="2"/>
              </a:rPr>
              <a:t>	</a:t>
            </a:r>
            <a:r>
              <a:rPr lang="zh-CN" altLang="en-US" sz="1800">
                <a:solidFill>
                  <a:srgbClr val="006600"/>
                </a:solidFill>
                <a:ea typeface="宋体" panose="02010600030101010101" pitchFamily="2" charset="-122"/>
                <a:sym typeface="Symbol" panose="05050102010706020507" pitchFamily="18" charset="2"/>
              </a:rPr>
              <a:t>注：如果不能使所有进程对应的</a:t>
            </a:r>
            <a:r>
              <a:rPr lang="en-US" altLang="zh-CN" sz="1800" i="1">
                <a:solidFill>
                  <a:srgbClr val="006600"/>
                </a:solidFill>
                <a:ea typeface="宋体" panose="02010600030101010101" pitchFamily="2" charset="-122"/>
              </a:rPr>
              <a:t>Finish</a:t>
            </a:r>
            <a:r>
              <a:rPr lang="en-US" altLang="zh-CN" sz="1800">
                <a:solidFill>
                  <a:srgbClr val="006600"/>
                </a:solidFill>
                <a:ea typeface="宋体" panose="02010600030101010101" pitchFamily="2" charset="-122"/>
              </a:rPr>
              <a:t>[</a:t>
            </a:r>
            <a:r>
              <a:rPr lang="en-US" altLang="zh-CN" sz="1800" i="1">
                <a:solidFill>
                  <a:srgbClr val="006600"/>
                </a:solidFill>
                <a:ea typeface="宋体" panose="02010600030101010101" pitchFamily="2" charset="-122"/>
              </a:rPr>
              <a:t>i</a:t>
            </a:r>
            <a:r>
              <a:rPr lang="en-US" altLang="zh-CN" sz="1800">
                <a:solidFill>
                  <a:srgbClr val="006600"/>
                </a:solidFill>
                <a:ea typeface="宋体" panose="02010600030101010101" pitchFamily="2" charset="-122"/>
              </a:rPr>
              <a:t>]=true</a:t>
            </a:r>
            <a:r>
              <a:rPr lang="zh-CN" altLang="en-US" sz="1800">
                <a:solidFill>
                  <a:srgbClr val="006600"/>
                </a:solidFill>
                <a:ea typeface="宋体" panose="02010600030101010101" pitchFamily="2" charset="-122"/>
              </a:rPr>
              <a:t>，说明系统不能满足</a:t>
            </a:r>
            <a:r>
              <a:rPr lang="en-US" altLang="zh-CN" sz="1800" i="1">
                <a:solidFill>
                  <a:srgbClr val="006600"/>
                </a:solidFill>
                <a:ea typeface="宋体" panose="02010600030101010101" pitchFamily="2" charset="-122"/>
              </a:rPr>
              <a:t>Finish</a:t>
            </a:r>
            <a:r>
              <a:rPr lang="en-US" altLang="zh-CN" sz="1800">
                <a:solidFill>
                  <a:srgbClr val="006600"/>
                </a:solidFill>
                <a:ea typeface="宋体" panose="02010600030101010101" pitchFamily="2" charset="-122"/>
              </a:rPr>
              <a:t>[</a:t>
            </a:r>
            <a:r>
              <a:rPr lang="en-US" altLang="zh-CN" sz="1800" i="1">
                <a:solidFill>
                  <a:srgbClr val="006600"/>
                </a:solidFill>
                <a:ea typeface="宋体" panose="02010600030101010101" pitchFamily="2" charset="-122"/>
              </a:rPr>
              <a:t>i</a:t>
            </a:r>
            <a:r>
              <a:rPr lang="en-US" altLang="zh-CN" sz="1800">
                <a:solidFill>
                  <a:srgbClr val="006600"/>
                </a:solidFill>
                <a:ea typeface="宋体" panose="02010600030101010101" pitchFamily="2" charset="-122"/>
              </a:rPr>
              <a:t>]=false</a:t>
            </a:r>
            <a:r>
              <a:rPr lang="zh-CN" altLang="en-US" sz="1800">
                <a:solidFill>
                  <a:srgbClr val="006600"/>
                </a:solidFill>
                <a:ea typeface="宋体" panose="02010600030101010101" pitchFamily="2" charset="-122"/>
              </a:rPr>
              <a:t>对应的进程所提出的资源请求，这些进程会进入等待状态，且互相等待，是死锁进程。</a:t>
            </a:r>
            <a:endParaRPr lang="en-US" altLang="zh-CN" sz="1800">
              <a:solidFill>
                <a:srgbClr val="006600"/>
              </a:solidFill>
              <a:ea typeface="宋体" panose="02010600030101010101" pitchFamily="2" charset="-122"/>
            </a:endParaRPr>
          </a:p>
        </p:txBody>
      </p:sp>
      <p:sp>
        <p:nvSpPr>
          <p:cNvPr id="88068" name="Text Box 4">
            <a:extLst>
              <a:ext uri="{FF2B5EF4-FFF2-40B4-BE49-F238E27FC236}">
                <a16:creationId xmlns:a16="http://schemas.microsoft.com/office/drawing/2014/main" id="{ED2BECAD-69F8-4B65-BB6E-3989EB7276A2}"/>
              </a:ext>
            </a:extLst>
          </p:cNvPr>
          <p:cNvSpPr txBox="1">
            <a:spLocks noChangeArrowheads="1"/>
          </p:cNvSpPr>
          <p:nvPr/>
        </p:nvSpPr>
        <p:spPr bwMode="auto">
          <a:xfrm>
            <a:off x="827088" y="4597400"/>
            <a:ext cx="76946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sym typeface="Symbol" panose="05050102010706020507" pitchFamily="18" charset="2"/>
              </a:rPr>
              <a:t>Algorithm requires an order of O(</a:t>
            </a:r>
            <a:r>
              <a:rPr lang="en-US" altLang="zh-CN" sz="1800" i="1">
                <a:ea typeface="宋体" panose="02010600030101010101" pitchFamily="2" charset="-122"/>
                <a:sym typeface="Symbol" panose="05050102010706020507" pitchFamily="18" charset="2"/>
              </a:rPr>
              <a:t>m </a:t>
            </a:r>
            <a:r>
              <a:rPr lang="en-US" altLang="zh-CN" sz="1800">
                <a:ea typeface="宋体" panose="02010600030101010101" pitchFamily="2" charset="-122"/>
                <a:sym typeface="Symbol" panose="05050102010706020507" pitchFamily="18" charset="2"/>
              </a:rPr>
              <a:t>x</a:t>
            </a:r>
            <a:r>
              <a:rPr lang="en-US" altLang="zh-CN" sz="1800" i="1">
                <a:ea typeface="宋体" panose="02010600030101010101" pitchFamily="2" charset="-122"/>
                <a:sym typeface="Symbol" panose="05050102010706020507" pitchFamily="18" charset="2"/>
              </a:rPr>
              <a:t> n</a:t>
            </a:r>
            <a:r>
              <a:rPr lang="en-US" altLang="zh-CN" sz="1800" baseline="30000">
                <a:ea typeface="宋体" panose="02010600030101010101" pitchFamily="2" charset="-122"/>
                <a:sym typeface="Symbol" panose="05050102010706020507" pitchFamily="18" charset="2"/>
              </a:rPr>
              <a:t>2)</a:t>
            </a:r>
            <a:r>
              <a:rPr lang="en-US" altLang="zh-CN" sz="1800">
                <a:ea typeface="宋体" panose="02010600030101010101" pitchFamily="2" charset="-122"/>
                <a:sym typeface="Symbol" panose="05050102010706020507" pitchFamily="18" charset="2"/>
              </a:rPr>
              <a:t> operations to detect whether the system is in deadlocked state. </a:t>
            </a:r>
            <a:endParaRPr lang="en-US" altLang="zh-CN" sz="1800">
              <a:ea typeface="宋体" panose="02010600030101010101" pitchFamily="2" charset="-122"/>
            </a:endParaRP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2D5A346-A1CC-47F3-81FA-1C1308054FF8}"/>
              </a:ext>
            </a:extLst>
          </p:cNvPr>
          <p:cNvSpPr>
            <a:spLocks noGrp="1" noChangeArrowheads="1"/>
          </p:cNvSpPr>
          <p:nvPr>
            <p:ph type="title" idx="4294967295"/>
          </p:nvPr>
        </p:nvSpPr>
        <p:spPr>
          <a:xfrm>
            <a:off x="585788" y="250825"/>
            <a:ext cx="826135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a:t>
            </a:r>
            <a:r>
              <a:rPr lang="en-US" altLang="zh-CN" dirty="0">
                <a:effectLst>
                  <a:outerShdw blurRad="38100" dist="38100" dir="2700000" algn="tl">
                    <a:srgbClr val="C0C0C0"/>
                  </a:outerShdw>
                </a:effectLst>
                <a:ea typeface="宋体" pitchFamily="2" charset="-122"/>
              </a:rPr>
              <a:t>Deadlock Detection Algorithm</a:t>
            </a:r>
            <a:endParaRPr lang="en-US" altLang="zh-CN" dirty="0">
              <a:effectLst>
                <a:outerShdw blurRad="38100" dist="38100" dir="2700000" algn="tl">
                  <a:srgbClr val="C0C0C0"/>
                </a:outerShdw>
              </a:effectLst>
              <a:ea typeface="宋体" pitchFamily="2" charset="-122"/>
              <a:cs typeface="+mj-cs"/>
            </a:endParaRPr>
          </a:p>
        </p:txBody>
      </p:sp>
      <p:sp>
        <p:nvSpPr>
          <p:cNvPr id="89091" name="Rectangle 3">
            <a:extLst>
              <a:ext uri="{FF2B5EF4-FFF2-40B4-BE49-F238E27FC236}">
                <a16:creationId xmlns:a16="http://schemas.microsoft.com/office/drawing/2014/main" id="{C89070D8-D47D-4802-A6D8-E37ED8210205}"/>
              </a:ext>
            </a:extLst>
          </p:cNvPr>
          <p:cNvSpPr>
            <a:spLocks noGrp="1" noChangeArrowheads="1"/>
          </p:cNvSpPr>
          <p:nvPr>
            <p:ph type="body" idx="4294967295"/>
          </p:nvPr>
        </p:nvSpPr>
        <p:spPr>
          <a:xfrm>
            <a:off x="827088" y="1282700"/>
            <a:ext cx="7778750" cy="4870450"/>
          </a:xfrm>
        </p:spPr>
        <p:txBody>
          <a:bodyPr/>
          <a:lstStyle/>
          <a:p>
            <a:pPr>
              <a:tabLst>
                <a:tab pos="1428750" algn="l"/>
                <a:tab pos="2338388" algn="ctr"/>
                <a:tab pos="3594100" algn="ctr"/>
                <a:tab pos="4921250" algn="ctr"/>
              </a:tabLst>
            </a:pPr>
            <a:r>
              <a:rPr lang="en-US" altLang="zh-CN" sz="1800" dirty="0">
                <a:ea typeface="宋体" panose="02010600030101010101" pitchFamily="2" charset="-122"/>
              </a:rPr>
              <a:t>Five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three resource types </a:t>
            </a:r>
            <a:br>
              <a:rPr lang="en-US" altLang="zh-CN" sz="1800" dirty="0">
                <a:ea typeface="宋体" panose="02010600030101010101" pitchFamily="2" charset="-122"/>
              </a:rPr>
            </a:br>
            <a:r>
              <a:rPr lang="en-US" altLang="zh-CN" sz="1800" dirty="0">
                <a:ea typeface="宋体" panose="02010600030101010101" pitchFamily="2" charset="-122"/>
              </a:rPr>
              <a:t>A (7 instances), </a:t>
            </a:r>
            <a:r>
              <a:rPr lang="en-US" altLang="zh-CN" sz="1800" i="1" dirty="0">
                <a:ea typeface="宋体" panose="02010600030101010101" pitchFamily="2" charset="-122"/>
              </a:rPr>
              <a:t>B </a:t>
            </a:r>
            <a:r>
              <a:rPr lang="en-US" altLang="zh-CN" sz="1800" dirty="0">
                <a:ea typeface="宋体" panose="02010600030101010101" pitchFamily="2" charset="-122"/>
              </a:rPr>
              <a:t>(2 instances), and </a:t>
            </a:r>
            <a:r>
              <a:rPr lang="en-US" altLang="zh-CN" sz="1800" i="1" dirty="0">
                <a:ea typeface="宋体" panose="02010600030101010101" pitchFamily="2" charset="-122"/>
              </a:rPr>
              <a:t>C</a:t>
            </a:r>
            <a:r>
              <a:rPr lang="en-US" altLang="zh-CN" sz="1800" dirty="0">
                <a:ea typeface="宋体" panose="02010600030101010101" pitchFamily="2" charset="-122"/>
              </a:rPr>
              <a:t> (6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C0000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A B C 	A B C 	A B C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0 0 0 	0 0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2 0 2</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3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1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0 0 2</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a:p>
            <a:pPr>
              <a:tabLst>
                <a:tab pos="1428750" algn="l"/>
                <a:tab pos="2338388" algn="ctr"/>
                <a:tab pos="3594100" algn="ctr"/>
                <a:tab pos="492125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FF0000"/>
                </a:solidFill>
                <a:ea typeface="宋体" panose="02010600030101010101" pitchFamily="2" charset="-122"/>
              </a:rPr>
              <a:t>sequence &lt;</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0</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
        <p:nvSpPr>
          <p:cNvPr id="2" name="圆角矩形标注 1"/>
          <p:cNvSpPr/>
          <p:nvPr/>
        </p:nvSpPr>
        <p:spPr bwMode="auto">
          <a:xfrm>
            <a:off x="6646127" y="1427356"/>
            <a:ext cx="2111801" cy="791737"/>
          </a:xfrm>
          <a:prstGeom prst="wedgeRoundRectCallout">
            <a:avLst>
              <a:gd name="adj1" fmla="val -143867"/>
              <a:gd name="adj2" fmla="val 6468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dirty="0" smtClean="0">
                <a:ln>
                  <a:noFill/>
                </a:ln>
                <a:solidFill>
                  <a:schemeClr val="tx1"/>
                </a:solidFill>
                <a:effectLst/>
                <a:latin typeface="Helvetica" pitchFamily="2" charset="0"/>
              </a:rPr>
              <a:t>不是</a:t>
            </a:r>
            <a:r>
              <a:rPr kumimoji="0" lang="en-US" altLang="zh-CN" sz="1800" b="0" i="0" u="none" strike="noStrike" cap="none" normalizeH="0" baseline="0" dirty="0" smtClean="0">
                <a:ln>
                  <a:noFill/>
                </a:ln>
                <a:solidFill>
                  <a:schemeClr val="tx1"/>
                </a:solidFill>
                <a:effectLst/>
                <a:latin typeface="Helvetica" pitchFamily="2" charset="0"/>
              </a:rPr>
              <a:t>Claim</a:t>
            </a:r>
            <a:r>
              <a:rPr kumimoji="0" lang="zh-CN" altLang="en-US" sz="1800" b="0" i="0" u="none" strike="noStrike" cap="none" normalizeH="0" baseline="0" dirty="0" smtClean="0">
                <a:ln>
                  <a:noFill/>
                </a:ln>
                <a:solidFill>
                  <a:schemeClr val="tx1"/>
                </a:solidFill>
                <a:effectLst/>
                <a:latin typeface="Helvetica" pitchFamily="2" charset="0"/>
              </a:rPr>
              <a:t>，是已经发出的资源请求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76892C-A993-428E-99FB-C03B5238072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(Cont.)</a:t>
            </a:r>
          </a:p>
        </p:txBody>
      </p:sp>
      <p:sp>
        <p:nvSpPr>
          <p:cNvPr id="90115" name="Rectangle 3">
            <a:extLst>
              <a:ext uri="{FF2B5EF4-FFF2-40B4-BE49-F238E27FC236}">
                <a16:creationId xmlns:a16="http://schemas.microsoft.com/office/drawing/2014/main" id="{24487D57-E0E2-4061-AFC0-5DFE2AD07EFB}"/>
              </a:ext>
            </a:extLst>
          </p:cNvPr>
          <p:cNvSpPr>
            <a:spLocks noGrp="1" noChangeArrowheads="1"/>
          </p:cNvSpPr>
          <p:nvPr>
            <p:ph type="body" idx="4294967295"/>
          </p:nvPr>
        </p:nvSpPr>
        <p:spPr>
          <a:xfrm>
            <a:off x="827088" y="1282700"/>
            <a:ext cx="7351712" cy="4929188"/>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2</a:t>
            </a:r>
            <a:r>
              <a:rPr lang="en-US" altLang="zh-CN" sz="2400" dirty="0">
                <a:solidFill>
                  <a:srgbClr val="C00000"/>
                </a:solidFill>
                <a:ea typeface="宋体" panose="02010600030101010101" pitchFamily="2" charset="-122"/>
              </a:rPr>
              <a:t> requests an additional instance of type</a:t>
            </a:r>
            <a:r>
              <a:rPr lang="en-US" altLang="zh-CN" sz="2400" i="1" dirty="0">
                <a:solidFill>
                  <a:srgbClr val="C00000"/>
                </a:solidFill>
                <a:ea typeface="宋体" panose="02010600030101010101" pitchFamily="2" charset="-122"/>
              </a:rPr>
              <a:t> C</a:t>
            </a:r>
            <a:r>
              <a:rPr lang="en-US" altLang="zh-CN" sz="2400" dirty="0">
                <a:solidFill>
                  <a:srgbClr val="C00000"/>
                </a:solidFill>
                <a:ea typeface="宋体" panose="02010600030101010101" pitchFamily="2" charset="-122"/>
              </a:rPr>
              <a:t>.</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dirty="0">
                <a:solidFill>
                  <a:srgbClr val="000099"/>
                </a:solidFill>
                <a:ea typeface="宋体" panose="02010600030101010101" pitchFamily="2" charset="-122"/>
              </a:rPr>
              <a:t> </a:t>
            </a:r>
            <a:r>
              <a:rPr lang="en-US" altLang="zh-CN" sz="1600" i="1" u="sng" dirty="0">
                <a:solidFill>
                  <a:srgbClr val="009900"/>
                </a:solidFill>
                <a:ea typeface="宋体" panose="02010600030101010101" pitchFamily="2" charset="-122"/>
              </a:rPr>
              <a:t>Allocation</a:t>
            </a:r>
            <a:r>
              <a:rPr lang="en-US" altLang="zh-CN" sz="1600" i="1" dirty="0">
                <a:solidFill>
                  <a:srgbClr val="009900"/>
                </a:solidFill>
                <a:ea typeface="宋体" panose="02010600030101010101" pitchFamily="2" charset="-122"/>
              </a:rPr>
              <a:t>     </a:t>
            </a:r>
            <a:r>
              <a:rPr lang="en-US" altLang="zh-CN" sz="1600" i="1" u="sng" dirty="0">
                <a:solidFill>
                  <a:srgbClr val="C00000"/>
                </a:solidFill>
                <a:ea typeface="宋体" panose="02010600030101010101" pitchFamily="2" charset="-122"/>
              </a:rPr>
              <a:t>Request</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Available</a:t>
            </a:r>
            <a:r>
              <a:rPr lang="en-US" altLang="zh-CN" sz="1600" i="1" dirty="0">
                <a:solidFill>
                  <a:srgbClr val="009900"/>
                </a:solidFill>
                <a:ea typeface="宋体" panose="02010600030101010101" pitchFamily="2" charset="-122"/>
              </a:rPr>
              <a:t>   </a:t>
            </a:r>
            <a:r>
              <a:rPr lang="en-US" altLang="zh-CN" sz="1600" i="1" u="sng" dirty="0">
                <a:solidFill>
                  <a:srgbClr val="009900"/>
                </a:solidFill>
                <a:ea typeface="宋体" panose="02010600030101010101" pitchFamily="2" charset="-122"/>
              </a:rPr>
              <a:t>Finish</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A B C 	A B C 	A B C       </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0</a:t>
            </a:r>
            <a:r>
              <a:rPr lang="en-US" altLang="zh-CN" sz="1600" dirty="0">
                <a:ea typeface="宋体" panose="02010600030101010101" pitchFamily="2" charset="-122"/>
              </a:rPr>
              <a:t>	0 1 0 	0 0 0 	0 0 0         true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1</a:t>
            </a:r>
            <a:r>
              <a:rPr lang="en-US" altLang="zh-CN" sz="1600" dirty="0">
                <a:ea typeface="宋体" panose="02010600030101010101" pitchFamily="2" charset="-122"/>
              </a:rPr>
              <a:t>	2 0 0 	2 0 1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solidFill>
                  <a:srgbClr val="FF0000"/>
                </a:solidFill>
                <a:ea typeface="宋体" panose="02010600030101010101" pitchFamily="2" charset="-122"/>
              </a:rPr>
              <a:t>P</a:t>
            </a:r>
            <a:r>
              <a:rPr lang="en-US" altLang="zh-CN" sz="1600" baseline="-25000" dirty="0">
                <a:solidFill>
                  <a:srgbClr val="FF0000"/>
                </a:solidFill>
                <a:ea typeface="宋体" panose="02010600030101010101" pitchFamily="2" charset="-122"/>
              </a:rPr>
              <a:t>2</a:t>
            </a:r>
            <a:r>
              <a:rPr lang="en-US" altLang="zh-CN" sz="1600" dirty="0">
                <a:solidFill>
                  <a:srgbClr val="FF0000"/>
                </a:solidFill>
                <a:ea typeface="宋体" panose="02010600030101010101" pitchFamily="2" charset="-122"/>
              </a:rPr>
              <a:t>	</a:t>
            </a:r>
            <a:r>
              <a:rPr lang="en-US" altLang="zh-CN" sz="1600" dirty="0">
                <a:ea typeface="宋体" panose="02010600030101010101" pitchFamily="2" charset="-122"/>
              </a:rPr>
              <a:t>3 0 3</a:t>
            </a:r>
            <a:r>
              <a:rPr lang="en-US" altLang="zh-CN" sz="1600" dirty="0">
                <a:solidFill>
                  <a:srgbClr val="FF0000"/>
                </a:solidFill>
                <a:ea typeface="宋体" panose="02010600030101010101" pitchFamily="2" charset="-122"/>
              </a:rPr>
              <a:t>	0 0 1                         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3</a:t>
            </a:r>
            <a:r>
              <a:rPr lang="en-US" altLang="zh-CN" sz="1600" dirty="0">
                <a:ea typeface="宋体" panose="02010600030101010101" pitchFamily="2" charset="-122"/>
              </a:rPr>
              <a:t>	2 1 1 	1 0 0                         </a:t>
            </a:r>
            <a:r>
              <a:rPr lang="en-US" altLang="zh-CN" sz="1600" dirty="0">
                <a:solidFill>
                  <a:srgbClr val="FF0000"/>
                </a:solidFill>
                <a:ea typeface="宋体" panose="02010600030101010101" pitchFamily="2" charset="-122"/>
              </a:rPr>
              <a:t>false</a:t>
            </a:r>
          </a:p>
          <a:p>
            <a:pPr>
              <a:buFont typeface="Monotype Sorts" pitchFamily="2" charset="2"/>
              <a:buNone/>
              <a:tabLst>
                <a:tab pos="2800350" algn="l"/>
                <a:tab pos="3708400" algn="ctr"/>
              </a:tabLst>
            </a:pPr>
            <a:r>
              <a:rPr lang="en-US" altLang="zh-CN" sz="1600" dirty="0">
                <a:ea typeface="宋体" panose="02010600030101010101" pitchFamily="2" charset="-122"/>
              </a:rPr>
              <a:t>		</a:t>
            </a:r>
            <a:r>
              <a:rPr lang="en-US" altLang="zh-CN" sz="1600" i="1" dirty="0">
                <a:ea typeface="宋体" panose="02010600030101010101" pitchFamily="2" charset="-122"/>
              </a:rPr>
              <a:t>P</a:t>
            </a:r>
            <a:r>
              <a:rPr lang="en-US" altLang="zh-CN" sz="1600" baseline="-25000" dirty="0">
                <a:ea typeface="宋体" panose="02010600030101010101" pitchFamily="2" charset="-122"/>
              </a:rPr>
              <a:t>4</a:t>
            </a:r>
            <a:r>
              <a:rPr lang="en-US" altLang="zh-CN" sz="1600" dirty="0">
                <a:ea typeface="宋体" panose="02010600030101010101" pitchFamily="2" charset="-122"/>
              </a:rPr>
              <a:t>	0 0 2 	0 0 2                         </a:t>
            </a:r>
            <a:r>
              <a:rPr lang="en-US" altLang="zh-CN" sz="1600" dirty="0">
                <a:solidFill>
                  <a:srgbClr val="FF0000"/>
                </a:solidFill>
                <a:ea typeface="宋体" panose="02010600030101010101" pitchFamily="2" charset="-122"/>
              </a:rPr>
              <a:t>false</a:t>
            </a:r>
          </a:p>
          <a:p>
            <a:pPr>
              <a:tabLst>
                <a:tab pos="2800350" algn="l"/>
                <a:tab pos="3708400" algn="ctr"/>
              </a:tabLst>
            </a:pPr>
            <a:r>
              <a:rPr lang="en-US" altLang="zh-CN" sz="1800" dirty="0">
                <a:ea typeface="宋体" panose="02010600030101010101" pitchFamily="2" charset="-122"/>
              </a:rPr>
              <a:t>State of system?</a:t>
            </a:r>
          </a:p>
          <a:p>
            <a:pPr lvl="1">
              <a:tabLst>
                <a:tab pos="2800350" algn="l"/>
                <a:tab pos="3708400" algn="ctr"/>
              </a:tabLst>
            </a:pPr>
            <a:r>
              <a:rPr lang="en-US" altLang="zh-CN" sz="1800" dirty="0">
                <a:ea typeface="宋体" panose="02010600030101010101" pitchFamily="2" charset="-122"/>
              </a:rPr>
              <a:t>Can reclaim resources held by process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but insufficient resources to fulfill other processes’ requests.  </a:t>
            </a:r>
          </a:p>
          <a:p>
            <a:pPr lvl="1">
              <a:tabLst>
                <a:tab pos="2800350" algn="l"/>
                <a:tab pos="3708400" algn="ctr"/>
              </a:tabLst>
            </a:pPr>
            <a:r>
              <a:rPr lang="en-US" altLang="zh-CN" sz="1800" b="1" dirty="0">
                <a:solidFill>
                  <a:srgbClr val="000099"/>
                </a:solidFill>
                <a:ea typeface="宋体" panose="02010600030101010101" pitchFamily="2" charset="-122"/>
              </a:rPr>
              <a:t>Executing deadlock detection algorithm shows that </a:t>
            </a:r>
            <a:r>
              <a:rPr lang="en-US" altLang="zh-CN" sz="1800" b="1" dirty="0">
                <a:solidFill>
                  <a:srgbClr val="006600"/>
                </a:solidFill>
                <a:ea typeface="宋体" panose="02010600030101010101" pitchFamily="2" charset="-122"/>
              </a:rPr>
              <a:t>No sequence  will result in </a:t>
            </a:r>
            <a:r>
              <a:rPr lang="en-US" altLang="zh-CN" sz="1800" b="1" i="1" dirty="0">
                <a:solidFill>
                  <a:srgbClr val="006600"/>
                </a:solidFill>
                <a:ea typeface="宋体" panose="02010600030101010101" pitchFamily="2" charset="-122"/>
              </a:rPr>
              <a:t>Finish</a:t>
            </a:r>
            <a:r>
              <a:rPr lang="en-US" altLang="zh-CN" sz="1800" b="1" dirty="0">
                <a:solidFill>
                  <a:srgbClr val="006600"/>
                </a:solidFill>
                <a:ea typeface="宋体" panose="02010600030101010101" pitchFamily="2" charset="-122"/>
              </a:rPr>
              <a:t>[</a:t>
            </a:r>
            <a:r>
              <a:rPr lang="en-US" altLang="zh-CN" sz="1800" b="1" i="1" dirty="0" err="1">
                <a:solidFill>
                  <a:srgbClr val="006600"/>
                </a:solidFill>
                <a:ea typeface="宋体" panose="02010600030101010101" pitchFamily="2" charset="-122"/>
              </a:rPr>
              <a:t>i</a:t>
            </a:r>
            <a:r>
              <a:rPr lang="en-US" altLang="zh-CN" sz="1800" b="1" dirty="0">
                <a:solidFill>
                  <a:srgbClr val="006600"/>
                </a:solidFill>
                <a:ea typeface="宋体" panose="02010600030101010101" pitchFamily="2" charset="-122"/>
              </a:rPr>
              <a:t>] = true for all </a:t>
            </a:r>
            <a:r>
              <a:rPr lang="en-US" altLang="zh-CN" sz="1800" b="1" i="1"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 </a:t>
            </a:r>
          </a:p>
          <a:p>
            <a:pPr lvl="1">
              <a:tabLst>
                <a:tab pos="2800350" algn="l"/>
                <a:tab pos="3708400" algn="ctr"/>
              </a:tabLst>
            </a:pPr>
            <a:r>
              <a:rPr lang="en-US" altLang="zh-CN" sz="1800" dirty="0">
                <a:solidFill>
                  <a:srgbClr val="FF0000"/>
                </a:solidFill>
                <a:ea typeface="宋体" panose="02010600030101010101" pitchFamily="2" charset="-122"/>
              </a:rPr>
              <a:t>Deadlock exists</a:t>
            </a:r>
            <a:r>
              <a:rPr lang="en-US" altLang="zh-CN" sz="1800" dirty="0">
                <a:ea typeface="宋体" panose="02010600030101010101" pitchFamily="2" charset="-122"/>
              </a:rPr>
              <a:t>, consisting of </a:t>
            </a:r>
            <a:r>
              <a:rPr lang="en-US" altLang="zh-CN" sz="1800" b="1" dirty="0">
                <a:solidFill>
                  <a:srgbClr val="FF0000"/>
                </a:solidFill>
                <a:ea typeface="宋体" panose="02010600030101010101" pitchFamily="2" charset="-122"/>
              </a:rPr>
              <a:t>processes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baseline="-25000"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 and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4</a:t>
            </a:r>
            <a:r>
              <a:rPr lang="en-US" altLang="zh-CN" sz="1800" b="1" dirty="0">
                <a:solidFill>
                  <a:srgbClr val="FF0000"/>
                </a:solidFill>
                <a:ea typeface="宋体" panose="02010600030101010101" pitchFamily="2" charset="-122"/>
              </a:rPr>
              <a:t>.</a:t>
            </a:r>
          </a:p>
        </p:txBody>
      </p:sp>
      <p:sp>
        <p:nvSpPr>
          <p:cNvPr id="4" name="圆角矩形标注 3"/>
          <p:cNvSpPr/>
          <p:nvPr/>
        </p:nvSpPr>
        <p:spPr bwMode="auto">
          <a:xfrm>
            <a:off x="685800" y="2163337"/>
            <a:ext cx="2336180" cy="791737"/>
          </a:xfrm>
          <a:prstGeom prst="wedgeRoundRectCallout">
            <a:avLst>
              <a:gd name="adj1" fmla="val -45467"/>
              <a:gd name="adj2" fmla="val 15385"/>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dirty="0" smtClean="0">
                <a:ln>
                  <a:noFill/>
                </a:ln>
                <a:solidFill>
                  <a:schemeClr val="tx1"/>
                </a:solidFill>
                <a:effectLst/>
                <a:latin typeface="Helvetica" pitchFamily="2" charset="0"/>
              </a:rPr>
              <a:t>不是不安全，已经发生死锁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ED6074FF-CE2B-4E26-97F9-04428C4D316F}"/>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1139" name="文本框 1">
            <a:extLst>
              <a:ext uri="{FF2B5EF4-FFF2-40B4-BE49-F238E27FC236}">
                <a16:creationId xmlns:a16="http://schemas.microsoft.com/office/drawing/2014/main" id="{E61ABB6B-BAD1-49A7-9A28-CDF3F05D650E}"/>
              </a:ext>
            </a:extLst>
          </p:cNvPr>
          <p:cNvSpPr txBox="1">
            <a:spLocks noChangeArrowheads="1"/>
          </p:cNvSpPr>
          <p:nvPr/>
        </p:nvSpPr>
        <p:spPr bwMode="auto">
          <a:xfrm>
            <a:off x="6289675" y="1700213"/>
            <a:ext cx="20050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问</a:t>
            </a:r>
            <a:r>
              <a:rPr lang="zh-CN" altLang="en-US" sz="1800" dirty="0" smtClean="0">
                <a:ea typeface="宋体" panose="02010600030101010101" pitchFamily="2" charset="-122"/>
              </a:rPr>
              <a:t>该时刻是否</a:t>
            </a:r>
            <a:r>
              <a:rPr lang="zh-CN" altLang="en-US" sz="1800" dirty="0">
                <a:ea typeface="宋体" panose="02010600030101010101" pitchFamily="2" charset="-122"/>
              </a:rPr>
              <a:t>存在死锁进程？</a:t>
            </a:r>
          </a:p>
        </p:txBody>
      </p:sp>
      <p:pic>
        <p:nvPicPr>
          <p:cNvPr id="3" name="图片 2"/>
          <p:cNvPicPr>
            <a:picLocks noChangeAspect="1"/>
          </p:cNvPicPr>
          <p:nvPr/>
        </p:nvPicPr>
        <p:blipFill>
          <a:blip r:embed="rId2"/>
          <a:stretch>
            <a:fillRect/>
          </a:stretch>
        </p:blipFill>
        <p:spPr>
          <a:xfrm>
            <a:off x="1321802" y="1172369"/>
            <a:ext cx="4569050" cy="3248025"/>
          </a:xfrm>
          <a:prstGeom prst="rect">
            <a:avLst/>
          </a:prstGeom>
        </p:spPr>
      </p:pic>
      <p:sp>
        <p:nvSpPr>
          <p:cNvPr id="5" name="文本框 1">
            <a:extLst>
              <a:ext uri="{FF2B5EF4-FFF2-40B4-BE49-F238E27FC236}">
                <a16:creationId xmlns:a16="http://schemas.microsoft.com/office/drawing/2014/main" id="{C360A8D0-F1D3-4BE6-B23A-B4F7C0A4FB3C}"/>
              </a:ext>
            </a:extLst>
          </p:cNvPr>
          <p:cNvSpPr txBox="1">
            <a:spLocks noChangeArrowheads="1"/>
          </p:cNvSpPr>
          <p:nvPr/>
        </p:nvSpPr>
        <p:spPr bwMode="auto">
          <a:xfrm>
            <a:off x="1019976" y="4642645"/>
            <a:ext cx="6146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solidFill>
                  <a:srgbClr val="0009C0"/>
                </a:solidFill>
                <a:ea typeface="宋体" panose="02010600030101010101" pitchFamily="2" charset="-122"/>
              </a:rPr>
              <a:t>对于资源为单个实例的情况，检测是否存在死锁进程</a:t>
            </a:r>
            <a:r>
              <a:rPr lang="zh-CN" altLang="en-US" sz="1800" dirty="0" smtClean="0">
                <a:solidFill>
                  <a:srgbClr val="0009C0"/>
                </a:solidFill>
                <a:ea typeface="宋体" panose="02010600030101010101" pitchFamily="2" charset="-122"/>
              </a:rPr>
              <a:t>，可以画</a:t>
            </a:r>
            <a:r>
              <a:rPr lang="zh-CN" altLang="en-US" sz="1800" dirty="0">
                <a:solidFill>
                  <a:srgbClr val="0009C0"/>
                </a:solidFill>
                <a:ea typeface="宋体" panose="02010600030101010101" pitchFamily="2" charset="-122"/>
              </a:rPr>
              <a:t>出进程等待图，然后检测是否存在圈</a:t>
            </a:r>
            <a:r>
              <a:rPr lang="zh-CN" altLang="en-US" sz="1800" dirty="0" smtClean="0">
                <a:solidFill>
                  <a:srgbClr val="0009C0"/>
                </a:solidFill>
                <a:ea typeface="宋体" panose="02010600030101010101" pitchFamily="2" charset="-122"/>
              </a:rPr>
              <a:t>。</a:t>
            </a:r>
            <a:endParaRPr lang="en-US" altLang="zh-CN" sz="1800" dirty="0" smtClean="0">
              <a:solidFill>
                <a:srgbClr val="0009C0"/>
              </a:solidFill>
              <a:ea typeface="宋体" panose="02010600030101010101" pitchFamily="2" charset="-122"/>
            </a:endParaRPr>
          </a:p>
          <a:p>
            <a:pPr>
              <a:spcBef>
                <a:spcPct val="0"/>
              </a:spcBef>
              <a:buClrTx/>
              <a:buSzTx/>
              <a:buFontTx/>
              <a:buNone/>
            </a:pPr>
            <a:r>
              <a:rPr lang="zh-CN" altLang="en-US" sz="1800" dirty="0" smtClean="0">
                <a:solidFill>
                  <a:srgbClr val="0009C0"/>
                </a:solidFill>
                <a:ea typeface="宋体" panose="02010600030101010101" pitchFamily="2" charset="-122"/>
              </a:rPr>
              <a:t>（也可以采用死锁定理，或死锁检测算法）</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A9AC5E50-74F6-481A-8D07-BF122F4AE8E2}"/>
              </a:ext>
            </a:extLst>
          </p:cNvPr>
          <p:cNvSpPr>
            <a:spLocks noGrp="1" noChangeArrowheads="1"/>
          </p:cNvSpPr>
          <p:nvPr>
            <p:ph type="title" idx="4294967295"/>
          </p:nvPr>
        </p:nvSpPr>
        <p:spPr>
          <a:xfrm>
            <a:off x="690563" y="319088"/>
            <a:ext cx="8267700" cy="512762"/>
          </a:xfrm>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pic>
        <p:nvPicPr>
          <p:cNvPr id="93187" name="Picture 1032">
            <a:extLst>
              <a:ext uri="{FF2B5EF4-FFF2-40B4-BE49-F238E27FC236}">
                <a16:creationId xmlns:a16="http://schemas.microsoft.com/office/drawing/2014/main" id="{09DD2C86-6F9A-49F8-A2F8-052723C4C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974850" y="1533525"/>
            <a:ext cx="3578225"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3188" name="文本框 1">
            <a:extLst>
              <a:ext uri="{FF2B5EF4-FFF2-40B4-BE49-F238E27FC236}">
                <a16:creationId xmlns:a16="http://schemas.microsoft.com/office/drawing/2014/main" id="{95CA9197-75CC-4050-8168-92FACD375860}"/>
              </a:ext>
            </a:extLst>
          </p:cNvPr>
          <p:cNvSpPr txBox="1">
            <a:spLocks noChangeArrowheads="1"/>
          </p:cNvSpPr>
          <p:nvPr/>
        </p:nvSpPr>
        <p:spPr bwMode="auto">
          <a:xfrm>
            <a:off x="6278563" y="1473200"/>
            <a:ext cx="2005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问该状态是否存在死锁进程？</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BA04349-F706-4AEC-AD55-E878D5EA68C6}"/>
              </a:ext>
            </a:extLst>
          </p:cNvPr>
          <p:cNvSpPr>
            <a:spLocks noGrp="1" noChangeArrowheads="1"/>
          </p:cNvSpPr>
          <p:nvPr>
            <p:ph type="title" idx="4294967295"/>
          </p:nvPr>
        </p:nvSpPr>
        <p:spPr>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例题（续上页）</a:t>
            </a:r>
            <a:endParaRPr lang="en-US" altLang="zh-CN" dirty="0">
              <a:effectLst>
                <a:outerShdw blurRad="38100" dist="38100" dir="2700000" algn="tl">
                  <a:srgbClr val="C0C0C0"/>
                </a:outerShdw>
              </a:effectLst>
              <a:ea typeface="宋体" pitchFamily="2" charset="-122"/>
              <a:cs typeface="+mj-cs"/>
            </a:endParaRPr>
          </a:p>
        </p:txBody>
      </p:sp>
      <p:sp>
        <p:nvSpPr>
          <p:cNvPr id="94211" name="Rectangle 3">
            <a:extLst>
              <a:ext uri="{FF2B5EF4-FFF2-40B4-BE49-F238E27FC236}">
                <a16:creationId xmlns:a16="http://schemas.microsoft.com/office/drawing/2014/main" id="{FCD189DC-BF0F-46C4-BCED-387DD0B5140A}"/>
              </a:ext>
            </a:extLst>
          </p:cNvPr>
          <p:cNvSpPr>
            <a:spLocks noGrp="1" noChangeArrowheads="1"/>
          </p:cNvSpPr>
          <p:nvPr>
            <p:ph type="body" idx="4294967295"/>
          </p:nvPr>
        </p:nvSpPr>
        <p:spPr>
          <a:xfrm>
            <a:off x="827088" y="1282700"/>
            <a:ext cx="7943850" cy="4870450"/>
          </a:xfrm>
        </p:spPr>
        <p:txBody>
          <a:bodyPr/>
          <a:lstStyle/>
          <a:p>
            <a:pPr>
              <a:tabLst>
                <a:tab pos="1428750" algn="l"/>
                <a:tab pos="2338388" algn="ctr"/>
                <a:tab pos="3594100" algn="ctr"/>
                <a:tab pos="4921250" algn="ctr"/>
              </a:tabLst>
            </a:pPr>
            <a:r>
              <a:rPr lang="zh-CN" altLang="en-US" sz="1800" dirty="0" smtClean="0">
                <a:ea typeface="宋体" panose="02010600030101010101" pitchFamily="2" charset="-122"/>
              </a:rPr>
              <a:t>可以采用死锁定理（基于</a:t>
            </a:r>
            <a:r>
              <a:rPr lang="en-US" altLang="zh-CN" sz="1800" dirty="0" smtClean="0">
                <a:ea typeface="宋体" panose="02010600030101010101" pitchFamily="2" charset="-122"/>
              </a:rPr>
              <a:t>RAG</a:t>
            </a:r>
            <a:r>
              <a:rPr lang="zh-CN" altLang="en-US" sz="1800" dirty="0" smtClean="0">
                <a:ea typeface="宋体" panose="02010600030101010101" pitchFamily="2" charset="-122"/>
              </a:rPr>
              <a:t>，图算法）</a:t>
            </a:r>
            <a:endParaRPr lang="en-US" altLang="zh-CN" sz="1800" dirty="0" smtClean="0">
              <a:ea typeface="宋体" panose="02010600030101010101" pitchFamily="2" charset="-122"/>
            </a:endParaRPr>
          </a:p>
          <a:p>
            <a:pPr>
              <a:tabLst>
                <a:tab pos="1428750" algn="l"/>
                <a:tab pos="2338388" algn="ctr"/>
                <a:tab pos="3594100" algn="ctr"/>
                <a:tab pos="4921250" algn="ctr"/>
              </a:tabLst>
            </a:pPr>
            <a:r>
              <a:rPr lang="en-US" altLang="zh-CN" sz="1800" dirty="0" smtClean="0">
                <a:ea typeface="宋体" panose="02010600030101010101" pitchFamily="2" charset="-122"/>
              </a:rPr>
              <a:t>Three </a:t>
            </a:r>
            <a:r>
              <a:rPr lang="en-US" altLang="zh-CN" sz="1800" dirty="0">
                <a:ea typeface="宋体" panose="02010600030101010101" pitchFamily="2" charset="-122"/>
              </a:rPr>
              <a:t>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through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a:t>
            </a:r>
            <a:r>
              <a:rPr lang="en-US" altLang="zh-CN" sz="1800" baseline="-25000" dirty="0">
                <a:ea typeface="宋体" panose="02010600030101010101" pitchFamily="2" charset="-122"/>
              </a:rPr>
              <a:t> </a:t>
            </a:r>
            <a:r>
              <a:rPr lang="en-US" altLang="zh-CN" sz="1800" dirty="0">
                <a:ea typeface="宋体" panose="02010600030101010101" pitchFamily="2" charset="-122"/>
              </a:rPr>
              <a:t>four resource types </a:t>
            </a:r>
            <a:br>
              <a:rPr lang="en-US" altLang="zh-CN" sz="1800" dirty="0">
                <a:ea typeface="宋体" panose="02010600030101010101" pitchFamily="2" charset="-122"/>
              </a:rPr>
            </a:b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dirty="0">
                <a:ea typeface="宋体" panose="02010600030101010101" pitchFamily="2" charset="-122"/>
              </a:rPr>
              <a:t> (1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a:t>
            </a:r>
            <a:r>
              <a:rPr lang="en-US" altLang="zh-CN" sz="1800" dirty="0">
                <a:ea typeface="宋体" panose="02010600030101010101" pitchFamily="2" charset="-122"/>
              </a:rPr>
              <a:t>(2 instances), </a:t>
            </a:r>
            <a:r>
              <a:rPr lang="en-US" altLang="zh-CN" sz="1800" i="1" dirty="0">
                <a:ea typeface="宋体" panose="02010600030101010101" pitchFamily="2" charset="-122"/>
              </a:rPr>
              <a:t>R</a:t>
            </a:r>
            <a:r>
              <a:rPr lang="en-US" altLang="zh-CN" sz="1800" i="1" baseline="-25000" dirty="0">
                <a:ea typeface="宋体" panose="02010600030101010101" pitchFamily="2" charset="-122"/>
              </a:rPr>
              <a:t>3 </a:t>
            </a:r>
            <a:r>
              <a:rPr lang="en-US" altLang="zh-CN" sz="1800" dirty="0">
                <a:ea typeface="宋体" panose="02010600030101010101" pitchFamily="2" charset="-122"/>
              </a:rPr>
              <a:t> (1 instances), and </a:t>
            </a:r>
            <a:r>
              <a:rPr lang="en-US" altLang="zh-CN" sz="1800" i="1" dirty="0">
                <a:ea typeface="宋体" panose="02010600030101010101" pitchFamily="2" charset="-122"/>
              </a:rPr>
              <a:t>R</a:t>
            </a:r>
            <a:r>
              <a:rPr lang="en-US" altLang="zh-CN" sz="1800" i="1" baseline="-25000" dirty="0">
                <a:ea typeface="宋体" panose="02010600030101010101" pitchFamily="2" charset="-122"/>
              </a:rPr>
              <a:t>4</a:t>
            </a:r>
            <a:r>
              <a:rPr lang="en-US" altLang="zh-CN" sz="1800" dirty="0">
                <a:ea typeface="宋体" panose="02010600030101010101" pitchFamily="2" charset="-122"/>
              </a:rPr>
              <a:t> (3 instances).</a:t>
            </a:r>
          </a:p>
          <a:p>
            <a:pPr>
              <a:tabLst>
                <a:tab pos="1428750" algn="l"/>
                <a:tab pos="2338388" algn="ctr"/>
                <a:tab pos="3594100" algn="ctr"/>
                <a:tab pos="4921250"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0   0 </a:t>
            </a:r>
          </a:p>
          <a:p>
            <a:pPr>
              <a:buFont typeface="Monotype Sorts" pitchFamily="2" charset="2"/>
              <a:buNone/>
              <a:tabLst>
                <a:tab pos="1428750" algn="l"/>
                <a:tab pos="2338388" algn="ctr"/>
                <a:tab pos="3594100" algn="ctr"/>
                <a:tab pos="4921250" algn="ctr"/>
              </a:tabLst>
            </a:pPr>
            <a:r>
              <a:rPr lang="en-US" altLang="zh-CN" sz="1800" dirty="0">
                <a:ea typeface="宋体" panose="02010600030101010101" pitchFamily="2" charset="-122"/>
              </a:rPr>
              <a:t>		</a:t>
            </a:r>
          </a:p>
          <a:p>
            <a:pPr>
              <a:tabLst>
                <a:tab pos="1428750" algn="l"/>
                <a:tab pos="2338388" algn="ctr"/>
                <a:tab pos="3594100" algn="ctr"/>
                <a:tab pos="4921250" algn="ctr"/>
              </a:tabLst>
            </a:pPr>
            <a:r>
              <a:rPr lang="en-US" altLang="zh-CN" sz="1800" b="1" dirty="0">
                <a:solidFill>
                  <a:srgbClr val="FF0000"/>
                </a:solidFill>
                <a:ea typeface="宋体" panose="02010600030101010101" pitchFamily="2" charset="-122"/>
              </a:rPr>
              <a:t>Sequence &lt;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1</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2</a:t>
            </a:r>
            <a:r>
              <a:rPr lang="en-US" altLang="zh-CN" sz="1800" b="1" dirty="0">
                <a:solidFill>
                  <a:srgbClr val="FF0000"/>
                </a:solidFill>
                <a:ea typeface="宋体" panose="02010600030101010101" pitchFamily="2" charset="-122"/>
              </a:rPr>
              <a:t>, </a:t>
            </a:r>
            <a:r>
              <a:rPr lang="en-US" altLang="zh-CN" sz="1800" b="1" i="1" dirty="0">
                <a:solidFill>
                  <a:srgbClr val="FF0000"/>
                </a:solidFill>
                <a:ea typeface="宋体" panose="02010600030101010101" pitchFamily="2" charset="-122"/>
              </a:rPr>
              <a:t>P</a:t>
            </a:r>
            <a:r>
              <a:rPr lang="en-US" altLang="zh-CN" sz="1800" b="1" baseline="-25000" dirty="0">
                <a:solidFill>
                  <a:srgbClr val="FF0000"/>
                </a:solidFill>
                <a:ea typeface="宋体" panose="02010600030101010101" pitchFamily="2" charset="-122"/>
              </a:rPr>
              <a:t>3</a:t>
            </a:r>
            <a:r>
              <a:rPr lang="en-US" altLang="zh-CN" sz="1800" b="1" dirty="0">
                <a:solidFill>
                  <a:srgbClr val="FF0000"/>
                </a:solidFill>
                <a:ea typeface="宋体" panose="02010600030101010101" pitchFamily="2" charset="-122"/>
              </a:rPr>
              <a:t>&gt; will result in </a:t>
            </a:r>
            <a:r>
              <a:rPr lang="en-US" altLang="zh-CN" sz="1800" b="1" i="1" dirty="0">
                <a:solidFill>
                  <a:srgbClr val="FF0000"/>
                </a:solidFill>
                <a:ea typeface="宋体" panose="02010600030101010101" pitchFamily="2" charset="-122"/>
              </a:rPr>
              <a:t>Finish</a:t>
            </a:r>
            <a:r>
              <a:rPr lang="en-US" altLang="zh-CN" sz="1800" b="1" dirty="0">
                <a:solidFill>
                  <a:srgbClr val="FF0000"/>
                </a:solidFill>
                <a:ea typeface="宋体" panose="02010600030101010101" pitchFamily="2" charset="-122"/>
              </a:rPr>
              <a:t>[</a:t>
            </a:r>
            <a:r>
              <a:rPr lang="en-US" altLang="zh-CN" sz="1800" b="1" i="1" dirty="0" err="1">
                <a:solidFill>
                  <a:srgbClr val="FF0000"/>
                </a:solidFill>
                <a:ea typeface="宋体" panose="02010600030101010101" pitchFamily="2" charset="-122"/>
              </a:rPr>
              <a:t>i</a:t>
            </a:r>
            <a:r>
              <a:rPr lang="en-US" altLang="zh-CN" sz="1800" b="1" dirty="0">
                <a:solidFill>
                  <a:srgbClr val="FF0000"/>
                </a:solidFill>
                <a:ea typeface="宋体" panose="02010600030101010101" pitchFamily="2" charset="-122"/>
              </a:rPr>
              <a:t>] = true for all </a:t>
            </a:r>
            <a:r>
              <a:rPr lang="en-US" altLang="zh-CN" sz="1800" b="1" i="1" dirty="0" err="1">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a:t>
            </a:r>
          </a:p>
          <a:p>
            <a:pPr>
              <a:tabLst>
                <a:tab pos="1428750" algn="l"/>
                <a:tab pos="2338388" algn="ctr"/>
                <a:tab pos="3594100" algn="ctr"/>
                <a:tab pos="4921250" algn="ctr"/>
              </a:tabLst>
            </a:pPr>
            <a:r>
              <a:rPr lang="en-US" altLang="zh-CN" sz="1800" dirty="0">
                <a:ea typeface="宋体" panose="02010600030101010101" pitchFamily="2" charset="-122"/>
              </a:rPr>
              <a:t>The system is </a:t>
            </a:r>
            <a:r>
              <a:rPr lang="en-US" altLang="zh-CN" sz="1800" dirty="0">
                <a:solidFill>
                  <a:srgbClr val="000099"/>
                </a:solidFill>
                <a:ea typeface="宋体" panose="02010600030101010101" pitchFamily="2" charset="-122"/>
              </a:rPr>
              <a:t>not deadlocked</a:t>
            </a:r>
            <a:r>
              <a:rPr lang="en-US" altLang="zh-CN" sz="1800" dirty="0">
                <a:ea typeface="宋体" panose="02010600030101010101" pitchFamily="2" charset="-122"/>
              </a:rPr>
              <a:t>.</a:t>
            </a:r>
          </a:p>
          <a:p>
            <a:pPr>
              <a:buFont typeface="Monotype Sorts" pitchFamily="2" charset="2"/>
              <a:buNone/>
              <a:tabLst>
                <a:tab pos="1428750" algn="l"/>
                <a:tab pos="2338388" algn="ctr"/>
                <a:tab pos="3594100" algn="ctr"/>
                <a:tab pos="49212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BC91F9C-70FB-4648-AEDD-4FDC119AC570}"/>
              </a:ext>
            </a:extLst>
          </p:cNvPr>
          <p:cNvSpPr>
            <a:spLocks noGrp="1" noChangeArrowheads="1"/>
          </p:cNvSpPr>
          <p:nvPr>
            <p:ph type="title" idx="4294967295"/>
          </p:nvPr>
        </p:nvSpPr>
        <p:spPr>
          <a:xfrm>
            <a:off x="463550" y="384175"/>
            <a:ext cx="8728075" cy="469900"/>
          </a:xfrm>
          <a:ln>
            <a:miter/>
          </a:ln>
        </p:spPr>
        <p:txBody>
          <a:bodyPr/>
          <a:lstStyle/>
          <a:p>
            <a:pPr>
              <a:defRPr/>
            </a:pPr>
            <a:r>
              <a:rPr lang="zh-CN" altLang="en-US" sz="2800" dirty="0">
                <a:solidFill>
                  <a:srgbClr val="003399"/>
                </a:solidFill>
                <a:effectLst>
                  <a:outerShdw blurRad="38100" dist="38100" dir="2700000" algn="tl">
                    <a:srgbClr val="C0C0C0"/>
                  </a:outerShdw>
                </a:effectLst>
                <a:ea typeface="宋体" pitchFamily="2" charset="-122"/>
                <a:cs typeface="+mj-cs"/>
              </a:rPr>
              <a:t>例题</a:t>
            </a:r>
            <a:endParaRPr lang="en-US" altLang="zh-CN" sz="2800" dirty="0">
              <a:solidFill>
                <a:srgbClr val="003399"/>
              </a:solidFill>
              <a:effectLst>
                <a:outerShdw blurRad="38100" dist="38100" dir="2700000" algn="tl">
                  <a:srgbClr val="C0C0C0"/>
                </a:outerShdw>
              </a:effectLst>
              <a:ea typeface="宋体" pitchFamily="2" charset="-122"/>
              <a:cs typeface="+mj-cs"/>
            </a:endParaRPr>
          </a:p>
        </p:txBody>
      </p:sp>
      <p:pic>
        <p:nvPicPr>
          <p:cNvPr id="95235" name="Picture 6">
            <a:extLst>
              <a:ext uri="{FF2B5EF4-FFF2-40B4-BE49-F238E27FC236}">
                <a16:creationId xmlns:a16="http://schemas.microsoft.com/office/drawing/2014/main" id="{0CE2D769-34E2-493D-AE28-F03AB27A0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1654175" y="1431925"/>
            <a:ext cx="3703638" cy="40592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5236" name="文本框 3">
            <a:extLst>
              <a:ext uri="{FF2B5EF4-FFF2-40B4-BE49-F238E27FC236}">
                <a16:creationId xmlns:a16="http://schemas.microsoft.com/office/drawing/2014/main" id="{58189DE0-639C-4B32-A9D3-5B47709DC004}"/>
              </a:ext>
            </a:extLst>
          </p:cNvPr>
          <p:cNvSpPr txBox="1">
            <a:spLocks noChangeArrowheads="1"/>
          </p:cNvSpPr>
          <p:nvPr/>
        </p:nvSpPr>
        <p:spPr bwMode="auto">
          <a:xfrm>
            <a:off x="6278563" y="1473200"/>
            <a:ext cx="2005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问该状态是否存在死锁进程？</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8707827-F3E8-4205-8AFE-C18DC9BA092D}"/>
              </a:ext>
            </a:extLst>
          </p:cNvPr>
          <p:cNvSpPr>
            <a:spLocks noGrp="1" noChangeArrowheads="1"/>
          </p:cNvSpPr>
          <p:nvPr>
            <p:ph type="title" idx="4294967295"/>
          </p:nvPr>
        </p:nvSpPr>
        <p:spPr>
          <a:ln>
            <a:miter/>
          </a:ln>
        </p:spPr>
        <p:txBody>
          <a:bodyPr/>
          <a:lstStyle/>
          <a:p>
            <a:pPr>
              <a:defRPr/>
            </a:pPr>
            <a:r>
              <a:rPr lang="zh-CN" altLang="en-US" sz="2800" dirty="0">
                <a:effectLst>
                  <a:outerShdw blurRad="38100" dist="38100" dir="2700000" algn="tl">
                    <a:srgbClr val="C0C0C0"/>
                  </a:outerShdw>
                </a:effectLst>
                <a:ea typeface="宋体" pitchFamily="2" charset="-122"/>
                <a:cs typeface="+mj-cs"/>
              </a:rPr>
              <a:t>例题</a:t>
            </a:r>
            <a:endParaRPr lang="en-US" altLang="zh-CN" sz="2800" dirty="0">
              <a:effectLst>
                <a:outerShdw blurRad="38100" dist="38100" dir="2700000" algn="tl">
                  <a:srgbClr val="C0C0C0"/>
                </a:outerShdw>
              </a:effectLst>
              <a:ea typeface="宋体" pitchFamily="2" charset="-122"/>
              <a:cs typeface="+mj-cs"/>
            </a:endParaRPr>
          </a:p>
        </p:txBody>
      </p:sp>
      <p:sp>
        <p:nvSpPr>
          <p:cNvPr id="96259" name="Rectangle 3">
            <a:extLst>
              <a:ext uri="{FF2B5EF4-FFF2-40B4-BE49-F238E27FC236}">
                <a16:creationId xmlns:a16="http://schemas.microsoft.com/office/drawing/2014/main" id="{7BB30545-D9AE-4E40-A93E-7629FD39D96C}"/>
              </a:ext>
            </a:extLst>
          </p:cNvPr>
          <p:cNvSpPr>
            <a:spLocks noGrp="1" noChangeArrowheads="1"/>
          </p:cNvSpPr>
          <p:nvPr>
            <p:ph type="body" idx="4294967295"/>
          </p:nvPr>
        </p:nvSpPr>
        <p:spPr>
          <a:xfrm>
            <a:off x="827088" y="1282700"/>
            <a:ext cx="7778750" cy="4870450"/>
          </a:xfrm>
        </p:spPr>
        <p:txBody>
          <a:bodyPr/>
          <a:lstStyle/>
          <a:p>
            <a:pPr>
              <a:tabLst>
                <a:tab pos="2800350" algn="l"/>
                <a:tab pos="3708400" algn="ctr"/>
              </a:tabLst>
            </a:pPr>
            <a:r>
              <a:rPr lang="en-US" altLang="zh-CN" sz="2400" i="1" dirty="0">
                <a:solidFill>
                  <a:srgbClr val="C00000"/>
                </a:solidFill>
                <a:ea typeface="宋体" panose="02010600030101010101" pitchFamily="2" charset="-122"/>
              </a:rPr>
              <a:t>P</a:t>
            </a:r>
            <a:r>
              <a:rPr lang="en-US" altLang="zh-CN" sz="2400" baseline="-25000" dirty="0">
                <a:solidFill>
                  <a:srgbClr val="C00000"/>
                </a:solidFill>
                <a:ea typeface="宋体" panose="02010600030101010101" pitchFamily="2" charset="-122"/>
              </a:rPr>
              <a:t>3</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requests an additional instance of type</a:t>
            </a:r>
            <a:r>
              <a:rPr lang="en-US" altLang="zh-CN" sz="2400" i="1" dirty="0">
                <a:ea typeface="宋体" panose="02010600030101010101" pitchFamily="2" charset="-122"/>
              </a:rPr>
              <a:t> </a:t>
            </a:r>
            <a:r>
              <a:rPr lang="en-US" altLang="zh-CN" sz="2400" i="1" dirty="0">
                <a:solidFill>
                  <a:srgbClr val="C00000"/>
                </a:solidFill>
                <a:ea typeface="宋体" panose="02010600030101010101" pitchFamily="2" charset="-122"/>
              </a:rPr>
              <a:t>R</a:t>
            </a:r>
            <a:r>
              <a:rPr lang="en-US" altLang="zh-CN" sz="2400" i="1" baseline="-25000" dirty="0">
                <a:solidFill>
                  <a:srgbClr val="C00000"/>
                </a:solidFill>
                <a:ea typeface="宋体" panose="02010600030101010101" pitchFamily="2" charset="-122"/>
              </a:rPr>
              <a:t>2</a:t>
            </a:r>
            <a:r>
              <a:rPr lang="en-US" altLang="zh-CN" sz="2400" dirty="0">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u="sng" dirty="0">
                <a:solidFill>
                  <a:srgbClr val="009900"/>
                </a:solidFill>
                <a:ea typeface="宋体" panose="02010600030101010101" pitchFamily="2" charset="-122"/>
              </a:rPr>
              <a:t>Allocation</a:t>
            </a:r>
            <a:r>
              <a:rPr lang="en-US" altLang="zh-CN" sz="1800" i="1" dirty="0">
                <a:solidFill>
                  <a:srgbClr val="009900"/>
                </a:solidFill>
                <a:ea typeface="宋体" panose="02010600030101010101" pitchFamily="2" charset="-122"/>
              </a:rPr>
              <a:t>	   </a:t>
            </a:r>
            <a:r>
              <a:rPr lang="en-US" altLang="zh-CN" sz="1800" i="1" u="sng" dirty="0">
                <a:solidFill>
                  <a:srgbClr val="0009C0"/>
                </a:solidFill>
                <a:ea typeface="宋体" panose="02010600030101010101" pitchFamily="2" charset="-122"/>
              </a:rPr>
              <a:t>Request</a:t>
            </a:r>
            <a:r>
              <a:rPr lang="en-US" altLang="zh-CN" sz="1800" i="1" dirty="0">
                <a:solidFill>
                  <a:srgbClr val="009900"/>
                </a:solidFill>
                <a:ea typeface="宋体" panose="02010600030101010101" pitchFamily="2" charset="-122"/>
              </a:rPr>
              <a:t>	     </a:t>
            </a:r>
            <a:r>
              <a:rPr lang="en-US" altLang="zh-CN" sz="1800" i="1" u="sng" dirty="0">
                <a:solidFill>
                  <a:srgbClr val="009900"/>
                </a:solidFill>
                <a:ea typeface="宋体" panose="02010600030101010101" pitchFamily="2" charset="-122"/>
              </a:rPr>
              <a:t>Available</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R</a:t>
            </a:r>
            <a:r>
              <a:rPr lang="en-US" altLang="zh-CN" sz="1800" i="1" baseline="-25000" dirty="0">
                <a:ea typeface="宋体" panose="02010600030101010101" pitchFamily="2" charset="-122"/>
              </a:rPr>
              <a:t>1 </a:t>
            </a:r>
            <a:r>
              <a:rPr lang="en-US" altLang="zh-CN" sz="1800" i="1" dirty="0">
                <a:ea typeface="宋体" panose="02010600030101010101" pitchFamily="2" charset="-122"/>
              </a:rPr>
              <a:t>R</a:t>
            </a:r>
            <a:r>
              <a:rPr lang="en-US" altLang="zh-CN" sz="1800" i="1" baseline="-25000" dirty="0">
                <a:ea typeface="宋体" panose="02010600030101010101" pitchFamily="2" charset="-122"/>
              </a:rPr>
              <a:t>2</a:t>
            </a:r>
            <a:r>
              <a:rPr lang="en-US" altLang="zh-CN" sz="1800" i="1" dirty="0">
                <a:ea typeface="宋体" panose="02010600030101010101" pitchFamily="2" charset="-122"/>
              </a:rPr>
              <a:t> R</a:t>
            </a:r>
            <a:r>
              <a:rPr lang="en-US" altLang="zh-CN" sz="1800" i="1" baseline="-25000" dirty="0">
                <a:ea typeface="宋体" panose="02010600030101010101" pitchFamily="2" charset="-122"/>
              </a:rPr>
              <a:t>3</a:t>
            </a:r>
            <a:r>
              <a:rPr lang="en-US" altLang="zh-CN" sz="1800" i="1" dirty="0">
                <a:ea typeface="宋体" panose="02010600030101010101" pitchFamily="2" charset="-122"/>
              </a:rPr>
              <a:t> R</a:t>
            </a:r>
            <a:r>
              <a:rPr lang="en-US" altLang="zh-CN" sz="1800" i="1" baseline="-25000" dirty="0">
                <a:ea typeface="宋体" panose="02010600030101010101" pitchFamily="2" charset="-122"/>
              </a:rPr>
              <a:t>4</a:t>
            </a:r>
            <a:r>
              <a:rPr lang="en-US" altLang="zh-CN" sz="1800" i="1" dirty="0">
                <a:ea typeface="宋体" panose="02010600030101010101" pitchFamily="2" charset="-122"/>
              </a:rPr>
              <a:t> </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0   1   0   0             1   0   0   0               0   0   0   3</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1   1   0   0      	 0   0   1   0</a:t>
            </a:r>
          </a:p>
          <a:p>
            <a:pPr>
              <a:buFont typeface="Monotype Sorts" pitchFamily="2" charset="2"/>
              <a:buNone/>
              <a:tabLst>
                <a:tab pos="2800350" algn="l"/>
                <a:tab pos="370840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0   0   1   0	 0   0   1   0 </a:t>
            </a:r>
          </a:p>
          <a:p>
            <a:pPr>
              <a:buFont typeface="Monotype Sorts" pitchFamily="2" charset="2"/>
              <a:buNone/>
              <a:tabLst>
                <a:tab pos="2800350" algn="l"/>
                <a:tab pos="3708400" algn="ctr"/>
              </a:tabLst>
            </a:pPr>
            <a:r>
              <a:rPr lang="en-US" altLang="zh-CN" sz="1800" dirty="0">
                <a:ea typeface="宋体" panose="02010600030101010101" pitchFamily="2" charset="-122"/>
              </a:rPr>
              <a:t>		</a:t>
            </a:r>
          </a:p>
          <a:p>
            <a:pPr lvl="1">
              <a:tabLst>
                <a:tab pos="2800350" algn="l"/>
                <a:tab pos="3708400" algn="ctr"/>
              </a:tabLst>
            </a:pPr>
            <a:r>
              <a:rPr lang="en-US" altLang="zh-CN" sz="2000" b="1" dirty="0">
                <a:solidFill>
                  <a:srgbClr val="000099"/>
                </a:solidFill>
                <a:ea typeface="宋体" panose="02010600030101010101" pitchFamily="2" charset="-122"/>
              </a:rPr>
              <a:t>No Sequence  will result in </a:t>
            </a:r>
            <a:r>
              <a:rPr lang="en-US" altLang="zh-CN" sz="2000" b="1" i="1" dirty="0">
                <a:solidFill>
                  <a:srgbClr val="000099"/>
                </a:solidFill>
                <a:ea typeface="宋体" panose="02010600030101010101" pitchFamily="2" charset="-122"/>
              </a:rPr>
              <a:t>Finish</a:t>
            </a:r>
            <a:r>
              <a:rPr lang="en-US" altLang="zh-CN" sz="2000" b="1" dirty="0">
                <a:solidFill>
                  <a:srgbClr val="000099"/>
                </a:solidFill>
                <a:ea typeface="宋体" panose="02010600030101010101" pitchFamily="2" charset="-122"/>
              </a:rPr>
              <a:t>[</a:t>
            </a:r>
            <a:r>
              <a:rPr lang="en-US" altLang="zh-CN" sz="2000" b="1" i="1" dirty="0" err="1">
                <a:solidFill>
                  <a:srgbClr val="000099"/>
                </a:solidFill>
                <a:ea typeface="宋体" panose="02010600030101010101" pitchFamily="2" charset="-122"/>
              </a:rPr>
              <a:t>i</a:t>
            </a:r>
            <a:r>
              <a:rPr lang="en-US" altLang="zh-CN" sz="2000" b="1" dirty="0">
                <a:solidFill>
                  <a:srgbClr val="000099"/>
                </a:solidFill>
                <a:ea typeface="宋体" panose="02010600030101010101" pitchFamily="2" charset="-122"/>
              </a:rPr>
              <a:t>] = true for all </a:t>
            </a:r>
            <a:r>
              <a:rPr lang="en-US" altLang="zh-CN" sz="2000" b="1" i="1"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 </a:t>
            </a:r>
          </a:p>
          <a:p>
            <a:pPr lvl="1">
              <a:tabLst>
                <a:tab pos="2800350" algn="l"/>
                <a:tab pos="3708400" algn="ctr"/>
              </a:tabLst>
            </a:pPr>
            <a:r>
              <a:rPr lang="en-US" altLang="zh-CN" sz="2000" dirty="0">
                <a:solidFill>
                  <a:srgbClr val="FF0000"/>
                </a:solidFill>
                <a:ea typeface="宋体" panose="02010600030101010101" pitchFamily="2" charset="-122"/>
              </a:rPr>
              <a:t>Deadlock exists</a:t>
            </a:r>
            <a:r>
              <a:rPr lang="en-US" altLang="zh-CN" sz="2000" dirty="0">
                <a:ea typeface="宋体" panose="02010600030101010101" pitchFamily="2" charset="-122"/>
              </a:rPr>
              <a:t>, consisting of </a:t>
            </a:r>
            <a:r>
              <a:rPr lang="en-US" altLang="zh-CN" sz="2000" b="1" dirty="0">
                <a:solidFill>
                  <a:srgbClr val="FF0000"/>
                </a:solidFill>
                <a:ea typeface="宋体" panose="02010600030101010101" pitchFamily="2" charset="-122"/>
              </a:rPr>
              <a:t>processes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1</a:t>
            </a:r>
            <a:r>
              <a:rPr lang="en-US" altLang="zh-CN" sz="2000" b="1" dirty="0">
                <a:solidFill>
                  <a:srgbClr val="FF0000"/>
                </a:solidFill>
                <a:ea typeface="宋体" panose="02010600030101010101" pitchFamily="2" charset="-122"/>
              </a:rPr>
              <a:t>, </a:t>
            </a:r>
            <a:r>
              <a:rPr lang="en-US" altLang="zh-CN" sz="2000" b="1" baseline="-25000"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2</a:t>
            </a:r>
            <a:r>
              <a:rPr lang="en-US" altLang="zh-CN" sz="2000" b="1" dirty="0">
                <a:solidFill>
                  <a:srgbClr val="FF0000"/>
                </a:solidFill>
                <a:ea typeface="宋体" panose="02010600030101010101" pitchFamily="2" charset="-122"/>
              </a:rPr>
              <a:t>, and </a:t>
            </a:r>
            <a:r>
              <a:rPr lang="en-US" altLang="zh-CN" sz="2000" b="1" i="1" dirty="0">
                <a:solidFill>
                  <a:srgbClr val="FF0000"/>
                </a:solidFill>
                <a:ea typeface="宋体" panose="02010600030101010101" pitchFamily="2" charset="-122"/>
              </a:rPr>
              <a:t>P</a:t>
            </a:r>
            <a:r>
              <a:rPr lang="en-US" altLang="zh-CN" sz="2000" b="1" baseline="-25000" dirty="0">
                <a:solidFill>
                  <a:srgbClr val="FF0000"/>
                </a:solidFill>
                <a:ea typeface="宋体" panose="02010600030101010101" pitchFamily="2" charset="-122"/>
              </a:rPr>
              <a:t>3</a:t>
            </a:r>
            <a:r>
              <a:rPr lang="en-US" altLang="zh-CN" sz="2000" b="1" dirty="0">
                <a:solidFill>
                  <a:srgbClr val="FF0000"/>
                </a:solidFill>
                <a:ea typeface="宋体" panose="02010600030101010101" pitchFamily="2" charset="-122"/>
              </a:rPr>
              <a:t>.</a:t>
            </a:r>
          </a:p>
          <a:p>
            <a:pPr>
              <a:buFont typeface="Monotype Sorts" pitchFamily="2" charset="2"/>
              <a:buNone/>
              <a:tabLst>
                <a:tab pos="2800350" algn="l"/>
                <a:tab pos="370840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A7FCB91A-CCC1-467F-B5CE-E01B99DB7DB0}"/>
              </a:ext>
            </a:extLst>
          </p:cNvPr>
          <p:cNvSpPr>
            <a:spLocks noGrp="1"/>
          </p:cNvSpPr>
          <p:nvPr>
            <p:ph type="title" idx="4294967295"/>
          </p:nvPr>
        </p:nvSpPr>
        <p:spPr>
          <a:xfrm>
            <a:off x="685800" y="192088"/>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比较</a:t>
            </a:r>
          </a:p>
        </p:txBody>
      </p:sp>
      <p:sp>
        <p:nvSpPr>
          <p:cNvPr id="97283" name="内容占位符 2">
            <a:extLst>
              <a:ext uri="{FF2B5EF4-FFF2-40B4-BE49-F238E27FC236}">
                <a16:creationId xmlns:a16="http://schemas.microsoft.com/office/drawing/2014/main" id="{C76D3ADC-0974-47B6-86D6-5C3DE4E0CB62}"/>
              </a:ext>
            </a:extLst>
          </p:cNvPr>
          <p:cNvSpPr>
            <a:spLocks noGrp="1" noChangeArrowheads="1"/>
          </p:cNvSpPr>
          <p:nvPr>
            <p:ph idx="4294967295"/>
          </p:nvPr>
        </p:nvSpPr>
        <p:spPr>
          <a:xfrm>
            <a:off x="755650" y="865188"/>
            <a:ext cx="7826375" cy="5478462"/>
          </a:xfrm>
        </p:spPr>
        <p:txBody>
          <a:bodyPr/>
          <a:lstStyle/>
          <a:p>
            <a:pPr>
              <a:lnSpc>
                <a:spcPct val="90000"/>
              </a:lnSpc>
            </a:pPr>
            <a:r>
              <a:rPr lang="zh-CN" altLang="en-US" sz="2000" dirty="0">
                <a:ea typeface="宋体" panose="02010600030101010101" pitchFamily="2" charset="-122"/>
              </a:rPr>
              <a:t>利用</a:t>
            </a:r>
            <a:r>
              <a:rPr lang="zh-CN" altLang="en-US" sz="2000" b="1" dirty="0">
                <a:solidFill>
                  <a:srgbClr val="7030A0"/>
                </a:solidFill>
                <a:ea typeface="宋体" panose="02010600030101010101" pitchFamily="2" charset="-122"/>
              </a:rPr>
              <a:t>死锁检测算法</a:t>
            </a:r>
            <a:r>
              <a:rPr lang="zh-CN" altLang="en-US" sz="2000" dirty="0">
                <a:solidFill>
                  <a:srgbClr val="FF0000"/>
                </a:solidFill>
                <a:ea typeface="宋体" panose="02010600030101010101" pitchFamily="2" charset="-122"/>
              </a:rPr>
              <a:t>检测</a:t>
            </a:r>
            <a:r>
              <a:rPr lang="zh-CN" altLang="en-US" sz="2000" dirty="0">
                <a:ea typeface="宋体" panose="02010600030101010101" pitchFamily="2" charset="-122"/>
              </a:rPr>
              <a:t>系统是否存在死锁</a:t>
            </a:r>
          </a:p>
          <a:p>
            <a:pPr lvl="1">
              <a:lnSpc>
                <a:spcPct val="90000"/>
              </a:lnSpc>
            </a:pPr>
            <a:r>
              <a:rPr lang="zh-CN" altLang="en-US" sz="1800" dirty="0">
                <a:ea typeface="宋体" panose="02010600030101010101" pitchFamily="2" charset="-122"/>
              </a:rPr>
              <a:t>检测目前系统</a:t>
            </a:r>
            <a:r>
              <a:rPr lang="zh-CN" altLang="en-US" sz="1800" b="1" dirty="0">
                <a:solidFill>
                  <a:srgbClr val="000099"/>
                </a:solidFill>
                <a:ea typeface="宋体" panose="02010600030101010101" pitchFamily="2" charset="-122"/>
              </a:rPr>
              <a:t>是否进入死锁状态</a:t>
            </a:r>
            <a:r>
              <a:rPr lang="zh-CN" altLang="en-US" sz="1800" dirty="0" smtClean="0">
                <a:solidFill>
                  <a:srgbClr val="000099"/>
                </a:solidFill>
                <a:ea typeface="宋体" panose="02010600030101010101" pitchFamily="2" charset="-122"/>
              </a:rPr>
              <a:t>（</a:t>
            </a:r>
            <a:r>
              <a:rPr lang="zh-CN" altLang="en-US" sz="1800" dirty="0">
                <a:solidFill>
                  <a:srgbClr val="006600"/>
                </a:solidFill>
                <a:ea typeface="宋体" panose="02010600030101010101" pitchFamily="2" charset="-122"/>
              </a:rPr>
              <a:t>资源已经实施分配</a:t>
            </a:r>
            <a:r>
              <a:rPr lang="zh-CN" altLang="en-US" sz="1800" dirty="0">
                <a:solidFill>
                  <a:srgbClr val="000099"/>
                </a:solidFill>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request</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进程等待（当系统资源不能满足）</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满足要求，分配（当系统资源能满足）</a:t>
            </a:r>
            <a:endParaRPr lang="en-US" altLang="zh-CN" sz="1600" dirty="0">
              <a:ea typeface="宋体" panose="02010600030101010101" pitchFamily="2" charset="-122"/>
            </a:endParaRPr>
          </a:p>
          <a:p>
            <a:pPr>
              <a:lnSpc>
                <a:spcPct val="90000"/>
              </a:lnSpc>
            </a:pPr>
            <a:r>
              <a:rPr lang="zh-CN" altLang="en-US" sz="2000" dirty="0">
                <a:ea typeface="宋体" panose="02010600030101010101" pitchFamily="2" charset="-122"/>
              </a:rPr>
              <a:t>利用银行家算法</a:t>
            </a:r>
            <a:r>
              <a:rPr lang="zh-CN" altLang="en-US" sz="2000" b="1" dirty="0">
                <a:solidFill>
                  <a:srgbClr val="FF0000"/>
                </a:solidFill>
                <a:ea typeface="宋体" panose="02010600030101010101" pitchFamily="2" charset="-122"/>
              </a:rPr>
              <a:t>避免</a:t>
            </a:r>
            <a:r>
              <a:rPr lang="zh-CN" altLang="en-US" sz="2000" b="1" dirty="0">
                <a:ea typeface="宋体" panose="02010600030101010101" pitchFamily="2" charset="-122"/>
              </a:rPr>
              <a:t>死锁</a:t>
            </a:r>
          </a:p>
          <a:p>
            <a:pPr lvl="1">
              <a:lnSpc>
                <a:spcPct val="90000"/>
              </a:lnSpc>
            </a:pPr>
            <a:r>
              <a:rPr lang="zh-CN" altLang="en-US" sz="1800" dirty="0">
                <a:ea typeface="宋体" panose="02010600030101010101" pitchFamily="2" charset="-122"/>
              </a:rPr>
              <a:t>利用先验知识</a:t>
            </a:r>
            <a:r>
              <a:rPr lang="en-US" altLang="zh-CN" sz="1800" dirty="0">
                <a:ea typeface="宋体" panose="02010600030101010101" pitchFamily="2" charset="-122"/>
              </a:rPr>
              <a:t>(max</a:t>
            </a:r>
            <a:r>
              <a:rPr lang="zh-CN" altLang="en-US" sz="1800" dirty="0">
                <a:ea typeface="宋体" panose="02010600030101010101" pitchFamily="2" charset="-122"/>
              </a:rPr>
              <a:t>矩阵</a:t>
            </a:r>
            <a:r>
              <a:rPr lang="en-US" altLang="zh-CN" sz="1800" dirty="0">
                <a:ea typeface="宋体" panose="02010600030101010101" pitchFamily="2" charset="-122"/>
              </a:rPr>
              <a:t>)</a:t>
            </a:r>
            <a:r>
              <a:rPr lang="zh-CN" altLang="en-US" sz="1800" dirty="0">
                <a:ea typeface="宋体" panose="02010600030101010101" pitchFamily="2" charset="-122"/>
              </a:rPr>
              <a:t>，当进程提出资源请求，系统进行检查以确定</a:t>
            </a:r>
            <a:r>
              <a:rPr lang="zh-CN" altLang="en-US" sz="1800" dirty="0">
                <a:solidFill>
                  <a:srgbClr val="000099"/>
                </a:solidFill>
                <a:ea typeface="宋体" panose="02010600030101010101" pitchFamily="2" charset="-122"/>
              </a:rPr>
              <a:t>是否满足该请求</a:t>
            </a:r>
            <a:r>
              <a:rPr lang="zh-CN" altLang="en-US" sz="1800" dirty="0">
                <a:ea typeface="宋体" panose="02010600030101010101" pitchFamily="2" charset="-122"/>
              </a:rPr>
              <a:t>。</a:t>
            </a:r>
          </a:p>
          <a:p>
            <a:pPr lvl="1">
              <a:lnSpc>
                <a:spcPct val="90000"/>
              </a:lnSpc>
            </a:pPr>
            <a:r>
              <a:rPr lang="zh-CN" altLang="en-US" sz="1800" dirty="0">
                <a:solidFill>
                  <a:srgbClr val="FF0000"/>
                </a:solidFill>
                <a:ea typeface="宋体" panose="02010600030101010101" pitchFamily="2" charset="-122"/>
              </a:rPr>
              <a:t>need</a:t>
            </a:r>
            <a:r>
              <a:rPr lang="zh-CN" altLang="en-US" sz="1800" dirty="0">
                <a:ea typeface="宋体" panose="02010600030101010101" pitchFamily="2" charset="-122"/>
              </a:rPr>
              <a:t>，available</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安全检测算法：检测目前状态</a:t>
            </a:r>
            <a:r>
              <a:rPr lang="zh-CN" altLang="en-US" sz="1800" b="1" dirty="0">
                <a:solidFill>
                  <a:srgbClr val="000099"/>
                </a:solidFill>
                <a:ea typeface="宋体" panose="02010600030101010101" pitchFamily="2" charset="-122"/>
              </a:rPr>
              <a:t>是否安全</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尚未实施分配，请求探测</a:t>
            </a:r>
            <a:r>
              <a:rPr lang="zh-CN" altLang="en-US" sz="1800" dirty="0">
                <a:ea typeface="宋体" panose="02010600030101010101" pitchFamily="2" charset="-122"/>
              </a:rPr>
              <a:t>）</a:t>
            </a:r>
            <a:endParaRPr lang="en-US" altLang="zh-CN" sz="1800" dirty="0">
              <a:ea typeface="宋体" panose="02010600030101010101" pitchFamily="2" charset="-122"/>
            </a:endParaRPr>
          </a:p>
          <a:p>
            <a:pPr lvl="1">
              <a:lnSpc>
                <a:spcPct val="90000"/>
              </a:lnSpc>
            </a:pPr>
            <a:r>
              <a:rPr lang="zh-CN" altLang="en-US" sz="1800" dirty="0">
                <a:ea typeface="宋体" panose="02010600030101010101" pitchFamily="2" charset="-122"/>
              </a:rPr>
              <a:t>当进程提出请求</a:t>
            </a:r>
            <a:endParaRPr lang="en-US" altLang="zh-CN" sz="1800" dirty="0">
              <a:ea typeface="宋体" panose="02010600030101010101" pitchFamily="2" charset="-122"/>
            </a:endParaRPr>
          </a:p>
          <a:p>
            <a:pPr lvl="2">
              <a:lnSpc>
                <a:spcPct val="90000"/>
              </a:lnSpc>
            </a:pPr>
            <a:r>
              <a:rPr lang="zh-CN" altLang="en-US" sz="1600" dirty="0">
                <a:ea typeface="宋体" panose="02010600030101010101" pitchFamily="2" charset="-122"/>
              </a:rPr>
              <a:t>出错（当请求数量超过其声明的数量）</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进程等待（当请求数量未超过其声明的数量，但系统资源不能满足；或者若分配后系统状态不安全）</a:t>
            </a:r>
            <a:endParaRPr lang="en-US" altLang="zh-CN" sz="1600" dirty="0">
              <a:ea typeface="宋体" panose="02010600030101010101" pitchFamily="2" charset="-122"/>
            </a:endParaRPr>
          </a:p>
          <a:p>
            <a:pPr lvl="2">
              <a:lnSpc>
                <a:spcPct val="90000"/>
              </a:lnSpc>
            </a:pPr>
            <a:r>
              <a:rPr lang="zh-CN" altLang="en-US" sz="1600" dirty="0">
                <a:ea typeface="宋体" panose="02010600030101010101" pitchFamily="2" charset="-122"/>
              </a:rPr>
              <a:t>分配（当请求数量未超过其声明的数量，且系统资源能满足，且分配后不会导致死锁）</a:t>
            </a:r>
            <a:endParaRPr lang="en-US" altLang="zh-CN" sz="1600" dirty="0">
              <a:ea typeface="宋体" panose="02010600030101010101" pitchFamily="2" charset="-122"/>
            </a:endParaRPr>
          </a:p>
          <a:p>
            <a:pPr lvl="2"/>
            <a:endParaRPr lang="en-US" altLang="zh-CN" sz="1600" dirty="0">
              <a:ea typeface="宋体" panose="02010600030101010101" pitchFamily="2" charset="-122"/>
            </a:endParaRPr>
          </a:p>
          <a:p>
            <a:pPr lvl="1"/>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C71DD1-67ED-4917-AB27-E87384EF14AB}"/>
              </a:ext>
            </a:extLst>
          </p:cNvPr>
          <p:cNvSpPr txBox="1"/>
          <p:nvPr>
            <p:custDataLst>
              <p:tags r:id="rId2"/>
            </p:custDataLst>
          </p:nvPr>
        </p:nvSpPr>
        <p:spPr>
          <a:xfrm>
            <a:off x="914400" y="1203794"/>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避免</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方法，系统</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采用死锁</a:t>
            </a:r>
            <a:r>
              <a:rPr lang="zh-CN" altLang="en-US" sz="2000" b="1" dirty="0">
                <a:solidFill>
                  <a:srgbClr val="0009C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检测</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算法。下列叙述中，正确的是（）。</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会限制用户申请资源的顺序，</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需要进程运行所需资源总量信息，</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不需要</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S1</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不会给可能导致死锁的进程分配资源，</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S2</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会</a:t>
            </a:r>
          </a:p>
        </p:txBody>
      </p:sp>
      <p:sp>
        <p:nvSpPr>
          <p:cNvPr id="5" name="文本框 4">
            <a:extLst>
              <a:ext uri="{FF2B5EF4-FFF2-40B4-BE49-F238E27FC236}">
                <a16:creationId xmlns:a16="http://schemas.microsoft.com/office/drawing/2014/main" id="{B9EE8656-95AB-4512-B627-1AB1ABF1086A}"/>
              </a:ext>
            </a:extLst>
          </p:cNvPr>
          <p:cNvSpPr txBox="1"/>
          <p:nvPr>
            <p:custDataLst>
              <p:tags r:id="rId3"/>
            </p:custDataLst>
          </p:nvPr>
        </p:nvSpPr>
        <p:spPr>
          <a:xfrm>
            <a:off x="1702762" y="3511082"/>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6" name="文本框 5">
            <a:extLst>
              <a:ext uri="{FF2B5EF4-FFF2-40B4-BE49-F238E27FC236}">
                <a16:creationId xmlns:a16="http://schemas.microsoft.com/office/drawing/2014/main" id="{F37EBA19-EAA7-4C2D-AD21-4ABE26D966B6}"/>
              </a:ext>
            </a:extLst>
          </p:cNvPr>
          <p:cNvSpPr txBox="1"/>
          <p:nvPr>
            <p:custDataLst>
              <p:tags r:id="rId4"/>
            </p:custDataLst>
          </p:nvPr>
        </p:nvSpPr>
        <p:spPr>
          <a:xfrm>
            <a:off x="5273073" y="3503144"/>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7" name="文本框 6">
            <a:extLst>
              <a:ext uri="{FF2B5EF4-FFF2-40B4-BE49-F238E27FC236}">
                <a16:creationId xmlns:a16="http://schemas.microsoft.com/office/drawing/2014/main" id="{3B2A1212-B189-4D33-A7ED-95FCFE5529C8}"/>
              </a:ext>
            </a:extLst>
          </p:cNvPr>
          <p:cNvSpPr txBox="1"/>
          <p:nvPr>
            <p:custDataLst>
              <p:tags r:id="rId5"/>
            </p:custDataLst>
          </p:nvPr>
        </p:nvSpPr>
        <p:spPr>
          <a:xfrm>
            <a:off x="1702762" y="4238777"/>
            <a:ext cx="2630466"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仅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8" name="文本框 7">
            <a:extLst>
              <a:ext uri="{FF2B5EF4-FFF2-40B4-BE49-F238E27FC236}">
                <a16:creationId xmlns:a16="http://schemas.microsoft.com/office/drawing/2014/main" id="{DE7A92CE-C814-41CE-A36C-FF53F669609E}"/>
              </a:ext>
            </a:extLst>
          </p:cNvPr>
          <p:cNvSpPr txBox="1"/>
          <p:nvPr>
            <p:custDataLst>
              <p:tags r:id="rId6"/>
            </p:custDataLst>
          </p:nvPr>
        </p:nvSpPr>
        <p:spPr>
          <a:xfrm>
            <a:off x="5247628" y="4257206"/>
            <a:ext cx="2743200" cy="642938"/>
          </a:xfrm>
          <a:prstGeom prst="rect">
            <a:avLst/>
          </a:prstGeom>
          <a:noFill/>
        </p:spPr>
        <p:txBody>
          <a:bodyPr vert="horz"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III</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9" name="椭圆 8">
            <a:extLst>
              <a:ext uri="{FF2B5EF4-FFF2-40B4-BE49-F238E27FC236}">
                <a16:creationId xmlns:a16="http://schemas.microsoft.com/office/drawing/2014/main" id="{766990E1-F8F6-4001-B576-ADAF3AD58D95}"/>
              </a:ext>
            </a:extLst>
          </p:cNvPr>
          <p:cNvSpPr>
            <a:spLocks noChangeAspect="1"/>
          </p:cNvSpPr>
          <p:nvPr>
            <p:custDataLst>
              <p:tags r:id="rId7"/>
            </p:custDataLst>
          </p:nvPr>
        </p:nvSpPr>
        <p:spPr bwMode="auto">
          <a:xfrm>
            <a:off x="988387" y="3587901"/>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2999D4AC-7FBA-44C3-8153-2298AFE917CF}"/>
              </a:ext>
            </a:extLst>
          </p:cNvPr>
          <p:cNvSpPr>
            <a:spLocks noChangeAspect="1"/>
          </p:cNvSpPr>
          <p:nvPr>
            <p:custDataLst>
              <p:tags r:id="rId8"/>
            </p:custDataLst>
          </p:nvPr>
        </p:nvSpPr>
        <p:spPr bwMode="auto">
          <a:xfrm>
            <a:off x="4558698" y="357996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6010AAFA-B8FD-4F77-A411-973620B53766}"/>
              </a:ext>
            </a:extLst>
          </p:cNvPr>
          <p:cNvSpPr>
            <a:spLocks noChangeAspect="1"/>
          </p:cNvSpPr>
          <p:nvPr>
            <p:custDataLst>
              <p:tags r:id="rId9"/>
            </p:custDataLst>
          </p:nvPr>
        </p:nvSpPr>
        <p:spPr bwMode="auto">
          <a:xfrm>
            <a:off x="988387" y="431559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12AD6E70-AE20-42B0-880E-C70B8CB068F8}"/>
              </a:ext>
            </a:extLst>
          </p:cNvPr>
          <p:cNvSpPr>
            <a:spLocks noChangeAspect="1"/>
          </p:cNvSpPr>
          <p:nvPr>
            <p:custDataLst>
              <p:tags r:id="rId10"/>
            </p:custDataLst>
          </p:nvPr>
        </p:nvSpPr>
        <p:spPr bwMode="auto">
          <a:xfrm>
            <a:off x="4533253" y="4321499"/>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D60A83CD-4E46-4E7A-85B8-523E33C45296}"/>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E811C481-BE89-4E0C-8AC2-9B2BEB5A6420}"/>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5BB0E5B8-2BD2-458B-B8E6-1CD823C2F372}"/>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D036BB14-96DE-4436-A496-26180573D497}"/>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3CE6327-0DC7-41D3-B50C-90EA01C23FDA}"/>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493D48E3-6255-4769-A134-8B2DEFC1020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1862B29F-ABE1-4033-B149-B924D4608A9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28F4B9AD-308F-41FA-9110-EF33314BAA3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E6C2E15-4CE8-46FB-BFED-3D7ADD5457B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305462E9-5CBF-4833-9943-C030E79F7E8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66187EBB-682F-45F6-BB14-D69731725FC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CC0E1DB-DD5F-45A9-BAE8-BD2BB42A1F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4AD73FF-6450-438B-97AC-F811F3201FDC}"/>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C94A0C27-F47B-43A5-B891-C759CC92CF51}"/>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7BFD7D3-900D-4F40-B049-E0658C25CF27}"/>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355D109-61A9-4224-8258-D32B23A02E83}"/>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27D199D-232B-4E98-9933-866E49FC4DC8}"/>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4DCF3956-76F7-4FBD-B524-78374DDE305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917512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F6935FF-30B0-45CB-B120-294DB8DB7DC2}"/>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7.1 System Model</a:t>
            </a:r>
          </a:p>
        </p:txBody>
      </p:sp>
      <p:sp>
        <p:nvSpPr>
          <p:cNvPr id="12291" name="Rectangle 3">
            <a:extLst>
              <a:ext uri="{FF2B5EF4-FFF2-40B4-BE49-F238E27FC236}">
                <a16:creationId xmlns:a16="http://schemas.microsoft.com/office/drawing/2014/main" id="{029F546D-F106-4767-881D-3BA8CFA4EA6D}"/>
              </a:ext>
            </a:extLst>
          </p:cNvPr>
          <p:cNvSpPr>
            <a:spLocks noGrp="1" noChangeArrowheads="1"/>
          </p:cNvSpPr>
          <p:nvPr>
            <p:ph type="body" idx="4294967295"/>
          </p:nvPr>
        </p:nvSpPr>
        <p:spPr>
          <a:xfrm>
            <a:off x="827088" y="1425575"/>
            <a:ext cx="7351712" cy="4483100"/>
          </a:xfrm>
        </p:spPr>
        <p:txBody>
          <a:bodyPr/>
          <a:lstStyle/>
          <a:p>
            <a:r>
              <a:rPr lang="en-US" altLang="zh-CN" sz="2400" dirty="0">
                <a:ea typeface="宋体" panose="02010600030101010101" pitchFamily="2" charset="-122"/>
              </a:rPr>
              <a:t>Resource types </a:t>
            </a:r>
            <a:r>
              <a:rPr lang="en-US" altLang="zh-CN" sz="2400" i="1" dirty="0">
                <a:ea typeface="宋体" panose="02010600030101010101" pitchFamily="2" charset="-122"/>
              </a:rPr>
              <a:t>R</a:t>
            </a:r>
            <a:r>
              <a:rPr lang="en-US" altLang="zh-CN" sz="2400" baseline="-25000" dirty="0">
                <a:ea typeface="宋体" panose="02010600030101010101" pitchFamily="2" charset="-122"/>
              </a:rPr>
              <a:t>1</a:t>
            </a:r>
            <a:r>
              <a:rPr lang="en-US" altLang="zh-CN" sz="2400" dirty="0">
                <a:ea typeface="宋体" panose="02010600030101010101" pitchFamily="2" charset="-122"/>
              </a:rPr>
              <a:t>, </a:t>
            </a:r>
            <a:r>
              <a:rPr lang="en-US" altLang="zh-CN" sz="2400" i="1" dirty="0">
                <a:ea typeface="宋体" panose="02010600030101010101" pitchFamily="2" charset="-122"/>
              </a:rPr>
              <a:t>R</a:t>
            </a:r>
            <a:r>
              <a:rPr lang="en-US" altLang="zh-CN" sz="2400" baseline="-25000" dirty="0">
                <a:ea typeface="宋体" panose="02010600030101010101" pitchFamily="2" charset="-122"/>
              </a:rPr>
              <a:t>2</a:t>
            </a:r>
            <a:r>
              <a:rPr lang="en-US" altLang="zh-CN" sz="2400" dirty="0">
                <a:ea typeface="宋体" panose="02010600030101010101" pitchFamily="2" charset="-122"/>
              </a:rPr>
              <a:t>, . . ., </a:t>
            </a:r>
            <a:r>
              <a:rPr lang="en-US" altLang="zh-CN" sz="2400" i="1" dirty="0">
                <a:ea typeface="宋体" panose="02010600030101010101" pitchFamily="2" charset="-122"/>
              </a:rPr>
              <a:t>R</a:t>
            </a:r>
            <a:r>
              <a:rPr lang="en-US" altLang="zh-CN" sz="2400" baseline="-25000" dirty="0">
                <a:ea typeface="宋体" panose="02010600030101010101" pitchFamily="2" charset="-122"/>
              </a:rPr>
              <a:t>m</a:t>
            </a:r>
          </a:p>
          <a:p>
            <a:pPr lvl="2">
              <a:buFont typeface="Monotype Sorts" pitchFamily="2" charset="2"/>
              <a:buNone/>
            </a:pPr>
            <a:r>
              <a:rPr lang="en-US" altLang="zh-CN" i="1" dirty="0">
                <a:ea typeface="宋体" panose="02010600030101010101" pitchFamily="2" charset="-122"/>
              </a:rPr>
              <a:t>CPU cycles, memory space, I/O devices</a:t>
            </a:r>
          </a:p>
          <a:p>
            <a:r>
              <a:rPr lang="en-US" altLang="zh-CN" sz="2400" dirty="0">
                <a:ea typeface="宋体" panose="02010600030101010101" pitchFamily="2" charset="-122"/>
              </a:rPr>
              <a:t>Each resource type </a:t>
            </a:r>
            <a:r>
              <a:rPr lang="en-US" altLang="zh-CN" sz="2400" i="1" dirty="0">
                <a:ea typeface="宋体" panose="02010600030101010101" pitchFamily="2" charset="-122"/>
              </a:rPr>
              <a:t>R</a:t>
            </a:r>
            <a:r>
              <a:rPr lang="en-US" altLang="zh-CN" sz="2400" baseline="-25000" dirty="0">
                <a:ea typeface="宋体" panose="02010600030101010101" pitchFamily="2" charset="-122"/>
              </a:rPr>
              <a:t>i</a:t>
            </a:r>
            <a:r>
              <a:rPr lang="en-US" altLang="zh-CN" sz="2400" dirty="0">
                <a:ea typeface="宋体" panose="02010600030101010101" pitchFamily="2" charset="-122"/>
              </a:rPr>
              <a:t> has </a:t>
            </a:r>
            <a:r>
              <a:rPr lang="en-US" altLang="zh-CN" sz="2400" i="1" dirty="0">
                <a:ea typeface="宋体" panose="02010600030101010101" pitchFamily="2" charset="-122"/>
              </a:rPr>
              <a:t>W</a:t>
            </a:r>
            <a:r>
              <a:rPr lang="en-US" altLang="zh-CN" sz="2400" baseline="-25000" dirty="0">
                <a:ea typeface="宋体" panose="02010600030101010101" pitchFamily="2" charset="-122"/>
              </a:rPr>
              <a:t>i</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instances</a:t>
            </a:r>
            <a:r>
              <a:rPr lang="en-US" altLang="zh-CN" sz="2400" dirty="0">
                <a:ea typeface="宋体" panose="02010600030101010101" pitchFamily="2" charset="-122"/>
              </a:rPr>
              <a:t>.</a:t>
            </a:r>
          </a:p>
          <a:p>
            <a:r>
              <a:rPr lang="en-US" altLang="zh-CN" sz="2400" dirty="0">
                <a:solidFill>
                  <a:srgbClr val="7030A0"/>
                </a:solidFill>
                <a:ea typeface="宋体" panose="02010600030101010101" pitchFamily="2" charset="-122"/>
              </a:rPr>
              <a:t>Each process utilizes a resource as follows:</a:t>
            </a:r>
          </a:p>
          <a:p>
            <a:pPr lvl="1"/>
            <a:r>
              <a:rPr lang="en-US" altLang="zh-CN" sz="2000" dirty="0">
                <a:solidFill>
                  <a:srgbClr val="C00000"/>
                </a:solidFill>
                <a:ea typeface="宋体" panose="02010600030101010101" pitchFamily="2" charset="-122"/>
              </a:rPr>
              <a:t>request </a:t>
            </a:r>
          </a:p>
          <a:p>
            <a:pPr lvl="1"/>
            <a:r>
              <a:rPr lang="en-US" altLang="zh-CN" sz="2000" dirty="0">
                <a:solidFill>
                  <a:srgbClr val="006600"/>
                </a:solidFill>
                <a:ea typeface="宋体" panose="02010600030101010101" pitchFamily="2" charset="-122"/>
              </a:rPr>
              <a:t>use</a:t>
            </a:r>
            <a:r>
              <a:rPr lang="en-US" altLang="zh-CN" sz="2000" dirty="0">
                <a:ea typeface="宋体" panose="02010600030101010101" pitchFamily="2" charset="-122"/>
              </a:rPr>
              <a:t> </a:t>
            </a:r>
          </a:p>
          <a:p>
            <a:pPr lvl="1"/>
            <a:r>
              <a:rPr lang="en-US" altLang="zh-CN" sz="2000" dirty="0">
                <a:solidFill>
                  <a:srgbClr val="000099"/>
                </a:solidFill>
                <a:ea typeface="宋体" panose="02010600030101010101" pitchFamily="2" charset="-122"/>
              </a:rPr>
              <a:t>release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91BF58-82C1-4F61-82B7-B1258399E196}"/>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7.6.3 Detection-Algorithm Usage</a:t>
            </a:r>
          </a:p>
        </p:txBody>
      </p:sp>
      <p:sp>
        <p:nvSpPr>
          <p:cNvPr id="98307" name="Rectangle 3">
            <a:extLst>
              <a:ext uri="{FF2B5EF4-FFF2-40B4-BE49-F238E27FC236}">
                <a16:creationId xmlns:a16="http://schemas.microsoft.com/office/drawing/2014/main" id="{B81D5E9C-97B2-4740-86F5-2840A1ED2287}"/>
              </a:ext>
            </a:extLst>
          </p:cNvPr>
          <p:cNvSpPr>
            <a:spLocks noGrp="1" noChangeArrowheads="1"/>
          </p:cNvSpPr>
          <p:nvPr>
            <p:ph type="body" idx="4294967295"/>
          </p:nvPr>
        </p:nvSpPr>
        <p:spPr/>
        <p:txBody>
          <a:bodyPr/>
          <a:lstStyle/>
          <a:p>
            <a:r>
              <a:rPr lang="en-US" altLang="zh-CN" sz="2000" b="1" dirty="0">
                <a:solidFill>
                  <a:srgbClr val="0070C0"/>
                </a:solidFill>
                <a:ea typeface="宋体" panose="02010600030101010101" pitchFamily="2" charset="-122"/>
              </a:rPr>
              <a:t>When, and how often</a:t>
            </a:r>
            <a:r>
              <a:rPr lang="en-US" altLang="zh-CN" sz="2000" dirty="0">
                <a:ea typeface="宋体" panose="02010600030101010101" pitchFamily="2" charset="-122"/>
              </a:rPr>
              <a:t>, to invoke </a:t>
            </a:r>
            <a:r>
              <a:rPr lang="en-US" altLang="zh-CN" sz="2000" dirty="0">
                <a:effectLst>
                  <a:outerShdw blurRad="38100" dist="38100" dir="2700000" algn="tl">
                    <a:srgbClr val="C0C0C0"/>
                  </a:outerShdw>
                </a:effectLst>
                <a:ea typeface="宋体" pitchFamily="2" charset="-122"/>
              </a:rPr>
              <a:t>Detection-Algorithm </a:t>
            </a:r>
            <a:r>
              <a:rPr lang="en-US" altLang="zh-CN" sz="2000" dirty="0" smtClean="0">
                <a:ea typeface="宋体" panose="02010600030101010101" pitchFamily="2" charset="-122"/>
              </a:rPr>
              <a:t>depends </a:t>
            </a:r>
            <a:r>
              <a:rPr lang="en-US" altLang="zh-CN" sz="2000" dirty="0">
                <a:ea typeface="宋体" panose="02010600030101010101" pitchFamily="2" charset="-122"/>
              </a:rPr>
              <a:t>on:</a:t>
            </a:r>
          </a:p>
          <a:p>
            <a:pPr lvl="1"/>
            <a:r>
              <a:rPr lang="en-US" altLang="zh-CN" sz="2000" dirty="0">
                <a:solidFill>
                  <a:srgbClr val="7030A0"/>
                </a:solidFill>
                <a:ea typeface="宋体" panose="02010600030101010101" pitchFamily="2" charset="-122"/>
              </a:rPr>
              <a:t>How often </a:t>
            </a:r>
            <a:r>
              <a:rPr lang="en-US" altLang="zh-CN" sz="2000" dirty="0">
                <a:solidFill>
                  <a:srgbClr val="000099"/>
                </a:solidFill>
                <a:ea typeface="宋体" panose="02010600030101010101" pitchFamily="2" charset="-122"/>
              </a:rPr>
              <a:t>a deadlock is likely to occur?</a:t>
            </a:r>
          </a:p>
          <a:p>
            <a:pPr lvl="1"/>
            <a:r>
              <a:rPr lang="en-US" altLang="zh-CN" sz="2000" dirty="0">
                <a:solidFill>
                  <a:srgbClr val="7030A0"/>
                </a:solidFill>
                <a:ea typeface="宋体" panose="02010600030101010101" pitchFamily="2" charset="-122"/>
              </a:rPr>
              <a:t>How many </a:t>
            </a:r>
            <a:r>
              <a:rPr lang="en-US" altLang="zh-CN" sz="2000" dirty="0">
                <a:solidFill>
                  <a:srgbClr val="000099"/>
                </a:solidFill>
                <a:ea typeface="宋体" panose="02010600030101010101" pitchFamily="2" charset="-122"/>
              </a:rPr>
              <a:t>processes will need to be rolled back?</a:t>
            </a:r>
          </a:p>
          <a:p>
            <a:pPr lvl="2"/>
            <a:r>
              <a:rPr lang="en-US" altLang="zh-CN" sz="2000" dirty="0">
                <a:solidFill>
                  <a:srgbClr val="C00000"/>
                </a:solidFill>
                <a:ea typeface="宋体" panose="02010600030101010101" pitchFamily="2" charset="-122"/>
              </a:rPr>
              <a:t>one for each disjoint cycle</a:t>
            </a:r>
            <a:r>
              <a:rPr lang="en-US" altLang="zh-CN" sz="2000" dirty="0">
                <a:ea typeface="宋体" panose="02010600030101010101" pitchFamily="2" charset="-122"/>
              </a:rPr>
              <a:t/>
            </a:r>
            <a:br>
              <a:rPr lang="en-US" altLang="zh-CN" sz="2000" dirty="0">
                <a:ea typeface="宋体" panose="02010600030101010101" pitchFamily="2" charset="-122"/>
              </a:rPr>
            </a:br>
            <a:endParaRPr lang="en-US" altLang="zh-CN" sz="2000" dirty="0">
              <a:ea typeface="宋体" panose="02010600030101010101" pitchFamily="2" charset="-122"/>
            </a:endParaRPr>
          </a:p>
          <a:p>
            <a:r>
              <a:rPr lang="en-US" altLang="zh-CN" sz="2000" dirty="0">
                <a:ea typeface="宋体" panose="02010600030101010101" pitchFamily="2" charset="-122"/>
              </a:rPr>
              <a:t>If detection algorithm is invoked arbitrarily, there may be many cycles in the resource graph and so we would not be able to tell which of the many deadlocked processes “caused” the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7.7 Recovery From Deadlock</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02175" y="3708014"/>
            <a:ext cx="8194675" cy="2050587"/>
          </a:xfrm>
        </p:spPr>
        <p:txBody>
          <a:bodyPr/>
          <a:lstStyle/>
          <a:p>
            <a:pPr>
              <a:spcBef>
                <a:spcPts val="600"/>
              </a:spcBef>
            </a:pPr>
            <a:r>
              <a:rPr lang="en-US" altLang="zh-CN" sz="2000" dirty="0">
                <a:ea typeface="宋体" panose="02010600030101010101" pitchFamily="2" charset="-122"/>
              </a:rPr>
              <a:t>Traffic only in one direction.</a:t>
            </a: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spcBef>
                <a:spcPts val="600"/>
              </a:spcBef>
            </a:pPr>
            <a:r>
              <a:rPr lang="en-US" altLang="zh-CN" sz="1800" dirty="0">
                <a:ea typeface="宋体" panose="02010600030101010101" pitchFamily="2" charset="-122"/>
              </a:rPr>
              <a:t>Each car on the bridge hold one section and each needs another </a:t>
            </a:r>
            <a:r>
              <a:rPr lang="en-US" altLang="zh-CN" sz="1800" dirty="0" smtClean="0">
                <a:ea typeface="宋体" panose="02010600030101010101" pitchFamily="2" charset="-122"/>
              </a:rPr>
              <a:t>one</a:t>
            </a:r>
            <a:endParaRPr lang="en-US" altLang="zh-CN" sz="1800" dirty="0">
              <a:solidFill>
                <a:srgbClr val="006600"/>
              </a:solidFill>
              <a:ea typeface="宋体" panose="02010600030101010101" pitchFamily="2" charset="-122"/>
            </a:endParaRP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839928"/>
            <a:ext cx="5892800" cy="1506954"/>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extLst>
      <p:ext uri="{BB962C8B-B14F-4D97-AF65-F5344CB8AC3E}">
        <p14:creationId xmlns:p14="http://schemas.microsoft.com/office/powerpoint/2010/main" val="285887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rPr>
              <a:t>Recovery </a:t>
            </a:r>
            <a:r>
              <a:rPr lang="en-US" altLang="zh-CN" dirty="0">
                <a:effectLst>
                  <a:outerShdw blurRad="38100" dist="38100" dir="2700000" algn="tl">
                    <a:srgbClr val="C0C0C0"/>
                  </a:outerShdw>
                </a:effectLst>
                <a:ea typeface="宋体" pitchFamily="2" charset="-122"/>
              </a:rPr>
              <a:t>From Deadlock</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68325" y="3062952"/>
            <a:ext cx="8194675" cy="3098152"/>
          </a:xfrm>
        </p:spPr>
        <p:txBody>
          <a:bodyPr/>
          <a:lstStyle/>
          <a:p>
            <a:pPr>
              <a:spcBef>
                <a:spcPts val="600"/>
              </a:spcBef>
            </a:pPr>
            <a:r>
              <a:rPr lang="en-US" altLang="zh-CN" sz="2000" dirty="0" smtClean="0">
                <a:ea typeface="宋体" panose="02010600030101010101" pitchFamily="2" charset="-122"/>
              </a:rPr>
              <a:t>If </a:t>
            </a:r>
            <a:r>
              <a:rPr lang="en-US" altLang="zh-CN" sz="2000" dirty="0">
                <a:ea typeface="宋体" panose="02010600030101010101" pitchFamily="2" charset="-122"/>
              </a:rPr>
              <a:t>a deadlock occurs, it can be resolved:</a:t>
            </a:r>
          </a:p>
          <a:p>
            <a:pPr lvl="1">
              <a:spcBef>
                <a:spcPts val="600"/>
              </a:spcBef>
            </a:pPr>
            <a:r>
              <a:rPr lang="en-US" altLang="zh-CN" sz="1800" dirty="0">
                <a:ea typeface="宋体" panose="02010600030101010101" pitchFamily="2" charset="-122"/>
              </a:rPr>
              <a:t>Push </a:t>
            </a:r>
            <a:r>
              <a:rPr lang="en-US" altLang="zh-CN" sz="1800" dirty="0" smtClean="0">
                <a:ea typeface="宋体" panose="02010600030101010101" pitchFamily="2" charset="-122"/>
              </a:rPr>
              <a:t>one or more car(s) </a:t>
            </a:r>
            <a:r>
              <a:rPr lang="en-US" altLang="zh-CN" sz="1800" dirty="0">
                <a:ea typeface="宋体" panose="02010600030101010101" pitchFamily="2" charset="-122"/>
              </a:rPr>
              <a:t>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pushed into river if a deadlock occurs.</a:t>
            </a:r>
          </a:p>
          <a:p>
            <a:pPr lvl="1">
              <a:spcBef>
                <a:spcPts val="600"/>
              </a:spcBef>
            </a:pPr>
            <a:r>
              <a:rPr lang="en-US" altLang="zh-CN" sz="1800" dirty="0">
                <a:ea typeface="宋体" panose="02010600030101010101" pitchFamily="2" charset="-122"/>
              </a:rPr>
              <a:t>if one car backs up (</a:t>
            </a:r>
            <a:r>
              <a:rPr lang="en-US" altLang="zh-CN" sz="1800" dirty="0">
                <a:solidFill>
                  <a:srgbClr val="FF0066"/>
                </a:solidFill>
                <a:ea typeface="宋体" panose="02010600030101010101" pitchFamily="2" charset="-122"/>
              </a:rPr>
              <a:t>preempt resources and rollback</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r>
              <a:rPr lang="en-US" altLang="zh-CN" sz="1600" dirty="0" smtClean="0">
                <a:ea typeface="宋体" panose="02010600030101010101" pitchFamily="2" charset="-122"/>
              </a:rPr>
              <a:t>.</a:t>
            </a:r>
          </a:p>
          <a:p>
            <a:pPr lvl="1">
              <a:spcBef>
                <a:spcPts val="600"/>
              </a:spcBef>
            </a:pPr>
            <a:r>
              <a:rPr lang="en-US" altLang="zh-CN" sz="1800" dirty="0">
                <a:ea typeface="宋体" panose="02010600030101010101" pitchFamily="2" charset="-122"/>
              </a:rPr>
              <a:t>if </a:t>
            </a:r>
            <a:r>
              <a:rPr lang="en-US" altLang="zh-CN" sz="1800" dirty="0" smtClean="0">
                <a:ea typeface="宋体" panose="02010600030101010101" pitchFamily="2" charset="-122"/>
              </a:rPr>
              <a:t>all cars on the</a:t>
            </a:r>
            <a:r>
              <a:rPr lang="en-US" altLang="zh-CN" sz="1800" dirty="0">
                <a:ea typeface="宋体" panose="02010600030101010101" pitchFamily="2" charset="-122"/>
              </a:rPr>
              <a:t> bridge</a:t>
            </a:r>
            <a:r>
              <a:rPr lang="en-US" altLang="zh-CN" sz="1800" dirty="0" smtClean="0">
                <a:ea typeface="宋体" panose="02010600030101010101" pitchFamily="2" charset="-122"/>
              </a:rPr>
              <a:t> back up  (</a:t>
            </a:r>
            <a:r>
              <a:rPr lang="en-US" altLang="zh-CN" sz="1800" dirty="0" err="1">
                <a:solidFill>
                  <a:srgbClr val="FF0066"/>
                </a:solidFill>
                <a:ea typeface="宋体" panose="02010600030101010101" pitchFamily="2" charset="-122"/>
              </a:rPr>
              <a:t>checkpoint+ro</a:t>
            </a:r>
            <a:r>
              <a:rPr lang="en-US" altLang="zh-CN" sz="1800" dirty="0" err="1" smtClean="0">
                <a:solidFill>
                  <a:srgbClr val="FF0066"/>
                </a:solidFill>
                <a:ea typeface="宋体" panose="02010600030101010101" pitchFamily="2" charset="-122"/>
              </a:rPr>
              <a:t>llback</a:t>
            </a:r>
            <a:r>
              <a:rPr lang="en-US" altLang="zh-CN" sz="1800" dirty="0">
                <a:ea typeface="宋体" panose="02010600030101010101" pitchFamily="2" charset="-122"/>
              </a:rPr>
              <a:t>).</a:t>
            </a:r>
          </a:p>
          <a:p>
            <a:pPr lvl="2">
              <a:spcBef>
                <a:spcPts val="600"/>
              </a:spcBef>
            </a:pPr>
            <a:r>
              <a:rPr lang="en-US" altLang="zh-CN" sz="1600" dirty="0" smtClean="0">
                <a:solidFill>
                  <a:srgbClr val="000099"/>
                </a:solidFill>
                <a:ea typeface="宋体" panose="02010600030101010101" pitchFamily="2" charset="-122"/>
              </a:rPr>
              <a:t>All cars</a:t>
            </a:r>
            <a:r>
              <a:rPr lang="en-US" altLang="zh-CN" sz="1600" dirty="0" smtClean="0">
                <a:ea typeface="宋体" panose="02010600030101010101" pitchFamily="2" charset="-122"/>
              </a:rPr>
              <a:t> </a:t>
            </a:r>
            <a:r>
              <a:rPr lang="en-US" altLang="zh-CN" sz="1600" dirty="0">
                <a:ea typeface="宋体" panose="02010600030101010101" pitchFamily="2" charset="-122"/>
              </a:rPr>
              <a:t>have to be backed up if a deadlock occurs</a:t>
            </a:r>
            <a:r>
              <a:rPr lang="en-US" altLang="zh-CN" sz="1600" dirty="0" smtClean="0">
                <a:ea typeface="宋体" panose="02010600030101010101" pitchFamily="2" charset="-122"/>
              </a:rPr>
              <a:t>.</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possible.</a:t>
            </a: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635742"/>
            <a:ext cx="5892800" cy="1276134"/>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extLst>
      <p:ext uri="{BB962C8B-B14F-4D97-AF65-F5344CB8AC3E}">
        <p14:creationId xmlns:p14="http://schemas.microsoft.com/office/powerpoint/2010/main" val="6183569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91BF58-82C1-4F61-82B7-B1258399E196}"/>
              </a:ext>
            </a:extLst>
          </p:cNvPr>
          <p:cNvSpPr>
            <a:spLocks noGrp="1" noChangeArrowheads="1"/>
          </p:cNvSpPr>
          <p:nvPr>
            <p:ph type="title" idx="4294967295"/>
          </p:nvPr>
        </p:nvSpPr>
        <p:spPr>
          <a:xfrm>
            <a:off x="756444" y="816489"/>
            <a:ext cx="8077200" cy="609600"/>
          </a:xfrm>
          <a:ln>
            <a:miter/>
          </a:ln>
        </p:spPr>
        <p:txBody>
          <a:bodyPr/>
          <a:lstStyle/>
          <a:p>
            <a:r>
              <a:rPr lang="en-US" altLang="zh-CN" dirty="0" smtClean="0">
                <a:effectLst>
                  <a:outerShdw blurRad="38100" dist="38100" dir="2700000" algn="tl">
                    <a:srgbClr val="C0C0C0"/>
                  </a:outerShdw>
                </a:effectLst>
                <a:ea typeface="宋体" pitchFamily="2" charset="-122"/>
                <a:cs typeface="+mj-cs"/>
              </a:rPr>
              <a:t>Recovery </a:t>
            </a:r>
            <a:r>
              <a:rPr lang="en-US" altLang="zh-CN" dirty="0">
                <a:effectLst>
                  <a:outerShdw blurRad="38100" dist="38100" dir="2700000" algn="tl">
                    <a:srgbClr val="C0C0C0"/>
                  </a:outerShdw>
                </a:effectLst>
                <a:ea typeface="宋体" pitchFamily="2" charset="-122"/>
                <a:cs typeface="+mj-cs"/>
              </a:rPr>
              <a:t>From Deadlock</a:t>
            </a:r>
          </a:p>
        </p:txBody>
      </p:sp>
      <p:sp>
        <p:nvSpPr>
          <p:cNvPr id="98307" name="Rectangle 3">
            <a:extLst>
              <a:ext uri="{FF2B5EF4-FFF2-40B4-BE49-F238E27FC236}">
                <a16:creationId xmlns:a16="http://schemas.microsoft.com/office/drawing/2014/main" id="{B81D5E9C-97B2-4740-86F5-2840A1ED2287}"/>
              </a:ext>
            </a:extLst>
          </p:cNvPr>
          <p:cNvSpPr>
            <a:spLocks noGrp="1" noChangeArrowheads="1"/>
          </p:cNvSpPr>
          <p:nvPr>
            <p:ph type="body" idx="4294967295"/>
          </p:nvPr>
        </p:nvSpPr>
        <p:spPr>
          <a:xfrm>
            <a:off x="827088" y="1701444"/>
            <a:ext cx="7935912" cy="4483100"/>
          </a:xfrm>
        </p:spPr>
        <p:txBody>
          <a:bodyPr/>
          <a:lstStyle/>
          <a:p>
            <a:r>
              <a:rPr lang="en-US" altLang="zh-CN" sz="2000" dirty="0"/>
              <a:t>When a detection algorithm determines that a </a:t>
            </a:r>
            <a:r>
              <a:rPr lang="en-US" altLang="zh-CN" sz="2000" dirty="0" smtClean="0"/>
              <a:t>deadlock </a:t>
            </a:r>
            <a:r>
              <a:rPr lang="en-US" altLang="zh-CN" sz="2000" dirty="0"/>
              <a:t>exists, </a:t>
            </a:r>
            <a:r>
              <a:rPr lang="en-US" altLang="zh-CN" sz="2000" dirty="0" smtClean="0"/>
              <a:t>several alternatives are available.</a:t>
            </a:r>
          </a:p>
          <a:p>
            <a:pPr lvl="1"/>
            <a:r>
              <a:rPr lang="en-US" altLang="zh-CN" sz="1800" dirty="0" smtClean="0"/>
              <a:t>One </a:t>
            </a:r>
            <a:r>
              <a:rPr lang="en-US" altLang="zh-CN" sz="1800" dirty="0"/>
              <a:t>possibility is to </a:t>
            </a:r>
            <a:r>
              <a:rPr lang="en-US" altLang="zh-CN" sz="1800" dirty="0">
                <a:solidFill>
                  <a:srgbClr val="0070C0"/>
                </a:solidFill>
              </a:rPr>
              <a:t>inform the operator </a:t>
            </a:r>
            <a:r>
              <a:rPr lang="en-US" altLang="zh-CN" sz="1800" dirty="0"/>
              <a:t>that a </a:t>
            </a:r>
            <a:r>
              <a:rPr lang="en-US" altLang="zh-CN" sz="1800" dirty="0" smtClean="0"/>
              <a:t>deadlock has </a:t>
            </a:r>
            <a:r>
              <a:rPr lang="en-US" altLang="zh-CN" sz="1800" dirty="0"/>
              <a:t>occurred and </a:t>
            </a:r>
            <a:r>
              <a:rPr lang="en-US" altLang="zh-CN" sz="1800" dirty="0">
                <a:solidFill>
                  <a:srgbClr val="0070C0"/>
                </a:solidFill>
              </a:rPr>
              <a:t>to let the operator deal </a:t>
            </a:r>
            <a:r>
              <a:rPr lang="en-US" altLang="zh-CN" sz="1800" dirty="0" smtClean="0">
                <a:solidFill>
                  <a:srgbClr val="0070C0"/>
                </a:solidFill>
              </a:rPr>
              <a:t>with </a:t>
            </a:r>
            <a:r>
              <a:rPr lang="en-US" altLang="zh-CN" sz="1800" dirty="0">
                <a:solidFill>
                  <a:srgbClr val="0070C0"/>
                </a:solidFill>
              </a:rPr>
              <a:t>the deadlock </a:t>
            </a:r>
            <a:r>
              <a:rPr lang="en-US" altLang="zh-CN" sz="1800" dirty="0" smtClean="0">
                <a:solidFill>
                  <a:srgbClr val="FF0000"/>
                </a:solidFill>
              </a:rPr>
              <a:t>manually</a:t>
            </a:r>
            <a:r>
              <a:rPr lang="en-US" altLang="zh-CN" sz="1800" dirty="0" smtClean="0">
                <a:solidFill>
                  <a:srgbClr val="0070C0"/>
                </a:solidFill>
              </a:rPr>
              <a:t> </a:t>
            </a:r>
          </a:p>
          <a:p>
            <a:pPr lvl="1"/>
            <a:r>
              <a:rPr lang="en-US" altLang="zh-CN" sz="1800" dirty="0" smtClean="0"/>
              <a:t>Another possibility </a:t>
            </a:r>
            <a:r>
              <a:rPr lang="en-US" altLang="zh-CN" sz="1800" dirty="0"/>
              <a:t>is to </a:t>
            </a:r>
            <a:r>
              <a:rPr lang="en-US" altLang="zh-CN" sz="1800" dirty="0">
                <a:solidFill>
                  <a:srgbClr val="7030A0"/>
                </a:solidFill>
              </a:rPr>
              <a:t>let the </a:t>
            </a:r>
            <a:r>
              <a:rPr lang="en-US" altLang="zh-CN" sz="1800" dirty="0" smtClean="0">
                <a:solidFill>
                  <a:srgbClr val="7030A0"/>
                </a:solidFill>
              </a:rPr>
              <a:t>system recover</a:t>
            </a:r>
            <a:r>
              <a:rPr lang="en-US" altLang="zh-CN" sz="1800" i="1" dirty="0" smtClean="0">
                <a:solidFill>
                  <a:srgbClr val="7030A0"/>
                </a:solidFill>
              </a:rPr>
              <a:t> </a:t>
            </a:r>
            <a:r>
              <a:rPr lang="en-US" altLang="zh-CN" sz="1800" dirty="0">
                <a:solidFill>
                  <a:srgbClr val="7030A0"/>
                </a:solidFill>
              </a:rPr>
              <a:t>from the deadlock </a:t>
            </a:r>
            <a:r>
              <a:rPr lang="en-US" altLang="zh-CN" sz="1800" dirty="0">
                <a:solidFill>
                  <a:srgbClr val="FF0000"/>
                </a:solidFill>
              </a:rPr>
              <a:t>automatically</a:t>
            </a:r>
            <a:r>
              <a:rPr lang="en-US" altLang="zh-CN" sz="1800" dirty="0"/>
              <a:t>. </a:t>
            </a:r>
            <a:endParaRPr lang="en-US" altLang="zh-CN" sz="1800" dirty="0" smtClean="0"/>
          </a:p>
          <a:p>
            <a:r>
              <a:rPr lang="en-US" altLang="zh-CN" sz="2000" dirty="0" smtClean="0"/>
              <a:t>There are two </a:t>
            </a:r>
            <a:r>
              <a:rPr lang="en-US" altLang="zh-CN" sz="2000" dirty="0"/>
              <a:t>options for breaking a deadlock</a:t>
            </a:r>
            <a:r>
              <a:rPr lang="en-US" altLang="zh-CN" sz="2000" dirty="0" smtClean="0"/>
              <a:t>.</a:t>
            </a:r>
          </a:p>
          <a:p>
            <a:pPr lvl="1"/>
            <a:r>
              <a:rPr lang="en-US" altLang="zh-CN" sz="1800" dirty="0"/>
              <a:t>t</a:t>
            </a:r>
            <a:r>
              <a:rPr lang="en-US" altLang="zh-CN" sz="1800" dirty="0" smtClean="0"/>
              <a:t>o </a:t>
            </a:r>
            <a:r>
              <a:rPr lang="en-US" altLang="zh-CN" sz="1800" dirty="0" smtClean="0">
                <a:solidFill>
                  <a:srgbClr val="C00000"/>
                </a:solidFill>
              </a:rPr>
              <a:t>abort</a:t>
            </a:r>
            <a:r>
              <a:rPr lang="en-US" altLang="zh-CN" sz="1800" dirty="0" smtClean="0"/>
              <a:t> </a:t>
            </a:r>
            <a:r>
              <a:rPr lang="en-US" altLang="zh-CN" sz="1800" dirty="0" smtClean="0">
                <a:solidFill>
                  <a:srgbClr val="0070C0"/>
                </a:solidFill>
              </a:rPr>
              <a:t>one </a:t>
            </a:r>
            <a:r>
              <a:rPr lang="en-US" altLang="zh-CN" sz="1800" dirty="0">
                <a:solidFill>
                  <a:srgbClr val="0070C0"/>
                </a:solidFill>
              </a:rPr>
              <a:t>or </a:t>
            </a:r>
            <a:r>
              <a:rPr lang="en-US" altLang="zh-CN" sz="1800" dirty="0" smtClean="0">
                <a:solidFill>
                  <a:srgbClr val="0070C0"/>
                </a:solidFill>
              </a:rPr>
              <a:t>more processes </a:t>
            </a:r>
            <a:r>
              <a:rPr lang="en-US" altLang="zh-CN" sz="1800" dirty="0"/>
              <a:t>to </a:t>
            </a:r>
            <a:r>
              <a:rPr lang="en-US" altLang="zh-CN" sz="1800" u="sng" dirty="0">
                <a:solidFill>
                  <a:srgbClr val="006600"/>
                </a:solidFill>
              </a:rPr>
              <a:t>break the </a:t>
            </a:r>
            <a:r>
              <a:rPr lang="en-US" altLang="zh-CN" sz="1800" u="sng" dirty="0" smtClean="0">
                <a:solidFill>
                  <a:srgbClr val="006600"/>
                </a:solidFill>
              </a:rPr>
              <a:t>circular </a:t>
            </a:r>
            <a:r>
              <a:rPr lang="en-US" altLang="zh-CN" sz="1800" u="sng" dirty="0">
                <a:solidFill>
                  <a:srgbClr val="006600"/>
                </a:solidFill>
              </a:rPr>
              <a:t>wait</a:t>
            </a:r>
            <a:r>
              <a:rPr lang="en-US" altLang="zh-CN" sz="1800" dirty="0" smtClean="0">
                <a:solidFill>
                  <a:srgbClr val="006600"/>
                </a:solidFill>
              </a:rPr>
              <a:t>.</a:t>
            </a:r>
          </a:p>
          <a:p>
            <a:pPr lvl="1"/>
            <a:r>
              <a:rPr lang="en-US" altLang="zh-CN" sz="1800" dirty="0" smtClean="0"/>
              <a:t>to </a:t>
            </a:r>
            <a:r>
              <a:rPr lang="en-US" altLang="zh-CN" sz="1800" dirty="0">
                <a:solidFill>
                  <a:srgbClr val="C00000"/>
                </a:solidFill>
              </a:rPr>
              <a:t>preempt some </a:t>
            </a:r>
            <a:r>
              <a:rPr lang="en-US" altLang="zh-CN" sz="1800" dirty="0" smtClean="0">
                <a:solidFill>
                  <a:srgbClr val="C00000"/>
                </a:solidFill>
              </a:rPr>
              <a:t>resources </a:t>
            </a:r>
            <a:r>
              <a:rPr lang="en-US" altLang="zh-CN" sz="1800" dirty="0" smtClean="0"/>
              <a:t>from </a:t>
            </a:r>
            <a:r>
              <a:rPr lang="en-US" altLang="zh-CN" sz="1800" dirty="0">
                <a:solidFill>
                  <a:srgbClr val="7030A0"/>
                </a:solidFill>
              </a:rPr>
              <a:t>one or more of the </a:t>
            </a:r>
            <a:r>
              <a:rPr lang="en-US" altLang="zh-CN" sz="1800" u="sng" dirty="0" smtClean="0">
                <a:solidFill>
                  <a:srgbClr val="7030A0"/>
                </a:solidFill>
              </a:rPr>
              <a:t>deadlocked </a:t>
            </a:r>
            <a:r>
              <a:rPr lang="en-US" altLang="zh-CN" sz="1800" u="sng" dirty="0">
                <a:solidFill>
                  <a:srgbClr val="7030A0"/>
                </a:solidFill>
              </a:rPr>
              <a:t>processes</a:t>
            </a:r>
            <a:r>
              <a:rPr lang="en-US" altLang="zh-CN" sz="1800" u="sng" dirty="0" smtClean="0">
                <a:solidFill>
                  <a:srgbClr val="7030A0"/>
                </a:solidFill>
              </a:rPr>
              <a:t>.</a:t>
            </a:r>
          </a:p>
          <a:p>
            <a:pPr lvl="2"/>
            <a:r>
              <a:rPr lang="en-US" altLang="zh-CN" sz="1600" dirty="0">
                <a:solidFill>
                  <a:srgbClr val="C00000"/>
                </a:solidFill>
              </a:rPr>
              <a:t>preempt some </a:t>
            </a:r>
            <a:r>
              <a:rPr lang="en-US" altLang="zh-CN" sz="1600" dirty="0" smtClean="0">
                <a:solidFill>
                  <a:srgbClr val="C00000"/>
                </a:solidFill>
              </a:rPr>
              <a:t>resources </a:t>
            </a:r>
            <a:r>
              <a:rPr lang="en-US" altLang="zh-CN" sz="1600" dirty="0"/>
              <a:t>from </a:t>
            </a:r>
            <a:r>
              <a:rPr lang="en-US" altLang="zh-CN" sz="1600" dirty="0">
                <a:solidFill>
                  <a:srgbClr val="7030A0"/>
                </a:solidFill>
              </a:rPr>
              <a:t>one or more of the </a:t>
            </a:r>
            <a:r>
              <a:rPr lang="en-US" altLang="zh-CN" sz="1600" u="sng" dirty="0">
                <a:solidFill>
                  <a:srgbClr val="7030A0"/>
                </a:solidFill>
              </a:rPr>
              <a:t>deadlocked </a:t>
            </a:r>
            <a:r>
              <a:rPr lang="en-US" altLang="zh-CN" sz="1600" u="sng" dirty="0" err="1">
                <a:solidFill>
                  <a:srgbClr val="7030A0"/>
                </a:solidFill>
              </a:rPr>
              <a:t>processe</a:t>
            </a:r>
            <a:endParaRPr lang="en-US" altLang="zh-CN" sz="1600" dirty="0" smtClean="0">
              <a:solidFill>
                <a:srgbClr val="7030A0"/>
              </a:solidFill>
            </a:endParaRPr>
          </a:p>
          <a:p>
            <a:pPr lvl="2"/>
            <a:r>
              <a:rPr lang="en-US" altLang="zh-CN" sz="1600" dirty="0" smtClean="0">
                <a:solidFill>
                  <a:srgbClr val="C00000"/>
                </a:solidFill>
              </a:rPr>
              <a:t>Rollback </a:t>
            </a:r>
            <a:r>
              <a:rPr lang="en-US" altLang="zh-CN" sz="1600" dirty="0">
                <a:solidFill>
                  <a:srgbClr val="C00000"/>
                </a:solidFill>
              </a:rPr>
              <a:t>to </a:t>
            </a:r>
            <a:r>
              <a:rPr lang="en-US" altLang="zh-CN" sz="1600" b="1" u="sng" dirty="0">
                <a:solidFill>
                  <a:srgbClr val="C00000"/>
                </a:solidFill>
              </a:rPr>
              <a:t>last checkpoint</a:t>
            </a:r>
            <a:r>
              <a:rPr lang="en-US" altLang="zh-CN" sz="1600" dirty="0"/>
              <a:t>, or </a:t>
            </a:r>
            <a:r>
              <a:rPr lang="en-US" altLang="zh-CN" sz="1600" dirty="0">
                <a:solidFill>
                  <a:srgbClr val="7030A0"/>
                </a:solidFill>
              </a:rPr>
              <a:t>before last </a:t>
            </a:r>
            <a:r>
              <a:rPr lang="en-US" altLang="zh-CN" sz="1600" dirty="0" smtClean="0"/>
              <a:t>checkpoint, </a:t>
            </a:r>
            <a:r>
              <a:rPr lang="en-US" altLang="zh-CN" sz="1600" dirty="0"/>
              <a:t>or ….. </a:t>
            </a:r>
            <a:endParaRPr lang="en-US" altLang="zh-CN" sz="1600" dirty="0" smtClean="0"/>
          </a:p>
          <a:p>
            <a:pPr lvl="1"/>
            <a:endParaRPr lang="en-US" altLang="zh-CN" sz="1800" dirty="0"/>
          </a:p>
          <a:p>
            <a:pPr lvl="1"/>
            <a:endParaRPr lang="en-US" altLang="zh-CN" sz="1800" dirty="0">
              <a:solidFill>
                <a:srgbClr val="7030A0"/>
              </a:solidFill>
              <a:ea typeface="宋体" panose="02010600030101010101" pitchFamily="2" charset="-122"/>
            </a:endParaRPr>
          </a:p>
        </p:txBody>
      </p:sp>
    </p:spTree>
    <p:extLst>
      <p:ext uri="{BB962C8B-B14F-4D97-AF65-F5344CB8AC3E}">
        <p14:creationId xmlns:p14="http://schemas.microsoft.com/office/powerpoint/2010/main" val="383621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EEF0605-4AA1-48FC-97B5-D2D2F9B3126B}"/>
              </a:ext>
            </a:extLst>
          </p:cNvPr>
          <p:cNvSpPr>
            <a:spLocks noGrp="1" noChangeArrowheads="1"/>
          </p:cNvSpPr>
          <p:nvPr>
            <p:ph type="title" idx="4294967295"/>
          </p:nvPr>
        </p:nvSpPr>
        <p:spPr>
          <a:xfrm>
            <a:off x="513371" y="974681"/>
            <a:ext cx="8763000" cy="457200"/>
          </a:xfrm>
          <a:ln>
            <a:miter/>
          </a:ln>
        </p:spPr>
        <p:txBody>
          <a:bodyPr/>
          <a:lstStyle/>
          <a:p>
            <a:pPr>
              <a:defRPr/>
            </a:pPr>
            <a:r>
              <a:rPr lang="zh-CN" altLang="en-US" sz="2700" dirty="0">
                <a:effectLst>
                  <a:outerShdw blurRad="38100" dist="38100" dir="2700000" algn="tl">
                    <a:srgbClr val="C0C0C0"/>
                  </a:outerShdw>
                </a:effectLst>
                <a:ea typeface="宋体" pitchFamily="2" charset="-122"/>
                <a:cs typeface="+mj-cs"/>
              </a:rPr>
              <a:t/>
            </a:r>
            <a:br>
              <a:rPr lang="zh-CN" altLang="en-US" sz="2700" dirty="0">
                <a:effectLst>
                  <a:outerShdw blurRad="38100" dist="38100" dir="2700000" algn="tl">
                    <a:srgbClr val="C0C0C0"/>
                  </a:outerShdw>
                </a:effectLst>
                <a:ea typeface="宋体" pitchFamily="2" charset="-122"/>
                <a:cs typeface="+mj-cs"/>
              </a:rPr>
            </a:br>
            <a:r>
              <a:rPr lang="zh-CN" altLang="en-US" sz="2700" dirty="0">
                <a:effectLst>
                  <a:outerShdw blurRad="38100" dist="38100" dir="2700000" algn="tl">
                    <a:srgbClr val="C0C0C0"/>
                  </a:outerShdw>
                </a:effectLst>
                <a:ea typeface="宋体" pitchFamily="2" charset="-122"/>
                <a:cs typeface="+mj-cs"/>
              </a:rPr>
              <a:t>Recovery from Deadlock:</a:t>
            </a:r>
            <a:r>
              <a:rPr lang="zh-CN" altLang="en-US" sz="2700" dirty="0">
                <a:solidFill>
                  <a:srgbClr val="009900"/>
                </a:solidFill>
                <a:effectLst>
                  <a:outerShdw blurRad="38100" dist="38100" dir="2700000" algn="tl">
                    <a:srgbClr val="C0C0C0"/>
                  </a:outerShdw>
                </a:effectLst>
                <a:ea typeface="宋体" pitchFamily="2" charset="-122"/>
                <a:cs typeface="+mj-cs"/>
              </a:rPr>
              <a:t>  </a:t>
            </a:r>
            <a:r>
              <a:rPr lang="zh-CN" altLang="en-US" sz="2700" dirty="0">
                <a:solidFill>
                  <a:srgbClr val="0009C0"/>
                </a:solidFill>
                <a:effectLst>
                  <a:outerShdw blurRad="38100" dist="38100" dir="2700000" algn="tl">
                    <a:srgbClr val="C0C0C0"/>
                  </a:outerShdw>
                </a:effectLst>
                <a:ea typeface="宋体" pitchFamily="2" charset="-122"/>
                <a:cs typeface="+mj-cs"/>
              </a:rPr>
              <a:t>Process Termination</a:t>
            </a:r>
          </a:p>
        </p:txBody>
      </p:sp>
      <p:sp>
        <p:nvSpPr>
          <p:cNvPr id="100355" name="Rectangle 3">
            <a:extLst>
              <a:ext uri="{FF2B5EF4-FFF2-40B4-BE49-F238E27FC236}">
                <a16:creationId xmlns:a16="http://schemas.microsoft.com/office/drawing/2014/main" id="{18F12633-7703-4E7C-A309-803581150F33}"/>
              </a:ext>
            </a:extLst>
          </p:cNvPr>
          <p:cNvSpPr>
            <a:spLocks noGrp="1" noChangeArrowheads="1"/>
          </p:cNvSpPr>
          <p:nvPr>
            <p:ph type="body" idx="4294967295"/>
          </p:nvPr>
        </p:nvSpPr>
        <p:spPr>
          <a:xfrm>
            <a:off x="815975" y="1657883"/>
            <a:ext cx="7529035" cy="4623275"/>
          </a:xfrm>
        </p:spPr>
        <p:txBody>
          <a:bodyPr/>
          <a:lstStyle/>
          <a:p>
            <a:r>
              <a:rPr lang="en-US" altLang="zh-CN" sz="2000" dirty="0">
                <a:solidFill>
                  <a:srgbClr val="000099"/>
                </a:solidFill>
                <a:ea typeface="宋体" panose="02010600030101010101" pitchFamily="2" charset="-122"/>
              </a:rPr>
              <a:t>Abort </a:t>
            </a:r>
            <a:r>
              <a:rPr lang="en-US" altLang="zh-CN" sz="2000" b="1" u="sng" dirty="0">
                <a:solidFill>
                  <a:srgbClr val="FF0000"/>
                </a:solidFill>
                <a:ea typeface="宋体" panose="02010600030101010101" pitchFamily="2" charset="-122"/>
              </a:rPr>
              <a:t>all</a:t>
            </a:r>
            <a:r>
              <a:rPr lang="en-US" altLang="zh-CN" sz="2000" u="sng" dirty="0">
                <a:solidFill>
                  <a:srgbClr val="FF0000"/>
                </a:solidFill>
                <a:ea typeface="宋体" panose="02010600030101010101" pitchFamily="2" charset="-122"/>
              </a:rPr>
              <a:t> deadlocked </a:t>
            </a:r>
            <a:r>
              <a:rPr lang="en-US" altLang="zh-CN" sz="2000" dirty="0">
                <a:solidFill>
                  <a:srgbClr val="000099"/>
                </a:solidFill>
                <a:ea typeface="宋体" panose="02010600030101010101" pitchFamily="2" charset="-122"/>
              </a:rPr>
              <a:t>processes</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000099"/>
                </a:solidFill>
                <a:ea typeface="宋体" panose="02010600030101010101" pitchFamily="2" charset="-122"/>
              </a:rPr>
              <a:t>Abort </a:t>
            </a:r>
            <a:r>
              <a:rPr lang="en-US" altLang="zh-CN" sz="2000" b="1" u="sng" dirty="0">
                <a:solidFill>
                  <a:srgbClr val="7030A0"/>
                </a:solidFill>
                <a:ea typeface="宋体" panose="02010600030101010101" pitchFamily="2" charset="-122"/>
              </a:rPr>
              <a:t>one</a:t>
            </a:r>
            <a:r>
              <a:rPr lang="en-US" altLang="zh-CN" sz="2000" u="sng" dirty="0">
                <a:solidFill>
                  <a:srgbClr val="7030A0"/>
                </a:solidFill>
                <a:ea typeface="宋体" panose="02010600030101010101" pitchFamily="2" charset="-122"/>
              </a:rPr>
              <a:t> process at a time</a:t>
            </a:r>
            <a:r>
              <a:rPr lang="en-US" altLang="zh-CN" sz="2000" dirty="0">
                <a:solidFill>
                  <a:srgbClr val="7030A0"/>
                </a:solidFill>
                <a:ea typeface="宋体" panose="02010600030101010101" pitchFamily="2" charset="-122"/>
              </a:rPr>
              <a:t> </a:t>
            </a:r>
            <a:r>
              <a:rPr lang="en-US" altLang="zh-CN" sz="2000" dirty="0">
                <a:solidFill>
                  <a:srgbClr val="C00000"/>
                </a:solidFill>
                <a:ea typeface="宋体" panose="02010600030101010101" pitchFamily="2" charset="-122"/>
              </a:rPr>
              <a:t>until</a:t>
            </a:r>
            <a:r>
              <a:rPr lang="en-US" altLang="zh-CN" sz="2000" dirty="0">
                <a:solidFill>
                  <a:srgbClr val="000099"/>
                </a:solidFill>
                <a:ea typeface="宋体" panose="02010600030101010101" pitchFamily="2" charset="-122"/>
              </a:rPr>
              <a:t> the deadlock cycle is eliminated</a:t>
            </a:r>
            <a:r>
              <a:rPr lang="en-US" altLang="zh-CN" sz="2000" dirty="0" smtClean="0">
                <a:ea typeface="宋体" panose="02010600030101010101" pitchFamily="2" charset="-122"/>
              </a:rPr>
              <a:t>.</a:t>
            </a:r>
          </a:p>
          <a:p>
            <a:pPr lvl="1"/>
            <a:r>
              <a:rPr lang="zh-CN" altLang="en-US" sz="1800" dirty="0" smtClean="0">
                <a:ea typeface="宋体" panose="02010600030101010101" pitchFamily="2" charset="-122"/>
              </a:rPr>
              <a:t>应撤销重新运行不会产生副作用的进程</a:t>
            </a:r>
            <a:endParaRPr lang="en-US" altLang="zh-CN" sz="1800" dirty="0" smtClean="0">
              <a:ea typeface="宋体" panose="02010600030101010101" pitchFamily="2" charset="-122"/>
            </a:endParaRPr>
          </a:p>
          <a:p>
            <a:pPr lvl="2"/>
            <a:r>
              <a:rPr lang="zh-CN" altLang="en-US" sz="1600" b="1" dirty="0">
                <a:solidFill>
                  <a:srgbClr val="C00000"/>
                </a:solidFill>
                <a:ea typeface="宋体" panose="02010600030101010101" pitchFamily="2" charset="-122"/>
              </a:rPr>
              <a:t>可以</a:t>
            </a:r>
            <a:r>
              <a:rPr lang="zh-CN" altLang="en-US" sz="1600" dirty="0" smtClean="0">
                <a:ea typeface="宋体" panose="02010600030101010101" pitchFamily="2" charset="-122"/>
              </a:rPr>
              <a:t>撤销</a:t>
            </a:r>
            <a:r>
              <a:rPr lang="zh-CN" altLang="en-US" sz="1600" b="1" dirty="0">
                <a:solidFill>
                  <a:srgbClr val="7030A0"/>
                </a:solidFill>
                <a:ea typeface="宋体" panose="02010600030101010101" pitchFamily="2" charset="-122"/>
              </a:rPr>
              <a:t>编译进程</a:t>
            </a:r>
            <a:r>
              <a:rPr lang="zh-CN" altLang="en-US" sz="1600" dirty="0" smtClean="0">
                <a:ea typeface="宋体" panose="02010600030101010101" pitchFamily="2" charset="-122"/>
              </a:rPr>
              <a:t>，该程序可重复运行，</a:t>
            </a:r>
            <a:endParaRPr lang="en-US" altLang="zh-CN" sz="1600" dirty="0" smtClean="0">
              <a:ea typeface="宋体" panose="02010600030101010101" pitchFamily="2" charset="-122"/>
            </a:endParaRPr>
          </a:p>
          <a:p>
            <a:pPr lvl="2"/>
            <a:r>
              <a:rPr lang="zh-CN" altLang="en-US" sz="1600" b="1" dirty="0" smtClean="0">
                <a:solidFill>
                  <a:srgbClr val="C00000"/>
                </a:solidFill>
                <a:ea typeface="宋体" panose="02010600030101010101" pitchFamily="2" charset="-122"/>
              </a:rPr>
              <a:t>不</a:t>
            </a:r>
            <a:r>
              <a:rPr lang="zh-CN" altLang="en-US" sz="1600" b="1" dirty="0">
                <a:solidFill>
                  <a:srgbClr val="C00000"/>
                </a:solidFill>
                <a:ea typeface="宋体" panose="02010600030101010101" pitchFamily="2" charset="-122"/>
              </a:rPr>
              <a:t>应该</a:t>
            </a:r>
            <a:r>
              <a:rPr lang="zh-CN" altLang="en-US" sz="1600" dirty="0">
                <a:ea typeface="宋体" panose="02010600030101010101" pitchFamily="2" charset="-122"/>
              </a:rPr>
              <a:t>撤销</a:t>
            </a:r>
            <a:r>
              <a:rPr lang="zh-CN" altLang="en-US" sz="1600" b="1" dirty="0">
                <a:solidFill>
                  <a:srgbClr val="7030A0"/>
                </a:solidFill>
                <a:ea typeface="宋体" panose="02010600030101010101" pitchFamily="2" charset="-122"/>
              </a:rPr>
              <a:t>更新</a:t>
            </a:r>
            <a:r>
              <a:rPr lang="zh-CN" altLang="en-US" sz="1600" b="1" dirty="0" smtClean="0">
                <a:solidFill>
                  <a:srgbClr val="7030A0"/>
                </a:solidFill>
                <a:ea typeface="宋体" panose="02010600030101010101" pitchFamily="2" charset="-122"/>
              </a:rPr>
              <a:t>数据库的进程</a:t>
            </a:r>
            <a:r>
              <a:rPr lang="zh-CN" altLang="en-US" sz="1600" dirty="0" smtClean="0">
                <a:ea typeface="宋体" panose="02010600030101010101" pitchFamily="2" charset="-122"/>
              </a:rPr>
              <a:t>，若重复执行可能导致数据错误</a:t>
            </a:r>
            <a:endParaRPr lang="en-US" altLang="zh-CN" sz="1600" dirty="0" smtClean="0">
              <a:ea typeface="宋体" panose="02010600030101010101" pitchFamily="2" charset="-122"/>
            </a:endParaRPr>
          </a:p>
          <a:p>
            <a:r>
              <a:rPr lang="en-US" altLang="zh-CN" sz="2000" dirty="0" smtClean="0">
                <a:ea typeface="宋体" panose="02010600030101010101" pitchFamily="2" charset="-122"/>
              </a:rPr>
              <a:t>In which order should we choose to abort?</a:t>
            </a:r>
          </a:p>
          <a:p>
            <a:pPr lvl="1">
              <a:spcBef>
                <a:spcPts val="0"/>
              </a:spcBef>
            </a:pPr>
            <a:r>
              <a:rPr lang="en-US" altLang="zh-CN" sz="1800" dirty="0" smtClean="0">
                <a:ea typeface="宋体" panose="02010600030101010101" pitchFamily="2" charset="-122"/>
              </a:rPr>
              <a:t>Priority </a:t>
            </a:r>
            <a:r>
              <a:rPr lang="en-US" altLang="zh-CN" sz="1800" dirty="0">
                <a:ea typeface="宋体" panose="02010600030101010101" pitchFamily="2" charset="-122"/>
              </a:rPr>
              <a:t>of the process.</a:t>
            </a:r>
          </a:p>
          <a:p>
            <a:pPr lvl="1">
              <a:spcBef>
                <a:spcPts val="0"/>
              </a:spcBef>
            </a:pPr>
            <a:r>
              <a:rPr lang="en-US" altLang="zh-CN" sz="1800" dirty="0">
                <a:ea typeface="宋体" panose="02010600030101010101" pitchFamily="2" charset="-122"/>
              </a:rPr>
              <a:t>How long process has computed, and how much longer to completion.</a:t>
            </a:r>
          </a:p>
          <a:p>
            <a:pPr lvl="1">
              <a:spcBef>
                <a:spcPts val="0"/>
              </a:spcBef>
            </a:pPr>
            <a:r>
              <a:rPr lang="en-US" altLang="zh-CN" sz="1800" dirty="0">
                <a:ea typeface="宋体" panose="02010600030101010101" pitchFamily="2" charset="-122"/>
              </a:rPr>
              <a:t>Resources the process has used.</a:t>
            </a:r>
          </a:p>
          <a:p>
            <a:pPr lvl="1">
              <a:spcBef>
                <a:spcPts val="0"/>
              </a:spcBef>
            </a:pPr>
            <a:r>
              <a:rPr lang="en-US" altLang="zh-CN" sz="1800" dirty="0">
                <a:ea typeface="宋体" panose="02010600030101010101" pitchFamily="2" charset="-122"/>
              </a:rPr>
              <a:t>Resources process needs to complete.</a:t>
            </a:r>
          </a:p>
          <a:p>
            <a:pPr lvl="1">
              <a:spcBef>
                <a:spcPts val="0"/>
              </a:spcBef>
            </a:pPr>
            <a:r>
              <a:rPr lang="en-US" altLang="zh-CN" sz="1800" dirty="0">
                <a:ea typeface="宋体" panose="02010600030101010101" pitchFamily="2" charset="-122"/>
              </a:rPr>
              <a:t>How many processes will need to be terminated. </a:t>
            </a:r>
          </a:p>
          <a:p>
            <a:pPr lvl="1">
              <a:spcBef>
                <a:spcPts val="0"/>
              </a:spcBef>
            </a:pPr>
            <a:r>
              <a:rPr lang="en-US" altLang="zh-CN" sz="1800" dirty="0">
                <a:ea typeface="宋体" panose="02010600030101010101" pitchFamily="2" charset="-122"/>
              </a:rPr>
              <a:t>Is process interactive or batch?</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8606B42-90F8-456D-8C2A-91BCD9226241}"/>
              </a:ext>
            </a:extLst>
          </p:cNvPr>
          <p:cNvSpPr>
            <a:spLocks noGrp="1" noChangeArrowheads="1"/>
          </p:cNvSpPr>
          <p:nvPr>
            <p:ph type="title" idx="4294967295"/>
          </p:nvPr>
        </p:nvSpPr>
        <p:spPr>
          <a:xfrm>
            <a:off x="827088" y="868214"/>
            <a:ext cx="8020050" cy="457200"/>
          </a:xfrm>
          <a:ln>
            <a:miter/>
          </a:ln>
        </p:spPr>
        <p:txBody>
          <a:bodyPr/>
          <a:lstStyle/>
          <a:p>
            <a:pPr>
              <a:defRPr/>
            </a:pPr>
            <a:r>
              <a:rPr lang="en-US" altLang="zh-CN" sz="2400" dirty="0">
                <a:effectLst>
                  <a:outerShdw blurRad="38100" dist="38100" dir="2700000" algn="tl">
                    <a:srgbClr val="C0C0C0"/>
                  </a:outerShdw>
                </a:effectLst>
                <a:ea typeface="宋体" pitchFamily="2" charset="-122"/>
                <a:cs typeface="+mj-cs"/>
              </a:rPr>
              <a:t>Recovery from Deadlock: </a:t>
            </a:r>
            <a:r>
              <a:rPr lang="en-US" altLang="zh-CN" sz="2400" dirty="0">
                <a:solidFill>
                  <a:srgbClr val="0009C0"/>
                </a:solidFill>
                <a:effectLst>
                  <a:outerShdw blurRad="38100" dist="38100" dir="2700000" algn="tl">
                    <a:srgbClr val="C0C0C0"/>
                  </a:outerShdw>
                </a:effectLst>
                <a:ea typeface="宋体" pitchFamily="2" charset="-122"/>
                <a:cs typeface="+mj-cs"/>
              </a:rPr>
              <a:t>Resource Preemption</a:t>
            </a:r>
          </a:p>
        </p:txBody>
      </p:sp>
      <p:sp>
        <p:nvSpPr>
          <p:cNvPr id="101379" name="Rectangle 3">
            <a:extLst>
              <a:ext uri="{FF2B5EF4-FFF2-40B4-BE49-F238E27FC236}">
                <a16:creationId xmlns:a16="http://schemas.microsoft.com/office/drawing/2014/main" id="{1B3B4F45-CC68-4BAF-9E64-C457A159170A}"/>
              </a:ext>
            </a:extLst>
          </p:cNvPr>
          <p:cNvSpPr>
            <a:spLocks noGrp="1" noChangeArrowheads="1"/>
          </p:cNvSpPr>
          <p:nvPr>
            <p:ph type="body" idx="4294967295"/>
          </p:nvPr>
        </p:nvSpPr>
        <p:spPr>
          <a:xfrm>
            <a:off x="904000" y="1679278"/>
            <a:ext cx="7351712" cy="4483100"/>
          </a:xfrm>
        </p:spPr>
        <p:txBody>
          <a:bodyPr/>
          <a:lstStyle/>
          <a:p>
            <a:r>
              <a:rPr lang="en-US" altLang="zh-CN" sz="2000" dirty="0">
                <a:solidFill>
                  <a:srgbClr val="000099"/>
                </a:solidFill>
                <a:ea typeface="宋体" panose="02010600030101010101" pitchFamily="2" charset="-122"/>
              </a:rPr>
              <a:t>Selecting </a:t>
            </a:r>
            <a:r>
              <a:rPr lang="en-US" altLang="zh-CN" sz="2000" dirty="0" smtClean="0">
                <a:solidFill>
                  <a:srgbClr val="000099"/>
                </a:solidFill>
                <a:ea typeface="宋体" panose="02010600030101010101" pitchFamily="2" charset="-122"/>
              </a:rPr>
              <a:t>one or several victims </a:t>
            </a:r>
            <a:r>
              <a:rPr lang="en-US" altLang="zh-CN" sz="2000" dirty="0">
                <a:ea typeface="宋体" panose="02010600030101010101" pitchFamily="2" charset="-122"/>
              </a:rPr>
              <a:t>– minimize cost</a:t>
            </a:r>
            <a:r>
              <a:rPr lang="en-US" altLang="zh-CN" sz="2000" dirty="0" smtClean="0">
                <a:ea typeface="宋体" panose="02010600030101010101" pitchFamily="2" charset="-122"/>
              </a:rPr>
              <a:t>.</a:t>
            </a:r>
          </a:p>
          <a:p>
            <a:pPr lvl="1"/>
            <a:r>
              <a:rPr lang="en-US" altLang="zh-CN" sz="1800" dirty="0" smtClean="0">
                <a:solidFill>
                  <a:srgbClr val="006600"/>
                </a:solidFill>
              </a:rPr>
              <a:t>Preempt </a:t>
            </a:r>
            <a:r>
              <a:rPr lang="en-US" altLang="zh-CN" sz="1800" dirty="0">
                <a:solidFill>
                  <a:srgbClr val="006600"/>
                </a:solidFill>
              </a:rPr>
              <a:t>some </a:t>
            </a:r>
            <a:r>
              <a:rPr lang="en-US" altLang="zh-CN" sz="1800" dirty="0" smtClean="0">
                <a:solidFill>
                  <a:srgbClr val="006600"/>
                </a:solidFill>
              </a:rPr>
              <a:t>resources from them</a:t>
            </a:r>
          </a:p>
          <a:p>
            <a:pPr lvl="1"/>
            <a:r>
              <a:rPr lang="en-US" altLang="zh-CN" sz="1800" dirty="0" smtClean="0">
                <a:solidFill>
                  <a:srgbClr val="000099"/>
                </a:solidFill>
                <a:ea typeface="宋体" panose="02010600030101010101" pitchFamily="2" charset="-122"/>
              </a:rPr>
              <a:t>Rollback</a:t>
            </a:r>
            <a:r>
              <a:rPr lang="en-US" altLang="zh-CN" sz="1800" dirty="0" smtClean="0">
                <a:ea typeface="宋体" panose="02010600030101010101" pitchFamily="2" charset="-122"/>
              </a:rPr>
              <a:t> – return to some safe state, restart these process for that state. </a:t>
            </a:r>
          </a:p>
          <a:p>
            <a:pPr lvl="2"/>
            <a:r>
              <a:rPr lang="zh-CN" altLang="en-US" sz="1600" dirty="0" smtClean="0">
                <a:ea typeface="宋体" panose="02010600030101010101" pitchFamily="2" charset="-122"/>
              </a:rPr>
              <a:t>将这些进程回滚到何时才是安全状态？</a:t>
            </a:r>
            <a:endParaRPr lang="en-US" altLang="zh-CN" sz="1600" dirty="0" smtClean="0">
              <a:ea typeface="宋体" panose="02010600030101010101" pitchFamily="2" charset="-122"/>
            </a:endParaRPr>
          </a:p>
          <a:p>
            <a:pPr lvl="2"/>
            <a:r>
              <a:rPr lang="zh-CN" altLang="en-US" sz="1600" dirty="0" smtClean="0">
                <a:ea typeface="宋体" panose="02010600030101010101" pitchFamily="2" charset="-122"/>
              </a:rPr>
              <a:t>完全回滚，即重新执行这些进程</a:t>
            </a:r>
            <a:endParaRPr lang="en-US" altLang="zh-CN" sz="1600" dirty="0" smtClean="0">
              <a:ea typeface="宋体" panose="02010600030101010101" pitchFamily="2" charset="-122"/>
            </a:endParaRPr>
          </a:p>
          <a:p>
            <a:pPr lvl="1"/>
            <a:r>
              <a:rPr lang="zh-CN" altLang="en-US" sz="1800" dirty="0" smtClean="0">
                <a:solidFill>
                  <a:srgbClr val="0070C0"/>
                </a:solidFill>
                <a:ea typeface="宋体" panose="02010600030101010101" pitchFamily="2" charset="-122"/>
              </a:rPr>
              <a:t>适用于比较容易收回，以及状态比较容易恢复的资源</a:t>
            </a:r>
            <a:endParaRPr lang="en-US" altLang="zh-CN" sz="1800" dirty="0" smtClean="0">
              <a:solidFill>
                <a:srgbClr val="0070C0"/>
              </a:solidFill>
              <a:ea typeface="宋体" panose="02010600030101010101" pitchFamily="2" charset="-122"/>
            </a:endParaRPr>
          </a:p>
          <a:p>
            <a:pPr lvl="1"/>
            <a:r>
              <a:rPr lang="en-US" altLang="zh-CN" sz="1800" dirty="0" smtClean="0">
                <a:solidFill>
                  <a:srgbClr val="000099"/>
                </a:solidFill>
                <a:ea typeface="宋体" panose="02010600030101010101" pitchFamily="2" charset="-122"/>
              </a:rPr>
              <a:t>Starvation</a:t>
            </a:r>
            <a:r>
              <a:rPr lang="en-US" altLang="zh-CN" sz="1800" dirty="0" smtClean="0">
                <a:ea typeface="宋体" panose="02010600030101010101" pitchFamily="2" charset="-122"/>
              </a:rPr>
              <a:t> </a:t>
            </a:r>
            <a:r>
              <a:rPr lang="en-US" altLang="zh-CN" sz="1800" dirty="0">
                <a:ea typeface="宋体" panose="02010600030101010101" pitchFamily="2" charset="-122"/>
              </a:rPr>
              <a:t>–  same process may </a:t>
            </a:r>
            <a:r>
              <a:rPr lang="en-US" altLang="zh-CN" sz="1800" dirty="0">
                <a:solidFill>
                  <a:srgbClr val="FF0000"/>
                </a:solidFill>
                <a:ea typeface="宋体" panose="02010600030101010101" pitchFamily="2" charset="-122"/>
              </a:rPr>
              <a:t>always be picked as victim</a:t>
            </a:r>
            <a:r>
              <a:rPr lang="en-US" altLang="zh-CN" sz="1800" dirty="0">
                <a:ea typeface="宋体" panose="02010600030101010101" pitchFamily="2" charset="-122"/>
              </a:rPr>
              <a:t>, include number of rollback in cost factor</a:t>
            </a:r>
            <a:r>
              <a:rPr lang="en-US" altLang="zh-CN" sz="1800" dirty="0" smtClean="0">
                <a:ea typeface="宋体" panose="02010600030101010101" pitchFamily="2" charset="-122"/>
              </a:rPr>
              <a:t>.</a:t>
            </a:r>
          </a:p>
          <a:p>
            <a:endParaRPr lang="en-US" altLang="zh-CN" sz="2000" dirty="0" smtClean="0">
              <a:solidFill>
                <a:srgbClr val="7030A0"/>
              </a:solidFill>
              <a:ea typeface="宋体" panose="02010600030101010101" pitchFamily="2" charset="-122"/>
            </a:endParaRPr>
          </a:p>
          <a:p>
            <a:r>
              <a:rPr lang="en-US" altLang="zh-CN" sz="2000" b="1" dirty="0" err="1" smtClean="0">
                <a:solidFill>
                  <a:srgbClr val="7030A0"/>
                </a:solidFill>
                <a:ea typeface="宋体" panose="02010600030101010101" pitchFamily="2" charset="-122"/>
              </a:rPr>
              <a:t>Checkpoint+Rollback</a:t>
            </a:r>
            <a:r>
              <a:rPr lang="en-US" altLang="zh-CN" sz="2000" b="1" dirty="0" smtClean="0">
                <a:solidFill>
                  <a:srgbClr val="7030A0"/>
                </a:solidFill>
                <a:ea typeface="宋体" panose="02010600030101010101" pitchFamily="2" charset="-122"/>
              </a:rPr>
              <a:t> </a:t>
            </a:r>
            <a:r>
              <a:rPr lang="en-US" altLang="zh-CN" sz="2000" b="1" dirty="0" smtClean="0">
                <a:ea typeface="宋体" panose="02010600030101010101" pitchFamily="2" charset="-122"/>
              </a:rPr>
              <a:t>– </a:t>
            </a:r>
            <a:r>
              <a:rPr lang="en-US" altLang="zh-CN" sz="2000" b="1" dirty="0" smtClean="0">
                <a:solidFill>
                  <a:srgbClr val="C00000"/>
                </a:solidFill>
              </a:rPr>
              <a:t>Rollback </a:t>
            </a:r>
            <a:r>
              <a:rPr lang="en-US" altLang="zh-CN" sz="2000" b="1" dirty="0">
                <a:solidFill>
                  <a:srgbClr val="C00000"/>
                </a:solidFill>
              </a:rPr>
              <a:t>to </a:t>
            </a:r>
            <a:r>
              <a:rPr lang="en-US" altLang="zh-CN" sz="2000" b="1" u="sng" dirty="0">
                <a:solidFill>
                  <a:srgbClr val="C00000"/>
                </a:solidFill>
              </a:rPr>
              <a:t>last checkpoint</a:t>
            </a:r>
            <a:r>
              <a:rPr lang="en-US" altLang="zh-CN" sz="2000" b="1" dirty="0"/>
              <a:t>, or </a:t>
            </a:r>
            <a:r>
              <a:rPr lang="en-US" altLang="zh-CN" sz="2000" b="1" dirty="0">
                <a:solidFill>
                  <a:srgbClr val="7030A0"/>
                </a:solidFill>
              </a:rPr>
              <a:t>before last </a:t>
            </a:r>
            <a:r>
              <a:rPr lang="en-US" altLang="zh-CN" sz="2000" b="1" dirty="0"/>
              <a:t>checkpoint, or </a:t>
            </a:r>
            <a:r>
              <a:rPr lang="en-US" altLang="zh-CN" sz="2000" dirty="0"/>
              <a:t>…..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6F7344-9FC7-4186-9B5E-BB0BCE3C0DBF}"/>
              </a:ext>
            </a:extLst>
          </p:cNvPr>
          <p:cNvSpPr>
            <a:spLocks noGrp="1" noChangeArrowheads="1"/>
          </p:cNvSpPr>
          <p:nvPr>
            <p:ph type="title" idx="4294967295"/>
          </p:nvPr>
        </p:nvSpPr>
        <p:spPr>
          <a:xfrm>
            <a:off x="762712" y="587523"/>
            <a:ext cx="8077200" cy="60960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讨论</a:t>
            </a:r>
            <a:endParaRPr lang="zh-CN" altLang="en-US" dirty="0">
              <a:effectLst>
                <a:outerShdw blurRad="38100" dist="38100" dir="2700000" algn="tl">
                  <a:srgbClr val="C0C0C0"/>
                </a:outerShdw>
              </a:effectLst>
              <a:ea typeface="宋体" pitchFamily="2" charset="-122"/>
              <a:cs typeface="+mj-cs"/>
            </a:endParaRPr>
          </a:p>
        </p:txBody>
      </p:sp>
      <p:sp>
        <p:nvSpPr>
          <p:cNvPr id="102403" name="Rectangle 3">
            <a:extLst>
              <a:ext uri="{FF2B5EF4-FFF2-40B4-BE49-F238E27FC236}">
                <a16:creationId xmlns:a16="http://schemas.microsoft.com/office/drawing/2014/main" id="{B1EA6B9F-90EF-40E8-8039-F9003C320B3F}"/>
              </a:ext>
            </a:extLst>
          </p:cNvPr>
          <p:cNvSpPr>
            <a:spLocks noGrp="1" noChangeArrowheads="1"/>
          </p:cNvSpPr>
          <p:nvPr>
            <p:ph type="body" idx="4294967295"/>
          </p:nvPr>
        </p:nvSpPr>
        <p:spPr>
          <a:xfrm>
            <a:off x="886909" y="1641624"/>
            <a:ext cx="7524750" cy="1696380"/>
          </a:xfrm>
        </p:spPr>
        <p:txBody>
          <a:bodyPr/>
          <a:lstStyle/>
          <a:p>
            <a:pPr>
              <a:buFont typeface="Wingdings" panose="05000000000000000000" pitchFamily="2" charset="2"/>
              <a:buChar char="n"/>
            </a:pPr>
            <a:r>
              <a:rPr lang="zh-CN" altLang="en-US" sz="2000" b="1" dirty="0" smtClean="0">
                <a:ea typeface="宋体" panose="02010600030101010101" pitchFamily="2" charset="-122"/>
              </a:rPr>
              <a:t>尽管目前操作系统中，并没有采取死锁检测与恢复的措施处理死锁；</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但我们在实际操作中有时沿用“撤销进程”这一理念。</a:t>
            </a:r>
            <a:endParaRPr lang="en-US" altLang="zh-CN" sz="2000" b="1" dirty="0" smtClean="0">
              <a:ea typeface="宋体" panose="02010600030101010101" pitchFamily="2" charset="-122"/>
            </a:endParaRPr>
          </a:p>
          <a:p>
            <a:pPr>
              <a:buFont typeface="Wingdings" panose="05000000000000000000" pitchFamily="2" charset="2"/>
              <a:buChar char="n"/>
            </a:pPr>
            <a:r>
              <a:rPr lang="zh-CN" altLang="en-US" sz="2000" b="1" dirty="0" smtClean="0">
                <a:ea typeface="宋体" panose="02010600030101010101" pitchFamily="2" charset="-122"/>
              </a:rPr>
              <a:t>如何体现？</a:t>
            </a:r>
            <a:endParaRPr lang="zh-CN" altLang="en-US" sz="2000" b="1" dirty="0">
              <a:ea typeface="宋体" panose="02010600030101010101" pitchFamily="2" charset="-122"/>
            </a:endParaRPr>
          </a:p>
        </p:txBody>
      </p:sp>
      <p:sp>
        <p:nvSpPr>
          <p:cNvPr id="4" name="Rectangle 3">
            <a:extLst>
              <a:ext uri="{FF2B5EF4-FFF2-40B4-BE49-F238E27FC236}">
                <a16:creationId xmlns:a16="http://schemas.microsoft.com/office/drawing/2014/main" id="{B1EA6B9F-90EF-40E8-8039-F9003C320B3F}"/>
              </a:ext>
            </a:extLst>
          </p:cNvPr>
          <p:cNvSpPr txBox="1">
            <a:spLocks noChangeArrowheads="1"/>
          </p:cNvSpPr>
          <p:nvPr/>
        </p:nvSpPr>
        <p:spPr bwMode="auto">
          <a:xfrm>
            <a:off x="886909" y="3532567"/>
            <a:ext cx="7524750" cy="279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eaLnBrk="1" hangingPunct="1">
              <a:buFont typeface="Wingdings" panose="05000000000000000000" pitchFamily="2" charset="2"/>
              <a:buChar char="n"/>
            </a:pPr>
            <a:r>
              <a:rPr lang="en-US" altLang="zh-CN" sz="2000" b="1" kern="0" dirty="0" err="1" smtClean="0">
                <a:ea typeface="宋体" panose="02010600030101010101" pitchFamily="2" charset="-122"/>
              </a:rPr>
              <a:t>Ctrl+Alt+Delete</a:t>
            </a:r>
            <a:r>
              <a:rPr lang="zh-CN" altLang="en-US" sz="2000" b="1" kern="0" dirty="0" smtClean="0">
                <a:ea typeface="宋体" panose="02010600030101010101" pitchFamily="2" charset="-122"/>
              </a:rPr>
              <a:t>，或右键单击“任务栏”，打开“任务管理器”</a:t>
            </a:r>
            <a:endParaRPr lang="en-US" altLang="zh-CN" sz="2000" b="1" kern="0" dirty="0" smtClean="0">
              <a:ea typeface="宋体" panose="02010600030101010101" pitchFamily="2" charset="-122"/>
            </a:endParaRPr>
          </a:p>
          <a:p>
            <a:pPr eaLnBrk="1" hangingPunct="1">
              <a:buFont typeface="Wingdings" panose="05000000000000000000" pitchFamily="2" charset="2"/>
              <a:buChar char="n"/>
            </a:pPr>
            <a:r>
              <a:rPr lang="zh-CN" altLang="en-US" sz="2000" b="1" kern="0" dirty="0" smtClean="0">
                <a:ea typeface="宋体" panose="02010600030101010101" pitchFamily="2" charset="-122"/>
              </a:rPr>
              <a:t>右键单击可能导致死锁的进程</a:t>
            </a:r>
            <a:endParaRPr lang="en-US" altLang="zh-CN" sz="20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Win7</a:t>
            </a:r>
            <a:r>
              <a:rPr lang="zh-CN" altLang="en-US" sz="1800" b="1" kern="0" dirty="0" smtClean="0">
                <a:ea typeface="宋体" panose="02010600030101010101" pitchFamily="2" charset="-122"/>
              </a:rPr>
              <a:t>：快捷菜单选择“结束进程”或“结束进程树”命令</a:t>
            </a:r>
            <a:endParaRPr lang="en-US" altLang="zh-CN" sz="1800" b="1" kern="0" dirty="0" smtClean="0">
              <a:ea typeface="宋体" panose="02010600030101010101" pitchFamily="2" charset="-122"/>
            </a:endParaRPr>
          </a:p>
          <a:p>
            <a:pPr lvl="1" eaLnBrk="1" hangingPunct="1">
              <a:buFont typeface="Wingdings" panose="05000000000000000000" pitchFamily="2" charset="2"/>
              <a:buChar char="l"/>
            </a:pPr>
            <a:r>
              <a:rPr lang="en-US" altLang="zh-CN" sz="1800" b="1" kern="0" dirty="0" smtClean="0">
                <a:ea typeface="宋体" panose="02010600030101010101" pitchFamily="2" charset="-122"/>
              </a:rPr>
              <a:t>Win10</a:t>
            </a:r>
            <a:r>
              <a:rPr lang="zh-CN" altLang="en-US" sz="1800" b="1" kern="0" dirty="0" smtClean="0">
                <a:ea typeface="宋体" panose="02010600030101010101" pitchFamily="2" charset="-122"/>
              </a:rPr>
              <a:t>：</a:t>
            </a:r>
            <a:r>
              <a:rPr lang="zh-CN" altLang="en-US" sz="1800" b="1" kern="0" dirty="0">
                <a:ea typeface="宋体" panose="02010600030101010101" pitchFamily="2" charset="-122"/>
              </a:rPr>
              <a:t>快捷菜单</a:t>
            </a:r>
            <a:r>
              <a:rPr lang="zh-CN" altLang="en-US" sz="1800" b="1" kern="0" dirty="0" smtClean="0">
                <a:ea typeface="宋体" panose="02010600030101010101" pitchFamily="2" charset="-122"/>
              </a:rPr>
              <a:t>选择“结束任务”，或“转到详细信息”</a:t>
            </a:r>
            <a:r>
              <a:rPr lang="en-US" altLang="zh-CN" sz="1800" b="1" kern="0" dirty="0" smtClean="0">
                <a:ea typeface="宋体" panose="02010600030101010101" pitchFamily="2" charset="-122"/>
                <a:sym typeface="Wingdings" panose="05000000000000000000" pitchFamily="2" charset="2"/>
              </a:rPr>
              <a:t></a:t>
            </a:r>
            <a:r>
              <a:rPr lang="zh-CN" altLang="en-US" sz="1800" b="1" kern="0" dirty="0" smtClean="0">
                <a:ea typeface="宋体" panose="02010600030101010101" pitchFamily="2" charset="-122"/>
                <a:sym typeface="Wingdings" panose="05000000000000000000" pitchFamily="2" charset="2"/>
              </a:rPr>
              <a:t>“结束任务”，或“结束进程树”</a:t>
            </a:r>
            <a:endParaRPr lang="en-US" altLang="zh-CN" sz="1800" b="1" kern="0" dirty="0" smtClean="0">
              <a:ea typeface="宋体" panose="02010600030101010101" pitchFamily="2" charset="-122"/>
            </a:endParaRPr>
          </a:p>
          <a:p>
            <a:pPr eaLnBrk="1" hangingPunct="1">
              <a:buFont typeface="Wingdings" panose="05000000000000000000" pitchFamily="2" charset="2"/>
              <a:buChar char="n"/>
            </a:pPr>
            <a:endParaRPr lang="zh-CN" altLang="en-US" sz="2000" b="1" kern="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26F7344-9FC7-4186-9B5E-BB0BCE3C0DBF}"/>
              </a:ext>
            </a:extLst>
          </p:cNvPr>
          <p:cNvSpPr>
            <a:spLocks noGrp="1" noChangeArrowheads="1"/>
          </p:cNvSpPr>
          <p:nvPr>
            <p:ph type="title" idx="4294967295"/>
          </p:nvPr>
        </p:nvSpPr>
        <p:spPr>
          <a:xfrm>
            <a:off x="762712" y="587523"/>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p>
        </p:txBody>
      </p:sp>
      <p:sp>
        <p:nvSpPr>
          <p:cNvPr id="102403" name="Rectangle 3">
            <a:extLst>
              <a:ext uri="{FF2B5EF4-FFF2-40B4-BE49-F238E27FC236}">
                <a16:creationId xmlns:a16="http://schemas.microsoft.com/office/drawing/2014/main" id="{B1EA6B9F-90EF-40E8-8039-F9003C320B3F}"/>
              </a:ext>
            </a:extLst>
          </p:cNvPr>
          <p:cNvSpPr>
            <a:spLocks noGrp="1" noChangeArrowheads="1"/>
          </p:cNvSpPr>
          <p:nvPr>
            <p:ph type="body" idx="4294967295"/>
          </p:nvPr>
        </p:nvSpPr>
        <p:spPr>
          <a:xfrm>
            <a:off x="886909" y="1641624"/>
            <a:ext cx="7524750" cy="4483100"/>
          </a:xfrm>
        </p:spPr>
        <p:txBody>
          <a:bodyPr/>
          <a:lstStyle/>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1、什么是死锁？死锁的四个必要条件是什么？</a:t>
            </a:r>
          </a:p>
          <a:p>
            <a:pPr>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2、对于死锁问题，系统有哪些处理措施？说明它们的基本思想。</a:t>
            </a:r>
          </a:p>
          <a:p>
            <a:pPr algn="just">
              <a:buFont typeface="Monotype Sorts" pitchFamily="2" charset="2"/>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Monotype Sorts" pitchFamily="2" charset="2"/>
              <a:buNone/>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122277489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0C74A26-D803-4A01-8D76-4A59532860C7}"/>
              </a:ext>
            </a:extLst>
          </p:cNvPr>
          <p:cNvSpPr>
            <a:spLocks noGrp="1" noChangeArrowheads="1"/>
          </p:cNvSpPr>
          <p:nvPr>
            <p:ph type="title" idx="4294967295"/>
          </p:nvPr>
        </p:nvSpPr>
        <p:spPr>
          <a:xfrm>
            <a:off x="1211263" y="1002944"/>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3427" name="Rectangle 3">
            <a:extLst>
              <a:ext uri="{FF2B5EF4-FFF2-40B4-BE49-F238E27FC236}">
                <a16:creationId xmlns:a16="http://schemas.microsoft.com/office/drawing/2014/main" id="{B01AC99B-02D0-4A22-98F5-8600977D470A}"/>
              </a:ext>
            </a:extLst>
          </p:cNvPr>
          <p:cNvSpPr>
            <a:spLocks noGrp="1" noChangeArrowheads="1"/>
          </p:cNvSpPr>
          <p:nvPr>
            <p:ph type="body" idx="4294967295"/>
          </p:nvPr>
        </p:nvSpPr>
        <p:spPr>
          <a:xfrm>
            <a:off x="1211263" y="1704886"/>
            <a:ext cx="7123113" cy="2895600"/>
          </a:xfrm>
        </p:spPr>
        <p:txBody>
          <a:bodyPr/>
          <a:lstStyle/>
          <a:p>
            <a:pPr>
              <a:buFont typeface="Monotype Sorts" pitchFamily="2" charset="2"/>
              <a:buNone/>
            </a:pPr>
            <a:r>
              <a:rPr lang="zh-CN" altLang="en-US" sz="18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简述利用银行家算法避免死锁的过程。</a:t>
            </a:r>
          </a:p>
          <a:p>
            <a:pPr>
              <a:buFont typeface="Monotype Sorts" pitchFamily="2" charset="2"/>
              <a:buNone/>
            </a:pPr>
            <a:r>
              <a:rPr lang="zh-CN" altLang="en-US" sz="2400" b="1" dirty="0">
                <a:latin typeface="宋体" panose="02010600030101010101" pitchFamily="2" charset="-122"/>
                <a:ea typeface="宋体" panose="02010600030101010101" pitchFamily="2" charset="-122"/>
              </a:rPr>
              <a:t>2、</a:t>
            </a:r>
            <a:r>
              <a:rPr lang="zh-CN" altLang="en-US" sz="2400" b="1" dirty="0">
                <a:ea typeface="宋体" panose="02010600030101010101" pitchFamily="2" charset="-122"/>
              </a:rPr>
              <a:t> 银行家算法的例子；</a:t>
            </a:r>
          </a:p>
          <a:p>
            <a:pPr>
              <a:buFont typeface="Monotype Sorts" pitchFamily="2" charset="2"/>
              <a:buNone/>
            </a:pPr>
            <a:r>
              <a:rPr lang="zh-CN" altLang="en-US" sz="2400" b="1" dirty="0">
                <a:ea typeface="宋体" panose="02010600030101010101" pitchFamily="2" charset="-122"/>
              </a:rPr>
              <a:t>      (1) 给定一个状态，判断是否安全；</a:t>
            </a:r>
          </a:p>
          <a:p>
            <a:pPr>
              <a:buFont typeface="Monotype Sorts" pitchFamily="2" charset="2"/>
              <a:buNone/>
            </a:pPr>
            <a:r>
              <a:rPr lang="zh-CN" altLang="en-US" sz="2400" b="1" dirty="0">
                <a:ea typeface="宋体" panose="02010600030101010101" pitchFamily="2" charset="-122"/>
              </a:rPr>
              <a:t>      (2) 一进程提出请求，问系统是否满足该请求；</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3BA9F75-E1EB-4A71-82D2-859BA72DBF80}"/>
              </a:ext>
            </a:extLst>
          </p:cNvPr>
          <p:cNvSpPr>
            <a:spLocks noGrp="1" noChangeArrowheads="1"/>
          </p:cNvSpPr>
          <p:nvPr>
            <p:ph type="title" idx="4294967295"/>
          </p:nvPr>
        </p:nvSpPr>
        <p:spPr>
          <a:xfrm>
            <a:off x="1211263" y="584200"/>
            <a:ext cx="7772400" cy="39370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
        <p:nvSpPr>
          <p:cNvPr id="104451" name="Rectangle 3">
            <a:extLst>
              <a:ext uri="{FF2B5EF4-FFF2-40B4-BE49-F238E27FC236}">
                <a16:creationId xmlns:a16="http://schemas.microsoft.com/office/drawing/2014/main" id="{8199A97B-1A6E-4E73-864C-2EC643EB23A0}"/>
              </a:ext>
            </a:extLst>
          </p:cNvPr>
          <p:cNvSpPr>
            <a:spLocks noGrp="1" noChangeArrowheads="1"/>
          </p:cNvSpPr>
          <p:nvPr>
            <p:ph type="body" idx="4294967295"/>
          </p:nvPr>
        </p:nvSpPr>
        <p:spPr>
          <a:xfrm>
            <a:off x="1177925" y="1371600"/>
            <a:ext cx="7123113" cy="2895600"/>
          </a:xfrm>
        </p:spPr>
        <p:txBody>
          <a:bodyPr/>
          <a:lstStyle/>
          <a:p>
            <a:pPr algn="just">
              <a:buFont typeface="Monotype Sorts" pitchFamily="2" charset="2"/>
              <a:buNone/>
            </a:pPr>
            <a:r>
              <a:rPr lang="zh-CN" altLang="en-US" sz="2400" b="1">
                <a:ea typeface="宋体" panose="02010600030101010101" pitchFamily="2" charset="-122"/>
              </a:rPr>
              <a:t>3、系统中现有四个进程和两类资源，进程和资源的关系如下图所示。试分析目前系统中是否存在死锁进程，并说明理由。</a:t>
            </a:r>
          </a:p>
        </p:txBody>
      </p:sp>
      <p:pic>
        <p:nvPicPr>
          <p:cNvPr id="104452" name="Picture 4">
            <a:extLst>
              <a:ext uri="{FF2B5EF4-FFF2-40B4-BE49-F238E27FC236}">
                <a16:creationId xmlns:a16="http://schemas.microsoft.com/office/drawing/2014/main" id="{879F74D4-EA6D-4764-B94A-CD941700E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01" t="702" r="19101" b="702"/>
          <a:stretch>
            <a:fillRect/>
          </a:stretch>
        </p:blipFill>
        <p:spPr bwMode="auto">
          <a:xfrm>
            <a:off x="2224088" y="2979738"/>
            <a:ext cx="33305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4D63A02-3CF4-480A-B9C3-FFF7F1473083}"/>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7.2 Deadlock Characterization</a:t>
            </a:r>
          </a:p>
        </p:txBody>
      </p:sp>
      <p:sp>
        <p:nvSpPr>
          <p:cNvPr id="13315" name="Rectangle 3">
            <a:extLst>
              <a:ext uri="{FF2B5EF4-FFF2-40B4-BE49-F238E27FC236}">
                <a16:creationId xmlns:a16="http://schemas.microsoft.com/office/drawing/2014/main" id="{DAD49357-50AF-42EF-8F76-63BEC9723252}"/>
              </a:ext>
            </a:extLst>
          </p:cNvPr>
          <p:cNvSpPr>
            <a:spLocks noGrp="1" noChangeArrowheads="1"/>
          </p:cNvSpPr>
          <p:nvPr>
            <p:ph type="body" idx="4294967295"/>
          </p:nvPr>
        </p:nvSpPr>
        <p:spPr>
          <a:xfrm>
            <a:off x="976575" y="2044701"/>
            <a:ext cx="6669088" cy="3702050"/>
          </a:xfrm>
        </p:spPr>
        <p:txBody>
          <a:bodyPr/>
          <a:lstStyle/>
          <a:p>
            <a:pPr>
              <a:lnSpc>
                <a:spcPct val="90000"/>
              </a:lnSpc>
            </a:pPr>
            <a:r>
              <a:rPr lang="zh-CN" altLang="en-US" sz="1800" b="1" dirty="0">
                <a:solidFill>
                  <a:srgbClr val="003399"/>
                </a:solidFill>
                <a:ea typeface="宋体" panose="02010600030101010101" pitchFamily="2" charset="-122"/>
              </a:rPr>
              <a:t>Mutual exclusion</a:t>
            </a:r>
            <a:r>
              <a:rPr lang="zh-CN" altLang="en-US" sz="1800" b="1" dirty="0">
                <a:ea typeface="宋体" panose="02010600030101010101" pitchFamily="2" charset="-122"/>
              </a:rPr>
              <a:t>:</a:t>
            </a:r>
            <a:r>
              <a:rPr lang="zh-CN" altLang="en-US" sz="1800" dirty="0">
                <a:ea typeface="宋体" panose="02010600030101010101" pitchFamily="2" charset="-122"/>
              </a:rPr>
              <a:t>  only one process at a time can use a resource.</a:t>
            </a:r>
          </a:p>
          <a:p>
            <a:pPr>
              <a:lnSpc>
                <a:spcPct val="90000"/>
              </a:lnSpc>
            </a:pPr>
            <a:r>
              <a:rPr lang="zh-CN" altLang="en-US" sz="1800" b="1" dirty="0">
                <a:solidFill>
                  <a:srgbClr val="003399"/>
                </a:solidFill>
                <a:ea typeface="宋体" panose="02010600030101010101" pitchFamily="2" charset="-122"/>
              </a:rPr>
              <a:t>Hold and wait</a:t>
            </a:r>
            <a:r>
              <a:rPr lang="zh-CN" altLang="en-US" sz="1800" b="1" dirty="0">
                <a:ea typeface="宋体" panose="02010600030101010101" pitchFamily="2" charset="-122"/>
              </a:rPr>
              <a:t>:</a:t>
            </a:r>
            <a:r>
              <a:rPr lang="zh-CN" altLang="en-US" sz="1800" dirty="0">
                <a:ea typeface="宋体" panose="02010600030101010101" pitchFamily="2" charset="-122"/>
              </a:rPr>
              <a:t>  a process holding at least one resource is waiting to acquire additional resources held by other processes.</a:t>
            </a:r>
          </a:p>
          <a:p>
            <a:pPr>
              <a:lnSpc>
                <a:spcPct val="90000"/>
              </a:lnSpc>
            </a:pPr>
            <a:r>
              <a:rPr lang="zh-CN" altLang="en-US" sz="1800" b="1" dirty="0">
                <a:solidFill>
                  <a:srgbClr val="003399"/>
                </a:solidFill>
                <a:ea typeface="宋体" panose="02010600030101010101" pitchFamily="2" charset="-122"/>
              </a:rPr>
              <a:t>No preemption</a:t>
            </a:r>
            <a:r>
              <a:rPr lang="zh-CN" altLang="en-US" sz="1800" b="1" dirty="0">
                <a:ea typeface="宋体" panose="02010600030101010101" pitchFamily="2" charset="-122"/>
              </a:rPr>
              <a:t>:</a:t>
            </a:r>
            <a:r>
              <a:rPr lang="zh-CN" altLang="en-US" sz="1800" dirty="0">
                <a:ea typeface="宋体" panose="02010600030101010101" pitchFamily="2" charset="-122"/>
              </a:rPr>
              <a:t>  a resource can be released only voluntarily by the process holding it, after that process has completed its task.</a:t>
            </a:r>
          </a:p>
          <a:p>
            <a:pPr>
              <a:lnSpc>
                <a:spcPct val="90000"/>
              </a:lnSpc>
            </a:pPr>
            <a:r>
              <a:rPr lang="zh-CN" altLang="en-US" sz="1800" b="1" dirty="0">
                <a:solidFill>
                  <a:srgbClr val="003399"/>
                </a:solidFill>
                <a:ea typeface="宋体" panose="02010600030101010101" pitchFamily="2" charset="-122"/>
              </a:rPr>
              <a:t>Circular wait</a:t>
            </a:r>
            <a:r>
              <a:rPr lang="zh-CN" altLang="en-US" sz="1800" b="1" dirty="0">
                <a:ea typeface="宋体" panose="02010600030101010101" pitchFamily="2" charset="-122"/>
              </a:rPr>
              <a:t>:</a:t>
            </a:r>
            <a:r>
              <a:rPr lang="zh-CN" altLang="en-US" sz="1800" dirty="0">
                <a:ea typeface="宋体" panose="02010600030101010101" pitchFamily="2" charset="-122"/>
              </a:rPr>
              <a:t>  there exists a set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of waiting processes such that </a:t>
            </a:r>
            <a:r>
              <a:rPr lang="zh-CN" altLang="en-US" sz="1800" i="1" dirty="0">
                <a:ea typeface="宋体" panose="02010600030101010101" pitchFamily="2" charset="-122"/>
              </a:rPr>
              <a:t>P</a:t>
            </a:r>
            <a:r>
              <a:rPr lang="zh-CN" altLang="en-US" sz="1800" baseline="-25000" dirty="0">
                <a:ea typeface="宋体" panose="02010600030101010101" pitchFamily="2" charset="-122"/>
              </a:rPr>
              <a:t>0 </a:t>
            </a:r>
            <a:r>
              <a:rPr lang="zh-CN" altLang="en-US" sz="1800" dirty="0">
                <a:ea typeface="宋体" panose="02010600030101010101" pitchFamily="2" charset="-122"/>
              </a:rPr>
              <a:t>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a:t>
            </a:r>
            <a:r>
              <a:rPr lang="zh-CN" altLang="en-US" sz="1800" i="1" dirty="0">
                <a:ea typeface="宋体" panose="02010600030101010101" pitchFamily="2" charset="-122"/>
              </a:rPr>
              <a:t>P</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p>
          <a:p>
            <a:pPr>
              <a:lnSpc>
                <a:spcPct val="90000"/>
              </a:lnSpc>
              <a:buFont typeface="Monotype Sorts" pitchFamily="2" charset="2"/>
              <a:buNone/>
            </a:pPr>
            <a:r>
              <a:rPr lang="zh-CN" altLang="en-US" sz="1800" i="1" dirty="0">
                <a:ea typeface="宋体" panose="02010600030101010101" pitchFamily="2" charset="-122"/>
              </a:rPr>
              <a:t>	P</a:t>
            </a:r>
            <a:r>
              <a:rPr lang="zh-CN" altLang="en-US" sz="1800" baseline="-25000" dirty="0">
                <a:ea typeface="宋体" panose="02010600030101010101" pitchFamily="2" charset="-122"/>
              </a:rPr>
              <a:t>2</a:t>
            </a:r>
            <a:r>
              <a:rPr lang="zh-CN" altLang="en-US" sz="1800" dirty="0">
                <a:ea typeface="宋体" panose="02010600030101010101" pitchFamily="2" charset="-122"/>
              </a:rPr>
              <a:t>, …, </a:t>
            </a:r>
            <a:r>
              <a:rPr lang="zh-CN" altLang="en-US" sz="1800" i="1" dirty="0">
                <a:ea typeface="宋体" panose="02010600030101010101" pitchFamily="2" charset="-122"/>
              </a:rPr>
              <a:t>P</a:t>
            </a:r>
            <a:r>
              <a:rPr lang="zh-CN" altLang="en-US" sz="1800" i="1" baseline="-25000" dirty="0">
                <a:ea typeface="宋体" panose="02010600030101010101" pitchFamily="2" charset="-122"/>
              </a:rPr>
              <a:t>n</a:t>
            </a:r>
            <a:r>
              <a:rPr lang="zh-CN" altLang="en-US" sz="1800" baseline="-25000" dirty="0">
                <a:ea typeface="宋体" panose="02010600030101010101" pitchFamily="2" charset="-122"/>
              </a:rPr>
              <a:t>–1</a:t>
            </a:r>
            <a:r>
              <a:rPr lang="zh-CN" altLang="en-US" sz="1800" dirty="0">
                <a:ea typeface="宋体" panose="02010600030101010101" pitchFamily="2" charset="-122"/>
              </a:rPr>
              <a:t> is waiting for a resource that is held by </a:t>
            </a:r>
            <a:br>
              <a:rPr lang="zh-CN" altLang="en-US" sz="1800" dirty="0">
                <a:ea typeface="宋体" panose="02010600030101010101" pitchFamily="2" charset="-122"/>
              </a:rPr>
            </a:br>
            <a:r>
              <a:rPr lang="zh-CN" altLang="en-US" sz="1800" i="1" dirty="0">
                <a:ea typeface="宋体" panose="02010600030101010101" pitchFamily="2" charset="-122"/>
              </a:rPr>
              <a:t>P</a:t>
            </a:r>
            <a:r>
              <a:rPr lang="zh-CN" altLang="en-US" sz="1800" baseline="-25000" dirty="0">
                <a:ea typeface="宋体" panose="02010600030101010101" pitchFamily="2" charset="-122"/>
              </a:rPr>
              <a:t>n</a:t>
            </a:r>
            <a:r>
              <a:rPr lang="zh-CN" altLang="en-US" sz="1800" dirty="0">
                <a:ea typeface="宋体" panose="02010600030101010101" pitchFamily="2" charset="-122"/>
              </a:rPr>
              <a:t>, and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 is waiting for a resource that is held by </a:t>
            </a:r>
            <a:r>
              <a:rPr lang="zh-CN" altLang="en-US" sz="1800" i="1" dirty="0">
                <a:ea typeface="宋体" panose="02010600030101010101" pitchFamily="2" charset="-122"/>
              </a:rPr>
              <a:t>P</a:t>
            </a:r>
            <a:r>
              <a:rPr lang="zh-CN" altLang="en-US" sz="1800" baseline="-25000" dirty="0">
                <a:ea typeface="宋体" panose="02010600030101010101" pitchFamily="2" charset="-122"/>
              </a:rPr>
              <a:t>0</a:t>
            </a:r>
            <a:r>
              <a:rPr lang="zh-CN" altLang="en-US" sz="1800" dirty="0">
                <a:ea typeface="宋体" panose="02010600030101010101" pitchFamily="2" charset="-122"/>
              </a:rPr>
              <a:t>.</a:t>
            </a:r>
          </a:p>
        </p:txBody>
      </p:sp>
      <p:sp>
        <p:nvSpPr>
          <p:cNvPr id="13316" name="Text Box 5">
            <a:extLst>
              <a:ext uri="{FF2B5EF4-FFF2-40B4-BE49-F238E27FC236}">
                <a16:creationId xmlns:a16="http://schemas.microsoft.com/office/drawing/2014/main" id="{4E75F8EA-88AC-4153-831D-9361B507DBEE}"/>
              </a:ext>
            </a:extLst>
          </p:cNvPr>
          <p:cNvSpPr txBox="1">
            <a:spLocks noChangeArrowheads="1"/>
          </p:cNvSpPr>
          <p:nvPr/>
        </p:nvSpPr>
        <p:spPr bwMode="auto">
          <a:xfrm>
            <a:off x="846138" y="1014413"/>
            <a:ext cx="66976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b="1">
                <a:solidFill>
                  <a:srgbClr val="FF0000"/>
                </a:solidFill>
                <a:ea typeface="宋体" panose="02010600030101010101" pitchFamily="2" charset="-122"/>
              </a:rPr>
              <a:t>7.2.1 Necessary condition</a:t>
            </a:r>
            <a:endParaRPr lang="en-US" altLang="zh-CN" sz="2000" i="1">
              <a:solidFill>
                <a:srgbClr val="FF0000"/>
              </a:solidFill>
              <a:ea typeface="宋体" panose="02010600030101010101" pitchFamily="2" charset="-122"/>
            </a:endParaRPr>
          </a:p>
          <a:p>
            <a:pPr>
              <a:spcBef>
                <a:spcPct val="50000"/>
              </a:spcBef>
              <a:buClrTx/>
              <a:buSzTx/>
              <a:buFont typeface="Monotype Sorts" pitchFamily="2" charset="2"/>
              <a:buNone/>
            </a:pPr>
            <a:r>
              <a:rPr lang="en-US" altLang="zh-CN" sz="2000" i="1">
                <a:ea typeface="宋体" panose="02010600030101010101" pitchFamily="2" charset="-122"/>
              </a:rPr>
              <a:t>Deadlock can arise </a:t>
            </a:r>
            <a:r>
              <a:rPr lang="en-US" altLang="zh-CN" sz="2000" i="1">
                <a:solidFill>
                  <a:srgbClr val="FF0066"/>
                </a:solidFill>
                <a:ea typeface="宋体" panose="02010600030101010101" pitchFamily="2" charset="-122"/>
              </a:rPr>
              <a:t>if four conditions hold simultaneously </a:t>
            </a:r>
          </a:p>
        </p:txBody>
      </p:sp>
      <p:sp>
        <p:nvSpPr>
          <p:cNvPr id="13317" name="矩形 1">
            <a:extLst>
              <a:ext uri="{FF2B5EF4-FFF2-40B4-BE49-F238E27FC236}">
                <a16:creationId xmlns:a16="http://schemas.microsoft.com/office/drawing/2014/main" id="{86CC23AB-44C4-4D69-9131-86D0C81AE313}"/>
              </a:ext>
            </a:extLst>
          </p:cNvPr>
          <p:cNvSpPr>
            <a:spLocks noChangeArrowheads="1"/>
          </p:cNvSpPr>
          <p:nvPr/>
        </p:nvSpPr>
        <p:spPr bwMode="auto">
          <a:xfrm>
            <a:off x="976575" y="5915027"/>
            <a:ext cx="666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Tx/>
              <a:buNone/>
            </a:pPr>
            <a:r>
              <a:rPr lang="en-US" altLang="zh-CN" sz="1800" b="1" dirty="0">
                <a:solidFill>
                  <a:srgbClr val="C00000"/>
                </a:solidFill>
                <a:ea typeface="宋体" panose="02010600030101010101" pitchFamily="2" charset="-122"/>
              </a:rPr>
              <a:t>(take the dining philosopher problem as an example)</a:t>
            </a:r>
            <a:endParaRPr lang="en-US" altLang="zh-CN" sz="1800" b="1" i="1" dirty="0">
              <a:solidFill>
                <a:srgbClr val="C00000"/>
              </a:solidFill>
              <a:ea typeface="宋体" panose="02010600030101010101" pitchFamily="2" charset="-122"/>
            </a:endParaRPr>
          </a:p>
        </p:txBody>
      </p:sp>
      <p:sp>
        <p:nvSpPr>
          <p:cNvPr id="6" name="矩形 1">
            <a:extLst>
              <a:ext uri="{FF2B5EF4-FFF2-40B4-BE49-F238E27FC236}">
                <a16:creationId xmlns:a16="http://schemas.microsoft.com/office/drawing/2014/main" id="{86CC23AB-44C4-4D69-9131-86D0C81AE313}"/>
              </a:ext>
            </a:extLst>
          </p:cNvPr>
          <p:cNvSpPr>
            <a:spLocks noChangeArrowheads="1"/>
          </p:cNvSpPr>
          <p:nvPr/>
        </p:nvSpPr>
        <p:spPr bwMode="auto">
          <a:xfrm>
            <a:off x="4307150" y="714068"/>
            <a:ext cx="2983637"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6600"/>
                </a:solidFill>
                <a:ea typeface="宋体" panose="02010600030101010101" pitchFamily="2" charset="-122"/>
              </a:rPr>
              <a:t>思考：</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1</a:t>
            </a:r>
            <a:r>
              <a:rPr lang="zh-CN" altLang="en-US" sz="1600" b="1" dirty="0" smtClean="0">
                <a:solidFill>
                  <a:srgbClr val="006600"/>
                </a:solidFill>
                <a:ea typeface="宋体" panose="02010600030101010101" pitchFamily="2" charset="-122"/>
              </a:rPr>
              <a:t>）为什么不是充分条件？</a:t>
            </a:r>
            <a:endParaRPr lang="en-US" altLang="zh-CN" sz="1600" b="1" dirty="0" smtClean="0">
              <a:solidFill>
                <a:srgbClr val="006600"/>
              </a:solidFill>
              <a:ea typeface="宋体" panose="02010600030101010101" pitchFamily="2" charset="-122"/>
            </a:endParaRPr>
          </a:p>
          <a:p>
            <a:pPr>
              <a:spcBef>
                <a:spcPts val="0"/>
              </a:spcBef>
              <a:buClrTx/>
              <a:buSzTx/>
              <a:buFontTx/>
              <a:buNone/>
            </a:pPr>
            <a:r>
              <a:rPr lang="zh-CN" altLang="en-US" sz="1600" b="1" dirty="0" smtClean="0">
                <a:solidFill>
                  <a:srgbClr val="006600"/>
                </a:solidFill>
                <a:ea typeface="宋体" panose="02010600030101010101" pitchFamily="2" charset="-122"/>
              </a:rPr>
              <a:t>（</a:t>
            </a:r>
            <a:r>
              <a:rPr lang="en-US" altLang="zh-CN" sz="1600" b="1" dirty="0" smtClean="0">
                <a:solidFill>
                  <a:srgbClr val="006600"/>
                </a:solidFill>
                <a:ea typeface="宋体" panose="02010600030101010101" pitchFamily="2" charset="-122"/>
              </a:rPr>
              <a:t>2</a:t>
            </a:r>
            <a:r>
              <a:rPr lang="zh-CN" altLang="en-US" sz="1600" b="1" dirty="0" smtClean="0">
                <a:solidFill>
                  <a:srgbClr val="006600"/>
                </a:solidFill>
                <a:ea typeface="宋体" panose="02010600030101010101" pitchFamily="2" charset="-122"/>
              </a:rPr>
              <a:t>）什么情况下是充分条件？</a:t>
            </a:r>
            <a:endParaRPr lang="en-US" altLang="zh-CN" sz="1600" b="1" i="1" dirty="0">
              <a:solidFill>
                <a:srgbClr val="006600"/>
              </a:solidFill>
              <a:ea typeface="宋体" panose="02010600030101010101" pitchFamily="2" charset="-122"/>
            </a:endParaRPr>
          </a:p>
        </p:txBody>
      </p:sp>
      <p:sp>
        <p:nvSpPr>
          <p:cNvPr id="7" name="矩形 1">
            <a:extLst>
              <a:ext uri="{FF2B5EF4-FFF2-40B4-BE49-F238E27FC236}">
                <a16:creationId xmlns:a16="http://schemas.microsoft.com/office/drawing/2014/main" id="{86CC23AB-44C4-4D69-9131-86D0C81AE313}"/>
              </a:ext>
            </a:extLst>
          </p:cNvPr>
          <p:cNvSpPr>
            <a:spLocks noChangeArrowheads="1"/>
          </p:cNvSpPr>
          <p:nvPr/>
        </p:nvSpPr>
        <p:spPr bwMode="auto">
          <a:xfrm>
            <a:off x="7397689" y="714068"/>
            <a:ext cx="1365312"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7030A0"/>
                </a:solidFill>
                <a:ea typeface="宋体" panose="02010600030101010101" pitchFamily="2" charset="-122"/>
              </a:rPr>
              <a:t>提示：单实例资源 </a:t>
            </a:r>
            <a:r>
              <a:rPr lang="en-US" altLang="zh-CN" sz="1600" b="1" dirty="0" smtClean="0">
                <a:solidFill>
                  <a:srgbClr val="7030A0"/>
                </a:solidFill>
                <a:ea typeface="宋体" panose="02010600030101010101" pitchFamily="2" charset="-122"/>
              </a:rPr>
              <a:t>vs. </a:t>
            </a:r>
            <a:r>
              <a:rPr lang="zh-CN" altLang="en-US" sz="1600" b="1" dirty="0" smtClean="0">
                <a:solidFill>
                  <a:srgbClr val="7030A0"/>
                </a:solidFill>
                <a:ea typeface="宋体" panose="02010600030101010101" pitchFamily="2" charset="-122"/>
              </a:rPr>
              <a:t>多实例资源</a:t>
            </a:r>
            <a:endParaRPr lang="en-US" altLang="zh-CN" sz="1600" b="1" i="1" dirty="0">
              <a:solidFill>
                <a:srgbClr val="7030A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CB24F56-A301-4F5A-8C35-D3AB81C785AE}"/>
              </a:ext>
            </a:extLst>
          </p:cNvPr>
          <p:cNvSpPr>
            <a:spLocks noGrp="1" noChangeArrowheads="1"/>
          </p:cNvSpPr>
          <p:nvPr>
            <p:ph type="title" idx="4294967295"/>
          </p:nvPr>
        </p:nvSpPr>
        <p:spPr>
          <a:xfrm>
            <a:off x="685800" y="929474"/>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上题 参考</a:t>
            </a:r>
          </a:p>
        </p:txBody>
      </p:sp>
      <p:sp>
        <p:nvSpPr>
          <p:cNvPr id="105475" name="Rectangle 3">
            <a:extLst>
              <a:ext uri="{FF2B5EF4-FFF2-40B4-BE49-F238E27FC236}">
                <a16:creationId xmlns:a16="http://schemas.microsoft.com/office/drawing/2014/main" id="{501A460F-B1B4-4520-81E0-F0E1CBF766CD}"/>
              </a:ext>
            </a:extLst>
          </p:cNvPr>
          <p:cNvSpPr>
            <a:spLocks noGrp="1" noChangeArrowheads="1"/>
          </p:cNvSpPr>
          <p:nvPr>
            <p:ph type="body" idx="4294967295"/>
          </p:nvPr>
        </p:nvSpPr>
        <p:spPr>
          <a:xfrm>
            <a:off x="827088" y="1923635"/>
            <a:ext cx="7351712" cy="4483100"/>
          </a:xfrm>
        </p:spPr>
        <p:txBody>
          <a:bodyPr/>
          <a:lstStyle/>
          <a:p>
            <a:r>
              <a:rPr lang="zh-CN" altLang="en-US" sz="1800" b="1" dirty="0">
                <a:ea typeface="宋体" panose="02010600030101010101" pitchFamily="2" charset="-122"/>
              </a:rPr>
              <a:t> 采用死锁检测算法：</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单实例</a:t>
            </a:r>
            <a:r>
              <a:rPr lang="zh-CN" altLang="en-US" sz="1800" b="1" dirty="0">
                <a:ea typeface="宋体" panose="02010600030101010101" pitchFamily="2" charset="-122"/>
              </a:rPr>
              <a:t>的，可以采用</a:t>
            </a:r>
            <a:r>
              <a:rPr lang="zh-CN" altLang="en-US" sz="1800" dirty="0">
                <a:solidFill>
                  <a:srgbClr val="0009C0"/>
                </a:solidFill>
                <a:ea typeface="宋体" panose="02010600030101010101" pitchFamily="2" charset="-122"/>
              </a:rPr>
              <a:t>wait-for graph。</a:t>
            </a:r>
          </a:p>
          <a:p>
            <a:pPr lvl="1"/>
            <a:r>
              <a:rPr lang="zh-CN" altLang="en-US" sz="1800" b="1" dirty="0">
                <a:ea typeface="宋体" panose="02010600030101010101" pitchFamily="2" charset="-122"/>
              </a:rPr>
              <a:t>如果资源是</a:t>
            </a:r>
            <a:r>
              <a:rPr lang="zh-CN" altLang="en-US" sz="1800" b="1" dirty="0">
                <a:solidFill>
                  <a:srgbClr val="0009C0"/>
                </a:solidFill>
                <a:ea typeface="宋体" panose="02010600030101010101" pitchFamily="2" charset="-122"/>
              </a:rPr>
              <a:t>多实例</a:t>
            </a:r>
            <a:r>
              <a:rPr lang="zh-CN" altLang="en-US" sz="1800" b="1" dirty="0">
                <a:ea typeface="宋体" panose="02010600030101010101" pitchFamily="2" charset="-122"/>
              </a:rPr>
              <a:t>的，可以采用多实例的检测算法；</a:t>
            </a:r>
          </a:p>
          <a:p>
            <a:pPr lvl="2"/>
            <a:r>
              <a:rPr lang="zh-CN" altLang="en-US" sz="1800" b="1" dirty="0">
                <a:ea typeface="宋体" panose="02010600030101010101" pitchFamily="2" charset="-122"/>
              </a:rPr>
              <a:t>从图中可以得出如下信息：</a:t>
            </a:r>
          </a:p>
          <a:p>
            <a:pPr lvl="3"/>
            <a:r>
              <a:rPr lang="zh-CN" altLang="en-US" sz="1800" b="1" dirty="0">
                <a:ea typeface="宋体" panose="02010600030101010101" pitchFamily="2" charset="-122"/>
              </a:rPr>
              <a:t>Allocation</a:t>
            </a:r>
          </a:p>
          <a:p>
            <a:pPr lvl="3"/>
            <a:r>
              <a:rPr lang="zh-CN" altLang="en-US" sz="1800" b="1" dirty="0">
                <a:ea typeface="宋体" panose="02010600030101010101" pitchFamily="2" charset="-122"/>
              </a:rPr>
              <a:t>Request</a:t>
            </a:r>
          </a:p>
          <a:p>
            <a:pPr lvl="3"/>
            <a:r>
              <a:rPr lang="zh-CN" altLang="en-US" sz="1800" b="1" dirty="0">
                <a:ea typeface="宋体" panose="02010600030101010101" pitchFamily="2" charset="-122"/>
              </a:rPr>
              <a:t>Available</a:t>
            </a:r>
          </a:p>
          <a:p>
            <a:pPr lvl="3"/>
            <a:endParaRPr lang="zh-CN" altLang="en-US" sz="1800" b="1" dirty="0">
              <a:ea typeface="宋体" panose="02010600030101010101" pitchFamily="2" charset="-122"/>
            </a:endParaRPr>
          </a:p>
          <a:p>
            <a:r>
              <a:rPr lang="zh-CN" altLang="en-US" sz="1800" b="1" dirty="0">
                <a:solidFill>
                  <a:srgbClr val="C00000"/>
                </a:solidFill>
                <a:ea typeface="宋体" panose="02010600030101010101" pitchFamily="2" charset="-122"/>
              </a:rPr>
              <a:t>死锁定理：</a:t>
            </a:r>
            <a:r>
              <a:rPr lang="zh-CN" altLang="en-US" sz="1800" b="1" dirty="0">
                <a:solidFill>
                  <a:srgbClr val="0009C0"/>
                </a:solidFill>
                <a:ea typeface="宋体" panose="02010600030101010101" pitchFamily="2" charset="-122"/>
              </a:rPr>
              <a:t>系统处于死锁状态当且仅当系统的资源分配图是不可完全简化的；即RAG图化简后不会使所有的进程成为孤立点。</a:t>
            </a:r>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73C617E-3F5B-4011-A6D2-E213855EDCBC}"/>
              </a:ext>
            </a:extLst>
          </p:cNvPr>
          <p:cNvSpPr>
            <a:spLocks noGrp="1" noChangeArrowheads="1"/>
          </p:cNvSpPr>
          <p:nvPr>
            <p:ph type="title" idx="4294967295"/>
          </p:nvPr>
        </p:nvSpPr>
        <p:spPr>
          <a:xfrm>
            <a:off x="498475" y="512332"/>
            <a:ext cx="8458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Review: Methods for Handling Deadlocks</a:t>
            </a:r>
          </a:p>
        </p:txBody>
      </p:sp>
      <p:sp>
        <p:nvSpPr>
          <p:cNvPr id="106499" name="Rectangle 3">
            <a:extLst>
              <a:ext uri="{FF2B5EF4-FFF2-40B4-BE49-F238E27FC236}">
                <a16:creationId xmlns:a16="http://schemas.microsoft.com/office/drawing/2014/main" id="{70868631-70C5-4CB0-ACFC-FBF30561DB91}"/>
              </a:ext>
            </a:extLst>
          </p:cNvPr>
          <p:cNvSpPr>
            <a:spLocks noGrp="1" noChangeArrowheads="1"/>
          </p:cNvSpPr>
          <p:nvPr>
            <p:ph type="body" idx="4294967295"/>
          </p:nvPr>
        </p:nvSpPr>
        <p:spPr>
          <a:xfrm>
            <a:off x="685800" y="1296929"/>
            <a:ext cx="7918450" cy="5260975"/>
          </a:xfrm>
        </p:spPr>
        <p:txBody>
          <a:bodyPr/>
          <a:lstStyle/>
          <a:p>
            <a:r>
              <a:rPr lang="zh-CN" altLang="en-US" sz="2000" dirty="0">
                <a:ea typeface="宋体" panose="02010600030101010101" pitchFamily="2" charset="-122"/>
              </a:rPr>
              <a:t>操作系统对死锁所采取的措施（三种）：</a:t>
            </a:r>
            <a:endParaRPr lang="en-US" altLang="zh-CN" sz="2000" dirty="0">
              <a:ea typeface="宋体" panose="02010600030101010101" pitchFamily="2" charset="-122"/>
            </a:endParaRPr>
          </a:p>
          <a:p>
            <a:r>
              <a:rPr lang="en-US" altLang="zh-CN" sz="2000" dirty="0">
                <a:ea typeface="宋体" panose="02010600030101010101" pitchFamily="2" charset="-122"/>
              </a:rPr>
              <a:t>Ensure that the system will </a:t>
            </a:r>
            <a:r>
              <a:rPr lang="en-US" altLang="zh-CN" sz="2000" i="1" dirty="0">
                <a:solidFill>
                  <a:srgbClr val="FF0066"/>
                </a:solidFill>
                <a:ea typeface="宋体" panose="02010600030101010101" pitchFamily="2" charset="-122"/>
              </a:rPr>
              <a:t>never</a:t>
            </a:r>
            <a:r>
              <a:rPr lang="en-US" altLang="zh-CN" sz="2000" dirty="0">
                <a:ea typeface="宋体" panose="02010600030101010101" pitchFamily="2" charset="-122"/>
              </a:rPr>
              <a:t> enter a deadlock state.</a:t>
            </a:r>
          </a:p>
          <a:p>
            <a:pPr lvl="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（采取防污染措施，禁止出现污染）</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对资源的使用加上诸多限制条件，以防止系统出现死锁现象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dirty="0">
                <a:solidFill>
                  <a:srgbClr val="000099"/>
                </a:solidFill>
                <a:ea typeface="宋体" panose="02010600030101010101" pitchFamily="2" charset="-122"/>
              </a:rPr>
              <a:t>根据环评结果，决定是否通过项目的审批）</a:t>
            </a:r>
            <a:endParaRPr lang="en-US" altLang="zh-CN" sz="1800" dirty="0">
              <a:solidFill>
                <a:srgbClr val="000099"/>
              </a:solidFill>
              <a:ea typeface="宋体" panose="02010600030101010101" pitchFamily="2" charset="-122"/>
            </a:endParaRPr>
          </a:p>
          <a:p>
            <a:pPr lvl="2"/>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r>
              <a:rPr lang="en-US" altLang="zh-CN" sz="2000" dirty="0">
                <a:ea typeface="宋体" panose="02010600030101010101" pitchFamily="2" charset="-122"/>
              </a:rPr>
              <a:t>Allow the system to enter a deadlock state and then recover.</a:t>
            </a:r>
          </a:p>
          <a:p>
            <a:pPr lvl="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（先污染，后治理）</a:t>
            </a:r>
            <a:endParaRPr lang="en-US" altLang="zh-CN" sz="1800" dirty="0">
              <a:solidFill>
                <a:srgbClr val="000099"/>
              </a:solidFill>
              <a:ea typeface="宋体" panose="02010600030101010101" pitchFamily="2" charset="-122"/>
            </a:endParaRPr>
          </a:p>
          <a:p>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ABB96F2-1BDB-4797-9A6D-522D166C167A}"/>
              </a:ext>
            </a:extLst>
          </p:cNvPr>
          <p:cNvSpPr>
            <a:spLocks noGrp="1" noChangeArrowheads="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cs typeface="+mj-cs"/>
            </a:endParaRPr>
          </a:p>
        </p:txBody>
      </p:sp>
      <p:sp>
        <p:nvSpPr>
          <p:cNvPr id="108547" name="Rectangle 3">
            <a:extLst>
              <a:ext uri="{FF2B5EF4-FFF2-40B4-BE49-F238E27FC236}">
                <a16:creationId xmlns:a16="http://schemas.microsoft.com/office/drawing/2014/main" id="{CD1ED3F0-0B99-43FA-B11A-E6210E9DC4C8}"/>
              </a:ext>
            </a:extLst>
          </p:cNvPr>
          <p:cNvSpPr>
            <a:spLocks noGrp="1" noChangeArrowheads="1"/>
          </p:cNvSpPr>
          <p:nvPr>
            <p:ph type="body" idx="4294967295"/>
          </p:nvPr>
        </p:nvSpPr>
        <p:spPr/>
        <p:txBody>
          <a:bodyPr/>
          <a:lstStyle/>
          <a:p>
            <a:r>
              <a:rPr lang="zh-CN" altLang="en-US" sz="1800" dirty="0" smtClean="0">
                <a:ea typeface="宋体" panose="02010600030101010101" pitchFamily="2" charset="-122"/>
              </a:rPr>
              <a:t>复习题</a:t>
            </a:r>
            <a:endParaRPr lang="zh-CN" altLang="en-US" sz="1800" dirty="0">
              <a:ea typeface="宋体" panose="02010600030101010101" pitchFamily="2" charset="-122"/>
            </a:endParaRPr>
          </a:p>
          <a:p>
            <a:pPr lvl="1"/>
            <a:r>
              <a:rPr lang="zh-CN" altLang="en-US" sz="1800" dirty="0">
                <a:ea typeface="宋体" panose="02010600030101010101" pitchFamily="2" charset="-122"/>
              </a:rPr>
              <a:t>死锁的概念</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死锁的四个必要条件</a:t>
            </a:r>
            <a:endParaRPr lang="en-US" altLang="zh-CN" sz="1800" dirty="0">
              <a:ea typeface="宋体" panose="02010600030101010101" pitchFamily="2" charset="-122"/>
            </a:endParaRPr>
          </a:p>
          <a:p>
            <a:pPr lvl="1"/>
            <a:r>
              <a:rPr lang="zh-CN" altLang="en-US" sz="1800" dirty="0">
                <a:ea typeface="宋体" panose="02010600030101010101" pitchFamily="2" charset="-122"/>
              </a:rPr>
              <a:t>对于死锁问题，可以考虑哪些方法予以解决？</a:t>
            </a:r>
            <a:endParaRPr lang="en-US" altLang="zh-CN" sz="1800" dirty="0">
              <a:ea typeface="宋体" panose="02010600030101010101" pitchFamily="2" charset="-122"/>
            </a:endParaRPr>
          </a:p>
          <a:p>
            <a:pPr lvl="1"/>
            <a:r>
              <a:rPr lang="zh-CN" altLang="en-US" sz="1800" dirty="0">
                <a:ea typeface="宋体" panose="02010600030101010101" pitchFamily="2" charset="-122"/>
              </a:rPr>
              <a:t>以哲学家就餐为例，说明如何</a:t>
            </a:r>
            <a:r>
              <a:rPr lang="zh-CN" altLang="en-US" sz="1800">
                <a:ea typeface="宋体" panose="02010600030101010101" pitchFamily="2" charset="-122"/>
              </a:rPr>
              <a:t>预防</a:t>
            </a:r>
            <a:r>
              <a:rPr lang="zh-CN" altLang="en-US" sz="1800" smtClean="0">
                <a:ea typeface="宋体" panose="02010600030101010101" pitchFamily="2" charset="-122"/>
              </a:rPr>
              <a:t>死锁。</a:t>
            </a:r>
            <a:endParaRPr lang="zh-CN" altLang="en-US" sz="1800" dirty="0">
              <a:ea typeface="宋体" panose="02010600030101010101" pitchFamily="2" charset="-122"/>
            </a:endParaRPr>
          </a:p>
          <a:p>
            <a:pPr lvl="1"/>
            <a:r>
              <a:rPr lang="zh-CN" altLang="en-US" sz="1800" dirty="0">
                <a:ea typeface="宋体" panose="02010600030101010101" pitchFamily="2" charset="-122"/>
              </a:rPr>
              <a:t>避免死锁的方法</a:t>
            </a:r>
            <a:endParaRPr lang="en-US" altLang="zh-CN" sz="1800" dirty="0">
              <a:ea typeface="宋体" panose="02010600030101010101" pitchFamily="2" charset="-122"/>
            </a:endParaRPr>
          </a:p>
          <a:p>
            <a:pPr lvl="1"/>
            <a:r>
              <a:rPr lang="zh-CN" altLang="en-US" sz="1800" dirty="0">
                <a:ea typeface="宋体" panose="02010600030101010101" pitchFamily="2" charset="-122"/>
              </a:rPr>
              <a:t>死锁的检测与恢复</a:t>
            </a:r>
          </a:p>
          <a:p>
            <a:pPr lvl="1"/>
            <a:r>
              <a:rPr lang="zh-CN" altLang="en-US" sz="1800" dirty="0">
                <a:ea typeface="宋体" panose="02010600030101010101" pitchFamily="2" charset="-122"/>
              </a:rPr>
              <a:t>课件中的例题</a:t>
            </a:r>
            <a:endParaRPr lang="en-US" altLang="zh-CN" sz="1800" dirty="0">
              <a:ea typeface="宋体" panose="02010600030101010101" pitchFamily="2" charset="-122"/>
            </a:endParaRPr>
          </a:p>
          <a:p>
            <a:pPr lvl="1"/>
            <a:r>
              <a:rPr lang="en-US" altLang="zh-CN" sz="1800" dirty="0">
                <a:ea typeface="宋体" panose="02010600030101010101" pitchFamily="2" charset="-122"/>
              </a:rPr>
              <a:t>P268 5, 9, 10</a:t>
            </a:r>
          </a:p>
          <a:p>
            <a:r>
              <a:rPr lang="zh-CN" altLang="en-US" sz="1800" dirty="0" smtClean="0">
                <a:ea typeface="宋体" panose="02010600030101010101" pitchFamily="2" charset="-122"/>
              </a:rPr>
              <a:t>Page 268</a:t>
            </a:r>
          </a:p>
          <a:p>
            <a:pPr>
              <a:buFont typeface="Monotype Sorts" pitchFamily="2" charset="2"/>
              <a:buNone/>
            </a:pPr>
            <a:r>
              <a:rPr lang="zh-CN" altLang="en-US" sz="1800" dirty="0" smtClean="0">
                <a:ea typeface="宋体" panose="02010600030101010101" pitchFamily="2" charset="-122"/>
              </a:rPr>
              <a:t>      </a:t>
            </a:r>
            <a:r>
              <a:rPr lang="en-US" altLang="zh-CN" sz="1800" dirty="0" smtClean="0">
                <a:ea typeface="宋体" panose="02010600030101010101" pitchFamily="2" charset="-122"/>
              </a:rPr>
              <a:t>1, </a:t>
            </a:r>
            <a:r>
              <a:rPr lang="zh-CN" altLang="en-US" sz="1800" dirty="0" smtClean="0">
                <a:ea typeface="宋体" panose="02010600030101010101" pitchFamily="2" charset="-122"/>
              </a:rPr>
              <a:t>2，3，4，6，8</a:t>
            </a:r>
            <a:r>
              <a:rPr lang="en-US" altLang="zh-CN" sz="1800" dirty="0" smtClean="0">
                <a:ea typeface="宋体" panose="02010600030101010101" pitchFamily="2" charset="-122"/>
              </a:rPr>
              <a:t>, </a:t>
            </a:r>
            <a:r>
              <a:rPr lang="zh-CN" altLang="en-US" sz="1800" dirty="0" smtClean="0">
                <a:ea typeface="宋体" panose="02010600030101010101" pitchFamily="2" charset="-122"/>
              </a:rPr>
              <a:t>11</a:t>
            </a:r>
            <a:endParaRPr lang="en-US" altLang="zh-CN" sz="1800" dirty="0" smtClean="0">
              <a:ea typeface="宋体" panose="02010600030101010101" pitchFamily="2" charset="-122"/>
            </a:endParaRPr>
          </a:p>
          <a:p>
            <a:pPr>
              <a:buFont typeface="Monotype Sorts" pitchFamily="2" charset="2"/>
              <a:buNone/>
            </a:pPr>
            <a:endParaRPr lang="zh-CN" altLang="en-US" sz="1800" dirty="0" smtClean="0">
              <a:ea typeface="宋体" panose="02010600030101010101" pitchFamily="2" charset="-122"/>
            </a:endParaRPr>
          </a:p>
          <a:p>
            <a:pPr lvl="1"/>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5AFD7A0-1045-4DF9-BB8D-86A894ABD9F2}"/>
              </a:ext>
            </a:extLst>
          </p:cNvPr>
          <p:cNvSpPr>
            <a:spLocks noGrp="1" noChangeArrowheads="1"/>
          </p:cNvSpPr>
          <p:nvPr>
            <p:ph type="ctrTitle" idx="4294967295"/>
          </p:nvPr>
        </p:nvSpPr>
        <p:spPr>
          <a:xfrm>
            <a:off x="685800" y="2286000"/>
            <a:ext cx="7772400" cy="1143000"/>
          </a:xfrm>
          <a:ln>
            <a:miter/>
          </a:ln>
        </p:spPr>
        <p:txBody>
          <a:bodyPr/>
          <a:lstStyle/>
          <a:p>
            <a:pPr>
              <a:defRPr/>
            </a:pPr>
            <a:r>
              <a:rPr lang="en-US" altLang="zh-CN">
                <a:effectLst>
                  <a:outerShdw blurRad="38100" dist="38100" dir="2700000" algn="tl">
                    <a:srgbClr val="C0C0C0"/>
                  </a:outerShdw>
                </a:effectLst>
                <a:ea typeface="宋体" pitchFamily="2" charset="-122"/>
                <a:cs typeface="+mj-cs"/>
              </a:rPr>
              <a:t>End of Chapter 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997236E-4F60-4465-9C64-7B80D922C4F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7.2.2 Resource-Allocation Graph (RAG)</a:t>
            </a:r>
          </a:p>
        </p:txBody>
      </p:sp>
      <p:sp>
        <p:nvSpPr>
          <p:cNvPr id="14339" name="Rectangle 3">
            <a:extLst>
              <a:ext uri="{FF2B5EF4-FFF2-40B4-BE49-F238E27FC236}">
                <a16:creationId xmlns:a16="http://schemas.microsoft.com/office/drawing/2014/main" id="{B7D525F9-938A-42A7-B570-7AACA8690458}"/>
              </a:ext>
            </a:extLst>
          </p:cNvPr>
          <p:cNvSpPr>
            <a:spLocks noGrp="1" noChangeArrowheads="1"/>
          </p:cNvSpPr>
          <p:nvPr>
            <p:ph type="body" idx="4294967295"/>
          </p:nvPr>
        </p:nvSpPr>
        <p:spPr>
          <a:xfrm>
            <a:off x="532660" y="1852613"/>
            <a:ext cx="8078680" cy="3287558"/>
          </a:xfrm>
        </p:spPr>
        <p:txBody>
          <a:bodyPr/>
          <a:lstStyle/>
          <a:p>
            <a:r>
              <a:rPr lang="en-US" altLang="zh-CN" sz="1800" dirty="0">
                <a:ea typeface="宋体" panose="02010600030101010101" pitchFamily="2" charset="-122"/>
              </a:rPr>
              <a:t>V is partitioned into two types:</a:t>
            </a:r>
          </a:p>
          <a:p>
            <a:pPr lvl="1"/>
            <a:r>
              <a:rPr lang="en-US" altLang="zh-CN" sz="1800" i="1" dirty="0">
                <a:ea typeface="宋体" panose="02010600030101010101" pitchFamily="2" charset="-122"/>
              </a:rPr>
              <a:t>P</a:t>
            </a:r>
            <a:r>
              <a:rPr lang="en-US" altLang="zh-CN" sz="1800" dirty="0">
                <a:ea typeface="宋体" panose="02010600030101010101" pitchFamily="2" charset="-122"/>
              </a:rPr>
              <a:t> =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 the set consisting of all the processes in the system.</a:t>
            </a:r>
            <a:br>
              <a:rPr lang="en-US" altLang="zh-CN" sz="1800" dirty="0">
                <a:ea typeface="宋体" panose="02010600030101010101" pitchFamily="2" charset="-122"/>
              </a:rPr>
            </a:br>
            <a:endParaRPr lang="en-US" altLang="zh-CN" sz="1800" dirty="0">
              <a:ea typeface="宋体" panose="02010600030101010101" pitchFamily="2" charset="-122"/>
            </a:endParaRPr>
          </a:p>
          <a:p>
            <a:pPr lvl="1"/>
            <a:r>
              <a:rPr lang="en-US" altLang="zh-CN" sz="1800" i="1" dirty="0">
                <a:ea typeface="宋体" panose="02010600030101010101" pitchFamily="2" charset="-122"/>
              </a:rPr>
              <a:t>R</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baseline="-25000" dirty="0">
                <a:ea typeface="宋体" panose="02010600030101010101" pitchFamily="2" charset="-122"/>
              </a:rPr>
              <a:t>1</a:t>
            </a:r>
            <a:r>
              <a:rPr lang="en-US" altLang="zh-CN" sz="1800" dirty="0">
                <a:ea typeface="宋体" panose="02010600030101010101" pitchFamily="2" charset="-122"/>
              </a:rPr>
              <a:t>, </a:t>
            </a:r>
            <a:r>
              <a:rPr lang="en-US" altLang="zh-CN" sz="1800" i="1" dirty="0">
                <a:ea typeface="宋体" panose="02010600030101010101" pitchFamily="2" charset="-122"/>
              </a:rPr>
              <a:t>R</a:t>
            </a:r>
            <a:r>
              <a:rPr lang="en-US" altLang="zh-CN" sz="1800" baseline="-25000" dirty="0">
                <a:ea typeface="宋体" panose="02010600030101010101" pitchFamily="2" charset="-122"/>
              </a:rPr>
              <a:t>2</a:t>
            </a:r>
            <a:r>
              <a:rPr lang="en-US" altLang="zh-CN" sz="1800" dirty="0">
                <a:ea typeface="宋体" panose="02010600030101010101" pitchFamily="2" charset="-122"/>
              </a:rPr>
              <a:t>, …, </a:t>
            </a:r>
            <a:r>
              <a:rPr lang="en-US" altLang="zh-CN" sz="1800" i="1" dirty="0">
                <a:ea typeface="宋体" panose="02010600030101010101" pitchFamily="2" charset="-122"/>
              </a:rPr>
              <a:t>R</a:t>
            </a:r>
            <a:r>
              <a:rPr lang="en-US" altLang="zh-CN" sz="1800" i="1" baseline="-25000" dirty="0">
                <a:ea typeface="宋体" panose="02010600030101010101" pitchFamily="2" charset="-122"/>
              </a:rPr>
              <a:t>m</a:t>
            </a:r>
            <a:r>
              <a:rPr lang="en-US" altLang="zh-CN" sz="1800" dirty="0">
                <a:ea typeface="宋体" panose="02010600030101010101" pitchFamily="2" charset="-122"/>
              </a:rPr>
              <a:t>}, the set consisting of all resource types in the system.</a:t>
            </a:r>
          </a:p>
          <a:p>
            <a:r>
              <a:rPr lang="en-US" altLang="zh-CN" sz="1800" dirty="0">
                <a:solidFill>
                  <a:srgbClr val="C00000"/>
                </a:solidFill>
                <a:ea typeface="宋体" panose="02010600030101010101" pitchFamily="2" charset="-122"/>
              </a:rPr>
              <a:t>request edge </a:t>
            </a:r>
            <a:r>
              <a:rPr lang="en-US" altLang="zh-CN" sz="1800" dirty="0">
                <a:ea typeface="宋体" panose="02010600030101010101" pitchFamily="2" charset="-122"/>
              </a:rPr>
              <a:t>– directed edge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a:t>
            </a:r>
            <a:r>
              <a:rPr lang="en-US" altLang="zh-CN" sz="1800" baseline="-25000" dirty="0" smtClean="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err="1" smtClean="0">
                <a:ea typeface="宋体" panose="02010600030101010101" pitchFamily="2" charset="-122"/>
                <a:sym typeface="Symbol" panose="05050102010706020507" pitchFamily="18" charset="2"/>
              </a:rPr>
              <a:t>R</a:t>
            </a:r>
            <a:r>
              <a:rPr lang="en-US" altLang="zh-CN" sz="1800" i="1" baseline="-25000" dirty="0" err="1" smtClean="0">
                <a:ea typeface="宋体" panose="02010600030101010101" pitchFamily="2" charset="-122"/>
                <a:sym typeface="Symbol" panose="05050102010706020507" pitchFamily="18" charset="2"/>
              </a:rPr>
              <a:t>j</a:t>
            </a:r>
            <a:r>
              <a:rPr lang="en-US" altLang="zh-CN" sz="1800" i="1" baseline="-25000" dirty="0" smtClean="0">
                <a:ea typeface="宋体" panose="02010600030101010101" pitchFamily="2" charset="-122"/>
                <a:sym typeface="Symbol" panose="05050102010706020507" pitchFamily="18" charset="2"/>
              </a:rPr>
              <a:t>  </a:t>
            </a:r>
            <a:r>
              <a:rPr lang="zh-CN" altLang="en-US"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solidFill>
                  <a:srgbClr val="7030A0"/>
                </a:solidFill>
                <a:ea typeface="宋体" panose="02010600030101010101" pitchFamily="2" charset="-122"/>
                <a:sym typeface="Symbol" panose="05050102010706020507" pitchFamily="18" charset="2"/>
              </a:rPr>
              <a:t>申请资源</a:t>
            </a:r>
            <a:r>
              <a:rPr lang="en-US" altLang="zh-CN" sz="1600" dirty="0" err="1" smtClean="0">
                <a:solidFill>
                  <a:srgbClr val="7030A0"/>
                </a:solidFill>
                <a:ea typeface="宋体" panose="02010600030101010101" pitchFamily="2" charset="-122"/>
                <a:sym typeface="Symbol" panose="05050102010706020507" pitchFamily="18" charset="2"/>
              </a:rPr>
              <a:t>R</a:t>
            </a:r>
            <a:r>
              <a:rPr lang="en-US" altLang="zh-CN" sz="1600" baseline="-25000" dirty="0" err="1" smtClean="0">
                <a:solidFill>
                  <a:srgbClr val="7030A0"/>
                </a:solidFill>
                <a:ea typeface="宋体" panose="02010600030101010101" pitchFamily="2" charset="-122"/>
                <a:sym typeface="Symbol" panose="05050102010706020507" pitchFamily="18" charset="2"/>
              </a:rPr>
              <a:t>j</a:t>
            </a:r>
            <a:r>
              <a:rPr lang="zh-CN" altLang="en-US" sz="1600" dirty="0" smtClean="0">
                <a:solidFill>
                  <a:srgbClr val="7030A0"/>
                </a:solidFill>
                <a:ea typeface="宋体" panose="02010600030101010101" pitchFamily="2" charset="-122"/>
                <a:sym typeface="Symbol" panose="05050102010706020507" pitchFamily="18" charset="2"/>
              </a:rPr>
              <a:t>的一个实例</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r>
              <a:rPr lang="en-US" altLang="zh-CN" sz="1800" dirty="0">
                <a:solidFill>
                  <a:srgbClr val="0009C0"/>
                </a:solidFill>
                <a:ea typeface="宋体" panose="02010600030101010101" pitchFamily="2" charset="-122"/>
                <a:sym typeface="Symbol" panose="05050102010706020507" pitchFamily="18" charset="2"/>
              </a:rPr>
              <a:t>assignment edge </a:t>
            </a:r>
            <a:r>
              <a:rPr lang="en-US" altLang="zh-CN" sz="1800" dirty="0">
                <a:ea typeface="宋体" panose="02010600030101010101" pitchFamily="2" charset="-122"/>
              </a:rPr>
              <a:t>– directed edge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smtClean="0">
                <a:ea typeface="宋体" panose="02010600030101010101" pitchFamily="2" charset="-122"/>
                <a:sym typeface="Symbol" panose="05050102010706020507" pitchFamily="18" charset="2"/>
              </a:rPr>
              <a:t>P</a:t>
            </a:r>
            <a:r>
              <a:rPr lang="en-US" altLang="zh-CN" sz="1800" i="1" baseline="-25000" dirty="0" smtClean="0">
                <a:ea typeface="宋体" panose="02010600030101010101" pitchFamily="2" charset="-122"/>
                <a:sym typeface="Symbol" panose="05050102010706020507" pitchFamily="18" charset="2"/>
              </a:rPr>
              <a:t>i  </a:t>
            </a:r>
            <a:r>
              <a:rPr lang="en-US" altLang="zh-CN" sz="1600" i="1" baseline="-25000" dirty="0" smtClean="0">
                <a:ea typeface="宋体" panose="02010600030101010101" pitchFamily="2" charset="-122"/>
                <a:sym typeface="Symbol" panose="05050102010706020507" pitchFamily="18" charset="2"/>
              </a:rPr>
              <a:t>  </a:t>
            </a:r>
            <a:r>
              <a:rPr lang="en-US" altLang="zh-CN" sz="1600" dirty="0" smtClean="0">
                <a:ea typeface="宋体" panose="02010600030101010101" pitchFamily="2" charset="-122"/>
                <a:sym typeface="Symbol" panose="05050102010706020507" pitchFamily="18" charset="2"/>
              </a:rPr>
              <a:t>(</a:t>
            </a:r>
            <a:r>
              <a:rPr lang="zh-CN" altLang="en-US" sz="1600" dirty="0" smtClean="0">
                <a:solidFill>
                  <a:srgbClr val="7030A0"/>
                </a:solidFill>
                <a:ea typeface="宋体" panose="02010600030101010101" pitchFamily="2" charset="-122"/>
                <a:sym typeface="Symbol" panose="05050102010706020507" pitchFamily="18" charset="2"/>
              </a:rPr>
              <a:t>资源</a:t>
            </a:r>
            <a:r>
              <a:rPr lang="en-US" altLang="zh-CN" sz="1600" dirty="0" err="1">
                <a:solidFill>
                  <a:srgbClr val="7030A0"/>
                </a:solidFill>
                <a:ea typeface="宋体" panose="02010600030101010101" pitchFamily="2" charset="-122"/>
                <a:sym typeface="Symbol" panose="05050102010706020507" pitchFamily="18" charset="2"/>
              </a:rPr>
              <a:t>R</a:t>
            </a:r>
            <a:r>
              <a:rPr lang="en-US" altLang="zh-CN" sz="1600" baseline="-25000" dirty="0" err="1">
                <a:solidFill>
                  <a:srgbClr val="7030A0"/>
                </a:solidFill>
                <a:ea typeface="宋体" panose="02010600030101010101" pitchFamily="2" charset="-122"/>
                <a:sym typeface="Symbol" panose="05050102010706020507" pitchFamily="18" charset="2"/>
              </a:rPr>
              <a:t>j</a:t>
            </a:r>
            <a:r>
              <a:rPr lang="zh-CN" altLang="en-US" sz="1600" dirty="0">
                <a:solidFill>
                  <a:srgbClr val="7030A0"/>
                </a:solidFill>
                <a:ea typeface="宋体" panose="02010600030101010101" pitchFamily="2" charset="-122"/>
                <a:sym typeface="Symbol" panose="05050102010706020507" pitchFamily="18" charset="2"/>
              </a:rPr>
              <a:t>的一个</a:t>
            </a:r>
            <a:r>
              <a:rPr lang="zh-CN" altLang="en-US" sz="1600" dirty="0" smtClean="0">
                <a:solidFill>
                  <a:srgbClr val="7030A0"/>
                </a:solidFill>
                <a:ea typeface="宋体" panose="02010600030101010101" pitchFamily="2" charset="-122"/>
                <a:sym typeface="Symbol" panose="05050102010706020507" pitchFamily="18" charset="2"/>
              </a:rPr>
              <a:t>实例分配给进程</a:t>
            </a:r>
            <a:r>
              <a:rPr lang="en-US" altLang="zh-CN" sz="1600" dirty="0" smtClean="0">
                <a:solidFill>
                  <a:srgbClr val="7030A0"/>
                </a:solidFill>
                <a:ea typeface="宋体" panose="02010600030101010101" pitchFamily="2" charset="-122"/>
                <a:sym typeface="Symbol" panose="05050102010706020507" pitchFamily="18" charset="2"/>
              </a:rPr>
              <a:t>P</a:t>
            </a:r>
            <a:r>
              <a:rPr lang="en-US" altLang="zh-CN" sz="1600" baseline="-25000" dirty="0" smtClean="0">
                <a:solidFill>
                  <a:srgbClr val="7030A0"/>
                </a:solidFill>
                <a:ea typeface="宋体" panose="02010600030101010101" pitchFamily="2" charset="-122"/>
                <a:sym typeface="Symbol" panose="05050102010706020507" pitchFamily="18" charset="2"/>
              </a:rPr>
              <a:t>i</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endParaRPr lang="en-US" altLang="zh-CN" sz="1800" dirty="0">
              <a:ea typeface="宋体" panose="02010600030101010101" pitchFamily="2" charset="-122"/>
              <a:sym typeface="Symbol" panose="05050102010706020507" pitchFamily="18" charset="2"/>
            </a:endParaRPr>
          </a:p>
        </p:txBody>
      </p:sp>
      <p:sp>
        <p:nvSpPr>
          <p:cNvPr id="14340" name="Text Box 4">
            <a:extLst>
              <a:ext uri="{FF2B5EF4-FFF2-40B4-BE49-F238E27FC236}">
                <a16:creationId xmlns:a16="http://schemas.microsoft.com/office/drawing/2014/main" id="{C4B07D3D-D2E0-4BCF-89A3-0EAB589D9F1C}"/>
              </a:ext>
            </a:extLst>
          </p:cNvPr>
          <p:cNvSpPr txBox="1">
            <a:spLocks noChangeArrowheads="1"/>
          </p:cNvSpPr>
          <p:nvPr/>
        </p:nvSpPr>
        <p:spPr bwMode="auto">
          <a:xfrm>
            <a:off x="822325" y="1271588"/>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2000" dirty="0">
                <a:ea typeface="宋体" panose="02010600030101010101" pitchFamily="2" charset="-122"/>
              </a:rPr>
              <a:t>A set of </a:t>
            </a:r>
            <a:r>
              <a:rPr lang="en-US" altLang="zh-CN" sz="2000" dirty="0">
                <a:solidFill>
                  <a:srgbClr val="7030A0"/>
                </a:solidFill>
                <a:ea typeface="宋体" panose="02010600030101010101" pitchFamily="2" charset="-122"/>
              </a:rPr>
              <a:t>vertices </a:t>
            </a:r>
            <a:r>
              <a:rPr lang="en-US" altLang="zh-CN" sz="2000" i="1" dirty="0">
                <a:solidFill>
                  <a:srgbClr val="7030A0"/>
                </a:solidFill>
                <a:ea typeface="宋体" panose="02010600030101010101" pitchFamily="2" charset="-122"/>
              </a:rPr>
              <a:t>V</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and a set of </a:t>
            </a:r>
            <a:r>
              <a:rPr lang="en-US" altLang="zh-CN" sz="2000" dirty="0">
                <a:solidFill>
                  <a:srgbClr val="7030A0"/>
                </a:solidFill>
                <a:ea typeface="宋体" panose="02010600030101010101" pitchFamily="2" charset="-122"/>
              </a:rPr>
              <a:t>edges </a:t>
            </a:r>
            <a:r>
              <a:rPr lang="en-US" altLang="zh-CN" sz="2000" i="1" dirty="0">
                <a:solidFill>
                  <a:srgbClr val="7030A0"/>
                </a:solidFill>
                <a:ea typeface="宋体" panose="02010600030101010101" pitchFamily="2" charset="-122"/>
              </a:rPr>
              <a:t>E</a:t>
            </a:r>
            <a:r>
              <a:rPr lang="en-US" altLang="zh-CN" sz="2000" dirty="0">
                <a:solidFill>
                  <a:srgbClr val="7030A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C22E67-42CE-4B5F-86CB-40825CB54E8B}"/>
              </a:ext>
            </a:extLst>
          </p:cNvPr>
          <p:cNvSpPr>
            <a:spLocks noGrp="1" noChangeArrowheads="1"/>
          </p:cNvSpPr>
          <p:nvPr>
            <p:ph type="title" idx="4294967295"/>
          </p:nvPr>
        </p:nvSpPr>
        <p:spPr>
          <a:xfrm>
            <a:off x="683611" y="17541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(Cont.)</a:t>
            </a:r>
          </a:p>
        </p:txBody>
      </p:sp>
      <p:sp>
        <p:nvSpPr>
          <p:cNvPr id="15363" name="Rectangle 3">
            <a:extLst>
              <a:ext uri="{FF2B5EF4-FFF2-40B4-BE49-F238E27FC236}">
                <a16:creationId xmlns:a16="http://schemas.microsoft.com/office/drawing/2014/main" id="{97D818A5-A1E8-47B0-AEC1-75DDD438C0A6}"/>
              </a:ext>
            </a:extLst>
          </p:cNvPr>
          <p:cNvSpPr>
            <a:spLocks noGrp="1" noChangeArrowheads="1"/>
          </p:cNvSpPr>
          <p:nvPr>
            <p:ph type="body" idx="4294967295"/>
          </p:nvPr>
        </p:nvSpPr>
        <p:spPr>
          <a:xfrm>
            <a:off x="827088" y="1282700"/>
            <a:ext cx="4756966" cy="5200650"/>
          </a:xfrm>
        </p:spPr>
        <p:txBody>
          <a:bodyPr/>
          <a:lstStyle/>
          <a:p>
            <a:r>
              <a:rPr lang="en-US" altLang="zh-CN" sz="1800" dirty="0">
                <a:ea typeface="宋体" panose="02010600030101010101" pitchFamily="2" charset="-122"/>
              </a:rPr>
              <a:t>Process</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smtClean="0">
                <a:ea typeface="宋体" panose="02010600030101010101" pitchFamily="2" charset="-122"/>
              </a:rPr>
              <a:t>Resource </a:t>
            </a:r>
            <a:r>
              <a:rPr lang="en-US" altLang="zh-CN" sz="1800" dirty="0">
                <a:ea typeface="宋体" panose="02010600030101010101" pitchFamily="2" charset="-122"/>
              </a:rPr>
              <a:t>Type with 4 instances</a:t>
            </a:r>
          </a:p>
          <a:p>
            <a:pPr>
              <a:buFont typeface="Monotype Sorts" pitchFamily="2" charset="2"/>
              <a:buNone/>
            </a:pPr>
            <a:endParaRPr lang="en-US" altLang="zh-CN" sz="1800" dirty="0">
              <a:ea typeface="宋体" panose="02010600030101010101" pitchFamily="2" charset="-122"/>
            </a:endParaRPr>
          </a:p>
          <a:p>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i="1" dirty="0">
                <a:ea typeface="宋体" panose="02010600030101010101" pitchFamily="2" charset="-122"/>
              </a:rPr>
              <a:t> </a:t>
            </a:r>
            <a:r>
              <a:rPr lang="en-US" altLang="zh-CN" sz="1800" dirty="0">
                <a:solidFill>
                  <a:srgbClr val="0009C0"/>
                </a:solidFill>
                <a:ea typeface="宋体" panose="02010600030101010101" pitchFamily="2" charset="-122"/>
              </a:rPr>
              <a:t>requests</a:t>
            </a:r>
            <a:r>
              <a:rPr lang="en-US" altLang="zh-CN" sz="1800" dirty="0">
                <a:ea typeface="宋体" panose="02010600030101010101" pitchFamily="2" charset="-122"/>
              </a:rPr>
              <a:t>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dirty="0">
              <a:ea typeface="宋体" panose="02010600030101010101" pitchFamily="2" charset="-122"/>
            </a:endParaRPr>
          </a:p>
          <a:p>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is </a:t>
            </a:r>
            <a:r>
              <a:rPr lang="en-US" altLang="zh-CN" sz="1800" dirty="0">
                <a:solidFill>
                  <a:srgbClr val="7030A0"/>
                </a:solidFill>
                <a:ea typeface="宋体" panose="02010600030101010101" pitchFamily="2" charset="-122"/>
              </a:rPr>
              <a:t>holding</a:t>
            </a:r>
            <a:r>
              <a:rPr lang="en-US" altLang="zh-CN" sz="1800" dirty="0">
                <a:ea typeface="宋体" panose="02010600030101010101" pitchFamily="2" charset="-122"/>
              </a:rPr>
              <a:t> an instance of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endParaRPr lang="en-US" altLang="zh-CN" sz="1800" i="1" dirty="0">
              <a:ea typeface="宋体" panose="02010600030101010101" pitchFamily="2" charset="-122"/>
            </a:endParaRPr>
          </a:p>
        </p:txBody>
      </p:sp>
      <p:sp>
        <p:nvSpPr>
          <p:cNvPr id="15364" name="Oval 4">
            <a:extLst>
              <a:ext uri="{FF2B5EF4-FFF2-40B4-BE49-F238E27FC236}">
                <a16:creationId xmlns:a16="http://schemas.microsoft.com/office/drawing/2014/main" id="{5E1E2794-A601-46F4-BAED-F17DD2F2E37A}"/>
              </a:ext>
            </a:extLst>
          </p:cNvPr>
          <p:cNvSpPr>
            <a:spLocks noChangeArrowheads="1"/>
          </p:cNvSpPr>
          <p:nvPr/>
        </p:nvSpPr>
        <p:spPr bwMode="auto">
          <a:xfrm>
            <a:off x="4143567" y="1492149"/>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i="1" dirty="0">
              <a:ea typeface="宋体" panose="02010600030101010101" pitchFamily="2" charset="-122"/>
            </a:endParaRPr>
          </a:p>
        </p:txBody>
      </p:sp>
      <p:grpSp>
        <p:nvGrpSpPr>
          <p:cNvPr id="15367" name="Group 12">
            <a:extLst>
              <a:ext uri="{FF2B5EF4-FFF2-40B4-BE49-F238E27FC236}">
                <a16:creationId xmlns:a16="http://schemas.microsoft.com/office/drawing/2014/main" id="{65222809-2A6F-4BF3-85C8-3FE65F3875AA}"/>
              </a:ext>
            </a:extLst>
          </p:cNvPr>
          <p:cNvGrpSpPr>
            <a:grpSpLocks/>
          </p:cNvGrpSpPr>
          <p:nvPr/>
        </p:nvGrpSpPr>
        <p:grpSpPr bwMode="auto">
          <a:xfrm>
            <a:off x="4230086" y="2532062"/>
            <a:ext cx="438150" cy="419100"/>
            <a:chOff x="0" y="0"/>
            <a:chExt cx="276" cy="264"/>
          </a:xfrm>
        </p:grpSpPr>
        <p:sp>
          <p:nvSpPr>
            <p:cNvPr id="15385" name="Rectangle 7">
              <a:extLst>
                <a:ext uri="{FF2B5EF4-FFF2-40B4-BE49-F238E27FC236}">
                  <a16:creationId xmlns:a16="http://schemas.microsoft.com/office/drawing/2014/main" id="{E2423878-D9A1-431C-9F60-6B0CE502A25C}"/>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6" name="Rectangle 8">
              <a:extLst>
                <a:ext uri="{FF2B5EF4-FFF2-40B4-BE49-F238E27FC236}">
                  <a16:creationId xmlns:a16="http://schemas.microsoft.com/office/drawing/2014/main" id="{35828691-D8DC-429E-AB03-F2DE0EE4B1AB}"/>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7" name="Rectangle 9">
              <a:extLst>
                <a:ext uri="{FF2B5EF4-FFF2-40B4-BE49-F238E27FC236}">
                  <a16:creationId xmlns:a16="http://schemas.microsoft.com/office/drawing/2014/main" id="{1B461543-5A9D-4E4B-8073-599FF8745CB4}"/>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8" name="Rectangle 10">
              <a:extLst>
                <a:ext uri="{FF2B5EF4-FFF2-40B4-BE49-F238E27FC236}">
                  <a16:creationId xmlns:a16="http://schemas.microsoft.com/office/drawing/2014/main" id="{0AA8A7D1-2779-48D5-A1AA-DA268A490141}"/>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9" name="Rectangle 11">
              <a:extLst>
                <a:ext uri="{FF2B5EF4-FFF2-40B4-BE49-F238E27FC236}">
                  <a16:creationId xmlns:a16="http://schemas.microsoft.com/office/drawing/2014/main" id="{37946A79-BD77-4022-8775-A3D5B31F5D0E}"/>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2" name="组合 1"/>
          <p:cNvGrpSpPr/>
          <p:nvPr/>
        </p:nvGrpSpPr>
        <p:grpSpPr>
          <a:xfrm>
            <a:off x="3895917" y="3550443"/>
            <a:ext cx="1270000" cy="785813"/>
            <a:chOff x="3860800" y="4105275"/>
            <a:chExt cx="1270000" cy="785813"/>
          </a:xfrm>
        </p:grpSpPr>
        <p:sp>
          <p:nvSpPr>
            <p:cNvPr id="15366" name="Oval 6">
              <a:extLst>
                <a:ext uri="{FF2B5EF4-FFF2-40B4-BE49-F238E27FC236}">
                  <a16:creationId xmlns:a16="http://schemas.microsoft.com/office/drawing/2014/main" id="{8182FAEE-5291-4BD8-AB02-3BE8688C07C2}"/>
                </a:ext>
              </a:extLst>
            </p:cNvPr>
            <p:cNvSpPr>
              <a:spLocks noChangeArrowheads="1"/>
            </p:cNvSpPr>
            <p:nvPr/>
          </p:nvSpPr>
          <p:spPr bwMode="auto">
            <a:xfrm>
              <a:off x="3860800" y="4105275"/>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i</a:t>
              </a:r>
              <a:endParaRPr lang="en-US" altLang="zh-CN" sz="1800" i="1" dirty="0">
                <a:ea typeface="宋体" panose="02010600030101010101" pitchFamily="2" charset="-122"/>
              </a:endParaRPr>
            </a:p>
          </p:txBody>
        </p:sp>
        <p:grpSp>
          <p:nvGrpSpPr>
            <p:cNvPr id="15368" name="Group 13">
              <a:extLst>
                <a:ext uri="{FF2B5EF4-FFF2-40B4-BE49-F238E27FC236}">
                  <a16:creationId xmlns:a16="http://schemas.microsoft.com/office/drawing/2014/main" id="{23C1328B-6288-412D-9FCD-6260311E8877}"/>
                </a:ext>
              </a:extLst>
            </p:cNvPr>
            <p:cNvGrpSpPr>
              <a:grpSpLocks/>
            </p:cNvGrpSpPr>
            <p:nvPr/>
          </p:nvGrpSpPr>
          <p:grpSpPr bwMode="auto">
            <a:xfrm>
              <a:off x="4692650" y="4168775"/>
              <a:ext cx="438150" cy="419100"/>
              <a:chOff x="0" y="0"/>
              <a:chExt cx="276" cy="264"/>
            </a:xfrm>
          </p:grpSpPr>
          <p:sp>
            <p:nvSpPr>
              <p:cNvPr id="15380" name="Rectangle 14">
                <a:extLst>
                  <a:ext uri="{FF2B5EF4-FFF2-40B4-BE49-F238E27FC236}">
                    <a16:creationId xmlns:a16="http://schemas.microsoft.com/office/drawing/2014/main" id="{442E0A61-58BB-4CEC-B289-27D24EEB43B3}"/>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1" name="Rectangle 15">
                <a:extLst>
                  <a:ext uri="{FF2B5EF4-FFF2-40B4-BE49-F238E27FC236}">
                    <a16:creationId xmlns:a16="http://schemas.microsoft.com/office/drawing/2014/main" id="{934C5C7E-F571-499D-8497-EE0A9621260F}"/>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2" name="Rectangle 16">
                <a:extLst>
                  <a:ext uri="{FF2B5EF4-FFF2-40B4-BE49-F238E27FC236}">
                    <a16:creationId xmlns:a16="http://schemas.microsoft.com/office/drawing/2014/main" id="{D8209235-348D-4A2D-9276-71C697167AEC}"/>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3" name="Rectangle 17">
                <a:extLst>
                  <a:ext uri="{FF2B5EF4-FFF2-40B4-BE49-F238E27FC236}">
                    <a16:creationId xmlns:a16="http://schemas.microsoft.com/office/drawing/2014/main" id="{FE1366A4-4183-4DCD-812B-3021078545C8}"/>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84" name="Rectangle 18">
                <a:extLst>
                  <a:ext uri="{FF2B5EF4-FFF2-40B4-BE49-F238E27FC236}">
                    <a16:creationId xmlns:a16="http://schemas.microsoft.com/office/drawing/2014/main" id="{B5D0000D-217D-45CB-A75A-D29424591D3C}"/>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69" name="Line 19">
              <a:extLst>
                <a:ext uri="{FF2B5EF4-FFF2-40B4-BE49-F238E27FC236}">
                  <a16:creationId xmlns:a16="http://schemas.microsoft.com/office/drawing/2014/main" id="{907513CF-4930-420E-BF89-576C9D4C2DC0}"/>
                </a:ext>
              </a:extLst>
            </p:cNvPr>
            <p:cNvSpPr>
              <a:spLocks noChangeShapeType="1"/>
            </p:cNvSpPr>
            <p:nvPr/>
          </p:nvSpPr>
          <p:spPr bwMode="auto">
            <a:xfrm>
              <a:off x="4365625" y="43719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Text Box 20">
              <a:extLst>
                <a:ext uri="{FF2B5EF4-FFF2-40B4-BE49-F238E27FC236}">
                  <a16:creationId xmlns:a16="http://schemas.microsoft.com/office/drawing/2014/main" id="{4138ABEE-B1A8-4520-A1EF-358C86A1F8B0}"/>
                </a:ext>
              </a:extLst>
            </p:cNvPr>
            <p:cNvSpPr txBox="1">
              <a:spLocks noChangeArrowheads="1"/>
            </p:cNvSpPr>
            <p:nvPr/>
          </p:nvSpPr>
          <p:spPr bwMode="auto">
            <a:xfrm>
              <a:off x="4752975" y="45862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grpSp>
        <p:nvGrpSpPr>
          <p:cNvPr id="3" name="组合 2"/>
          <p:cNvGrpSpPr/>
          <p:nvPr/>
        </p:nvGrpSpPr>
        <p:grpSpPr>
          <a:xfrm>
            <a:off x="3877661" y="4874813"/>
            <a:ext cx="1231900" cy="757238"/>
            <a:chOff x="3657600" y="5562600"/>
            <a:chExt cx="1231900" cy="757238"/>
          </a:xfrm>
        </p:grpSpPr>
        <p:sp>
          <p:nvSpPr>
            <p:cNvPr id="15365" name="Oval 5">
              <a:extLst>
                <a:ext uri="{FF2B5EF4-FFF2-40B4-BE49-F238E27FC236}">
                  <a16:creationId xmlns:a16="http://schemas.microsoft.com/office/drawing/2014/main" id="{CB2C762D-1D7C-4B11-BCE6-50412A6ABA0F}"/>
                </a:ext>
              </a:extLst>
            </p:cNvPr>
            <p:cNvSpPr>
              <a:spLocks noChangeArrowheads="1"/>
            </p:cNvSpPr>
            <p:nvPr/>
          </p:nvSpPr>
          <p:spPr bwMode="auto">
            <a:xfrm>
              <a:off x="3657600" y="5562600"/>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en-US" altLang="zh-CN" sz="1800" i="1">
                  <a:ea typeface="宋体" panose="02010600030101010101" pitchFamily="2" charset="-122"/>
                </a:rPr>
                <a:t>P</a:t>
              </a:r>
              <a:r>
                <a:rPr lang="en-US" altLang="zh-CN" sz="1800" i="1" baseline="-25000">
                  <a:ea typeface="宋体" panose="02010600030101010101" pitchFamily="2" charset="-122"/>
                </a:rPr>
                <a:t>i</a:t>
              </a:r>
              <a:endParaRPr lang="en-US" altLang="zh-CN" sz="1800">
                <a:ea typeface="宋体" panose="02010600030101010101" pitchFamily="2" charset="-122"/>
              </a:endParaRPr>
            </a:p>
          </p:txBody>
        </p:sp>
        <p:grpSp>
          <p:nvGrpSpPr>
            <p:cNvPr id="15371" name="Group 21">
              <a:extLst>
                <a:ext uri="{FF2B5EF4-FFF2-40B4-BE49-F238E27FC236}">
                  <a16:creationId xmlns:a16="http://schemas.microsoft.com/office/drawing/2014/main" id="{51E21C76-1994-450C-9BB5-87DBBAE27396}"/>
                </a:ext>
              </a:extLst>
            </p:cNvPr>
            <p:cNvGrpSpPr>
              <a:grpSpLocks/>
            </p:cNvGrpSpPr>
            <p:nvPr/>
          </p:nvGrpSpPr>
          <p:grpSpPr bwMode="auto">
            <a:xfrm>
              <a:off x="4451350" y="5626100"/>
              <a:ext cx="438150" cy="419100"/>
              <a:chOff x="0" y="0"/>
              <a:chExt cx="276" cy="264"/>
            </a:xfrm>
          </p:grpSpPr>
          <p:sp>
            <p:nvSpPr>
              <p:cNvPr id="15375" name="Rectangle 22">
                <a:extLst>
                  <a:ext uri="{FF2B5EF4-FFF2-40B4-BE49-F238E27FC236}">
                    <a16:creationId xmlns:a16="http://schemas.microsoft.com/office/drawing/2014/main" id="{59D65568-F8E2-43B2-A182-A716B84A0B68}"/>
                  </a:ext>
                </a:extLst>
              </p:cNvPr>
              <p:cNvSpPr>
                <a:spLocks noChangeArrowheads="1"/>
              </p:cNvSpPr>
              <p:nvPr/>
            </p:nvSpPr>
            <p:spPr bwMode="auto">
              <a:xfrm>
                <a:off x="0" y="0"/>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6" name="Rectangle 23">
                <a:extLst>
                  <a:ext uri="{FF2B5EF4-FFF2-40B4-BE49-F238E27FC236}">
                    <a16:creationId xmlns:a16="http://schemas.microsoft.com/office/drawing/2014/main" id="{A36C73BC-A584-4B5A-BD32-89EFA63D51DD}"/>
                  </a:ext>
                </a:extLst>
              </p:cNvPr>
              <p:cNvSpPr>
                <a:spLocks noChangeArrowheads="1"/>
              </p:cNvSpPr>
              <p:nvPr/>
            </p:nvSpPr>
            <p:spPr bwMode="auto">
              <a:xfrm>
                <a:off x="70"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7" name="Rectangle 24">
                <a:extLst>
                  <a:ext uri="{FF2B5EF4-FFF2-40B4-BE49-F238E27FC236}">
                    <a16:creationId xmlns:a16="http://schemas.microsoft.com/office/drawing/2014/main" id="{4E3CC485-211E-45FA-98D8-0AAD56A25C78}"/>
                  </a:ext>
                </a:extLst>
              </p:cNvPr>
              <p:cNvSpPr>
                <a:spLocks noChangeArrowheads="1"/>
              </p:cNvSpPr>
              <p:nvPr/>
            </p:nvSpPr>
            <p:spPr bwMode="auto">
              <a:xfrm>
                <a:off x="166" y="60"/>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8" name="Rectangle 25">
                <a:extLst>
                  <a:ext uri="{FF2B5EF4-FFF2-40B4-BE49-F238E27FC236}">
                    <a16:creationId xmlns:a16="http://schemas.microsoft.com/office/drawing/2014/main" id="{0F398D54-7BEA-4ADF-A1DC-FF798B7F0C97}"/>
                  </a:ext>
                </a:extLst>
              </p:cNvPr>
              <p:cNvSpPr>
                <a:spLocks noChangeArrowheads="1"/>
              </p:cNvSpPr>
              <p:nvPr/>
            </p:nvSpPr>
            <p:spPr bwMode="auto">
              <a:xfrm>
                <a:off x="70"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5379" name="Rectangle 26">
                <a:extLst>
                  <a:ext uri="{FF2B5EF4-FFF2-40B4-BE49-F238E27FC236}">
                    <a16:creationId xmlns:a16="http://schemas.microsoft.com/office/drawing/2014/main" id="{E1A61670-BFC8-4E7A-8C91-BF79FCBF1600}"/>
                  </a:ext>
                </a:extLst>
              </p:cNvPr>
              <p:cNvSpPr>
                <a:spLocks noChangeArrowheads="1"/>
              </p:cNvSpPr>
              <p:nvPr/>
            </p:nvSpPr>
            <p:spPr bwMode="auto">
              <a:xfrm>
                <a:off x="166" y="142"/>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15372" name="Line 27">
              <a:extLst>
                <a:ext uri="{FF2B5EF4-FFF2-40B4-BE49-F238E27FC236}">
                  <a16:creationId xmlns:a16="http://schemas.microsoft.com/office/drawing/2014/main" id="{EA69882E-D6CC-48D4-97D2-555C88E0B4D6}"/>
                </a:ext>
              </a:extLst>
            </p:cNvPr>
            <p:cNvSpPr>
              <a:spLocks noChangeShapeType="1"/>
            </p:cNvSpPr>
            <p:nvPr/>
          </p:nvSpPr>
          <p:spPr bwMode="auto">
            <a:xfrm flipH="1">
              <a:off x="4124325" y="57721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28">
              <a:extLst>
                <a:ext uri="{FF2B5EF4-FFF2-40B4-BE49-F238E27FC236}">
                  <a16:creationId xmlns:a16="http://schemas.microsoft.com/office/drawing/2014/main" id="{433AC5B2-0FE2-42E3-8F77-49B9565F4302}"/>
                </a:ext>
              </a:extLst>
            </p:cNvPr>
            <p:cNvSpPr txBox="1">
              <a:spLocks noChangeArrowheads="1"/>
            </p:cNvSpPr>
            <p:nvPr/>
          </p:nvSpPr>
          <p:spPr bwMode="auto">
            <a:xfrm>
              <a:off x="4502150" y="601503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400" i="1">
                  <a:ea typeface="宋体" panose="02010600030101010101" pitchFamily="2" charset="-122"/>
                </a:rPr>
                <a:t>R</a:t>
              </a:r>
              <a:r>
                <a:rPr lang="en-US" altLang="zh-CN" sz="1400" i="1" baseline="-25000">
                  <a:ea typeface="宋体" panose="02010600030101010101" pitchFamily="2" charset="-122"/>
                </a:rPr>
                <a:t>j</a:t>
              </a:r>
              <a:endParaRPr lang="en-US" altLang="zh-CN" sz="1400" i="1">
                <a:ea typeface="宋体" panose="02010600030101010101" pitchFamily="2" charset="-122"/>
              </a:endParaRPr>
            </a:p>
          </p:txBody>
        </p:sp>
      </p:grpSp>
      <p:sp>
        <p:nvSpPr>
          <p:cNvPr id="15374" name="TextBox 28">
            <a:extLst>
              <a:ext uri="{FF2B5EF4-FFF2-40B4-BE49-F238E27FC236}">
                <a16:creationId xmlns:a16="http://schemas.microsoft.com/office/drawing/2014/main" id="{CC113913-938E-47E1-8C2B-79EFF9EDB4E4}"/>
              </a:ext>
            </a:extLst>
          </p:cNvPr>
          <p:cNvSpPr txBox="1">
            <a:spLocks noChangeArrowheads="1"/>
          </p:cNvSpPr>
          <p:nvPr/>
        </p:nvSpPr>
        <p:spPr bwMode="auto">
          <a:xfrm>
            <a:off x="5506436" y="4333476"/>
            <a:ext cx="2952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600" b="1" dirty="0">
                <a:solidFill>
                  <a:srgbClr val="000099"/>
                </a:solidFill>
                <a:ea typeface="宋体" panose="02010600030101010101" pitchFamily="2" charset="-122"/>
              </a:rPr>
              <a:t>如：</a:t>
            </a:r>
            <a:r>
              <a:rPr lang="en-US" altLang="zh-CN" sz="1600" b="1" dirty="0" err="1">
                <a:solidFill>
                  <a:srgbClr val="000099"/>
                </a:solidFill>
                <a:ea typeface="宋体" panose="02010600030101010101" pitchFamily="2" charset="-122"/>
              </a:rPr>
              <a:t>printf</a:t>
            </a:r>
            <a:r>
              <a:rPr lang="en-US" altLang="zh-CN" sz="1600" b="1" dirty="0">
                <a:solidFill>
                  <a:srgbClr val="000099"/>
                </a:solidFill>
                <a:ea typeface="宋体" panose="02010600030101010101" pitchFamily="2" charset="-122"/>
              </a:rPr>
              <a:t>(“…”);</a:t>
            </a:r>
            <a:r>
              <a:rPr lang="zh-CN" altLang="en-US" sz="1600" b="1" dirty="0">
                <a:solidFill>
                  <a:srgbClr val="000099"/>
                </a:solidFill>
                <a:ea typeface="宋体" panose="02010600030101010101" pitchFamily="2" charset="-122"/>
              </a:rPr>
              <a:t>申请打印机资源，引出设备的独立性概念 </a:t>
            </a:r>
            <a:r>
              <a:rPr lang="zh-CN" altLang="en-US" sz="1600" b="1" dirty="0" smtClean="0">
                <a:solidFill>
                  <a:srgbClr val="000099"/>
                </a:solidFill>
                <a:ea typeface="宋体" panose="02010600030101010101" pitchFamily="2" charset="-122"/>
              </a:rPr>
              <a:t>（逻辑设备</a:t>
            </a:r>
            <a:r>
              <a:rPr lang="zh-CN" altLang="en-US" sz="1600" b="1" dirty="0">
                <a:solidFill>
                  <a:srgbClr val="000099"/>
                </a:solidFill>
                <a:ea typeface="宋体" panose="02010600030101010101" pitchFamily="2" charset="-122"/>
              </a:rPr>
              <a:t>）</a:t>
            </a:r>
          </a:p>
        </p:txBody>
      </p:sp>
      <p:sp>
        <p:nvSpPr>
          <p:cNvPr id="4" name="圆角矩形标注 3"/>
          <p:cNvSpPr/>
          <p:nvPr/>
        </p:nvSpPr>
        <p:spPr bwMode="auto">
          <a:xfrm>
            <a:off x="5458811" y="5189137"/>
            <a:ext cx="2512435" cy="590226"/>
          </a:xfrm>
          <a:prstGeom prst="wedgeRoundRectCallout">
            <a:avLst>
              <a:gd name="adj1" fmla="val -61350"/>
              <a:gd name="adj2" fmla="val -39204"/>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因为已经实际分配，要具体到</a:t>
            </a: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hold</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哪个实例</a:t>
            </a:r>
          </a:p>
        </p:txBody>
      </p:sp>
      <p:sp>
        <p:nvSpPr>
          <p:cNvPr id="33" name="圆角矩形标注 32"/>
          <p:cNvSpPr/>
          <p:nvPr/>
        </p:nvSpPr>
        <p:spPr bwMode="auto">
          <a:xfrm>
            <a:off x="5493267" y="3271838"/>
            <a:ext cx="2568767" cy="912018"/>
          </a:xfrm>
          <a:prstGeom prst="wedgeRoundRectCallout">
            <a:avLst>
              <a:gd name="adj1" fmla="val -60235"/>
              <a:gd name="adj2" fmla="val 11291"/>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申请该类资源的任何一个实例均可，不能具体到申请哪个实例</a:t>
            </a:r>
          </a:p>
        </p:txBody>
      </p:sp>
      <p:grpSp>
        <p:nvGrpSpPr>
          <p:cNvPr id="9" name="组合 8"/>
          <p:cNvGrpSpPr/>
          <p:nvPr/>
        </p:nvGrpSpPr>
        <p:grpSpPr>
          <a:xfrm>
            <a:off x="5285141" y="1172906"/>
            <a:ext cx="3146510" cy="1871919"/>
            <a:chOff x="5285141" y="1172906"/>
            <a:chExt cx="3146510" cy="1871919"/>
          </a:xfrm>
        </p:grpSpPr>
        <p:pic>
          <p:nvPicPr>
            <p:cNvPr id="6" name="图片 5"/>
            <p:cNvPicPr>
              <a:picLocks noChangeAspect="1"/>
            </p:cNvPicPr>
            <p:nvPr/>
          </p:nvPicPr>
          <p:blipFill>
            <a:blip r:embed="rId2"/>
            <a:stretch>
              <a:fillRect/>
            </a:stretch>
          </p:blipFill>
          <p:spPr>
            <a:xfrm>
              <a:off x="5285141" y="1282700"/>
              <a:ext cx="1952625" cy="1762125"/>
            </a:xfrm>
            <a:prstGeom prst="rect">
              <a:avLst/>
            </a:prstGeom>
          </p:spPr>
        </p:pic>
        <p:sp>
          <p:nvSpPr>
            <p:cNvPr id="7" name="云形标注 6"/>
            <p:cNvSpPr/>
            <p:nvPr/>
          </p:nvSpPr>
          <p:spPr bwMode="auto">
            <a:xfrm>
              <a:off x="7179900" y="1172906"/>
              <a:ext cx="1251751" cy="930052"/>
            </a:xfrm>
            <a:prstGeom prst="cloudCallout">
              <a:avLst>
                <a:gd name="adj1" fmla="val -104521"/>
                <a:gd name="adj2" fmla="val 21455"/>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8" name="文本框 7"/>
            <p:cNvSpPr txBox="1"/>
            <p:nvPr/>
          </p:nvSpPr>
          <p:spPr>
            <a:xfrm>
              <a:off x="7295779" y="1371749"/>
              <a:ext cx="1019991"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老板，</a:t>
              </a:r>
              <a:r>
                <a:rPr lang="zh-CN" altLang="en-US" sz="1400" smtClean="0">
                  <a:latin typeface="宋体" panose="02010600030101010101" pitchFamily="2" charset="-122"/>
                  <a:ea typeface="宋体" panose="02010600030101010101" pitchFamily="2" charset="-122"/>
                </a:rPr>
                <a:t>来一个水饺</a:t>
              </a:r>
              <a:endParaRPr lang="zh-CN" altLang="en-US" sz="14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p>
          <a:p>
            <a:pPr eaLnBrk="1" hangingPunct="1"/>
            <a:r>
              <a:rPr lang="zh-CN" altLang="en-US" sz="2000" b="1" dirty="0">
                <a:ea typeface="宋体" panose="02010600030101010101" pitchFamily="2" charset="-122"/>
              </a:rPr>
              <a:t>逻辑设备与物理设备 </a:t>
            </a: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在设备驱动程序</a:t>
            </a:r>
            <a:r>
              <a:rPr lang="zh-CN" altLang="en-US" sz="1600" b="1" dirty="0">
                <a:ea typeface="宋体" panose="02010600030101010101" pitchFamily="2" charset="-122"/>
              </a:rPr>
              <a:t>之上设置一层“设备独立性软件”</a:t>
            </a:r>
            <a:r>
              <a:rPr lang="zh-CN" altLang="en-US" sz="1600" b="1" dirty="0" smtClean="0">
                <a:ea typeface="宋体" panose="02010600030101010101" pitchFamily="2" charset="-122"/>
              </a:rPr>
              <a:t>，以</a:t>
            </a:r>
            <a:r>
              <a:rPr lang="zh-CN" altLang="en-US" sz="1600" b="1" dirty="0">
                <a:ea typeface="宋体" panose="02010600030101010101" pitchFamily="2" charset="-122"/>
              </a:rPr>
              <a:t>执行所有设备的公有操作、完成逻辑设备名到物理设备名的</a:t>
            </a:r>
            <a:r>
              <a:rPr lang="zh-CN" altLang="en-US" sz="1600" b="1" dirty="0" smtClean="0">
                <a:ea typeface="宋体" panose="02010600030101010101" pitchFamily="2" charset="-122"/>
              </a:rPr>
              <a:t>转换（为此应设置一张逻辑设备表）并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968938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8B37B82-CF42-4B0E-8250-FDEBF68A50F7}"/>
              </a:ext>
            </a:extLst>
          </p:cNvPr>
          <p:cNvSpPr>
            <a:spLocks noGrp="1" noChangeArrowheads="1"/>
          </p:cNvSpPr>
          <p:nvPr>
            <p:ph type="title" idx="4294967295"/>
          </p:nvPr>
        </p:nvSpPr>
        <p:spPr>
          <a:xfrm>
            <a:off x="690563" y="319088"/>
            <a:ext cx="8267700" cy="512762"/>
          </a:xfrm>
          <a:ln>
            <a:miter/>
          </a:ln>
        </p:spPr>
        <p:txBody>
          <a:bodyPr/>
          <a:lstStyle/>
          <a:p>
            <a:pPr>
              <a:defRPr/>
            </a:pPr>
            <a:r>
              <a:rPr lang="en-US" altLang="zh-CN" sz="2800">
                <a:effectLst>
                  <a:outerShdw blurRad="38100" dist="38100" dir="2700000" algn="tl">
                    <a:srgbClr val="C0C0C0"/>
                  </a:outerShdw>
                </a:effectLst>
                <a:ea typeface="宋体" pitchFamily="2" charset="-122"/>
                <a:cs typeface="+mj-cs"/>
              </a:rPr>
              <a:t>Example of a Resource Allocation Graph</a:t>
            </a:r>
          </a:p>
        </p:txBody>
      </p:sp>
      <p:pic>
        <p:nvPicPr>
          <p:cNvPr id="16387" name="Picture 1032">
            <a:extLst>
              <a:ext uri="{FF2B5EF4-FFF2-40B4-BE49-F238E27FC236}">
                <a16:creationId xmlns:a16="http://schemas.microsoft.com/office/drawing/2014/main" id="{CBD57E18-DE66-4087-AFC8-DA5F4E77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655809" y="1455923"/>
            <a:ext cx="4094163" cy="38639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F44B01-E3E0-4D79-8FCE-911CBF51D86C}"/>
              </a:ext>
            </a:extLst>
          </p:cNvPr>
          <p:cNvSpPr>
            <a:spLocks noGrp="1" noChangeArrowheads="1"/>
          </p:cNvSpPr>
          <p:nvPr>
            <p:ph type="title" idx="4294967295"/>
          </p:nvPr>
        </p:nvSpPr>
        <p:spPr>
          <a:xfrm>
            <a:off x="463550" y="384175"/>
            <a:ext cx="8728075" cy="4699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 Allocation Graph </a:t>
            </a:r>
            <a:r>
              <a:rPr lang="en-US" altLang="zh-CN" sz="2800" dirty="0">
                <a:solidFill>
                  <a:srgbClr val="003399"/>
                </a:solidFill>
                <a:effectLst>
                  <a:outerShdw blurRad="38100" dist="38100" dir="2700000" algn="tl">
                    <a:srgbClr val="C0C0C0"/>
                  </a:outerShdw>
                </a:effectLst>
                <a:ea typeface="宋体" pitchFamily="2" charset="-122"/>
                <a:cs typeface="+mj-cs"/>
              </a:rPr>
              <a:t>With A </a:t>
            </a:r>
            <a:r>
              <a:rPr lang="en-US" altLang="zh-CN" sz="2800" dirty="0">
                <a:solidFill>
                  <a:srgbClr val="0009C0"/>
                </a:solidFill>
                <a:effectLst>
                  <a:outerShdw blurRad="38100" dist="38100" dir="2700000" algn="tl">
                    <a:srgbClr val="C0C0C0"/>
                  </a:outerShdw>
                </a:effectLst>
                <a:ea typeface="宋体" pitchFamily="2" charset="-122"/>
                <a:cs typeface="+mj-cs"/>
              </a:rPr>
              <a:t>Deadlock</a:t>
            </a:r>
          </a:p>
        </p:txBody>
      </p:sp>
      <p:pic>
        <p:nvPicPr>
          <p:cNvPr id="17411" name="Picture 6">
            <a:extLst>
              <a:ext uri="{FF2B5EF4-FFF2-40B4-BE49-F238E27FC236}">
                <a16:creationId xmlns:a16="http://schemas.microsoft.com/office/drawing/2014/main" id="{E25DD704-9CCC-432D-B4CA-3608EE4F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155825" y="1417638"/>
            <a:ext cx="4559300" cy="366038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a:extLst>
              <a:ext uri="{FF2B5EF4-FFF2-40B4-BE49-F238E27FC236}">
                <a16:creationId xmlns:a16="http://schemas.microsoft.com/office/drawing/2014/main" id="{FCF01D88-B6C8-4E27-8EA7-6EAA4A2EF3DD}"/>
              </a:ext>
            </a:extLst>
          </p:cNvPr>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781454C-54A5-438A-A473-AB4B62C68F08}"/>
              </a:ext>
            </a:extLst>
          </p:cNvPr>
          <p:cNvSpPr>
            <a:spLocks noGrp="1" noChangeArrowheads="1"/>
          </p:cNvSpPr>
          <p:nvPr>
            <p:ph type="title" idx="4294967295"/>
          </p:nvPr>
        </p:nvSpPr>
        <p:spPr>
          <a:xfrm>
            <a:off x="638175" y="323850"/>
            <a:ext cx="82264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Graph With A Cycle But </a:t>
            </a:r>
            <a:r>
              <a:rPr lang="en-US" altLang="zh-CN">
                <a:solidFill>
                  <a:srgbClr val="003399"/>
                </a:solidFill>
                <a:effectLst>
                  <a:outerShdw blurRad="38100" dist="38100" dir="2700000" algn="tl">
                    <a:srgbClr val="C0C0C0"/>
                  </a:outerShdw>
                </a:effectLst>
                <a:ea typeface="宋体" pitchFamily="2" charset="-122"/>
                <a:cs typeface="+mj-cs"/>
              </a:rPr>
              <a:t>No Deadlock</a:t>
            </a:r>
          </a:p>
        </p:txBody>
      </p:sp>
      <p:pic>
        <p:nvPicPr>
          <p:cNvPr id="18435" name="Picture 5">
            <a:extLst>
              <a:ext uri="{FF2B5EF4-FFF2-40B4-BE49-F238E27FC236}">
                <a16:creationId xmlns:a16="http://schemas.microsoft.com/office/drawing/2014/main" id="{93ED53F7-ACAF-43DE-B198-B0683FBDF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947" t="906" r="21393" b="906"/>
          <a:stretch>
            <a:fillRect/>
          </a:stretch>
        </p:blipFill>
        <p:spPr bwMode="auto">
          <a:xfrm>
            <a:off x="2197100" y="1408113"/>
            <a:ext cx="4230688" cy="3457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8436" name="文本框 3">
            <a:extLst>
              <a:ext uri="{FF2B5EF4-FFF2-40B4-BE49-F238E27FC236}">
                <a16:creationId xmlns:a16="http://schemas.microsoft.com/office/drawing/2014/main" id="{1AA3F755-6BB4-41C0-B3C8-5292866676A0}"/>
              </a:ext>
            </a:extLst>
          </p:cNvPr>
          <p:cNvSpPr txBox="1">
            <a:spLocks noChangeArrowheads="1"/>
          </p:cNvSpPr>
          <p:nvPr/>
        </p:nvSpPr>
        <p:spPr bwMode="auto">
          <a:xfrm>
            <a:off x="738512" y="5127178"/>
            <a:ext cx="731353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均占用资源，且进入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endParaRPr lang="en-US" altLang="zh-CN" sz="1800" dirty="0">
              <a:ea typeface="宋体" panose="02010600030101010101" pitchFamily="2" charset="-122"/>
            </a:endParaRPr>
          </a:p>
          <a:p>
            <a:pPr>
              <a:spcBef>
                <a:spcPct val="0"/>
              </a:spcBef>
              <a:buClrTx/>
              <a:buSzTx/>
              <a:buFontTx/>
              <a:buNone/>
            </a:pP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虽占用资源，但尚未进入等待状态；因此，</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p4</a:t>
            </a:r>
            <a:r>
              <a:rPr lang="zh-CN" altLang="en-US" sz="1800" dirty="0">
                <a:ea typeface="宋体" panose="02010600030101010101" pitchFamily="2" charset="-122"/>
              </a:rPr>
              <a:t>尚有释放其所占资源的可能。</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0D3AF9C-3455-4742-95E8-8FB46F30541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19459" name="Rectangle 3">
            <a:extLst>
              <a:ext uri="{FF2B5EF4-FFF2-40B4-BE49-F238E27FC236}">
                <a16:creationId xmlns:a16="http://schemas.microsoft.com/office/drawing/2014/main" id="{12A4FD49-F375-4FF7-B7CD-E3E49F26D20B}"/>
              </a:ext>
            </a:extLst>
          </p:cNvPr>
          <p:cNvSpPr>
            <a:spLocks noGrp="1" noChangeArrowheads="1"/>
          </p:cNvSpPr>
          <p:nvPr>
            <p:ph type="body" idx="4294967295"/>
          </p:nvPr>
        </p:nvSpPr>
        <p:spPr>
          <a:xfrm>
            <a:off x="827088" y="1454150"/>
            <a:ext cx="7427912" cy="4400550"/>
          </a:xfrm>
        </p:spPr>
        <p:txBody>
          <a:bodyPr/>
          <a:lstStyle/>
          <a:p>
            <a:r>
              <a:rPr lang="en-US" altLang="zh-CN" sz="2400" dirty="0">
                <a:ea typeface="宋体" panose="02010600030101010101" pitchFamily="2" charset="-122"/>
              </a:rPr>
              <a:t>If graph contains </a:t>
            </a:r>
            <a:r>
              <a:rPr lang="en-US" altLang="zh-CN" sz="2400" dirty="0">
                <a:solidFill>
                  <a:srgbClr val="003399"/>
                </a:solidFill>
                <a:ea typeface="宋体" panose="02010600030101010101" pitchFamily="2" charset="-122"/>
              </a:rPr>
              <a:t>no cycles</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dirty="0">
                <a:solidFill>
                  <a:srgbClr val="FF0066"/>
                </a:solidFill>
                <a:ea typeface="宋体" panose="02010600030101010101" pitchFamily="2" charset="-122"/>
                <a:sym typeface="Symbol" panose="05050102010706020507" pitchFamily="18" charset="2"/>
              </a:rPr>
              <a:t>no deadlock</a:t>
            </a:r>
            <a:r>
              <a:rPr lang="en-US" altLang="zh-CN" sz="2400" dirty="0">
                <a:ea typeface="宋体" panose="02010600030101010101" pitchFamily="2" charset="-122"/>
                <a:sym typeface="Symbol" panose="05050102010706020507" pitchFamily="18" charset="2"/>
              </a:rPr>
              <a:t>.</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r>
              <a:rPr lang="en-US" altLang="zh-CN" sz="2400" dirty="0">
                <a:ea typeface="宋体" panose="02010600030101010101" pitchFamily="2" charset="-122"/>
                <a:sym typeface="Symbol" panose="05050102010706020507" pitchFamily="18" charset="2"/>
              </a:rPr>
              <a:t>If graph </a:t>
            </a:r>
            <a:r>
              <a:rPr lang="en-US" altLang="zh-CN" sz="2400" dirty="0">
                <a:solidFill>
                  <a:srgbClr val="003399"/>
                </a:solidFill>
                <a:ea typeface="宋体" panose="02010600030101010101" pitchFamily="2" charset="-122"/>
                <a:sym typeface="Symbol" panose="05050102010706020507" pitchFamily="18" charset="2"/>
              </a:rPr>
              <a:t>contains a cycle</a:t>
            </a:r>
            <a:r>
              <a:rPr lang="en-US" altLang="zh-CN" sz="2400" dirty="0">
                <a:ea typeface="宋体" panose="02010600030101010101" pitchFamily="2" charset="-122"/>
                <a:sym typeface="Symbol" panose="05050102010706020507" pitchFamily="18" charset="2"/>
              </a:rPr>
              <a:t> </a:t>
            </a:r>
          </a:p>
          <a:p>
            <a:pPr lvl="1"/>
            <a:r>
              <a:rPr lang="en-US" altLang="zh-CN" sz="2400" dirty="0">
                <a:ea typeface="宋体" panose="02010600030101010101" pitchFamily="2" charset="-122"/>
                <a:sym typeface="Symbol" panose="05050102010706020507" pitchFamily="18" charset="2"/>
              </a:rPr>
              <a:t>if only </a:t>
            </a:r>
            <a:r>
              <a:rPr lang="en-US" altLang="zh-CN" sz="2400" dirty="0">
                <a:solidFill>
                  <a:srgbClr val="FF0066"/>
                </a:solidFill>
                <a:ea typeface="宋体" panose="02010600030101010101" pitchFamily="2" charset="-122"/>
                <a:sym typeface="Symbol" panose="05050102010706020507" pitchFamily="18" charset="2"/>
              </a:rPr>
              <a:t>one instance</a:t>
            </a:r>
            <a:r>
              <a:rPr lang="en-US" altLang="zh-CN" sz="2400" dirty="0">
                <a:ea typeface="宋体" panose="02010600030101010101" pitchFamily="2" charset="-122"/>
                <a:sym typeface="Symbol" panose="05050102010706020507" pitchFamily="18" charset="2"/>
              </a:rPr>
              <a:t> per resource type, then deadlock</a:t>
            </a:r>
            <a:r>
              <a:rPr lang="en-US" altLang="zh-CN" sz="2400" dirty="0" smtClean="0">
                <a:ea typeface="宋体" panose="02010600030101010101" pitchFamily="2" charset="-122"/>
                <a:sym typeface="Symbol" panose="05050102010706020507" pitchFamily="18" charset="2"/>
              </a:rPr>
              <a:t>.  </a:t>
            </a:r>
            <a:endParaRPr lang="en-US" altLang="zh-CN" sz="2400" dirty="0">
              <a:ea typeface="宋体" panose="02010600030101010101" pitchFamily="2" charset="-122"/>
              <a:sym typeface="Symbol" panose="05050102010706020507" pitchFamily="18" charset="2"/>
            </a:endParaRPr>
          </a:p>
          <a:p>
            <a:pPr lvl="1"/>
            <a:r>
              <a:rPr lang="en-US" altLang="zh-CN" sz="2400" dirty="0">
                <a:ea typeface="宋体" panose="02010600030101010101" pitchFamily="2" charset="-122"/>
                <a:sym typeface="Symbol" panose="05050102010706020507" pitchFamily="18" charset="2"/>
              </a:rPr>
              <a:t>if </a:t>
            </a:r>
            <a:r>
              <a:rPr lang="en-US" altLang="zh-CN" sz="2400" dirty="0">
                <a:solidFill>
                  <a:srgbClr val="FF0066"/>
                </a:solidFill>
                <a:ea typeface="宋体" panose="02010600030101010101" pitchFamily="2" charset="-122"/>
                <a:sym typeface="Symbol" panose="05050102010706020507" pitchFamily="18" charset="2"/>
              </a:rPr>
              <a:t>several instances</a:t>
            </a:r>
            <a:r>
              <a:rPr lang="en-US" altLang="zh-CN" sz="2400" dirty="0">
                <a:ea typeface="宋体" panose="02010600030101010101" pitchFamily="2" charset="-122"/>
                <a:sym typeface="Symbol" panose="05050102010706020507" pitchFamily="18" charset="2"/>
              </a:rPr>
              <a:t> per resource type, possibility of deadlock.</a:t>
            </a:r>
          </a:p>
        </p:txBody>
      </p:sp>
      <p:sp>
        <p:nvSpPr>
          <p:cNvPr id="4" name="矩形 1">
            <a:extLst>
              <a:ext uri="{FF2B5EF4-FFF2-40B4-BE49-F238E27FC236}">
                <a16:creationId xmlns:a16="http://schemas.microsoft.com/office/drawing/2014/main" id="{86CC23AB-44C4-4D69-9131-86D0C81AE313}"/>
              </a:ext>
            </a:extLst>
          </p:cNvPr>
          <p:cNvSpPr>
            <a:spLocks noChangeArrowheads="1"/>
          </p:cNvSpPr>
          <p:nvPr/>
        </p:nvSpPr>
        <p:spPr bwMode="auto">
          <a:xfrm>
            <a:off x="2993022" y="3315871"/>
            <a:ext cx="5609439"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思考：死锁的四个条件，在这种情况下，是不是充分条件？</a:t>
            </a:r>
            <a:endParaRPr lang="en-US" altLang="zh-CN" sz="1600" b="1" i="1" dirty="0">
              <a:solidFill>
                <a:srgbClr val="000099"/>
              </a:solidFill>
              <a:ea typeface="宋体" panose="02010600030101010101" pitchFamily="2" charset="-122"/>
            </a:endParaRPr>
          </a:p>
        </p:txBody>
      </p:sp>
      <p:sp>
        <p:nvSpPr>
          <p:cNvPr id="5" name="矩形 1">
            <a:extLst>
              <a:ext uri="{FF2B5EF4-FFF2-40B4-BE49-F238E27FC236}">
                <a16:creationId xmlns:a16="http://schemas.microsoft.com/office/drawing/2014/main" id="{86CC23AB-44C4-4D69-9131-86D0C81AE313}"/>
              </a:ext>
            </a:extLst>
          </p:cNvPr>
          <p:cNvSpPr>
            <a:spLocks noChangeArrowheads="1"/>
          </p:cNvSpPr>
          <p:nvPr/>
        </p:nvSpPr>
        <p:spPr bwMode="auto">
          <a:xfrm>
            <a:off x="3010778" y="4478846"/>
            <a:ext cx="5591683"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ts val="0"/>
              </a:spcBef>
              <a:buClrTx/>
              <a:buSzTx/>
              <a:buFontTx/>
              <a:buNone/>
            </a:pPr>
            <a:r>
              <a:rPr lang="zh-CN" altLang="en-US" sz="1600" b="1" dirty="0" smtClean="0">
                <a:solidFill>
                  <a:srgbClr val="000099"/>
                </a:solidFill>
                <a:ea typeface="宋体" panose="02010600030101010101" pitchFamily="2" charset="-122"/>
              </a:rPr>
              <a:t>思考</a:t>
            </a:r>
            <a:r>
              <a:rPr lang="zh-CN" altLang="en-US" sz="1600" b="1" dirty="0">
                <a:solidFill>
                  <a:srgbClr val="000099"/>
                </a:solidFill>
                <a:ea typeface="宋体" panose="02010600030101010101" pitchFamily="2" charset="-122"/>
              </a:rPr>
              <a:t>：死锁的四</a:t>
            </a:r>
            <a:r>
              <a:rPr lang="zh-CN" altLang="en-US" sz="1600" b="1" dirty="0" smtClean="0">
                <a:solidFill>
                  <a:srgbClr val="000099"/>
                </a:solidFill>
                <a:ea typeface="宋体" panose="02010600030101010101" pitchFamily="2" charset="-122"/>
              </a:rPr>
              <a:t>个条件，在这种情况下，是不是充分条件？</a:t>
            </a:r>
            <a:endParaRPr lang="en-US" altLang="zh-CN" sz="1600" b="1" i="1" dirty="0">
              <a:solidFill>
                <a:srgbClr val="00009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1DE754B-AFA6-4E5F-B8DC-B2ACCBF82029}"/>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7:  Deadlocks</a:t>
            </a:r>
          </a:p>
        </p:txBody>
      </p:sp>
      <p:sp>
        <p:nvSpPr>
          <p:cNvPr id="5123" name="Rectangle 3">
            <a:extLst>
              <a:ext uri="{FF2B5EF4-FFF2-40B4-BE49-F238E27FC236}">
                <a16:creationId xmlns:a16="http://schemas.microsoft.com/office/drawing/2014/main" id="{F50AAC54-BCE0-4194-A969-3D60E10A58F9}"/>
              </a:ext>
            </a:extLst>
          </p:cNvPr>
          <p:cNvSpPr>
            <a:spLocks noGrp="1" noChangeArrowheads="1"/>
          </p:cNvSpPr>
          <p:nvPr>
            <p:ph type="body" idx="4294967295"/>
          </p:nvPr>
        </p:nvSpPr>
        <p:spPr/>
        <p:txBody>
          <a:bodyPr/>
          <a:lstStyle/>
          <a:p>
            <a:pPr>
              <a:buSzPct val="85000"/>
            </a:pPr>
            <a:r>
              <a:rPr lang="en-US" altLang="zh-CN" sz="2400" b="1">
                <a:ea typeface="宋体" panose="02010600030101010101" pitchFamily="2" charset="-122"/>
              </a:rPr>
              <a:t>The </a:t>
            </a:r>
            <a:r>
              <a:rPr lang="en-US" altLang="zh-CN" sz="2400" b="1">
                <a:solidFill>
                  <a:srgbClr val="C00000"/>
                </a:solidFill>
                <a:ea typeface="宋体" panose="02010600030101010101" pitchFamily="2" charset="-122"/>
              </a:rPr>
              <a:t>Deadlock</a:t>
            </a:r>
            <a:r>
              <a:rPr lang="en-US" altLang="zh-CN" sz="2400" b="1">
                <a:ea typeface="宋体" panose="02010600030101010101" pitchFamily="2" charset="-122"/>
              </a:rPr>
              <a:t> Problem</a:t>
            </a:r>
          </a:p>
          <a:p>
            <a:pPr>
              <a:buSzPct val="85000"/>
            </a:pPr>
            <a:r>
              <a:rPr lang="en-US" altLang="zh-CN" sz="2400">
                <a:ea typeface="宋体" panose="02010600030101010101" pitchFamily="2" charset="-122"/>
              </a:rPr>
              <a:t>System Model</a:t>
            </a:r>
          </a:p>
          <a:p>
            <a:pPr>
              <a:buSzPct val="85000"/>
            </a:pPr>
            <a:r>
              <a:rPr lang="en-US" altLang="zh-CN" sz="2400" b="1">
                <a:solidFill>
                  <a:srgbClr val="C00000"/>
                </a:solidFill>
                <a:ea typeface="宋体" panose="02010600030101010101" pitchFamily="2" charset="-122"/>
              </a:rPr>
              <a:t>Deadlock Characterization</a:t>
            </a:r>
          </a:p>
          <a:p>
            <a:pPr>
              <a:buSzPct val="85000"/>
            </a:pPr>
            <a:r>
              <a:rPr lang="en-US" altLang="zh-CN" sz="2400" b="1">
                <a:solidFill>
                  <a:srgbClr val="C00000"/>
                </a:solidFill>
                <a:ea typeface="宋体" panose="02010600030101010101" pitchFamily="2" charset="-122"/>
              </a:rPr>
              <a:t>Methods for Handling Deadlocks</a:t>
            </a:r>
          </a:p>
          <a:p>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Prevention</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Avoidance</a:t>
            </a:r>
          </a:p>
          <a:p>
            <a:pPr>
              <a:buSzPct val="85000"/>
            </a:pPr>
            <a:r>
              <a:rPr lang="en-US" altLang="zh-CN" sz="2400" b="1">
                <a:ea typeface="宋体" panose="02010600030101010101" pitchFamily="2" charset="-122"/>
              </a:rPr>
              <a:t>Deadlock </a:t>
            </a:r>
            <a:r>
              <a:rPr lang="en-US" altLang="zh-CN" sz="2400" b="1">
                <a:solidFill>
                  <a:srgbClr val="C00000"/>
                </a:solidFill>
                <a:ea typeface="宋体" panose="02010600030101010101" pitchFamily="2" charset="-122"/>
              </a:rPr>
              <a:t>Detection</a:t>
            </a:r>
            <a:r>
              <a:rPr lang="en-US" altLang="zh-CN" sz="2400" b="1">
                <a:ea typeface="宋体" panose="02010600030101010101" pitchFamily="2" charset="-122"/>
              </a:rPr>
              <a:t> </a:t>
            </a:r>
          </a:p>
          <a:p>
            <a:pPr>
              <a:buSzPct val="85000"/>
            </a:pPr>
            <a:r>
              <a:rPr lang="en-US" altLang="zh-CN" sz="2400" b="1">
                <a:solidFill>
                  <a:srgbClr val="C00000"/>
                </a:solidFill>
                <a:ea typeface="宋体" panose="02010600030101010101" pitchFamily="2" charset="-122"/>
              </a:rPr>
              <a:t>Recovery </a:t>
            </a:r>
            <a:r>
              <a:rPr lang="en-US" altLang="zh-CN" sz="2400" b="1">
                <a:ea typeface="宋体" panose="02010600030101010101" pitchFamily="2" charset="-122"/>
              </a:rPr>
              <a:t>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0727B64-C557-4A07-B8EF-3C0EEECE96C0}"/>
              </a:ext>
            </a:extLst>
          </p:cNvPr>
          <p:cNvSpPr>
            <a:spLocks noGrp="1" noChangeArrowheads="1"/>
          </p:cNvSpPr>
          <p:nvPr>
            <p:ph type="body" idx="4294967295"/>
          </p:nvPr>
        </p:nvSpPr>
        <p:spPr>
          <a:xfrm>
            <a:off x="533400" y="1905000"/>
            <a:ext cx="7772400" cy="2667000"/>
          </a:xfrm>
        </p:spPr>
        <p:txBody>
          <a:bodyPr/>
          <a:lstStyle/>
          <a:p>
            <a:pPr>
              <a:lnSpc>
                <a:spcPct val="90000"/>
              </a:lnSpc>
              <a:buFont typeface="Wingdings" panose="05000000000000000000" pitchFamily="2" charset="2"/>
              <a:buChar char="n"/>
            </a:pPr>
            <a:r>
              <a:rPr lang="zh-CN" altLang="en-US" sz="2000" b="1" dirty="0">
                <a:ea typeface="宋体" panose="02010600030101010101" pitchFamily="2" charset="-122"/>
              </a:rPr>
              <a:t>假定某计算机系统有R1设备3台，R2设备4台，它们被P1,P2,P3,P4四个进程所共享，且已知这4个进程均以下面所示的顺序使用现有设备。</a:t>
            </a:r>
          </a:p>
          <a:p>
            <a:pPr>
              <a:lnSpc>
                <a:spcPct val="90000"/>
              </a:lnSpc>
              <a:buFont typeface="Monotype Sorts" pitchFamily="2" charset="2"/>
              <a:buNone/>
            </a:pPr>
            <a:r>
              <a:rPr lang="zh-CN" altLang="en-US" sz="2000" b="1" dirty="0">
                <a:ea typeface="宋体" panose="02010600030101010101" pitchFamily="2" charset="-122"/>
              </a:rPr>
              <a:t>   ￫申请R1￫申请R2￫申请R1￫释放R1￫释放R2￫释放R1￫</a:t>
            </a:r>
          </a:p>
          <a:p>
            <a:pPr>
              <a:lnSpc>
                <a:spcPct val="90000"/>
              </a:lnSpc>
              <a:buFont typeface="Monotype Sorts" pitchFamily="2" charset="2"/>
              <a:buNone/>
            </a:pPr>
            <a:r>
              <a:rPr lang="zh-CN" altLang="en-US" sz="2000" b="1" dirty="0">
                <a:ea typeface="宋体" panose="02010600030101010101" pitchFamily="2" charset="-122"/>
              </a:rPr>
              <a:t>   （1）说明系统运行过程中是否有产生死锁的可能？为什么？</a:t>
            </a:r>
          </a:p>
          <a:p>
            <a:pPr>
              <a:lnSpc>
                <a:spcPct val="90000"/>
              </a:lnSpc>
              <a:buFont typeface="Monotype Sorts" pitchFamily="2" charset="2"/>
              <a:buNone/>
            </a:pPr>
            <a:r>
              <a:rPr lang="zh-CN" altLang="en-US" sz="2000" b="1" dirty="0">
                <a:ea typeface="宋体" panose="02010600030101010101" pitchFamily="2" charset="-122"/>
              </a:rPr>
              <a:t>   （2）如果有可能的话，举出一例，并画出表示该死锁状态的进程－资源图。</a:t>
            </a:r>
          </a:p>
        </p:txBody>
      </p:sp>
      <p:sp>
        <p:nvSpPr>
          <p:cNvPr id="18435" name="Rectangle 3">
            <a:extLst>
              <a:ext uri="{FF2B5EF4-FFF2-40B4-BE49-F238E27FC236}">
                <a16:creationId xmlns:a16="http://schemas.microsoft.com/office/drawing/2014/main" id="{2625820F-317B-4153-BBC1-7D7ACE82C025}"/>
              </a:ext>
            </a:extLst>
          </p:cNvPr>
          <p:cNvSpPr>
            <a:spLocks noGrp="1" noChangeArrowheads="1"/>
          </p:cNvSpPr>
          <p:nvPr>
            <p:ph type="title" idx="4294967295"/>
          </p:nvPr>
        </p:nvSpPr>
        <p:spPr>
          <a:xfrm>
            <a:off x="849313" y="658813"/>
            <a:ext cx="7772400" cy="844550"/>
          </a:xfrm>
          <a:ln>
            <a:miter/>
          </a:ln>
        </p:spPr>
        <p:txBody>
          <a:bodyPr/>
          <a:lstStyle/>
          <a:p>
            <a:pPr>
              <a:defRPr/>
            </a:pPr>
            <a:r>
              <a:rPr lang="zh-CN" altLang="en-US">
                <a:effectLst>
                  <a:outerShdw blurRad="38100" dist="38100" dir="2700000" algn="tl">
                    <a:srgbClr val="C0C0C0"/>
                  </a:outerShdw>
                </a:effectLst>
                <a:ea typeface="宋体" pitchFamily="2" charset="-122"/>
                <a:cs typeface="+mj-cs"/>
              </a:rPr>
              <a:t>例题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88A74D7-9187-4AE3-AC55-3A3F2BF7B24D}"/>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提示</a:t>
            </a:r>
          </a:p>
        </p:txBody>
      </p:sp>
      <p:sp>
        <p:nvSpPr>
          <p:cNvPr id="21507" name="Rectangle 3">
            <a:extLst>
              <a:ext uri="{FF2B5EF4-FFF2-40B4-BE49-F238E27FC236}">
                <a16:creationId xmlns:a16="http://schemas.microsoft.com/office/drawing/2014/main" id="{728FEE59-45FC-4988-A375-4B6AC761D25F}"/>
              </a:ext>
            </a:extLst>
          </p:cNvPr>
          <p:cNvSpPr>
            <a:spLocks noGrp="1" noChangeArrowheads="1"/>
          </p:cNvSpPr>
          <p:nvPr>
            <p:ph type="body" idx="4294967295"/>
          </p:nvPr>
        </p:nvSpPr>
        <p:spPr/>
        <p:txBody>
          <a:bodyPr/>
          <a:lstStyle/>
          <a:p>
            <a:r>
              <a:rPr lang="zh-CN" altLang="en-US" sz="2000" b="1" dirty="0">
                <a:ea typeface="宋体" panose="02010600030101010101" pitchFamily="2" charset="-122"/>
              </a:rPr>
              <a:t>需要考察死锁的原因以及死锁的四个必要条件;</a:t>
            </a:r>
            <a:endParaRPr lang="en-US" altLang="zh-CN" sz="2000" b="1" dirty="0">
              <a:ea typeface="宋体" panose="02010600030101010101" pitchFamily="2" charset="-122"/>
            </a:endParaRPr>
          </a:p>
          <a:p>
            <a:pPr lvl="1"/>
            <a:r>
              <a:rPr lang="zh-CN" altLang="en-US" sz="1800" b="1" dirty="0">
                <a:solidFill>
                  <a:srgbClr val="7030A0"/>
                </a:solidFill>
                <a:ea typeface="宋体" panose="02010600030101010101" pitchFamily="2" charset="-122"/>
              </a:rPr>
              <a:t>死锁的原因</a:t>
            </a:r>
            <a:r>
              <a:rPr lang="zh-CN" altLang="en-US" sz="1800" b="1" dirty="0" smtClean="0">
                <a:ea typeface="宋体" panose="02010600030101010101" pitchFamily="2" charset="-122"/>
              </a:rPr>
              <a:t>：竞争资源，进程推进顺序不当</a:t>
            </a:r>
            <a:endParaRPr lang="en-US" altLang="zh-CN" sz="1800" b="1" dirty="0">
              <a:ea typeface="宋体" panose="02010600030101010101" pitchFamily="2" charset="-122"/>
            </a:endParaRPr>
          </a:p>
          <a:p>
            <a:pPr lvl="1"/>
            <a:r>
              <a:rPr lang="en-US" altLang="zh-CN" sz="1800" i="1" dirty="0" smtClean="0">
                <a:solidFill>
                  <a:srgbClr val="7030A0"/>
                </a:solidFill>
                <a:ea typeface="宋体" panose="02010600030101010101" pitchFamily="2" charset="-122"/>
              </a:rPr>
              <a:t>Deadlock</a:t>
            </a:r>
            <a:r>
              <a:rPr lang="en-US" altLang="zh-CN" sz="1800" i="1" dirty="0" smtClean="0">
                <a:ea typeface="宋体" panose="02010600030101010101" pitchFamily="2" charset="-122"/>
              </a:rPr>
              <a:t> </a:t>
            </a:r>
            <a:r>
              <a:rPr lang="en-US" altLang="zh-CN" sz="1800" i="1" dirty="0">
                <a:solidFill>
                  <a:srgbClr val="0009C0"/>
                </a:solidFill>
                <a:ea typeface="宋体" panose="02010600030101010101" pitchFamily="2" charset="-122"/>
              </a:rPr>
              <a:t>can</a:t>
            </a:r>
            <a:r>
              <a:rPr lang="en-US" altLang="zh-CN" sz="1800" i="1" dirty="0">
                <a:ea typeface="宋体" panose="02010600030101010101" pitchFamily="2" charset="-122"/>
              </a:rPr>
              <a:t> arise </a:t>
            </a:r>
            <a:r>
              <a:rPr lang="en-US" altLang="zh-CN" sz="1800" i="1" dirty="0">
                <a:solidFill>
                  <a:srgbClr val="FF0066"/>
                </a:solidFill>
                <a:ea typeface="宋体" panose="02010600030101010101" pitchFamily="2" charset="-122"/>
              </a:rPr>
              <a:t>if four conditions hold simultaneously </a:t>
            </a:r>
            <a:endParaRPr lang="zh-CN" altLang="en-US" sz="2000" b="1" dirty="0">
              <a:ea typeface="宋体" panose="02010600030101010101" pitchFamily="2" charset="-122"/>
            </a:endParaRPr>
          </a:p>
          <a:p>
            <a:r>
              <a:rPr lang="zh-CN" altLang="en-US" sz="2000" b="1" dirty="0">
                <a:ea typeface="宋体" panose="02010600030101010101" pitchFamily="2" charset="-122"/>
              </a:rPr>
              <a:t>如果进程按上面所示的顺序使用现有设备，进程对资源的使用可能满足四个必要条件，因此有可能发生死锁。</a:t>
            </a:r>
            <a:endParaRPr lang="en-US" altLang="zh-CN" sz="2000" b="1" dirty="0">
              <a:ea typeface="宋体" panose="02010600030101010101" pitchFamily="2" charset="-122"/>
            </a:endParaRPr>
          </a:p>
          <a:p>
            <a:endParaRPr lang="zh-CN" altLang="en-US" sz="2000" b="1" dirty="0">
              <a:ea typeface="宋体" panose="02010600030101010101" pitchFamily="2" charset="-122"/>
            </a:endParaRPr>
          </a:p>
          <a:p>
            <a:r>
              <a:rPr lang="zh-CN" altLang="en-US" sz="2000" b="1" dirty="0">
                <a:ea typeface="宋体" panose="02010600030101010101" pitchFamily="2" charset="-122"/>
              </a:rPr>
              <a:t>画出RAG，给出一个死锁点</a:t>
            </a:r>
          </a:p>
          <a:p>
            <a:pPr lvl="1"/>
            <a:r>
              <a:rPr lang="zh-CN" altLang="en-US" sz="2000" b="1" dirty="0">
                <a:ea typeface="宋体" panose="02010600030101010101" pitchFamily="2" charset="-122"/>
              </a:rPr>
              <a:t>重点强调：</a:t>
            </a:r>
            <a:r>
              <a:rPr lang="zh-CN" altLang="en-US" sz="2000" b="1" dirty="0">
                <a:solidFill>
                  <a:srgbClr val="C00000"/>
                </a:solidFill>
                <a:ea typeface="宋体" panose="02010600030101010101" pitchFamily="2" charset="-122"/>
              </a:rPr>
              <a:t>死锁的进程一定是处于阻塞状态</a:t>
            </a:r>
            <a:r>
              <a:rPr lang="zh-CN" altLang="en-US" sz="2000" b="1" dirty="0">
                <a:ea typeface="宋体" panose="02010600030101010101" pitchFamily="2" charset="-122"/>
              </a:rPr>
              <a:t>。</a:t>
            </a:r>
            <a:endParaRPr lang="en-US" altLang="zh-CN" sz="2000" b="1" dirty="0">
              <a:ea typeface="宋体" panose="02010600030101010101" pitchFamily="2" charset="-122"/>
            </a:endParaRPr>
          </a:p>
          <a:p>
            <a:pPr lvl="1"/>
            <a:r>
              <a:rPr lang="zh-CN" altLang="en-US" sz="2000" b="1" dirty="0">
                <a:ea typeface="宋体" panose="02010600030101010101" pitchFamily="2" charset="-122"/>
              </a:rPr>
              <a:t>画图时，一般情况下，</a:t>
            </a:r>
            <a:r>
              <a:rPr lang="zh-CN" altLang="en-US" sz="2000" b="1" dirty="0">
                <a:solidFill>
                  <a:srgbClr val="006600"/>
                </a:solidFill>
                <a:ea typeface="宋体" panose="02010600030101010101" pitchFamily="2" charset="-122"/>
              </a:rPr>
              <a:t>每个进程的操作应预留一个申请操作</a:t>
            </a:r>
            <a:r>
              <a:rPr lang="zh-CN" altLang="en-US" sz="2000" b="1" dirty="0">
                <a:ea typeface="宋体" panose="02010600030101010101" pitchFamily="2" charset="-122"/>
              </a:rPr>
              <a:t>，以便当以后执行该申请操作时使进程进入等待状态。</a:t>
            </a:r>
            <a:endParaRPr lang="en-US" altLang="zh-CN" sz="2000" b="1" dirty="0">
              <a:ea typeface="宋体" panose="02010600030101010101" pitchFamily="2" charset="-122"/>
            </a:endParaRPr>
          </a:p>
          <a:p>
            <a:pPr lvl="1"/>
            <a:endParaRPr lang="zh-CN" altLang="en-US"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A36ADCE-09DC-41D0-BB6F-15E7F861D4CA}"/>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7.3 Methods for Handling Deadlocks</a:t>
            </a:r>
          </a:p>
        </p:txBody>
      </p:sp>
      <p:sp>
        <p:nvSpPr>
          <p:cNvPr id="22531" name="Rectangle 3">
            <a:extLst>
              <a:ext uri="{FF2B5EF4-FFF2-40B4-BE49-F238E27FC236}">
                <a16:creationId xmlns:a16="http://schemas.microsoft.com/office/drawing/2014/main" id="{2715BE45-2314-4DCF-AB86-102991118DCF}"/>
              </a:ext>
            </a:extLst>
          </p:cNvPr>
          <p:cNvSpPr>
            <a:spLocks noGrp="1" noChangeArrowheads="1"/>
          </p:cNvSpPr>
          <p:nvPr>
            <p:ph type="body" idx="4294967295"/>
          </p:nvPr>
        </p:nvSpPr>
        <p:spPr>
          <a:xfrm>
            <a:off x="685800" y="1074738"/>
            <a:ext cx="7918450" cy="5260975"/>
          </a:xfrm>
        </p:spPr>
        <p:txBody>
          <a:bodyPr/>
          <a:lstStyle/>
          <a:p>
            <a:pPr eaLnBrk="1" hangingPunct="1"/>
            <a:r>
              <a:rPr lang="zh-CN" altLang="en-US" sz="2000" b="1" dirty="0">
                <a:solidFill>
                  <a:srgbClr val="0009C0"/>
                </a:solidFill>
                <a:ea typeface="宋体" panose="02010600030101010101" pitchFamily="2" charset="-122"/>
              </a:rPr>
              <a:t>操作系统对死锁所采取的措施（三种）</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70C0"/>
                </a:solidFill>
                <a:ea typeface="宋体" panose="02010600030101010101" pitchFamily="2" charset="-122"/>
              </a:rPr>
              <a:t>Ensure</a:t>
            </a:r>
            <a:r>
              <a:rPr lang="en-US" altLang="zh-CN" sz="2000" dirty="0">
                <a:ea typeface="宋体" panose="02010600030101010101" pitchFamily="2" charset="-122"/>
              </a:rPr>
              <a:t> that the system will </a:t>
            </a:r>
            <a:r>
              <a:rPr lang="en-US" altLang="zh-CN" sz="2000" i="1" u="sng" dirty="0">
                <a:solidFill>
                  <a:srgbClr val="FF0066"/>
                </a:solidFill>
                <a:ea typeface="宋体" panose="02010600030101010101" pitchFamily="2" charset="-122"/>
              </a:rPr>
              <a:t>never</a:t>
            </a:r>
            <a:r>
              <a:rPr lang="en-US" altLang="zh-CN" sz="2000" u="sng" dirty="0">
                <a:ea typeface="宋体" panose="02010600030101010101" pitchFamily="2" charset="-122"/>
              </a:rPr>
              <a:t> </a:t>
            </a:r>
            <a:r>
              <a:rPr lang="en-US" altLang="zh-CN" sz="2000" u="sng" dirty="0">
                <a:solidFill>
                  <a:srgbClr val="7030A0"/>
                </a:solidFill>
                <a:ea typeface="宋体" panose="02010600030101010101" pitchFamily="2" charset="-122"/>
              </a:rPr>
              <a:t>enter</a:t>
            </a:r>
            <a:r>
              <a:rPr lang="en-US" altLang="zh-CN" sz="2000" u="sng" dirty="0">
                <a:ea typeface="宋体" panose="02010600030101010101" pitchFamily="2" charset="-122"/>
              </a:rPr>
              <a:t> </a:t>
            </a:r>
            <a:r>
              <a:rPr lang="en-US" altLang="zh-CN" sz="2000" dirty="0">
                <a:solidFill>
                  <a:srgbClr val="006600"/>
                </a:solidFill>
                <a:ea typeface="宋体" panose="02010600030101010101" pitchFamily="2" charset="-122"/>
              </a:rPr>
              <a:t>a deadlock state</a:t>
            </a:r>
            <a:r>
              <a:rPr lang="en-US" altLang="zh-CN" sz="2000" dirty="0">
                <a:ea typeface="宋体" panose="02010600030101010101" pitchFamily="2" charset="-122"/>
              </a:rPr>
              <a:t>.</a:t>
            </a:r>
          </a:p>
          <a:p>
            <a:pPr lvl="1" eaLnBrk="1" hangingPunct="1"/>
            <a:r>
              <a:rPr lang="en-US" altLang="zh-CN" sz="2000" dirty="0">
                <a:solidFill>
                  <a:srgbClr val="FF0000"/>
                </a:solidFill>
                <a:ea typeface="宋体" panose="02010600030101010101" pitchFamily="2" charset="-122"/>
              </a:rPr>
              <a:t>Deadlock Prevention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采取防污染措施，禁止出现污染</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Restrain the ways request can be made  </a:t>
            </a:r>
            <a:r>
              <a:rPr lang="zh-CN" altLang="en-US" sz="1800" dirty="0">
                <a:ea typeface="宋体" panose="02010600030101010101" pitchFamily="2" charset="-122"/>
              </a:rPr>
              <a:t>（</a:t>
            </a:r>
            <a:r>
              <a:rPr lang="zh-CN" altLang="en-US" sz="1800" dirty="0" smtClean="0">
                <a:solidFill>
                  <a:srgbClr val="006600"/>
                </a:solidFill>
                <a:ea typeface="宋体" panose="02010600030101010101" pitchFamily="2" charset="-122"/>
              </a:rPr>
              <a:t>对进程对资源</a:t>
            </a:r>
            <a:r>
              <a:rPr lang="zh-CN" altLang="en-US" sz="1800" dirty="0">
                <a:solidFill>
                  <a:srgbClr val="006600"/>
                </a:solidFill>
                <a:ea typeface="宋体" panose="02010600030101010101" pitchFamily="2" charset="-122"/>
              </a:rPr>
              <a:t>的使用加上诸多限制条件，以防止系统出现死锁现象</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lvl="1" eaLnBrk="1" hangingPunct="1"/>
            <a:r>
              <a:rPr lang="en-US" altLang="zh-CN" sz="2000" dirty="0">
                <a:solidFill>
                  <a:srgbClr val="FF0000"/>
                </a:solidFill>
                <a:ea typeface="宋体" panose="02010600030101010101" pitchFamily="2" charset="-122"/>
              </a:rPr>
              <a:t>Deadlock Avoidance </a:t>
            </a:r>
            <a:r>
              <a:rPr lang="zh-CN" altLang="en-US" sz="20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根据环评结果，决定是否通过项目的审批</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lvl="2" eaLnBrk="1" hangingPunct="1"/>
            <a:r>
              <a:rPr lang="en-US" altLang="zh-CN" sz="1800" dirty="0">
                <a:ea typeface="宋体" panose="02010600030101010101" pitchFamily="2" charset="-122"/>
              </a:rPr>
              <a:t>Requires that the system has some additional </a:t>
            </a:r>
            <a:r>
              <a:rPr lang="en-US" altLang="zh-CN" sz="1800" i="1" dirty="0">
                <a:ea typeface="宋体" panose="02010600030101010101" pitchFamily="2" charset="-122"/>
              </a:rPr>
              <a:t>a priori </a:t>
            </a:r>
            <a:r>
              <a:rPr lang="en-US" altLang="zh-CN" sz="1800" dirty="0">
                <a:ea typeface="宋体" panose="02010600030101010101" pitchFamily="2" charset="-122"/>
              </a:rPr>
              <a:t>information </a:t>
            </a:r>
            <a:br>
              <a:rPr lang="en-US" altLang="zh-CN" sz="1800" dirty="0">
                <a:ea typeface="宋体" panose="02010600030101010101" pitchFamily="2" charset="-122"/>
              </a:rPr>
            </a:br>
            <a:r>
              <a:rPr lang="en-US" altLang="zh-CN" sz="1800" dirty="0">
                <a:ea typeface="宋体" panose="02010600030101010101" pitchFamily="2" charset="-122"/>
              </a:rPr>
              <a:t>available. </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基于进程及系统的一些先验知识，当进程申请资源时，若发现满足该资源的请求可能导致死锁发生，则拒绝该申请</a:t>
            </a:r>
            <a:r>
              <a:rPr lang="zh-CN" altLang="en-US" sz="1800" dirty="0">
                <a:ea typeface="宋体" panose="02010600030101010101" pitchFamily="2" charset="-122"/>
              </a:rPr>
              <a:t>）</a:t>
            </a:r>
            <a:endParaRPr lang="en-US" altLang="zh-CN" sz="1800" dirty="0">
              <a:solidFill>
                <a:srgbClr val="FF0000"/>
              </a:solidFill>
              <a:ea typeface="宋体" panose="02010600030101010101" pitchFamily="2" charset="-122"/>
            </a:endParaRPr>
          </a:p>
          <a:p>
            <a:pPr eaLnBrk="1" hangingPunct="1"/>
            <a:r>
              <a:rPr lang="en-US" altLang="zh-CN" sz="2000" dirty="0">
                <a:ea typeface="宋体" panose="02010600030101010101" pitchFamily="2" charset="-122"/>
              </a:rPr>
              <a:t>Allow the system to enter a deadlock state and then recover.</a:t>
            </a:r>
          </a:p>
          <a:p>
            <a:pPr lvl="1" eaLnBrk="1" hangingPunct="1"/>
            <a:r>
              <a:rPr lang="en-US" altLang="zh-CN" sz="2000" dirty="0">
                <a:solidFill>
                  <a:srgbClr val="FF0000"/>
                </a:solidFill>
                <a:ea typeface="宋体" panose="02010600030101010101" pitchFamily="2" charset="-122"/>
              </a:rPr>
              <a:t>Deadlock detection and recovery  </a:t>
            </a:r>
            <a:r>
              <a:rPr lang="zh-CN" altLang="en-US" sz="1800" dirty="0">
                <a:solidFill>
                  <a:srgbClr val="000099"/>
                </a:solidFill>
                <a:ea typeface="宋体" panose="02010600030101010101" pitchFamily="2" charset="-122"/>
              </a:rPr>
              <a:t>（</a:t>
            </a:r>
            <a:r>
              <a:rPr lang="zh-CN" altLang="en-US" sz="1800" b="1" dirty="0">
                <a:solidFill>
                  <a:srgbClr val="7030A0"/>
                </a:solidFill>
                <a:ea typeface="宋体" panose="02010600030101010101" pitchFamily="2" charset="-122"/>
              </a:rPr>
              <a:t>先污染，后治理</a:t>
            </a:r>
            <a:r>
              <a:rPr lang="zh-CN" altLang="en-US" sz="1800" dirty="0">
                <a:solidFill>
                  <a:srgbClr val="000099"/>
                </a:solidFill>
                <a:ea typeface="宋体" panose="02010600030101010101" pitchFamily="2" charset="-122"/>
              </a:rPr>
              <a:t>）</a:t>
            </a:r>
            <a:endParaRPr lang="en-US" altLang="zh-CN" sz="1800" dirty="0">
              <a:solidFill>
                <a:srgbClr val="000099"/>
              </a:solidFill>
              <a:ea typeface="宋体" panose="02010600030101010101" pitchFamily="2" charset="-122"/>
            </a:endParaRPr>
          </a:p>
          <a:p>
            <a:pPr eaLnBrk="1" hangingPunct="1"/>
            <a:r>
              <a:rPr lang="en-US" altLang="zh-CN" sz="2000" dirty="0">
                <a:ea typeface="宋体" panose="02010600030101010101" pitchFamily="2" charset="-122"/>
              </a:rPr>
              <a:t>Ignore the problem and pretend that deadlocks never occur in the system; used by most operating systems, including UNIX. </a:t>
            </a:r>
            <a:r>
              <a:rPr lang="en-US" altLang="zh-CN" sz="1800" dirty="0">
                <a:solidFill>
                  <a:srgbClr val="006600"/>
                </a:solidFill>
                <a:ea typeface="宋体" panose="02010600030101010101" pitchFamily="2" charset="-122"/>
              </a:rPr>
              <a:t>(</a:t>
            </a:r>
            <a:r>
              <a:rPr lang="zh-CN" altLang="en-US" sz="1800" dirty="0">
                <a:solidFill>
                  <a:srgbClr val="006600"/>
                </a:solidFill>
                <a:ea typeface="宋体" panose="02010600030101010101" pitchFamily="2" charset="-122"/>
              </a:rPr>
              <a:t>鸵鸟策略，放任污染，当环境无法居住时，地球生命灭绝，开始一个新的轮回)</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556566" y="533398"/>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7.4 Deadlock 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56566" y="2662007"/>
            <a:ext cx="7934325" cy="3419198"/>
          </a:xfrm>
        </p:spPr>
        <p:txBody>
          <a:bodyPr/>
          <a:lstStyle/>
          <a:p>
            <a:r>
              <a:rPr lang="en-US" altLang="zh-CN" sz="2400" b="1" dirty="0">
                <a:solidFill>
                  <a:srgbClr val="0070C0"/>
                </a:solidFill>
                <a:ea typeface="宋体" panose="02010600030101010101" pitchFamily="2" charset="-122"/>
              </a:rPr>
              <a:t>Mutual Exclusion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 not required for sharable resources; must hold for </a:t>
            </a:r>
            <a:r>
              <a:rPr lang="en-US" altLang="zh-CN" sz="2400" dirty="0" smtClean="0">
                <a:ea typeface="宋体" panose="02010600030101010101" pitchFamily="2" charset="-122"/>
              </a:rPr>
              <a:t>non-sharable </a:t>
            </a:r>
            <a:r>
              <a:rPr lang="en-US" altLang="zh-CN" sz="2400" dirty="0">
                <a:ea typeface="宋体" panose="02010600030101010101" pitchFamily="2" charset="-122"/>
              </a:rPr>
              <a:t>resources</a:t>
            </a:r>
            <a:r>
              <a:rPr lang="en-US" altLang="zh-CN" sz="2400" dirty="0" smtClean="0">
                <a:ea typeface="宋体" panose="02010600030101010101" pitchFamily="2" charset="-122"/>
              </a:rPr>
              <a:t>.</a:t>
            </a:r>
          </a:p>
          <a:p>
            <a:r>
              <a:rPr lang="zh-CN" altLang="zh-CN" sz="2000" dirty="0" smtClean="0">
                <a:latin typeface="宋体" panose="02010600030101010101" pitchFamily="2" charset="-122"/>
                <a:ea typeface="宋体" panose="02010600030101010101" pitchFamily="2" charset="-122"/>
              </a:rPr>
              <a:t>对于</a:t>
            </a:r>
            <a:r>
              <a:rPr lang="zh-CN" altLang="zh-CN" sz="2000" dirty="0">
                <a:latin typeface="宋体" panose="02010600030101010101" pitchFamily="2" charset="-122"/>
                <a:ea typeface="宋体" panose="02010600030101010101" pitchFamily="2" charset="-122"/>
              </a:rPr>
              <a:t>打印机、互斥锁这样的独占性资源，不仅不能破坏它们的互斥特性，而且还应加以保证</a:t>
            </a:r>
            <a:endParaRPr lang="en-US" altLang="zh-CN" sz="2000" dirty="0">
              <a:latin typeface="宋体" panose="02010600030101010101" pitchFamily="2" charset="-122"/>
              <a:ea typeface="宋体" panose="02010600030101010101" pitchFamily="2" charset="-122"/>
            </a:endParaRPr>
          </a:p>
        </p:txBody>
      </p:sp>
      <p:sp>
        <p:nvSpPr>
          <p:cNvPr id="23556" name="Text Box 1028">
            <a:extLst>
              <a:ext uri="{FF2B5EF4-FFF2-40B4-BE49-F238E27FC236}">
                <a16:creationId xmlns:a16="http://schemas.microsoft.com/office/drawing/2014/main" id="{15281CA4-58E5-4CF2-AA83-D05AD4F74268}"/>
              </a:ext>
            </a:extLst>
          </p:cNvPr>
          <p:cNvSpPr txBox="1">
            <a:spLocks noChangeArrowheads="1"/>
          </p:cNvSpPr>
          <p:nvPr/>
        </p:nvSpPr>
        <p:spPr bwMode="auto">
          <a:xfrm>
            <a:off x="721311" y="1585840"/>
            <a:ext cx="7391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marL="342900" indent="-342900">
              <a:spcBef>
                <a:spcPct val="50000"/>
              </a:spcBef>
              <a:buClrTx/>
              <a:buSzTx/>
            </a:pPr>
            <a:r>
              <a:rPr lang="en-US" altLang="zh-CN" sz="2400" b="1" u="sng" dirty="0">
                <a:solidFill>
                  <a:srgbClr val="C00000"/>
                </a:solidFill>
                <a:ea typeface="宋体" panose="02010600030101010101" pitchFamily="2" charset="-122"/>
              </a:rPr>
              <a:t>Restrain the ways request can be made.</a:t>
            </a:r>
          </a:p>
          <a:p>
            <a:pPr>
              <a:spcBef>
                <a:spcPct val="50000"/>
              </a:spcBef>
              <a:buClrTx/>
              <a:buSzTx/>
              <a:buFont typeface="Arial" panose="020B0604020202020204" pitchFamily="34" charset="0"/>
              <a:buNone/>
            </a:pPr>
            <a:r>
              <a:rPr lang="zh-CN" altLang="en-US" sz="2000" b="1" dirty="0">
                <a:solidFill>
                  <a:srgbClr val="009900"/>
                </a:solidFill>
                <a:ea typeface="宋体" panose="02010600030101010101" pitchFamily="2" charset="-122"/>
              </a:rPr>
              <a:t>（</a:t>
            </a:r>
            <a:r>
              <a:rPr lang="en-US" altLang="zh-CN" sz="2000" b="1" dirty="0">
                <a:solidFill>
                  <a:srgbClr val="006600"/>
                </a:solidFill>
                <a:ea typeface="宋体" panose="02010600030101010101" pitchFamily="2" charset="-122"/>
              </a:rPr>
              <a:t>e.g. Dining Philosopher Problem</a:t>
            </a:r>
            <a:r>
              <a:rPr lang="zh-CN" altLang="en-US" sz="2000" b="1" dirty="0">
                <a:solidFill>
                  <a:srgbClr val="0066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a:effectLst>
                  <a:outerShdw blurRad="38100" dist="38100" dir="2700000" algn="tl">
                    <a:srgbClr val="C0C0C0"/>
                  </a:outerShdw>
                </a:effectLst>
                <a:ea typeface="宋体" pitchFamily="2" charset="-122"/>
                <a:cs typeface="+mj-cs"/>
              </a:rPr>
              <a:t>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r>
              <a:rPr lang="en-US" altLang="zh-CN" sz="2000" b="1" dirty="0" smtClean="0">
                <a:solidFill>
                  <a:srgbClr val="0070C0"/>
                </a:solidFill>
                <a:ea typeface="宋体" panose="02010600030101010101" pitchFamily="2" charset="-122"/>
              </a:rPr>
              <a:t>Hold </a:t>
            </a:r>
            <a:r>
              <a:rPr lang="en-US" altLang="zh-CN" sz="2000" b="1" dirty="0">
                <a:solidFill>
                  <a:srgbClr val="0070C0"/>
                </a:solidFill>
                <a:ea typeface="宋体" panose="02010600030101010101" pitchFamily="2" charset="-122"/>
              </a:rPr>
              <a:t>and Wait</a:t>
            </a:r>
            <a:r>
              <a:rPr lang="en-US" altLang="zh-CN" sz="2000" dirty="0">
                <a:solidFill>
                  <a:srgbClr val="0070C0"/>
                </a:solidFill>
                <a:ea typeface="宋体" panose="02010600030101010101" pitchFamily="2" charset="-122"/>
              </a:rPr>
              <a:t> </a:t>
            </a:r>
            <a:r>
              <a:rPr lang="en-US" altLang="zh-CN" sz="2000" dirty="0">
                <a:ea typeface="宋体" panose="02010600030101010101" pitchFamily="2" charset="-122"/>
              </a:rPr>
              <a:t>– must guarantee that whenever a process requests a resource, it does not hold any other resources.</a:t>
            </a:r>
          </a:p>
          <a:p>
            <a:pPr lvl="1"/>
            <a:r>
              <a:rPr lang="en-US" altLang="zh-CN" sz="2000" dirty="0">
                <a:ea typeface="宋体" panose="02010600030101010101" pitchFamily="2" charset="-122"/>
              </a:rPr>
              <a:t>Require process to request and be allocated </a:t>
            </a:r>
            <a:r>
              <a:rPr lang="en-US" altLang="zh-CN" sz="2000" dirty="0">
                <a:solidFill>
                  <a:srgbClr val="FF0000"/>
                </a:solidFill>
                <a:ea typeface="宋体" panose="02010600030101010101" pitchFamily="2" charset="-122"/>
              </a:rPr>
              <a:t>all its resources </a:t>
            </a:r>
            <a:r>
              <a:rPr lang="en-US" altLang="zh-CN" sz="2000" dirty="0">
                <a:ea typeface="宋体" panose="02010600030101010101" pitchFamily="2" charset="-122"/>
              </a:rPr>
              <a:t>before it begins execution (</a:t>
            </a:r>
            <a:r>
              <a:rPr lang="zh-CN" altLang="en-US" sz="2000" b="1" dirty="0">
                <a:solidFill>
                  <a:srgbClr val="7030A0"/>
                </a:solidFill>
                <a:ea typeface="宋体" panose="02010600030101010101" pitchFamily="2" charset="-122"/>
              </a:rPr>
              <a:t>资源静态分配策略</a:t>
            </a:r>
            <a:r>
              <a:rPr lang="zh-CN" altLang="en-US" sz="2000" dirty="0">
                <a:solidFill>
                  <a:srgbClr val="000099"/>
                </a:solidFill>
                <a:ea typeface="宋体" panose="02010600030101010101" pitchFamily="2" charset="-122"/>
              </a:rPr>
              <a:t>，</a:t>
            </a:r>
            <a:r>
              <a:rPr lang="zh-CN" altLang="en-US" sz="2000" b="1" dirty="0">
                <a:solidFill>
                  <a:srgbClr val="006600"/>
                </a:solidFill>
                <a:ea typeface="宋体" panose="02010600030101010101" pitchFamily="2" charset="-122"/>
              </a:rPr>
              <a:t>占有不等待</a:t>
            </a:r>
            <a:r>
              <a:rPr lang="en-US" altLang="zh-CN" sz="2000" dirty="0">
                <a:solidFill>
                  <a:srgbClr val="000099"/>
                </a:solidFill>
                <a:ea typeface="宋体" panose="02010600030101010101" pitchFamily="2" charset="-122"/>
              </a:rPr>
              <a:t>)</a:t>
            </a:r>
          </a:p>
          <a:p>
            <a:pPr lvl="2"/>
            <a:r>
              <a:rPr lang="zh-CN" altLang="en-US" sz="1800" dirty="0">
                <a:solidFill>
                  <a:srgbClr val="000099"/>
                </a:solidFill>
                <a:ea typeface="宋体" panose="02010600030101010101" pitchFamily="2" charset="-122"/>
              </a:rPr>
              <a:t>System calls requesting resources for a process precede all other system calls</a:t>
            </a:r>
          </a:p>
          <a:p>
            <a:pPr lvl="1"/>
            <a:r>
              <a:rPr lang="en-US" altLang="zh-CN" sz="2000" dirty="0">
                <a:ea typeface="宋体" panose="02010600030101010101" pitchFamily="2" charset="-122"/>
              </a:rPr>
              <a:t>A</a:t>
            </a:r>
            <a:r>
              <a:rPr lang="zh-CN" altLang="en-US" sz="2000" dirty="0">
                <a:ea typeface="宋体" panose="02010600030101010101" pitchFamily="2" charset="-122"/>
              </a:rPr>
              <a:t>llow process to request resources only when the process has none. （当进程</a:t>
            </a:r>
            <a:r>
              <a:rPr lang="zh-CN" altLang="en-US" sz="2000" dirty="0">
                <a:solidFill>
                  <a:srgbClr val="7030A0"/>
                </a:solidFill>
                <a:ea typeface="宋体" panose="02010600030101010101" pitchFamily="2" charset="-122"/>
              </a:rPr>
              <a:t>不拥有资源时</a:t>
            </a:r>
            <a:r>
              <a:rPr lang="zh-CN" altLang="en-US" sz="2000" dirty="0">
                <a:ea typeface="宋体" panose="02010600030101010101" pitchFamily="2" charset="-122"/>
              </a:rPr>
              <a:t>才可申请资源；</a:t>
            </a:r>
            <a:r>
              <a:rPr lang="zh-CN" altLang="en-US" sz="2000" dirty="0">
                <a:solidFill>
                  <a:srgbClr val="7030A0"/>
                </a:solidFill>
                <a:ea typeface="宋体" panose="02010600030101010101" pitchFamily="2" charset="-122"/>
              </a:rPr>
              <a:t>进程使</a:t>
            </a:r>
            <a:r>
              <a:rPr lang="zh-CN" altLang="en-US" sz="2000" dirty="0" smtClean="0">
                <a:solidFill>
                  <a:srgbClr val="7030A0"/>
                </a:solidFill>
                <a:ea typeface="宋体" panose="02010600030101010101" pitchFamily="2" charset="-122"/>
              </a:rPr>
              <a:t>用完并释放一</a:t>
            </a:r>
            <a:r>
              <a:rPr lang="zh-CN" altLang="en-US" sz="2000" dirty="0">
                <a:solidFill>
                  <a:srgbClr val="7030A0"/>
                </a:solidFill>
                <a:ea typeface="宋体" panose="02010600030101010101" pitchFamily="2" charset="-122"/>
              </a:rPr>
              <a:t>种</a:t>
            </a:r>
            <a:r>
              <a:rPr lang="zh-CN" altLang="en-US" sz="2000" dirty="0" smtClean="0">
                <a:solidFill>
                  <a:srgbClr val="7030A0"/>
                </a:solidFill>
                <a:ea typeface="宋体" panose="02010600030101010101" pitchFamily="2" charset="-122"/>
              </a:rPr>
              <a:t>资源后</a:t>
            </a:r>
            <a:r>
              <a:rPr lang="zh-CN" altLang="en-US" sz="2000" dirty="0" smtClean="0">
                <a:ea typeface="宋体" panose="02010600030101010101" pitchFamily="2" charset="-122"/>
              </a:rPr>
              <a:t>，</a:t>
            </a:r>
            <a:r>
              <a:rPr lang="zh-CN" altLang="en-US" sz="2000" dirty="0">
                <a:solidFill>
                  <a:srgbClr val="0070C0"/>
                </a:solidFill>
                <a:ea typeface="宋体" panose="02010600030101010101" pitchFamily="2" charset="-122"/>
              </a:rPr>
              <a:t>才可以申请另一种资源</a:t>
            </a:r>
            <a:r>
              <a:rPr lang="zh-CN" altLang="en-US" sz="2000" dirty="0">
                <a:ea typeface="宋体" panose="02010600030101010101" pitchFamily="2" charset="-122"/>
              </a:rPr>
              <a:t>）（</a:t>
            </a:r>
            <a:r>
              <a:rPr lang="zh-CN" altLang="en-US" sz="2000" b="1" dirty="0">
                <a:solidFill>
                  <a:srgbClr val="006600"/>
                </a:solidFill>
                <a:ea typeface="宋体" panose="02010600030101010101" pitchFamily="2" charset="-122"/>
              </a:rPr>
              <a:t>等待不占有</a:t>
            </a:r>
            <a:r>
              <a:rPr lang="zh-CN" altLang="en-US" sz="2000" dirty="0">
                <a:ea typeface="宋体" panose="02010600030101010101" pitchFamily="2" charset="-122"/>
              </a:rPr>
              <a:t>）</a:t>
            </a:r>
          </a:p>
          <a:p>
            <a:pPr lvl="1">
              <a:spcBef>
                <a:spcPts val="600"/>
              </a:spcBef>
            </a:pPr>
            <a:r>
              <a:rPr lang="zh-CN" altLang="en-US" sz="2000" dirty="0" smtClean="0">
                <a:latin typeface="宋体" panose="02010600030101010101" pitchFamily="2" charset="-122"/>
                <a:ea typeface="宋体" panose="02010600030101010101" pitchFamily="2" charset="-122"/>
              </a:rPr>
              <a:t>优点：</a:t>
            </a:r>
            <a:r>
              <a:rPr lang="zh-CN" altLang="zh-CN" sz="2000" dirty="0" smtClean="0">
                <a:latin typeface="宋体" panose="02010600030101010101" pitchFamily="2" charset="-122"/>
                <a:ea typeface="宋体" panose="02010600030101010101" pitchFamily="2" charset="-122"/>
              </a:rPr>
              <a:t>简单</a:t>
            </a:r>
            <a:r>
              <a:rPr lang="zh-CN" altLang="zh-CN" sz="2000" dirty="0">
                <a:latin typeface="宋体" panose="02010600030101010101" pitchFamily="2" charset="-122"/>
                <a:ea typeface="宋体" panose="02010600030101010101" pitchFamily="2" charset="-122"/>
              </a:rPr>
              <a:t>，易于实现且很安全</a:t>
            </a:r>
            <a:endParaRPr lang="en-US" altLang="zh-CN" sz="2000" dirty="0" smtClean="0">
              <a:solidFill>
                <a:srgbClr val="FF0066"/>
              </a:solidFill>
              <a:latin typeface="宋体" panose="02010600030101010101" pitchFamily="2" charset="-122"/>
              <a:ea typeface="宋体" panose="02010600030101010101" pitchFamily="2" charset="-122"/>
            </a:endParaRPr>
          </a:p>
          <a:p>
            <a:pPr lvl="1">
              <a:spcBef>
                <a:spcPts val="600"/>
              </a:spcBef>
            </a:pPr>
            <a:r>
              <a:rPr lang="zh-CN" altLang="en-US" sz="2000" dirty="0" smtClean="0">
                <a:solidFill>
                  <a:srgbClr val="FF0066"/>
                </a:solidFill>
                <a:ea typeface="宋体" panose="02010600030101010101" pitchFamily="2" charset="-122"/>
              </a:rPr>
              <a:t>Problems</a:t>
            </a:r>
            <a:r>
              <a:rPr lang="zh-CN" altLang="en-US" sz="2000" dirty="0">
                <a:solidFill>
                  <a:srgbClr val="FF0066"/>
                </a:solidFill>
                <a:ea typeface="宋体" panose="02010600030101010101" pitchFamily="2" charset="-122"/>
              </a:rPr>
              <a:t>：</a:t>
            </a:r>
            <a:r>
              <a:rPr lang="zh-CN" altLang="en-US" sz="2000" dirty="0">
                <a:solidFill>
                  <a:srgbClr val="7030A0"/>
                </a:solidFill>
                <a:ea typeface="宋体" panose="02010600030101010101" pitchFamily="2" charset="-122"/>
              </a:rPr>
              <a:t>Low resource utilization; </a:t>
            </a:r>
            <a:r>
              <a:rPr lang="zh-CN" altLang="en-US" sz="2000" dirty="0">
                <a:solidFill>
                  <a:srgbClr val="0009C0"/>
                </a:solidFill>
                <a:ea typeface="宋体" panose="02010600030101010101" pitchFamily="2" charset="-122"/>
              </a:rPr>
              <a:t>Starvation is possibl</a:t>
            </a:r>
            <a:r>
              <a:rPr lang="zh-CN" altLang="en-US" sz="1600" dirty="0">
                <a:solidFill>
                  <a:srgbClr val="0009C0"/>
                </a:solidFill>
                <a:ea typeface="宋体" panose="02010600030101010101" pitchFamily="2" charset="-122"/>
              </a:rPr>
              <a:t>e</a:t>
            </a:r>
            <a:r>
              <a:rPr lang="zh-CN" altLang="en-US" sz="1600" dirty="0" smtClean="0">
                <a:solidFill>
                  <a:srgbClr val="0009C0"/>
                </a:solidFill>
                <a:ea typeface="宋体" panose="02010600030101010101" pitchFamily="2" charset="-122"/>
              </a:rPr>
              <a:t>.</a:t>
            </a:r>
            <a:endParaRPr lang="en-US" altLang="zh-CN" sz="1600" dirty="0" smtClean="0">
              <a:solidFill>
                <a:srgbClr val="0009C0"/>
              </a:solidFill>
              <a:ea typeface="宋体" panose="02010600030101010101" pitchFamily="2" charset="-122"/>
            </a:endParaRPr>
          </a:p>
          <a:p>
            <a:pPr marL="457200" lvl="1" indent="0">
              <a:spcBef>
                <a:spcPts val="600"/>
              </a:spcBef>
              <a:buNone/>
            </a:pPr>
            <a:r>
              <a:rPr lang="en-US" altLang="zh-CN" sz="2000" dirty="0" smtClean="0">
                <a:latin typeface="宋体" panose="02010600030101010101" pitchFamily="2" charset="-122"/>
                <a:ea typeface="宋体" panose="02010600030101010101" pitchFamily="2" charset="-122"/>
              </a:rPr>
              <a:t>             </a:t>
            </a:r>
            <a:r>
              <a:rPr lang="zh-CN" altLang="zh-CN" sz="2000" dirty="0" smtClean="0">
                <a:solidFill>
                  <a:srgbClr val="0070C0"/>
                </a:solidFill>
                <a:latin typeface="宋体" panose="02010600030101010101" pitchFamily="2" charset="-122"/>
                <a:ea typeface="宋体" panose="02010600030101010101" pitchFamily="2" charset="-122"/>
              </a:rPr>
              <a:t>很多</a:t>
            </a:r>
            <a:r>
              <a:rPr lang="zh-CN" altLang="zh-CN" sz="2000" dirty="0">
                <a:solidFill>
                  <a:srgbClr val="0070C0"/>
                </a:solidFill>
                <a:latin typeface="宋体" panose="02010600030101010101" pitchFamily="2" charset="-122"/>
                <a:ea typeface="宋体" panose="02010600030101010101" pitchFamily="2" charset="-122"/>
              </a:rPr>
              <a:t>进程直到运行时才知道它需要多少</a:t>
            </a:r>
            <a:r>
              <a:rPr lang="zh-CN" altLang="zh-CN" sz="2000" dirty="0" smtClean="0">
                <a:solidFill>
                  <a:srgbClr val="0070C0"/>
                </a:solidFill>
                <a:latin typeface="宋体" panose="02010600030101010101" pitchFamily="2" charset="-122"/>
                <a:ea typeface="宋体" panose="02010600030101010101" pitchFamily="2" charset="-122"/>
              </a:rPr>
              <a:t>资源</a:t>
            </a:r>
            <a:endParaRPr lang="zh-CN" altLang="en-US" sz="2000"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6715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a:effectLst>
                  <a:outerShdw blurRad="38100" dist="38100" dir="2700000" algn="tl">
                    <a:srgbClr val="C0C0C0"/>
                  </a:outerShdw>
                </a:effectLst>
                <a:ea typeface="宋体" pitchFamily="2" charset="-122"/>
                <a:cs typeface="+mj-cs"/>
              </a:rPr>
              <a:t>Prevention</a:t>
            </a: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r>
              <a:rPr lang="zh-CN" altLang="zh-CN" sz="2000" dirty="0">
                <a:solidFill>
                  <a:srgbClr val="0070C0"/>
                </a:solidFill>
                <a:latin typeface="宋体" panose="02010600030101010101" pitchFamily="2" charset="-122"/>
                <a:ea typeface="宋体" panose="02010600030101010101" pitchFamily="2" charset="-122"/>
              </a:rPr>
              <a:t>很多进程直到运行时才知道它需要多少资源</a:t>
            </a:r>
            <a:endParaRPr lang="zh-CN" altLang="en-US" sz="2000" dirty="0">
              <a:solidFill>
                <a:srgbClr val="0070C0"/>
              </a:solidFill>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一些</a:t>
            </a:r>
            <a:r>
              <a:rPr lang="zh-CN" altLang="zh-CN" sz="1800" dirty="0">
                <a:latin typeface="宋体" panose="02010600030101010101" pitchFamily="2" charset="-122"/>
                <a:ea typeface="宋体" panose="02010600030101010101" pitchFamily="2" charset="-122"/>
              </a:rPr>
              <a:t>大型机批处理系统要求用户在所提交的作业中（第一行）列出它们需要的</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然后</a:t>
            </a:r>
            <a:r>
              <a:rPr lang="zh-CN" altLang="zh-CN" sz="1800" dirty="0">
                <a:latin typeface="宋体" panose="02010600030101010101" pitchFamily="2" charset="-122"/>
                <a:ea typeface="宋体" panose="02010600030101010101" pitchFamily="2" charset="-122"/>
              </a:rPr>
              <a:t>系统根据该说明为其分配全部</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直到</a:t>
            </a:r>
            <a:r>
              <a:rPr lang="zh-CN" altLang="zh-CN" sz="1800" dirty="0">
                <a:latin typeface="宋体" panose="02010600030101010101" pitchFamily="2" charset="-122"/>
                <a:ea typeface="宋体" panose="02010600030101010101" pitchFamily="2" charset="-122"/>
              </a:rPr>
              <a:t>作业完成时才回收</a:t>
            </a:r>
            <a:r>
              <a:rPr lang="zh-CN" altLang="zh-CN" sz="1800" dirty="0" smtClean="0">
                <a:latin typeface="宋体" panose="02010600030101010101" pitchFamily="2" charset="-122"/>
                <a:ea typeface="宋体" panose="02010600030101010101" pitchFamily="2" charset="-122"/>
              </a:rPr>
              <a:t>资源</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虽然</a:t>
            </a:r>
            <a:r>
              <a:rPr lang="zh-CN" altLang="zh-CN" sz="1800" dirty="0">
                <a:latin typeface="宋体" panose="02010600030101010101" pitchFamily="2" charset="-122"/>
                <a:ea typeface="宋体" panose="02010600030101010101" pitchFamily="2" charset="-122"/>
              </a:rPr>
              <a:t>这加重了编程人员的负担，也造成了资源的</a:t>
            </a:r>
            <a:r>
              <a:rPr lang="zh-CN" altLang="zh-CN" sz="1800" dirty="0" smtClean="0">
                <a:latin typeface="宋体" panose="02010600030101010101" pitchFamily="2" charset="-122"/>
                <a:ea typeface="宋体" panose="02010600030101010101" pitchFamily="2" charset="-122"/>
              </a:rPr>
              <a:t>浪费</a:t>
            </a:r>
            <a:endParaRPr lang="en-US" altLang="zh-CN" sz="1800" dirty="0" smtClean="0">
              <a:latin typeface="宋体" panose="02010600030101010101" pitchFamily="2" charset="-122"/>
              <a:ea typeface="宋体" panose="02010600030101010101" pitchFamily="2" charset="-122"/>
            </a:endParaRPr>
          </a:p>
          <a:p>
            <a:pPr lvl="1"/>
            <a:r>
              <a:rPr lang="zh-CN" altLang="zh-CN" sz="1800" dirty="0" smtClean="0">
                <a:latin typeface="宋体" panose="02010600030101010101" pitchFamily="2" charset="-122"/>
                <a:ea typeface="宋体" panose="02010600030101010101" pitchFamily="2" charset="-122"/>
              </a:rPr>
              <a:t>但</a:t>
            </a:r>
            <a:r>
              <a:rPr lang="zh-CN" altLang="zh-CN" sz="1800" dirty="0">
                <a:latin typeface="宋体" panose="02010600030101010101" pitchFamily="2" charset="-122"/>
                <a:ea typeface="宋体" panose="02010600030101010101" pitchFamily="2" charset="-122"/>
              </a:rPr>
              <a:t>这的确防止了死锁的</a:t>
            </a:r>
            <a:r>
              <a:rPr lang="zh-CN" altLang="zh-CN" sz="1800" dirty="0" smtClean="0">
                <a:latin typeface="宋体" panose="02010600030101010101" pitchFamily="2" charset="-122"/>
                <a:ea typeface="宋体" panose="02010600030101010101" pitchFamily="2" charset="-122"/>
              </a:rPr>
              <a:t>发生</a:t>
            </a:r>
            <a:endParaRPr lang="en-US" altLang="zh-CN" sz="1800" dirty="0" smtClean="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29044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Prevention (Cont.)</a:t>
            </a: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8042275" cy="5461000"/>
          </a:xfrm>
        </p:spPr>
        <p:txBody>
          <a:bodyPr/>
          <a:lstStyle/>
          <a:p>
            <a:r>
              <a:rPr lang="en-US" altLang="zh-CN" sz="2400" b="1" dirty="0">
                <a:solidFill>
                  <a:srgbClr val="0070C0"/>
                </a:solidFill>
                <a:ea typeface="宋体" panose="02010600030101010101" pitchFamily="2" charset="-122"/>
              </a:rPr>
              <a:t>No Preemption</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a:t>
            </a:r>
          </a:p>
          <a:p>
            <a:pPr lvl="1"/>
            <a:r>
              <a:rPr lang="zh-CN" altLang="en-US" sz="1800" dirty="0">
                <a:ea typeface="宋体" panose="02010600030101010101" pitchFamily="2" charset="-122"/>
              </a:rPr>
              <a:t>Preempted resources are added to the list of resources for which the process is waiting. </a:t>
            </a:r>
            <a:r>
              <a:rPr lang="en-US" altLang="zh-CN" sz="1800" dirty="0" smtClean="0">
                <a:ea typeface="宋体" panose="02010600030101010101" pitchFamily="2" charset="-122"/>
              </a:rPr>
              <a:t>(</a:t>
            </a:r>
            <a:r>
              <a:rPr lang="zh-CN" altLang="zh-CN" sz="1800" dirty="0" smtClean="0">
                <a:solidFill>
                  <a:srgbClr val="7030A0"/>
                </a:solidFill>
                <a:ea typeface="宋体" panose="02010600030101010101" pitchFamily="2" charset="-122"/>
              </a:rPr>
              <a:t>进程</a:t>
            </a:r>
            <a:r>
              <a:rPr lang="zh-CN" altLang="en-US" sz="1800" dirty="0" smtClean="0">
                <a:solidFill>
                  <a:srgbClr val="7030A0"/>
                </a:solidFill>
                <a:ea typeface="宋体" panose="02010600030101010101" pitchFamily="2" charset="-122"/>
              </a:rPr>
              <a:t>某些阻塞进程的资源，将其</a:t>
            </a:r>
            <a:r>
              <a:rPr lang="zh-CN" altLang="zh-CN" sz="1800" dirty="0" smtClean="0">
                <a:solidFill>
                  <a:srgbClr val="7030A0"/>
                </a:solidFill>
                <a:ea typeface="宋体" panose="02010600030101010101" pitchFamily="2" charset="-122"/>
              </a:rPr>
              <a:t>分配</a:t>
            </a:r>
            <a:r>
              <a:rPr lang="zh-CN" altLang="zh-CN" sz="1800" dirty="0">
                <a:solidFill>
                  <a:srgbClr val="7030A0"/>
                </a:solidFill>
                <a:ea typeface="宋体" panose="02010600030101010101" pitchFamily="2" charset="-122"/>
              </a:rPr>
              <a:t>给</a:t>
            </a:r>
            <a:r>
              <a:rPr lang="zh-CN" altLang="zh-CN" sz="1800" dirty="0" smtClean="0">
                <a:solidFill>
                  <a:srgbClr val="7030A0"/>
                </a:solidFill>
                <a:ea typeface="宋体" panose="02010600030101010101" pitchFamily="2" charset="-122"/>
              </a:rPr>
              <a:t>其</a:t>
            </a:r>
            <a:r>
              <a:rPr lang="zh-CN" altLang="en-US" sz="1800" dirty="0" smtClean="0">
                <a:solidFill>
                  <a:srgbClr val="7030A0"/>
                </a:solidFill>
                <a:ea typeface="宋体" panose="02010600030101010101" pitchFamily="2" charset="-122"/>
              </a:rPr>
              <a:t>它</a:t>
            </a:r>
            <a:r>
              <a:rPr lang="zh-CN" altLang="zh-CN" sz="1800" dirty="0" smtClean="0">
                <a:solidFill>
                  <a:srgbClr val="7030A0"/>
                </a:solidFill>
                <a:ea typeface="宋体" panose="02010600030101010101" pitchFamily="2" charset="-122"/>
              </a:rPr>
              <a:t>等待</a:t>
            </a:r>
            <a:r>
              <a:rPr lang="zh-CN" altLang="zh-CN" sz="1800" dirty="0">
                <a:solidFill>
                  <a:srgbClr val="7030A0"/>
                </a:solidFill>
                <a:ea typeface="宋体" panose="02010600030101010101" pitchFamily="2" charset="-122"/>
              </a:rPr>
              <a:t>该资源的进程</a:t>
            </a:r>
            <a:r>
              <a:rPr lang="en-US" altLang="zh-CN" sz="1800" dirty="0">
                <a:ea typeface="宋体" panose="02010600030101010101" pitchFamily="2" charset="-122"/>
              </a:rPr>
              <a:t>)</a:t>
            </a:r>
          </a:p>
          <a:p>
            <a:pPr lvl="1"/>
            <a:r>
              <a:rPr lang="en-US" altLang="zh-CN" sz="1800" dirty="0" smtClean="0">
                <a:ea typeface="宋体" panose="02010600030101010101" pitchFamily="2" charset="-122"/>
              </a:rPr>
              <a:t>If </a:t>
            </a:r>
            <a:r>
              <a:rPr lang="en-US" altLang="zh-CN" sz="1800" dirty="0">
                <a:ea typeface="宋体" panose="02010600030101010101" pitchFamily="2" charset="-122"/>
              </a:rPr>
              <a:t>a process that is holding some resources requests another resource </a:t>
            </a:r>
            <a:r>
              <a:rPr lang="en-US" altLang="zh-CN" sz="1800" dirty="0">
                <a:solidFill>
                  <a:srgbClr val="FF0066"/>
                </a:solidFill>
                <a:ea typeface="宋体" panose="02010600030101010101" pitchFamily="2" charset="-122"/>
              </a:rPr>
              <a:t>that cannot be immediately allocated to it,</a:t>
            </a:r>
            <a:r>
              <a:rPr lang="en-US" altLang="zh-CN" sz="1800" dirty="0">
                <a:ea typeface="宋体" panose="02010600030101010101" pitchFamily="2" charset="-122"/>
              </a:rPr>
              <a:t> then all resources currently being held are released (preempted).</a:t>
            </a:r>
          </a:p>
          <a:p>
            <a:pPr lvl="1">
              <a:buFont typeface="Monotype Sorts" pitchFamily="2" charset="2"/>
              <a:buNone/>
            </a:pPr>
            <a:r>
              <a:rPr lang="en-US" altLang="zh-CN" sz="1800" dirty="0">
                <a:ea typeface="宋体" panose="02010600030101010101" pitchFamily="2" charset="-122"/>
              </a:rPr>
              <a:t>     </a:t>
            </a:r>
            <a:r>
              <a:rPr lang="zh-CN" altLang="en-US" sz="1800" dirty="0">
                <a:ea typeface="宋体" panose="02010600030101010101" pitchFamily="2" charset="-122"/>
              </a:rPr>
              <a:t>（</a:t>
            </a:r>
            <a:r>
              <a:rPr lang="zh-CN" altLang="en-US" sz="1800" dirty="0">
                <a:solidFill>
                  <a:srgbClr val="0009C0"/>
                </a:solidFill>
                <a:ea typeface="宋体" panose="02010600030101010101" pitchFamily="2" charset="-122"/>
              </a:rPr>
              <a:t>如果申请资源而未满足，则释放自己已经获得的资源</a:t>
            </a:r>
            <a:r>
              <a:rPr lang="zh-CN" altLang="en-US" sz="1800" dirty="0">
                <a:ea typeface="宋体" panose="02010600030101010101" pitchFamily="2" charset="-122"/>
              </a:rPr>
              <a:t>）</a:t>
            </a:r>
          </a:p>
          <a:p>
            <a:pPr lvl="1"/>
            <a:r>
              <a:rPr lang="zh-CN" altLang="en-US" sz="1800" b="1" dirty="0" smtClean="0">
                <a:solidFill>
                  <a:srgbClr val="FF0000"/>
                </a:solidFill>
                <a:ea typeface="宋体" panose="02010600030101010101" pitchFamily="2" charset="-122"/>
              </a:rPr>
              <a:t>Problems</a:t>
            </a:r>
            <a:r>
              <a:rPr lang="zh-CN" altLang="en-US" sz="1800" dirty="0">
                <a:solidFill>
                  <a:srgbClr val="FF0000"/>
                </a:solidFill>
                <a:ea typeface="宋体" panose="02010600030101010101" pitchFamily="2" charset="-122"/>
              </a:rPr>
              <a:t>:</a:t>
            </a:r>
            <a:endParaRPr lang="en-US" altLang="zh-CN" sz="1800" dirty="0">
              <a:solidFill>
                <a:srgbClr val="003399"/>
              </a:solidFill>
              <a:ea typeface="宋体" panose="02010600030101010101" pitchFamily="2" charset="-122"/>
            </a:endParaRPr>
          </a:p>
          <a:p>
            <a:pPr lvl="2"/>
            <a:r>
              <a:rPr lang="zh-CN" altLang="en-US" sz="1600" dirty="0">
                <a:solidFill>
                  <a:srgbClr val="003399"/>
                </a:solidFill>
                <a:ea typeface="宋体" panose="02010600030101010101" pitchFamily="2" charset="-122"/>
              </a:rPr>
              <a:t>Process will be restarted</a:t>
            </a:r>
            <a:r>
              <a:rPr lang="zh-CN" altLang="en-US" sz="1600" dirty="0">
                <a:ea typeface="宋体" panose="02010600030101010101" pitchFamily="2" charset="-122"/>
              </a:rPr>
              <a:t> only when it can regain </a:t>
            </a:r>
            <a:r>
              <a:rPr lang="zh-CN" altLang="en-US" sz="1600" dirty="0">
                <a:solidFill>
                  <a:srgbClr val="C00000"/>
                </a:solidFill>
                <a:ea typeface="宋体" panose="02010600030101010101" pitchFamily="2" charset="-122"/>
              </a:rPr>
              <a:t>its old resources</a:t>
            </a:r>
            <a:r>
              <a:rPr lang="zh-CN" altLang="en-US" sz="1600" dirty="0">
                <a:ea typeface="宋体" panose="02010600030101010101" pitchFamily="2" charset="-122"/>
              </a:rPr>
              <a:t>, as well as the new ones that it is requesting.</a:t>
            </a:r>
          </a:p>
          <a:p>
            <a:pPr lvl="1"/>
            <a:r>
              <a:rPr lang="zh-CN" altLang="en-US" sz="1800" b="1" dirty="0">
                <a:solidFill>
                  <a:srgbClr val="0009C0"/>
                </a:solidFill>
                <a:ea typeface="宋体" panose="02010600030101010101" pitchFamily="2" charset="-122"/>
              </a:rPr>
              <a:t>适用于状态可保存及恢复的资源，如</a:t>
            </a:r>
            <a:r>
              <a:rPr lang="zh-CN" altLang="en-US" sz="1800" b="1" dirty="0" smtClean="0">
                <a:solidFill>
                  <a:srgbClr val="0009C0"/>
                </a:solidFill>
                <a:ea typeface="宋体" panose="02010600030101010101" pitchFamily="2" charset="-122"/>
              </a:rPr>
              <a:t>CPU寄存器，</a:t>
            </a:r>
            <a:r>
              <a:rPr lang="zh-CN" altLang="en-US" sz="1800" b="1" dirty="0">
                <a:solidFill>
                  <a:srgbClr val="0009C0"/>
                </a:solidFill>
                <a:ea typeface="宋体" panose="02010600030101010101" pitchFamily="2" charset="-122"/>
              </a:rPr>
              <a:t>Memory etc</a:t>
            </a:r>
            <a:r>
              <a:rPr lang="zh-CN" altLang="en-US" sz="1800" b="1" dirty="0" smtClean="0">
                <a:solidFill>
                  <a:srgbClr val="0009C0"/>
                </a:solidFill>
                <a:ea typeface="宋体" panose="02010600030101010101" pitchFamily="2" charset="-122"/>
              </a:rPr>
              <a:t>；</a:t>
            </a:r>
            <a:endParaRPr lang="en-US" altLang="zh-CN" sz="1800" b="1" dirty="0" smtClean="0">
              <a:solidFill>
                <a:srgbClr val="0009C0"/>
              </a:solidFill>
              <a:ea typeface="宋体" panose="02010600030101010101" pitchFamily="2" charset="-122"/>
            </a:endParaRPr>
          </a:p>
          <a:p>
            <a:pPr lvl="1"/>
            <a:r>
              <a:rPr lang="zh-CN" altLang="zh-CN" sz="1800" b="1" dirty="0">
                <a:solidFill>
                  <a:srgbClr val="0070C0"/>
                </a:solidFill>
                <a:ea typeface="宋体" panose="02010600030101010101" pitchFamily="2" charset="-122"/>
              </a:rPr>
              <a:t>一般不适用于像互斥锁、信号量以及打印机这类需要互斥非共享使用的资源</a:t>
            </a:r>
            <a:r>
              <a:rPr lang="zh-CN" altLang="zh-CN" sz="1800" b="1" dirty="0">
                <a:solidFill>
                  <a:srgbClr val="0009C0"/>
                </a:solidFill>
                <a:ea typeface="宋体" panose="02010600030101010101" pitchFamily="2" charset="-122"/>
              </a:rPr>
              <a:t>。</a:t>
            </a:r>
          </a:p>
          <a:p>
            <a:pPr lvl="1"/>
            <a:endParaRPr lang="zh-CN" altLang="en-US" sz="1800" dirty="0">
              <a:solidFill>
                <a:srgbClr val="0009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6CD359D9-93D2-4A9A-A677-08F31F7016B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Prevention (Cont.)</a:t>
            </a:r>
          </a:p>
        </p:txBody>
      </p:sp>
      <p:sp>
        <p:nvSpPr>
          <p:cNvPr id="24579" name="Rectangle 1027">
            <a:extLst>
              <a:ext uri="{FF2B5EF4-FFF2-40B4-BE49-F238E27FC236}">
                <a16:creationId xmlns:a16="http://schemas.microsoft.com/office/drawing/2014/main" id="{D5521C5D-069B-4B27-BA70-54C7B506D7B8}"/>
              </a:ext>
            </a:extLst>
          </p:cNvPr>
          <p:cNvSpPr>
            <a:spLocks noGrp="1" noChangeArrowheads="1"/>
          </p:cNvSpPr>
          <p:nvPr>
            <p:ph type="body" idx="4294967295"/>
          </p:nvPr>
        </p:nvSpPr>
        <p:spPr>
          <a:xfrm>
            <a:off x="498475" y="1008063"/>
            <a:ext cx="7935311" cy="5461000"/>
          </a:xfrm>
        </p:spPr>
        <p:txBody>
          <a:bodyPr/>
          <a:lstStyle/>
          <a:p>
            <a:pPr eaLnBrk="1" hangingPunct="1">
              <a:spcBef>
                <a:spcPts val="0"/>
              </a:spcBef>
            </a:pPr>
            <a:r>
              <a:rPr lang="zh-CN" altLang="en-US" sz="1800" b="1" dirty="0" smtClean="0">
                <a:solidFill>
                  <a:srgbClr val="0070C0"/>
                </a:solidFill>
                <a:ea typeface="宋体" panose="02010600030101010101" pitchFamily="2" charset="-122"/>
              </a:rPr>
              <a:t>Circular </a:t>
            </a:r>
            <a:r>
              <a:rPr lang="zh-CN" altLang="en-US" sz="1800" b="1" dirty="0">
                <a:solidFill>
                  <a:srgbClr val="0070C0"/>
                </a:solidFill>
                <a:ea typeface="宋体" panose="02010600030101010101" pitchFamily="2" charset="-122"/>
              </a:rPr>
              <a:t>Wait</a:t>
            </a:r>
            <a:r>
              <a:rPr lang="zh-CN" altLang="en-US" sz="1800" dirty="0">
                <a:solidFill>
                  <a:srgbClr val="0070C0"/>
                </a:solidFill>
                <a:ea typeface="宋体" panose="02010600030101010101" pitchFamily="2" charset="-122"/>
              </a:rPr>
              <a:t> </a:t>
            </a:r>
            <a:r>
              <a:rPr lang="zh-CN" altLang="en-US" sz="1800" dirty="0">
                <a:ea typeface="宋体" panose="02010600030101010101" pitchFamily="2" charset="-122"/>
              </a:rPr>
              <a:t>– impose a total ordering of all resource types, and require that each process requests resources in an increasing order of enumeration</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可以将系统中所有的资源类型进行线性排队，并统一编号</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进程</a:t>
            </a:r>
            <a:r>
              <a:rPr lang="zh-CN" altLang="zh-CN" sz="1600" dirty="0">
                <a:latin typeface="宋体" panose="02010600030101010101" pitchFamily="2" charset="-122"/>
                <a:ea typeface="宋体" panose="02010600030101010101" pitchFamily="2" charset="-122"/>
              </a:rPr>
              <a:t>可以在任何时候提出资源</a:t>
            </a:r>
            <a:r>
              <a:rPr lang="zh-CN" altLang="zh-CN" sz="1600" dirty="0" smtClean="0">
                <a:latin typeface="宋体" panose="02010600030101010101" pitchFamily="2" charset="-122"/>
                <a:ea typeface="宋体" panose="02010600030101010101" pitchFamily="2" charset="-122"/>
              </a:rPr>
              <a:t>请求</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但是</a:t>
            </a:r>
            <a:r>
              <a:rPr lang="zh-CN" altLang="zh-CN" sz="1600" dirty="0">
                <a:latin typeface="宋体" panose="02010600030101010101" pitchFamily="2" charset="-122"/>
                <a:ea typeface="宋体" panose="02010600030101010101" pitchFamily="2" charset="-122"/>
              </a:rPr>
              <a:t>所有请求必须</a:t>
            </a:r>
            <a:r>
              <a:rPr lang="zh-CN" altLang="zh-CN" sz="1600" dirty="0">
                <a:solidFill>
                  <a:srgbClr val="0070C0"/>
                </a:solidFill>
                <a:latin typeface="宋体" panose="02010600030101010101" pitchFamily="2" charset="-122"/>
                <a:ea typeface="宋体" panose="02010600030101010101" pitchFamily="2" charset="-122"/>
              </a:rPr>
              <a:t>按照资源编号递增的顺序提出</a:t>
            </a:r>
            <a:r>
              <a:rPr lang="zh-CN" altLang="zh-CN" sz="1600" dirty="0">
                <a:latin typeface="宋体" panose="02010600030101010101" pitchFamily="2" charset="-122"/>
                <a:ea typeface="宋体" panose="02010600030101010101" pitchFamily="2" charset="-122"/>
              </a:rPr>
              <a:t>，不允许进程请求比当前所占有设备编号低的资源</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如果</a:t>
            </a:r>
            <a:r>
              <a:rPr lang="zh-CN" altLang="zh-CN" sz="1600" dirty="0">
                <a:latin typeface="宋体" panose="02010600030101010101" pitchFamily="2" charset="-122"/>
                <a:ea typeface="宋体" panose="02010600030101010101" pitchFamily="2" charset="-122"/>
              </a:rPr>
              <a:t>进程需要同一资源的多个实例时，需要一起申请它们</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smtClean="0">
                <a:latin typeface="宋体" panose="02010600030101010101" pitchFamily="2" charset="-122"/>
                <a:ea typeface="宋体" panose="02010600030101010101" pitchFamily="2" charset="-122"/>
              </a:rPr>
              <a:t>或者</a:t>
            </a:r>
            <a:r>
              <a:rPr lang="zh-CN" altLang="zh-CN" sz="1600" dirty="0">
                <a:latin typeface="宋体" panose="02010600030101010101" pitchFamily="2" charset="-122"/>
                <a:ea typeface="宋体" panose="02010600030101010101" pitchFamily="2" charset="-122"/>
              </a:rPr>
              <a:t>规定当进程申请某种资源类型时</a:t>
            </a:r>
            <a:r>
              <a:rPr lang="zh-CN" altLang="zh-CN" sz="1600" dirty="0" smtClean="0">
                <a:latin typeface="宋体" panose="02010600030101010101" pitchFamily="2" charset="-122"/>
                <a:ea typeface="宋体" panose="02010600030101010101" pitchFamily="2" charset="-122"/>
              </a:rPr>
              <a:t>，如果</a:t>
            </a:r>
            <a:r>
              <a:rPr lang="zh-CN" altLang="zh-CN" sz="1600" dirty="0">
                <a:latin typeface="宋体" panose="02010600030101010101" pitchFamily="2" charset="-122"/>
                <a:ea typeface="宋体" panose="02010600030101010101" pitchFamily="2" charset="-122"/>
              </a:rPr>
              <a:t>其所占有的资源中有编号大于所请求资源的编号，应先予以释放。</a:t>
            </a:r>
          </a:p>
          <a:p>
            <a:pPr eaLnBrk="1" hangingPunct="1">
              <a:spcBef>
                <a:spcPts val="0"/>
              </a:spcBef>
            </a:pPr>
            <a:r>
              <a:rPr lang="zh-CN" altLang="en-US" sz="1800" dirty="0" smtClean="0">
                <a:ea typeface="宋体" panose="02010600030101010101" pitchFamily="2" charset="-122"/>
              </a:rPr>
              <a:t>与</a:t>
            </a:r>
            <a:r>
              <a:rPr lang="zh-CN" altLang="zh-CN" sz="1800" dirty="0" smtClean="0">
                <a:ea typeface="宋体" panose="02010600030101010101" pitchFamily="2" charset="-122"/>
              </a:rPr>
              <a:t>前</a:t>
            </a:r>
            <a:r>
              <a:rPr lang="zh-CN" altLang="zh-CN" sz="1800" dirty="0">
                <a:ea typeface="宋体" panose="02010600030101010101" pitchFamily="2" charset="-122"/>
              </a:rPr>
              <a:t>两种方法相比，其资源利用率和系统吞吐量似乎有较为明显的改善</a:t>
            </a:r>
            <a:endParaRPr lang="en-US" altLang="zh-CN" sz="1800" dirty="0">
              <a:ea typeface="宋体" panose="02010600030101010101" pitchFamily="2" charset="-122"/>
            </a:endParaRPr>
          </a:p>
          <a:p>
            <a:pPr eaLnBrk="1" hangingPunct="1">
              <a:spcBef>
                <a:spcPts val="0"/>
              </a:spcBef>
            </a:pPr>
            <a:r>
              <a:rPr lang="zh-CN" altLang="en-US" sz="1800" dirty="0" smtClean="0">
                <a:ea typeface="宋体" panose="02010600030101010101" pitchFamily="2" charset="-122"/>
              </a:rPr>
              <a:t>问题：</a:t>
            </a:r>
            <a:endParaRPr lang="en-US" altLang="zh-CN" sz="1800" dirty="0" smtClean="0">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为系统中各类资源所分配的序号应相对稳定，限制了新类型设备的增加</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先申请到的资源被长时间闲置，造成资源浪费，降低了资源利用率和系统</a:t>
            </a:r>
            <a:r>
              <a:rPr lang="zh-CN" altLang="zh-CN" sz="1600" dirty="0" smtClean="0">
                <a:latin typeface="宋体" panose="02010600030101010101" pitchFamily="2" charset="-122"/>
                <a:ea typeface="宋体" panose="02010600030101010101" pitchFamily="2" charset="-122"/>
              </a:rPr>
              <a:t>吞吐量</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当资源包括进程表项、假脱机磁盘空间、加锁的数据库记录以及其它抽象资源时，系统中潜在的资源数目会很大，以至于资源的编号方法根本无法使用</a:t>
            </a:r>
            <a:r>
              <a:rPr lang="zh-CN" altLang="zh-CN" sz="1600" dirty="0" smtClean="0">
                <a:latin typeface="宋体" panose="02010600030101010101" pitchFamily="2" charset="-122"/>
                <a:ea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endParaRPr>
          </a:p>
          <a:p>
            <a:pPr lvl="1" eaLnBrk="1" hangingPunct="1">
              <a:spcBef>
                <a:spcPts val="0"/>
              </a:spcBef>
            </a:pPr>
            <a:r>
              <a:rPr lang="zh-CN" altLang="zh-CN" sz="1600" dirty="0">
                <a:latin typeface="宋体" panose="02010600030101010101" pitchFamily="2" charset="-122"/>
                <a:ea typeface="宋体" panose="02010600030101010101" pitchFamily="2" charset="-122"/>
              </a:rPr>
              <a:t>如果要求应用程序员在编程时应根据该策略，采用适当的顺序获取使用资源，必然会增加编程人员的负担，无法使用户能够简单、自主地编程。</a:t>
            </a:r>
          </a:p>
          <a:p>
            <a:pPr eaLnBrk="1" hangingPunct="1"/>
            <a:r>
              <a:rPr lang="zh-CN" altLang="en-US" sz="2000" b="1" dirty="0" smtClean="0">
                <a:solidFill>
                  <a:srgbClr val="000099"/>
                </a:solidFill>
                <a:ea typeface="宋体" panose="02010600030101010101" pitchFamily="2" charset="-122"/>
              </a:rPr>
              <a:t>注：预防死锁问题的正向</a:t>
            </a:r>
            <a:r>
              <a:rPr lang="zh-CN" altLang="en-US" sz="2000" b="1" dirty="0">
                <a:solidFill>
                  <a:srgbClr val="000099"/>
                </a:solidFill>
                <a:ea typeface="宋体" panose="02010600030101010101" pitchFamily="2" charset="-122"/>
              </a:rPr>
              <a:t>思维与逆向思维；</a:t>
            </a:r>
          </a:p>
        </p:txBody>
      </p:sp>
      <p:sp>
        <p:nvSpPr>
          <p:cNvPr id="2" name="圆角矩形标注 1"/>
          <p:cNvSpPr/>
          <p:nvPr/>
        </p:nvSpPr>
        <p:spPr bwMode="auto">
          <a:xfrm>
            <a:off x="4466130" y="1676309"/>
            <a:ext cx="4110361" cy="1288832"/>
          </a:xfrm>
          <a:prstGeom prst="wedgeRoundRectCallout">
            <a:avLst>
              <a:gd name="adj1" fmla="val -20499"/>
              <a:gd name="adj2" fmla="val 31039"/>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BSD UNIX—</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witness</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动态检测系统的内临界区的锁顺序。</a:t>
            </a:r>
            <a:endPar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例如有两个锁</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lock2</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，如果线程</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获取锁的顺序是</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lock1</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lock2</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。若</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另一个线程</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t2</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获取锁的顺序是</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rPr>
              <a:t>lock2</a:t>
            </a:r>
            <a:r>
              <a:rPr lang="en-US" altLang="zh-CN" sz="14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lock1</a:t>
            </a:r>
            <a:r>
              <a:rPr lang="zh-CN" altLang="en-US" sz="1400"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，将给出警告。</a:t>
            </a:r>
            <a:endPar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1763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E846460-40F8-46B9-A9A6-DF8A59B326BB}"/>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sym typeface="+mn-ea"/>
              </a:rPr>
              <a:t>Deadlock Prevention: </a:t>
            </a:r>
            <a:r>
              <a:rPr lang="en-US" altLang="zh-CN" dirty="0">
                <a:solidFill>
                  <a:srgbClr val="7030A0"/>
                </a:solidFill>
                <a:effectLst>
                  <a:outerShdw blurRad="38100" dist="38100" dir="2700000" algn="tl">
                    <a:srgbClr val="C0C0C0"/>
                  </a:outerShdw>
                </a:effectLst>
                <a:ea typeface="宋体" pitchFamily="2" charset="-122"/>
                <a:sym typeface="+mn-ea"/>
              </a:rPr>
              <a:t>Discussion</a:t>
            </a:r>
            <a:endParaRPr lang="zh-CN" altLang="en-US" dirty="0">
              <a:solidFill>
                <a:srgbClr val="7030A0"/>
              </a:solidFill>
              <a:effectLst>
                <a:outerShdw blurRad="38100" dist="38100" dir="2700000" algn="tl">
                  <a:srgbClr val="C0C0C0"/>
                </a:outerShdw>
              </a:effectLst>
              <a:ea typeface="宋体" pitchFamily="2" charset="-122"/>
              <a:cs typeface="+mj-cs"/>
            </a:endParaRPr>
          </a:p>
        </p:txBody>
      </p:sp>
      <p:sp>
        <p:nvSpPr>
          <p:cNvPr id="25603" name="Rectangle 3">
            <a:extLst>
              <a:ext uri="{FF2B5EF4-FFF2-40B4-BE49-F238E27FC236}">
                <a16:creationId xmlns:a16="http://schemas.microsoft.com/office/drawing/2014/main" id="{307BB165-FA04-469D-9BAA-9F3F876DBBEF}"/>
              </a:ext>
            </a:extLst>
          </p:cNvPr>
          <p:cNvSpPr>
            <a:spLocks noGrp="1" noChangeArrowheads="1"/>
          </p:cNvSpPr>
          <p:nvPr>
            <p:ph type="body" idx="4294967295"/>
          </p:nvPr>
        </p:nvSpPr>
        <p:spPr>
          <a:xfrm>
            <a:off x="827088" y="1512888"/>
            <a:ext cx="7351712" cy="3133725"/>
          </a:xfrm>
        </p:spPr>
        <p:txBody>
          <a:bodyPr/>
          <a:lstStyle/>
          <a:p>
            <a:r>
              <a:rPr lang="zh-CN" altLang="en-US" sz="2400" dirty="0">
                <a:ea typeface="宋体" panose="02010600030101010101" pitchFamily="2" charset="-122"/>
              </a:rPr>
              <a:t>为什么进程不会等待</a:t>
            </a:r>
            <a:r>
              <a:rPr lang="en-US" altLang="zh-CN" sz="2400" dirty="0" smtClean="0">
                <a:ea typeface="宋体" panose="02010600030101010101" pitchFamily="2" charset="-122"/>
              </a:rPr>
              <a:t>CPU</a:t>
            </a:r>
            <a:r>
              <a:rPr lang="zh-CN" altLang="en-US" sz="2400" dirty="0" smtClean="0">
                <a:ea typeface="宋体" panose="02010600030101010101" pitchFamily="2" charset="-122"/>
              </a:rPr>
              <a:t>、</a:t>
            </a:r>
            <a:r>
              <a:rPr lang="en-US" altLang="zh-CN" sz="2400" dirty="0" smtClean="0">
                <a:ea typeface="宋体" panose="02010600030101010101" pitchFamily="2" charset="-122"/>
              </a:rPr>
              <a:t>memory</a:t>
            </a:r>
            <a:r>
              <a:rPr lang="zh-CN" altLang="en-US" sz="2400" dirty="0" smtClean="0">
                <a:ea typeface="宋体" panose="02010600030101010101" pitchFamily="2" charset="-122"/>
              </a:rPr>
              <a:t>等这</a:t>
            </a:r>
            <a:r>
              <a:rPr lang="zh-CN" altLang="en-US" sz="2400" dirty="0">
                <a:ea typeface="宋体" panose="02010600030101010101" pitchFamily="2" charset="-122"/>
              </a:rPr>
              <a:t>类资源而进入死锁？</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预防死锁可以采取哪些措施？说明原因。</a:t>
            </a:r>
          </a:p>
          <a:p>
            <a:r>
              <a:rPr lang="zh-CN" altLang="en-US" sz="2400" dirty="0">
                <a:ea typeface="宋体" panose="02010600030101010101" pitchFamily="2" charset="-122"/>
              </a:rPr>
              <a:t>给出一种资源分配策略，说明这种策略是否会导致死锁？为什么？可能存在什么问题？</a:t>
            </a:r>
          </a:p>
          <a:p>
            <a:r>
              <a:rPr lang="zh-CN" altLang="en-US" sz="2400" dirty="0" smtClean="0">
                <a:ea typeface="宋体" panose="02010600030101010101" pitchFamily="2" charset="-122"/>
              </a:rPr>
              <a:t>原因</a:t>
            </a:r>
            <a:r>
              <a:rPr lang="zh-CN" altLang="en-US" sz="2400" dirty="0">
                <a:ea typeface="宋体" panose="02010600030101010101" pitchFamily="2" charset="-122"/>
              </a:rPr>
              <a:t>说明：摒弃了死锁四个必要条件中的哪一个或哪几个。</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19C7FEC-FE15-4210-9102-8F91A59181EC}"/>
              </a:ext>
            </a:extLst>
          </p:cNvPr>
          <p:cNvSpPr>
            <a:spLocks noGrp="1"/>
          </p:cNvSpPr>
          <p:nvPr>
            <p:ph type="title" idx="4294967295"/>
          </p:nvPr>
        </p:nvSpPr>
        <p:spPr>
          <a:xfrm>
            <a:off x="708025" y="663575"/>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例题</a:t>
            </a:r>
          </a:p>
        </p:txBody>
      </p:sp>
      <p:sp>
        <p:nvSpPr>
          <p:cNvPr id="25603" name="内容占位符 2">
            <a:extLst>
              <a:ext uri="{FF2B5EF4-FFF2-40B4-BE49-F238E27FC236}">
                <a16:creationId xmlns:a16="http://schemas.microsoft.com/office/drawing/2014/main" id="{1D1C19D4-067A-42FE-BAF1-79E9C8D09E65}"/>
              </a:ext>
            </a:extLst>
          </p:cNvPr>
          <p:cNvSpPr>
            <a:spLocks noGrp="1" noChangeArrowheads="1"/>
          </p:cNvSpPr>
          <p:nvPr>
            <p:ph idx="4294967295"/>
          </p:nvPr>
        </p:nvSpPr>
        <p:spPr>
          <a:xfrm>
            <a:off x="827088" y="1606550"/>
            <a:ext cx="7351712" cy="3300413"/>
          </a:xfrm>
        </p:spPr>
        <p:txBody>
          <a:bodyPr/>
          <a:lstStyle/>
          <a:p>
            <a:pPr algn="just">
              <a:buFont typeface="Wingdings" panose="05000000000000000000" pitchFamily="2" charset="2"/>
              <a:buChar char="n"/>
              <a:defRPr/>
            </a:pPr>
            <a:r>
              <a:rPr lang="zh-CN" altLang="en-US" sz="2000" b="1" dirty="0">
                <a:ea typeface="宋体" panose="02010600030101010101" pitchFamily="2" charset="-122"/>
              </a:rPr>
              <a:t>考虑下面的资源分配策略。进程在任何时刻都可以进行资源的请求和释放。</a:t>
            </a:r>
          </a:p>
          <a:p>
            <a:pPr algn="just">
              <a:buFont typeface="Wingdings" panose="05000000000000000000" pitchFamily="2" charset="2"/>
              <a:buChar char="n"/>
              <a:defRPr/>
            </a:pPr>
            <a:r>
              <a:rPr lang="zh-CN" altLang="en-US" sz="2000" b="1" dirty="0">
                <a:ea typeface="宋体" panose="02010600030101010101" pitchFamily="2" charset="-122"/>
              </a:rPr>
              <a:t>如果一个进程对资源进行请求时，若系统中目前没有可用的资源，系统则检查所有等待资源而被阻塞的进程。</a:t>
            </a:r>
          </a:p>
          <a:p>
            <a:pPr algn="just">
              <a:buFont typeface="Wingdings" panose="05000000000000000000" pitchFamily="2" charset="2"/>
              <a:buChar char="n"/>
              <a:defRPr/>
            </a:pPr>
            <a:r>
              <a:rPr lang="zh-CN" altLang="en-US" sz="2000" b="1" dirty="0">
                <a:ea typeface="宋体" panose="02010600030101010101" pitchFamily="2" charset="-122"/>
              </a:rPr>
              <a:t>如果这些阻塞的进程中有请求资源进程所需要的资源，则把资源从这些阻塞的进程中拿出以分配给请求资源的进程。</a:t>
            </a:r>
          </a:p>
          <a:p>
            <a:pPr marL="0" indent="0" algn="just">
              <a:buFont typeface="Monotype Sorts" pitchFamily="2" charset="2"/>
              <a:buNone/>
              <a:defRPr/>
            </a:pPr>
            <a:r>
              <a:rPr lang="zh-CN" altLang="en-US" sz="2000" b="1" dirty="0">
                <a:ea typeface="宋体" panose="02010600030101010101" pitchFamily="2" charset="-122"/>
              </a:rPr>
              <a:t>     (1) 这种资源分配方案会出现死锁吗？为什么？</a:t>
            </a:r>
            <a:endParaRPr lang="en-US" altLang="zh-CN" sz="2000" b="1" dirty="0">
              <a:ea typeface="宋体" panose="02010600030101010101" pitchFamily="2" charset="-122"/>
            </a:endParaRPr>
          </a:p>
          <a:p>
            <a:pPr marL="0" indent="0" algn="just">
              <a:buFont typeface="Monotype Sorts" pitchFamily="2" charset="2"/>
              <a:buNone/>
              <a:defRPr/>
            </a:pPr>
            <a:r>
              <a:rPr lang="zh-CN" altLang="en-US" sz="2000" b="1" dirty="0">
                <a:ea typeface="宋体" panose="02010600030101010101" pitchFamily="2" charset="-122"/>
              </a:rPr>
              <a:t>     (2) </a:t>
            </a:r>
            <a:r>
              <a:rPr lang="zh-CN" altLang="en-US" sz="2000" b="1" dirty="0">
                <a:latin typeface="宋体" panose="02010600030101010101" pitchFamily="2" charset="-122"/>
                <a:ea typeface="宋体" panose="02010600030101010101" pitchFamily="2" charset="-122"/>
              </a:rPr>
              <a:t>这种资源分配方案存在什么问题？</a:t>
            </a:r>
            <a:r>
              <a:rPr lang="zh-CN" altLang="en-US" sz="2000" b="1" dirty="0">
                <a:ea typeface="宋体" panose="02010600030101010101" pitchFamily="2" charset="-122"/>
              </a:rPr>
              <a:t> </a:t>
            </a:r>
          </a:p>
          <a:p>
            <a:pPr>
              <a:defRPr/>
            </a:pP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EE8C55-AB5F-4ED7-8B5F-C53C38477C9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Chapter Objectives</a:t>
            </a:r>
          </a:p>
        </p:txBody>
      </p:sp>
      <p:sp>
        <p:nvSpPr>
          <p:cNvPr id="6147" name="Rectangle 3">
            <a:extLst>
              <a:ext uri="{FF2B5EF4-FFF2-40B4-BE49-F238E27FC236}">
                <a16:creationId xmlns:a16="http://schemas.microsoft.com/office/drawing/2014/main" id="{D519AF93-C0BA-4D8A-9395-7E1FD998072C}"/>
              </a:ext>
            </a:extLst>
          </p:cNvPr>
          <p:cNvSpPr>
            <a:spLocks noGrp="1" noChangeArrowheads="1"/>
          </p:cNvSpPr>
          <p:nvPr>
            <p:ph type="body" idx="4294967295"/>
          </p:nvPr>
        </p:nvSpPr>
        <p:spPr>
          <a:xfrm>
            <a:off x="827088" y="1282700"/>
            <a:ext cx="7335837" cy="4452938"/>
          </a:xfrm>
        </p:spPr>
        <p:txBody>
          <a:bodyPr/>
          <a:lstStyle/>
          <a:p>
            <a:r>
              <a:rPr lang="zh-CN" altLang="en-US" sz="2800">
                <a:ea typeface="宋体" panose="02010600030101010101" pitchFamily="2" charset="-122"/>
              </a:rPr>
              <a:t>To develop a description of deadlocks, which </a:t>
            </a:r>
            <a:r>
              <a:rPr lang="zh-CN" altLang="en-US" sz="2800" b="1">
                <a:ea typeface="宋体" panose="02010600030101010101" pitchFamily="2" charset="-122"/>
              </a:rPr>
              <a:t>prevent</a:t>
            </a:r>
            <a:r>
              <a:rPr lang="zh-CN" altLang="en-US" sz="2800">
                <a:ea typeface="宋体" panose="02010600030101010101" pitchFamily="2" charset="-122"/>
              </a:rPr>
              <a:t> sets of concurrent processes from completing their tasks</a:t>
            </a:r>
          </a:p>
          <a:p>
            <a:r>
              <a:rPr lang="zh-CN" altLang="en-US" sz="2800">
                <a:ea typeface="宋体" panose="02010600030101010101" pitchFamily="2" charset="-122"/>
              </a:rPr>
              <a:t>To present a number of different methods for </a:t>
            </a:r>
            <a:r>
              <a:rPr lang="zh-CN" altLang="en-US" sz="2800" b="1">
                <a:ea typeface="宋体" panose="02010600030101010101" pitchFamily="2" charset="-122"/>
              </a:rPr>
              <a:t>preventing </a:t>
            </a:r>
            <a:r>
              <a:rPr lang="zh-CN" altLang="en-US" sz="2800">
                <a:ea typeface="宋体" panose="02010600030101010101" pitchFamily="2" charset="-122"/>
              </a:rPr>
              <a:t>or </a:t>
            </a:r>
            <a:r>
              <a:rPr lang="zh-CN" altLang="en-US" sz="2800" b="1">
                <a:ea typeface="宋体" panose="02010600030101010101" pitchFamily="2" charset="-122"/>
              </a:rPr>
              <a:t>avoiding</a:t>
            </a:r>
            <a:r>
              <a:rPr lang="zh-CN" altLang="en-US" sz="2800">
                <a:ea typeface="宋体" panose="02010600030101010101" pitchFamily="2" charset="-122"/>
              </a:rPr>
              <a:t> deadlocks in a computer system.</a:t>
            </a:r>
          </a:p>
          <a:p>
            <a:pPr>
              <a:buSzPct val="85000"/>
              <a:buFont typeface="Monotype Sorts" pitchFamily="2" charset="2"/>
              <a:buNone/>
            </a:pPr>
            <a:endParaRPr lang="zh-CN" altLang="en-US" sz="2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xfrm>
            <a:off x="685006" y="415031"/>
            <a:ext cx="8077200" cy="609600"/>
          </a:xfrm>
          <a:ln>
            <a:miter/>
          </a:ln>
        </p:spPr>
        <p:txBody>
          <a:bodyPr/>
          <a:lstStyle/>
          <a:p>
            <a:pPr>
              <a:defRPr/>
            </a:pPr>
            <a:r>
              <a:rPr lang="zh-CN" altLang="en-US" dirty="0">
                <a:effectLst>
                  <a:outerShdw blurRad="38100" dist="38100" dir="2700000" algn="tl">
                    <a:srgbClr val="C0C0C0"/>
                  </a:outerShdw>
                </a:effectLst>
                <a:ea typeface="宋体" pitchFamily="2" charset="-122"/>
                <a:cs typeface="+mj-cs"/>
              </a:rPr>
              <a:t>讨论：如何预防可能出现的死锁？</a:t>
            </a:r>
            <a:r>
              <a:rPr lang="zh-CN" altLang="en-US" dirty="0" smtClean="0">
                <a:effectLst>
                  <a:outerShdw blurRad="38100" dist="38100" dir="2700000" algn="tl">
                    <a:srgbClr val="C0C0C0"/>
                  </a:outerShdw>
                </a:effectLst>
                <a:ea typeface="宋体" pitchFamily="2" charset="-122"/>
                <a:cs typeface="+mj-cs"/>
              </a:rPr>
              <a:t>说明理由</a:t>
            </a:r>
            <a:endParaRPr lang="en-US" altLang="zh-CN" dirty="0">
              <a:effectLst>
                <a:outerShdw blurRad="38100" dist="38100" dir="2700000" algn="tl">
                  <a:srgbClr val="C0C0C0"/>
                </a:outerShdw>
              </a:effectLst>
              <a:ea typeface="宋体" pitchFamily="2" charset="-122"/>
              <a:cs typeface="+mj-cs"/>
            </a:endParaRP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9"/>
            <a:ext cx="7729537" cy="3712852"/>
          </a:xfrm>
        </p:spPr>
        <p:txBody>
          <a:bodyPr/>
          <a:lstStyle/>
          <a:p>
            <a:pPr>
              <a:lnSpc>
                <a:spcPct val="80000"/>
              </a:lnSpc>
              <a:buSzPct val="85000"/>
            </a:pPr>
            <a:r>
              <a:rPr lang="en-US" altLang="zh-CN" sz="2000" dirty="0">
                <a:ea typeface="宋体" panose="02010600030101010101" pitchFamily="2" charset="-122"/>
              </a:rPr>
              <a:t>Example </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a:t>
            </a:r>
            <a:r>
              <a:rPr lang="en-US" altLang="zh-CN" sz="2000" dirty="0">
                <a:ea typeface="宋体" panose="02010600030101010101" pitchFamily="2" charset="-122"/>
              </a:rPr>
              <a:t>, initialized both to 1</a:t>
            </a:r>
          </a:p>
          <a:p>
            <a:pPr lvl="1">
              <a:lnSpc>
                <a:spcPct val="80000"/>
              </a:lnSpc>
            </a:pPr>
            <a:r>
              <a:rPr lang="en-US" altLang="zh-CN" sz="2000" dirty="0">
                <a:ea typeface="宋体" panose="02010600030101010101" pitchFamily="2" charset="-122"/>
              </a:rPr>
              <a:t>semaphores </a:t>
            </a:r>
            <a:r>
              <a:rPr lang="en-US" altLang="zh-CN" sz="2000" i="1" dirty="0">
                <a:ea typeface="宋体" panose="02010600030101010101" pitchFamily="2" charset="-122"/>
              </a:rPr>
              <a:t>A</a:t>
            </a:r>
            <a:r>
              <a:rPr lang="en-US" altLang="zh-CN" sz="2000" dirty="0">
                <a:ea typeface="宋体" panose="02010600030101010101" pitchFamily="2" charset="-122"/>
              </a:rPr>
              <a:t> and</a:t>
            </a:r>
            <a:r>
              <a:rPr lang="en-US" altLang="zh-CN" sz="2000" i="1" dirty="0">
                <a:ea typeface="宋体" panose="02010600030101010101" pitchFamily="2" charset="-122"/>
              </a:rPr>
              <a:t> B </a:t>
            </a:r>
            <a:r>
              <a:rPr lang="en-US" altLang="zh-CN" sz="2000" i="1" dirty="0">
                <a:solidFill>
                  <a:srgbClr val="006600"/>
                </a:solidFill>
                <a:ea typeface="宋体" panose="02010600030101010101" pitchFamily="2" charset="-122"/>
              </a:rPr>
              <a:t>represent two resources</a:t>
            </a:r>
            <a:r>
              <a:rPr lang="en-US" altLang="zh-CN" sz="2000" i="1" dirty="0">
                <a:ea typeface="宋体" panose="02010600030101010101" pitchFamily="2" charset="-122"/>
              </a:rPr>
              <a:t>.</a:t>
            </a:r>
            <a:endParaRPr lang="en-US" altLang="zh-CN" sz="2000" dirty="0">
              <a:solidFill>
                <a:srgbClr val="0000FF"/>
              </a:solidFill>
              <a:ea typeface="宋体" panose="02010600030101010101" pitchFamily="2" charset="-122"/>
            </a:endParaRPr>
          </a:p>
          <a:p>
            <a:pPr lvl="1">
              <a:lnSpc>
                <a:spcPct val="80000"/>
              </a:lnSpc>
            </a:pPr>
            <a:endParaRPr lang="en-US" altLang="zh-CN" sz="2000" dirty="0">
              <a:ea typeface="宋体" panose="02010600030101010101" pitchFamily="2" charset="-122"/>
            </a:endParaRPr>
          </a:p>
          <a:p>
            <a:pPr lvl="4">
              <a:lnSpc>
                <a:spcPct val="80000"/>
              </a:lnSpc>
              <a:buFont typeface="Monotype Sorts" pitchFamily="2" charset="2"/>
              <a:buNone/>
            </a:pP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0</a:t>
            </a:r>
            <a:r>
              <a:rPr lang="en-US" altLang="zh-CN" dirty="0">
                <a:ea typeface="宋体" panose="02010600030101010101" pitchFamily="2" charset="-122"/>
              </a:rPr>
              <a:t>		   </a:t>
            </a:r>
            <a:r>
              <a:rPr lang="en-US" altLang="zh-CN" i="1" dirty="0">
                <a:ea typeface="宋体" panose="02010600030101010101" pitchFamily="2" charset="-122"/>
              </a:rPr>
              <a:t>P</a:t>
            </a:r>
            <a:r>
              <a:rPr lang="en-US" altLang="zh-CN" baseline="-25000" dirty="0">
                <a:ea typeface="宋体" panose="02010600030101010101" pitchFamily="2" charset="-122"/>
              </a:rPr>
              <a:t>1</a:t>
            </a:r>
            <a:endParaRPr lang="en-US" altLang="zh-CN" dirty="0">
              <a:ea typeface="宋体" panose="02010600030101010101" pitchFamily="2" charset="-122"/>
            </a:endParaRPr>
          </a:p>
          <a:p>
            <a:pPr lvl="4">
              <a:lnSpc>
                <a:spcPct val="80000"/>
              </a:lnSpc>
              <a:buFont typeface="Monotype Sorts" pitchFamily="2" charset="2"/>
              <a:buNone/>
            </a:pPr>
            <a:r>
              <a:rPr lang="en-US" altLang="zh-CN" dirty="0">
                <a:solidFill>
                  <a:srgbClr val="C00000"/>
                </a:solidFill>
                <a:ea typeface="宋体" panose="02010600030101010101" pitchFamily="2" charset="-122"/>
              </a:rPr>
              <a:t>wait (A);</a:t>
            </a:r>
            <a:r>
              <a:rPr lang="en-US" altLang="zh-CN" dirty="0">
                <a:solidFill>
                  <a:srgbClr val="0000FF"/>
                </a:solidFill>
                <a:ea typeface="宋体" panose="02010600030101010101" pitchFamily="2" charset="-122"/>
              </a:rPr>
              <a:t>		wait(B)   //</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dirty="0">
                <a:solidFill>
                  <a:srgbClr val="0000FF"/>
                </a:solidFill>
                <a:ea typeface="宋体" panose="02010600030101010101" pitchFamily="2" charset="-122"/>
              </a:rPr>
              <a:t>wait (B);		</a:t>
            </a:r>
            <a:r>
              <a:rPr lang="en-US" altLang="zh-CN"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                </a:t>
            </a:r>
            <a:r>
              <a:rPr lang="en-US" altLang="zh-CN" sz="2000" dirty="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signal(A</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a:t>
            </a:r>
            <a:r>
              <a:rPr lang="en-US" altLang="zh-CN" sz="2000" dirty="0">
                <a:solidFill>
                  <a:srgbClr val="006600"/>
                </a:solidFill>
                <a:ea typeface="宋体" panose="02010600030101010101" pitchFamily="2" charset="-122"/>
              </a:rPr>
              <a:t>signal(A);</a:t>
            </a:r>
          </a:p>
          <a:p>
            <a:pPr lvl="1">
              <a:lnSpc>
                <a:spcPct val="80000"/>
              </a:lnSpc>
              <a:buFont typeface="Monotype Sorts" pitchFamily="2" charset="2"/>
              <a:buNone/>
            </a:pP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        </a:t>
            </a:r>
            <a:r>
              <a:rPr lang="en-US" altLang="zh-CN" sz="2000" dirty="0" smtClean="0">
                <a:solidFill>
                  <a:srgbClr val="006600"/>
                </a:solidFill>
                <a:ea typeface="宋体" panose="02010600030101010101" pitchFamily="2" charset="-122"/>
              </a:rPr>
              <a:t>       signal(B</a:t>
            </a:r>
            <a:r>
              <a:rPr lang="en-US" altLang="zh-CN" sz="2000" dirty="0">
                <a:solidFill>
                  <a:srgbClr val="006600"/>
                </a:solidFill>
                <a:ea typeface="宋体" panose="02010600030101010101" pitchFamily="2" charset="-122"/>
              </a:rPr>
              <a:t>);</a:t>
            </a:r>
          </a:p>
        </p:txBody>
      </p:sp>
      <p:sp>
        <p:nvSpPr>
          <p:cNvPr id="2" name="圆角矩形标注 1"/>
          <p:cNvSpPr/>
          <p:nvPr/>
        </p:nvSpPr>
        <p:spPr bwMode="auto">
          <a:xfrm>
            <a:off x="685006" y="4939991"/>
            <a:ext cx="6540984" cy="1170878"/>
          </a:xfrm>
          <a:prstGeom prst="wedgeRoundRectCallout">
            <a:avLst>
              <a:gd name="adj1" fmla="val -21558"/>
              <a:gd name="adj2" fmla="val 52206"/>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Helvetica" pitchFamily="2" charset="0"/>
              </a:rPr>
              <a:t>将进程</a:t>
            </a:r>
            <a:r>
              <a:rPr kumimoji="0" lang="en-US" altLang="zh-CN" sz="1800" b="0" i="0" u="none" strike="noStrike" cap="none" normalizeH="0" baseline="0" dirty="0" smtClean="0">
                <a:ln>
                  <a:noFill/>
                </a:ln>
                <a:solidFill>
                  <a:schemeClr val="tx1"/>
                </a:solidFill>
                <a:effectLst/>
                <a:latin typeface="Helvetica" pitchFamily="2" charset="0"/>
              </a:rPr>
              <a:t>P</a:t>
            </a:r>
            <a:r>
              <a:rPr kumimoji="0" lang="en-US" altLang="zh-CN" sz="1800" b="0" i="0" u="none" strike="noStrike" cap="none" normalizeH="0" baseline="-25000" dirty="0" smtClean="0">
                <a:ln>
                  <a:noFill/>
                </a:ln>
                <a:solidFill>
                  <a:schemeClr val="tx1"/>
                </a:solidFill>
                <a:effectLst/>
                <a:latin typeface="Helvetica" pitchFamily="2" charset="0"/>
              </a:rPr>
              <a:t>0</a:t>
            </a:r>
            <a:r>
              <a:rPr kumimoji="0" lang="zh-CN" altLang="en-US" sz="1800" b="0" i="0" u="none" strike="noStrike" cap="none" normalizeH="0" baseline="0" dirty="0" smtClean="0">
                <a:ln>
                  <a:noFill/>
                </a:ln>
                <a:solidFill>
                  <a:schemeClr val="tx1"/>
                </a:solidFill>
                <a:effectLst/>
                <a:latin typeface="Helvetica" pitchFamily="2" charset="0"/>
              </a:rPr>
              <a:t>的两个</a:t>
            </a:r>
            <a:r>
              <a:rPr kumimoji="0" lang="en-US" altLang="zh-CN" sz="1800" b="0" i="0" u="none" strike="noStrike" cap="none" normalizeH="0" baseline="0" dirty="0" smtClean="0">
                <a:ln>
                  <a:noFill/>
                </a:ln>
                <a:solidFill>
                  <a:schemeClr val="tx1"/>
                </a:solidFill>
                <a:effectLst/>
                <a:latin typeface="Helvetica" pitchFamily="2" charset="0"/>
              </a:rPr>
              <a:t>wait</a:t>
            </a:r>
            <a:r>
              <a:rPr lang="zh-CN" altLang="en-US" dirty="0">
                <a:latin typeface="Helvetica" pitchFamily="2" charset="0"/>
              </a:rPr>
              <a:t>操作顺序互换，</a:t>
            </a:r>
            <a:r>
              <a:rPr lang="zh-CN" altLang="en-US" dirty="0" smtClean="0">
                <a:latin typeface="Helvetica" pitchFamily="2" charset="0"/>
              </a:rPr>
              <a:t>或者将</a:t>
            </a:r>
            <a:r>
              <a:rPr lang="zh-CN" altLang="en-US" dirty="0">
                <a:latin typeface="Helvetica" pitchFamily="2" charset="0"/>
              </a:rPr>
              <a:t>进程</a:t>
            </a:r>
            <a:r>
              <a:rPr lang="en-US" altLang="zh-CN" dirty="0" smtClean="0">
                <a:latin typeface="Helvetica" pitchFamily="2" charset="0"/>
              </a:rPr>
              <a:t>P</a:t>
            </a:r>
            <a:r>
              <a:rPr lang="en-US" altLang="zh-CN" baseline="-25000" dirty="0" smtClean="0">
                <a:latin typeface="Helvetica" pitchFamily="2" charset="0"/>
              </a:rPr>
              <a:t>1</a:t>
            </a:r>
            <a:r>
              <a:rPr lang="zh-CN" altLang="en-US" dirty="0" smtClean="0">
                <a:latin typeface="Helvetica" pitchFamily="2" charset="0"/>
              </a:rPr>
              <a:t>的</a:t>
            </a:r>
            <a:r>
              <a:rPr lang="zh-CN" altLang="en-US" dirty="0">
                <a:latin typeface="Helvetica" pitchFamily="2" charset="0"/>
              </a:rPr>
              <a:t>两个</a:t>
            </a:r>
            <a:r>
              <a:rPr lang="en-US" altLang="zh-CN" dirty="0">
                <a:latin typeface="Helvetica" pitchFamily="2" charset="0"/>
              </a:rPr>
              <a:t>wait</a:t>
            </a:r>
            <a:r>
              <a:rPr lang="zh-CN" altLang="en-US" dirty="0">
                <a:latin typeface="Helvetica" pitchFamily="2" charset="0"/>
              </a:rPr>
              <a:t>操作顺序</a:t>
            </a:r>
            <a:r>
              <a:rPr lang="zh-CN" altLang="en-US" dirty="0" smtClean="0">
                <a:latin typeface="Helvetica" pitchFamily="2" charset="0"/>
              </a:rPr>
              <a:t>互换；但两者不能同时互换。</a:t>
            </a:r>
            <a:endParaRPr lang="en-US" altLang="zh-CN" dirty="0" smtClean="0">
              <a:latin typeface="Helvetica" pitchFamily="2" charset="0"/>
            </a:endParaRPr>
          </a:p>
          <a:p>
            <a:pPr marL="285750" indent="-285750">
              <a:buFont typeface="Arial" panose="020B0604020202020204" pitchFamily="34" charset="0"/>
              <a:buChar char="•"/>
            </a:pPr>
            <a:r>
              <a:rPr kumimoji="0" lang="zh-CN" altLang="en-US" sz="1800" b="0" i="0" u="none" strike="noStrike" cap="none" normalizeH="0" baseline="0" dirty="0" smtClean="0">
                <a:ln>
                  <a:noFill/>
                </a:ln>
                <a:solidFill>
                  <a:schemeClr val="tx1"/>
                </a:solidFill>
                <a:effectLst/>
                <a:latin typeface="Helvetica" pitchFamily="2" charset="0"/>
              </a:rPr>
              <a:t>破坏了死锁四个必要条件中的“环路等待”</a:t>
            </a:r>
          </a:p>
        </p:txBody>
      </p:sp>
    </p:spTree>
    <p:extLst>
      <p:ext uri="{BB962C8B-B14F-4D97-AF65-F5344CB8AC3E}">
        <p14:creationId xmlns:p14="http://schemas.microsoft.com/office/powerpoint/2010/main" val="206096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640547-37BF-410B-A033-5A14D35D9E28}"/>
              </a:ext>
            </a:extLst>
          </p:cNvPr>
          <p:cNvSpPr/>
          <p:nvPr/>
        </p:nvSpPr>
        <p:spPr>
          <a:xfrm>
            <a:off x="947738" y="1557338"/>
            <a:ext cx="7335837" cy="1754326"/>
          </a:xfrm>
          <a:prstGeom prst="rect">
            <a:avLst/>
          </a:prstGeom>
        </p:spPr>
        <p:txBody>
          <a:bodyPr>
            <a:spAutoFit/>
          </a:bodyPr>
          <a:lstStyle/>
          <a:p>
            <a:pPr marL="285750" indent="-285750">
              <a:lnSpc>
                <a:spcPct val="150000"/>
              </a:lnSpc>
              <a:spcBef>
                <a:spcPts val="1200"/>
              </a:spcBef>
              <a:spcAft>
                <a:spcPts val="0"/>
              </a:spcAft>
              <a:buFont typeface="Wingdings" panose="05000000000000000000" pitchFamily="2" charset="2"/>
              <a:buChar char="n"/>
              <a:tabLst>
                <a:tab pos="2700655" algn="l"/>
              </a:tabLst>
              <a:defRPr/>
            </a:pP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某系统有</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同类资源</a:t>
            </a:r>
            <a:r>
              <a:rPr lang="en-US"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，它们供</a:t>
            </a:r>
            <a:r>
              <a:rPr lang="en-US"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个进程共享</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。如果每个进程最多申请</a:t>
            </a:r>
            <a:r>
              <a:rPr lang="en-US"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成立，</a:t>
            </a:r>
            <a:r>
              <a:rPr lang="zh-CN" altLang="zh-CN" sz="2400"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该系统不会发生死锁</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 name="标题 1">
            <a:extLst>
              <a:ext uri="{FF2B5EF4-FFF2-40B4-BE49-F238E27FC236}">
                <a16:creationId xmlns:a16="http://schemas.microsoft.com/office/drawing/2014/main" id="{408EC2CB-5266-4C57-95A4-3F8523FB787B}"/>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D145F0-8F3F-4356-9D2D-9A96EFBFEEC2}"/>
              </a:ext>
            </a:extLst>
          </p:cNvPr>
          <p:cNvSpPr/>
          <p:nvPr/>
        </p:nvSpPr>
        <p:spPr>
          <a:xfrm>
            <a:off x="904081" y="1176332"/>
            <a:ext cx="7335837" cy="3600986"/>
          </a:xfrm>
          <a:prstGeom prst="rect">
            <a:avLst/>
          </a:prstGeom>
        </p:spPr>
        <p:txBody>
          <a:bodyPr>
            <a:spAutoFit/>
          </a:bodyPr>
          <a:lstStyle/>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个，它们供</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，说明只要不等式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成立，该系统不会发生死锁</a:t>
            </a: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每个进程最多申请使用</a:t>
            </a:r>
            <a:r>
              <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最坏（极端）情况下</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，每个进程</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申请使用了</a:t>
            </a:r>
            <a:r>
              <a:rPr lang="en-US" altLang="zh-CN"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(x-1)</a:t>
            </a:r>
            <a:r>
              <a:rPr lang="zh-CN" altLang="en-US" b="1" u="sng" kern="1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，并同时申请使用下一个资源。</a:t>
            </a:r>
            <a:endParaRPr lang="en-US" altLang="zh-CN" b="1" u="sng" kern="100" dirty="0" smtClean="0">
              <a:solidFill>
                <a:srgbClr val="0009C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上述情况下，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个进程总共使用了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如果系统还有一个可用资源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这些进程中的一个就会获取所需的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个资源而执行完毕，然后就会释放其所已分配的</a:t>
            </a:r>
            <a:r>
              <a:rPr lang="en-US" altLang="zh-CN"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kern="1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rPr>
              <a:t>个资源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，其余进程就会依次获取所需的资源而执行结束。</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1" hangingPunct="1">
              <a:spcBef>
                <a:spcPts val="1200"/>
              </a:spcBef>
              <a:spcAft>
                <a:spcPts val="0"/>
              </a:spcAft>
              <a:buFont typeface="Wingdings" panose="05000000000000000000" pitchFamily="2" charset="2"/>
              <a:buChar char="n"/>
              <a:tabLst>
                <a:tab pos="2700655" algn="l"/>
              </a:tabLst>
              <a:defRP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因此，</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不会</a:t>
            </a:r>
            <a:r>
              <a:rPr lang="zh-CN" altLang="en-US" kern="1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出现死锁的条件是可用资源数</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至少为</a:t>
            </a:r>
            <a:r>
              <a:rPr lang="en-US" altLang="zh-CN" b="1"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en-US"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n(x-1)+1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DAA31CA-AEE9-4823-9B08-8DCBC9614382}"/>
              </a:ext>
            </a:extLst>
          </p:cNvPr>
          <p:cNvSpPr txBox="1">
            <a:spLocks/>
          </p:cNvSpPr>
          <p:nvPr/>
        </p:nvSpPr>
        <p:spPr bwMode="auto">
          <a:xfrm>
            <a:off x="654759" y="328601"/>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1">
            <a:extLst>
              <a:ext uri="{FF2B5EF4-FFF2-40B4-BE49-F238E27FC236}">
                <a16:creationId xmlns:a16="http://schemas.microsoft.com/office/drawing/2014/main" id="{FE918014-3668-430C-B0E8-BB6B54D29EDF}"/>
              </a:ext>
            </a:extLst>
          </p:cNvPr>
          <p:cNvSpPr>
            <a:spLocks noChangeArrowheads="1"/>
          </p:cNvSpPr>
          <p:nvPr/>
        </p:nvSpPr>
        <p:spPr bwMode="auto">
          <a:xfrm>
            <a:off x="903288" y="1414463"/>
            <a:ext cx="7335837"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hangingPunct="1">
              <a:lnSpc>
                <a:spcPct val="150000"/>
              </a:lnSpc>
              <a:spcBef>
                <a:spcPts val="1200"/>
              </a:spcBef>
              <a:buClrTx/>
              <a:buSzTx/>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某系统有同类资源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个进程共享，如果每个进程最多申请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个资源（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），且所有进程的最大需求量之和小于（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9C0"/>
                </a:solidFill>
                <a:latin typeface="Times New Roman" panose="02020603050405020304" pitchFamily="18" charset="0"/>
                <a:ea typeface="宋体" panose="02010600030101010101" pitchFamily="2" charset="-122"/>
                <a:cs typeface="Times New Roman" panose="02020603050405020304" pitchFamily="18" charset="0"/>
              </a:rPr>
              <a:t>试证明该系统不会发生死锁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a:extLst>
              <a:ext uri="{FF2B5EF4-FFF2-40B4-BE49-F238E27FC236}">
                <a16:creationId xmlns:a16="http://schemas.microsoft.com/office/drawing/2014/main" id="{EA86ABA4-38A9-487C-BC85-20A892C1105C}"/>
              </a:ext>
            </a:extLst>
          </p:cNvPr>
          <p:cNvSpPr txBox="1">
            <a:spLocks/>
          </p:cNvSpPr>
          <p:nvPr/>
        </p:nvSpPr>
        <p:spPr bwMode="auto">
          <a:xfrm>
            <a:off x="708025" y="6635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a:effectLst>
                  <a:outerShdw blurRad="38100" dist="38100" dir="2700000" algn="tl">
                    <a:srgbClr val="C0C0C0"/>
                  </a:outerShdw>
                </a:effectLst>
                <a:ea typeface="宋体" pitchFamily="2" charset="-122"/>
                <a:cs typeface="+mj-cs"/>
              </a:rPr>
              <a:t>例题</a:t>
            </a:r>
            <a:endParaRPr lang="zh-CN" altLang="en-US" kern="0" dirty="0">
              <a:effectLst>
                <a:outerShdw blurRad="38100" dist="38100" dir="2700000" algn="tl">
                  <a:srgbClr val="C0C0C0"/>
                </a:outerShdw>
              </a:effectLst>
              <a:ea typeface="宋体" pitchFamily="2" charset="-122"/>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矩形 1">
                <a:extLst>
                  <a:ext uri="{FF2B5EF4-FFF2-40B4-BE49-F238E27FC236}">
                    <a16:creationId xmlns:a16="http://schemas.microsoft.com/office/drawing/2014/main" id="{A8E08DD7-A066-46DA-A9F5-B1788067FA4C}"/>
                  </a:ext>
                </a:extLst>
              </p:cNvPr>
              <p:cNvSpPr>
                <a:spLocks noChangeArrowheads="1"/>
              </p:cNvSpPr>
              <p:nvPr/>
            </p:nvSpPr>
            <p:spPr bwMode="auto">
              <a:xfrm>
                <a:off x="639550" y="1013787"/>
                <a:ext cx="7864899" cy="35394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tabLst>
                    <a:tab pos="2700338" algn="l"/>
                  </a:tabLst>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tabLst>
                    <a:tab pos="2700338" algn="l"/>
                  </a:tabLst>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tabLst>
                    <a:tab pos="2700338" algn="l"/>
                  </a:tabLst>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700338" algn="l"/>
                  </a:tabLst>
                  <a:defRPr sz="2000">
                    <a:solidFill>
                      <a:schemeClr val="tx1"/>
                    </a:solidFill>
                    <a:latin typeface="Helvetica" panose="020B0604020202020204" pitchFamily="34" charset="0"/>
                    <a:cs typeface="Arial" panose="020B0604020202020204" pitchFamily="34" charset="0"/>
                  </a:defRPr>
                </a:lvl9pPr>
              </a:lstStyle>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某系统有同类资源</a:t>
                </a:r>
                <a:r>
                  <a:rPr lang="en-US" altLang="zh-CN" sz="1800" dirty="0">
                    <a:ea typeface="宋体" panose="02010600030101010101" pitchFamily="2" charset="-122"/>
                  </a:rPr>
                  <a:t>m</a:t>
                </a:r>
                <a:r>
                  <a:rPr lang="zh-CN" altLang="en-US" sz="1800" dirty="0">
                    <a:ea typeface="宋体" panose="02010600030101010101" pitchFamily="2" charset="-122"/>
                  </a:rPr>
                  <a:t>个供</a:t>
                </a:r>
                <a:r>
                  <a:rPr lang="en-US" altLang="zh-CN" sz="1800" dirty="0">
                    <a:ea typeface="宋体" panose="02010600030101010101" pitchFamily="2" charset="-122"/>
                  </a:rPr>
                  <a:t>n</a:t>
                </a:r>
                <a:r>
                  <a:rPr lang="zh-CN" altLang="en-US" sz="1800" dirty="0">
                    <a:ea typeface="宋体" panose="02010600030101010101" pitchFamily="2" charset="-122"/>
                  </a:rPr>
                  <a:t>个进程共享，如果每个进程最多申请</a:t>
                </a:r>
                <a:r>
                  <a:rPr lang="en-US" altLang="zh-CN" sz="1800" dirty="0">
                    <a:ea typeface="宋体" panose="02010600030101010101" pitchFamily="2" charset="-122"/>
                  </a:rPr>
                  <a:t>x</a:t>
                </a:r>
                <a:r>
                  <a:rPr lang="zh-CN" altLang="en-US" sz="1800" dirty="0">
                    <a:ea typeface="宋体" panose="02010600030101010101" pitchFamily="2" charset="-122"/>
                  </a:rPr>
                  <a:t>个资源（</a:t>
                </a:r>
                <a:r>
                  <a:rPr lang="en-US" altLang="zh-CN" sz="1800" dirty="0">
                    <a:ea typeface="宋体" panose="02010600030101010101" pitchFamily="2" charset="-122"/>
                  </a:rPr>
                  <a:t> 1</a:t>
                </a:r>
                <a:r>
                  <a:rPr lang="zh-CN" altLang="zh-CN" sz="1800" dirty="0">
                    <a:ea typeface="宋体" panose="02010600030101010101" pitchFamily="2" charset="-122"/>
                  </a:rPr>
                  <a:t>≤</a:t>
                </a:r>
                <a:r>
                  <a:rPr lang="en-US" altLang="zh-CN" sz="1800" dirty="0">
                    <a:ea typeface="宋体" panose="02010600030101010101" pitchFamily="2" charset="-122"/>
                  </a:rPr>
                  <a:t>x</a:t>
                </a:r>
                <a:r>
                  <a:rPr lang="zh-CN" altLang="zh-CN" sz="1800" dirty="0">
                    <a:ea typeface="宋体" panose="02010600030101010101" pitchFamily="2" charset="-122"/>
                  </a:rPr>
                  <a:t>≤</a:t>
                </a:r>
                <a:r>
                  <a:rPr lang="en-US" altLang="zh-CN" sz="1800" dirty="0">
                    <a:ea typeface="宋体" panose="02010600030101010101" pitchFamily="2" charset="-122"/>
                  </a:rPr>
                  <a:t>m </a:t>
                </a:r>
                <a:r>
                  <a:rPr lang="zh-CN" altLang="en-US" sz="1800" dirty="0">
                    <a:ea typeface="宋体" panose="02010600030101010101" pitchFamily="2" charset="-122"/>
                  </a:rPr>
                  <a:t>），且所有进程的最大需求量之和小于（</a:t>
                </a:r>
                <a:r>
                  <a:rPr lang="en-US" altLang="zh-CN" sz="1800" dirty="0" err="1">
                    <a:ea typeface="宋体" panose="02010600030101010101" pitchFamily="2" charset="-122"/>
                  </a:rPr>
                  <a:t>m+n</a:t>
                </a:r>
                <a:r>
                  <a:rPr lang="zh-CN" altLang="en-US" sz="1800" dirty="0">
                    <a:ea typeface="宋体" panose="02010600030101010101" pitchFamily="2" charset="-122"/>
                  </a:rPr>
                  <a:t>）（即</a:t>
                </a:r>
                <a14:m>
                  <m:oMath xmlns:m="http://schemas.openxmlformats.org/officeDocument/2006/math">
                    <m:r>
                      <a:rPr lang="en-US" altLang="zh-CN" sz="1800" b="0" i="1" smtClean="0">
                        <a:latin typeface="Cambria Math" panose="02040503050406030204" pitchFamily="18" charset="0"/>
                        <a:ea typeface="宋体" panose="02010600030101010101" pitchFamily="2" charset="-122"/>
                      </a:rPr>
                      <m:t>𝑛𝑥</m:t>
                    </m:r>
                    <m:r>
                      <a:rPr lang="en-US" altLang="zh-CN" sz="1800" b="0" i="1" smtClean="0">
                        <a:latin typeface="Cambria Math" panose="02040503050406030204" pitchFamily="18" charset="0"/>
                        <a:ea typeface="Cambria Math" panose="02040503050406030204" pitchFamily="18" charset="0"/>
                      </a:rPr>
                      <m:t>&lt;</m:t>
                    </m:r>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oMath>
                </a14:m>
                <a:r>
                  <a:rPr lang="zh-CN" altLang="en-US" sz="1800" dirty="0">
                    <a:ea typeface="宋体" panose="02010600030101010101" pitchFamily="2" charset="-122"/>
                  </a:rPr>
                  <a:t>），试证明该系统不会发生死锁。</a:t>
                </a:r>
                <a:endParaRPr lang="en-US" altLang="zh-CN" sz="18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若系统会发生死锁（四个必要条件成立）。每个进程都应最多申请到</a:t>
                </a:r>
                <a:r>
                  <a:rPr lang="en-US" altLang="zh-CN" sz="1800" dirty="0">
                    <a:ea typeface="宋体" panose="02010600030101010101" pitchFamily="2" charset="-122"/>
                  </a:rPr>
                  <a:t>x-1</a:t>
                </a:r>
                <a:r>
                  <a:rPr lang="zh-CN" altLang="en-US" sz="1800" dirty="0">
                    <a:ea typeface="宋体" panose="02010600030101010101" pitchFamily="2" charset="-122"/>
                  </a:rPr>
                  <a:t>个资源，每个进程至少缺少</a:t>
                </a:r>
                <a:r>
                  <a:rPr lang="en-US" altLang="zh-CN" sz="1800" dirty="0">
                    <a:ea typeface="宋体" panose="02010600030101010101" pitchFamily="2" charset="-122"/>
                  </a:rPr>
                  <a:t>1</a:t>
                </a:r>
                <a:r>
                  <a:rPr lang="zh-CN" altLang="en-US" sz="1800" dirty="0">
                    <a:ea typeface="宋体" panose="02010600030101010101" pitchFamily="2" charset="-122"/>
                  </a:rPr>
                  <a:t>个资源。因此若系统资源不超过</a:t>
                </a:r>
                <a:r>
                  <a:rPr lang="en-US" altLang="zh-CN" sz="1800" dirty="0">
                    <a:ea typeface="宋体" panose="02010600030101010101" pitchFamily="2" charset="-122"/>
                  </a:rPr>
                  <a:t>n(x-1)</a:t>
                </a:r>
                <a:r>
                  <a:rPr lang="zh-CN" altLang="en-US" sz="1800" dirty="0">
                    <a:ea typeface="宋体" panose="02010600030101010101" pitchFamily="2" charset="-122"/>
                  </a:rPr>
                  <a:t>个，系统</a:t>
                </a:r>
                <a:r>
                  <a:rPr lang="zh-CN" altLang="en-US" sz="1800" b="1" dirty="0">
                    <a:solidFill>
                      <a:srgbClr val="000099"/>
                    </a:solidFill>
                    <a:ea typeface="宋体" panose="02010600030101010101" pitchFamily="2" charset="-122"/>
                  </a:rPr>
                  <a:t>可能会</a:t>
                </a:r>
                <a:r>
                  <a:rPr lang="zh-CN" altLang="en-US" sz="1800" dirty="0">
                    <a:ea typeface="宋体" panose="02010600030101010101" pitchFamily="2" charset="-122"/>
                  </a:rPr>
                  <a:t>发生死锁，即系统</a:t>
                </a:r>
                <a:r>
                  <a:rPr lang="zh-CN" altLang="en-US" sz="1800" dirty="0">
                    <a:solidFill>
                      <a:srgbClr val="C00000"/>
                    </a:solidFill>
                    <a:ea typeface="宋体" panose="02010600030101010101" pitchFamily="2" charset="-122"/>
                  </a:rPr>
                  <a:t>可能发生死锁的条件是</a:t>
                </a:r>
                <a14:m>
                  <m:oMath xmlns:m="http://schemas.openxmlformats.org/officeDocument/2006/math">
                    <m:r>
                      <a:rPr lang="en-US" altLang="zh-CN" sz="1800" b="0" i="1" smtClean="0">
                        <a:solidFill>
                          <a:srgbClr val="0009C0"/>
                        </a:solidFill>
                        <a:latin typeface="Cambria Math" panose="02040503050406030204" pitchFamily="18" charset="0"/>
                        <a:ea typeface="Cambria Math" panose="02040503050406030204" pitchFamily="18" charset="0"/>
                      </a:rPr>
                      <m:t>𝑚</m:t>
                    </m:r>
                    <m:r>
                      <a:rPr lang="en-US" altLang="zh-CN" sz="1800" b="0" i="1" smtClean="0">
                        <a:solidFill>
                          <a:srgbClr val="0009C0"/>
                        </a:solidFill>
                        <a:latin typeface="Cambria Math" panose="02040503050406030204" pitchFamily="18" charset="0"/>
                        <a:ea typeface="Cambria Math" panose="02040503050406030204" pitchFamily="18" charset="0"/>
                      </a:rPr>
                      <m:t>≤</m:t>
                    </m:r>
                    <m:r>
                      <a:rPr lang="en-US" altLang="zh-CN" sz="1800" b="0" i="1" smtClean="0">
                        <a:solidFill>
                          <a:srgbClr val="0009C0"/>
                        </a:solidFill>
                        <a:latin typeface="Cambria Math" panose="02040503050406030204" pitchFamily="18" charset="0"/>
                        <a:ea typeface="Cambria Math" panose="02040503050406030204" pitchFamily="18" charset="0"/>
                      </a:rPr>
                      <m:t>𝑛</m:t>
                    </m:r>
                    <m:d>
                      <m:dPr>
                        <m:ctrlPr>
                          <a:rPr lang="en-US" altLang="zh-CN" sz="1800" b="0" i="1" smtClean="0">
                            <a:solidFill>
                              <a:srgbClr val="0009C0"/>
                            </a:solidFill>
                            <a:latin typeface="Cambria Math" panose="02040503050406030204" pitchFamily="18" charset="0"/>
                            <a:ea typeface="Cambria Math" panose="02040503050406030204" pitchFamily="18" charset="0"/>
                          </a:rPr>
                        </m:ctrlPr>
                      </m:dPr>
                      <m:e>
                        <m:r>
                          <a:rPr lang="en-US" altLang="zh-CN" sz="1800" b="0" i="1" smtClean="0">
                            <a:solidFill>
                              <a:srgbClr val="0009C0"/>
                            </a:solidFill>
                            <a:latin typeface="Cambria Math" panose="02040503050406030204" pitchFamily="18" charset="0"/>
                            <a:ea typeface="Cambria Math" panose="02040503050406030204" pitchFamily="18" charset="0"/>
                          </a:rPr>
                          <m:t>𝑥</m:t>
                        </m:r>
                        <m:r>
                          <a:rPr lang="en-US" altLang="zh-CN" sz="1800" b="0" i="1" smtClean="0">
                            <a:solidFill>
                              <a:srgbClr val="0009C0"/>
                            </a:solidFill>
                            <a:latin typeface="Cambria Math" panose="02040503050406030204" pitchFamily="18" charset="0"/>
                            <a:ea typeface="Cambria Math" panose="02040503050406030204" pitchFamily="18" charset="0"/>
                          </a:rPr>
                          <m:t>−1</m:t>
                        </m:r>
                      </m:e>
                    </m:d>
                  </m:oMath>
                </a14:m>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因此若要求该系统</a:t>
                </a:r>
                <a:r>
                  <a:rPr lang="zh-CN" altLang="en-US" sz="1600" dirty="0">
                    <a:solidFill>
                      <a:srgbClr val="000099"/>
                    </a:solidFill>
                    <a:ea typeface="宋体" panose="02010600030101010101" pitchFamily="2" charset="-122"/>
                  </a:rPr>
                  <a:t>不会</a:t>
                </a:r>
                <a:r>
                  <a:rPr lang="zh-CN" altLang="en-US" sz="1600" dirty="0">
                    <a:ea typeface="宋体" panose="02010600030101010101" pitchFamily="2" charset="-122"/>
                  </a:rPr>
                  <a:t>发生死锁，则应满足</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&gt;</m:t>
                    </m:r>
                    <m:r>
                      <a:rPr lang="en-US" altLang="zh-CN" sz="1600" b="0" i="1" smtClean="0">
                        <a:latin typeface="Cambria Math" panose="02040503050406030204" pitchFamily="18" charset="0"/>
                        <a:ea typeface="Cambria Math" panose="02040503050406030204" pitchFamily="18" charset="0"/>
                      </a:rPr>
                      <m:t>𝑛</m:t>
                    </m:r>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𝑥</m:t>
                        </m:r>
                        <m:r>
                          <a:rPr lang="en-US" altLang="zh-CN" sz="1600" b="0" i="1" smtClean="0">
                            <a:latin typeface="Cambria Math" panose="02040503050406030204" pitchFamily="18" charset="0"/>
                            <a:ea typeface="Cambria Math" panose="02040503050406030204" pitchFamily="18" charset="0"/>
                          </a:rPr>
                          <m:t>−1</m:t>
                        </m:r>
                      </m:e>
                    </m:d>
                  </m:oMath>
                </a14:m>
                <a:r>
                  <a:rPr lang="en-US" altLang="zh-CN" sz="1600" dirty="0">
                    <a:ea typeface="宋体" panose="02010600030101010101" pitchFamily="2" charset="-122"/>
                  </a:rPr>
                  <a:t>, </a:t>
                </a:r>
                <a:r>
                  <a:rPr lang="zh-CN" altLang="en-US" sz="1600" dirty="0">
                    <a:ea typeface="宋体" panose="02010600030101010101" pitchFamily="2" charset="-122"/>
                  </a:rPr>
                  <a:t>即</a:t>
                </a:r>
                <a14:m>
                  <m:oMath xmlns:m="http://schemas.openxmlformats.org/officeDocument/2006/math">
                    <m:r>
                      <a:rPr lang="en-US" altLang="zh-CN" sz="1600" b="0" i="1" smtClean="0">
                        <a:latin typeface="Cambria Math" panose="02040503050406030204" pitchFamily="18" charset="0"/>
                        <a:ea typeface="宋体" panose="02010600030101010101" pitchFamily="2" charset="-122"/>
                      </a:rPr>
                      <m:t>𝑛𝑥</m:t>
                    </m:r>
                    <m:r>
                      <a:rPr lang="en-US" altLang="zh-CN" sz="1600" b="0" i="1" smtClean="0">
                        <a:latin typeface="Cambria Math" panose="02040503050406030204" pitchFamily="18" charset="0"/>
                        <a:ea typeface="Cambria Math" panose="02040503050406030204" pitchFamily="18" charset="0"/>
                      </a:rPr>
                      <m:t>&lt;</m:t>
                    </m:r>
                    <m:r>
                      <a:rPr lang="en-US" altLang="zh-CN" sz="1600" b="0" i="1" smtClean="0">
                        <a:latin typeface="Cambria Math" panose="02040503050406030204" pitchFamily="18" charset="0"/>
                        <a:ea typeface="Cambria Math" panose="02040503050406030204" pitchFamily="18" charset="0"/>
                      </a:rPr>
                      <m:t>𝑚</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oMath>
                </a14:m>
                <a:r>
                  <a:rPr lang="zh-CN" altLang="en-US" sz="1600" dirty="0">
                    <a:ea typeface="宋体" panose="02010600030101010101" pitchFamily="2" charset="-122"/>
                  </a:rPr>
                  <a:t>。</a:t>
                </a:r>
                <a:endParaRPr lang="en-US" altLang="zh-CN" sz="1600" dirty="0">
                  <a:ea typeface="宋体" panose="02010600030101010101" pitchFamily="2" charset="-122"/>
                </a:endParaRPr>
              </a:p>
              <a:p>
                <a:pPr eaLnBrk="1">
                  <a:spcBef>
                    <a:spcPts val="1200"/>
                  </a:spcBef>
                  <a:buClrTx/>
                  <a:buSzTx/>
                  <a:buFont typeface="Wingdings" panose="05000000000000000000" pitchFamily="2" charset="2"/>
                  <a:buChar char="n"/>
                </a:pPr>
                <a:r>
                  <a:rPr lang="zh-CN" altLang="en-US" sz="1800" dirty="0">
                    <a:ea typeface="宋体" panose="02010600030101010101" pitchFamily="2" charset="-122"/>
                  </a:rPr>
                  <a:t>或：此时剩余资源为</a:t>
                </a:r>
                <a:r>
                  <a:rPr lang="en-US" altLang="zh-CN" sz="1800" dirty="0">
                    <a:ea typeface="宋体" panose="02010600030101010101" pitchFamily="2" charset="-122"/>
                  </a:rPr>
                  <a:t>m-n(x-1)</a:t>
                </a:r>
                <a:r>
                  <a:rPr lang="zh-CN" altLang="en-US" sz="1800" dirty="0">
                    <a:ea typeface="宋体" panose="02010600030101010101" pitchFamily="2" charset="-122"/>
                  </a:rPr>
                  <a:t>。</a:t>
                </a:r>
                <a:endParaRPr lang="en-US" altLang="zh-CN" sz="18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a:ea typeface="宋体" panose="02010600030101010101" pitchFamily="2" charset="-122"/>
                  </a:rPr>
                  <a:t>0</a:t>
                </a:r>
                <a:r>
                  <a:rPr lang="zh-CN" altLang="en-US" sz="1600" dirty="0">
                    <a:ea typeface="宋体" panose="02010600030101010101" pitchFamily="2" charset="-122"/>
                  </a:rPr>
                  <a:t>，即</a:t>
                </a:r>
                <a:r>
                  <a:rPr lang="en-US" altLang="zh-CN" sz="1600" dirty="0" err="1">
                    <a:ea typeface="宋体" panose="02010600030101010101" pitchFamily="2" charset="-122"/>
                  </a:rPr>
                  <a:t>nx</a:t>
                </a:r>
                <a14:m>
                  <m:oMath xmlns:m="http://schemas.openxmlformats.org/officeDocument/2006/math">
                    <m:r>
                      <a:rPr lang="en-US" altLang="zh-CN" sz="1600" i="1" dirty="0" smtClean="0">
                        <a:latin typeface="Cambria Math" panose="02040503050406030204" pitchFamily="18" charset="0"/>
                        <a:ea typeface="Cambria Math" panose="02040503050406030204" pitchFamily="18" charset="0"/>
                      </a:rPr>
                      <m:t>≥</m:t>
                    </m:r>
                  </m:oMath>
                </a14:m>
                <a:r>
                  <a:rPr lang="en-US" altLang="zh-CN" sz="1600" dirty="0" err="1">
                    <a:ea typeface="宋体" panose="02010600030101010101" pitchFamily="2" charset="-122"/>
                  </a:rPr>
                  <a:t>m+n</a:t>
                </a:r>
                <a:r>
                  <a:rPr lang="zh-CN" altLang="en-US" sz="1600" dirty="0">
                    <a:ea typeface="宋体" panose="02010600030101010101" pitchFamily="2" charset="-122"/>
                  </a:rPr>
                  <a:t>，系统可能发生死锁；</a:t>
                </a:r>
                <a:endParaRPr lang="en-US" altLang="zh-CN" sz="1600" dirty="0">
                  <a:ea typeface="宋体" panose="02010600030101010101" pitchFamily="2" charset="-122"/>
                </a:endParaRPr>
              </a:p>
              <a:p>
                <a:pPr lvl="1" eaLnBrk="1">
                  <a:spcBef>
                    <a:spcPts val="1200"/>
                  </a:spcBef>
                  <a:buClrTx/>
                  <a:buSzTx/>
                  <a:buFont typeface="Wingdings" panose="05000000000000000000" pitchFamily="2" charset="2"/>
                  <a:buChar char="l"/>
                </a:pPr>
                <a:r>
                  <a:rPr lang="zh-CN" altLang="en-US" sz="1600" dirty="0">
                    <a:ea typeface="宋体" panose="02010600030101010101" pitchFamily="2" charset="-122"/>
                  </a:rPr>
                  <a:t>若剩余资源</a:t>
                </a:r>
                <a:r>
                  <a:rPr lang="en-US" altLang="zh-CN" sz="1600" dirty="0">
                    <a:ea typeface="宋体" panose="02010600030101010101" pitchFamily="2" charset="-122"/>
                  </a:rPr>
                  <a:t>m-n(x-1) &gt;0</a:t>
                </a:r>
                <a:r>
                  <a:rPr lang="zh-CN" altLang="en-US" sz="1600" dirty="0">
                    <a:ea typeface="宋体" panose="02010600030101010101" pitchFamily="2" charset="-122"/>
                  </a:rPr>
                  <a:t>，即</a:t>
                </a:r>
                <a:r>
                  <a:rPr lang="en-US" altLang="zh-CN" sz="1600" dirty="0" err="1">
                    <a:ea typeface="宋体" panose="02010600030101010101" pitchFamily="2" charset="-122"/>
                  </a:rPr>
                  <a:t>nx</a:t>
                </a:r>
                <a:r>
                  <a:rPr lang="en-US" altLang="zh-CN" sz="1600" dirty="0">
                    <a:ea typeface="宋体" panose="02010600030101010101" pitchFamily="2" charset="-122"/>
                  </a:rPr>
                  <a:t>&lt;</a:t>
                </a:r>
                <a:r>
                  <a:rPr lang="en-US" altLang="zh-CN" sz="1600" dirty="0" err="1">
                    <a:ea typeface="宋体" panose="02010600030101010101" pitchFamily="2" charset="-122"/>
                  </a:rPr>
                  <a:t>m+n</a:t>
                </a:r>
                <a:r>
                  <a:rPr lang="zh-CN" altLang="en-US" sz="1600" dirty="0">
                    <a:ea typeface="宋体" panose="02010600030101010101" pitchFamily="2" charset="-122"/>
                  </a:rPr>
                  <a:t>，系统不会发生死锁；</a:t>
                </a:r>
                <a:endParaRPr lang="en-US" altLang="zh-CN" sz="1600" dirty="0">
                  <a:ea typeface="宋体" panose="02010600030101010101" pitchFamily="2" charset="-122"/>
                </a:endParaRPr>
              </a:p>
            </p:txBody>
          </p:sp>
        </mc:Choice>
        <mc:Fallback xmlns="">
          <p:sp>
            <p:nvSpPr>
              <p:cNvPr id="30722" name="矩形 1">
                <a:extLst>
                  <a:ext uri="{FF2B5EF4-FFF2-40B4-BE49-F238E27FC236}">
                    <a16:creationId xmlns:a16="http://schemas.microsoft.com/office/drawing/2014/main" id="{A8E08DD7-A066-46DA-A9F5-B1788067FA4C}"/>
                  </a:ext>
                </a:extLst>
              </p:cNvPr>
              <p:cNvSpPr>
                <a:spLocks noRot="1" noChangeAspect="1" noMove="1" noResize="1" noEditPoints="1" noAdjustHandles="1" noChangeArrowheads="1" noChangeShapeType="1" noTextEdit="1"/>
              </p:cNvSpPr>
              <p:nvPr/>
            </p:nvSpPr>
            <p:spPr bwMode="auto">
              <a:xfrm>
                <a:off x="639550" y="1013787"/>
                <a:ext cx="7864899" cy="3539430"/>
              </a:xfrm>
              <a:prstGeom prst="rect">
                <a:avLst/>
              </a:prstGeom>
              <a:blipFill>
                <a:blip r:embed="rId2"/>
                <a:stretch>
                  <a:fillRect l="-543" t="-1205" r="-310" b="-13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8D0A68DD-B222-43FA-BA59-8904D32D0FC4}"/>
              </a:ext>
            </a:extLst>
          </p:cNvPr>
          <p:cNvSpPr txBox="1">
            <a:spLocks/>
          </p:cNvSpPr>
          <p:nvPr/>
        </p:nvSpPr>
        <p:spPr bwMode="auto">
          <a:xfrm>
            <a:off x="708025" y="35877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zh-CN" altLang="en-US" kern="0" dirty="0">
                <a:effectLst>
                  <a:outerShdw blurRad="38100" dist="38100" dir="2700000" algn="tl">
                    <a:srgbClr val="C0C0C0"/>
                  </a:outerShdw>
                </a:effectLst>
                <a:ea typeface="宋体" pitchFamily="2" charset="-122"/>
                <a:cs typeface="+mj-cs"/>
              </a:rPr>
              <a:t>例题</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282D75-9502-4D6F-877E-905C4A4BAB3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eaLnBrk="1"/>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某计算机系统有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台打印机，有</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个进程竞争使用，每个进程最多需要</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台打印机。该系统</a:t>
            </a:r>
            <a:r>
              <a:rPr lang="zh-CN" altLang="en-US" sz="2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可能会发生死锁</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a:t>
            </a:r>
            <a:r>
              <a:rPr lang="en-US" altLang="zh-CN"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en-US" sz="24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的最小值</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p>
        </p:txBody>
      </p:sp>
      <p:sp>
        <p:nvSpPr>
          <p:cNvPr id="5" name="文本框 4">
            <a:extLst>
              <a:ext uri="{FF2B5EF4-FFF2-40B4-BE49-F238E27FC236}">
                <a16:creationId xmlns:a16="http://schemas.microsoft.com/office/drawing/2014/main" id="{D2952ADB-06A0-4608-8B1B-A4E43B3934F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E619F48-B0E6-4342-9BB3-3DA33CE7A4C0}"/>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1B7766D-526D-4287-B086-3A4C69B637C3}"/>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04335DA-955D-4BD3-B93A-192F865A824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4B899C62-40E6-4AEC-B008-EAB34FB1111C}"/>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E60DB95-BA9B-4000-B5F8-AF70A512E418}"/>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7138076-5099-4672-A4A3-81FA5012803D}"/>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E218EA1-2A6C-4606-8727-61CA0225D016}"/>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2FC2CDC-A669-4B7D-BADF-E93DAF1C9094}"/>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420AB022-05E9-4965-A8F2-5BBD3CAFC622}"/>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A1FED85D-3E80-45B7-A98E-5CBCEB54F1B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B0AB1E9-90C0-4395-819C-C137C373EFC4}"/>
                  </a:ext>
                </a:extLst>
              </p:cNvPr>
              <p:cNvSpPr txBox="1"/>
              <p:nvPr>
                <p:custDataLst>
                  <p:tags r:id="rId14"/>
                </p:custDataLst>
              </p:nvPr>
            </p:nvSpPr>
            <p:spPr>
              <a:xfrm>
                <a:off x="9779000" y="635000"/>
                <a:ext cx="3573780" cy="3873501"/>
              </a:xfrm>
              <a:prstGeom prst="rect">
                <a:avLst/>
              </a:prstGeom>
              <a:noFill/>
            </p:spPr>
            <p:txBody>
              <a:bodyPr vert="horz" rtlCol="0" anchor="t" anchorCtr="0">
                <a:noAutofit/>
              </a:bodyPr>
              <a:lstStyle/>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zh-CN" altLang="en-US" sz="2000"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若不会发生</m:t>
                    </m:r>
                  </m:oMath>
                </a14:m>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死锁，应满足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3</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&lt;8+</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 </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𝐾</m:t>
                    </m:r>
                    <m:r>
                      <a:rPr lang="en-US" altLang="zh-CN" sz="2000"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&lt;4</m:t>
                    </m:r>
                  </m:oMath>
                </a14:m>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a:t>
                </a:r>
                <a:r>
                  <a:rPr lang="en-US" altLang="zh-CN"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个进程就会发生死锁的可能。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r>
                  <a:rPr lang="zh-CN" altLang="en-US" sz="2000" dirty="0" smtClean="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或</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(3-1)K+1</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1" kern="1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mc:Choice>
        <mc:Fallback xmlns="">
          <p:sp>
            <p:nvSpPr>
              <p:cNvPr id="26" name="文本框 25">
                <a:extLst>
                  <a:ext uri="{FF2B5EF4-FFF2-40B4-BE49-F238E27FC236}">
                    <a16:creationId xmlns:a16="http://schemas.microsoft.com/office/drawing/2014/main" id="{DB0AB1E9-90C0-4395-819C-C137C373EFC4}"/>
                  </a:ext>
                </a:extLst>
              </p:cNvPr>
              <p:cNvSpPr txBox="1">
                <a:spLocks noRot="1" noChangeAspect="1" noMove="1" noResize="1" noEditPoints="1" noAdjustHandles="1" noChangeArrowheads="1" noChangeShapeType="1" noTextEdit="1"/>
              </p:cNvSpPr>
              <p:nvPr>
                <p:custDataLst>
                  <p:tags r:id="rId30"/>
                </p:custDataLst>
              </p:nvPr>
            </p:nvSpPr>
            <p:spPr>
              <a:xfrm>
                <a:off x="9779000" y="635000"/>
                <a:ext cx="3573780" cy="3873501"/>
              </a:xfrm>
              <a:prstGeom prst="rect">
                <a:avLst/>
              </a:prstGeom>
              <a:blipFill>
                <a:blip r:embed="rId31"/>
                <a:stretch>
                  <a:fillRect l="-1706" t="-786" r="-170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637F5CF9-C25F-4045-80C5-DB5DCD93EB36}"/>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77574E7F-A142-4DD7-841F-172FE5B2AD0E}"/>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358AC3B8-1E01-49D1-AA5A-FD6ABE8D303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1AA40C46-B96D-40F9-8676-92B1BD5309C1}"/>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BB6C75C7-CB57-465B-BD5F-A18BE3513D6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71A8DDD5-FCBA-497A-9B14-AB351B237206}"/>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D7BD8A2D-4B1B-4135-AF57-AB0EF90C81BD}"/>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AlternateContent xmlns:mc="http://schemas.openxmlformats.org/markup-compatibility/2006" xmlns:a14="http://schemas.microsoft.com/office/drawing/2010/main">
        <mc:Choice Requires="a14">
          <p:sp>
            <p:nvSpPr>
              <p:cNvPr id="29" name="圆角矩形标注 28"/>
              <p:cNvSpPr/>
              <p:nvPr/>
            </p:nvSpPr>
            <p:spPr bwMode="auto">
              <a:xfrm>
                <a:off x="3891776" y="2271710"/>
                <a:ext cx="4795024" cy="2634827"/>
              </a:xfrm>
              <a:prstGeom prst="wedgeRoundRectCallout">
                <a:avLst>
                  <a:gd name="adj1" fmla="val -20833"/>
                  <a:gd name="adj2" fmla="val 48568"/>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若不会发生死锁</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，应</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满足</a:t>
                </a:r>
                <a:r>
                  <a:rPr lang="en-US" altLang="zh-CN" b="1"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m+n</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14:m>
                  <m:oMath xmlns:m="http://schemas.openxmlformats.org/officeDocument/2006/math">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𝟑𝐊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𝟖</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m:t>
                    </m:r>
                    <m:r>
                      <a:rPr lang="en-US" altLang="zh-CN"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𝐊</m:t>
                    </m:r>
                    <m:r>
                      <a:rPr lang="en-US" altLang="zh-CN" b="1" dirty="0">
                        <a:solidFill>
                          <a:srgbClr val="00000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 </m:t>
                    </m:r>
                    <m:r>
                      <a:rPr lang="en-US" altLang="zh-CN" b="1" i="1" dirty="0" smtClean="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𝐊</m:t>
                    </m:r>
                    <m:r>
                      <a:rPr lang="en-US" altLang="zh-CN" b="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&lt;</m:t>
                    </m:r>
                    <m:r>
                      <a:rPr lang="en-US" altLang="zh-CN" b="1" i="1" dirty="0">
                        <a:solidFill>
                          <a:srgbClr val="7030A0"/>
                        </a:solidFill>
                        <a:latin typeface="Cambria Math" panose="02040503050406030204" pitchFamily="18" charset="0"/>
                        <a:ea typeface="宋体" panose="02010600030101010101" pitchFamily="2" charset="-122"/>
                        <a:cs typeface="Times New Roman" panose="02020603050405020304" pitchFamily="18" charset="0"/>
                        <a:sym typeface="Microsoft Yahei" panose="020B0503020204020204" pitchFamily="34" charset="-122"/>
                      </a:rPr>
                      <m:t>𝟒</m:t>
                    </m:r>
                  </m:oMath>
                </a14:m>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，即</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个进程就会发生死锁的可能。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a:p>
                <a:r>
                  <a:rPr lang="zh-CN" altLang="en-US"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或</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若不可能死锁，应满足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n(x-1)+1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   </a:t>
                </a:r>
                <a:r>
                  <a:rPr lang="en-US" altLang="zh-CN"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3-1)K+1</a:t>
                </a:r>
                <a:r>
                  <a:rPr lang="zh-CN"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K</a:t>
                </a:r>
                <a:r>
                  <a:rPr lang="zh-CN"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个进程系统不会发生死锁，</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个进程就会有死锁的可能。</a:t>
                </a:r>
                <a:endPar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9" name="圆角矩形标注 28"/>
              <p:cNvSpPr>
                <a:spLocks noRot="1" noChangeAspect="1" noMove="1" noResize="1" noEditPoints="1" noAdjustHandles="1" noChangeArrowheads="1" noChangeShapeType="1" noTextEdit="1"/>
              </p:cNvSpPr>
              <p:nvPr/>
            </p:nvSpPr>
            <p:spPr bwMode="auto">
              <a:xfrm>
                <a:off x="3891776" y="2271710"/>
                <a:ext cx="4795024" cy="2634827"/>
              </a:xfrm>
              <a:prstGeom prst="wedgeRoundRectCallout">
                <a:avLst>
                  <a:gd name="adj1" fmla="val -20833"/>
                  <a:gd name="adj2" fmla="val 48568"/>
                  <a:gd name="adj3" fmla="val 16667"/>
                </a:avLst>
              </a:prstGeom>
              <a:blipFill>
                <a:blip r:embed="rId32"/>
                <a:stretch>
                  <a:fillRect/>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C2FA6F58-8BB2-4C8C-9FB0-387B379662E3}"/>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5D6D363-8375-423D-A6D7-B4678720E31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9622F46-87DD-48D2-931E-4267319FDC90}"/>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35B42F2D-59A5-46A7-AE03-E5DD4D4070C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4DC50C4-4E64-499C-A6CE-94DCF2A8997A}"/>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3A65826-49D8-431C-B24B-7AE091689B27}"/>
              </a:ext>
            </a:extLst>
          </p:cNvPr>
          <p:cNvPicPr>
            <a:picLocks/>
          </p:cNvPicPr>
          <p:nvPr>
            <p:custDataLst>
              <p:tags r:id="rId20"/>
            </p:custDataLst>
          </p:nvPr>
        </p:nvPicPr>
        <p:blipFill>
          <a:blip r:embed="rId3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152B05C3-AE48-49B7-B4A8-A564AB6698DF}"/>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8613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CAEDE84-C4E4-45F5-B0D5-FF84D075A1E3}"/>
              </a:ext>
            </a:extLst>
          </p:cNvPr>
          <p:cNvSpPr>
            <a:spLocks noGrp="1" noChangeArrowheads="1"/>
          </p:cNvSpPr>
          <p:nvPr>
            <p:ph type="title" idx="4294967295"/>
          </p:nvPr>
        </p:nvSpPr>
        <p:spPr>
          <a:xfrm>
            <a:off x="1171575" y="268288"/>
            <a:ext cx="7772400" cy="844550"/>
          </a:xfrm>
          <a:ln>
            <a:miter/>
          </a:ln>
        </p:spPr>
        <p:txBody>
          <a:bodyPr/>
          <a:lstStyle/>
          <a:p>
            <a:pPr>
              <a:defRPr/>
            </a:pPr>
            <a:r>
              <a:rPr lang="en-US" altLang="zh-CN">
                <a:effectLst>
                  <a:outerShdw blurRad="38100" dist="38100" dir="2700000" algn="tl">
                    <a:srgbClr val="C0C0C0"/>
                  </a:outerShdw>
                </a:effectLst>
                <a:ea typeface="宋体" pitchFamily="2" charset="-122"/>
                <a:cs typeface="+mj-cs"/>
              </a:rPr>
              <a:t>7.5 Deadlock Avoidance</a:t>
            </a:r>
          </a:p>
        </p:txBody>
      </p:sp>
      <p:sp>
        <p:nvSpPr>
          <p:cNvPr id="31747" name="Rectangle 3">
            <a:extLst>
              <a:ext uri="{FF2B5EF4-FFF2-40B4-BE49-F238E27FC236}">
                <a16:creationId xmlns:a16="http://schemas.microsoft.com/office/drawing/2014/main" id="{CB90F627-2504-4848-B86E-B682094582F3}"/>
              </a:ext>
            </a:extLst>
          </p:cNvPr>
          <p:cNvSpPr>
            <a:spLocks noGrp="1" noChangeArrowheads="1"/>
          </p:cNvSpPr>
          <p:nvPr>
            <p:ph type="body" idx="4294967295"/>
          </p:nvPr>
        </p:nvSpPr>
        <p:spPr>
          <a:xfrm>
            <a:off x="1033463" y="1701800"/>
            <a:ext cx="6773862" cy="4067175"/>
          </a:xfrm>
        </p:spPr>
        <p:txBody>
          <a:bodyPr/>
          <a:lstStyle/>
          <a:p>
            <a:r>
              <a:rPr lang="zh-CN" altLang="en-US" sz="2400" dirty="0">
                <a:ea typeface="宋体" panose="02010600030101010101" pitchFamily="2" charset="-122"/>
              </a:rPr>
              <a:t>Safe state</a:t>
            </a:r>
          </a:p>
          <a:p>
            <a:endParaRPr lang="zh-CN" altLang="en-US" sz="2400" dirty="0">
              <a:ea typeface="宋体" panose="02010600030101010101" pitchFamily="2" charset="-122"/>
            </a:endParaRPr>
          </a:p>
          <a:p>
            <a:r>
              <a:rPr lang="zh-CN" altLang="en-US" sz="2400" dirty="0">
                <a:ea typeface="宋体" panose="02010600030101010101" pitchFamily="2" charset="-122"/>
              </a:rPr>
              <a:t>Imagination</a:t>
            </a:r>
          </a:p>
          <a:p>
            <a:endParaRPr lang="zh-CN" altLang="en-US" sz="2400" dirty="0">
              <a:ea typeface="宋体" panose="02010600030101010101" pitchFamily="2" charset="-122"/>
            </a:endParaRPr>
          </a:p>
          <a:p>
            <a:r>
              <a:rPr lang="zh-CN" altLang="en-US" sz="2400" dirty="0">
                <a:ea typeface="宋体" panose="02010600030101010101" pitchFamily="2" charset="-122"/>
              </a:rPr>
              <a:t>邓小平关于改革开放的</a:t>
            </a:r>
            <a:r>
              <a:rPr lang="zh-CN" altLang="en-US" sz="2400" dirty="0" smtClean="0">
                <a:ea typeface="宋体" panose="02010600030101010101" pitchFamily="2" charset="-122"/>
              </a:rPr>
              <a:t>一句话</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zh-CN" altLang="en-US" sz="2400" dirty="0">
                <a:ea typeface="宋体" panose="02010600030101010101" pitchFamily="2" charset="-122"/>
              </a:rPr>
              <a:t>盲人前行</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336" y="609001"/>
            <a:ext cx="8077200" cy="609600"/>
          </a:xfrm>
        </p:spPr>
        <p:txBody>
          <a:bodyPr/>
          <a:lstStyle/>
          <a:p>
            <a:r>
              <a:rPr lang="zh-CN" altLang="en-US" dirty="0">
                <a:effectLst>
                  <a:outerShdw blurRad="38100" dist="38100" dir="2700000" algn="tl">
                    <a:srgbClr val="C0C0C0"/>
                  </a:outerShdw>
                </a:effectLst>
                <a:ea typeface="宋体" pitchFamily="2" charset="-122"/>
                <a:cs typeface="+mj-cs"/>
                <a:sym typeface="+mn-ea"/>
              </a:rPr>
              <a:t>死锁产生的过程</a:t>
            </a:r>
            <a:endParaRPr lang="zh-CN" altLang="en-US" dirty="0">
              <a:effectLst>
                <a:outerShdw blurRad="38100" dist="38100" dir="2700000" algn="tl">
                  <a:srgbClr val="C0C0C0"/>
                </a:outerShdw>
              </a:effectLst>
              <a:ea typeface="宋体" pitchFamily="2" charset="-122"/>
              <a:cs typeface="+mj-cs"/>
            </a:endParaRPr>
          </a:p>
        </p:txBody>
      </p:sp>
      <p:sp>
        <p:nvSpPr>
          <p:cNvPr id="4" name="内容占位符 3"/>
          <p:cNvSpPr>
            <a:spLocks noGrp="1"/>
          </p:cNvSpPr>
          <p:nvPr>
            <p:ph idx="1"/>
          </p:nvPr>
        </p:nvSpPr>
        <p:spPr>
          <a:xfrm>
            <a:off x="759226" y="4021945"/>
            <a:ext cx="3310414" cy="2274367"/>
          </a:xfrm>
        </p:spPr>
        <p:txBody>
          <a:bodyPr>
            <a:noAutofit/>
          </a:bodyPr>
          <a:lstStyle/>
          <a:p>
            <a:pPr>
              <a:lnSpc>
                <a:spcPct val="110000"/>
              </a:lnSpc>
            </a:pPr>
            <a:r>
              <a:rPr lang="zh-CN" altLang="en-US" sz="2100" dirty="0">
                <a:latin typeface="宋体" panose="02010600030101010101" pitchFamily="2" charset="-122"/>
                <a:ea typeface="宋体" panose="02010600030101010101" pitchFamily="2" charset="-122"/>
              </a:rPr>
              <a:t>不安全区域</a:t>
            </a:r>
          </a:p>
          <a:p>
            <a:pPr>
              <a:lnSpc>
                <a:spcPct val="110000"/>
              </a:lnSpc>
            </a:pPr>
            <a:r>
              <a:rPr lang="zh-CN" altLang="en-US" sz="2100" dirty="0">
                <a:latin typeface="宋体" panose="02010600030101010101" pitchFamily="2" charset="-122"/>
                <a:ea typeface="宋体" panose="02010600030101010101" pitchFamily="2" charset="-122"/>
              </a:rPr>
              <a:t>死锁点</a:t>
            </a:r>
          </a:p>
          <a:p>
            <a:pPr>
              <a:lnSpc>
                <a:spcPct val="110000"/>
              </a:lnSpc>
            </a:pPr>
            <a:r>
              <a:rPr lang="zh-CN" altLang="en-US" sz="2100" dirty="0">
                <a:latin typeface="宋体" panose="02010600030101010101" pitchFamily="2" charset="-122"/>
                <a:ea typeface="宋体" panose="02010600030101010101" pitchFamily="2" charset="-122"/>
              </a:rPr>
              <a:t>释放资源的时间</a:t>
            </a:r>
          </a:p>
          <a:p>
            <a:pPr>
              <a:lnSpc>
                <a:spcPct val="110000"/>
              </a:lnSpc>
            </a:pPr>
            <a:r>
              <a:rPr lang="zh-CN" altLang="en-US" sz="2100" dirty="0">
                <a:latin typeface="宋体" panose="02010600030101010101" pitchFamily="2" charset="-122"/>
                <a:ea typeface="宋体" panose="02010600030101010101" pitchFamily="2" charset="-122"/>
              </a:rPr>
              <a:t>进程的推进应受到限制</a:t>
            </a:r>
          </a:p>
        </p:txBody>
      </p:sp>
      <p:grpSp>
        <p:nvGrpSpPr>
          <p:cNvPr id="5" name="组合 4"/>
          <p:cNvGrpSpPr/>
          <p:nvPr/>
        </p:nvGrpSpPr>
        <p:grpSpPr>
          <a:xfrm>
            <a:off x="789623" y="1744504"/>
            <a:ext cx="2755385" cy="2031207"/>
            <a:chOff x="4605" y="4486"/>
            <a:chExt cx="5310" cy="4265"/>
          </a:xfrm>
        </p:grpSpPr>
        <p:sp>
          <p:nvSpPr>
            <p:cNvPr id="6" name="文本框 5"/>
            <p:cNvSpPr txBox="1"/>
            <p:nvPr/>
          </p:nvSpPr>
          <p:spPr>
            <a:xfrm>
              <a:off x="4605" y="4486"/>
              <a:ext cx="2632" cy="4265"/>
            </a:xfrm>
            <a:prstGeom prst="rect">
              <a:avLst/>
            </a:prstGeom>
            <a:noFill/>
          </p:spPr>
          <p:txBody>
            <a:bodyPr wrap="square" rtlCol="0" anchor="t">
              <a:spAutoFit/>
            </a:bodyPr>
            <a:lstStyle/>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P1 </a:t>
              </a: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wait(Q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wait(S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83" y="4486"/>
              <a:ext cx="2632" cy="4265"/>
            </a:xfrm>
            <a:prstGeom prst="rect">
              <a:avLst/>
            </a:prstGeom>
            <a:noFill/>
          </p:spPr>
          <p:txBody>
            <a:bodyPr wrap="square" rtlCol="0" anchor="t">
              <a:spAutoFit/>
            </a:bodyPr>
            <a:lstStyle/>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P2 </a:t>
              </a:r>
              <a:endParaRPr lang="en-US" altLang="zh-CN" sz="1500" b="1" dirty="0">
                <a:solidFill>
                  <a:srgbClr val="000000"/>
                </a:solidFill>
                <a:latin typeface="Times New Roman" panose="02020603050405020304" pitchFamily="18" charset="0"/>
                <a:cs typeface="Times New Roman" panose="02020603050405020304" pitchFamily="18" charset="0"/>
                <a:sym typeface="+mn-ea"/>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wait(S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wait(Q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signal(Q</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en-US" altLang="zh-CN" sz="1500" b="1" dirty="0">
                <a:solidFill>
                  <a:srgbClr val="000000"/>
                </a:solidFill>
                <a:latin typeface="Times New Roman" panose="02020603050405020304" pitchFamily="18" charset="0"/>
                <a:cs typeface="Times New Roman" panose="02020603050405020304" pitchFamily="18" charset="0"/>
              </a:endParaRPr>
            </a:p>
            <a:p>
              <a:pPr defTabSz="685800">
                <a:lnSpc>
                  <a:spcPct val="120000"/>
                </a:lnSpc>
                <a:tabLst>
                  <a:tab pos="1412081" algn="ctr"/>
                  <a:tab pos="3426619" algn="ctr"/>
                </a:tabLst>
              </a:pPr>
              <a:r>
                <a:rPr lang="en-US" altLang="zh-CN" sz="1500" b="1" dirty="0" smtClean="0">
                  <a:solidFill>
                    <a:srgbClr val="000000"/>
                  </a:solidFill>
                  <a:latin typeface="Times New Roman" panose="02020603050405020304" pitchFamily="18" charset="0"/>
                  <a:cs typeface="Times New Roman" panose="02020603050405020304" pitchFamily="18" charset="0"/>
                  <a:sym typeface="+mn-ea"/>
                </a:rPr>
                <a:t>   signal(S</a:t>
              </a:r>
              <a:r>
                <a:rPr lang="en-US" altLang="zh-CN" sz="1500" b="1" dirty="0">
                  <a:solidFill>
                    <a:srgbClr val="000000"/>
                  </a:solidFill>
                  <a:latin typeface="Times New Roman" panose="02020603050405020304" pitchFamily="18" charset="0"/>
                  <a:cs typeface="Times New Roman" panose="02020603050405020304" pitchFamily="18" charset="0"/>
                  <a:sym typeface="+mn-ea"/>
                </a:rPr>
                <a:t>);</a:t>
              </a:r>
              <a:endParaRPr lang="zh-CN" altLang="en-US" sz="1500" dirty="0">
                <a:latin typeface="Times New Roman" panose="02020603050405020304" pitchFamily="18" charset="0"/>
                <a:cs typeface="Times New Roman" panose="02020603050405020304" pitchFamily="18" charset="0"/>
              </a:endParaRPr>
            </a:p>
          </p:txBody>
        </p:sp>
      </p:grpSp>
      <p:grpSp>
        <p:nvGrpSpPr>
          <p:cNvPr id="48" name="组合 47"/>
          <p:cNvGrpSpPr/>
          <p:nvPr/>
        </p:nvGrpSpPr>
        <p:grpSpPr>
          <a:xfrm>
            <a:off x="4112419" y="1710690"/>
            <a:ext cx="4642485" cy="2722974"/>
            <a:chOff x="9609" y="1872"/>
            <a:chExt cx="6674" cy="3737"/>
          </a:xfrm>
        </p:grpSpPr>
        <p:sp>
          <p:nvSpPr>
            <p:cNvPr id="32" name="矩形 32"/>
            <p:cNvSpPr/>
            <p:nvPr/>
          </p:nvSpPr>
          <p:spPr>
            <a:xfrm>
              <a:off x="11683" y="3547"/>
              <a:ext cx="1437" cy="904"/>
            </a:xfrm>
            <a:prstGeom prst="rect">
              <a:avLst/>
            </a:prstGeom>
            <a:pattFill prst="pct3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直接箭头连接符 21"/>
            <p:cNvCxnSpPr/>
            <p:nvPr/>
          </p:nvCxnSpPr>
          <p:spPr>
            <a:xfrm flipV="1">
              <a:off x="10758" y="5073"/>
              <a:ext cx="5380" cy="11"/>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p:nvPr/>
          </p:nvCxnSpPr>
          <p:spPr>
            <a:xfrm flipV="1">
              <a:off x="10734" y="1981"/>
              <a:ext cx="0" cy="3102"/>
            </a:xfrm>
            <a:prstGeom prst="straightConnector1">
              <a:avLst/>
            </a:prstGeom>
            <a:ln>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3" name="直接连接符 23"/>
            <p:cNvCxnSpPr/>
            <p:nvPr/>
          </p:nvCxnSpPr>
          <p:spPr>
            <a:xfrm flipV="1">
              <a:off x="13122"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4"/>
            <p:cNvCxnSpPr/>
            <p:nvPr/>
          </p:nvCxnSpPr>
          <p:spPr>
            <a:xfrm flipV="1">
              <a:off x="11649" y="247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5"/>
            <p:cNvCxnSpPr/>
            <p:nvPr/>
          </p:nvCxnSpPr>
          <p:spPr>
            <a:xfrm flipV="1">
              <a:off x="14036" y="2477"/>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6"/>
            <p:cNvCxnSpPr/>
            <p:nvPr/>
          </p:nvCxnSpPr>
          <p:spPr>
            <a:xfrm flipV="1">
              <a:off x="14856" y="2466"/>
              <a:ext cx="0" cy="2616"/>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7"/>
            <p:cNvCxnSpPr/>
            <p:nvPr/>
          </p:nvCxnSpPr>
          <p:spPr>
            <a:xfrm flipH="1">
              <a:off x="10734" y="4460"/>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8"/>
            <p:cNvCxnSpPr/>
            <p:nvPr/>
          </p:nvCxnSpPr>
          <p:spPr>
            <a:xfrm flipH="1">
              <a:off x="10722" y="2496"/>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9"/>
            <p:cNvCxnSpPr/>
            <p:nvPr/>
          </p:nvCxnSpPr>
          <p:spPr>
            <a:xfrm flipH="1">
              <a:off x="10747" y="2971"/>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30"/>
            <p:cNvCxnSpPr/>
            <p:nvPr/>
          </p:nvCxnSpPr>
          <p:spPr>
            <a:xfrm flipH="1">
              <a:off x="10720" y="3527"/>
              <a:ext cx="4560" cy="0"/>
            </a:xfrm>
            <a:prstGeom prst="line">
              <a:avLst/>
            </a:prstGeom>
            <a:ln w="6350" cmpd="sng">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椭圆 31"/>
            <p:cNvSpPr/>
            <p:nvPr/>
          </p:nvSpPr>
          <p:spPr>
            <a:xfrm>
              <a:off x="13028" y="3424"/>
              <a:ext cx="224" cy="183"/>
            </a:xfrm>
            <a:prstGeom prst="ellipse">
              <a:avLst/>
            </a:prstGeom>
          </p:spPr>
          <p:style>
            <a:lnRef idx="2">
              <a:schemeClr val="accent1">
                <a:shade val="50000"/>
              </a:schemeClr>
            </a:lnRef>
            <a:fillRef idx="1">
              <a:schemeClr val="accent1"/>
            </a:fillRef>
            <a:effectRef idx="0">
              <a:schemeClr val="accent1"/>
            </a:effectRef>
            <a:fontRef idx="minor">
              <a:schemeClr val="lt1"/>
            </a:fontRef>
          </p:style>
        </p:sp>
        <p:sp>
          <p:nvSpPr>
            <p:cNvPr id="33" name="文本框 10"/>
            <p:cNvSpPr txBox="1"/>
            <p:nvPr/>
          </p:nvSpPr>
          <p:spPr>
            <a:xfrm>
              <a:off x="10927" y="508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p>
          </p:txBody>
        </p:sp>
        <p:sp>
          <p:nvSpPr>
            <p:cNvPr id="34" name="文本框 10"/>
            <p:cNvSpPr txBox="1"/>
            <p:nvPr/>
          </p:nvSpPr>
          <p:spPr>
            <a:xfrm>
              <a:off x="12308" y="5090"/>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p>
          </p:txBody>
        </p:sp>
        <p:sp>
          <p:nvSpPr>
            <p:cNvPr id="35" name="文本框 10"/>
            <p:cNvSpPr txBox="1"/>
            <p:nvPr/>
          </p:nvSpPr>
          <p:spPr>
            <a:xfrm>
              <a:off x="13517" y="5077"/>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p>
          </p:txBody>
        </p:sp>
        <p:sp>
          <p:nvSpPr>
            <p:cNvPr id="36" name="文本框 10"/>
            <p:cNvSpPr txBox="1"/>
            <p:nvPr/>
          </p:nvSpPr>
          <p:spPr>
            <a:xfrm>
              <a:off x="14681" y="5074"/>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p>
          </p:txBody>
        </p:sp>
        <p:sp>
          <p:nvSpPr>
            <p:cNvPr id="37" name="文本框 10"/>
            <p:cNvSpPr txBox="1"/>
            <p:nvPr/>
          </p:nvSpPr>
          <p:spPr>
            <a:xfrm>
              <a:off x="9743" y="423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Req(S)</a:t>
              </a:r>
            </a:p>
          </p:txBody>
        </p:sp>
        <p:sp>
          <p:nvSpPr>
            <p:cNvPr id="38" name="文本框 10"/>
            <p:cNvSpPr txBox="1"/>
            <p:nvPr/>
          </p:nvSpPr>
          <p:spPr>
            <a:xfrm>
              <a:off x="9707" y="3288"/>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Req(Q)</a:t>
              </a:r>
            </a:p>
          </p:txBody>
        </p:sp>
        <p:sp>
          <p:nvSpPr>
            <p:cNvPr id="39" name="文本框 10"/>
            <p:cNvSpPr txBox="1"/>
            <p:nvPr/>
          </p:nvSpPr>
          <p:spPr>
            <a:xfrm>
              <a:off x="9741" y="2289"/>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Rel(Q)</a:t>
              </a:r>
            </a:p>
          </p:txBody>
        </p:sp>
        <p:sp>
          <p:nvSpPr>
            <p:cNvPr id="40" name="文本框 10"/>
            <p:cNvSpPr txBox="1"/>
            <p:nvPr/>
          </p:nvSpPr>
          <p:spPr>
            <a:xfrm>
              <a:off x="9729" y="2771"/>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Rel(S)</a:t>
              </a:r>
            </a:p>
          </p:txBody>
        </p:sp>
        <p:sp>
          <p:nvSpPr>
            <p:cNvPr id="41" name="文本框 10"/>
            <p:cNvSpPr txBox="1"/>
            <p:nvPr/>
          </p:nvSpPr>
          <p:spPr>
            <a:xfrm>
              <a:off x="15275" y="4555"/>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进程P1</a:t>
              </a:r>
            </a:p>
          </p:txBody>
        </p:sp>
        <p:sp>
          <p:nvSpPr>
            <p:cNvPr id="42" name="文本框 10"/>
            <p:cNvSpPr txBox="1"/>
            <p:nvPr/>
          </p:nvSpPr>
          <p:spPr>
            <a:xfrm>
              <a:off x="9609" y="1872"/>
              <a:ext cx="1008"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进程P2</a:t>
              </a:r>
            </a:p>
          </p:txBody>
        </p:sp>
        <p:sp>
          <p:nvSpPr>
            <p:cNvPr id="12" name="文本框 10"/>
            <p:cNvSpPr txBox="1"/>
            <p:nvPr/>
          </p:nvSpPr>
          <p:spPr>
            <a:xfrm>
              <a:off x="11338"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A</a:t>
              </a:r>
            </a:p>
          </p:txBody>
        </p:sp>
        <p:sp>
          <p:nvSpPr>
            <p:cNvPr id="44" name="文本框 10"/>
            <p:cNvSpPr txBox="1"/>
            <p:nvPr/>
          </p:nvSpPr>
          <p:spPr>
            <a:xfrm>
              <a:off x="1133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B</a:t>
              </a:r>
            </a:p>
          </p:txBody>
        </p:sp>
        <p:sp>
          <p:nvSpPr>
            <p:cNvPr id="45" name="文本框 10"/>
            <p:cNvSpPr txBox="1"/>
            <p:nvPr/>
          </p:nvSpPr>
          <p:spPr>
            <a:xfrm>
              <a:off x="13028" y="4331"/>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C</a:t>
              </a:r>
            </a:p>
          </p:txBody>
        </p:sp>
        <p:sp>
          <p:nvSpPr>
            <p:cNvPr id="46" name="文本框 10"/>
            <p:cNvSpPr txBox="1"/>
            <p:nvPr/>
          </p:nvSpPr>
          <p:spPr>
            <a:xfrm>
              <a:off x="13122" y="3088"/>
              <a:ext cx="420" cy="519"/>
            </a:xfrm>
            <a:prstGeom prst="rect">
              <a:avLst/>
            </a:prstGeom>
            <a:noFill/>
          </p:spPr>
          <p:txBody>
            <a:bodyPr wrap="square" lIns="0" tIns="0" rIns="0" bIns="0" rtlCol="0" anchor="ctr" anchorCtr="0">
              <a:noAutofit/>
            </a:bodyPr>
            <a:lstStyle/>
            <a:p>
              <a:pPr algn="ctr" eaLnBrk="1"/>
              <a:r>
                <a:rPr lang="en-US" altLang="zh-CN" sz="1050" kern="100">
                  <a:latin typeface="幼圆" panose="02010509060101010101" charset="-122"/>
                  <a:ea typeface="幼圆" panose="02010509060101010101" charset="-122"/>
                  <a:cs typeface="幼圆" panose="02010509060101010101" charset="-122"/>
                  <a:sym typeface="Times New Roman" panose="02020603050405020304"/>
                </a:rPr>
                <a:t>D</a:t>
              </a:r>
            </a:p>
          </p:txBody>
        </p:sp>
        <p:sp>
          <p:nvSpPr>
            <p:cNvPr id="47" name="任意多边形 46"/>
            <p:cNvSpPr/>
            <p:nvPr/>
          </p:nvSpPr>
          <p:spPr>
            <a:xfrm>
              <a:off x="10729" y="3538"/>
              <a:ext cx="2407" cy="1543"/>
            </a:xfrm>
            <a:custGeom>
              <a:avLst/>
              <a:gdLst>
                <a:gd name="connsiteX0" fmla="*/ 0 w 3515"/>
                <a:gd name="connsiteY0" fmla="*/ 2360 h 2360"/>
                <a:gd name="connsiteX1" fmla="*/ 6 w 3515"/>
                <a:gd name="connsiteY1" fmla="*/ 1931 h 2360"/>
                <a:gd name="connsiteX2" fmla="*/ 636 w 3515"/>
                <a:gd name="connsiteY2" fmla="*/ 1931 h 2360"/>
                <a:gd name="connsiteX3" fmla="*/ 636 w 3515"/>
                <a:gd name="connsiteY3" fmla="*/ 855 h 2360"/>
                <a:gd name="connsiteX4" fmla="*/ 1803 w 3515"/>
                <a:gd name="connsiteY4" fmla="*/ 855 h 2360"/>
                <a:gd name="connsiteX5" fmla="*/ 1803 w 3515"/>
                <a:gd name="connsiteY5" fmla="*/ 416 h 2360"/>
                <a:gd name="connsiteX6" fmla="*/ 3515 w 3515"/>
                <a:gd name="connsiteY6" fmla="*/ 395 h 2360"/>
                <a:gd name="connsiteX7" fmla="*/ 3507 w 3515"/>
                <a:gd name="connsiteY7" fmla="*/ 0 h 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5" h="2360">
                  <a:moveTo>
                    <a:pt x="0" y="2360"/>
                  </a:moveTo>
                  <a:lnTo>
                    <a:pt x="6" y="1931"/>
                  </a:lnTo>
                  <a:lnTo>
                    <a:pt x="636" y="1931"/>
                  </a:lnTo>
                  <a:lnTo>
                    <a:pt x="636" y="855"/>
                  </a:lnTo>
                  <a:lnTo>
                    <a:pt x="1803" y="855"/>
                  </a:lnTo>
                  <a:lnTo>
                    <a:pt x="1803" y="416"/>
                  </a:lnTo>
                  <a:lnTo>
                    <a:pt x="3515" y="395"/>
                  </a:lnTo>
                  <a:lnTo>
                    <a:pt x="3507" y="0"/>
                  </a:lnTo>
                </a:path>
              </a:pathLst>
            </a:custGeom>
            <a:noFill/>
            <a:ln w="2540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sz="1050"/>
            </a:p>
          </p:txBody>
        </p:sp>
      </p:grpSp>
      <p:sp>
        <p:nvSpPr>
          <p:cNvPr id="50" name="文本框 49"/>
          <p:cNvSpPr txBox="1"/>
          <p:nvPr/>
        </p:nvSpPr>
        <p:spPr>
          <a:xfrm>
            <a:off x="7530941" y="5198269"/>
            <a:ext cx="1511952" cy="369332"/>
          </a:xfrm>
          <a:prstGeom prst="rect">
            <a:avLst/>
          </a:prstGeom>
          <a:noFill/>
        </p:spPr>
        <p:txBody>
          <a:bodyPr wrap="none" rtlCol="0" anchor="t">
            <a:spAutoFit/>
          </a:bodyPr>
          <a:lstStyle/>
          <a:p>
            <a:r>
              <a:rPr lang="en-US" altLang="zh-CN" dirty="0">
                <a:solidFill>
                  <a:schemeClr val="accent1"/>
                </a:solidFill>
                <a:sym typeface="+mn-ea"/>
              </a:rPr>
              <a:t>==&gt;</a:t>
            </a:r>
            <a:r>
              <a:rPr lang="zh-CN" altLang="en-US" dirty="0">
                <a:solidFill>
                  <a:schemeClr val="accent1"/>
                </a:solidFill>
                <a:sym typeface="+mn-ea"/>
              </a:rPr>
              <a:t>安全状态</a:t>
            </a:r>
          </a:p>
        </p:txBody>
      </p:sp>
      <p:sp>
        <p:nvSpPr>
          <p:cNvPr id="3" name="文本框 2"/>
          <p:cNvSpPr txBox="1"/>
          <p:nvPr/>
        </p:nvSpPr>
        <p:spPr>
          <a:xfrm>
            <a:off x="4685348" y="4627245"/>
            <a:ext cx="3417094" cy="415498"/>
          </a:xfrm>
          <a:prstGeom prst="rect">
            <a:avLst/>
          </a:prstGeom>
          <a:noFill/>
        </p:spPr>
        <p:txBody>
          <a:bodyPr wrap="square" rtlCol="0" anchor="t">
            <a:spAutoFit/>
          </a:bodyPr>
          <a:lstStyle/>
          <a:p>
            <a:pPr algn="l"/>
            <a:r>
              <a:rPr lang="zh-CN" altLang="en-US" sz="2100">
                <a:latin typeface="幼圆" panose="02010509060101010101" charset="-122"/>
                <a:ea typeface="幼圆" panose="02010509060101010101" charset="-122"/>
                <a:sym typeface="+mn-ea"/>
              </a:rPr>
              <a:t>不安全区，死锁就在眼前</a:t>
            </a:r>
          </a:p>
        </p:txBody>
      </p:sp>
      <p:sp>
        <p:nvSpPr>
          <p:cNvPr id="8" name="上箭头 7"/>
          <p:cNvSpPr/>
          <p:nvPr/>
        </p:nvSpPr>
        <p:spPr>
          <a:xfrm>
            <a:off x="5755005" y="3557112"/>
            <a:ext cx="205264" cy="1070134"/>
          </a:xfrm>
          <a:prstGeom prst="upArrow">
            <a:avLst/>
          </a:prstGeom>
          <a:pattFill prst="pct5">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7" name="文本框 10"/>
          <p:cNvSpPr txBox="1"/>
          <p:nvPr/>
        </p:nvSpPr>
        <p:spPr>
          <a:xfrm>
            <a:off x="4676299" y="402955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O</a:t>
            </a:r>
          </a:p>
        </p:txBody>
      </p:sp>
      <p:sp>
        <p:nvSpPr>
          <p:cNvPr id="9" name="文本框 10"/>
          <p:cNvSpPr txBox="1"/>
          <p:nvPr/>
        </p:nvSpPr>
        <p:spPr>
          <a:xfrm>
            <a:off x="4968241" y="321945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W</a:t>
            </a:r>
          </a:p>
        </p:txBody>
      </p:sp>
      <p:sp>
        <p:nvSpPr>
          <p:cNvPr id="11" name="文本框 10"/>
          <p:cNvSpPr txBox="1"/>
          <p:nvPr/>
        </p:nvSpPr>
        <p:spPr>
          <a:xfrm>
            <a:off x="4666298" y="375856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U</a:t>
            </a:r>
          </a:p>
        </p:txBody>
      </p:sp>
      <p:sp>
        <p:nvSpPr>
          <p:cNvPr id="13" name="文本框 10"/>
          <p:cNvSpPr txBox="1"/>
          <p:nvPr/>
        </p:nvSpPr>
        <p:spPr>
          <a:xfrm>
            <a:off x="5697856" y="3118961"/>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X</a:t>
            </a:r>
          </a:p>
        </p:txBody>
      </p:sp>
      <p:sp>
        <p:nvSpPr>
          <p:cNvPr id="14" name="文本框 10"/>
          <p:cNvSpPr txBox="1"/>
          <p:nvPr/>
        </p:nvSpPr>
        <p:spPr>
          <a:xfrm>
            <a:off x="5126832" y="3774281"/>
            <a:ext cx="291941" cy="273368"/>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V</a:t>
            </a:r>
          </a:p>
        </p:txBody>
      </p:sp>
      <p:sp>
        <p:nvSpPr>
          <p:cNvPr id="15" name="文本框 10"/>
          <p:cNvSpPr txBox="1"/>
          <p:nvPr/>
        </p:nvSpPr>
        <p:spPr>
          <a:xfrm>
            <a:off x="5529263" y="2916555"/>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Y</a:t>
            </a:r>
          </a:p>
        </p:txBody>
      </p:sp>
      <p:sp>
        <p:nvSpPr>
          <p:cNvPr id="16" name="文本框 10"/>
          <p:cNvSpPr txBox="1"/>
          <p:nvPr/>
        </p:nvSpPr>
        <p:spPr>
          <a:xfrm>
            <a:off x="6490812" y="3044190"/>
            <a:ext cx="291941" cy="282893"/>
          </a:xfrm>
          <a:prstGeom prst="rect">
            <a:avLst/>
          </a:prstGeom>
          <a:noFill/>
        </p:spPr>
        <p:txBody>
          <a:bodyPr wrap="square" lIns="0" tIns="0" rIns="0" bIns="0" rtlCol="0" anchor="ctr" anchorCtr="0">
            <a:noAutofit/>
          </a:bodyPr>
          <a:lstStyle/>
          <a:p>
            <a:pPr algn="ctr" eaLnBrk="1"/>
            <a:r>
              <a:rPr lang="en-US" altLang="zh-CN" sz="1500" kern="100">
                <a:solidFill>
                  <a:srgbClr val="FF0000"/>
                </a:solidFill>
                <a:latin typeface="幼圆" panose="02010509060101010101" charset="-122"/>
                <a:ea typeface="幼圆" panose="02010509060101010101" charset="-122"/>
                <a:cs typeface="幼圆" panose="02010509060101010101" charset="-122"/>
                <a:sym typeface="Times New Roman" panose="02020603050405020304"/>
              </a:rPr>
              <a:t>Z</a:t>
            </a:r>
          </a:p>
        </p:txBody>
      </p:sp>
    </p:spTree>
    <p:extLst>
      <p:ext uri="{BB962C8B-B14F-4D97-AF65-F5344CB8AC3E}">
        <p14:creationId xmlns:p14="http://schemas.microsoft.com/office/powerpoint/2010/main" val="961845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747944" y="601463"/>
            <a:ext cx="6851342"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Avoidance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76299" y="1763142"/>
            <a:ext cx="7319963" cy="3783013"/>
          </a:xfrm>
        </p:spPr>
        <p:txBody>
          <a:bodyPr/>
          <a:lstStyle/>
          <a:p>
            <a:pPr marL="285750" indent="-285750">
              <a:buFont typeface="Wingdings" panose="05000000000000000000" pitchFamily="2" charset="2"/>
              <a:buChar char="n"/>
            </a:pPr>
            <a:r>
              <a:rPr lang="en-US" altLang="zh-CN" sz="2400" b="1" dirty="0">
                <a:solidFill>
                  <a:srgbClr val="C00000"/>
                </a:solidFill>
                <a:ea typeface="宋体" panose="02010600030101010101" pitchFamily="2" charset="-122"/>
              </a:rPr>
              <a:t>Deadlock </a:t>
            </a:r>
            <a:r>
              <a:rPr lang="en-US" altLang="zh-CN" sz="2400" b="1" dirty="0">
                <a:solidFill>
                  <a:srgbClr val="C00000"/>
                </a:solidFill>
                <a:ea typeface="宋体" panose="02010600030101010101" pitchFamily="2" charset="-122"/>
                <a:sym typeface="Symbol" panose="05050102010706020507" pitchFamily="18" charset="2"/>
              </a:rPr>
              <a:t>Avoidance </a:t>
            </a:r>
            <a:r>
              <a:rPr lang="en-US" altLang="zh-CN" sz="2400" dirty="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ensure that a system will </a:t>
            </a:r>
            <a:r>
              <a:rPr lang="en-US" altLang="zh-CN" sz="2400" b="1" dirty="0">
                <a:solidFill>
                  <a:srgbClr val="FF0000"/>
                </a:solidFill>
                <a:ea typeface="宋体" panose="02010600030101010101" pitchFamily="2" charset="-122"/>
                <a:sym typeface="Symbol" panose="05050102010706020507" pitchFamily="18" charset="2"/>
              </a:rPr>
              <a:t>never</a:t>
            </a:r>
            <a:r>
              <a:rPr lang="en-US" altLang="zh-CN" sz="2400" b="1" dirty="0">
                <a:ea typeface="宋体" panose="02010600030101010101" pitchFamily="2" charset="-122"/>
                <a:sym typeface="Symbol" panose="05050102010706020507" pitchFamily="18" charset="2"/>
              </a:rPr>
              <a:t> </a:t>
            </a:r>
            <a:r>
              <a:rPr lang="en-US" altLang="zh-CN" sz="2400" b="1" dirty="0">
                <a:solidFill>
                  <a:srgbClr val="006600"/>
                </a:solidFill>
                <a:ea typeface="宋体" panose="02010600030101010101" pitchFamily="2" charset="-122"/>
                <a:sym typeface="Symbol" panose="05050102010706020507" pitchFamily="18" charset="2"/>
              </a:rPr>
              <a:t>enter</a:t>
            </a:r>
            <a:r>
              <a:rPr lang="en-US" altLang="zh-CN" sz="2400" b="1" dirty="0">
                <a:ea typeface="宋体" panose="02010600030101010101" pitchFamily="2" charset="-122"/>
                <a:sym typeface="Symbol" panose="05050102010706020507" pitchFamily="18" charset="2"/>
              </a:rPr>
              <a:t> an</a:t>
            </a:r>
            <a:r>
              <a:rPr lang="en-US" altLang="zh-CN" sz="2400" b="1" dirty="0">
                <a:solidFill>
                  <a:srgbClr val="FF0000"/>
                </a:solidFill>
                <a:ea typeface="宋体" panose="02010600030101010101" pitchFamily="2" charset="-122"/>
                <a:sym typeface="Symbol" panose="05050102010706020507" pitchFamily="18" charset="2"/>
              </a:rPr>
              <a:t> unsafe state</a:t>
            </a:r>
            <a:r>
              <a:rPr lang="en-US" altLang="zh-CN" sz="2400" b="1" dirty="0">
                <a:ea typeface="宋体" panose="02010600030101010101" pitchFamily="2" charset="-122"/>
                <a:sym typeface="Symbol" panose="05050102010706020507" pitchFamily="18" charset="2"/>
              </a:rPr>
              <a:t>. </a:t>
            </a:r>
          </a:p>
          <a:p>
            <a:pPr marL="285750" indent="-285750">
              <a:buFont typeface="Wingdings" panose="05000000000000000000" pitchFamily="2" charset="2"/>
              <a:buChar char="n"/>
            </a:pPr>
            <a:endParaRPr lang="en-US" altLang="zh-CN" sz="2400" b="1" dirty="0">
              <a:ea typeface="宋体" panose="02010600030101010101" pitchFamily="2" charset="-122"/>
              <a:sym typeface="Symbol" panose="05050102010706020507" pitchFamily="18" charset="2"/>
            </a:endParaRPr>
          </a:p>
          <a:p>
            <a:pPr marL="285750" indent="-285750">
              <a:buFont typeface="Wingdings" panose="05000000000000000000" pitchFamily="2" charset="2"/>
              <a:buChar char="n"/>
            </a:pPr>
            <a:r>
              <a:rPr lang="en-US" altLang="zh-CN" sz="2400" b="1" dirty="0">
                <a:solidFill>
                  <a:srgbClr val="0009C0"/>
                </a:solidFill>
                <a:ea typeface="宋体" panose="02010600030101010101" pitchFamily="2" charset="-122"/>
              </a:rPr>
              <a:t>When a process </a:t>
            </a:r>
            <a:r>
              <a:rPr lang="en-US" altLang="zh-CN" sz="2400" b="1" dirty="0">
                <a:solidFill>
                  <a:srgbClr val="7030A0"/>
                </a:solidFill>
                <a:ea typeface="宋体" panose="02010600030101010101" pitchFamily="2" charset="-122"/>
              </a:rPr>
              <a:t>requests an available resource</a:t>
            </a:r>
            <a:r>
              <a:rPr lang="en-US" altLang="zh-CN" sz="2400" b="1" dirty="0">
                <a:solidFill>
                  <a:srgbClr val="0009C0"/>
                </a:solidFill>
                <a:ea typeface="宋体" panose="02010600030101010101" pitchFamily="2" charset="-122"/>
              </a:rPr>
              <a:t>, system must </a:t>
            </a:r>
            <a:r>
              <a:rPr lang="en-US" altLang="zh-CN" sz="2400" b="1" dirty="0">
                <a:solidFill>
                  <a:srgbClr val="006600"/>
                </a:solidFill>
                <a:ea typeface="宋体" panose="02010600030101010101" pitchFamily="2" charset="-122"/>
              </a:rPr>
              <a:t>decide if immediate allocation </a:t>
            </a:r>
            <a:r>
              <a:rPr lang="en-US" altLang="zh-CN" sz="2400" b="1" dirty="0">
                <a:solidFill>
                  <a:srgbClr val="0009C0"/>
                </a:solidFill>
                <a:ea typeface="宋体" panose="02010600030101010101" pitchFamily="2" charset="-122"/>
              </a:rPr>
              <a:t>leaves the </a:t>
            </a:r>
            <a:r>
              <a:rPr lang="en-US" altLang="zh-CN" sz="2400" b="1" dirty="0">
                <a:solidFill>
                  <a:srgbClr val="C00000"/>
                </a:solidFill>
                <a:ea typeface="宋体" panose="02010600030101010101" pitchFamily="2" charset="-122"/>
              </a:rPr>
              <a:t>system in a </a:t>
            </a:r>
            <a:r>
              <a:rPr lang="en-US" altLang="zh-CN" sz="2400" b="1" i="1" dirty="0">
                <a:solidFill>
                  <a:srgbClr val="C00000"/>
                </a:solidFill>
                <a:ea typeface="宋体" panose="02010600030101010101" pitchFamily="2" charset="-122"/>
              </a:rPr>
              <a:t>safe </a:t>
            </a:r>
            <a:r>
              <a:rPr lang="en-US" altLang="zh-CN" sz="2400" b="1" i="1" dirty="0" smtClean="0">
                <a:solidFill>
                  <a:srgbClr val="C00000"/>
                </a:solidFill>
                <a:ea typeface="宋体" panose="02010600030101010101" pitchFamily="2" charset="-122"/>
              </a:rPr>
              <a:t>state</a:t>
            </a:r>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55031B3-E67A-4489-A44B-DE7BB628D8E2}"/>
              </a:ext>
            </a:extLst>
          </p:cNvPr>
          <p:cNvSpPr>
            <a:spLocks noGrp="1" noChangeArrowheads="1"/>
          </p:cNvSpPr>
          <p:nvPr>
            <p:ph type="title" idx="4294967295"/>
          </p:nvPr>
        </p:nvSpPr>
        <p:spPr>
          <a:xfrm>
            <a:off x="685800" y="477175"/>
            <a:ext cx="7046650" cy="609600"/>
          </a:xfrm>
          <a:ln>
            <a:miter/>
          </a:ln>
        </p:spPr>
        <p:txBody>
          <a:bodyPr/>
          <a:lstStyle/>
          <a:p>
            <a:r>
              <a:rPr lang="en-US" altLang="zh-CN" dirty="0">
                <a:effectLst>
                  <a:outerShdw blurRad="38100" dist="38100" dir="2700000" algn="tl">
                    <a:srgbClr val="C0C0C0"/>
                  </a:outerShdw>
                </a:effectLst>
                <a:ea typeface="宋体" pitchFamily="2" charset="-122"/>
                <a:cs typeface="+mj-cs"/>
              </a:rPr>
              <a:t>Resource-allocation state</a:t>
            </a:r>
          </a:p>
        </p:txBody>
      </p:sp>
      <p:sp>
        <p:nvSpPr>
          <p:cNvPr id="32771" name="Rectangle 3">
            <a:extLst>
              <a:ext uri="{FF2B5EF4-FFF2-40B4-BE49-F238E27FC236}">
                <a16:creationId xmlns:a16="http://schemas.microsoft.com/office/drawing/2014/main" id="{3E45AE83-B85D-4A67-9066-843D73A645C2}"/>
              </a:ext>
            </a:extLst>
          </p:cNvPr>
          <p:cNvSpPr>
            <a:spLocks noGrp="1" noChangeArrowheads="1"/>
          </p:cNvSpPr>
          <p:nvPr>
            <p:ph type="body" idx="4294967295"/>
          </p:nvPr>
        </p:nvSpPr>
        <p:spPr>
          <a:xfrm>
            <a:off x="831911" y="1425791"/>
            <a:ext cx="7319963" cy="4167141"/>
          </a:xfrm>
        </p:spPr>
        <p:txBody>
          <a:bodyPr/>
          <a:lstStyle/>
          <a:p>
            <a:r>
              <a:rPr lang="en-US" altLang="zh-CN" sz="2400" dirty="0" smtClean="0">
                <a:ea typeface="宋体" panose="02010600030101010101" pitchFamily="2" charset="-122"/>
              </a:rPr>
              <a:t>Defined by</a:t>
            </a:r>
          </a:p>
          <a:p>
            <a:pPr lvl="1"/>
            <a:r>
              <a:rPr lang="en-US" altLang="zh-CN" sz="2000" dirty="0">
                <a:ea typeface="宋体" panose="02010600030101010101" pitchFamily="2" charset="-122"/>
              </a:rPr>
              <a:t>T</a:t>
            </a:r>
            <a:r>
              <a:rPr lang="en-US" altLang="zh-CN" sz="2000" dirty="0" smtClean="0">
                <a:ea typeface="宋体" panose="02010600030101010101" pitchFamily="2" charset="-122"/>
              </a:rPr>
              <a:t>he number of </a:t>
            </a:r>
            <a:r>
              <a:rPr lang="en-US" altLang="zh-CN" sz="2000" dirty="0" smtClean="0">
                <a:solidFill>
                  <a:srgbClr val="7030A0"/>
                </a:solidFill>
                <a:ea typeface="宋体" panose="02010600030101010101" pitchFamily="2" charset="-122"/>
              </a:rPr>
              <a:t>available</a:t>
            </a:r>
            <a:r>
              <a:rPr lang="en-US" altLang="zh-CN" sz="2000" dirty="0" smtClean="0">
                <a:ea typeface="宋体" panose="02010600030101010101" pitchFamily="2" charset="-122"/>
              </a:rPr>
              <a:t> resources of the system</a:t>
            </a:r>
          </a:p>
          <a:p>
            <a:pPr lvl="1"/>
            <a:r>
              <a:rPr lang="en-US" altLang="zh-CN" sz="2000" dirty="0">
                <a:solidFill>
                  <a:srgbClr val="7030A0"/>
                </a:solidFill>
                <a:ea typeface="宋体" panose="02010600030101010101" pitchFamily="2" charset="-122"/>
              </a:rPr>
              <a:t>A</a:t>
            </a:r>
            <a:r>
              <a:rPr lang="en-US" altLang="zh-CN" sz="2000" dirty="0" smtClean="0">
                <a:solidFill>
                  <a:srgbClr val="7030A0"/>
                </a:solidFill>
                <a:ea typeface="宋体" panose="02010600030101010101" pitchFamily="2" charset="-122"/>
              </a:rPr>
              <a:t>llocated</a:t>
            </a:r>
            <a:r>
              <a:rPr lang="en-US" altLang="zh-CN" sz="2000" dirty="0" smtClean="0">
                <a:ea typeface="宋体" panose="02010600030101010101" pitchFamily="2" charset="-122"/>
              </a:rPr>
              <a:t> resources </a:t>
            </a:r>
            <a:r>
              <a:rPr lang="en-US" altLang="zh-CN" sz="2000" dirty="0">
                <a:ea typeface="宋体" panose="02010600030101010101" pitchFamily="2" charset="-122"/>
              </a:rPr>
              <a:t>of the processes</a:t>
            </a:r>
            <a:endParaRPr lang="en-US" altLang="zh-CN" sz="2000" dirty="0" smtClean="0">
              <a:ea typeface="宋体" panose="02010600030101010101" pitchFamily="2" charset="-122"/>
            </a:endParaRPr>
          </a:p>
          <a:p>
            <a:pPr lvl="1"/>
            <a:r>
              <a:rPr lang="en-US" altLang="zh-CN" sz="2000" dirty="0">
                <a:ea typeface="宋体" panose="02010600030101010101" pitchFamily="2" charset="-122"/>
              </a:rPr>
              <a:t>T</a:t>
            </a:r>
            <a:r>
              <a:rPr lang="en-US" altLang="zh-CN" sz="2000" dirty="0" smtClean="0">
                <a:ea typeface="宋体" panose="02010600030101010101" pitchFamily="2" charset="-122"/>
              </a:rPr>
              <a:t>he </a:t>
            </a:r>
            <a:r>
              <a:rPr lang="en-US" altLang="zh-CN" sz="2000" dirty="0" smtClean="0">
                <a:solidFill>
                  <a:srgbClr val="C00000"/>
                </a:solidFill>
                <a:ea typeface="宋体" panose="02010600030101010101" pitchFamily="2" charset="-122"/>
              </a:rPr>
              <a:t>maximum</a:t>
            </a:r>
            <a:r>
              <a:rPr lang="en-US" altLang="zh-CN" sz="2000" dirty="0" smtClean="0">
                <a:ea typeface="宋体" panose="02010600030101010101" pitchFamily="2" charset="-122"/>
              </a:rPr>
              <a:t> </a:t>
            </a:r>
            <a:r>
              <a:rPr lang="en-US" altLang="zh-CN" sz="2000" dirty="0">
                <a:ea typeface="宋体" panose="02010600030101010101" pitchFamily="2" charset="-122"/>
              </a:rPr>
              <a:t>demands of the </a:t>
            </a:r>
            <a:r>
              <a:rPr lang="en-US" altLang="zh-CN" sz="2000" dirty="0" smtClean="0">
                <a:ea typeface="宋体" panose="02010600030101010101" pitchFamily="2" charset="-122"/>
              </a:rPr>
              <a:t>processes</a:t>
            </a:r>
          </a:p>
          <a:p>
            <a:pPr lvl="2"/>
            <a:r>
              <a:rPr lang="en-US" altLang="zh-CN" sz="1800" dirty="0">
                <a:ea typeface="宋体" panose="02010600030101010101" pitchFamily="2" charset="-122"/>
              </a:rPr>
              <a:t>Requires that the system has some </a:t>
            </a:r>
            <a:r>
              <a:rPr lang="en-US" altLang="zh-CN" sz="1800" dirty="0">
                <a:solidFill>
                  <a:srgbClr val="0009C0"/>
                </a:solidFill>
                <a:ea typeface="宋体" panose="02010600030101010101" pitchFamily="2" charset="-122"/>
              </a:rPr>
              <a:t>additional a priori information </a:t>
            </a:r>
            <a:r>
              <a:rPr lang="en-US" altLang="zh-CN" sz="1800" dirty="0">
                <a:ea typeface="宋体" panose="02010600030101010101" pitchFamily="2" charset="-122"/>
              </a:rPr>
              <a:t>available.</a:t>
            </a:r>
          </a:p>
          <a:p>
            <a:r>
              <a:rPr lang="en-US" altLang="zh-CN" sz="2000" dirty="0">
                <a:ea typeface="宋体" panose="02010600030101010101" pitchFamily="2" charset="-122"/>
              </a:rPr>
              <a:t>The deadlock-avoidance </a:t>
            </a:r>
            <a:r>
              <a:rPr lang="en-US" altLang="zh-CN" sz="2000" dirty="0">
                <a:solidFill>
                  <a:srgbClr val="7030A0"/>
                </a:solidFill>
                <a:ea typeface="宋体" panose="02010600030101010101" pitchFamily="2" charset="-122"/>
              </a:rPr>
              <a:t>algorithm dynamically examines </a:t>
            </a:r>
            <a:r>
              <a:rPr lang="en-US" altLang="zh-CN" sz="2000" dirty="0">
                <a:ea typeface="宋体" panose="02010600030101010101" pitchFamily="2" charset="-122"/>
              </a:rPr>
              <a:t>the </a:t>
            </a:r>
            <a:r>
              <a:rPr lang="en-US" altLang="zh-CN" sz="2000" dirty="0">
                <a:solidFill>
                  <a:srgbClr val="7030A0"/>
                </a:solidFill>
                <a:ea typeface="宋体" panose="02010600030101010101" pitchFamily="2" charset="-122"/>
              </a:rPr>
              <a:t>resource-allocation state t</a:t>
            </a:r>
            <a:r>
              <a:rPr lang="en-US" altLang="zh-CN" sz="2000" dirty="0">
                <a:ea typeface="宋体" panose="02010600030101010101" pitchFamily="2" charset="-122"/>
              </a:rPr>
              <a:t>o ensure that there can </a:t>
            </a:r>
            <a:r>
              <a:rPr lang="en-US" altLang="zh-CN" sz="2000" b="1" i="1" u="sng" dirty="0">
                <a:solidFill>
                  <a:srgbClr val="FF0000"/>
                </a:solidFill>
                <a:ea typeface="宋体" panose="02010600030101010101" pitchFamily="2" charset="-122"/>
              </a:rPr>
              <a:t>never</a:t>
            </a:r>
            <a:r>
              <a:rPr lang="en-US" altLang="zh-CN" sz="2000" b="1" u="sng" dirty="0">
                <a:ea typeface="宋体" panose="02010600030101010101" pitchFamily="2" charset="-122"/>
              </a:rPr>
              <a:t> </a:t>
            </a:r>
            <a:r>
              <a:rPr lang="en-US" altLang="zh-CN" sz="2000" dirty="0">
                <a:ea typeface="宋体" panose="02010600030101010101" pitchFamily="2" charset="-122"/>
              </a:rPr>
              <a:t>be a </a:t>
            </a:r>
            <a:r>
              <a:rPr lang="en-US" altLang="zh-CN" sz="2000" b="1" u="sng" dirty="0">
                <a:solidFill>
                  <a:srgbClr val="C00000"/>
                </a:solidFill>
                <a:ea typeface="宋体" panose="02010600030101010101" pitchFamily="2" charset="-122"/>
              </a:rPr>
              <a:t>circular-wait condition.</a:t>
            </a:r>
          </a:p>
          <a:p>
            <a:pPr lvl="1"/>
            <a:endParaRPr lang="en-US" altLang="zh-CN" sz="2000" dirty="0">
              <a:ea typeface="宋体" panose="02010600030101010101" pitchFamily="2" charset="-122"/>
            </a:endParaRPr>
          </a:p>
        </p:txBody>
      </p:sp>
    </p:spTree>
    <p:extLst>
      <p:ext uri="{BB962C8B-B14F-4D97-AF65-F5344CB8AC3E}">
        <p14:creationId xmlns:p14="http://schemas.microsoft.com/office/powerpoint/2010/main" val="2742723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7D88A2B-C054-457D-8A98-4B989B7F494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7171" name="Rectangle 3">
            <a:extLst>
              <a:ext uri="{FF2B5EF4-FFF2-40B4-BE49-F238E27FC236}">
                <a16:creationId xmlns:a16="http://schemas.microsoft.com/office/drawing/2014/main" id="{40CC0FA5-96B7-4D67-85AE-2417502BE8D7}"/>
              </a:ext>
            </a:extLst>
          </p:cNvPr>
          <p:cNvSpPr>
            <a:spLocks noGrp="1" noChangeArrowheads="1"/>
          </p:cNvSpPr>
          <p:nvPr>
            <p:ph type="body" idx="4294967295"/>
          </p:nvPr>
        </p:nvSpPr>
        <p:spPr>
          <a:xfrm>
            <a:off x="793750" y="1065213"/>
            <a:ext cx="7543800" cy="4810125"/>
          </a:xfrm>
        </p:spPr>
        <p:txBody>
          <a:bodyPr/>
          <a:lstStyle/>
          <a:p>
            <a:pPr eaLnBrk="1" hangingPunct="1">
              <a:lnSpc>
                <a:spcPct val="80000"/>
              </a:lnSpc>
            </a:pPr>
            <a:r>
              <a:rPr lang="en-US" altLang="zh-CN" sz="2400" b="1" dirty="0">
                <a:solidFill>
                  <a:srgbClr val="000099"/>
                </a:solidFill>
                <a:ea typeface="宋体" panose="02010600030101010101" pitchFamily="2" charset="-122"/>
              </a:rPr>
              <a:t>Deadlock</a:t>
            </a:r>
            <a:r>
              <a:rPr lang="en-US" altLang="zh-CN" sz="2400" b="1" dirty="0">
                <a:ea typeface="宋体" panose="02010600030101010101" pitchFamily="2" charset="-122"/>
              </a:rPr>
              <a:t>: </a:t>
            </a:r>
            <a:r>
              <a:rPr lang="zh-CN" altLang="en-US" sz="2400" b="1" dirty="0">
                <a:ea typeface="宋体" panose="02010600030101010101" pitchFamily="2" charset="-122"/>
              </a:rPr>
              <a:t>教材</a:t>
            </a:r>
            <a:r>
              <a:rPr lang="en-US" altLang="zh-CN" sz="2400" b="1" dirty="0">
                <a:ea typeface="宋体" panose="02010600030101010101" pitchFamily="2" charset="-122"/>
              </a:rPr>
              <a:t>P245</a:t>
            </a:r>
          </a:p>
          <a:p>
            <a:pPr eaLnBrk="1" hangingPunct="1">
              <a:lnSpc>
                <a:spcPct val="80000"/>
              </a:lnSpc>
            </a:pPr>
            <a:r>
              <a:rPr lang="en-US" altLang="zh-CN" sz="2400" b="1" dirty="0" smtClean="0">
                <a:solidFill>
                  <a:srgbClr val="000099"/>
                </a:solidFill>
                <a:ea typeface="宋体" panose="02010600030101010101" pitchFamily="2" charset="-122"/>
              </a:rPr>
              <a:t>A </a:t>
            </a:r>
            <a:r>
              <a:rPr lang="en-US" altLang="zh-CN" sz="2400" b="1" dirty="0">
                <a:solidFill>
                  <a:srgbClr val="000099"/>
                </a:solidFill>
                <a:ea typeface="宋体" panose="02010600030101010101" pitchFamily="2" charset="-122"/>
              </a:rPr>
              <a:t>set of </a:t>
            </a:r>
            <a:r>
              <a:rPr lang="en-US" altLang="zh-CN" sz="2400" b="1" dirty="0">
                <a:solidFill>
                  <a:srgbClr val="FF0066"/>
                </a:solidFill>
                <a:ea typeface="宋体" panose="02010600030101010101" pitchFamily="2" charset="-122"/>
              </a:rPr>
              <a:t>blocked processes</a:t>
            </a:r>
            <a:r>
              <a:rPr lang="en-US" altLang="zh-CN" sz="2400" b="1" dirty="0">
                <a:ea typeface="宋体" panose="02010600030101010101" pitchFamily="2" charset="-122"/>
              </a:rPr>
              <a:t> each holding a resource and waiting to acquire a resource held by </a:t>
            </a:r>
            <a:r>
              <a:rPr lang="en-US" altLang="zh-CN" sz="2400" b="1" dirty="0">
                <a:solidFill>
                  <a:srgbClr val="003399"/>
                </a:solidFill>
                <a:ea typeface="宋体" panose="02010600030101010101" pitchFamily="2" charset="-122"/>
              </a:rPr>
              <a:t>another process </a:t>
            </a:r>
            <a:r>
              <a:rPr lang="en-US" altLang="zh-CN" sz="2400" b="1" dirty="0">
                <a:solidFill>
                  <a:srgbClr val="7030A0"/>
                </a:solidFill>
                <a:ea typeface="宋体" panose="02010600030101010101" pitchFamily="2" charset="-122"/>
              </a:rPr>
              <a:t>in the set.</a:t>
            </a:r>
          </a:p>
          <a:p>
            <a:pPr eaLnBrk="1" hangingPunct="1"/>
            <a:r>
              <a:rPr lang="zh-CN" altLang="zh-CN" sz="2000" dirty="0" smtClean="0">
                <a:ea typeface="宋体" panose="02010600030101010101" pitchFamily="2" charset="-122"/>
              </a:rPr>
              <a:t>死锁</a:t>
            </a:r>
            <a:r>
              <a:rPr lang="zh-CN" altLang="zh-CN" sz="2000" dirty="0">
                <a:ea typeface="宋体" panose="02010600030101010101" pitchFamily="2" charset="-122"/>
              </a:rPr>
              <a:t>是指一组处于</a:t>
            </a:r>
            <a:r>
              <a:rPr lang="zh-CN" altLang="zh-CN" sz="2000" b="1" dirty="0">
                <a:solidFill>
                  <a:srgbClr val="7030A0"/>
                </a:solidFill>
                <a:ea typeface="宋体" panose="02010600030101010101" pitchFamily="2" charset="-122"/>
              </a:rPr>
              <a:t>等待（阻塞）状态</a:t>
            </a:r>
            <a:r>
              <a:rPr lang="zh-CN" altLang="zh-CN" sz="2000" dirty="0">
                <a:ea typeface="宋体" panose="02010600030101010101" pitchFamily="2" charset="-122"/>
              </a:rPr>
              <a:t>的进程，每一个进程</a:t>
            </a:r>
            <a:r>
              <a:rPr lang="zh-CN" altLang="zh-CN" sz="2000" dirty="0">
                <a:solidFill>
                  <a:srgbClr val="FF0000"/>
                </a:solidFill>
                <a:ea typeface="宋体" panose="02010600030101010101" pitchFamily="2" charset="-122"/>
              </a:rPr>
              <a:t>持有</a:t>
            </a:r>
            <a:r>
              <a:rPr lang="zh-CN" altLang="zh-CN" sz="2000" dirty="0">
                <a:ea typeface="宋体" panose="02010600030101010101" pitchFamily="2" charset="-122"/>
              </a:rPr>
              <a:t>其</a:t>
            </a:r>
            <a:r>
              <a:rPr lang="zh-CN" altLang="en-US" sz="2000" dirty="0">
                <a:ea typeface="宋体" panose="02010600030101010101" pitchFamily="2" charset="-122"/>
              </a:rPr>
              <a:t>它</a:t>
            </a:r>
            <a:r>
              <a:rPr lang="zh-CN" altLang="zh-CN" sz="2000" dirty="0">
                <a:ea typeface="宋体" panose="02010600030101010101" pitchFamily="2" charset="-122"/>
              </a:rPr>
              <a:t>进程所需要的资源，而又</a:t>
            </a:r>
            <a:r>
              <a:rPr lang="zh-CN" altLang="zh-CN" sz="2000" dirty="0">
                <a:solidFill>
                  <a:srgbClr val="FF0000"/>
                </a:solidFill>
                <a:ea typeface="宋体" panose="02010600030101010101" pitchFamily="2" charset="-122"/>
              </a:rPr>
              <a:t>等待</a:t>
            </a:r>
            <a:r>
              <a:rPr lang="zh-CN" altLang="zh-CN" sz="2000" dirty="0">
                <a:ea typeface="宋体" panose="02010600030101010101" pitchFamily="2" charset="-122"/>
              </a:rPr>
              <a:t>使用其</a:t>
            </a:r>
            <a:r>
              <a:rPr lang="zh-CN" altLang="en-US" sz="2000" dirty="0">
                <a:ea typeface="宋体" panose="02010600030101010101" pitchFamily="2" charset="-122"/>
              </a:rPr>
              <a:t>它</a:t>
            </a:r>
            <a:r>
              <a:rPr lang="zh-CN" altLang="zh-CN" sz="2000" dirty="0">
                <a:ea typeface="宋体" panose="02010600030101010101" pitchFamily="2" charset="-122"/>
              </a:rPr>
              <a:t>进程所拥有的资源，致使这组进程互相等待，均无法向前推进。</a:t>
            </a:r>
          </a:p>
          <a:p>
            <a:pPr eaLnBrk="1" hangingPunct="1"/>
            <a:r>
              <a:rPr lang="zh-CN" altLang="zh-CN" sz="2000" dirty="0">
                <a:ea typeface="宋体" panose="02010600030101010101" pitchFamily="2" charset="-122"/>
              </a:rPr>
              <a:t>死锁是指一组处于</a:t>
            </a:r>
            <a:r>
              <a:rPr lang="zh-CN" altLang="zh-CN" sz="2000" b="1" dirty="0">
                <a:solidFill>
                  <a:srgbClr val="7030A0"/>
                </a:solidFill>
                <a:ea typeface="宋体" panose="02010600030101010101" pitchFamily="2" charset="-122"/>
              </a:rPr>
              <a:t>等待（阻塞）状态</a:t>
            </a:r>
            <a:r>
              <a:rPr lang="zh-CN" altLang="zh-CN" sz="2000" dirty="0">
                <a:ea typeface="宋体" panose="02010600030101010101" pitchFamily="2" charset="-122"/>
              </a:rPr>
              <a:t>的进程，互相等待只有这组进程才能产生的</a:t>
            </a:r>
            <a:r>
              <a:rPr lang="zh-CN" altLang="zh-CN" sz="2000" dirty="0">
                <a:solidFill>
                  <a:srgbClr val="FF0000"/>
                </a:solidFill>
                <a:ea typeface="宋体" panose="02010600030101010101" pitchFamily="2" charset="-122"/>
              </a:rPr>
              <a:t>事件</a:t>
            </a:r>
            <a:r>
              <a:rPr lang="zh-CN" altLang="zh-CN" sz="2000" dirty="0">
                <a:ea typeface="宋体" panose="02010600030101010101" pitchFamily="2" charset="-122"/>
              </a:rPr>
              <a:t>，致使这组进程都无法往前推进，这些永远在互相等待的进程称为死锁进程</a:t>
            </a:r>
            <a:r>
              <a:rPr lang="zh-CN" altLang="zh-CN" sz="2000" dirty="0" smtClean="0">
                <a:ea typeface="宋体" panose="02010600030101010101" pitchFamily="2" charset="-122"/>
              </a:rPr>
              <a:t>。</a:t>
            </a:r>
            <a:endParaRPr lang="en-US" altLang="zh-CN" sz="2000" dirty="0" smtClean="0">
              <a:ea typeface="宋体" panose="02010600030101010101" pitchFamily="2" charset="-122"/>
            </a:endParaRPr>
          </a:p>
          <a:p>
            <a:pPr eaLnBrk="1" hangingPunct="1"/>
            <a:r>
              <a:rPr lang="zh-CN" altLang="zh-CN" sz="2000" dirty="0">
                <a:ea typeface="宋体" panose="02010600030101010101" pitchFamily="2" charset="-122"/>
              </a:rPr>
              <a:t>如果一个进程集合中的每个进程都在</a:t>
            </a:r>
            <a:r>
              <a:rPr lang="zh-CN" altLang="zh-CN" sz="2000" b="1" dirty="0">
                <a:solidFill>
                  <a:srgbClr val="7030A0"/>
                </a:solidFill>
                <a:ea typeface="宋体" panose="02010600030101010101" pitchFamily="2" charset="-122"/>
              </a:rPr>
              <a:t>等待</a:t>
            </a:r>
            <a:r>
              <a:rPr lang="zh-CN" altLang="zh-CN" sz="2000" dirty="0">
                <a:ea typeface="宋体" panose="02010600030101010101" pitchFamily="2" charset="-122"/>
              </a:rPr>
              <a:t>只能由该进程集合中的其它进程才能引发的事件，那么该进程集合就是死锁的，我们称这些进程处于死锁状态，这些进程是死锁进程。</a:t>
            </a:r>
          </a:p>
          <a:p>
            <a:pPr eaLnBrk="1" hangingPunct="1"/>
            <a:endParaRPr lang="zh-CN" altLang="zh-CN" sz="20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DE2CAE-6AE0-452E-A213-9696849CAA5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State-</a:t>
            </a:r>
            <a:r>
              <a:rPr lang="zh-CN" altLang="en-US" dirty="0">
                <a:effectLst>
                  <a:outerShdw blurRad="38100" dist="38100" dir="2700000" algn="tl">
                    <a:srgbClr val="C0C0C0"/>
                  </a:outerShdw>
                </a:effectLst>
                <a:ea typeface="宋体" pitchFamily="2" charset="-122"/>
                <a:cs typeface="+mj-cs"/>
              </a:rPr>
              <a:t>例</a:t>
            </a:r>
            <a:endParaRPr lang="en-US" altLang="zh-CN" dirty="0">
              <a:effectLst>
                <a:outerShdw blurRad="38100" dist="38100" dir="2700000" algn="tl">
                  <a:srgbClr val="C0C0C0"/>
                </a:outerShdw>
              </a:effectLst>
              <a:ea typeface="宋体" pitchFamily="2" charset="-122"/>
              <a:cs typeface="+mj-cs"/>
            </a:endParaRPr>
          </a:p>
        </p:txBody>
      </p:sp>
      <p:sp>
        <p:nvSpPr>
          <p:cNvPr id="33795" name="Rectangle 3">
            <a:extLst>
              <a:ext uri="{FF2B5EF4-FFF2-40B4-BE49-F238E27FC236}">
                <a16:creationId xmlns:a16="http://schemas.microsoft.com/office/drawing/2014/main" id="{4AB09410-8C58-4191-866E-2C30E05ED6D2}"/>
              </a:ext>
            </a:extLst>
          </p:cNvPr>
          <p:cNvSpPr>
            <a:spLocks noGrp="1" noChangeArrowheads="1"/>
          </p:cNvSpPr>
          <p:nvPr>
            <p:ph type="body" idx="4294967295"/>
          </p:nvPr>
        </p:nvSpPr>
        <p:spPr>
          <a:xfrm>
            <a:off x="725488" y="1300163"/>
            <a:ext cx="7783512" cy="4395787"/>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solidFill>
                  <a:srgbClr val="C00000"/>
                </a:solidFill>
                <a:ea typeface="宋体" panose="02010600030101010101" pitchFamily="2" charset="-122"/>
              </a:rPr>
              <a:t>Processes</a:t>
            </a:r>
            <a:r>
              <a:rPr lang="en-US" altLang="zh-CN" sz="2000">
                <a:ea typeface="宋体" panose="02010600030101010101" pitchFamily="2" charset="-122"/>
              </a:rPr>
              <a:t>   </a:t>
            </a:r>
            <a:r>
              <a:rPr lang="en-US" altLang="zh-CN" sz="2000">
                <a:solidFill>
                  <a:srgbClr val="006600"/>
                </a:solidFill>
                <a:ea typeface="宋体" panose="02010600030101010101" pitchFamily="2" charset="-122"/>
              </a:rPr>
              <a:t>Maximum</a:t>
            </a:r>
            <a:r>
              <a:rPr lang="en-US" altLang="zh-CN" sz="2000">
                <a:ea typeface="宋体" panose="02010600030101010101" pitchFamily="2" charset="-122"/>
              </a:rPr>
              <a:t>   </a:t>
            </a:r>
            <a:r>
              <a:rPr lang="en-US" altLang="zh-CN" sz="2000">
                <a:solidFill>
                  <a:srgbClr val="000099"/>
                </a:solidFill>
                <a:ea typeface="宋体" panose="02010600030101010101" pitchFamily="2" charset="-122"/>
              </a:rPr>
              <a:t>Allocation</a:t>
            </a:r>
            <a:r>
              <a:rPr lang="en-US" altLang="zh-CN" sz="2000">
                <a:ea typeface="宋体" panose="02010600030101010101" pitchFamily="2" charset="-122"/>
              </a:rPr>
              <a:t>    </a:t>
            </a:r>
            <a:r>
              <a:rPr lang="en-US" altLang="zh-CN" sz="2000">
                <a:solidFill>
                  <a:srgbClr val="7030A0"/>
                </a:solidFill>
                <a:ea typeface="宋体" panose="02010600030101010101" pitchFamily="2" charset="-122"/>
              </a:rPr>
              <a:t>Need </a:t>
            </a:r>
            <a:r>
              <a:rPr lang="en-US" altLang="zh-CN" sz="2000">
                <a:ea typeface="宋体" panose="02010600030101010101" pitchFamily="2" charset="-122"/>
              </a:rPr>
              <a:t>  </a:t>
            </a:r>
            <a:r>
              <a:rPr lang="en-US" altLang="zh-CN" sz="2000">
                <a:solidFill>
                  <a:srgbClr val="00759E"/>
                </a:solidFill>
                <a:ea typeface="宋体" panose="02010600030101010101" pitchFamily="2" charset="-122"/>
              </a:rPr>
              <a:t>Available</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p0                    10                5              5            3                    </a:t>
            </a:r>
          </a:p>
          <a:p>
            <a:pPr>
              <a:lnSpc>
                <a:spcPct val="90000"/>
              </a:lnSpc>
            </a:pPr>
            <a:r>
              <a:rPr lang="en-US" altLang="zh-CN" sz="2000">
                <a:ea typeface="宋体" panose="02010600030101010101" pitchFamily="2" charset="-122"/>
              </a:rPr>
              <a:t>p1                     4                 2              2</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b="1">
                <a:solidFill>
                  <a:srgbClr val="000099"/>
                </a:solidFill>
                <a:ea typeface="宋体" panose="02010600030101010101" pitchFamily="2" charset="-122"/>
              </a:rPr>
              <a:t>Safe sequence</a:t>
            </a:r>
          </a:p>
          <a:p>
            <a:pPr lvl="1">
              <a:lnSpc>
                <a:spcPct val="90000"/>
              </a:lnSpc>
            </a:pPr>
            <a:r>
              <a:rPr lang="en-US" altLang="zh-CN" sz="2000">
                <a:ea typeface="宋体" panose="02010600030101010101" pitchFamily="2" charset="-122"/>
              </a:rPr>
              <a:t>p1,p0,p2</a:t>
            </a:r>
          </a:p>
          <a:p>
            <a:pPr lvl="1">
              <a:lnSpc>
                <a:spcPct val="90000"/>
              </a:lnSpc>
            </a:pPr>
            <a:r>
              <a:rPr lang="zh-CN" altLang="en-US" sz="2000">
                <a:ea typeface="宋体" panose="02010600030101010101" pitchFamily="2" charset="-122"/>
              </a:rPr>
              <a:t>类似拓扑排序</a:t>
            </a:r>
            <a:endParaRPr lang="en-US" altLang="zh-CN"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1</a:t>
            </a: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Processes   Maximum   allocation    need   available    </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p0                  10                 </a:t>
            </a:r>
            <a:r>
              <a:rPr lang="en-US" altLang="zh-CN" sz="2000">
                <a:solidFill>
                  <a:srgbClr val="C00000"/>
                </a:solidFill>
                <a:ea typeface="宋体" panose="02010600030101010101" pitchFamily="2" charset="-122"/>
              </a:rPr>
              <a:t>7 </a:t>
            </a:r>
            <a:r>
              <a:rPr lang="en-US" altLang="zh-CN" sz="2000">
                <a:ea typeface="宋体" panose="02010600030101010101" pitchFamily="2" charset="-122"/>
              </a:rPr>
              <a:t>              3        </a:t>
            </a:r>
            <a:r>
              <a:rPr lang="en-US" altLang="zh-CN" sz="2000">
                <a:solidFill>
                  <a:srgbClr val="C00000"/>
                </a:solidFill>
                <a:ea typeface="宋体" panose="02010600030101010101" pitchFamily="2" charset="-122"/>
              </a:rPr>
              <a:t>1 </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p1                   4                  2               2</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There is </a:t>
            </a:r>
            <a:r>
              <a:rPr lang="en-US" altLang="zh-CN" sz="2000" b="1">
                <a:solidFill>
                  <a:srgbClr val="000099"/>
                </a:solidFill>
                <a:ea typeface="宋体" panose="02010600030101010101" pitchFamily="2" charset="-122"/>
              </a:rPr>
              <a:t>no any Safe sequence</a:t>
            </a:r>
            <a:r>
              <a:rPr lang="en-US" altLang="zh-CN" sz="2000">
                <a:ea typeface="宋体" panose="02010600030101010101" pitchFamily="2" charset="-122"/>
              </a:rPr>
              <a:t>. </a:t>
            </a:r>
          </a:p>
          <a:p>
            <a:pPr lvl="1">
              <a:lnSpc>
                <a:spcPct val="90000"/>
              </a:lnSpc>
            </a:pPr>
            <a:r>
              <a:rPr lang="en-US" altLang="zh-CN" sz="2000">
                <a:ea typeface="宋体" panose="02010600030101010101" pitchFamily="2" charset="-122"/>
              </a:rPr>
              <a:t>Unsafe state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312EFA7-8DE2-43AB-AEA1-7F45A74D0E1D}"/>
              </a:ext>
            </a:extLst>
          </p:cNvPr>
          <p:cNvSpPr>
            <a:spLocks noGrp="1" noChangeArrowheads="1"/>
          </p:cNvSpPr>
          <p:nvPr>
            <p:ph type="title" idx="4294967295"/>
          </p:nvPr>
        </p:nvSpPr>
        <p:spPr>
          <a:xfrm>
            <a:off x="554038" y="196850"/>
            <a:ext cx="7772400" cy="639763"/>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State-</a:t>
            </a:r>
            <a:r>
              <a:rPr lang="zh-CN" altLang="en-US" dirty="0">
                <a:effectLst>
                  <a:outerShdw blurRad="38100" dist="38100" dir="2700000" algn="tl">
                    <a:srgbClr val="C0C0C0"/>
                  </a:outerShdw>
                </a:effectLst>
                <a:ea typeface="宋体" pitchFamily="2" charset="-122"/>
                <a:cs typeface="+mj-cs"/>
              </a:rPr>
              <a:t>例</a:t>
            </a:r>
            <a:r>
              <a:rPr lang="en-US" altLang="zh-CN" dirty="0">
                <a:effectLst>
                  <a:outerShdw blurRad="38100" dist="38100" dir="2700000" algn="tl">
                    <a:srgbClr val="C0C0C0"/>
                  </a:outerShdw>
                </a:effectLst>
                <a:ea typeface="宋体" pitchFamily="2" charset="-122"/>
                <a:cs typeface="+mj-cs"/>
              </a:rPr>
              <a:t>2</a:t>
            </a:r>
          </a:p>
        </p:txBody>
      </p:sp>
      <p:sp>
        <p:nvSpPr>
          <p:cNvPr id="35843" name="Rectangle 3">
            <a:extLst>
              <a:ext uri="{FF2B5EF4-FFF2-40B4-BE49-F238E27FC236}">
                <a16:creationId xmlns:a16="http://schemas.microsoft.com/office/drawing/2014/main" id="{6BAA7923-ACC2-4896-B300-6F9377F60084}"/>
              </a:ext>
            </a:extLst>
          </p:cNvPr>
          <p:cNvSpPr>
            <a:spLocks noGrp="1" noChangeArrowheads="1"/>
          </p:cNvSpPr>
          <p:nvPr>
            <p:ph type="body" idx="4294967295"/>
          </p:nvPr>
        </p:nvSpPr>
        <p:spPr>
          <a:xfrm>
            <a:off x="725488" y="1300163"/>
            <a:ext cx="7783512" cy="4721225"/>
          </a:xfrm>
        </p:spPr>
        <p:txBody>
          <a:bodyPr/>
          <a:lstStyle/>
          <a:p>
            <a:pPr>
              <a:lnSpc>
                <a:spcPct val="90000"/>
              </a:lnSpc>
            </a:pPr>
            <a:r>
              <a:rPr lang="en-US" altLang="zh-CN" sz="2000">
                <a:ea typeface="宋体" panose="02010600030101010101" pitchFamily="2" charset="-122"/>
              </a:rPr>
              <a:t>Suppose the system is in the following state at one time, is the system in a safe sate?</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Processes   Maximum   allocation    need   available    </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p0                  10                 7               3        </a:t>
            </a:r>
            <a:r>
              <a:rPr lang="en-US" altLang="zh-CN" sz="2000">
                <a:solidFill>
                  <a:srgbClr val="C00000"/>
                </a:solidFill>
                <a:ea typeface="宋体" panose="02010600030101010101" pitchFamily="2" charset="-122"/>
              </a:rPr>
              <a:t>0 </a:t>
            </a:r>
            <a:r>
              <a:rPr lang="en-US" altLang="zh-CN" sz="2000">
                <a:ea typeface="宋体" panose="02010600030101010101" pitchFamily="2" charset="-122"/>
              </a:rPr>
              <a:t>                  </a:t>
            </a:r>
          </a:p>
          <a:p>
            <a:pPr>
              <a:lnSpc>
                <a:spcPct val="90000"/>
              </a:lnSpc>
            </a:pPr>
            <a:r>
              <a:rPr lang="en-US" altLang="zh-CN" sz="2000">
                <a:ea typeface="宋体" panose="02010600030101010101" pitchFamily="2" charset="-122"/>
              </a:rPr>
              <a:t>p1                   4                  </a:t>
            </a:r>
            <a:r>
              <a:rPr lang="en-US" altLang="zh-CN" sz="2000">
                <a:solidFill>
                  <a:srgbClr val="C00000"/>
                </a:solidFill>
                <a:ea typeface="宋体" panose="02010600030101010101" pitchFamily="2" charset="-122"/>
              </a:rPr>
              <a:t>3</a:t>
            </a:r>
            <a:r>
              <a:rPr lang="en-US" altLang="zh-CN" sz="2000">
                <a:ea typeface="宋体" panose="02010600030101010101" pitchFamily="2" charset="-122"/>
              </a:rPr>
              <a:t>               1</a:t>
            </a:r>
          </a:p>
          <a:p>
            <a:pPr>
              <a:lnSpc>
                <a:spcPct val="90000"/>
              </a:lnSpc>
            </a:pPr>
            <a:r>
              <a:rPr lang="en-US" altLang="zh-CN" sz="2000">
                <a:ea typeface="宋体" panose="02010600030101010101" pitchFamily="2" charset="-122"/>
              </a:rPr>
              <a:t>p2                   9                  2               7</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There is </a:t>
            </a:r>
            <a:r>
              <a:rPr lang="en-US" altLang="zh-CN" sz="2000" b="1">
                <a:solidFill>
                  <a:srgbClr val="000099"/>
                </a:solidFill>
                <a:ea typeface="宋体" panose="02010600030101010101" pitchFamily="2" charset="-122"/>
              </a:rPr>
              <a:t>no any Safe sequence</a:t>
            </a:r>
            <a:r>
              <a:rPr lang="en-US" altLang="zh-CN" sz="2000">
                <a:ea typeface="宋体" panose="02010600030101010101" pitchFamily="2" charset="-122"/>
              </a:rPr>
              <a:t>. </a:t>
            </a:r>
          </a:p>
          <a:p>
            <a:pPr lvl="1">
              <a:lnSpc>
                <a:spcPct val="90000"/>
              </a:lnSpc>
            </a:pPr>
            <a:r>
              <a:rPr lang="en-US" altLang="zh-CN" sz="2000">
                <a:ea typeface="宋体" panose="02010600030101010101" pitchFamily="2" charset="-122"/>
              </a:rPr>
              <a:t>Unsafe state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EAD0E8-ABA2-4B00-8C67-1134ACFAF4DD}"/>
              </a:ext>
            </a:extLst>
          </p:cNvPr>
          <p:cNvSpPr txBox="1"/>
          <p:nvPr>
            <p:custDataLst>
              <p:tags r:id="rId2"/>
            </p:custDataLst>
          </p:nvPr>
        </p:nvSpPr>
        <p:spPr>
          <a:xfrm>
            <a:off x="914400" y="915874"/>
            <a:ext cx="7315200" cy="3492036"/>
          </a:xfrm>
          <a:prstGeom prst="rect">
            <a:avLst/>
          </a:prstGeom>
          <a:noFill/>
        </p:spPr>
        <p:txBody>
          <a:bodyPr vert="horz" wrap="square" rtlCol="0" anchor="t"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某时刻进程的资源使用情况如下所示。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此时的</a:t>
            </a:r>
            <a:r>
              <a:rPr lang="zh-CN" altLang="en-US" sz="2000" dirty="0">
                <a:solidFill>
                  <a:srgbClr val="0009C0"/>
                </a:solidFill>
                <a:latin typeface="Microsoft Yahei" panose="020B0503020204020204" pitchFamily="34" charset="-122"/>
                <a:ea typeface="Microsoft Yahei" panose="020B0503020204020204" pitchFamily="34" charset="-122"/>
                <a:sym typeface="Microsoft Yahei" panose="020B0503020204020204" pitchFamily="34" charset="-122"/>
              </a:rPr>
              <a:t>安全序列</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415483B4-FFEF-42E7-8791-411754E2CCA4}"/>
              </a:ext>
            </a:extLst>
          </p:cNvPr>
          <p:cNvSpPr txBox="1"/>
          <p:nvPr>
            <p:custDataLst>
              <p:tags r:id="rId3"/>
            </p:custDataLst>
          </p:nvPr>
        </p:nvSpPr>
        <p:spPr>
          <a:xfrm>
            <a:off x="1828800" y="4498743"/>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P1,P2,P3,P4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6322B057-03C5-4EFB-994B-3F73F700DCB2}"/>
              </a:ext>
            </a:extLst>
          </p:cNvPr>
          <p:cNvSpPr txBox="1"/>
          <p:nvPr>
            <p:custDataLst>
              <p:tags r:id="rId4"/>
            </p:custDataLst>
          </p:nvPr>
        </p:nvSpPr>
        <p:spPr>
          <a:xfrm>
            <a:off x="5112657" y="4449190"/>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P1,P3,P2,P4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A7AB6A3D-E2D7-46D6-8E31-206F754359F0}"/>
              </a:ext>
            </a:extLst>
          </p:cNvPr>
          <p:cNvSpPr txBox="1"/>
          <p:nvPr>
            <p:custDataLst>
              <p:tags r:id="rId5"/>
            </p:custDataLst>
          </p:nvPr>
        </p:nvSpPr>
        <p:spPr>
          <a:xfrm>
            <a:off x="1828800" y="5168219"/>
            <a:ext cx="2119086"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P1,P4,P3,P2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0548126-4714-41DC-B72F-BF32CF4F4C8C}"/>
              </a:ext>
            </a:extLst>
          </p:cNvPr>
          <p:cNvSpPr txBox="1"/>
          <p:nvPr>
            <p:custDataLst>
              <p:tags r:id="rId6"/>
            </p:custDataLst>
          </p:nvPr>
        </p:nvSpPr>
        <p:spPr>
          <a:xfrm>
            <a:off x="5109028" y="5181531"/>
            <a:ext cx="1233714"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不存在</a:t>
            </a:r>
          </a:p>
        </p:txBody>
      </p:sp>
      <p:sp>
        <p:nvSpPr>
          <p:cNvPr id="9" name="椭圆 8">
            <a:extLst>
              <a:ext uri="{FF2B5EF4-FFF2-40B4-BE49-F238E27FC236}">
                <a16:creationId xmlns:a16="http://schemas.microsoft.com/office/drawing/2014/main" id="{18227490-550A-4D2B-8C3C-3F6ADCCA358B}"/>
              </a:ext>
            </a:extLst>
          </p:cNvPr>
          <p:cNvSpPr>
            <a:spLocks noChangeAspect="1"/>
          </p:cNvSpPr>
          <p:nvPr>
            <p:custDataLst>
              <p:tags r:id="rId7"/>
            </p:custDataLst>
          </p:nvPr>
        </p:nvSpPr>
        <p:spPr bwMode="auto">
          <a:xfrm>
            <a:off x="1114425" y="456303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E84E7D4-C226-4681-AA5B-F0266E011F7D}"/>
              </a:ext>
            </a:extLst>
          </p:cNvPr>
          <p:cNvSpPr>
            <a:spLocks noChangeAspect="1"/>
          </p:cNvSpPr>
          <p:nvPr>
            <p:custDataLst>
              <p:tags r:id="rId8"/>
            </p:custDataLst>
          </p:nvPr>
        </p:nvSpPr>
        <p:spPr bwMode="auto">
          <a:xfrm>
            <a:off x="4398282" y="4513483"/>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8426312-D46A-4894-A4D4-35068AA16ADE}"/>
              </a:ext>
            </a:extLst>
          </p:cNvPr>
          <p:cNvSpPr>
            <a:spLocks noChangeAspect="1"/>
          </p:cNvSpPr>
          <p:nvPr>
            <p:custDataLst>
              <p:tags r:id="rId9"/>
            </p:custDataLst>
          </p:nvPr>
        </p:nvSpPr>
        <p:spPr bwMode="auto">
          <a:xfrm>
            <a:off x="1114425" y="5232512"/>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28CD9DF-C47A-47AF-BC7C-F4E4BFC0A913}"/>
              </a:ext>
            </a:extLst>
          </p:cNvPr>
          <p:cNvSpPr>
            <a:spLocks noChangeAspect="1"/>
          </p:cNvSpPr>
          <p:nvPr>
            <p:custDataLst>
              <p:tags r:id="rId10"/>
            </p:custDataLst>
          </p:nvPr>
        </p:nvSpPr>
        <p:spPr bwMode="auto">
          <a:xfrm>
            <a:off x="4394653" y="5245824"/>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7E8A7-DD29-42C8-9E01-D24B5B40117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0" name="表格 20">
            <a:extLst>
              <a:ext uri="{FF2B5EF4-FFF2-40B4-BE49-F238E27FC236}">
                <a16:creationId xmlns:a16="http://schemas.microsoft.com/office/drawing/2014/main" id="{BF4D14A8-5882-4741-A859-850E1718BBD3}"/>
              </a:ext>
            </a:extLst>
          </p:cNvPr>
          <p:cNvGraphicFramePr>
            <a:graphicFrameLocks noGrp="1"/>
          </p:cNvGraphicFramePr>
          <p:nvPr>
            <p:extLst>
              <p:ext uri="{D42A27DB-BD31-4B8C-83A1-F6EECF244321}">
                <p14:modId xmlns:p14="http://schemas.microsoft.com/office/powerpoint/2010/main" val="1819300205"/>
              </p:ext>
            </p:extLst>
          </p:nvPr>
        </p:nvGraphicFramePr>
        <p:xfrm>
          <a:off x="1524000" y="139700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41099057"/>
                    </a:ext>
                  </a:extLst>
                </a:gridCol>
                <a:gridCol w="1524000">
                  <a:extLst>
                    <a:ext uri="{9D8B030D-6E8A-4147-A177-3AD203B41FA5}">
                      <a16:colId xmlns:a16="http://schemas.microsoft.com/office/drawing/2014/main" val="3035298558"/>
                    </a:ext>
                  </a:extLst>
                </a:gridCol>
                <a:gridCol w="1524000">
                  <a:extLst>
                    <a:ext uri="{9D8B030D-6E8A-4147-A177-3AD203B41FA5}">
                      <a16:colId xmlns:a16="http://schemas.microsoft.com/office/drawing/2014/main" val="3911507537"/>
                    </a:ext>
                  </a:extLst>
                </a:gridCol>
                <a:gridCol w="1524000">
                  <a:extLst>
                    <a:ext uri="{9D8B030D-6E8A-4147-A177-3AD203B41FA5}">
                      <a16:colId xmlns:a16="http://schemas.microsoft.com/office/drawing/2014/main" val="1647403879"/>
                    </a:ext>
                  </a:extLst>
                </a:gridCol>
              </a:tblGrid>
              <a:tr h="370840">
                <a:tc rowSpan="2">
                  <a:txBody>
                    <a:bodyPr/>
                    <a:lstStyle/>
                    <a:p>
                      <a:pPr algn="ctr"/>
                      <a:r>
                        <a:rPr lang="zh-CN" altLang="en-US" dirty="0">
                          <a:solidFill>
                            <a:srgbClr val="000000"/>
                          </a:solidFill>
                        </a:rPr>
                        <a:t>进程</a:t>
                      </a:r>
                    </a:p>
                  </a:txBody>
                  <a:tcPr anchor="ctr"/>
                </a:tc>
                <a:tc>
                  <a:txBody>
                    <a:bodyPr/>
                    <a:lstStyle/>
                    <a:p>
                      <a:pPr algn="ctr"/>
                      <a:r>
                        <a:rPr lang="zh-CN" altLang="en-US" dirty="0">
                          <a:solidFill>
                            <a:srgbClr val="000000"/>
                          </a:solidFill>
                        </a:rPr>
                        <a:t>已分配资源</a:t>
                      </a:r>
                    </a:p>
                  </a:txBody>
                  <a:tcPr anchor="ctr"/>
                </a:tc>
                <a:tc>
                  <a:txBody>
                    <a:bodyPr/>
                    <a:lstStyle/>
                    <a:p>
                      <a:pPr algn="ctr"/>
                      <a:r>
                        <a:rPr lang="zh-CN" altLang="en-US" dirty="0">
                          <a:solidFill>
                            <a:srgbClr val="000000"/>
                          </a:solidFill>
                        </a:rPr>
                        <a:t>尚需资源</a:t>
                      </a:r>
                    </a:p>
                  </a:txBody>
                  <a:tcPr anchor="ctr"/>
                </a:tc>
                <a:tc>
                  <a:txBody>
                    <a:bodyPr/>
                    <a:lstStyle/>
                    <a:p>
                      <a:pPr algn="ctr"/>
                      <a:r>
                        <a:rPr lang="zh-CN" altLang="en-US" dirty="0">
                          <a:solidFill>
                            <a:srgbClr val="000000"/>
                          </a:solidFill>
                        </a:rPr>
                        <a:t>可用资源</a:t>
                      </a:r>
                    </a:p>
                  </a:txBody>
                  <a:tcPr anchor="ctr"/>
                </a:tc>
                <a:extLst>
                  <a:ext uri="{0D108BD9-81ED-4DB2-BD59-A6C34878D82A}">
                    <a16:rowId xmlns:a16="http://schemas.microsoft.com/office/drawing/2014/main" val="880451140"/>
                  </a:ext>
                </a:extLst>
              </a:tr>
              <a:tr h="370840">
                <a:tc vMerge="1">
                  <a:txBody>
                    <a:bodyPr/>
                    <a:lstStyle/>
                    <a:p>
                      <a:pPr algn="ctr"/>
                      <a:endParaRPr lang="zh-CN" altLang="en-US" dirty="0">
                        <a:solidFill>
                          <a:srgbClr val="000000"/>
                        </a:solidFill>
                      </a:endParaRPr>
                    </a:p>
                  </a:txBody>
                  <a:tcPr/>
                </a:tc>
                <a:tc>
                  <a:txBody>
                    <a:bodyPr/>
                    <a:lstStyle/>
                    <a:p>
                      <a:pPr algn="ctr"/>
                      <a:r>
                        <a:rPr lang="en-US" altLang="zh-CN" dirty="0">
                          <a:solidFill>
                            <a:srgbClr val="000000"/>
                          </a:solidFill>
                        </a:rPr>
                        <a:t>R1   R2   R3</a:t>
                      </a:r>
                      <a:endParaRPr lang="zh-CN" altLang="en-US" dirty="0">
                        <a:solidFill>
                          <a:srgbClr val="000000"/>
                        </a:solidFill>
                      </a:endParaRPr>
                    </a:p>
                  </a:txBody>
                  <a:tcPr anchor="ctr"/>
                </a:tc>
                <a:tc>
                  <a:txBody>
                    <a:bodyPr/>
                    <a:lstStyle/>
                    <a:p>
                      <a:pPr algn="ctr"/>
                      <a:r>
                        <a:rPr lang="en-US" altLang="zh-CN" dirty="0">
                          <a:solidFill>
                            <a:srgbClr val="000000"/>
                          </a:solidFill>
                        </a:rPr>
                        <a:t>R1   R2   R3</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R1   R2   R3</a:t>
                      </a:r>
                      <a:endParaRPr lang="zh-CN" altLang="en-US" dirty="0">
                        <a:solidFill>
                          <a:srgbClr val="000000"/>
                        </a:solidFill>
                      </a:endParaRPr>
                    </a:p>
                  </a:txBody>
                  <a:tcPr anchor="ctr"/>
                </a:tc>
                <a:extLst>
                  <a:ext uri="{0D108BD9-81ED-4DB2-BD59-A6C34878D82A}">
                    <a16:rowId xmlns:a16="http://schemas.microsoft.com/office/drawing/2014/main" val="4135492463"/>
                  </a:ext>
                </a:extLst>
              </a:tr>
              <a:tr h="370840">
                <a:tc>
                  <a:txBody>
                    <a:bodyPr/>
                    <a:lstStyle/>
                    <a:p>
                      <a:pPr algn="ctr"/>
                      <a:r>
                        <a:rPr lang="en-US" altLang="zh-CN" dirty="0">
                          <a:solidFill>
                            <a:srgbClr val="000000"/>
                          </a:solidFill>
                        </a:rPr>
                        <a:t>P1</a:t>
                      </a:r>
                      <a:endParaRPr lang="zh-CN" altLang="en-US" dirty="0">
                        <a:solidFill>
                          <a:srgbClr val="000000"/>
                        </a:solidFill>
                      </a:endParaRPr>
                    </a:p>
                  </a:txBody>
                  <a:tcPr anchor="ctr"/>
                </a:tc>
                <a:tc>
                  <a:txBody>
                    <a:bodyPr/>
                    <a:lstStyle/>
                    <a:p>
                      <a:pPr algn="ctr"/>
                      <a:r>
                        <a:rPr lang="en-US" altLang="zh-CN" dirty="0">
                          <a:solidFill>
                            <a:srgbClr val="000000"/>
                          </a:solidFill>
                        </a:rPr>
                        <a:t>2      0      0</a:t>
                      </a:r>
                      <a:endParaRPr lang="zh-CN" altLang="en-US" dirty="0">
                        <a:solidFill>
                          <a:srgbClr val="000000"/>
                        </a:solidFill>
                      </a:endParaRPr>
                    </a:p>
                  </a:txBody>
                  <a:tcPr anchor="ctr"/>
                </a:tc>
                <a:tc>
                  <a:txBody>
                    <a:bodyPr/>
                    <a:lstStyle/>
                    <a:p>
                      <a:pPr algn="ctr"/>
                      <a:r>
                        <a:rPr lang="en-US" altLang="zh-CN" dirty="0">
                          <a:solidFill>
                            <a:srgbClr val="000000"/>
                          </a:solidFill>
                        </a:rPr>
                        <a:t>0      0      1</a:t>
                      </a:r>
                      <a:endParaRPr lang="zh-CN" altLang="en-US" dirty="0">
                        <a:solidFill>
                          <a:srgbClr val="000000"/>
                        </a:solidFill>
                      </a:endParaRPr>
                    </a:p>
                  </a:txBody>
                  <a:tcPr anchor="ctr"/>
                </a:tc>
                <a:tc rowSpan="4">
                  <a:txBody>
                    <a:bodyPr/>
                    <a:lstStyle/>
                    <a:p>
                      <a:pPr algn="ctr"/>
                      <a:r>
                        <a:rPr lang="en-US" altLang="zh-CN" dirty="0">
                          <a:solidFill>
                            <a:srgbClr val="000000"/>
                          </a:solidFill>
                        </a:rPr>
                        <a:t>0       2      1 </a:t>
                      </a:r>
                      <a:endParaRPr lang="zh-CN" altLang="en-US" dirty="0">
                        <a:solidFill>
                          <a:srgbClr val="000000"/>
                        </a:solidFill>
                      </a:endParaRPr>
                    </a:p>
                  </a:txBody>
                  <a:tcPr anchor="ctr"/>
                </a:tc>
                <a:extLst>
                  <a:ext uri="{0D108BD9-81ED-4DB2-BD59-A6C34878D82A}">
                    <a16:rowId xmlns:a16="http://schemas.microsoft.com/office/drawing/2014/main" val="1752423211"/>
                  </a:ext>
                </a:extLst>
              </a:tr>
              <a:tr h="370840">
                <a:tc>
                  <a:txBody>
                    <a:bodyPr/>
                    <a:lstStyle/>
                    <a:p>
                      <a:pPr algn="ctr"/>
                      <a:r>
                        <a:rPr lang="en-US" altLang="zh-CN" dirty="0">
                          <a:solidFill>
                            <a:srgbClr val="000000"/>
                          </a:solidFill>
                        </a:rPr>
                        <a:t>P2</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1      2      0</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1      3      2</a:t>
                      </a:r>
                      <a:endParaRPr lang="zh-CN" altLang="en-US" dirty="0">
                        <a:solidFill>
                          <a:srgbClr val="000000"/>
                        </a:solidFill>
                      </a:endParaRPr>
                    </a:p>
                  </a:txBody>
                  <a:tcPr anchor="ct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3295289811"/>
                  </a:ext>
                </a:extLst>
              </a:tr>
              <a:tr h="370840">
                <a:tc>
                  <a:txBody>
                    <a:bodyPr/>
                    <a:lstStyle/>
                    <a:p>
                      <a:pPr algn="ctr"/>
                      <a:r>
                        <a:rPr lang="en-US" altLang="zh-CN" dirty="0">
                          <a:solidFill>
                            <a:srgbClr val="000000"/>
                          </a:solidFill>
                        </a:rPr>
                        <a:t>P3</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0      1      1</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1      3      1</a:t>
                      </a:r>
                      <a:endParaRPr lang="zh-CN" altLang="en-US" dirty="0">
                        <a:solidFill>
                          <a:srgbClr val="000000"/>
                        </a:solidFill>
                      </a:endParaRPr>
                    </a:p>
                  </a:txBody>
                  <a:tcPr anchor="ct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845804819"/>
                  </a:ext>
                </a:extLst>
              </a:tr>
              <a:tr h="370840">
                <a:tc>
                  <a:txBody>
                    <a:bodyPr/>
                    <a:lstStyle/>
                    <a:p>
                      <a:pPr algn="ctr"/>
                      <a:r>
                        <a:rPr lang="en-US" altLang="zh-CN" dirty="0">
                          <a:solidFill>
                            <a:srgbClr val="000000"/>
                          </a:solidFill>
                        </a:rPr>
                        <a:t>P4</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0      0     1</a:t>
                      </a:r>
                      <a:endParaRPr lang="zh-CN" altLang="en-US" dirty="0">
                        <a:solidFill>
                          <a:srgbClr val="00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rPr>
                        <a:t>2      0     0</a:t>
                      </a:r>
                      <a:endParaRPr lang="zh-CN" altLang="en-US" dirty="0">
                        <a:solidFill>
                          <a:srgbClr val="000000"/>
                        </a:solidFill>
                      </a:endParaRPr>
                    </a:p>
                  </a:txBody>
                  <a:tcPr anchor="ctr"/>
                </a:tc>
                <a:tc vMerge="1">
                  <a:txBody>
                    <a:bodyPr/>
                    <a:lstStyle/>
                    <a:p>
                      <a:pPr algn="ctr"/>
                      <a:endParaRPr lang="zh-CN" altLang="en-US" dirty="0">
                        <a:solidFill>
                          <a:srgbClr val="000000"/>
                        </a:solidFill>
                      </a:endParaRPr>
                    </a:p>
                  </a:txBody>
                  <a:tcPr anchor="ctr"/>
                </a:tc>
                <a:extLst>
                  <a:ext uri="{0D108BD9-81ED-4DB2-BD59-A6C34878D82A}">
                    <a16:rowId xmlns:a16="http://schemas.microsoft.com/office/drawing/2014/main" val="624193299"/>
                  </a:ext>
                </a:extLst>
              </a:tr>
            </a:tbl>
          </a:graphicData>
        </a:graphic>
      </p:graphicFrame>
      <p:sp>
        <p:nvSpPr>
          <p:cNvPr id="22" name="矩形 21">
            <a:extLst>
              <a:ext uri="{FF2B5EF4-FFF2-40B4-BE49-F238E27FC236}">
                <a16:creationId xmlns:a16="http://schemas.microsoft.com/office/drawing/2014/main" id="{50258023-F16C-479F-9A65-AC46DF88CA3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7" name="文本框 26">
            <a:extLst>
              <a:ext uri="{FF2B5EF4-FFF2-40B4-BE49-F238E27FC236}">
                <a16:creationId xmlns:a16="http://schemas.microsoft.com/office/drawing/2014/main" id="{BBAAA6F8-4F0F-4ECE-B4C0-D5D1691A05AB}"/>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2DBC3F13-33DC-4881-8B24-E62B91BF3AFF}"/>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F8B68A16-F58E-40B9-A547-718055E146A1}"/>
              </a:ext>
            </a:extLst>
          </p:cNvPr>
          <p:cNvGrpSpPr/>
          <p:nvPr>
            <p:custDataLst>
              <p:tags r:id="rId15"/>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48CDC1D0-5523-4F10-9E8A-A76415E8535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4" name="RemarkBlock">
              <a:extLst>
                <a:ext uri="{FF2B5EF4-FFF2-40B4-BE49-F238E27FC236}">
                  <a16:creationId xmlns:a16="http://schemas.microsoft.com/office/drawing/2014/main" id="{A57F69C4-8EB6-4E77-89B1-FF80D34C904B}"/>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5" name="RemarkTitleText">
              <a:extLst>
                <a:ext uri="{FF2B5EF4-FFF2-40B4-BE49-F238E27FC236}">
                  <a16:creationId xmlns:a16="http://schemas.microsoft.com/office/drawing/2014/main" id="{0EB837D2-8AEF-4FB4-8619-612295BCA592}"/>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10B11C6-F81F-4325-A8AC-54F6AAA4E8E3}"/>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1" name="RemarkBlock">
            <a:extLst>
              <a:ext uri="{FF2B5EF4-FFF2-40B4-BE49-F238E27FC236}">
                <a16:creationId xmlns:a16="http://schemas.microsoft.com/office/drawing/2014/main" id="{21011715-83F1-4E4E-8F44-FC7A8068472A}"/>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9" name="RemarkTitleText">
            <a:extLst>
              <a:ext uri="{FF2B5EF4-FFF2-40B4-BE49-F238E27FC236}">
                <a16:creationId xmlns:a16="http://schemas.microsoft.com/office/drawing/2014/main" id="{55A0D340-2A46-4C8C-9E33-26D26D647B0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E528CAC2-29D0-4A4E-B857-B63D3836DFBF}"/>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895C7FD-161A-4F05-8230-B48EC825CAF6}"/>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92E64EB8-C612-4CEB-8210-94973381567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51E82AFE-CF79-431B-AAD3-EF687D8EE929}"/>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33E4B32-6B6D-4DAC-BDAF-CCDDA1C331C4}"/>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7B54973-C8FA-4E0C-84F1-7EF4B5F806F4}"/>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4BD85B5-CAF7-4F1C-9AC4-06195A97E4C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514358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202E1D3-5F15-4105-82FE-39E939CEE623}"/>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Safe State</a:t>
            </a:r>
          </a:p>
        </p:txBody>
      </p:sp>
      <p:sp>
        <p:nvSpPr>
          <p:cNvPr id="36867" name="Rectangle 3">
            <a:extLst>
              <a:ext uri="{FF2B5EF4-FFF2-40B4-BE49-F238E27FC236}">
                <a16:creationId xmlns:a16="http://schemas.microsoft.com/office/drawing/2014/main" id="{6DDE3B69-EF59-4B31-A4DC-24DB1DEFEC11}"/>
              </a:ext>
            </a:extLst>
          </p:cNvPr>
          <p:cNvSpPr>
            <a:spLocks noGrp="1" noChangeArrowheads="1"/>
          </p:cNvSpPr>
          <p:nvPr>
            <p:ph type="body" idx="4294967295"/>
          </p:nvPr>
        </p:nvSpPr>
        <p:spPr>
          <a:xfrm>
            <a:off x="855663" y="1306513"/>
            <a:ext cx="7161212" cy="5149850"/>
          </a:xfrm>
        </p:spPr>
        <p:txBody>
          <a:bodyPr/>
          <a:lstStyle/>
          <a:p>
            <a:r>
              <a:rPr lang="en-US" altLang="zh-CN" sz="1800" dirty="0">
                <a:ea typeface="宋体" panose="02010600030101010101" pitchFamily="2" charset="-122"/>
              </a:rPr>
              <a:t>System is in </a:t>
            </a:r>
            <a:r>
              <a:rPr lang="en-US" altLang="zh-CN" sz="1800" dirty="0">
                <a:solidFill>
                  <a:srgbClr val="FF0066"/>
                </a:solidFill>
                <a:ea typeface="宋体" panose="02010600030101010101" pitchFamily="2" charset="-122"/>
              </a:rPr>
              <a:t>safe state</a:t>
            </a:r>
            <a:r>
              <a:rPr lang="en-US" altLang="zh-CN" sz="1800" dirty="0">
                <a:ea typeface="宋体" panose="02010600030101010101" pitchFamily="2" charset="-122"/>
              </a:rPr>
              <a:t> </a:t>
            </a:r>
            <a:r>
              <a:rPr lang="en-US" altLang="zh-CN" sz="1800" dirty="0">
                <a:solidFill>
                  <a:srgbClr val="009900"/>
                </a:solidFill>
                <a:ea typeface="宋体" panose="02010600030101010101" pitchFamily="2" charset="-122"/>
              </a:rPr>
              <a:t>if there exists a sequence </a:t>
            </a:r>
            <a:r>
              <a:rPr lang="en-US" altLang="zh-CN" sz="1800" dirty="0">
                <a:ea typeface="宋体" panose="02010600030101010101" pitchFamily="2" charset="-122"/>
              </a:rPr>
              <a:t>&lt;</a:t>
            </a:r>
            <a:r>
              <a:rPr lang="en-US" altLang="zh-CN" sz="1800" i="1" dirty="0">
                <a:ea typeface="宋体" panose="02010600030101010101" pitchFamily="2" charset="-122"/>
              </a:rPr>
              <a:t>P</a:t>
            </a:r>
            <a:r>
              <a:rPr lang="en-US" altLang="zh-CN" sz="1800" i="1" baseline="-25000" dirty="0">
                <a:ea typeface="宋体" panose="02010600030101010101" pitchFamily="2" charset="-122"/>
              </a:rPr>
              <a:t>1</a:t>
            </a:r>
            <a:r>
              <a:rPr lang="en-US" altLang="zh-CN" sz="1800" i="1" dirty="0">
                <a:ea typeface="宋体" panose="02010600030101010101" pitchFamily="2" charset="-122"/>
              </a:rPr>
              <a:t>, P</a:t>
            </a:r>
            <a:r>
              <a:rPr lang="en-US" altLang="zh-CN" sz="1800" i="1" baseline="-25000" dirty="0">
                <a:ea typeface="宋体" panose="02010600030101010101" pitchFamily="2" charset="-122"/>
              </a:rPr>
              <a:t>2</a:t>
            </a:r>
            <a:r>
              <a:rPr lang="en-US" altLang="zh-CN" sz="1800" i="1" dirty="0">
                <a:ea typeface="宋体" panose="02010600030101010101" pitchFamily="2" charset="-122"/>
              </a:rPr>
              <a:t>, …,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n</a:t>
            </a:r>
            <a:r>
              <a:rPr lang="en-US" altLang="zh-CN" sz="1800" dirty="0">
                <a:ea typeface="宋体" panose="02010600030101010101" pitchFamily="2" charset="-122"/>
              </a:rPr>
              <a:t>&gt; of ALL the  processes  is the systems such that  for each P</a:t>
            </a:r>
            <a:r>
              <a:rPr lang="en-US" altLang="zh-CN" sz="1800" baseline="-25000" dirty="0">
                <a:ea typeface="宋体" panose="02010600030101010101" pitchFamily="2" charset="-122"/>
              </a:rPr>
              <a:t>i</a:t>
            </a:r>
            <a:r>
              <a:rPr lang="en-US" altLang="zh-CN" sz="1800" dirty="0">
                <a:ea typeface="宋体" panose="02010600030101010101" pitchFamily="2" charset="-122"/>
              </a:rPr>
              <a:t>, the resources that P</a:t>
            </a:r>
            <a:r>
              <a:rPr lang="en-US" altLang="zh-CN" sz="1800" baseline="-25000" dirty="0">
                <a:ea typeface="宋体" panose="02010600030101010101" pitchFamily="2" charset="-122"/>
              </a:rPr>
              <a:t>i </a:t>
            </a:r>
            <a:r>
              <a:rPr lang="en-US" altLang="zh-CN" sz="1800" dirty="0">
                <a:ea typeface="宋体" panose="02010600030101010101" pitchFamily="2" charset="-122"/>
              </a:rPr>
              <a:t>can still request can be satisfied by currently available resources + resources held by all the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with</a:t>
            </a:r>
            <a:r>
              <a:rPr lang="en-US" altLang="zh-CN" sz="1800" i="1" dirty="0">
                <a:ea typeface="宋体" panose="02010600030101010101" pitchFamily="2" charset="-122"/>
              </a:rPr>
              <a:t> j </a:t>
            </a:r>
            <a:r>
              <a:rPr lang="en-US" altLang="zh-CN" sz="1800" dirty="0">
                <a:ea typeface="宋体" panose="02010600030101010101" pitchFamily="2" charset="-122"/>
              </a:rPr>
              <a:t>&lt; </a:t>
            </a:r>
            <a:r>
              <a:rPr lang="en-US" altLang="zh-CN" sz="1800" i="1" dirty="0" err="1">
                <a:ea typeface="宋体" panose="02010600030101010101" pitchFamily="2" charset="-122"/>
              </a:rPr>
              <a:t>i</a:t>
            </a:r>
            <a:r>
              <a:rPr lang="en-US" altLang="zh-CN" sz="1800" dirty="0">
                <a:ea typeface="宋体" panose="02010600030101010101" pitchFamily="2" charset="-122"/>
              </a:rPr>
              <a:t>.</a:t>
            </a:r>
          </a:p>
          <a:p>
            <a:r>
              <a:rPr lang="en-US" altLang="zh-CN" sz="1800" dirty="0">
                <a:ea typeface="宋体" panose="02010600030101010101" pitchFamily="2" charset="-122"/>
              </a:rPr>
              <a:t>That is:</a:t>
            </a:r>
          </a:p>
          <a:p>
            <a:pPr lvl="1"/>
            <a:r>
              <a:rPr lang="en-US" altLang="zh-CN" sz="1800" dirty="0">
                <a:ea typeface="宋体" panose="02010600030101010101" pitchFamily="2" charset="-122"/>
              </a:rPr>
              <a:t>If P</a:t>
            </a:r>
            <a:r>
              <a:rPr lang="en-US" altLang="zh-CN" sz="1800" baseline="-25000" dirty="0">
                <a:ea typeface="宋体" panose="02010600030101010101" pitchFamily="2" charset="-122"/>
              </a:rPr>
              <a:t>i</a:t>
            </a:r>
            <a:r>
              <a:rPr lang="en-US" altLang="zh-CN" sz="1800" dirty="0">
                <a:ea typeface="宋体" panose="02010600030101010101" pitchFamily="2" charset="-122"/>
              </a:rPr>
              <a:t> resource needs are not immediately available, then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wait until all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i="1" dirty="0">
                <a:ea typeface="宋体" panose="02010600030101010101" pitchFamily="2" charset="-122"/>
              </a:rPr>
              <a:t> </a:t>
            </a:r>
            <a:r>
              <a:rPr lang="en-US" altLang="zh-CN" sz="1800" dirty="0">
                <a:ea typeface="宋体" panose="02010600030101010101" pitchFamily="2" charset="-122"/>
              </a:rPr>
              <a:t>have finished.</a:t>
            </a:r>
          </a:p>
          <a:p>
            <a:pPr lvl="1"/>
            <a:r>
              <a:rPr lang="en-US" altLang="zh-CN" sz="1800" dirty="0">
                <a:ea typeface="宋体" panose="02010600030101010101" pitchFamily="2" charset="-122"/>
              </a:rPr>
              <a:t>When </a:t>
            </a:r>
            <a:r>
              <a:rPr lang="en-US" altLang="zh-CN" sz="1800" i="1" dirty="0" err="1">
                <a:ea typeface="宋体" panose="02010600030101010101" pitchFamily="2" charset="-122"/>
              </a:rPr>
              <a:t>P</a:t>
            </a:r>
            <a:r>
              <a:rPr lang="en-US" altLang="zh-CN" sz="1800" i="1" baseline="-25000" dirty="0" err="1">
                <a:ea typeface="宋体" panose="02010600030101010101" pitchFamily="2" charset="-122"/>
              </a:rPr>
              <a:t>j</a:t>
            </a:r>
            <a:r>
              <a:rPr lang="en-US" altLang="zh-CN" sz="1800" dirty="0">
                <a:ea typeface="宋体" panose="02010600030101010101" pitchFamily="2" charset="-122"/>
              </a:rPr>
              <a:t> is finished,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can obtain needed resources, execute, return allocated resources, and terminate. </a:t>
            </a:r>
          </a:p>
          <a:p>
            <a:pPr lvl="1"/>
            <a:r>
              <a:rPr lang="en-US" altLang="zh-CN" sz="1800" dirty="0">
                <a:ea typeface="宋体" panose="02010600030101010101" pitchFamily="2" charset="-122"/>
              </a:rPr>
              <a:t>When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terminates, </a:t>
            </a:r>
            <a:r>
              <a:rPr lang="en-US" altLang="zh-CN" sz="1800" i="1" dirty="0">
                <a:ea typeface="宋体" panose="02010600030101010101" pitchFamily="2" charset="-122"/>
              </a:rPr>
              <a:t>P</a:t>
            </a:r>
            <a:r>
              <a:rPr lang="en-US" altLang="zh-CN" sz="1800" i="1" baseline="-25000" dirty="0">
                <a:ea typeface="宋体" panose="02010600030101010101" pitchFamily="2" charset="-122"/>
              </a:rPr>
              <a:t>i </a:t>
            </a:r>
            <a:r>
              <a:rPr lang="en-US" altLang="zh-CN" sz="1800" baseline="-25000" dirty="0">
                <a:ea typeface="宋体" panose="02010600030101010101" pitchFamily="2" charset="-122"/>
              </a:rPr>
              <a:t>+1</a:t>
            </a:r>
            <a:r>
              <a:rPr lang="en-US" altLang="zh-CN" sz="1800" dirty="0">
                <a:ea typeface="宋体" panose="02010600030101010101" pitchFamily="2" charset="-122"/>
              </a:rPr>
              <a:t> can obtain its needed resources, and so 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25B4EE-BD7C-4D92-A44D-F9938AFA2F64}"/>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37891" name="Rectangle 3">
            <a:extLst>
              <a:ext uri="{FF2B5EF4-FFF2-40B4-BE49-F238E27FC236}">
                <a16:creationId xmlns:a16="http://schemas.microsoft.com/office/drawing/2014/main" id="{0F378026-5711-47A2-B478-9A844E55D2B7}"/>
              </a:ext>
            </a:extLst>
          </p:cNvPr>
          <p:cNvSpPr>
            <a:spLocks noGrp="1" noChangeArrowheads="1"/>
          </p:cNvSpPr>
          <p:nvPr>
            <p:ph type="body" idx="4294967295"/>
          </p:nvPr>
        </p:nvSpPr>
        <p:spPr>
          <a:xfrm>
            <a:off x="828675" y="1235075"/>
            <a:ext cx="7299325" cy="1303939"/>
          </a:xfrm>
        </p:spPr>
        <p:txBody>
          <a:bodyPr/>
          <a:lstStyle/>
          <a:p>
            <a:r>
              <a:rPr lang="en-US" altLang="zh-CN" sz="2400" dirty="0">
                <a:ea typeface="宋体" panose="02010600030101010101" pitchFamily="2" charset="-122"/>
              </a:rPr>
              <a:t>If a system is </a:t>
            </a:r>
            <a:r>
              <a:rPr lang="en-US" altLang="zh-CN" sz="2400" dirty="0">
                <a:solidFill>
                  <a:srgbClr val="000099"/>
                </a:solidFill>
                <a:ea typeface="宋体" panose="02010600030101010101" pitchFamily="2" charset="-122"/>
              </a:rPr>
              <a:t>in safe state</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b="1" dirty="0">
                <a:solidFill>
                  <a:srgbClr val="009900"/>
                </a:solidFill>
                <a:ea typeface="宋体" panose="02010600030101010101" pitchFamily="2" charset="-122"/>
                <a:sym typeface="Symbol" panose="05050102010706020507" pitchFamily="18" charset="2"/>
              </a:rPr>
              <a:t>no deadlocks</a:t>
            </a:r>
            <a:r>
              <a:rPr lang="en-US" altLang="zh-CN" sz="2400" b="1" dirty="0">
                <a:ea typeface="宋体" panose="02010600030101010101" pitchFamily="2" charset="-122"/>
                <a:sym typeface="Symbol" panose="05050102010706020507" pitchFamily="18" charset="2"/>
              </a:rPr>
              <a:t>.</a:t>
            </a:r>
            <a:br>
              <a:rPr lang="en-US" altLang="zh-CN" sz="2400" b="1" dirty="0">
                <a:ea typeface="宋体" panose="02010600030101010101" pitchFamily="2" charset="-122"/>
                <a:sym typeface="Symbol" panose="05050102010706020507" pitchFamily="18" charset="2"/>
              </a:rPr>
            </a:br>
            <a:r>
              <a:rPr lang="en-US" altLang="zh-CN" sz="2400" dirty="0" smtClean="0">
                <a:ea typeface="宋体" panose="02010600030101010101" pitchFamily="2" charset="-122"/>
                <a:sym typeface="Symbol" panose="05050102010706020507" pitchFamily="18" charset="2"/>
              </a:rPr>
              <a:t>If </a:t>
            </a:r>
            <a:r>
              <a:rPr lang="en-US" altLang="zh-CN" sz="2400" dirty="0">
                <a:ea typeface="宋体" panose="02010600030101010101" pitchFamily="2" charset="-122"/>
                <a:sym typeface="Symbol" panose="05050102010706020507" pitchFamily="18" charset="2"/>
              </a:rPr>
              <a:t>a system is </a:t>
            </a:r>
            <a:r>
              <a:rPr lang="en-US" altLang="zh-CN" sz="2400" dirty="0">
                <a:solidFill>
                  <a:srgbClr val="000099"/>
                </a:solidFill>
                <a:ea typeface="宋体" panose="02010600030101010101" pitchFamily="2" charset="-122"/>
                <a:sym typeface="Symbol" panose="05050102010706020507" pitchFamily="18" charset="2"/>
              </a:rPr>
              <a:t>in unsafe state</a:t>
            </a:r>
            <a:r>
              <a:rPr lang="en-US" altLang="zh-CN" sz="2400" dirty="0">
                <a:ea typeface="宋体" panose="02010600030101010101" pitchFamily="2" charset="-122"/>
                <a:sym typeface="Symbol" panose="05050102010706020507" pitchFamily="18" charset="2"/>
              </a:rPr>
              <a:t>  </a:t>
            </a:r>
            <a:r>
              <a:rPr lang="en-US" altLang="zh-CN" sz="2400" b="1" dirty="0">
                <a:solidFill>
                  <a:srgbClr val="7030A0"/>
                </a:solidFill>
                <a:ea typeface="宋体" panose="02010600030101010101" pitchFamily="2" charset="-122"/>
                <a:sym typeface="Symbol" panose="05050102010706020507" pitchFamily="18" charset="2"/>
              </a:rPr>
              <a:t>possibility of deadlock.</a:t>
            </a:r>
          </a:p>
          <a:p>
            <a:endParaRPr lang="en-US" altLang="zh-CN" sz="2400" dirty="0">
              <a:solidFill>
                <a:srgbClr val="0070C0"/>
              </a:solidFill>
              <a:ea typeface="宋体" panose="02010600030101010101" pitchFamily="2" charset="-122"/>
              <a:sym typeface="Symbol" panose="05050102010706020507" pitchFamily="18" charset="2"/>
            </a:endParaRPr>
          </a:p>
          <a:p>
            <a:endParaRPr lang="en-US" altLang="zh-CN" sz="2400" b="1" i="1" dirty="0">
              <a:solidFill>
                <a:srgbClr val="C00000"/>
              </a:solidFill>
              <a:ea typeface="宋体" panose="02010600030101010101" pitchFamily="2" charset="-122"/>
            </a:endParaRPr>
          </a:p>
          <a:p>
            <a:endParaRPr lang="en-US" altLang="zh-CN" sz="2400" b="1" dirty="0">
              <a:ea typeface="宋体" panose="02010600030101010101" pitchFamily="2" charset="-122"/>
              <a:sym typeface="Symbol" panose="05050102010706020507" pitchFamily="18" charset="2"/>
            </a:endParaRPr>
          </a:p>
        </p:txBody>
      </p:sp>
      <p:pic>
        <p:nvPicPr>
          <p:cNvPr id="4" name="Picture 4">
            <a:extLst>
              <a:ext uri="{FF2B5EF4-FFF2-40B4-BE49-F238E27FC236}">
                <a16:creationId xmlns:a16="http://schemas.microsoft.com/office/drawing/2014/main" id="{D5CB1E5A-4CEE-4EC5-A679-0C1EB772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3701986" y="2323679"/>
            <a:ext cx="3089431" cy="175117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F378026-5711-47A2-B478-9A844E55D2B7}"/>
              </a:ext>
            </a:extLst>
          </p:cNvPr>
          <p:cNvSpPr txBox="1">
            <a:spLocks noChangeArrowheads="1"/>
          </p:cNvSpPr>
          <p:nvPr/>
        </p:nvSpPr>
        <p:spPr bwMode="auto">
          <a:xfrm>
            <a:off x="685800" y="4360015"/>
            <a:ext cx="7299325" cy="178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en-US" altLang="zh-CN" sz="2000" b="1" kern="0" dirty="0" smtClean="0">
                <a:solidFill>
                  <a:srgbClr val="FF0066"/>
                </a:solidFill>
                <a:ea typeface="宋体" panose="02010600030101010101" pitchFamily="2" charset="-122"/>
                <a:sym typeface="Symbol" panose="05050102010706020507" pitchFamily="18" charset="2"/>
              </a:rPr>
              <a:t>Avoidance</a:t>
            </a:r>
            <a:r>
              <a:rPr lang="en-US" altLang="zh-CN" sz="2000" kern="0" dirty="0" smtClean="0">
                <a:ea typeface="宋体" panose="02010600030101010101" pitchFamily="2" charset="-122"/>
                <a:sym typeface="Symbol" panose="05050102010706020507" pitchFamily="18" charset="2"/>
              </a:rPr>
              <a:t>  </a:t>
            </a:r>
            <a:r>
              <a:rPr lang="en-US" altLang="zh-CN" sz="2000" b="1" kern="0" dirty="0" smtClean="0">
                <a:ea typeface="宋体" panose="02010600030101010101" pitchFamily="2" charset="-122"/>
                <a:sym typeface="Symbol" panose="05050102010706020507" pitchFamily="18" charset="2"/>
              </a:rPr>
              <a:t>ensure that a system </a:t>
            </a:r>
            <a:r>
              <a:rPr lang="en-US" altLang="zh-CN" sz="2000" b="1" kern="0" dirty="0" smtClean="0">
                <a:solidFill>
                  <a:srgbClr val="FF0000"/>
                </a:solidFill>
                <a:ea typeface="宋体" panose="02010600030101010101" pitchFamily="2" charset="-122"/>
                <a:sym typeface="Symbol" panose="05050102010706020507" pitchFamily="18" charset="2"/>
              </a:rPr>
              <a:t>will</a:t>
            </a:r>
            <a:r>
              <a:rPr lang="en-US" altLang="zh-CN" sz="2000" b="1" kern="0" dirty="0" smtClean="0">
                <a:ea typeface="宋体" panose="02010600030101010101" pitchFamily="2" charset="-122"/>
                <a:sym typeface="Symbol" panose="05050102010706020507" pitchFamily="18" charset="2"/>
              </a:rPr>
              <a:t> </a:t>
            </a:r>
            <a:r>
              <a:rPr lang="en-US" altLang="zh-CN" sz="2000" b="1" kern="0" dirty="0" smtClean="0">
                <a:solidFill>
                  <a:srgbClr val="FF0000"/>
                </a:solidFill>
                <a:ea typeface="宋体" panose="02010600030101010101" pitchFamily="2" charset="-122"/>
                <a:sym typeface="Symbol" panose="05050102010706020507" pitchFamily="18" charset="2"/>
              </a:rPr>
              <a:t>never</a:t>
            </a:r>
            <a:r>
              <a:rPr lang="en-US" altLang="zh-CN" sz="2000" b="1" kern="0" dirty="0" smtClean="0">
                <a:ea typeface="宋体" panose="02010600030101010101" pitchFamily="2" charset="-122"/>
                <a:sym typeface="Symbol" panose="05050102010706020507" pitchFamily="18" charset="2"/>
              </a:rPr>
              <a:t> enter an</a:t>
            </a:r>
            <a:r>
              <a:rPr lang="en-US" altLang="zh-CN" sz="2000" b="1" kern="0" dirty="0" smtClean="0">
                <a:solidFill>
                  <a:srgbClr val="FF0000"/>
                </a:solidFill>
                <a:ea typeface="宋体" panose="02010600030101010101" pitchFamily="2" charset="-122"/>
                <a:sym typeface="Symbol" panose="05050102010706020507" pitchFamily="18" charset="2"/>
              </a:rPr>
              <a:t> unsafe state</a:t>
            </a:r>
            <a:r>
              <a:rPr lang="en-US" altLang="zh-CN" sz="2000" b="1" kern="0" dirty="0" smtClean="0">
                <a:ea typeface="宋体" panose="02010600030101010101" pitchFamily="2" charset="-122"/>
                <a:sym typeface="Symbol" panose="05050102010706020507" pitchFamily="18" charset="2"/>
              </a:rPr>
              <a:t>. </a:t>
            </a:r>
          </a:p>
          <a:p>
            <a:r>
              <a:rPr lang="en-US" altLang="zh-CN" sz="2000" b="1" kern="0" dirty="0" smtClean="0">
                <a:solidFill>
                  <a:srgbClr val="0009C0"/>
                </a:solidFill>
                <a:ea typeface="宋体" panose="02010600030101010101" pitchFamily="2" charset="-122"/>
              </a:rPr>
              <a:t>When a process requests an available resource, system must </a:t>
            </a:r>
            <a:r>
              <a:rPr lang="en-US" altLang="zh-CN" sz="2000" b="1" kern="0" dirty="0" smtClean="0">
                <a:solidFill>
                  <a:srgbClr val="7030A0"/>
                </a:solidFill>
                <a:ea typeface="宋体" panose="02010600030101010101" pitchFamily="2" charset="-122"/>
              </a:rPr>
              <a:t>decide if immediate allocation</a:t>
            </a:r>
            <a:r>
              <a:rPr lang="en-US" altLang="zh-CN" sz="2000" b="1" kern="0" dirty="0" smtClean="0">
                <a:solidFill>
                  <a:srgbClr val="0009C0"/>
                </a:solidFill>
                <a:ea typeface="宋体" panose="02010600030101010101" pitchFamily="2" charset="-122"/>
              </a:rPr>
              <a:t> leaves the </a:t>
            </a:r>
            <a:r>
              <a:rPr lang="en-US" altLang="zh-CN" sz="2000" b="1" kern="0" dirty="0" smtClean="0">
                <a:solidFill>
                  <a:srgbClr val="C00000"/>
                </a:solidFill>
                <a:ea typeface="宋体" panose="02010600030101010101" pitchFamily="2" charset="-122"/>
              </a:rPr>
              <a:t>system in a </a:t>
            </a:r>
            <a:r>
              <a:rPr lang="en-US" altLang="zh-CN" sz="2000" b="1" i="1" kern="0" dirty="0" smtClean="0">
                <a:solidFill>
                  <a:srgbClr val="C00000"/>
                </a:solidFill>
                <a:ea typeface="宋体" panose="02010600030101010101" pitchFamily="2" charset="-122"/>
              </a:rPr>
              <a:t>safe state.</a:t>
            </a:r>
            <a:endParaRPr lang="en-US" altLang="zh-CN" sz="2000" b="1" kern="0" dirty="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29853203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58195A5-2547-41F9-A959-603DF7A035B8}"/>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Safe, Unsafe , Deadlock State </a:t>
            </a:r>
          </a:p>
        </p:txBody>
      </p:sp>
      <p:pic>
        <p:nvPicPr>
          <p:cNvPr id="38915" name="Picture 4">
            <a:extLst>
              <a:ext uri="{FF2B5EF4-FFF2-40B4-BE49-F238E27FC236}">
                <a16:creationId xmlns:a16="http://schemas.microsoft.com/office/drawing/2014/main" id="{D5CB1E5A-4CEE-4EC5-A679-0C1EB772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1270000" y="1716088"/>
            <a:ext cx="6577013" cy="4348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9AD0AC1-2BB7-40EE-96FD-4DB18F2AE61E}"/>
              </a:ext>
            </a:extLst>
          </p:cNvPr>
          <p:cNvSpPr>
            <a:spLocks noGrp="1" noChangeArrowheads="1"/>
          </p:cNvSpPr>
          <p:nvPr>
            <p:ph type="title" idx="4294967295"/>
          </p:nvPr>
        </p:nvSpPr>
        <p:spPr>
          <a:xfrm>
            <a:off x="725488" y="219075"/>
            <a:ext cx="7772400" cy="617538"/>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Unsafe </a:t>
            </a:r>
            <a:r>
              <a:rPr lang="en-US" altLang="zh-CN" dirty="0" smtClean="0">
                <a:effectLst>
                  <a:outerShdw blurRad="38100" dist="38100" dir="2700000" algn="tl">
                    <a:srgbClr val="C0C0C0"/>
                  </a:outerShdw>
                </a:effectLst>
                <a:ea typeface="宋体" pitchFamily="2" charset="-122"/>
                <a:cs typeface="+mj-cs"/>
              </a:rPr>
              <a:t>State---</a:t>
            </a:r>
            <a:r>
              <a:rPr lang="en-US" altLang="zh-CN" dirty="0" smtClean="0">
                <a:solidFill>
                  <a:srgbClr val="0070C0"/>
                </a:solidFill>
                <a:effectLst>
                  <a:outerShdw blurRad="38100" dist="38100" dir="2700000" algn="tl">
                    <a:srgbClr val="C0C0C0"/>
                  </a:outerShdw>
                </a:effectLst>
                <a:ea typeface="宋体" pitchFamily="2" charset="-122"/>
                <a:cs typeface="+mj-cs"/>
              </a:rPr>
              <a:t>but not yet deadlock</a:t>
            </a:r>
            <a:endParaRPr lang="en-US" altLang="zh-CN" dirty="0">
              <a:solidFill>
                <a:srgbClr val="0070C0"/>
              </a:solidFill>
              <a:effectLst>
                <a:outerShdw blurRad="38100" dist="38100" dir="2700000" algn="tl">
                  <a:srgbClr val="C0C0C0"/>
                </a:outerShdw>
              </a:effectLst>
              <a:ea typeface="宋体" pitchFamily="2" charset="-122"/>
              <a:cs typeface="+mj-cs"/>
            </a:endParaRPr>
          </a:p>
        </p:txBody>
      </p:sp>
      <p:sp>
        <p:nvSpPr>
          <p:cNvPr id="34819" name="Rectangle 3">
            <a:extLst>
              <a:ext uri="{FF2B5EF4-FFF2-40B4-BE49-F238E27FC236}">
                <a16:creationId xmlns:a16="http://schemas.microsoft.com/office/drawing/2014/main" id="{D1E26CB9-5E53-4A77-9BA7-E7B944D11694}"/>
              </a:ext>
            </a:extLst>
          </p:cNvPr>
          <p:cNvSpPr>
            <a:spLocks noGrp="1" noChangeArrowheads="1"/>
          </p:cNvSpPr>
          <p:nvPr>
            <p:ph type="body" idx="4294967295"/>
          </p:nvPr>
        </p:nvSpPr>
        <p:spPr>
          <a:xfrm>
            <a:off x="390293" y="1300163"/>
            <a:ext cx="8118707" cy="5200998"/>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p0                  10                 </a:t>
            </a:r>
            <a:r>
              <a:rPr lang="en-US" altLang="zh-CN" sz="2000" dirty="0">
                <a:solidFill>
                  <a:srgbClr val="C00000"/>
                </a:solidFill>
                <a:ea typeface="宋体" panose="02010600030101010101" pitchFamily="2" charset="-122"/>
              </a:rPr>
              <a:t>7 </a:t>
            </a:r>
            <a:r>
              <a:rPr lang="en-US" altLang="zh-CN" sz="2000" dirty="0">
                <a:ea typeface="宋体" panose="02010600030101010101" pitchFamily="2" charset="-122"/>
              </a:rPr>
              <a:t>              3        </a:t>
            </a:r>
            <a:r>
              <a:rPr lang="en-US" altLang="zh-CN" sz="2000" dirty="0">
                <a:solidFill>
                  <a:srgbClr val="C00000"/>
                </a:solidFill>
                <a:ea typeface="宋体" panose="02010600030101010101" pitchFamily="2" charset="-122"/>
              </a:rPr>
              <a:t>1 </a:t>
            </a:r>
            <a:r>
              <a:rPr lang="en-US" altLang="zh-CN" sz="2000" dirty="0">
                <a:ea typeface="宋体" panose="02010600030101010101" pitchFamily="2" charset="-122"/>
              </a:rPr>
              <a:t>                  </a:t>
            </a:r>
          </a:p>
          <a:p>
            <a:pPr>
              <a:lnSpc>
                <a:spcPct val="90000"/>
              </a:lnSpc>
            </a:pPr>
            <a:r>
              <a:rPr lang="en-US" altLang="zh-CN" sz="2000" dirty="0">
                <a:ea typeface="宋体" panose="02010600030101010101" pitchFamily="2" charset="-122"/>
              </a:rPr>
              <a:t>p1                   4                  2               2</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There is </a:t>
            </a:r>
            <a:r>
              <a:rPr lang="en-US" altLang="zh-CN" sz="2000" b="1" dirty="0">
                <a:solidFill>
                  <a:srgbClr val="000099"/>
                </a:solidFill>
                <a:ea typeface="宋体" panose="02010600030101010101" pitchFamily="2" charset="-122"/>
              </a:rPr>
              <a:t>no any Safe sequence</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lnSpc>
                <a:spcPct val="90000"/>
              </a:lnSpc>
            </a:pPr>
            <a:r>
              <a:rPr lang="en-US" altLang="zh-CN" sz="1800" dirty="0">
                <a:ea typeface="宋体" panose="02010600030101010101" pitchFamily="2" charset="-122"/>
              </a:rPr>
              <a:t>Unsafe state</a:t>
            </a:r>
          </a:p>
          <a:p>
            <a:pPr>
              <a:lnSpc>
                <a:spcPct val="90000"/>
              </a:lnSpc>
            </a:pPr>
            <a:r>
              <a:rPr lang="zh-CN" altLang="en-US" sz="2000" dirty="0" smtClean="0">
                <a:solidFill>
                  <a:srgbClr val="0070C0"/>
                </a:solidFill>
                <a:ea typeface="宋体" panose="02010600030101010101" pitchFamily="2" charset="-122"/>
              </a:rPr>
              <a:t>若三个进程陆续提出资源请求，会陆续进入等待状态，则产生死锁</a:t>
            </a:r>
            <a:endParaRPr lang="en-US" altLang="zh-CN" sz="2000" dirty="0">
              <a:solidFill>
                <a:srgbClr val="0070C0"/>
              </a:solidFill>
              <a:ea typeface="宋体" panose="02010600030101010101" pitchFamily="2" charset="-122"/>
            </a:endParaRPr>
          </a:p>
          <a:p>
            <a:pPr lvl="1">
              <a:lnSpc>
                <a:spcPct val="90000"/>
              </a:lnSpc>
            </a:pPr>
            <a:r>
              <a:rPr lang="zh-CN" altLang="en-US" sz="1600" b="1" dirty="0" smtClean="0">
                <a:solidFill>
                  <a:srgbClr val="7030A0"/>
                </a:solidFill>
                <a:ea typeface="宋体" panose="02010600030101010101" pitchFamily="2" charset="-122"/>
              </a:rPr>
              <a:t>避免死锁，就是系统不能再满足它们后续的资源请求</a:t>
            </a:r>
            <a:endParaRPr lang="en-US" altLang="zh-CN" sz="1600" b="1" dirty="0">
              <a:solidFill>
                <a:srgbClr val="7030A0"/>
              </a:solidFill>
              <a:ea typeface="宋体" panose="02010600030101010101" pitchFamily="2" charset="-122"/>
            </a:endParaRPr>
          </a:p>
        </p:txBody>
      </p:sp>
    </p:spTree>
    <p:extLst>
      <p:ext uri="{BB962C8B-B14F-4D97-AF65-F5344CB8AC3E}">
        <p14:creationId xmlns:p14="http://schemas.microsoft.com/office/powerpoint/2010/main" val="24144626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491998A-9BC0-4CB7-81CF-1E62602D959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Basic Facts</a:t>
            </a:r>
          </a:p>
        </p:txBody>
      </p:sp>
      <p:sp>
        <p:nvSpPr>
          <p:cNvPr id="39939" name="Rectangle 3">
            <a:extLst>
              <a:ext uri="{FF2B5EF4-FFF2-40B4-BE49-F238E27FC236}">
                <a16:creationId xmlns:a16="http://schemas.microsoft.com/office/drawing/2014/main" id="{0F3D7EBB-7590-48EA-8076-DF0F4584FBD3}"/>
              </a:ext>
            </a:extLst>
          </p:cNvPr>
          <p:cNvSpPr>
            <a:spLocks noGrp="1" noChangeArrowheads="1"/>
          </p:cNvSpPr>
          <p:nvPr>
            <p:ph type="body" idx="4294967295"/>
          </p:nvPr>
        </p:nvSpPr>
        <p:spPr>
          <a:xfrm>
            <a:off x="828675" y="1235075"/>
            <a:ext cx="7299325" cy="4414838"/>
          </a:xfrm>
        </p:spPr>
        <p:txBody>
          <a:bodyPr/>
          <a:lstStyle/>
          <a:p>
            <a:r>
              <a:rPr lang="en-US" altLang="zh-CN" sz="2400">
                <a:ea typeface="宋体" panose="02010600030101010101" pitchFamily="2" charset="-122"/>
              </a:rPr>
              <a:t>If a system is </a:t>
            </a:r>
            <a:r>
              <a:rPr lang="en-US" altLang="zh-CN" sz="2400">
                <a:solidFill>
                  <a:srgbClr val="000099"/>
                </a:solidFill>
                <a:ea typeface="宋体" panose="02010600030101010101" pitchFamily="2" charset="-122"/>
              </a:rPr>
              <a:t>in safe state</a:t>
            </a:r>
            <a:r>
              <a:rPr lang="en-US" altLang="zh-CN" sz="2400">
                <a:ea typeface="宋体" panose="02010600030101010101" pitchFamily="2" charset="-122"/>
              </a:rPr>
              <a:t> </a:t>
            </a:r>
            <a:r>
              <a:rPr lang="en-US" altLang="zh-CN" sz="2400">
                <a:ea typeface="宋体" panose="02010600030101010101" pitchFamily="2" charset="-122"/>
                <a:sym typeface="Symbol" panose="05050102010706020507" pitchFamily="18" charset="2"/>
              </a:rPr>
              <a:t> </a:t>
            </a:r>
            <a:r>
              <a:rPr lang="en-US" altLang="zh-CN" sz="2400">
                <a:solidFill>
                  <a:srgbClr val="009900"/>
                </a:solidFill>
                <a:ea typeface="宋体" panose="02010600030101010101" pitchFamily="2" charset="-122"/>
                <a:sym typeface="Symbol" panose="05050102010706020507" pitchFamily="18" charset="2"/>
              </a:rPr>
              <a:t>no deadlocks</a:t>
            </a:r>
            <a:r>
              <a:rPr lang="en-US" altLang="zh-CN" sz="2400">
                <a:ea typeface="宋体" panose="02010600030101010101" pitchFamily="2" charset="-122"/>
                <a:sym typeface="Symbol" panose="05050102010706020507" pitchFamily="18" charset="2"/>
              </a:rPr>
              <a:t>.</a:t>
            </a:r>
            <a:br>
              <a:rPr lang="en-US" altLang="zh-CN" sz="2400">
                <a:ea typeface="宋体" panose="02010600030101010101" pitchFamily="2" charset="-122"/>
                <a:sym typeface="Symbol" panose="05050102010706020507" pitchFamily="18" charset="2"/>
              </a:rPr>
            </a:br>
            <a:endParaRPr lang="en-US" altLang="zh-CN" sz="2400">
              <a:ea typeface="宋体" panose="02010600030101010101" pitchFamily="2" charset="-122"/>
              <a:sym typeface="Symbol" panose="05050102010706020507" pitchFamily="18" charset="2"/>
            </a:endParaRPr>
          </a:p>
          <a:p>
            <a:r>
              <a:rPr lang="en-US" altLang="zh-CN" sz="2400">
                <a:ea typeface="宋体" panose="02010600030101010101" pitchFamily="2" charset="-122"/>
                <a:sym typeface="Symbol" panose="05050102010706020507" pitchFamily="18" charset="2"/>
              </a:rPr>
              <a:t>If a system is </a:t>
            </a:r>
            <a:r>
              <a:rPr lang="en-US" altLang="zh-CN" sz="2400">
                <a:solidFill>
                  <a:srgbClr val="000099"/>
                </a:solidFill>
                <a:ea typeface="宋体" panose="02010600030101010101" pitchFamily="2" charset="-122"/>
                <a:sym typeface="Symbol" panose="05050102010706020507" pitchFamily="18" charset="2"/>
              </a:rPr>
              <a:t>in unsafe state</a:t>
            </a:r>
            <a:r>
              <a:rPr lang="en-US" altLang="zh-CN" sz="2400">
                <a:ea typeface="宋体" panose="02010600030101010101" pitchFamily="2" charset="-122"/>
                <a:sym typeface="Symbol" panose="05050102010706020507" pitchFamily="18" charset="2"/>
              </a:rPr>
              <a:t>  </a:t>
            </a:r>
            <a:r>
              <a:rPr lang="en-US" altLang="zh-CN" sz="2400">
                <a:solidFill>
                  <a:srgbClr val="0070C0"/>
                </a:solidFill>
                <a:ea typeface="宋体" panose="02010600030101010101" pitchFamily="2" charset="-122"/>
                <a:sym typeface="Symbol" panose="05050102010706020507" pitchFamily="18" charset="2"/>
              </a:rPr>
              <a:t>possibility of deadlock.</a:t>
            </a:r>
          </a:p>
          <a:p>
            <a:pPr lvl="1"/>
            <a:r>
              <a:rPr lang="zh-CN" altLang="en-US" sz="1800">
                <a:ea typeface="宋体" panose="02010600030101010101" pitchFamily="2" charset="-122"/>
                <a:sym typeface="Symbol" panose="05050102010706020507" pitchFamily="18" charset="2"/>
              </a:rPr>
              <a:t>考察</a:t>
            </a:r>
            <a:r>
              <a:rPr lang="en-US" altLang="zh-CN" sz="1800">
                <a:ea typeface="宋体" panose="02010600030101010101" pitchFamily="2" charset="-122"/>
              </a:rPr>
              <a:t>Unsafe State-</a:t>
            </a:r>
            <a:r>
              <a:rPr lang="zh-CN" altLang="en-US" sz="1800">
                <a:ea typeface="宋体" panose="02010600030101010101" pitchFamily="2" charset="-122"/>
              </a:rPr>
              <a:t>例</a:t>
            </a:r>
            <a:r>
              <a:rPr lang="en-US" altLang="zh-CN" sz="1800">
                <a:ea typeface="宋体" panose="02010600030101010101" pitchFamily="2" charset="-122"/>
              </a:rPr>
              <a:t>2</a:t>
            </a:r>
          </a:p>
          <a:p>
            <a:pPr lvl="2"/>
            <a:r>
              <a:rPr lang="zh-CN" altLang="en-US" sz="1600">
                <a:ea typeface="宋体" panose="02010600030101010101" pitchFamily="2" charset="-122"/>
              </a:rPr>
              <a:t>当</a:t>
            </a:r>
            <a:r>
              <a:rPr lang="en-US" altLang="zh-CN" sz="1600">
                <a:ea typeface="宋体" panose="02010600030101010101" pitchFamily="2" charset="-122"/>
              </a:rPr>
              <a:t>P0</a:t>
            </a:r>
            <a:r>
              <a:rPr lang="zh-CN" altLang="en-US" sz="1600">
                <a:ea typeface="宋体" panose="02010600030101010101" pitchFamily="2" charset="-122"/>
              </a:rPr>
              <a:t>提出请求，进入等待状态；</a:t>
            </a:r>
            <a:endParaRPr lang="en-US" altLang="zh-CN" sz="1600">
              <a:ea typeface="宋体" panose="02010600030101010101" pitchFamily="2" charset="-122"/>
            </a:endParaRPr>
          </a:p>
          <a:p>
            <a:pPr lvl="2"/>
            <a:r>
              <a:rPr lang="en-US" altLang="zh-CN" sz="1600">
                <a:ea typeface="宋体" panose="02010600030101010101" pitchFamily="2" charset="-122"/>
              </a:rPr>
              <a:t>P1</a:t>
            </a:r>
            <a:r>
              <a:rPr lang="zh-CN" altLang="en-US" sz="1600">
                <a:ea typeface="宋体" panose="02010600030101010101" pitchFamily="2" charset="-122"/>
              </a:rPr>
              <a:t>继续申请，进入等待，此时</a:t>
            </a:r>
            <a:r>
              <a:rPr lang="en-US" altLang="zh-CN" sz="1600">
                <a:ea typeface="宋体" panose="02010600030101010101" pitchFamily="2" charset="-122"/>
              </a:rPr>
              <a:t>P0</a:t>
            </a:r>
            <a:r>
              <a:rPr lang="zh-CN" altLang="en-US" sz="1600">
                <a:ea typeface="宋体" panose="02010600030101010101" pitchFamily="2" charset="-122"/>
              </a:rPr>
              <a:t>与</a:t>
            </a:r>
            <a:r>
              <a:rPr lang="en-US" altLang="zh-CN" sz="1600">
                <a:ea typeface="宋体" panose="02010600030101010101" pitchFamily="2" charset="-122"/>
              </a:rPr>
              <a:t>P1</a:t>
            </a:r>
            <a:r>
              <a:rPr lang="zh-CN" altLang="en-US" sz="1600">
                <a:ea typeface="宋体" panose="02010600030101010101" pitchFamily="2" charset="-122"/>
              </a:rPr>
              <a:t>互相等待，</a:t>
            </a:r>
            <a:r>
              <a:rPr lang="en-US" altLang="zh-CN" sz="1600">
                <a:ea typeface="宋体" panose="02010600030101010101" pitchFamily="2" charset="-122"/>
              </a:rPr>
              <a:t>P0</a:t>
            </a:r>
            <a:r>
              <a:rPr lang="zh-CN" altLang="en-US" sz="1600">
                <a:ea typeface="宋体" panose="02010600030101010101" pitchFamily="2" charset="-122"/>
              </a:rPr>
              <a:t>与</a:t>
            </a:r>
            <a:r>
              <a:rPr lang="en-US" altLang="zh-CN" sz="1600">
                <a:ea typeface="宋体" panose="02010600030101010101" pitchFamily="2" charset="-122"/>
              </a:rPr>
              <a:t>P1</a:t>
            </a:r>
            <a:r>
              <a:rPr lang="zh-CN" altLang="en-US" sz="1600">
                <a:ea typeface="宋体" panose="02010600030101010101" pitchFamily="2" charset="-122"/>
              </a:rPr>
              <a:t>是死锁进程；</a:t>
            </a:r>
            <a:endParaRPr lang="en-US" altLang="zh-CN" sz="1600">
              <a:ea typeface="宋体" panose="02010600030101010101" pitchFamily="2" charset="-122"/>
            </a:endParaRPr>
          </a:p>
          <a:p>
            <a:pPr lvl="2"/>
            <a:r>
              <a:rPr lang="en-US" altLang="zh-CN" sz="1600">
                <a:ea typeface="宋体" panose="02010600030101010101" pitchFamily="2" charset="-122"/>
              </a:rPr>
              <a:t>P2</a:t>
            </a:r>
            <a:r>
              <a:rPr lang="zh-CN" altLang="en-US" sz="1600">
                <a:ea typeface="宋体" panose="02010600030101010101" pitchFamily="2" charset="-122"/>
              </a:rPr>
              <a:t>继续申请，进入等待，此时</a:t>
            </a:r>
            <a:r>
              <a:rPr lang="en-US" altLang="zh-CN" sz="1600">
                <a:ea typeface="宋体" panose="02010600030101010101" pitchFamily="2" charset="-122"/>
              </a:rPr>
              <a:t>P0</a:t>
            </a:r>
            <a:r>
              <a:rPr lang="zh-CN" altLang="en-US" sz="1600">
                <a:ea typeface="宋体" panose="02010600030101010101" pitchFamily="2" charset="-122"/>
              </a:rPr>
              <a:t>、</a:t>
            </a:r>
            <a:r>
              <a:rPr lang="en-US" altLang="zh-CN" sz="1600">
                <a:ea typeface="宋体" panose="02010600030101010101" pitchFamily="2" charset="-122"/>
              </a:rPr>
              <a:t>P1</a:t>
            </a:r>
            <a:r>
              <a:rPr lang="zh-CN" altLang="en-US" sz="1600">
                <a:ea typeface="宋体" panose="02010600030101010101" pitchFamily="2" charset="-122"/>
              </a:rPr>
              <a:t>、</a:t>
            </a:r>
            <a:r>
              <a:rPr lang="en-US" altLang="zh-CN" sz="1600">
                <a:ea typeface="宋体" panose="02010600030101010101" pitchFamily="2" charset="-122"/>
              </a:rPr>
              <a:t>P2</a:t>
            </a:r>
            <a:r>
              <a:rPr lang="zh-CN" altLang="en-US" sz="1600">
                <a:ea typeface="宋体" panose="02010600030101010101" pitchFamily="2" charset="-122"/>
              </a:rPr>
              <a:t>互相等待，</a:t>
            </a:r>
            <a:r>
              <a:rPr lang="en-US" altLang="zh-CN" sz="1600">
                <a:ea typeface="宋体" panose="02010600030101010101" pitchFamily="2" charset="-122"/>
              </a:rPr>
              <a:t>P0</a:t>
            </a:r>
            <a:r>
              <a:rPr lang="zh-CN" altLang="en-US" sz="1600">
                <a:ea typeface="宋体" panose="02010600030101010101" pitchFamily="2" charset="-122"/>
              </a:rPr>
              <a:t>、</a:t>
            </a:r>
            <a:r>
              <a:rPr lang="en-US" altLang="zh-CN" sz="1600">
                <a:ea typeface="宋体" panose="02010600030101010101" pitchFamily="2" charset="-122"/>
              </a:rPr>
              <a:t>P1</a:t>
            </a:r>
            <a:r>
              <a:rPr lang="zh-CN" altLang="en-US" sz="1600">
                <a:ea typeface="宋体" panose="02010600030101010101" pitchFamily="2" charset="-122"/>
              </a:rPr>
              <a:t>、</a:t>
            </a:r>
            <a:r>
              <a:rPr lang="en-US" altLang="zh-CN" sz="1600">
                <a:ea typeface="宋体" panose="02010600030101010101" pitchFamily="2" charset="-122"/>
              </a:rPr>
              <a:t>P3</a:t>
            </a:r>
            <a:r>
              <a:rPr lang="zh-CN" altLang="en-US" sz="1600">
                <a:ea typeface="宋体" panose="02010600030101010101" pitchFamily="2" charset="-122"/>
              </a:rPr>
              <a:t>是死锁进程</a:t>
            </a:r>
            <a:endParaRPr lang="en-US" altLang="zh-CN" sz="1600">
              <a:ea typeface="宋体" panose="02010600030101010101" pitchFamily="2" charset="-122"/>
              <a:sym typeface="Symbol" panose="05050102010706020507" pitchFamily="18" charset="2"/>
            </a:endParaRPr>
          </a:p>
          <a:p>
            <a:r>
              <a:rPr lang="en-US" altLang="zh-CN" sz="2400" b="1">
                <a:solidFill>
                  <a:srgbClr val="FF0066"/>
                </a:solidFill>
                <a:ea typeface="宋体" panose="02010600030101010101" pitchFamily="2" charset="-122"/>
                <a:sym typeface="Symbol" panose="05050102010706020507" pitchFamily="18" charset="2"/>
              </a:rPr>
              <a:t>Avoidance</a:t>
            </a:r>
            <a:r>
              <a:rPr lang="en-US" altLang="zh-CN" sz="2400">
                <a:ea typeface="宋体" panose="02010600030101010101" pitchFamily="2" charset="-122"/>
                <a:sym typeface="Symbol" panose="05050102010706020507" pitchFamily="18" charset="2"/>
              </a:rPr>
              <a:t>  </a:t>
            </a:r>
            <a:r>
              <a:rPr lang="en-US" altLang="zh-CN" sz="2400" b="1">
                <a:ea typeface="宋体" panose="02010600030101010101" pitchFamily="2" charset="-122"/>
                <a:sym typeface="Symbol" panose="05050102010706020507" pitchFamily="18" charset="2"/>
              </a:rPr>
              <a:t>ensure that a system </a:t>
            </a:r>
            <a:r>
              <a:rPr lang="en-US" altLang="zh-CN" sz="2400" b="1">
                <a:solidFill>
                  <a:srgbClr val="FF0000"/>
                </a:solidFill>
                <a:ea typeface="宋体" panose="02010600030101010101" pitchFamily="2" charset="-122"/>
                <a:sym typeface="Symbol" panose="05050102010706020507" pitchFamily="18" charset="2"/>
              </a:rPr>
              <a:t>will</a:t>
            </a:r>
            <a:r>
              <a:rPr lang="en-US" altLang="zh-CN" sz="2400" b="1">
                <a:ea typeface="宋体" panose="02010600030101010101" pitchFamily="2" charset="-122"/>
                <a:sym typeface="Symbol" panose="05050102010706020507" pitchFamily="18" charset="2"/>
              </a:rPr>
              <a:t> </a:t>
            </a:r>
            <a:r>
              <a:rPr lang="en-US" altLang="zh-CN" sz="2400" b="1">
                <a:solidFill>
                  <a:srgbClr val="FF0000"/>
                </a:solidFill>
                <a:ea typeface="宋体" panose="02010600030101010101" pitchFamily="2" charset="-122"/>
                <a:sym typeface="Symbol" panose="05050102010706020507" pitchFamily="18" charset="2"/>
              </a:rPr>
              <a:t>never</a:t>
            </a:r>
            <a:r>
              <a:rPr lang="en-US" altLang="zh-CN" sz="2400" b="1">
                <a:ea typeface="宋体" panose="02010600030101010101" pitchFamily="2" charset="-122"/>
                <a:sym typeface="Symbol" panose="05050102010706020507" pitchFamily="18" charset="2"/>
              </a:rPr>
              <a:t> enter an</a:t>
            </a:r>
            <a:r>
              <a:rPr lang="en-US" altLang="zh-CN" sz="2400" b="1">
                <a:solidFill>
                  <a:srgbClr val="FF0000"/>
                </a:solidFill>
                <a:ea typeface="宋体" panose="02010600030101010101" pitchFamily="2" charset="-122"/>
                <a:sym typeface="Symbol" panose="05050102010706020507" pitchFamily="18" charset="2"/>
              </a:rPr>
              <a:t> unsafe state</a:t>
            </a:r>
            <a:r>
              <a:rPr lang="en-US" altLang="zh-CN" sz="2400" b="1">
                <a:ea typeface="宋体" panose="02010600030101010101" pitchFamily="2" charset="-122"/>
                <a:sym typeface="Symbol" panose="05050102010706020507" pitchFamily="18" charset="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7AE530F-ED65-437C-815C-D822B53028CE}"/>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Avoidance algorithms</a:t>
            </a:r>
          </a:p>
        </p:txBody>
      </p:sp>
      <p:sp>
        <p:nvSpPr>
          <p:cNvPr id="32771" name="Rectangle 3">
            <a:extLst>
              <a:ext uri="{FF2B5EF4-FFF2-40B4-BE49-F238E27FC236}">
                <a16:creationId xmlns:a16="http://schemas.microsoft.com/office/drawing/2014/main" id="{E1C77904-7BB2-4160-AE57-A2DEFDCCC3F0}"/>
              </a:ext>
            </a:extLst>
          </p:cNvPr>
          <p:cNvSpPr>
            <a:spLocks noGrp="1" noChangeArrowheads="1"/>
          </p:cNvSpPr>
          <p:nvPr>
            <p:ph type="body" idx="4294967295"/>
          </p:nvPr>
        </p:nvSpPr>
        <p:spPr>
          <a:xfrm>
            <a:off x="827088" y="1439863"/>
            <a:ext cx="7367587" cy="4483100"/>
          </a:xfrm>
          <a:ln>
            <a:miter/>
          </a:ln>
        </p:spPr>
        <p:txBody>
          <a:bodyPr/>
          <a:lstStyle/>
          <a:p>
            <a:pPr>
              <a:defRPr/>
            </a:pPr>
            <a:r>
              <a:rPr lang="zh-CN" altLang="en-US" sz="2000" b="1" u="sng" dirty="0">
                <a:solidFill>
                  <a:srgbClr val="000099"/>
                </a:solidFill>
                <a:effectLst>
                  <a:outerShdw blurRad="38100" dist="38100" dir="2700000" algn="tl">
                    <a:srgbClr val="000000">
                      <a:alpha val="43137"/>
                    </a:srgbClr>
                  </a:outerShdw>
                </a:effectLst>
                <a:ea typeface="宋体" pitchFamily="2" charset="-122"/>
                <a:cs typeface="+mn-cs"/>
              </a:rPr>
              <a:t>总体思想</a:t>
            </a:r>
            <a:r>
              <a:rPr lang="zh-CN" altLang="en-US" sz="2000" dirty="0">
                <a:ea typeface="宋体" pitchFamily="2" charset="-122"/>
                <a:cs typeface="+mn-cs"/>
              </a:rPr>
              <a:t>：</a:t>
            </a:r>
            <a:r>
              <a:rPr lang="zh-CN" altLang="en-US" sz="2000" b="1" dirty="0">
                <a:ea typeface="宋体" pitchFamily="2" charset="-122"/>
                <a:cs typeface="+mn-cs"/>
              </a:rPr>
              <a:t>当进程提出资源请求时，系统进行</a:t>
            </a:r>
            <a:r>
              <a:rPr lang="zh-CN" altLang="en-US" sz="2000" b="1" dirty="0">
                <a:solidFill>
                  <a:srgbClr val="000099"/>
                </a:solidFill>
                <a:ea typeface="宋体" pitchFamily="2" charset="-122"/>
                <a:cs typeface="+mn-cs"/>
              </a:rPr>
              <a:t>假分配</a:t>
            </a:r>
            <a:r>
              <a:rPr lang="zh-CN" altLang="en-US" sz="2000" b="1" dirty="0">
                <a:ea typeface="宋体" pitchFamily="2" charset="-122"/>
                <a:cs typeface="+mn-cs"/>
              </a:rPr>
              <a:t>，然后检测假分配之后的状态是否安全，如果不安全，则不满足系统的请求；否则，满足本次进程的资源请求。</a:t>
            </a:r>
            <a:endParaRPr lang="en-US" altLang="zh-CN" sz="2000" b="1" dirty="0">
              <a:ea typeface="宋体" pitchFamily="2" charset="-122"/>
              <a:cs typeface="+mn-cs"/>
            </a:endParaRPr>
          </a:p>
          <a:p>
            <a:pPr lvl="1">
              <a:defRPr/>
            </a:pPr>
            <a:r>
              <a:rPr lang="zh-CN" altLang="en-US" sz="1800" b="1" dirty="0">
                <a:ea typeface="宋体" pitchFamily="2" charset="-122"/>
                <a:cs typeface="+mn-cs"/>
              </a:rPr>
              <a:t>摸着石头过河，盲人手杆试探</a:t>
            </a:r>
            <a:endParaRPr lang="en-US" altLang="zh-CN" sz="1800" b="1" dirty="0">
              <a:ea typeface="宋体" pitchFamily="2" charset="-122"/>
              <a:cs typeface="+mn-cs"/>
            </a:endParaRPr>
          </a:p>
          <a:p>
            <a:pPr lvl="1">
              <a:defRPr/>
            </a:pPr>
            <a:endParaRPr lang="en-US" altLang="zh-CN" sz="1800" b="1" dirty="0">
              <a:ea typeface="宋体" pitchFamily="2" charset="-122"/>
              <a:cs typeface="+mn-cs"/>
            </a:endParaRPr>
          </a:p>
          <a:p>
            <a:pPr>
              <a:defRPr/>
            </a:pPr>
            <a:r>
              <a:rPr lang="zh-CN" altLang="en-US" sz="2400" u="sng" dirty="0">
                <a:solidFill>
                  <a:srgbClr val="009900"/>
                </a:solidFill>
                <a:ea typeface="宋体" pitchFamily="2" charset="-122"/>
                <a:cs typeface="+mn-cs"/>
              </a:rPr>
              <a:t>Single instance </a:t>
            </a:r>
            <a:r>
              <a:rPr lang="zh-CN" altLang="en-US" sz="2400" dirty="0">
                <a:ea typeface="宋体" pitchFamily="2" charset="-122"/>
                <a:cs typeface="+mn-cs"/>
              </a:rPr>
              <a:t>of a resource type.  Use a </a:t>
            </a:r>
            <a:r>
              <a:rPr lang="zh-CN" altLang="en-US" sz="2400" dirty="0">
                <a:solidFill>
                  <a:srgbClr val="FF0066"/>
                </a:solidFill>
                <a:ea typeface="宋体" pitchFamily="2" charset="-122"/>
                <a:cs typeface="+mn-cs"/>
              </a:rPr>
              <a:t>resource-allocation graph（7.5.</a:t>
            </a:r>
            <a:r>
              <a:rPr lang="zh-CN" altLang="en-US" sz="2400" dirty="0" smtClean="0">
                <a:solidFill>
                  <a:srgbClr val="FF0066"/>
                </a:solidFill>
                <a:ea typeface="宋体" pitchFamily="2" charset="-122"/>
                <a:cs typeface="+mn-cs"/>
              </a:rPr>
              <a:t>2，自学）</a:t>
            </a:r>
            <a:endParaRPr lang="zh-CN" altLang="en-US" sz="2400" dirty="0">
              <a:solidFill>
                <a:srgbClr val="FF0066"/>
              </a:solidFill>
              <a:ea typeface="宋体" pitchFamily="2" charset="-122"/>
              <a:cs typeface="+mn-cs"/>
            </a:endParaRPr>
          </a:p>
          <a:p>
            <a:pPr>
              <a:defRPr/>
            </a:pPr>
            <a:endParaRPr lang="zh-CN" altLang="en-US" sz="2400" dirty="0">
              <a:solidFill>
                <a:srgbClr val="FF0066"/>
              </a:solidFill>
              <a:ea typeface="宋体" pitchFamily="2" charset="-122"/>
              <a:cs typeface="+mn-cs"/>
            </a:endParaRPr>
          </a:p>
          <a:p>
            <a:pPr>
              <a:defRPr/>
            </a:pPr>
            <a:r>
              <a:rPr lang="zh-CN" altLang="en-US" sz="2400" u="sng" dirty="0">
                <a:solidFill>
                  <a:srgbClr val="009900"/>
                </a:solidFill>
                <a:ea typeface="宋体" pitchFamily="2" charset="-122"/>
                <a:cs typeface="+mn-cs"/>
              </a:rPr>
              <a:t>Multiple instances </a:t>
            </a:r>
            <a:r>
              <a:rPr lang="zh-CN" altLang="en-US" sz="2400" dirty="0">
                <a:ea typeface="宋体" pitchFamily="2" charset="-122"/>
                <a:cs typeface="+mn-cs"/>
              </a:rPr>
              <a:t>of a resource type.  Use the </a:t>
            </a:r>
            <a:r>
              <a:rPr lang="zh-CN" altLang="en-US" sz="2400" dirty="0">
                <a:solidFill>
                  <a:srgbClr val="FF0066"/>
                </a:solidFill>
                <a:ea typeface="宋体" pitchFamily="2" charset="-122"/>
                <a:cs typeface="+mn-cs"/>
              </a:rPr>
              <a:t>banker</a:t>
            </a:r>
            <a:r>
              <a:rPr lang="en-US" altLang="zh-CN" sz="2400" dirty="0">
                <a:solidFill>
                  <a:srgbClr val="FF0066"/>
                </a:solidFill>
                <a:ea typeface="宋体" pitchFamily="2" charset="-122"/>
                <a:cs typeface="+mn-cs"/>
              </a:rPr>
              <a:t>’</a:t>
            </a:r>
            <a:r>
              <a:rPr lang="zh-CN" altLang="en-US" sz="2400" dirty="0">
                <a:solidFill>
                  <a:srgbClr val="FF0066"/>
                </a:solidFill>
                <a:ea typeface="宋体" pitchFamily="2" charset="-122"/>
                <a:cs typeface="+mn-cs"/>
              </a:rPr>
              <a:t>s algorithm （7.5.3）</a:t>
            </a:r>
          </a:p>
        </p:txBody>
      </p:sp>
      <p:sp>
        <p:nvSpPr>
          <p:cNvPr id="4" name="新月形 3">
            <a:extLst>
              <a:ext uri="{FF2B5EF4-FFF2-40B4-BE49-F238E27FC236}">
                <a16:creationId xmlns:a16="http://schemas.microsoft.com/office/drawing/2014/main" id="{C9FB0B9B-FD4E-4862-A3D0-A76190C9747F}"/>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15</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8B8A0E-91B1-4963-A488-E4FE3742F855}"/>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Bridge Crossing Example</a:t>
            </a:r>
            <a:endParaRPr lang="en-US" altLang="zh-CN" dirty="0">
              <a:effectLst>
                <a:outerShdw blurRad="38100" dist="38100" dir="2700000" algn="tl">
                  <a:srgbClr val="C0C0C0"/>
                </a:outerShdw>
              </a:effectLst>
              <a:ea typeface="宋体" pitchFamily="2" charset="-122"/>
              <a:cs typeface="+mj-cs"/>
            </a:endParaRPr>
          </a:p>
        </p:txBody>
      </p:sp>
      <p:sp>
        <p:nvSpPr>
          <p:cNvPr id="8195" name="Rectangle 3">
            <a:extLst>
              <a:ext uri="{FF2B5EF4-FFF2-40B4-BE49-F238E27FC236}">
                <a16:creationId xmlns:a16="http://schemas.microsoft.com/office/drawing/2014/main" id="{F4ED5637-0247-446C-99FC-E06ECAB96F5B}"/>
              </a:ext>
            </a:extLst>
          </p:cNvPr>
          <p:cNvSpPr>
            <a:spLocks noGrp="1" noChangeArrowheads="1"/>
          </p:cNvSpPr>
          <p:nvPr>
            <p:ph type="body" idx="4294967295"/>
          </p:nvPr>
        </p:nvSpPr>
        <p:spPr>
          <a:xfrm>
            <a:off x="556208" y="2182366"/>
            <a:ext cx="8194675" cy="3898838"/>
          </a:xfrm>
        </p:spPr>
        <p:txBody>
          <a:bodyPr/>
          <a:lstStyle/>
          <a:p>
            <a:pPr>
              <a:spcBef>
                <a:spcPts val="600"/>
              </a:spcBef>
            </a:pPr>
            <a:r>
              <a:rPr lang="en-US" altLang="zh-CN" sz="2000" dirty="0">
                <a:ea typeface="宋体" panose="02010600030101010101" pitchFamily="2" charset="-122"/>
              </a:rPr>
              <a:t>Traffic only in one direction.</a:t>
            </a:r>
          </a:p>
          <a:p>
            <a:pPr>
              <a:spcBef>
                <a:spcPts val="600"/>
              </a:spcBef>
            </a:pPr>
            <a:r>
              <a:rPr lang="en-US" altLang="zh-CN" sz="2000" dirty="0">
                <a:solidFill>
                  <a:srgbClr val="7030A0"/>
                </a:solidFill>
                <a:ea typeface="宋体" panose="02010600030101010101" pitchFamily="2" charset="-122"/>
              </a:rPr>
              <a:t>Each section of a bridge </a:t>
            </a:r>
            <a:r>
              <a:rPr lang="en-US" altLang="zh-CN" sz="2000" dirty="0">
                <a:solidFill>
                  <a:srgbClr val="006600"/>
                </a:solidFill>
                <a:ea typeface="宋体" panose="02010600030101010101" pitchFamily="2" charset="-122"/>
              </a:rPr>
              <a:t>can be viewed as a </a:t>
            </a:r>
            <a:r>
              <a:rPr lang="en-US" altLang="zh-CN" sz="2000" dirty="0">
                <a:solidFill>
                  <a:srgbClr val="7030A0"/>
                </a:solidFill>
                <a:ea typeface="宋体" panose="02010600030101010101" pitchFamily="2" charset="-122"/>
              </a:rPr>
              <a:t>resource</a:t>
            </a:r>
            <a:r>
              <a:rPr lang="en-US" altLang="zh-CN" sz="2000" dirty="0">
                <a:solidFill>
                  <a:srgbClr val="006600"/>
                </a:solidFill>
                <a:ea typeface="宋体" panose="02010600030101010101" pitchFamily="2" charset="-122"/>
              </a:rPr>
              <a:t>.</a:t>
            </a:r>
          </a:p>
          <a:p>
            <a:pPr lvl="1">
              <a:spcBef>
                <a:spcPts val="600"/>
              </a:spcBef>
            </a:pPr>
            <a:r>
              <a:rPr lang="en-US" altLang="zh-CN" sz="1800" dirty="0">
                <a:ea typeface="宋体" panose="02010600030101010101" pitchFamily="2" charset="-122"/>
              </a:rPr>
              <a:t>Each car on the bridge hold one section and each needs another one</a:t>
            </a:r>
            <a:endParaRPr lang="en-US" altLang="zh-CN" sz="1800" dirty="0">
              <a:solidFill>
                <a:srgbClr val="006600"/>
              </a:solidFill>
              <a:ea typeface="宋体" panose="02010600030101010101" pitchFamily="2" charset="-122"/>
            </a:endParaRPr>
          </a:p>
          <a:p>
            <a:pPr>
              <a:spcBef>
                <a:spcPts val="600"/>
              </a:spcBef>
            </a:pPr>
            <a:r>
              <a:rPr lang="en-US" altLang="zh-CN" sz="2000" dirty="0">
                <a:ea typeface="宋体" panose="02010600030101010101" pitchFamily="2" charset="-122"/>
              </a:rPr>
              <a:t>If a deadlock occurs, it can be resolved:</a:t>
            </a:r>
          </a:p>
          <a:p>
            <a:pPr lvl="1">
              <a:spcBef>
                <a:spcPts val="600"/>
              </a:spcBef>
            </a:pPr>
            <a:r>
              <a:rPr lang="en-US" altLang="zh-CN" sz="1800" dirty="0">
                <a:ea typeface="宋体" panose="02010600030101010101" pitchFamily="2" charset="-122"/>
              </a:rPr>
              <a:t>Push one or more car(s) off the bridge into the river (</a:t>
            </a:r>
            <a:r>
              <a:rPr lang="en-US" altLang="zh-CN" sz="1800" dirty="0">
                <a:solidFill>
                  <a:srgbClr val="FF0066"/>
                </a:solidFill>
                <a:ea typeface="宋体" panose="02010600030101010101" pitchFamily="2" charset="-122"/>
              </a:rPr>
              <a:t>abort processes </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pushed into river if a deadlock occurs.</a:t>
            </a:r>
          </a:p>
          <a:p>
            <a:pPr lvl="1">
              <a:spcBef>
                <a:spcPts val="600"/>
              </a:spcBef>
            </a:pPr>
            <a:r>
              <a:rPr lang="en-US" altLang="zh-CN" sz="1800" dirty="0">
                <a:ea typeface="宋体" panose="02010600030101010101" pitchFamily="2" charset="-122"/>
              </a:rPr>
              <a:t>if one car backs up (</a:t>
            </a:r>
            <a:r>
              <a:rPr lang="en-US" altLang="zh-CN" sz="1800" dirty="0">
                <a:solidFill>
                  <a:srgbClr val="FF0066"/>
                </a:solidFill>
                <a:ea typeface="宋体" panose="02010600030101010101" pitchFamily="2" charset="-122"/>
              </a:rPr>
              <a:t>preempt resources and rollback</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Several cars </a:t>
            </a:r>
            <a:r>
              <a:rPr lang="en-US" altLang="zh-CN" sz="1600" dirty="0">
                <a:ea typeface="宋体" panose="02010600030101010101" pitchFamily="2" charset="-122"/>
              </a:rPr>
              <a:t>may have to be backed up if a deadlock occurs.</a:t>
            </a:r>
          </a:p>
          <a:p>
            <a:pPr lvl="1">
              <a:spcBef>
                <a:spcPts val="600"/>
              </a:spcBef>
            </a:pPr>
            <a:r>
              <a:rPr lang="en-US" altLang="zh-CN" sz="1800" dirty="0">
                <a:ea typeface="宋体" panose="02010600030101010101" pitchFamily="2" charset="-122"/>
              </a:rPr>
              <a:t>if all cars on the bridge back up  (</a:t>
            </a:r>
            <a:r>
              <a:rPr lang="en-US" altLang="zh-CN" sz="1800" dirty="0" err="1">
                <a:solidFill>
                  <a:srgbClr val="FF0066"/>
                </a:solidFill>
                <a:ea typeface="宋体" panose="02010600030101010101" pitchFamily="2" charset="-122"/>
              </a:rPr>
              <a:t>checkpoint+rollback</a:t>
            </a:r>
            <a:r>
              <a:rPr lang="en-US" altLang="zh-CN" sz="1800" dirty="0">
                <a:ea typeface="宋体" panose="02010600030101010101" pitchFamily="2" charset="-122"/>
              </a:rPr>
              <a:t>).</a:t>
            </a:r>
          </a:p>
          <a:p>
            <a:pPr lvl="2">
              <a:spcBef>
                <a:spcPts val="600"/>
              </a:spcBef>
            </a:pPr>
            <a:r>
              <a:rPr lang="en-US" altLang="zh-CN" sz="1600" dirty="0">
                <a:solidFill>
                  <a:srgbClr val="000099"/>
                </a:solidFill>
                <a:ea typeface="宋体" panose="02010600030101010101" pitchFamily="2" charset="-122"/>
              </a:rPr>
              <a:t>All cars</a:t>
            </a:r>
            <a:r>
              <a:rPr lang="en-US" altLang="zh-CN" sz="1600" dirty="0">
                <a:ea typeface="宋体" panose="02010600030101010101" pitchFamily="2" charset="-122"/>
              </a:rPr>
              <a:t> have to be backed up if a deadlock occurs.</a:t>
            </a:r>
            <a:endParaRPr lang="en-US" altLang="zh-CN" sz="2000" dirty="0">
              <a:ea typeface="宋体" panose="02010600030101010101" pitchFamily="2" charset="-122"/>
            </a:endParaRPr>
          </a:p>
          <a:p>
            <a:pPr>
              <a:spcBef>
                <a:spcPts val="600"/>
              </a:spcBef>
            </a:pPr>
            <a:r>
              <a:rPr lang="en-US" altLang="zh-CN" sz="2000" b="1" dirty="0">
                <a:solidFill>
                  <a:srgbClr val="003399"/>
                </a:solidFill>
                <a:ea typeface="宋体" panose="02010600030101010101" pitchFamily="2" charset="-122"/>
              </a:rPr>
              <a:t>Starvation is possible.</a:t>
            </a:r>
          </a:p>
        </p:txBody>
      </p:sp>
      <p:grpSp>
        <p:nvGrpSpPr>
          <p:cNvPr id="8196" name="Group 35">
            <a:extLst>
              <a:ext uri="{FF2B5EF4-FFF2-40B4-BE49-F238E27FC236}">
                <a16:creationId xmlns:a16="http://schemas.microsoft.com/office/drawing/2014/main" id="{CA0A4A47-4660-4ED0-A497-7D59E10DE08D}"/>
              </a:ext>
            </a:extLst>
          </p:cNvPr>
          <p:cNvGrpSpPr>
            <a:grpSpLocks/>
          </p:cNvGrpSpPr>
          <p:nvPr/>
        </p:nvGrpSpPr>
        <p:grpSpPr bwMode="auto">
          <a:xfrm>
            <a:off x="1344613" y="1165225"/>
            <a:ext cx="5892800" cy="796740"/>
            <a:chOff x="0" y="0"/>
            <a:chExt cx="3954" cy="864"/>
          </a:xfrm>
        </p:grpSpPr>
        <p:grpSp>
          <p:nvGrpSpPr>
            <p:cNvPr id="8197" name="Group 11">
              <a:extLst>
                <a:ext uri="{FF2B5EF4-FFF2-40B4-BE49-F238E27FC236}">
                  <a16:creationId xmlns:a16="http://schemas.microsoft.com/office/drawing/2014/main" id="{7CE9329A-BF71-4F59-AEF1-E2E07094EAFD}"/>
                </a:ext>
              </a:extLst>
            </p:cNvPr>
            <p:cNvGrpSpPr>
              <a:grpSpLocks/>
            </p:cNvGrpSpPr>
            <p:nvPr/>
          </p:nvGrpSpPr>
          <p:grpSpPr bwMode="auto">
            <a:xfrm>
              <a:off x="18" y="0"/>
              <a:ext cx="3936" cy="240"/>
              <a:chOff x="0" y="0"/>
              <a:chExt cx="3936" cy="240"/>
            </a:xfrm>
          </p:grpSpPr>
          <p:sp>
            <p:nvSpPr>
              <p:cNvPr id="8221" name="Line 6">
                <a:extLst>
                  <a:ext uri="{FF2B5EF4-FFF2-40B4-BE49-F238E27FC236}">
                    <a16:creationId xmlns:a16="http://schemas.microsoft.com/office/drawing/2014/main" id="{3FF339CE-C9DB-4A36-9570-8CF11C83290C}"/>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7">
                <a:extLst>
                  <a:ext uri="{FF2B5EF4-FFF2-40B4-BE49-F238E27FC236}">
                    <a16:creationId xmlns:a16="http://schemas.microsoft.com/office/drawing/2014/main" id="{2749368F-6491-4CD9-9FAB-04E94BCA5D46}"/>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8">
                <a:extLst>
                  <a:ext uri="{FF2B5EF4-FFF2-40B4-BE49-F238E27FC236}">
                    <a16:creationId xmlns:a16="http://schemas.microsoft.com/office/drawing/2014/main" id="{4E805DA0-B156-4FC1-94B2-F4A969395D65}"/>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9">
                <a:extLst>
                  <a:ext uri="{FF2B5EF4-FFF2-40B4-BE49-F238E27FC236}">
                    <a16:creationId xmlns:a16="http://schemas.microsoft.com/office/drawing/2014/main" id="{5F46A89E-9144-49D8-8DC4-EC4E3101E383}"/>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Line 10">
                <a:extLst>
                  <a:ext uri="{FF2B5EF4-FFF2-40B4-BE49-F238E27FC236}">
                    <a16:creationId xmlns:a16="http://schemas.microsoft.com/office/drawing/2014/main" id="{D937E660-EB76-4F8B-AAF0-F0EF581DA107}"/>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12">
              <a:extLst>
                <a:ext uri="{FF2B5EF4-FFF2-40B4-BE49-F238E27FC236}">
                  <a16:creationId xmlns:a16="http://schemas.microsoft.com/office/drawing/2014/main" id="{2E39ED06-00F1-48A1-97A9-DFB740AEC9E8}"/>
                </a:ext>
              </a:extLst>
            </p:cNvPr>
            <p:cNvGrpSpPr>
              <a:grpSpLocks/>
            </p:cNvGrpSpPr>
            <p:nvPr/>
          </p:nvGrpSpPr>
          <p:grpSpPr bwMode="auto">
            <a:xfrm flipV="1">
              <a:off x="18" y="624"/>
              <a:ext cx="3936" cy="240"/>
              <a:chOff x="0" y="0"/>
              <a:chExt cx="3936" cy="240"/>
            </a:xfrm>
          </p:grpSpPr>
          <p:sp>
            <p:nvSpPr>
              <p:cNvPr id="8216" name="Line 13">
                <a:extLst>
                  <a:ext uri="{FF2B5EF4-FFF2-40B4-BE49-F238E27FC236}">
                    <a16:creationId xmlns:a16="http://schemas.microsoft.com/office/drawing/2014/main" id="{B4255320-E874-42D2-BD8A-ABF529B12BC5}"/>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14">
                <a:extLst>
                  <a:ext uri="{FF2B5EF4-FFF2-40B4-BE49-F238E27FC236}">
                    <a16:creationId xmlns:a16="http://schemas.microsoft.com/office/drawing/2014/main" id="{51D835BB-BC28-4DE2-AD9A-07923C80E9D9}"/>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15">
                <a:extLst>
                  <a:ext uri="{FF2B5EF4-FFF2-40B4-BE49-F238E27FC236}">
                    <a16:creationId xmlns:a16="http://schemas.microsoft.com/office/drawing/2014/main" id="{99C571B0-A00D-4DCB-AE31-A5036A92EE6E}"/>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16">
                <a:extLst>
                  <a:ext uri="{FF2B5EF4-FFF2-40B4-BE49-F238E27FC236}">
                    <a16:creationId xmlns:a16="http://schemas.microsoft.com/office/drawing/2014/main" id="{EEC3C6F7-7470-4A70-8430-AE1962896229}"/>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7">
                <a:extLst>
                  <a:ext uri="{FF2B5EF4-FFF2-40B4-BE49-F238E27FC236}">
                    <a16:creationId xmlns:a16="http://schemas.microsoft.com/office/drawing/2014/main" id="{4D95FB16-1AB6-44D1-9A26-3B6976A1D55D}"/>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9" name="Group 22">
              <a:extLst>
                <a:ext uri="{FF2B5EF4-FFF2-40B4-BE49-F238E27FC236}">
                  <a16:creationId xmlns:a16="http://schemas.microsoft.com/office/drawing/2014/main" id="{285A0A5C-8BCD-4B60-A91C-DB9AEF47AE3D}"/>
                </a:ext>
              </a:extLst>
            </p:cNvPr>
            <p:cNvGrpSpPr>
              <a:grpSpLocks/>
            </p:cNvGrpSpPr>
            <p:nvPr/>
          </p:nvGrpSpPr>
          <p:grpSpPr bwMode="auto">
            <a:xfrm>
              <a:off x="714" y="606"/>
              <a:ext cx="288" cy="162"/>
              <a:chOff x="0" y="0"/>
              <a:chExt cx="288" cy="162"/>
            </a:xfrm>
          </p:grpSpPr>
          <p:sp>
            <p:nvSpPr>
              <p:cNvPr id="8214" name="Rectangle 18">
                <a:extLst>
                  <a:ext uri="{FF2B5EF4-FFF2-40B4-BE49-F238E27FC236}">
                    <a16:creationId xmlns:a16="http://schemas.microsoft.com/office/drawing/2014/main" id="{FA1D270C-1879-4F01-8C40-D4E77AA5B0F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5" name="Rectangle 19">
                <a:extLst>
                  <a:ext uri="{FF2B5EF4-FFF2-40B4-BE49-F238E27FC236}">
                    <a16:creationId xmlns:a16="http://schemas.microsoft.com/office/drawing/2014/main" id="{D1E1D93E-54DE-4971-8901-E1303B84D6F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
          <p:nvSpPr>
            <p:cNvPr id="8200" name="Line 20">
              <a:extLst>
                <a:ext uri="{FF2B5EF4-FFF2-40B4-BE49-F238E27FC236}">
                  <a16:creationId xmlns:a16="http://schemas.microsoft.com/office/drawing/2014/main" id="{FB28CD47-5FAD-4546-BD81-507CC55259B5}"/>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1" name="Line 21">
              <a:extLst>
                <a:ext uri="{FF2B5EF4-FFF2-40B4-BE49-F238E27FC236}">
                  <a16:creationId xmlns:a16="http://schemas.microsoft.com/office/drawing/2014/main" id="{8E5B5FCE-BB70-4352-886A-4F6B789AEF3E}"/>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02" name="Group 23">
              <a:extLst>
                <a:ext uri="{FF2B5EF4-FFF2-40B4-BE49-F238E27FC236}">
                  <a16:creationId xmlns:a16="http://schemas.microsoft.com/office/drawing/2014/main" id="{FEC82011-ADBC-4524-A8A3-CEE03ECAA418}"/>
                </a:ext>
              </a:extLst>
            </p:cNvPr>
            <p:cNvGrpSpPr>
              <a:grpSpLocks/>
            </p:cNvGrpSpPr>
            <p:nvPr/>
          </p:nvGrpSpPr>
          <p:grpSpPr bwMode="auto">
            <a:xfrm>
              <a:off x="1584" y="336"/>
              <a:ext cx="288" cy="162"/>
              <a:chOff x="0" y="0"/>
              <a:chExt cx="288" cy="162"/>
            </a:xfrm>
          </p:grpSpPr>
          <p:sp>
            <p:nvSpPr>
              <p:cNvPr id="8212" name="Rectangle 24">
                <a:extLst>
                  <a:ext uri="{FF2B5EF4-FFF2-40B4-BE49-F238E27FC236}">
                    <a16:creationId xmlns:a16="http://schemas.microsoft.com/office/drawing/2014/main" id="{451D3303-7E97-4530-84CE-5A6C7A56B400}"/>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3" name="Rectangle 25">
                <a:extLst>
                  <a:ext uri="{FF2B5EF4-FFF2-40B4-BE49-F238E27FC236}">
                    <a16:creationId xmlns:a16="http://schemas.microsoft.com/office/drawing/2014/main" id="{D2358CAF-EB87-460A-A2C3-CDD18A98FC6C}"/>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3" name="Group 26">
              <a:extLst>
                <a:ext uri="{FF2B5EF4-FFF2-40B4-BE49-F238E27FC236}">
                  <a16:creationId xmlns:a16="http://schemas.microsoft.com/office/drawing/2014/main" id="{EE3985DB-4E91-44EF-8EFF-3C19364F139E}"/>
                </a:ext>
              </a:extLst>
            </p:cNvPr>
            <p:cNvGrpSpPr>
              <a:grpSpLocks/>
            </p:cNvGrpSpPr>
            <p:nvPr/>
          </p:nvGrpSpPr>
          <p:grpSpPr bwMode="auto">
            <a:xfrm flipH="1">
              <a:off x="2040" y="336"/>
              <a:ext cx="288" cy="162"/>
              <a:chOff x="0" y="0"/>
              <a:chExt cx="288" cy="162"/>
            </a:xfrm>
          </p:grpSpPr>
          <p:sp>
            <p:nvSpPr>
              <p:cNvPr id="8210" name="Rectangle 27">
                <a:extLst>
                  <a:ext uri="{FF2B5EF4-FFF2-40B4-BE49-F238E27FC236}">
                    <a16:creationId xmlns:a16="http://schemas.microsoft.com/office/drawing/2014/main" id="{28D757B0-D9A8-4FF6-9711-18E50EC71F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11" name="Rectangle 28">
                <a:extLst>
                  <a:ext uri="{FF2B5EF4-FFF2-40B4-BE49-F238E27FC236}">
                    <a16:creationId xmlns:a16="http://schemas.microsoft.com/office/drawing/2014/main" id="{F8FDA466-DC6E-4B1A-B582-57D56E70BC67}"/>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4" name="Group 29">
              <a:extLst>
                <a:ext uri="{FF2B5EF4-FFF2-40B4-BE49-F238E27FC236}">
                  <a16:creationId xmlns:a16="http://schemas.microsoft.com/office/drawing/2014/main" id="{05BFDA17-2AF9-4437-9831-51433E3CDCED}"/>
                </a:ext>
              </a:extLst>
            </p:cNvPr>
            <p:cNvGrpSpPr>
              <a:grpSpLocks/>
            </p:cNvGrpSpPr>
            <p:nvPr/>
          </p:nvGrpSpPr>
          <p:grpSpPr bwMode="auto">
            <a:xfrm flipH="1">
              <a:off x="3024" y="132"/>
              <a:ext cx="288" cy="162"/>
              <a:chOff x="0" y="0"/>
              <a:chExt cx="288" cy="162"/>
            </a:xfrm>
          </p:grpSpPr>
          <p:sp>
            <p:nvSpPr>
              <p:cNvPr id="8208" name="Rectangle 30">
                <a:extLst>
                  <a:ext uri="{FF2B5EF4-FFF2-40B4-BE49-F238E27FC236}">
                    <a16:creationId xmlns:a16="http://schemas.microsoft.com/office/drawing/2014/main" id="{D6A5B70F-580B-4F21-BC5E-501238391EAD}"/>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9" name="Rectangle 31">
                <a:extLst>
                  <a:ext uri="{FF2B5EF4-FFF2-40B4-BE49-F238E27FC236}">
                    <a16:creationId xmlns:a16="http://schemas.microsoft.com/office/drawing/2014/main" id="{97A4F2B9-8596-4CB5-BC46-09FFFF36EAE0}"/>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nvGrpSpPr>
            <p:cNvPr id="8205" name="Group 32">
              <a:extLst>
                <a:ext uri="{FF2B5EF4-FFF2-40B4-BE49-F238E27FC236}">
                  <a16:creationId xmlns:a16="http://schemas.microsoft.com/office/drawing/2014/main" id="{FC7C1BFD-0C7E-481A-ACB7-4578DEAB973F}"/>
                </a:ext>
              </a:extLst>
            </p:cNvPr>
            <p:cNvGrpSpPr>
              <a:grpSpLocks/>
            </p:cNvGrpSpPr>
            <p:nvPr/>
          </p:nvGrpSpPr>
          <p:grpSpPr bwMode="auto">
            <a:xfrm flipH="1">
              <a:off x="3450" y="132"/>
              <a:ext cx="288" cy="162"/>
              <a:chOff x="0" y="0"/>
              <a:chExt cx="288" cy="162"/>
            </a:xfrm>
          </p:grpSpPr>
          <p:sp>
            <p:nvSpPr>
              <p:cNvPr id="8206" name="Rectangle 33">
                <a:extLst>
                  <a:ext uri="{FF2B5EF4-FFF2-40B4-BE49-F238E27FC236}">
                    <a16:creationId xmlns:a16="http://schemas.microsoft.com/office/drawing/2014/main" id="{92E750C4-1975-457C-8428-60379E347193}"/>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207" name="Rectangle 34">
                <a:extLst>
                  <a:ext uri="{FF2B5EF4-FFF2-40B4-BE49-F238E27FC236}">
                    <a16:creationId xmlns:a16="http://schemas.microsoft.com/office/drawing/2014/main" id="{F40DBD23-B7FC-4525-83D7-676C4513CEF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B001BA9-1DFD-427A-9E6D-B92953130446}"/>
              </a:ext>
            </a:extLst>
          </p:cNvPr>
          <p:cNvSpPr>
            <a:spLocks noGrp="1" noChangeArrowheads="1"/>
          </p:cNvSpPr>
          <p:nvPr>
            <p:ph type="title" idx="4294967295"/>
          </p:nvPr>
        </p:nvSpPr>
        <p:spPr>
          <a:xfrm>
            <a:off x="685800" y="1560513"/>
            <a:ext cx="7321550" cy="473075"/>
          </a:xfrm>
          <a:ln>
            <a:miter/>
          </a:ln>
        </p:spPr>
        <p:txBody>
          <a:bodyPr/>
          <a:lstStyle/>
          <a:p>
            <a:pPr>
              <a:defRPr/>
            </a:pPr>
            <a:r>
              <a:rPr lang="en-US" altLang="zh-CN" sz="2400">
                <a:effectLst>
                  <a:outerShdw blurRad="38100" dist="38100" dir="2700000" algn="tl">
                    <a:srgbClr val="C0C0C0"/>
                  </a:outerShdw>
                </a:effectLst>
                <a:ea typeface="宋体" pitchFamily="2" charset="-122"/>
                <a:cs typeface="+mj-cs"/>
              </a:rPr>
              <a:t>Resource-Allocation Graph Scheme</a:t>
            </a:r>
          </a:p>
        </p:txBody>
      </p:sp>
      <p:sp>
        <p:nvSpPr>
          <p:cNvPr id="41987" name="Rectangle 3">
            <a:extLst>
              <a:ext uri="{FF2B5EF4-FFF2-40B4-BE49-F238E27FC236}">
                <a16:creationId xmlns:a16="http://schemas.microsoft.com/office/drawing/2014/main" id="{3E44C9D6-8767-44D9-BD85-D021A9F207D2}"/>
              </a:ext>
            </a:extLst>
          </p:cNvPr>
          <p:cNvSpPr>
            <a:spLocks noGrp="1" noChangeArrowheads="1"/>
          </p:cNvSpPr>
          <p:nvPr>
            <p:ph type="body" idx="4294967295"/>
          </p:nvPr>
        </p:nvSpPr>
        <p:spPr>
          <a:xfrm>
            <a:off x="554038" y="2084388"/>
            <a:ext cx="7920037" cy="4059237"/>
          </a:xfrm>
        </p:spPr>
        <p:txBody>
          <a:bodyPr/>
          <a:lstStyle/>
          <a:p>
            <a:pPr>
              <a:lnSpc>
                <a:spcPct val="90000"/>
              </a:lnSpc>
            </a:pPr>
            <a:r>
              <a:rPr lang="zh-CN" altLang="en-US" sz="1600" i="1">
                <a:solidFill>
                  <a:srgbClr val="FF0066"/>
                </a:solidFill>
                <a:ea typeface="宋体" panose="02010600030101010101" pitchFamily="2" charset="-122"/>
                <a:sym typeface="Symbol" panose="05050102010706020507" pitchFamily="18" charset="2"/>
              </a:rPr>
              <a:t>assignment edge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 </a:t>
            </a:r>
            <a:r>
              <a:rPr lang="zh-CN" altLang="en-US" sz="1600" i="1">
                <a:ea typeface="宋体" panose="02010600030101010101" pitchFamily="2" charset="-122"/>
                <a:sym typeface="Symbol" panose="05050102010706020507" pitchFamily="18" charset="2"/>
              </a:rPr>
              <a:t> P</a:t>
            </a:r>
            <a:r>
              <a:rPr lang="zh-CN" altLang="en-US" sz="1600" i="1" baseline="-25000">
                <a:ea typeface="宋体" panose="02010600030101010101" pitchFamily="2" charset="-122"/>
                <a:sym typeface="Symbol" panose="05050102010706020507" pitchFamily="18" charset="2"/>
              </a:rPr>
              <a:t>i </a:t>
            </a:r>
            <a:r>
              <a:rPr lang="zh-CN" altLang="en-US" sz="1600" i="1">
                <a:ea typeface="宋体" panose="02010600030101010101" pitchFamily="2" charset="-122"/>
                <a:sym typeface="Symbol" panose="05050102010706020507" pitchFamily="18" charset="2"/>
              </a:rPr>
              <a:t>: resource R</a:t>
            </a:r>
            <a:r>
              <a:rPr lang="zh-CN" altLang="en-US" sz="1600" i="1" baseline="-25000">
                <a:ea typeface="宋体" panose="02010600030101010101" pitchFamily="2" charset="-122"/>
                <a:sym typeface="Symbol" panose="05050102010706020507" pitchFamily="18" charset="2"/>
              </a:rPr>
              <a:t>j  </a:t>
            </a:r>
            <a:r>
              <a:rPr lang="zh-CN" altLang="en-US" sz="1600" b="1" i="1">
                <a:ea typeface="宋体" panose="02010600030101010101" pitchFamily="2" charset="-122"/>
                <a:sym typeface="Symbol" panose="05050102010706020507" pitchFamily="18" charset="2"/>
              </a:rPr>
              <a:t>has assigned </a:t>
            </a:r>
            <a:r>
              <a:rPr lang="zh-CN" altLang="en-US" sz="1600" i="1">
                <a:ea typeface="宋体" panose="02010600030101010101" pitchFamily="2" charset="-122"/>
                <a:sym typeface="Symbol" panose="05050102010706020507" pitchFamily="18" charset="2"/>
              </a:rPr>
              <a:t>to process P</a:t>
            </a:r>
            <a:r>
              <a:rPr lang="zh-CN" altLang="en-US" sz="1600" i="1" baseline="-25000">
                <a:ea typeface="宋体" panose="02010600030101010101" pitchFamily="2" charset="-122"/>
                <a:sym typeface="Symbol" panose="05050102010706020507" pitchFamily="18" charset="2"/>
              </a:rPr>
              <a:t>i </a:t>
            </a:r>
            <a:endParaRPr lang="zh-CN" altLang="en-US" sz="1600" i="1">
              <a:ea typeface="宋体" panose="02010600030101010101" pitchFamily="2" charset="-122"/>
              <a:sym typeface="Symbol" panose="05050102010706020507" pitchFamily="18" charset="2"/>
            </a:endParaRPr>
          </a:p>
          <a:p>
            <a:pPr>
              <a:lnSpc>
                <a:spcPct val="90000"/>
              </a:lnSpc>
            </a:pPr>
            <a:r>
              <a:rPr lang="zh-CN" altLang="en-US" sz="1600" i="1">
                <a:solidFill>
                  <a:srgbClr val="FF0066"/>
                </a:solidFill>
                <a:ea typeface="宋体" panose="02010600030101010101" pitchFamily="2" charset="-122"/>
              </a:rPr>
              <a:t>Claim edge</a:t>
            </a:r>
            <a:r>
              <a:rPr lang="zh-CN" altLang="en-US" sz="1600">
                <a:solidFill>
                  <a:srgbClr val="FF0066"/>
                </a:solidFill>
                <a:ea typeface="宋体" panose="02010600030101010101" pitchFamily="2" charset="-122"/>
              </a:rPr>
              <a:t>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i </a:t>
            </a:r>
            <a:r>
              <a:rPr lang="zh-CN" altLang="en-US" sz="1600">
                <a:ea typeface="宋体" panose="02010600030101010101" pitchFamily="2" charset="-122"/>
                <a:sym typeface="Symbol" panose="05050102010706020507" pitchFamily="18" charset="2"/>
              </a:rPr>
              <a:t>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indicated that process </a:t>
            </a:r>
            <a:r>
              <a:rPr lang="zh-CN" altLang="en-US" sz="1600" i="1">
                <a:ea typeface="宋体" panose="02010600030101010101" pitchFamily="2" charset="-122"/>
                <a:sym typeface="Symbol" panose="05050102010706020507" pitchFamily="18" charset="2"/>
              </a:rPr>
              <a:t>P</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a:t>
            </a:r>
            <a:r>
              <a:rPr lang="zh-CN" altLang="en-US" sz="1600">
                <a:solidFill>
                  <a:srgbClr val="009900"/>
                </a:solidFill>
                <a:ea typeface="宋体" panose="02010600030101010101" pitchFamily="2" charset="-122"/>
                <a:sym typeface="Symbol" panose="05050102010706020507" pitchFamily="18" charset="2"/>
              </a:rPr>
              <a:t>may</a:t>
            </a:r>
            <a:r>
              <a:rPr lang="zh-CN" altLang="en-US" sz="1600">
                <a:ea typeface="宋体" panose="02010600030101010101" pitchFamily="2" charset="-122"/>
                <a:sym typeface="Symbol" panose="05050102010706020507" pitchFamily="18" charset="2"/>
              </a:rPr>
              <a:t> request resource </a:t>
            </a:r>
            <a:r>
              <a:rPr lang="zh-CN" altLang="en-US" sz="1600" i="1">
                <a:ea typeface="宋体" panose="02010600030101010101" pitchFamily="2" charset="-122"/>
                <a:sym typeface="Symbol" panose="05050102010706020507" pitchFamily="18" charset="2"/>
              </a:rPr>
              <a:t>R</a:t>
            </a:r>
            <a:r>
              <a:rPr lang="zh-CN" altLang="en-US" sz="1600" i="1" baseline="-25000">
                <a:ea typeface="宋体" panose="02010600030101010101" pitchFamily="2" charset="-122"/>
                <a:sym typeface="Symbol" panose="05050102010706020507" pitchFamily="18" charset="2"/>
              </a:rPr>
              <a:t>j</a:t>
            </a:r>
            <a:r>
              <a:rPr lang="zh-CN" altLang="en-US" sz="1600">
                <a:ea typeface="宋体" panose="02010600030101010101" pitchFamily="2" charset="-122"/>
                <a:sym typeface="Symbol" panose="05050102010706020507" pitchFamily="18" charset="2"/>
              </a:rPr>
              <a:t>; represented by a dashed line. </a:t>
            </a:r>
            <a:r>
              <a:rPr lang="zh-CN" altLang="en-US" sz="1600" b="1">
                <a:solidFill>
                  <a:srgbClr val="FF0000"/>
                </a:solidFill>
                <a:ea typeface="宋体" panose="02010600030101010101" pitchFamily="2" charset="-122"/>
                <a:sym typeface="Symbol" panose="05050102010706020507" pitchFamily="18" charset="2"/>
              </a:rPr>
              <a:t>(May need)</a:t>
            </a:r>
            <a:br>
              <a:rPr lang="zh-CN" altLang="en-US" sz="1600" b="1">
                <a:solidFill>
                  <a:srgbClr val="FF0000"/>
                </a:solidFill>
                <a:ea typeface="宋体" panose="02010600030101010101" pitchFamily="2" charset="-122"/>
                <a:sym typeface="Symbol" panose="05050102010706020507" pitchFamily="18" charset="2"/>
              </a:rPr>
            </a:br>
            <a:r>
              <a:rPr lang="zh-CN" altLang="en-US" sz="1600">
                <a:ea typeface="宋体" panose="02010600030101010101" pitchFamily="2" charset="-122"/>
                <a:sym typeface="Symbol" panose="05050102010706020507" pitchFamily="18" charset="2"/>
              </a:rPr>
              <a:t>（ </a:t>
            </a:r>
            <a:r>
              <a:rPr lang="zh-CN" altLang="en-US" sz="1600" i="1">
                <a:solidFill>
                  <a:srgbClr val="FF0066"/>
                </a:solidFill>
                <a:ea typeface="宋体" panose="02010600030101010101" pitchFamily="2" charset="-122"/>
              </a:rPr>
              <a:t>Claim edge-</a:t>
            </a:r>
            <a:r>
              <a:rPr lang="zh-CN" altLang="en-US" sz="1600">
                <a:ea typeface="宋体" panose="02010600030101010101" pitchFamily="2" charset="-122"/>
                <a:sym typeface="Symbol" panose="05050102010706020507" pitchFamily="18" charset="2"/>
              </a:rPr>
              <a:t>需求边）</a:t>
            </a:r>
          </a:p>
          <a:p>
            <a:pPr>
              <a:lnSpc>
                <a:spcPct val="90000"/>
              </a:lnSpc>
            </a:pPr>
            <a:r>
              <a:rPr lang="zh-CN" altLang="en-US" sz="1600">
                <a:ea typeface="宋体" panose="02010600030101010101" pitchFamily="2" charset="-122"/>
                <a:sym typeface="Symbol" panose="05050102010706020507" pitchFamily="18" charset="2"/>
              </a:rPr>
              <a:t>Claim edge converts to request edge when a process requests a resource.</a:t>
            </a:r>
            <a:br>
              <a:rPr lang="zh-CN" altLang="en-US" sz="1600">
                <a:ea typeface="宋体" panose="02010600030101010101" pitchFamily="2" charset="-122"/>
                <a:sym typeface="Symbol" panose="05050102010706020507" pitchFamily="18" charset="2"/>
              </a:rPr>
            </a:br>
            <a:endParaRPr lang="zh-CN" altLang="en-US" sz="1600">
              <a:ea typeface="宋体" panose="02010600030101010101" pitchFamily="2" charset="-122"/>
              <a:sym typeface="Symbol" panose="05050102010706020507" pitchFamily="18" charset="2"/>
            </a:endParaRPr>
          </a:p>
          <a:p>
            <a:pPr>
              <a:lnSpc>
                <a:spcPct val="90000"/>
              </a:lnSpc>
            </a:pP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 converted to an assignment edge when the  resource is allocated to the process.</a:t>
            </a:r>
          </a:p>
          <a:p>
            <a:pPr>
              <a:lnSpc>
                <a:spcPct val="90000"/>
              </a:lnSpc>
              <a:buFont typeface="Monotype Sorts" pitchFamily="2" charset="2"/>
              <a:buNone/>
            </a:pPr>
            <a:r>
              <a:rPr lang="zh-CN" altLang="en-US" sz="1600">
                <a:ea typeface="宋体" panose="02010600030101010101" pitchFamily="2" charset="-122"/>
                <a:sym typeface="Symbol" panose="05050102010706020507" pitchFamily="18" charset="2"/>
              </a:rPr>
              <a:t>     （ </a:t>
            </a:r>
            <a:r>
              <a:rPr lang="zh-CN" altLang="en-US" sz="1600">
                <a:solidFill>
                  <a:srgbClr val="FF0066"/>
                </a:solidFill>
                <a:ea typeface="宋体" panose="02010600030101010101" pitchFamily="2" charset="-122"/>
                <a:sym typeface="Symbol" panose="05050102010706020507" pitchFamily="18" charset="2"/>
              </a:rPr>
              <a:t>Request edge-</a:t>
            </a:r>
            <a:r>
              <a:rPr lang="zh-CN" altLang="en-US" sz="1600">
                <a:ea typeface="宋体" panose="02010600030101010101" pitchFamily="2" charset="-122"/>
                <a:sym typeface="Symbol" panose="05050102010706020507" pitchFamily="18" charset="2"/>
              </a:rPr>
              <a:t>请求边）</a:t>
            </a:r>
          </a:p>
          <a:p>
            <a:pPr>
              <a:lnSpc>
                <a:spcPct val="90000"/>
              </a:lnSpc>
            </a:pPr>
            <a:r>
              <a:rPr lang="en-US" altLang="zh-CN" sz="1600">
                <a:ea typeface="宋体" panose="02010600030101010101" pitchFamily="2" charset="-122"/>
                <a:sym typeface="Symbol" panose="05050102010706020507" pitchFamily="18" charset="2"/>
              </a:rPr>
              <a:t>When a resource is released by a process, assignment edge reconverts to a claim edge.</a:t>
            </a:r>
            <a:br>
              <a:rPr lang="en-US" altLang="zh-CN" sz="1600">
                <a:ea typeface="宋体" panose="02010600030101010101" pitchFamily="2" charset="-122"/>
                <a:sym typeface="Symbol" panose="05050102010706020507" pitchFamily="18" charset="2"/>
              </a:rPr>
            </a:br>
            <a:endParaRPr lang="en-US" altLang="zh-CN" sz="1600">
              <a:ea typeface="宋体" panose="02010600030101010101" pitchFamily="2" charset="-122"/>
              <a:sym typeface="Symbol" panose="05050102010706020507" pitchFamily="18" charset="2"/>
            </a:endParaRPr>
          </a:p>
          <a:p>
            <a:pPr>
              <a:lnSpc>
                <a:spcPct val="90000"/>
              </a:lnSpc>
            </a:pPr>
            <a:r>
              <a:rPr lang="en-US" altLang="zh-CN" sz="1600" b="1">
                <a:solidFill>
                  <a:srgbClr val="000099"/>
                </a:solidFill>
                <a:ea typeface="宋体" panose="02010600030101010101" pitchFamily="2" charset="-122"/>
                <a:sym typeface="Symbol" panose="05050102010706020507" pitchFamily="18" charset="2"/>
              </a:rPr>
              <a:t>Resources must be claimed </a:t>
            </a:r>
            <a:r>
              <a:rPr lang="en-US" altLang="zh-CN" sz="1600" b="1" i="1">
                <a:solidFill>
                  <a:srgbClr val="000099"/>
                </a:solidFill>
                <a:ea typeface="宋体" panose="02010600030101010101" pitchFamily="2" charset="-122"/>
                <a:sym typeface="Symbol" panose="05050102010706020507" pitchFamily="18" charset="2"/>
              </a:rPr>
              <a:t>a priori</a:t>
            </a:r>
            <a:r>
              <a:rPr lang="en-US" altLang="zh-CN" sz="1600" b="1">
                <a:solidFill>
                  <a:srgbClr val="000099"/>
                </a:solidFill>
                <a:ea typeface="宋体" panose="02010600030101010101" pitchFamily="2" charset="-122"/>
                <a:sym typeface="Symbol" panose="05050102010706020507" pitchFamily="18" charset="2"/>
              </a:rPr>
              <a:t> in the system.</a:t>
            </a:r>
          </a:p>
          <a:p>
            <a:pPr lvl="1">
              <a:lnSpc>
                <a:spcPct val="90000"/>
              </a:lnSpc>
            </a:pPr>
            <a:r>
              <a:rPr lang="en-US" altLang="zh-CN" sz="1600">
                <a:ea typeface="宋体" panose="02010600030101010101" pitchFamily="2" charset="-122"/>
              </a:rPr>
              <a:t>Before a process starts executing, all its claim edges must already appear in the resource-allocation graph.</a:t>
            </a:r>
            <a:r>
              <a:rPr lang="en-US" altLang="zh-CN" sz="1800">
                <a:ea typeface="宋体" panose="02010600030101010101" pitchFamily="2" charset="-122"/>
              </a:rPr>
              <a:t> </a:t>
            </a:r>
          </a:p>
        </p:txBody>
      </p:sp>
      <p:sp>
        <p:nvSpPr>
          <p:cNvPr id="33796" name="Rectangle 2">
            <a:extLst>
              <a:ext uri="{FF2B5EF4-FFF2-40B4-BE49-F238E27FC236}">
                <a16:creationId xmlns:a16="http://schemas.microsoft.com/office/drawing/2014/main" id="{15E1ED14-A013-4857-87DD-7BA4D0EA7FD5}"/>
              </a:ext>
            </a:extLst>
          </p:cNvPr>
          <p:cNvSpPr txBox="1">
            <a:spLocks noChangeArrowheads="1"/>
          </p:cNvSpPr>
          <p:nvPr/>
        </p:nvSpPr>
        <p:spPr bwMode="auto">
          <a:xfrm>
            <a:off x="685800" y="228600"/>
            <a:ext cx="80772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2800" b="1" dirty="0">
                <a:solidFill>
                  <a:srgbClr val="993300"/>
                </a:solidFill>
                <a:effectLst>
                  <a:outerShdw blurRad="38100" dist="38100" dir="2700000" algn="tl">
                    <a:srgbClr val="C0C0C0"/>
                  </a:outerShdw>
                </a:effectLst>
                <a:ea typeface="宋体" pitchFamily="2" charset="-122"/>
              </a:rPr>
              <a:t>7.5.2 Resource-Allocation Graph Algorithm</a:t>
            </a:r>
            <a:br>
              <a:rPr lang="en-US" sz="2800" b="1" dirty="0">
                <a:solidFill>
                  <a:srgbClr val="993300"/>
                </a:solidFill>
                <a:effectLst>
                  <a:outerShdw blurRad="38100" dist="38100" dir="2700000" algn="tl">
                    <a:srgbClr val="C0C0C0"/>
                  </a:outerShdw>
                </a:effectLst>
                <a:ea typeface="宋体" pitchFamily="2" charset="-122"/>
              </a:rPr>
            </a:br>
            <a:r>
              <a:rPr lang="en-US" sz="2800" b="1" u="sng" dirty="0">
                <a:solidFill>
                  <a:srgbClr val="009900"/>
                </a:solidFill>
                <a:effectLst>
                  <a:outerShdw blurRad="38100" dist="38100" dir="2700000" algn="tl">
                    <a:srgbClr val="C0C0C0"/>
                  </a:outerShdw>
                </a:effectLst>
                <a:ea typeface="宋体" pitchFamily="2" charset="-122"/>
              </a:rPr>
              <a:t> Single instance </a:t>
            </a:r>
            <a:endParaRPr lang="en-US" sz="2800" b="1" dirty="0">
              <a:solidFill>
                <a:srgbClr val="993300"/>
              </a:solidFill>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798B63-D49F-45A4-9DF0-8EEE569ACAF2}"/>
              </a:ext>
            </a:extLst>
          </p:cNvPr>
          <p:cNvSpPr>
            <a:spLocks noGrp="1" noChangeArrowheads="1"/>
          </p:cNvSpPr>
          <p:nvPr>
            <p:ph type="title" idx="4294967295"/>
          </p:nvPr>
        </p:nvSpPr>
        <p:spPr>
          <a:ln>
            <a:miter/>
          </a:ln>
        </p:spPr>
        <p:txBody>
          <a:bodyPr/>
          <a:lstStyle/>
          <a:p>
            <a:pPr>
              <a:defRPr/>
            </a:pPr>
            <a:r>
              <a:rPr lang="zh-CN" altLang="en-US" sz="2800" dirty="0">
                <a:solidFill>
                  <a:srgbClr val="FF0000"/>
                </a:solidFill>
                <a:ea typeface="宋体" panose="02010600030101010101" pitchFamily="2" charset="-122"/>
              </a:rPr>
              <a:t>Safe state  </a:t>
            </a:r>
            <a:r>
              <a:rPr lang="zh-CN" altLang="en-US" sz="2800" dirty="0">
                <a:ea typeface="宋体" panose="02010600030101010101" pitchFamily="2" charset="-122"/>
              </a:rPr>
              <a:t>and </a:t>
            </a:r>
            <a:r>
              <a:rPr lang="zh-CN" altLang="en-US" sz="2800" dirty="0">
                <a:solidFill>
                  <a:srgbClr val="FF0000"/>
                </a:solidFill>
                <a:ea typeface="宋体" panose="02010600030101010101" pitchFamily="2" charset="-122"/>
              </a:rPr>
              <a:t>unsafe state </a:t>
            </a:r>
            <a:r>
              <a:rPr lang="zh-CN" altLang="en-US" sz="2800" dirty="0">
                <a:ea typeface="宋体" panose="02010600030101010101" pitchFamily="2" charset="-122"/>
              </a:rPr>
              <a:t>in RAG Scheme</a:t>
            </a:r>
            <a:endParaRPr lang="zh-CN" altLang="en-US" sz="2800" dirty="0">
              <a:effectLst>
                <a:outerShdw blurRad="38100" dist="38100" dir="2700000" algn="tl">
                  <a:srgbClr val="C0C0C0"/>
                </a:outerShdw>
              </a:effectLst>
              <a:ea typeface="宋体" pitchFamily="2" charset="-122"/>
              <a:cs typeface="+mj-cs"/>
            </a:endParaRPr>
          </a:p>
        </p:txBody>
      </p:sp>
      <p:sp>
        <p:nvSpPr>
          <p:cNvPr id="43011" name="Rectangle 3">
            <a:extLst>
              <a:ext uri="{FF2B5EF4-FFF2-40B4-BE49-F238E27FC236}">
                <a16:creationId xmlns:a16="http://schemas.microsoft.com/office/drawing/2014/main" id="{FCD6B97F-2789-445D-B149-944815FFFFA3}"/>
              </a:ext>
            </a:extLst>
          </p:cNvPr>
          <p:cNvSpPr>
            <a:spLocks noGrp="1" noChangeArrowheads="1"/>
          </p:cNvSpPr>
          <p:nvPr>
            <p:ph type="body" idx="4294967295"/>
          </p:nvPr>
        </p:nvSpPr>
        <p:spPr>
          <a:xfrm>
            <a:off x="827087" y="1282700"/>
            <a:ext cx="7703595" cy="4483100"/>
          </a:xfrm>
        </p:spPr>
        <p:txBody>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假定系统中的资源R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各有一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进程P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及P</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a:t>
            </a:r>
            <a:r>
              <a:rPr lang="zh-CN" altLang="en-US" sz="20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需要使用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资源R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与R</a:t>
            </a:r>
            <a:r>
              <a:rPr lang="zh-CN" altLang="en-US"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配给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还</a:t>
            </a:r>
            <a:r>
              <a:rPr lang="zh-CN" altLang="en-US"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申请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个实例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上述情况可用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图表示为（见下页）</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dirty="0">
              <a:ea typeface="宋体" panose="02010600030101010101" pitchFamily="2" charset="-122"/>
            </a:endParaRPr>
          </a:p>
          <a:p>
            <a:endParaRPr lang="zh-CN" altLang="en-US" sz="2400" dirty="0">
              <a:ea typeface="宋体" panose="02010600030101010101" pitchFamily="2" charset="-122"/>
            </a:endParaRPr>
          </a:p>
          <a:p>
            <a:endParaRPr lang="zh-CN" altLang="en-US" sz="2400" b="1" dirty="0">
              <a:ea typeface="宋体" panose="02010600030101010101" pitchFamily="2" charset="-122"/>
            </a:endParaRPr>
          </a:p>
          <a:p>
            <a:pPr>
              <a:buFont typeface="Monotype Sorts" pitchFamily="2" charset="2"/>
              <a:buNone/>
            </a:pPr>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6391C5-D300-4E02-BECB-90F03B15B1F8}"/>
              </a:ext>
            </a:extLst>
          </p:cNvPr>
          <p:cNvSpPr>
            <a:spLocks noGrp="1" noChangeArrowheads="1"/>
          </p:cNvSpPr>
          <p:nvPr>
            <p:ph type="title" idx="4294967295"/>
          </p:nvPr>
        </p:nvSpPr>
        <p:spPr>
          <a:xfrm>
            <a:off x="1160463" y="449263"/>
            <a:ext cx="7159625" cy="457200"/>
          </a:xfrm>
          <a:ln>
            <a:miter/>
          </a:ln>
        </p:spPr>
        <p:txBody>
          <a:bodyPr/>
          <a:lstStyle/>
          <a:p>
            <a:pPr>
              <a:defRPr/>
            </a:pPr>
            <a:r>
              <a:rPr lang="en-US" altLang="zh-CN">
                <a:effectLst>
                  <a:outerShdw blurRad="38100" dist="38100" dir="2700000" algn="tl">
                    <a:srgbClr val="C0C0C0"/>
                  </a:outerShdw>
                </a:effectLst>
                <a:ea typeface="宋体" pitchFamily="2" charset="-122"/>
                <a:cs typeface="+mj-cs"/>
              </a:rPr>
              <a:t>Resource-Allocation Graph</a:t>
            </a:r>
          </a:p>
        </p:txBody>
      </p:sp>
      <p:pic>
        <p:nvPicPr>
          <p:cNvPr id="44035" name="Picture 6">
            <a:extLst>
              <a:ext uri="{FF2B5EF4-FFF2-40B4-BE49-F238E27FC236}">
                <a16:creationId xmlns:a16="http://schemas.microsoft.com/office/drawing/2014/main" id="{71BCDBC8-3723-4F1D-B10B-1594CEA1D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2017713" y="1801813"/>
            <a:ext cx="4214812" cy="3716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Text Box 7">
            <a:extLst>
              <a:ext uri="{FF2B5EF4-FFF2-40B4-BE49-F238E27FC236}">
                <a16:creationId xmlns:a16="http://schemas.microsoft.com/office/drawing/2014/main" id="{2D21529B-EFF0-4802-9447-5B0EE3B508AD}"/>
              </a:ext>
            </a:extLst>
          </p:cNvPr>
          <p:cNvSpPr txBox="1">
            <a:spLocks noChangeArrowheads="1"/>
          </p:cNvSpPr>
          <p:nvPr/>
        </p:nvSpPr>
        <p:spPr bwMode="auto">
          <a:xfrm>
            <a:off x="3270250" y="5668963"/>
            <a:ext cx="176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Safe  state</a:t>
            </a:r>
          </a:p>
        </p:txBody>
      </p:sp>
      <p:sp>
        <p:nvSpPr>
          <p:cNvPr id="44037" name="TextBox 4">
            <a:extLst>
              <a:ext uri="{FF2B5EF4-FFF2-40B4-BE49-F238E27FC236}">
                <a16:creationId xmlns:a16="http://schemas.microsoft.com/office/drawing/2014/main" id="{A3F8FC4B-43BB-469D-95F3-C3CFD3641CFC}"/>
              </a:ext>
            </a:extLst>
          </p:cNvPr>
          <p:cNvSpPr txBox="1">
            <a:spLocks noChangeArrowheads="1"/>
          </p:cNvSpPr>
          <p:nvPr/>
        </p:nvSpPr>
        <p:spPr bwMode="auto">
          <a:xfrm>
            <a:off x="2192338" y="2325688"/>
            <a:ext cx="157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sym typeface="Symbol" panose="05050102010706020507" pitchFamily="18" charset="2"/>
              </a:rPr>
              <a:t>assignment edge </a:t>
            </a:r>
            <a:endParaRPr lang="zh-CN" altLang="en-US" sz="1800">
              <a:ea typeface="宋体" panose="02010600030101010101" pitchFamily="2" charset="-122"/>
            </a:endParaRPr>
          </a:p>
        </p:txBody>
      </p:sp>
      <p:sp>
        <p:nvSpPr>
          <p:cNvPr id="44038" name="TextBox 5">
            <a:extLst>
              <a:ext uri="{FF2B5EF4-FFF2-40B4-BE49-F238E27FC236}">
                <a16:creationId xmlns:a16="http://schemas.microsoft.com/office/drawing/2014/main" id="{D39521F7-FF7D-4344-88BD-4E640F390451}"/>
              </a:ext>
            </a:extLst>
          </p:cNvPr>
          <p:cNvSpPr txBox="1">
            <a:spLocks noChangeArrowheads="1"/>
          </p:cNvSpPr>
          <p:nvPr/>
        </p:nvSpPr>
        <p:spPr bwMode="auto">
          <a:xfrm>
            <a:off x="2489200" y="4248150"/>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39" name="TextBox 6">
            <a:extLst>
              <a:ext uri="{FF2B5EF4-FFF2-40B4-BE49-F238E27FC236}">
                <a16:creationId xmlns:a16="http://schemas.microsoft.com/office/drawing/2014/main" id="{9196FCF2-AB5E-4363-9599-12A3A15005CA}"/>
              </a:ext>
            </a:extLst>
          </p:cNvPr>
          <p:cNvSpPr txBox="1">
            <a:spLocks noChangeArrowheads="1"/>
          </p:cNvSpPr>
          <p:nvPr/>
        </p:nvSpPr>
        <p:spPr bwMode="auto">
          <a:xfrm>
            <a:off x="5380038" y="2487613"/>
            <a:ext cx="115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solidFill>
                  <a:srgbClr val="FF0066"/>
                </a:solidFill>
                <a:ea typeface="宋体" panose="02010600030101010101" pitchFamily="2" charset="-122"/>
                <a:sym typeface="Symbol" panose="05050102010706020507" pitchFamily="18" charset="2"/>
              </a:rPr>
              <a:t>Request edge</a:t>
            </a:r>
            <a:r>
              <a:rPr lang="en-US" altLang="zh-CN" sz="1800">
                <a:ea typeface="宋体" panose="02010600030101010101" pitchFamily="2" charset="-122"/>
                <a:sym typeface="Symbol" panose="05050102010706020507" pitchFamily="18" charset="2"/>
              </a:rPr>
              <a:t> </a:t>
            </a:r>
            <a:endParaRPr lang="zh-CN" altLang="en-US" sz="1800">
              <a:ea typeface="宋体" panose="02010600030101010101" pitchFamily="2" charset="-122"/>
            </a:endParaRPr>
          </a:p>
        </p:txBody>
      </p:sp>
      <p:sp>
        <p:nvSpPr>
          <p:cNvPr id="44040" name="TextBox 5">
            <a:extLst>
              <a:ext uri="{FF2B5EF4-FFF2-40B4-BE49-F238E27FC236}">
                <a16:creationId xmlns:a16="http://schemas.microsoft.com/office/drawing/2014/main" id="{D75FC53F-825E-4C55-B2FC-524478FBB590}"/>
              </a:ext>
            </a:extLst>
          </p:cNvPr>
          <p:cNvSpPr txBox="1">
            <a:spLocks noChangeArrowheads="1"/>
          </p:cNvSpPr>
          <p:nvPr/>
        </p:nvSpPr>
        <p:spPr bwMode="auto">
          <a:xfrm>
            <a:off x="5030788" y="4397375"/>
            <a:ext cx="927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i="1">
                <a:solidFill>
                  <a:srgbClr val="FF0066"/>
                </a:solidFill>
                <a:ea typeface="宋体" panose="02010600030101010101" pitchFamily="2" charset="-122"/>
              </a:rPr>
              <a:t>Claim edge</a:t>
            </a:r>
            <a:r>
              <a:rPr lang="en-US" altLang="zh-CN" sz="1800">
                <a:solidFill>
                  <a:srgbClr val="FF0066"/>
                </a:solidFill>
                <a:ea typeface="宋体" panose="02010600030101010101" pitchFamily="2" charset="-122"/>
              </a:rPr>
              <a:t> </a:t>
            </a:r>
            <a:endParaRPr lang="zh-CN" altLang="en-US" sz="1800">
              <a:ea typeface="宋体" panose="02010600030101010101" pitchFamily="2" charset="-122"/>
            </a:endParaRPr>
          </a:p>
        </p:txBody>
      </p:sp>
      <p:sp>
        <p:nvSpPr>
          <p:cNvPr id="44041" name="圆角矩形标注 1">
            <a:extLst>
              <a:ext uri="{FF2B5EF4-FFF2-40B4-BE49-F238E27FC236}">
                <a16:creationId xmlns:a16="http://schemas.microsoft.com/office/drawing/2014/main" id="{D3DC8575-607F-4B30-9B21-8115EBD66FD2}"/>
              </a:ext>
            </a:extLst>
          </p:cNvPr>
          <p:cNvSpPr>
            <a:spLocks noChangeArrowheads="1"/>
          </p:cNvSpPr>
          <p:nvPr/>
        </p:nvSpPr>
        <p:spPr bwMode="auto">
          <a:xfrm>
            <a:off x="6535738" y="1597025"/>
            <a:ext cx="1125537" cy="428625"/>
          </a:xfrm>
          <a:prstGeom prst="wedgeRoundRectCallout">
            <a:avLst>
              <a:gd name="adj1" fmla="val -190542"/>
              <a:gd name="adj2" fmla="val 2130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已请求</a:t>
            </a:r>
          </a:p>
        </p:txBody>
      </p:sp>
      <p:sp>
        <p:nvSpPr>
          <p:cNvPr id="44042" name="圆角矩形标注 9">
            <a:extLst>
              <a:ext uri="{FF2B5EF4-FFF2-40B4-BE49-F238E27FC236}">
                <a16:creationId xmlns:a16="http://schemas.microsoft.com/office/drawing/2014/main" id="{4D1DF18B-A9F1-461F-88F4-E56725A89DA6}"/>
              </a:ext>
            </a:extLst>
          </p:cNvPr>
          <p:cNvSpPr>
            <a:spLocks noChangeArrowheads="1"/>
          </p:cNvSpPr>
          <p:nvPr/>
        </p:nvSpPr>
        <p:spPr bwMode="auto">
          <a:xfrm>
            <a:off x="714375" y="2051050"/>
            <a:ext cx="1031875" cy="430213"/>
          </a:xfrm>
          <a:prstGeom prst="wedgeRoundRectCallout">
            <a:avLst>
              <a:gd name="adj1" fmla="val 153769"/>
              <a:gd name="adj2" fmla="val 202903"/>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已分配</a:t>
            </a:r>
          </a:p>
        </p:txBody>
      </p:sp>
      <p:sp>
        <p:nvSpPr>
          <p:cNvPr id="44043"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495300" y="4357688"/>
            <a:ext cx="1250950" cy="1311275"/>
          </a:xfrm>
          <a:prstGeom prst="wedgeRoundRectCallout">
            <a:avLst>
              <a:gd name="adj1" fmla="val 137921"/>
              <a:gd name="adj2" fmla="val -62509"/>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
        <p:nvSpPr>
          <p:cNvPr id="44044" name="流程图: 联系 3">
            <a:extLst>
              <a:ext uri="{FF2B5EF4-FFF2-40B4-BE49-F238E27FC236}">
                <a16:creationId xmlns:a16="http://schemas.microsoft.com/office/drawing/2014/main" id="{39D03AF6-2DE7-4D78-BE5C-DE6C07A72746}"/>
              </a:ext>
            </a:extLst>
          </p:cNvPr>
          <p:cNvSpPr>
            <a:spLocks noChangeArrowheads="1"/>
          </p:cNvSpPr>
          <p:nvPr/>
        </p:nvSpPr>
        <p:spPr bwMode="auto">
          <a:xfrm>
            <a:off x="3968750" y="24638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4045" name="流程图: 联系 13">
            <a:extLst>
              <a:ext uri="{FF2B5EF4-FFF2-40B4-BE49-F238E27FC236}">
                <a16:creationId xmlns:a16="http://schemas.microsoft.com/office/drawing/2014/main" id="{FFAA47C7-1075-40AC-AFFD-4B60BB0DB983}"/>
              </a:ext>
            </a:extLst>
          </p:cNvPr>
          <p:cNvSpPr>
            <a:spLocks noChangeArrowheads="1"/>
          </p:cNvSpPr>
          <p:nvPr/>
        </p:nvSpPr>
        <p:spPr bwMode="auto">
          <a:xfrm>
            <a:off x="4046538" y="46370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4" name="圆角矩形标注 10">
            <a:extLst>
              <a:ext uri="{FF2B5EF4-FFF2-40B4-BE49-F238E27FC236}">
                <a16:creationId xmlns:a16="http://schemas.microsoft.com/office/drawing/2014/main" id="{B197AA15-9A34-48C9-B62C-2336533B23C3}"/>
              </a:ext>
            </a:extLst>
          </p:cNvPr>
          <p:cNvSpPr>
            <a:spLocks noChangeArrowheads="1"/>
          </p:cNvSpPr>
          <p:nvPr/>
        </p:nvSpPr>
        <p:spPr bwMode="auto">
          <a:xfrm>
            <a:off x="6321426" y="4248150"/>
            <a:ext cx="1250950" cy="1311275"/>
          </a:xfrm>
          <a:prstGeom prst="wedgeRoundRectCallout">
            <a:avLst>
              <a:gd name="adj1" fmla="val -117917"/>
              <a:gd name="adj2" fmla="val -59542"/>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尚需要，</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将要请求，</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但尚未发</a:t>
            </a:r>
            <a:endParaRPr lang="en-US" altLang="zh-CN" sz="1800">
              <a:ea typeface="宋体" panose="02010600030101010101" pitchFamily="2" charset="-122"/>
            </a:endParaRPr>
          </a:p>
          <a:p>
            <a:pPr>
              <a:spcBef>
                <a:spcPct val="0"/>
              </a:spcBef>
              <a:buClrTx/>
              <a:buSzTx/>
              <a:buFont typeface="Arial" panose="020B0604020202020204" pitchFamily="34" charset="0"/>
              <a:buNone/>
            </a:pPr>
            <a:r>
              <a:rPr lang="zh-CN" altLang="en-US" sz="1800">
                <a:ea typeface="宋体" panose="02010600030101010101" pitchFamily="2" charset="-122"/>
              </a:rPr>
              <a:t>出请求</a:t>
            </a:r>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E7967DA-9A40-4CC3-A737-FC7146455B58}"/>
              </a:ext>
            </a:extLst>
          </p:cNvPr>
          <p:cNvSpPr>
            <a:spLocks noGrp="1" noChangeArrowheads="1"/>
          </p:cNvSpPr>
          <p:nvPr>
            <p:ph type="title" idx="4294967295"/>
          </p:nvPr>
        </p:nvSpPr>
        <p:spPr>
          <a:xfrm>
            <a:off x="714375" y="449263"/>
            <a:ext cx="8150225" cy="457200"/>
          </a:xfrm>
          <a:ln>
            <a:miter/>
          </a:ln>
        </p:spPr>
        <p:txBody>
          <a:bodyPr/>
          <a:lstStyle/>
          <a:p>
            <a:pPr>
              <a:defRPr/>
            </a:pPr>
            <a:r>
              <a:rPr lang="en-US" altLang="zh-CN" dirty="0">
                <a:solidFill>
                  <a:srgbClr val="FF0000"/>
                </a:solidFill>
                <a:effectLst>
                  <a:outerShdw blurRad="38100" dist="38100" dir="2700000" algn="tl">
                    <a:srgbClr val="C0C0C0"/>
                  </a:outerShdw>
                </a:effectLst>
                <a:ea typeface="宋体" pitchFamily="2" charset="-122"/>
                <a:cs typeface="+mj-cs"/>
              </a:rPr>
              <a:t>Safe State </a:t>
            </a:r>
            <a:r>
              <a:rPr lang="en-US" altLang="zh-CN" dirty="0">
                <a:effectLst>
                  <a:outerShdw blurRad="38100" dist="38100" dir="2700000" algn="tl">
                    <a:srgbClr val="C0C0C0"/>
                  </a:outerShdw>
                </a:effectLst>
                <a:ea typeface="宋体" pitchFamily="2" charset="-122"/>
                <a:cs typeface="+mj-cs"/>
              </a:rPr>
              <a:t>In Resource-Allocation Graph</a:t>
            </a:r>
          </a:p>
        </p:txBody>
      </p:sp>
      <p:pic>
        <p:nvPicPr>
          <p:cNvPr id="45059" name="Picture 6">
            <a:extLst>
              <a:ext uri="{FF2B5EF4-FFF2-40B4-BE49-F238E27FC236}">
                <a16:creationId xmlns:a16="http://schemas.microsoft.com/office/drawing/2014/main" id="{2CD9357F-E3FE-4EEC-995D-B888ACE5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890588" y="1524000"/>
            <a:ext cx="3290887"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5060" name="Text Box 7">
            <a:extLst>
              <a:ext uri="{FF2B5EF4-FFF2-40B4-BE49-F238E27FC236}">
                <a16:creationId xmlns:a16="http://schemas.microsoft.com/office/drawing/2014/main" id="{ABE24EF9-8FB8-4B1E-A041-6E922F3E1EEB}"/>
              </a:ext>
            </a:extLst>
          </p:cNvPr>
          <p:cNvSpPr txBox="1">
            <a:spLocks noChangeArrowheads="1"/>
          </p:cNvSpPr>
          <p:nvPr/>
        </p:nvSpPr>
        <p:spPr bwMode="auto">
          <a:xfrm>
            <a:off x="1735138" y="4687888"/>
            <a:ext cx="1758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solidFill>
                  <a:srgbClr val="009900"/>
                </a:solidFill>
                <a:ea typeface="宋体" panose="02010600030101010101" pitchFamily="2" charset="-122"/>
              </a:rPr>
              <a:t>Safe  state</a:t>
            </a:r>
          </a:p>
        </p:txBody>
      </p:sp>
      <p:sp>
        <p:nvSpPr>
          <p:cNvPr id="45061" name="TextBox 2">
            <a:extLst>
              <a:ext uri="{FF2B5EF4-FFF2-40B4-BE49-F238E27FC236}">
                <a16:creationId xmlns:a16="http://schemas.microsoft.com/office/drawing/2014/main" id="{FBFA1CFE-0657-4F4F-ABE4-06DE73D528B9}"/>
              </a:ext>
            </a:extLst>
          </p:cNvPr>
          <p:cNvSpPr txBox="1">
            <a:spLocks noChangeArrowheads="1"/>
          </p:cNvSpPr>
          <p:nvPr/>
        </p:nvSpPr>
        <p:spPr bwMode="auto">
          <a:xfrm>
            <a:off x="5045075" y="1800225"/>
            <a:ext cx="3348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2400">
                <a:solidFill>
                  <a:srgbClr val="0070C0"/>
                </a:solidFill>
                <a:ea typeface="宋体" panose="02010600030101010101" pitchFamily="2" charset="-122"/>
              </a:rPr>
              <a:t>Safe sequence: p1,p2</a:t>
            </a:r>
            <a:endParaRPr lang="zh-CN" altLang="en-US" sz="2400">
              <a:solidFill>
                <a:srgbClr val="0070C0"/>
              </a:solidFill>
              <a:ea typeface="宋体" panose="02010600030101010101" pitchFamily="2" charset="-122"/>
            </a:endParaRPr>
          </a:p>
        </p:txBody>
      </p:sp>
      <p:sp>
        <p:nvSpPr>
          <p:cNvPr id="45062" name="流程图: 联系 3">
            <a:extLst>
              <a:ext uri="{FF2B5EF4-FFF2-40B4-BE49-F238E27FC236}">
                <a16:creationId xmlns:a16="http://schemas.microsoft.com/office/drawing/2014/main" id="{DD6485B9-0298-4ED1-BBC3-71577F6432F1}"/>
              </a:ext>
            </a:extLst>
          </p:cNvPr>
          <p:cNvSpPr>
            <a:spLocks noChangeArrowheads="1"/>
          </p:cNvSpPr>
          <p:nvPr/>
        </p:nvSpPr>
        <p:spPr bwMode="auto">
          <a:xfrm>
            <a:off x="2457450" y="2039938"/>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3" name="流程图: 联系 13">
            <a:extLst>
              <a:ext uri="{FF2B5EF4-FFF2-40B4-BE49-F238E27FC236}">
                <a16:creationId xmlns:a16="http://schemas.microsoft.com/office/drawing/2014/main" id="{BD106949-9A0B-448E-B812-D7B963FA43C7}"/>
              </a:ext>
            </a:extLst>
          </p:cNvPr>
          <p:cNvSpPr>
            <a:spLocks noChangeArrowheads="1"/>
          </p:cNvSpPr>
          <p:nvPr/>
        </p:nvSpPr>
        <p:spPr bwMode="auto">
          <a:xfrm>
            <a:off x="2457450" y="37782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5064" name="矩形 4">
            <a:extLst>
              <a:ext uri="{FF2B5EF4-FFF2-40B4-BE49-F238E27FC236}">
                <a16:creationId xmlns:a16="http://schemas.microsoft.com/office/drawing/2014/main" id="{A699FCCD-9F9C-42D5-BBC4-641C8534420D}"/>
              </a:ext>
            </a:extLst>
          </p:cNvPr>
          <p:cNvSpPr>
            <a:spLocks noChangeArrowheads="1"/>
          </p:cNvSpPr>
          <p:nvPr/>
        </p:nvSpPr>
        <p:spPr bwMode="auto">
          <a:xfrm>
            <a:off x="4789488" y="3157538"/>
            <a:ext cx="350043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sym typeface="Symbol" panose="05050102010706020507" pitchFamily="18" charset="2"/>
              </a:rPr>
              <a:t>Facts:</a:t>
            </a: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no cycle </a:t>
            </a:r>
            <a:r>
              <a:rPr lang="en-US" altLang="zh-CN" sz="1800" b="1">
                <a:solidFill>
                  <a:srgbClr val="FF0000"/>
                </a:solidFill>
                <a:ea typeface="宋体" panose="02010600030101010101" pitchFamily="2" charset="-122"/>
                <a:sym typeface="Symbol" panose="05050102010706020507" pitchFamily="18" charset="2"/>
              </a:rPr>
              <a:t>safe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a:p>
            <a:pP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sym typeface="Symbol" panose="05050102010706020507" pitchFamily="18" charset="2"/>
              </a:rPr>
              <a:t>graph contains a cycle </a:t>
            </a:r>
            <a:r>
              <a:rPr lang="en-US" altLang="zh-CN" sz="1800" b="1">
                <a:solidFill>
                  <a:srgbClr val="FF0000"/>
                </a:solidFill>
                <a:ea typeface="宋体" panose="02010600030101010101" pitchFamily="2" charset="-122"/>
                <a:sym typeface="Symbol" panose="05050102010706020507" pitchFamily="18" charset="2"/>
              </a:rPr>
              <a:t>unsafe state</a:t>
            </a:r>
          </a:p>
          <a:p>
            <a:pPr>
              <a:spcBef>
                <a:spcPct val="0"/>
              </a:spcBef>
              <a:buClrTx/>
              <a:buSzTx/>
              <a:buFont typeface="Arial" panose="020B0604020202020204" pitchFamily="34" charset="0"/>
              <a:buNone/>
            </a:pPr>
            <a:endParaRPr lang="en-US" altLang="zh-CN" sz="1800" b="1">
              <a:solidFill>
                <a:srgbClr val="FF0000"/>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041759-B494-4F12-A6F1-635A96496E1D}"/>
              </a:ext>
            </a:extLst>
          </p:cNvPr>
          <p:cNvSpPr>
            <a:spLocks noGrp="1" noChangeArrowheads="1"/>
          </p:cNvSpPr>
          <p:nvPr>
            <p:ph type="title" idx="4294967295"/>
          </p:nvPr>
        </p:nvSpPr>
        <p:spPr>
          <a:xfrm>
            <a:off x="900113" y="258763"/>
            <a:ext cx="8243887" cy="457200"/>
          </a:xfrm>
          <a:ln>
            <a:miter/>
          </a:ln>
        </p:spPr>
        <p:txBody>
          <a:bodyPr/>
          <a:lstStyle/>
          <a:p>
            <a:pPr>
              <a:defRPr/>
            </a:pPr>
            <a:r>
              <a:rPr lang="en-US" altLang="zh-CN" sz="2800" dirty="0">
                <a:solidFill>
                  <a:srgbClr val="FF0000"/>
                </a:solidFill>
                <a:effectLst>
                  <a:outerShdw blurRad="38100" dist="38100" dir="2700000" algn="tl">
                    <a:srgbClr val="C0C0C0"/>
                  </a:outerShdw>
                </a:effectLst>
                <a:ea typeface="宋体" pitchFamily="2" charset="-122"/>
                <a:cs typeface="+mj-cs"/>
              </a:rPr>
              <a:t>Unsafe State </a:t>
            </a:r>
            <a:r>
              <a:rPr lang="en-US" altLang="zh-CN" sz="2800" dirty="0">
                <a:effectLst>
                  <a:outerShdw blurRad="38100" dist="38100" dir="2700000" algn="tl">
                    <a:srgbClr val="C0C0C0"/>
                  </a:outerShdw>
                </a:effectLst>
                <a:ea typeface="宋体" pitchFamily="2" charset="-122"/>
                <a:cs typeface="+mj-cs"/>
              </a:rPr>
              <a:t>In Resource-Allocation Graph</a:t>
            </a:r>
          </a:p>
        </p:txBody>
      </p:sp>
      <p:pic>
        <p:nvPicPr>
          <p:cNvPr id="46083" name="Picture 3">
            <a:extLst>
              <a:ext uri="{FF2B5EF4-FFF2-40B4-BE49-F238E27FC236}">
                <a16:creationId xmlns:a16="http://schemas.microsoft.com/office/drawing/2014/main" id="{7DC438F3-5F73-4C82-B6E2-3DEEBF73B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01" t="1407" r="13721" b="851"/>
          <a:stretch>
            <a:fillRect/>
          </a:stretch>
        </p:blipFill>
        <p:spPr bwMode="auto">
          <a:xfrm>
            <a:off x="762794" y="1525984"/>
            <a:ext cx="3742532" cy="348376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Text Box 4">
            <a:extLst>
              <a:ext uri="{FF2B5EF4-FFF2-40B4-BE49-F238E27FC236}">
                <a16:creationId xmlns:a16="http://schemas.microsoft.com/office/drawing/2014/main" id="{C97AAA6C-4D48-48A1-BE86-6888E5B6EFCF}"/>
              </a:ext>
            </a:extLst>
          </p:cNvPr>
          <p:cNvSpPr txBox="1">
            <a:spLocks noChangeArrowheads="1"/>
          </p:cNvSpPr>
          <p:nvPr/>
        </p:nvSpPr>
        <p:spPr bwMode="auto">
          <a:xfrm>
            <a:off x="1784350" y="5266491"/>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Unsafe state</a:t>
            </a:r>
          </a:p>
        </p:txBody>
      </p:sp>
      <p:sp>
        <p:nvSpPr>
          <p:cNvPr id="46085" name="流程图: 联系 4">
            <a:extLst>
              <a:ext uri="{FF2B5EF4-FFF2-40B4-BE49-F238E27FC236}">
                <a16:creationId xmlns:a16="http://schemas.microsoft.com/office/drawing/2014/main" id="{8C590EFA-18BE-4D24-A12D-79AF551001EA}"/>
              </a:ext>
            </a:extLst>
          </p:cNvPr>
          <p:cNvSpPr>
            <a:spLocks noChangeArrowheads="1"/>
          </p:cNvSpPr>
          <p:nvPr/>
        </p:nvSpPr>
        <p:spPr bwMode="auto">
          <a:xfrm>
            <a:off x="2995613" y="2368550"/>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6" name="流程图: 联系 5">
            <a:extLst>
              <a:ext uri="{FF2B5EF4-FFF2-40B4-BE49-F238E27FC236}">
                <a16:creationId xmlns:a16="http://schemas.microsoft.com/office/drawing/2014/main" id="{18585E0C-83B4-4B05-A9CD-90DD824E6EF6}"/>
              </a:ext>
            </a:extLst>
          </p:cNvPr>
          <p:cNvSpPr>
            <a:spLocks noChangeArrowheads="1"/>
          </p:cNvSpPr>
          <p:nvPr/>
        </p:nvSpPr>
        <p:spPr bwMode="auto">
          <a:xfrm>
            <a:off x="2995613" y="4581525"/>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6087" name="矩形 6">
            <a:extLst>
              <a:ext uri="{FF2B5EF4-FFF2-40B4-BE49-F238E27FC236}">
                <a16:creationId xmlns:a16="http://schemas.microsoft.com/office/drawing/2014/main" id="{12DA20D0-7392-4A82-BA51-29E14C8CB232}"/>
              </a:ext>
            </a:extLst>
          </p:cNvPr>
          <p:cNvSpPr>
            <a:spLocks noChangeArrowheads="1"/>
          </p:cNvSpPr>
          <p:nvPr/>
        </p:nvSpPr>
        <p:spPr bwMode="auto">
          <a:xfrm>
            <a:off x="4772026" y="1202531"/>
            <a:ext cx="3649664"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defRPr/>
            </a:pPr>
            <a:r>
              <a:rPr lang="en-US" altLang="zh-CN" sz="1800" b="1" dirty="0">
                <a:solidFill>
                  <a:srgbClr val="FF0000"/>
                </a:solidFill>
                <a:ea typeface="宋体" panose="02010600030101010101" pitchFamily="2" charset="-122"/>
                <a:sym typeface="Symbol" panose="05050102010706020507" pitchFamily="18" charset="2"/>
              </a:rPr>
              <a:t>graph contains a cycle unsafe state</a:t>
            </a:r>
          </a:p>
          <a:p>
            <a:pPr eaLnBrk="1" hangingPunct="1">
              <a:spcBef>
                <a:spcPct val="0"/>
              </a:spcBef>
              <a:buClrTx/>
              <a:buSzTx/>
              <a:buFont typeface="Arial" panose="020B0604020202020204" pitchFamily="34" charset="0"/>
              <a:buNone/>
              <a:defRPr/>
            </a:pP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smtClean="0">
                <a:ea typeface="宋体" panose="02010600030101010101" pitchFamily="2" charset="-122"/>
                <a:sym typeface="Symbol" panose="05050102010706020507" pitchFamily="18" charset="2"/>
              </a:rPr>
              <a:t>对于该图所示的状态，如果</a:t>
            </a:r>
            <a:r>
              <a:rPr lang="zh-CN" altLang="en-US" sz="1800" b="1" dirty="0">
                <a:ea typeface="宋体" panose="02010600030101010101" pitchFamily="2" charset="-122"/>
                <a:sym typeface="Symbol" panose="05050102010706020507" pitchFamily="18" charset="2"/>
              </a:rPr>
              <a:t>此时进程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发出对资源</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的请求，系统将会出现死锁现象，进程</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a:t>
            </a:r>
            <a:r>
              <a:rPr lang="en-US" altLang="zh-CN" sz="1800" b="1" dirty="0">
                <a:ea typeface="宋体" panose="02010600030101010101" pitchFamily="2" charset="-122"/>
                <a:sym typeface="Symbol" panose="05050102010706020507" pitchFamily="18" charset="2"/>
              </a:rPr>
              <a:t>P2</a:t>
            </a:r>
            <a:r>
              <a:rPr lang="zh-CN" altLang="en-US" sz="1800" b="1" dirty="0">
                <a:ea typeface="宋体" panose="02010600030101010101" pitchFamily="2" charset="-122"/>
                <a:sym typeface="Symbol" panose="05050102010706020507" pitchFamily="18" charset="2"/>
              </a:rPr>
              <a:t>将会是死锁进程。</a:t>
            </a: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dirty="0">
                <a:ea typeface="宋体" panose="02010600030101010101" pitchFamily="2" charset="-122"/>
                <a:sym typeface="Symbol" panose="05050102010706020507" pitchFamily="18" charset="2"/>
              </a:rPr>
              <a:t>但由于此时</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并未实际提出对</a:t>
            </a:r>
            <a:r>
              <a:rPr lang="en-US" altLang="zh-CN" sz="1800" b="1" dirty="0">
                <a:ea typeface="宋体" panose="02010600030101010101" pitchFamily="2" charset="-122"/>
                <a:sym typeface="Symbol" panose="05050102010706020507" pitchFamily="18" charset="2"/>
              </a:rPr>
              <a:t>R2</a:t>
            </a:r>
            <a:r>
              <a:rPr lang="zh-CN" altLang="en-US" sz="1800" b="1" dirty="0">
                <a:ea typeface="宋体" panose="02010600030101010101" pitchFamily="2" charset="-122"/>
                <a:sym typeface="Symbol" panose="05050102010706020507" pitchFamily="18" charset="2"/>
              </a:rPr>
              <a:t>的使用请求，因此</a:t>
            </a:r>
            <a:r>
              <a:rPr lang="en-US" altLang="zh-CN" sz="1800" b="1" dirty="0">
                <a:ea typeface="宋体" panose="02010600030101010101" pitchFamily="2" charset="-122"/>
                <a:sym typeface="Symbol" panose="05050102010706020507" pitchFamily="18" charset="2"/>
              </a:rPr>
              <a:t>P1</a:t>
            </a:r>
            <a:r>
              <a:rPr lang="zh-CN" altLang="en-US" sz="1800" b="1" dirty="0">
                <a:ea typeface="宋体" panose="02010600030101010101" pitchFamily="2" charset="-122"/>
                <a:sym typeface="Symbol" panose="05050102010706020507" pitchFamily="18" charset="2"/>
              </a:rPr>
              <a:t>并未进入等待状态，系统也就没有出现死锁现象，</a:t>
            </a:r>
            <a:r>
              <a:rPr lang="zh-CN" altLang="en-US" sz="1800" b="1" dirty="0">
                <a:solidFill>
                  <a:srgbClr val="FF0000"/>
                </a:solidFill>
                <a:ea typeface="宋体" panose="02010600030101010101" pitchFamily="2" charset="-122"/>
                <a:sym typeface="Symbol" panose="05050102010706020507" pitchFamily="18" charset="2"/>
              </a:rPr>
              <a:t>但已经不安全。</a:t>
            </a:r>
            <a:endParaRPr lang="en-US" altLang="zh-CN" sz="1800" b="1" dirty="0">
              <a:solidFill>
                <a:srgbClr val="FF0000"/>
              </a:solidFill>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endParaRPr lang="en-US" altLang="zh-CN" sz="1800" b="1" dirty="0">
              <a:ea typeface="宋体" panose="02010600030101010101" pitchFamily="2" charset="-122"/>
              <a:sym typeface="Symbol" panose="05050102010706020507" pitchFamily="18" charset="2"/>
            </a:endParaRPr>
          </a:p>
          <a:p>
            <a:pPr eaLnBrk="1" hangingPunct="1">
              <a:spcBef>
                <a:spcPct val="0"/>
              </a:spcBef>
              <a:buClrTx/>
              <a:buSzTx/>
              <a:buFont typeface="Arial" panose="020B0604020202020204" pitchFamily="34" charset="0"/>
              <a:buNone/>
              <a:defRPr/>
            </a:pPr>
            <a:r>
              <a:rPr lang="zh-CN" altLang="en-US" sz="1800" b="1" u="sng" dirty="0">
                <a:solidFill>
                  <a:srgbClr val="00759E"/>
                </a:solidFill>
                <a:ea typeface="宋体" panose="02010600030101010101" pitchFamily="2" charset="-122"/>
                <a:sym typeface="Symbol" panose="05050102010706020507" pitchFamily="18" charset="2"/>
              </a:rPr>
              <a:t>按照死锁的避免措施要求，图示的这种状态是不允许出现。</a:t>
            </a:r>
            <a:endParaRPr lang="en-US" altLang="zh-CN" sz="1800" b="1" u="sng" dirty="0">
              <a:solidFill>
                <a:srgbClr val="00759E"/>
              </a:solidFill>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106" name="Picture 6">
            <a:extLst>
              <a:ext uri="{FF2B5EF4-FFF2-40B4-BE49-F238E27FC236}">
                <a16:creationId xmlns:a16="http://schemas.microsoft.com/office/drawing/2014/main" id="{29082E53-A631-4714-8858-F7A42C293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03" t="607" r="13803" b="2141"/>
          <a:stretch>
            <a:fillRect/>
          </a:stretch>
        </p:blipFill>
        <p:spPr bwMode="auto">
          <a:xfrm>
            <a:off x="631825" y="1454150"/>
            <a:ext cx="3290888" cy="30035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47107" name="Picture 3">
            <a:extLst>
              <a:ext uri="{FF2B5EF4-FFF2-40B4-BE49-F238E27FC236}">
                <a16:creationId xmlns:a16="http://schemas.microsoft.com/office/drawing/2014/main" id="{BF84F065-767B-4977-A75C-C36540186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56113" y="1336675"/>
            <a:ext cx="3421062" cy="2295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FB8A16A2-713A-44CC-846F-5E783B8992E0}"/>
              </a:ext>
            </a:extLst>
          </p:cNvPr>
          <p:cNvSpPr txBox="1">
            <a:spLocks noChangeArrowheads="1"/>
          </p:cNvSpPr>
          <p:nvPr/>
        </p:nvSpPr>
        <p:spPr bwMode="auto">
          <a:xfrm>
            <a:off x="644525" y="276225"/>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solidFill>
                  <a:srgbClr val="7030A0"/>
                </a:solidFill>
                <a:effectLst>
                  <a:outerShdw blurRad="38100" dist="38100" dir="2700000" algn="tl">
                    <a:srgbClr val="C0C0C0"/>
                  </a:outerShdw>
                </a:effectLst>
                <a:ea typeface="宋体" pitchFamily="2" charset="-122"/>
                <a:cs typeface="+mj-cs"/>
              </a:rPr>
              <a:t>Safe</a:t>
            </a:r>
            <a:r>
              <a:rPr lang="en-US" altLang="zh-CN" kern="0" dirty="0">
                <a:effectLst>
                  <a:outerShdw blurRad="38100" dist="38100" dir="2700000" algn="tl">
                    <a:srgbClr val="C0C0C0"/>
                  </a:outerShdw>
                </a:effectLst>
                <a:ea typeface="宋体" pitchFamily="2" charset="-122"/>
                <a:cs typeface="+mj-cs"/>
              </a:rPr>
              <a:t>, Unsafe , </a:t>
            </a:r>
            <a:r>
              <a:rPr lang="en-US" altLang="zh-CN" kern="0" dirty="0">
                <a:solidFill>
                  <a:srgbClr val="0070C0"/>
                </a:solidFill>
                <a:effectLst>
                  <a:outerShdw blurRad="38100" dist="38100" dir="2700000" algn="tl">
                    <a:srgbClr val="C0C0C0"/>
                  </a:outerShdw>
                </a:effectLst>
                <a:ea typeface="宋体" pitchFamily="2" charset="-122"/>
                <a:cs typeface="+mj-cs"/>
              </a:rPr>
              <a:t>Deadlock</a:t>
            </a:r>
            <a:r>
              <a:rPr lang="en-US" altLang="zh-CN" kern="0" dirty="0">
                <a:effectLst>
                  <a:outerShdw blurRad="38100" dist="38100" dir="2700000" algn="tl">
                    <a:srgbClr val="C0C0C0"/>
                  </a:outerShdw>
                </a:effectLst>
                <a:ea typeface="宋体" pitchFamily="2" charset="-122"/>
                <a:cs typeface="+mj-cs"/>
              </a:rPr>
              <a:t> State </a:t>
            </a:r>
          </a:p>
        </p:txBody>
      </p:sp>
      <p:pic>
        <p:nvPicPr>
          <p:cNvPr id="47109" name="Picture 3">
            <a:extLst>
              <a:ext uri="{FF2B5EF4-FFF2-40B4-BE49-F238E27FC236}">
                <a16:creationId xmlns:a16="http://schemas.microsoft.com/office/drawing/2014/main" id="{48522A98-FD9F-4F7A-BF8B-A5911C3BF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501" t="1407" r="13721" b="851"/>
          <a:stretch>
            <a:fillRect/>
          </a:stretch>
        </p:blipFill>
        <p:spPr bwMode="auto">
          <a:xfrm>
            <a:off x="4440238" y="3979863"/>
            <a:ext cx="3421062" cy="2378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47110" name="直接连接符 6">
            <a:extLst>
              <a:ext uri="{FF2B5EF4-FFF2-40B4-BE49-F238E27FC236}">
                <a16:creationId xmlns:a16="http://schemas.microsoft.com/office/drawing/2014/main" id="{E40A9121-FF35-4C1A-9967-AE08CE91B0CF}"/>
              </a:ext>
            </a:extLst>
          </p:cNvPr>
          <p:cNvCxnSpPr>
            <a:cxnSpLocks noChangeShapeType="1"/>
          </p:cNvCxnSpPr>
          <p:nvPr/>
        </p:nvCxnSpPr>
        <p:spPr bwMode="auto">
          <a:xfrm>
            <a:off x="4935538" y="5264150"/>
            <a:ext cx="752475" cy="51435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47111" name="矩形 11">
            <a:extLst>
              <a:ext uri="{FF2B5EF4-FFF2-40B4-BE49-F238E27FC236}">
                <a16:creationId xmlns:a16="http://schemas.microsoft.com/office/drawing/2014/main" id="{AD75A98C-0789-4A7D-97E7-B545A4F89138}"/>
              </a:ext>
            </a:extLst>
          </p:cNvPr>
          <p:cNvSpPr>
            <a:spLocks noChangeArrowheads="1"/>
          </p:cNvSpPr>
          <p:nvPr/>
        </p:nvSpPr>
        <p:spPr bwMode="auto">
          <a:xfrm>
            <a:off x="1617663" y="4684713"/>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Safe</a:t>
            </a:r>
            <a:endParaRPr lang="zh-CN" altLang="en-US" sz="1800">
              <a:solidFill>
                <a:srgbClr val="FF0000"/>
              </a:solidFill>
              <a:ea typeface="宋体" panose="02010600030101010101" pitchFamily="2" charset="-122"/>
            </a:endParaRPr>
          </a:p>
        </p:txBody>
      </p:sp>
      <p:sp>
        <p:nvSpPr>
          <p:cNvPr id="47112" name="矩形 12">
            <a:extLst>
              <a:ext uri="{FF2B5EF4-FFF2-40B4-BE49-F238E27FC236}">
                <a16:creationId xmlns:a16="http://schemas.microsoft.com/office/drawing/2014/main" id="{D4844EAB-B7E8-47F8-9D82-A8DE908A73E0}"/>
              </a:ext>
            </a:extLst>
          </p:cNvPr>
          <p:cNvSpPr>
            <a:spLocks noChangeArrowheads="1"/>
          </p:cNvSpPr>
          <p:nvPr/>
        </p:nvSpPr>
        <p:spPr bwMode="auto">
          <a:xfrm>
            <a:off x="8096250" y="2174875"/>
            <a:ext cx="91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Unsafe</a:t>
            </a:r>
            <a:endParaRPr lang="zh-CN" altLang="en-US" sz="1800">
              <a:solidFill>
                <a:srgbClr val="FF0000"/>
              </a:solidFill>
              <a:ea typeface="宋体" panose="02010600030101010101" pitchFamily="2" charset="-122"/>
            </a:endParaRPr>
          </a:p>
        </p:txBody>
      </p:sp>
      <p:sp>
        <p:nvSpPr>
          <p:cNvPr id="47113" name="矩形 13">
            <a:extLst>
              <a:ext uri="{FF2B5EF4-FFF2-40B4-BE49-F238E27FC236}">
                <a16:creationId xmlns:a16="http://schemas.microsoft.com/office/drawing/2014/main" id="{941E98DB-8884-461F-826F-B9DA752862EE}"/>
              </a:ext>
            </a:extLst>
          </p:cNvPr>
          <p:cNvSpPr>
            <a:spLocks noChangeArrowheads="1"/>
          </p:cNvSpPr>
          <p:nvPr/>
        </p:nvSpPr>
        <p:spPr bwMode="auto">
          <a:xfrm>
            <a:off x="7942263" y="4795838"/>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1800">
                <a:solidFill>
                  <a:srgbClr val="FF0000"/>
                </a:solidFill>
                <a:ea typeface="宋体" panose="02010600030101010101" pitchFamily="2" charset="-122"/>
              </a:rPr>
              <a:t>Deadlock</a:t>
            </a:r>
            <a:endParaRPr lang="zh-CN" altLang="en-US" sz="1800">
              <a:solidFill>
                <a:srgbClr val="FF0000"/>
              </a:solidFill>
              <a:ea typeface="宋体" panose="02010600030101010101" pitchFamily="2" charset="-122"/>
            </a:endParaRPr>
          </a:p>
        </p:txBody>
      </p:sp>
      <p:sp>
        <p:nvSpPr>
          <p:cNvPr id="47114" name="矩形 15">
            <a:extLst>
              <a:ext uri="{FF2B5EF4-FFF2-40B4-BE49-F238E27FC236}">
                <a16:creationId xmlns:a16="http://schemas.microsoft.com/office/drawing/2014/main" id="{D6BC2867-95FC-4447-B3E5-0AAFAA90C2A3}"/>
              </a:ext>
            </a:extLst>
          </p:cNvPr>
          <p:cNvSpPr>
            <a:spLocks noChangeArrowheads="1"/>
          </p:cNvSpPr>
          <p:nvPr/>
        </p:nvSpPr>
        <p:spPr bwMode="auto">
          <a:xfrm>
            <a:off x="476250" y="5275263"/>
            <a:ext cx="3781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b="1">
                <a:solidFill>
                  <a:srgbClr val="FF0066"/>
                </a:solidFill>
                <a:ea typeface="宋体" panose="02010600030101010101" pitchFamily="2" charset="-122"/>
                <a:sym typeface="Symbol" panose="05050102010706020507" pitchFamily="18" charset="2"/>
              </a:rPr>
              <a:t>Avoidance</a:t>
            </a:r>
            <a:r>
              <a:rPr lang="en-US" altLang="zh-CN" sz="2000">
                <a:ea typeface="宋体" panose="02010600030101010101" pitchFamily="2" charset="-122"/>
                <a:sym typeface="Symbol" panose="05050102010706020507" pitchFamily="18" charset="2"/>
              </a:rPr>
              <a:t>  </a:t>
            </a:r>
            <a:r>
              <a:rPr lang="en-US" altLang="zh-CN" sz="2000" b="1">
                <a:ea typeface="宋体" panose="02010600030101010101" pitchFamily="2" charset="-122"/>
                <a:sym typeface="Symbol" panose="05050102010706020507" pitchFamily="18" charset="2"/>
              </a:rPr>
              <a:t>ensure that a system </a:t>
            </a:r>
            <a:r>
              <a:rPr lang="en-US" altLang="zh-CN" sz="2000" b="1">
                <a:solidFill>
                  <a:srgbClr val="FF0000"/>
                </a:solidFill>
                <a:ea typeface="宋体" panose="02010600030101010101" pitchFamily="2" charset="-122"/>
                <a:sym typeface="Symbol" panose="05050102010706020507" pitchFamily="18" charset="2"/>
              </a:rPr>
              <a:t>will</a:t>
            </a:r>
            <a:r>
              <a:rPr lang="en-US" altLang="zh-CN" sz="2000" b="1">
                <a:ea typeface="宋体" panose="02010600030101010101" pitchFamily="2" charset="-122"/>
                <a:sym typeface="Symbol" panose="05050102010706020507" pitchFamily="18" charset="2"/>
              </a:rPr>
              <a:t> </a:t>
            </a:r>
            <a:r>
              <a:rPr lang="en-US" altLang="zh-CN" sz="2000" b="1">
                <a:solidFill>
                  <a:srgbClr val="FF0000"/>
                </a:solidFill>
                <a:ea typeface="宋体" panose="02010600030101010101" pitchFamily="2" charset="-122"/>
                <a:sym typeface="Symbol" panose="05050102010706020507" pitchFamily="18" charset="2"/>
              </a:rPr>
              <a:t>never</a:t>
            </a:r>
            <a:r>
              <a:rPr lang="en-US" altLang="zh-CN" sz="2000" b="1">
                <a:ea typeface="宋体" panose="02010600030101010101" pitchFamily="2" charset="-122"/>
                <a:sym typeface="Symbol" panose="05050102010706020507" pitchFamily="18" charset="2"/>
              </a:rPr>
              <a:t> enter an</a:t>
            </a:r>
            <a:r>
              <a:rPr lang="en-US" altLang="zh-CN" sz="2000" b="1">
                <a:solidFill>
                  <a:srgbClr val="FF0000"/>
                </a:solidFill>
                <a:ea typeface="宋体" panose="02010600030101010101" pitchFamily="2" charset="-122"/>
                <a:sym typeface="Symbol" panose="05050102010706020507" pitchFamily="18" charset="2"/>
              </a:rPr>
              <a:t> unsafe state</a:t>
            </a:r>
            <a:r>
              <a:rPr lang="en-US" altLang="zh-CN" sz="2000" b="1">
                <a:ea typeface="宋体" panose="02010600030101010101" pitchFamily="2" charset="-122"/>
                <a:sym typeface="Symbol" panose="05050102010706020507" pitchFamily="18" charset="2"/>
              </a:rPr>
              <a:t>. </a:t>
            </a:r>
          </a:p>
        </p:txBody>
      </p:sp>
      <p:sp>
        <p:nvSpPr>
          <p:cNvPr id="47115" name="流程图: 联系 3">
            <a:extLst>
              <a:ext uri="{FF2B5EF4-FFF2-40B4-BE49-F238E27FC236}">
                <a16:creationId xmlns:a16="http://schemas.microsoft.com/office/drawing/2014/main" id="{7ECA2704-A718-4929-B137-2093E7E16C3B}"/>
              </a:ext>
            </a:extLst>
          </p:cNvPr>
          <p:cNvSpPr>
            <a:spLocks noChangeArrowheads="1"/>
          </p:cNvSpPr>
          <p:nvPr/>
        </p:nvSpPr>
        <p:spPr bwMode="auto">
          <a:xfrm>
            <a:off x="2209800" y="200660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6" name="流程图: 联系 3">
            <a:extLst>
              <a:ext uri="{FF2B5EF4-FFF2-40B4-BE49-F238E27FC236}">
                <a16:creationId xmlns:a16="http://schemas.microsoft.com/office/drawing/2014/main" id="{F82DAD0B-ABDD-48B4-B037-3D9E3008B513}"/>
              </a:ext>
            </a:extLst>
          </p:cNvPr>
          <p:cNvSpPr>
            <a:spLocks noChangeArrowheads="1"/>
          </p:cNvSpPr>
          <p:nvPr/>
        </p:nvSpPr>
        <p:spPr bwMode="auto">
          <a:xfrm>
            <a:off x="2197100" y="3700463"/>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7" name="流程图: 联系 3">
            <a:extLst>
              <a:ext uri="{FF2B5EF4-FFF2-40B4-BE49-F238E27FC236}">
                <a16:creationId xmlns:a16="http://schemas.microsoft.com/office/drawing/2014/main" id="{939CFB5E-09DD-43E5-B547-20B8C426192C}"/>
              </a:ext>
            </a:extLst>
          </p:cNvPr>
          <p:cNvSpPr>
            <a:spLocks noChangeArrowheads="1"/>
          </p:cNvSpPr>
          <p:nvPr/>
        </p:nvSpPr>
        <p:spPr bwMode="auto">
          <a:xfrm>
            <a:off x="6026150" y="5762625"/>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8" name="流程图: 联系 3">
            <a:extLst>
              <a:ext uri="{FF2B5EF4-FFF2-40B4-BE49-F238E27FC236}">
                <a16:creationId xmlns:a16="http://schemas.microsoft.com/office/drawing/2014/main" id="{5D653185-1FEE-4185-817B-C3F9775DC09A}"/>
              </a:ext>
            </a:extLst>
          </p:cNvPr>
          <p:cNvSpPr>
            <a:spLocks noChangeArrowheads="1"/>
          </p:cNvSpPr>
          <p:nvPr/>
        </p:nvSpPr>
        <p:spPr bwMode="auto">
          <a:xfrm>
            <a:off x="6057900" y="4349750"/>
            <a:ext cx="157163"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19" name="流程图: 联系 3">
            <a:extLst>
              <a:ext uri="{FF2B5EF4-FFF2-40B4-BE49-F238E27FC236}">
                <a16:creationId xmlns:a16="http://schemas.microsoft.com/office/drawing/2014/main" id="{4475ADB0-1C14-42DD-85FE-3A08B3C7FA6B}"/>
              </a:ext>
            </a:extLst>
          </p:cNvPr>
          <p:cNvSpPr>
            <a:spLocks noChangeArrowheads="1"/>
          </p:cNvSpPr>
          <p:nvPr/>
        </p:nvSpPr>
        <p:spPr bwMode="auto">
          <a:xfrm>
            <a:off x="6011863" y="3040063"/>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47120" name="流程图: 联系 3">
            <a:extLst>
              <a:ext uri="{FF2B5EF4-FFF2-40B4-BE49-F238E27FC236}">
                <a16:creationId xmlns:a16="http://schemas.microsoft.com/office/drawing/2014/main" id="{690EF075-2F26-4B40-A2FE-F4036A808614}"/>
              </a:ext>
            </a:extLst>
          </p:cNvPr>
          <p:cNvSpPr>
            <a:spLocks noChangeArrowheads="1"/>
          </p:cNvSpPr>
          <p:nvPr/>
        </p:nvSpPr>
        <p:spPr bwMode="auto">
          <a:xfrm>
            <a:off x="6088063" y="1690688"/>
            <a:ext cx="157162" cy="168275"/>
          </a:xfrm>
          <a:prstGeom prst="flowChartConnector">
            <a:avLst/>
          </a:prstGeom>
          <a:solidFill>
            <a:schemeClr val="accent1"/>
          </a:solidFill>
          <a:ln w="9525">
            <a:solidFill>
              <a:schemeClr val="tx1"/>
            </a:solidFill>
            <a:round/>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AE08C10-1A99-4C46-AE0E-2B9A38E62CDD}"/>
              </a:ext>
            </a:extLst>
          </p:cNvPr>
          <p:cNvSpPr>
            <a:spLocks noGrp="1" noChangeArrowheads="1"/>
          </p:cNvSpPr>
          <p:nvPr>
            <p:ph type="title" idx="4294967295"/>
          </p:nvPr>
        </p:nvSpPr>
        <p:spPr>
          <a:xfrm>
            <a:off x="685800" y="228600"/>
            <a:ext cx="8077200" cy="11303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Resource-Allocation Graph Algorithm</a:t>
            </a:r>
            <a:br>
              <a:rPr lang="en-US" altLang="zh-CN" dirty="0">
                <a:effectLst>
                  <a:outerShdw blurRad="38100" dist="38100" dir="2700000" algn="tl">
                    <a:srgbClr val="C0C0C0"/>
                  </a:outerShdw>
                </a:effectLst>
                <a:ea typeface="宋体" pitchFamily="2" charset="-122"/>
                <a:cs typeface="+mj-cs"/>
              </a:rPr>
            </a:br>
            <a:r>
              <a:rPr lang="en-US" altLang="zh-CN" u="sng" dirty="0">
                <a:solidFill>
                  <a:srgbClr val="009900"/>
                </a:solidFill>
                <a:effectLst>
                  <a:outerShdw blurRad="38100" dist="38100" dir="2700000" algn="tl">
                    <a:srgbClr val="C0C0C0"/>
                  </a:outerShdw>
                </a:effectLst>
                <a:ea typeface="宋体" pitchFamily="2" charset="-122"/>
                <a:cs typeface="+mj-cs"/>
              </a:rPr>
              <a:t> Single instance </a:t>
            </a:r>
            <a:endParaRPr lang="en-US" altLang="zh-CN" dirty="0">
              <a:effectLst>
                <a:outerShdw blurRad="38100" dist="38100" dir="2700000" algn="tl">
                  <a:srgbClr val="C0C0C0"/>
                </a:outerShdw>
              </a:effectLst>
              <a:ea typeface="宋体" pitchFamily="2" charset="-122"/>
              <a:cs typeface="+mj-cs"/>
            </a:endParaRPr>
          </a:p>
        </p:txBody>
      </p:sp>
      <p:sp>
        <p:nvSpPr>
          <p:cNvPr id="48131" name="Rectangle 3">
            <a:extLst>
              <a:ext uri="{FF2B5EF4-FFF2-40B4-BE49-F238E27FC236}">
                <a16:creationId xmlns:a16="http://schemas.microsoft.com/office/drawing/2014/main" id="{E03F77B9-D640-47B2-ACA2-A85C0855A7CE}"/>
              </a:ext>
            </a:extLst>
          </p:cNvPr>
          <p:cNvSpPr>
            <a:spLocks noGrp="1" noChangeArrowheads="1"/>
          </p:cNvSpPr>
          <p:nvPr>
            <p:ph type="body" idx="4294967295"/>
          </p:nvPr>
        </p:nvSpPr>
        <p:spPr>
          <a:xfrm>
            <a:off x="620713" y="1619250"/>
            <a:ext cx="8089900" cy="4875213"/>
          </a:xfrm>
        </p:spPr>
        <p:txBody>
          <a:bodyPr/>
          <a:lstStyle/>
          <a:p>
            <a:pPr>
              <a:lnSpc>
                <a:spcPct val="90000"/>
              </a:lnSpc>
            </a:pPr>
            <a:r>
              <a:rPr lang="zh-CN" altLang="en-US" sz="2400" dirty="0">
                <a:solidFill>
                  <a:srgbClr val="7030A0"/>
                </a:solidFill>
                <a:ea typeface="宋体" panose="02010600030101010101" pitchFamily="2" charset="-122"/>
              </a:rPr>
              <a:t>Suppose that process</a:t>
            </a:r>
            <a:r>
              <a:rPr lang="zh-CN" altLang="en-US" sz="2400" i="1" dirty="0">
                <a:solidFill>
                  <a:srgbClr val="7030A0"/>
                </a:solidFill>
                <a:ea typeface="宋体" panose="02010600030101010101" pitchFamily="2" charset="-122"/>
              </a:rPr>
              <a:t> P</a:t>
            </a:r>
            <a:r>
              <a:rPr lang="zh-CN" altLang="en-US" sz="2400" i="1" baseline="-25000" dirty="0">
                <a:solidFill>
                  <a:srgbClr val="7030A0"/>
                </a:solidFill>
                <a:ea typeface="宋体" panose="02010600030101010101" pitchFamily="2" charset="-122"/>
              </a:rPr>
              <a:t>i</a:t>
            </a:r>
            <a:r>
              <a:rPr lang="zh-CN" altLang="en-US" sz="2400" dirty="0">
                <a:solidFill>
                  <a:srgbClr val="7030A0"/>
                </a:solidFill>
                <a:ea typeface="宋体" panose="02010600030101010101" pitchFamily="2" charset="-122"/>
              </a:rPr>
              <a:t> </a:t>
            </a:r>
            <a:r>
              <a:rPr lang="zh-CN" altLang="en-US" sz="2400" u="sng" dirty="0">
                <a:solidFill>
                  <a:srgbClr val="FF0000"/>
                </a:solidFill>
                <a:ea typeface="宋体" panose="02010600030101010101" pitchFamily="2" charset="-122"/>
              </a:rPr>
              <a:t>requests</a:t>
            </a:r>
            <a:r>
              <a:rPr lang="zh-CN" altLang="en-US" sz="2400" dirty="0">
                <a:solidFill>
                  <a:srgbClr val="7030A0"/>
                </a:solidFill>
                <a:ea typeface="宋体" panose="02010600030101010101" pitchFamily="2" charset="-122"/>
              </a:rPr>
              <a:t> a resource </a:t>
            </a:r>
            <a:r>
              <a:rPr lang="zh-CN" altLang="en-US" sz="2400" i="1" dirty="0">
                <a:solidFill>
                  <a:srgbClr val="7030A0"/>
                </a:solidFill>
                <a:ea typeface="宋体" panose="02010600030101010101" pitchFamily="2" charset="-122"/>
                <a:sym typeface="Symbol" panose="05050102010706020507" pitchFamily="18" charset="2"/>
              </a:rPr>
              <a:t>R</a:t>
            </a:r>
            <a:r>
              <a:rPr lang="zh-CN" altLang="en-US" sz="2400" i="1" baseline="-25000" dirty="0">
                <a:solidFill>
                  <a:srgbClr val="7030A0"/>
                </a:solidFill>
                <a:ea typeface="宋体" panose="02010600030101010101" pitchFamily="2" charset="-122"/>
                <a:sym typeface="Symbol" panose="05050102010706020507" pitchFamily="18" charset="2"/>
              </a:rPr>
              <a:t>j</a:t>
            </a:r>
          </a:p>
          <a:p>
            <a:pPr>
              <a:lnSpc>
                <a:spcPct val="90000"/>
              </a:lnSpc>
            </a:pPr>
            <a:endParaRPr lang="zh-CN" altLang="en-US" sz="2000" i="1" baseline="-25000" dirty="0">
              <a:ea typeface="宋体" panose="02010600030101010101" pitchFamily="2" charset="-122"/>
              <a:sym typeface="Symbol" panose="05050102010706020507" pitchFamily="18" charset="2"/>
            </a:endParaRPr>
          </a:p>
          <a:p>
            <a:pPr>
              <a:lnSpc>
                <a:spcPct val="90000"/>
              </a:lnSpc>
            </a:pPr>
            <a:r>
              <a:rPr lang="zh-CN" altLang="en-US" sz="2000" b="1" dirty="0">
                <a:ea typeface="宋体" panose="02010600030101010101" pitchFamily="2" charset="-122"/>
                <a:sym typeface="Symbol" panose="05050102010706020507" pitchFamily="18" charset="2"/>
              </a:rPr>
              <a:t>The request </a:t>
            </a:r>
            <a:r>
              <a:rPr lang="zh-CN" altLang="en-US" sz="2000" b="1" dirty="0">
                <a:solidFill>
                  <a:srgbClr val="FF0000"/>
                </a:solidFill>
                <a:ea typeface="宋体" panose="02010600030101010101" pitchFamily="2" charset="-122"/>
                <a:sym typeface="Symbol" panose="05050102010706020507" pitchFamily="18" charset="2"/>
              </a:rPr>
              <a:t>can be granted </a:t>
            </a:r>
            <a:r>
              <a:rPr lang="zh-CN" altLang="en-US" sz="2000" b="1" dirty="0">
                <a:ea typeface="宋体" panose="02010600030101010101" pitchFamily="2" charset="-122"/>
                <a:sym typeface="Symbol" panose="05050102010706020507" pitchFamily="18" charset="2"/>
              </a:rPr>
              <a:t>only if </a:t>
            </a:r>
            <a:r>
              <a:rPr lang="zh-CN" altLang="en-US" sz="2000" b="1" dirty="0">
                <a:solidFill>
                  <a:srgbClr val="006600"/>
                </a:solidFill>
                <a:ea typeface="宋体" panose="02010600030101010101" pitchFamily="2" charset="-122"/>
                <a:sym typeface="Symbol" panose="05050102010706020507" pitchFamily="18" charset="2"/>
              </a:rPr>
              <a:t>converting</a:t>
            </a:r>
            <a:r>
              <a:rPr lang="zh-CN" altLang="en-US" sz="2000" b="1" dirty="0">
                <a:ea typeface="宋体" panose="02010600030101010101" pitchFamily="2" charset="-122"/>
                <a:sym typeface="Symbol" panose="05050102010706020507" pitchFamily="18" charset="2"/>
              </a:rPr>
              <a:t> </a:t>
            </a:r>
            <a:r>
              <a:rPr lang="zh-CN" altLang="en-US" sz="2000" b="1" u="sng" dirty="0">
                <a:solidFill>
                  <a:srgbClr val="7030A0"/>
                </a:solidFill>
                <a:ea typeface="宋体" panose="02010600030101010101" pitchFamily="2" charset="-122"/>
                <a:sym typeface="Symbol" panose="05050102010706020507" pitchFamily="18" charset="2"/>
              </a:rPr>
              <a:t>the request edge</a:t>
            </a:r>
            <a:r>
              <a:rPr lang="zh-CN" altLang="en-US" sz="2000" b="1" dirty="0">
                <a:ea typeface="宋体" panose="02010600030101010101" pitchFamily="2" charset="-122"/>
                <a:sym typeface="Symbol" panose="05050102010706020507" pitchFamily="18" charset="2"/>
              </a:rPr>
              <a:t> to </a:t>
            </a:r>
            <a:r>
              <a:rPr lang="zh-CN" altLang="en-US" sz="2000" b="1" u="sng" dirty="0">
                <a:solidFill>
                  <a:srgbClr val="7030A0"/>
                </a:solidFill>
                <a:ea typeface="宋体" panose="02010600030101010101" pitchFamily="2" charset="-122"/>
                <a:sym typeface="Symbol" panose="05050102010706020507" pitchFamily="18" charset="2"/>
              </a:rPr>
              <a:t>an assignment edge </a:t>
            </a:r>
            <a:r>
              <a:rPr lang="zh-CN" altLang="en-US" sz="2000" b="1" dirty="0">
                <a:ea typeface="宋体" panose="02010600030101010101" pitchFamily="2" charset="-122"/>
                <a:sym typeface="Symbol" panose="05050102010706020507" pitchFamily="18" charset="2"/>
              </a:rPr>
              <a:t>does not result in the </a:t>
            </a:r>
            <a:r>
              <a:rPr lang="zh-CN" altLang="en-US" sz="2000" b="1" dirty="0">
                <a:solidFill>
                  <a:srgbClr val="FF0000"/>
                </a:solidFill>
                <a:ea typeface="宋体" panose="02010600030101010101" pitchFamily="2" charset="-122"/>
                <a:sym typeface="Symbol" panose="05050102010706020507" pitchFamily="18" charset="2"/>
              </a:rPr>
              <a:t>formation of a cycle </a:t>
            </a:r>
            <a:r>
              <a:rPr lang="zh-CN" altLang="en-US" sz="2000" b="1" dirty="0">
                <a:ea typeface="宋体" panose="02010600030101010101" pitchFamily="2" charset="-122"/>
                <a:sym typeface="Symbol" panose="05050102010706020507" pitchFamily="18" charset="2"/>
              </a:rPr>
              <a:t>in the resource allocation graph</a:t>
            </a:r>
          </a:p>
          <a:p>
            <a:pPr>
              <a:lnSpc>
                <a:spcPct val="90000"/>
              </a:lnSpc>
            </a:pPr>
            <a:r>
              <a:rPr lang="zh-CN" altLang="en-US" sz="2000" b="1" dirty="0">
                <a:solidFill>
                  <a:srgbClr val="000099"/>
                </a:solidFill>
                <a:ea typeface="宋体" panose="02010600030101010101" pitchFamily="2" charset="-122"/>
                <a:sym typeface="Symbol" panose="05050102010706020507" pitchFamily="18" charset="2"/>
              </a:rPr>
              <a:t>假定</a:t>
            </a:r>
            <a:r>
              <a:rPr lang="zh-CN" altLang="en-US" sz="2000" dirty="0">
                <a:solidFill>
                  <a:srgbClr val="000099"/>
                </a:solidFill>
                <a:ea typeface="宋体" panose="02010600030101010101" pitchFamily="2" charset="-122"/>
                <a:sym typeface="Symbol" panose="05050102010706020507" pitchFamily="18" charset="2"/>
              </a:rPr>
              <a:t>满足请求（分配资源给请求的进程），如果出现环，则状态不安全，则不分配。否则满足请求，分配资源。</a:t>
            </a:r>
          </a:p>
          <a:p>
            <a:pPr>
              <a:lnSpc>
                <a:spcPct val="90000"/>
              </a:lnSpc>
            </a:pPr>
            <a:r>
              <a:rPr lang="en-US" altLang="zh-CN" sz="2000" b="1" dirty="0">
                <a:solidFill>
                  <a:srgbClr val="7030A0"/>
                </a:solidFill>
                <a:ea typeface="宋体" panose="02010600030101010101" pitchFamily="2" charset="-122"/>
                <a:sym typeface="Symbol" panose="05050102010706020507" pitchFamily="18" charset="2"/>
              </a:rPr>
              <a:t>Algorithm</a:t>
            </a:r>
          </a:p>
          <a:p>
            <a:pPr lvl="1">
              <a:lnSpc>
                <a:spcPct val="90000"/>
              </a:lnSpc>
            </a:pPr>
            <a:r>
              <a:rPr lang="en-US" altLang="zh-CN" sz="1800" dirty="0">
                <a:ea typeface="宋体" panose="02010600030101010101" pitchFamily="2" charset="-122"/>
              </a:rPr>
              <a:t>Step 1: converts the relevant </a:t>
            </a:r>
            <a:r>
              <a:rPr lang="en-US" altLang="zh-CN" sz="1800" b="1" i="1" u="sng" dirty="0">
                <a:solidFill>
                  <a:srgbClr val="003399"/>
                </a:solidFill>
                <a:ea typeface="宋体" panose="02010600030101010101" pitchFamily="2" charset="-122"/>
              </a:rPr>
              <a:t>claim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request edge</a:t>
            </a:r>
            <a:r>
              <a:rPr lang="en-US" altLang="zh-CN" sz="1800" dirty="0">
                <a:ea typeface="宋体" panose="02010600030101010101" pitchFamily="2" charset="-122"/>
              </a:rPr>
              <a:t>.</a:t>
            </a:r>
          </a:p>
          <a:p>
            <a:pPr lvl="1">
              <a:lnSpc>
                <a:spcPct val="90000"/>
              </a:lnSpc>
            </a:pPr>
            <a:r>
              <a:rPr lang="en-US" altLang="zh-CN" sz="1800" dirty="0">
                <a:ea typeface="宋体" panose="02010600030101010101" pitchFamily="2" charset="-122"/>
              </a:rPr>
              <a:t>Step 2: if the requested resource is </a:t>
            </a:r>
            <a:r>
              <a:rPr lang="en-US" altLang="zh-CN" sz="1800" dirty="0">
                <a:solidFill>
                  <a:srgbClr val="009900"/>
                </a:solidFill>
                <a:ea typeface="宋体" panose="02010600030101010101" pitchFamily="2" charset="-122"/>
              </a:rPr>
              <a:t>available</a:t>
            </a:r>
            <a:r>
              <a:rPr lang="en-US" altLang="zh-CN" sz="1800" dirty="0">
                <a:ea typeface="宋体" panose="02010600030101010101" pitchFamily="2" charset="-122"/>
              </a:rPr>
              <a:t>, then converts the </a:t>
            </a:r>
            <a:r>
              <a:rPr lang="en-US" altLang="zh-CN" sz="1800" b="1" i="1" u="sng" dirty="0">
                <a:solidFill>
                  <a:srgbClr val="003399"/>
                </a:solidFill>
                <a:ea typeface="宋体" panose="02010600030101010101" pitchFamily="2" charset="-122"/>
              </a:rPr>
              <a:t>request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to the </a:t>
            </a:r>
            <a:r>
              <a:rPr lang="en-US" altLang="zh-CN" sz="1800" b="1" i="1" u="sng" dirty="0">
                <a:solidFill>
                  <a:srgbClr val="003399"/>
                </a:solidFill>
                <a:ea typeface="宋体" panose="02010600030101010101" pitchFamily="2" charset="-122"/>
              </a:rPr>
              <a:t>assignment edge</a:t>
            </a:r>
            <a:r>
              <a:rPr lang="en-US" altLang="zh-CN" sz="1800" dirty="0">
                <a:solidFill>
                  <a:srgbClr val="003399"/>
                </a:solidFill>
                <a:ea typeface="宋体" panose="02010600030101010101" pitchFamily="2" charset="-122"/>
              </a:rPr>
              <a:t> </a:t>
            </a:r>
            <a:r>
              <a:rPr lang="en-US" altLang="zh-CN" sz="1800" dirty="0">
                <a:ea typeface="宋体" panose="02010600030101010101" pitchFamily="2" charset="-122"/>
              </a:rPr>
              <a:t>,</a:t>
            </a:r>
            <a:r>
              <a:rPr lang="en-US" altLang="zh-CN" sz="1800" dirty="0">
                <a:solidFill>
                  <a:srgbClr val="FF0000"/>
                </a:solidFill>
                <a:ea typeface="宋体" panose="02010600030101010101" pitchFamily="2" charset="-122"/>
              </a:rPr>
              <a:t>otherwise, p</a:t>
            </a:r>
            <a:r>
              <a:rPr lang="en-US" altLang="zh-CN" sz="1800" baseline="-25000" dirty="0">
                <a:solidFill>
                  <a:srgbClr val="FF0000"/>
                </a:solidFill>
                <a:ea typeface="宋体" panose="02010600030101010101" pitchFamily="2" charset="-122"/>
              </a:rPr>
              <a:t>i</a:t>
            </a:r>
            <a:r>
              <a:rPr lang="en-US" altLang="zh-CN" sz="1800" dirty="0">
                <a:solidFill>
                  <a:srgbClr val="FF0000"/>
                </a:solidFill>
                <a:ea typeface="宋体" panose="02010600030101010101" pitchFamily="2" charset="-122"/>
              </a:rPr>
              <a:t> waits.</a:t>
            </a:r>
          </a:p>
          <a:p>
            <a:pPr lvl="1">
              <a:lnSpc>
                <a:spcPct val="90000"/>
              </a:lnSpc>
            </a:pPr>
            <a:r>
              <a:rPr lang="en-US" altLang="zh-CN" sz="1800" dirty="0">
                <a:ea typeface="宋体" panose="02010600030101010101" pitchFamily="2" charset="-122"/>
              </a:rPr>
              <a:t>Step 3: if a </a:t>
            </a:r>
            <a:r>
              <a:rPr lang="en-US" altLang="zh-CN" sz="1800" b="1" u="sng" dirty="0">
                <a:solidFill>
                  <a:srgbClr val="003399"/>
                </a:solidFill>
                <a:ea typeface="宋体" panose="02010600030101010101" pitchFamily="2" charset="-122"/>
              </a:rPr>
              <a:t>cycle</a:t>
            </a:r>
            <a:r>
              <a:rPr lang="en-US" altLang="zh-CN" sz="1800" b="1" u="sng" dirty="0">
                <a:ea typeface="宋体" panose="02010600030101010101" pitchFamily="2" charset="-122"/>
              </a:rPr>
              <a:t> </a:t>
            </a:r>
            <a:r>
              <a:rPr lang="en-US" altLang="zh-CN" sz="1800" dirty="0">
                <a:ea typeface="宋体" panose="02010600030101010101" pitchFamily="2" charset="-122"/>
              </a:rPr>
              <a:t>is detected, the request </a:t>
            </a:r>
            <a:r>
              <a:rPr lang="en-US" altLang="zh-CN" sz="1800" b="1" u="sng" dirty="0">
                <a:ea typeface="宋体" panose="02010600030101010101" pitchFamily="2" charset="-122"/>
              </a:rPr>
              <a:t>should </a:t>
            </a:r>
            <a:r>
              <a:rPr lang="en-US" altLang="zh-CN" sz="1800" b="1" u="sng" dirty="0">
                <a:solidFill>
                  <a:srgbClr val="FF0000"/>
                </a:solidFill>
                <a:ea typeface="宋体" panose="02010600030101010101" pitchFamily="2" charset="-122"/>
              </a:rPr>
              <a:t>not</a:t>
            </a:r>
            <a:r>
              <a:rPr lang="en-US" altLang="zh-CN" sz="1800" b="1" u="sng" dirty="0">
                <a:ea typeface="宋体" panose="02010600030101010101" pitchFamily="2" charset="-122"/>
              </a:rPr>
              <a:t> be granted</a:t>
            </a:r>
            <a:r>
              <a:rPr lang="en-US" altLang="zh-CN" sz="1800" dirty="0">
                <a:ea typeface="宋体" panose="02010600030101010101" pitchFamily="2" charset="-122"/>
              </a:rPr>
              <a:t>, otherwise, the request should be granted.</a:t>
            </a:r>
            <a:endParaRPr lang="en-US" altLang="zh-CN" sz="1800" dirty="0">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608299-F9B4-40FE-821B-6F2E705A52F3}"/>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 (Demo1)</a:t>
            </a:r>
          </a:p>
        </p:txBody>
      </p:sp>
      <p:graphicFrame>
        <p:nvGraphicFramePr>
          <p:cNvPr id="49155" name="Object 3">
            <a:extLst>
              <a:ext uri="{FF2B5EF4-FFF2-40B4-BE49-F238E27FC236}">
                <a16:creationId xmlns:a16="http://schemas.microsoft.com/office/drawing/2014/main" id="{CC1B7B38-0299-476F-95AC-DF16FBE27509}"/>
              </a:ext>
            </a:extLst>
          </p:cNvPr>
          <p:cNvGraphicFramePr>
            <a:graphicFrameLocks noGrp="1" noChangeAspect="1"/>
          </p:cNvGraphicFramePr>
          <p:nvPr>
            <p:ph idx="4294967295"/>
            <p:extLst>
              <p:ext uri="{D42A27DB-BD31-4B8C-83A1-F6EECF244321}">
                <p14:modId xmlns:p14="http://schemas.microsoft.com/office/powerpoint/2010/main" val="2177082875"/>
              </p:ext>
            </p:extLst>
          </p:nvPr>
        </p:nvGraphicFramePr>
        <p:xfrm>
          <a:off x="901700" y="2486819"/>
          <a:ext cx="4640263" cy="3195637"/>
        </p:xfrm>
        <a:graphic>
          <a:graphicData uri="http://schemas.openxmlformats.org/presentationml/2006/ole">
            <mc:AlternateContent xmlns:mc="http://schemas.openxmlformats.org/markup-compatibility/2006">
              <mc:Choice xmlns:v="urn:schemas-microsoft-com:vml" Requires="v">
                <p:oleObj spid="_x0000_s49476" r:id="rId3" imgW="6086160" imgH="4196160" progId="Visio.Drawing.11">
                  <p:embed/>
                </p:oleObj>
              </mc:Choice>
              <mc:Fallback>
                <p:oleObj r:id="rId3" imgW="6086160" imgH="41961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2486819"/>
                        <a:ext cx="4640263"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Text Box 4">
            <a:extLst>
              <a:ext uri="{FF2B5EF4-FFF2-40B4-BE49-F238E27FC236}">
                <a16:creationId xmlns:a16="http://schemas.microsoft.com/office/drawing/2014/main" id="{0D22345A-0420-4196-9951-7E30C38582D1}"/>
              </a:ext>
            </a:extLst>
          </p:cNvPr>
          <p:cNvSpPr txBox="1">
            <a:spLocks noChangeArrowheads="1"/>
          </p:cNvSpPr>
          <p:nvPr/>
        </p:nvSpPr>
        <p:spPr bwMode="auto">
          <a:xfrm>
            <a:off x="6288088" y="2452688"/>
            <a:ext cx="23161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00099"/>
                </a:solidFill>
                <a:ea typeface="宋体" panose="02010600030101010101" pitchFamily="2" charset="-122"/>
              </a:rPr>
              <a:t>Suppose that </a:t>
            </a:r>
            <a:r>
              <a:rPr lang="en-US" altLang="zh-CN" sz="2000">
                <a:solidFill>
                  <a:srgbClr val="C00000"/>
                </a:solidFill>
                <a:ea typeface="宋体" panose="02010600030101010101" pitchFamily="2" charset="-122"/>
              </a:rPr>
              <a:t>P1 </a:t>
            </a:r>
            <a:r>
              <a:rPr lang="en-US" altLang="zh-CN" sz="2000">
                <a:solidFill>
                  <a:srgbClr val="000099"/>
                </a:solidFill>
                <a:ea typeface="宋体" panose="02010600030101010101" pitchFamily="2" charset="-122"/>
              </a:rPr>
              <a:t>requests </a:t>
            </a:r>
            <a:r>
              <a:rPr lang="en-US" altLang="zh-CN" sz="2000">
                <a:solidFill>
                  <a:srgbClr val="C00000"/>
                </a:solidFill>
                <a:ea typeface="宋体" panose="02010600030101010101" pitchFamily="2" charset="-122"/>
              </a:rPr>
              <a:t>R1</a:t>
            </a:r>
            <a:r>
              <a:rPr lang="en-US" altLang="zh-CN" sz="2000">
                <a:solidFill>
                  <a:srgbClr val="000099"/>
                </a:solidFill>
                <a:ea typeface="宋体" panose="02010600030101010101" pitchFamily="2" charset="-122"/>
              </a:rPr>
              <a:t> at this time, </a:t>
            </a:r>
            <a:r>
              <a:rPr lang="en-US" altLang="zh-CN" sz="2000">
                <a:solidFill>
                  <a:srgbClr val="00759E"/>
                </a:solidFill>
                <a:ea typeface="宋体" panose="02010600030101010101" pitchFamily="2" charset="-122"/>
              </a:rPr>
              <a:t>can this request  be </a:t>
            </a:r>
            <a:r>
              <a:rPr lang="en-US" altLang="zh-CN" sz="2000">
                <a:solidFill>
                  <a:srgbClr val="006600"/>
                </a:solidFill>
                <a:ea typeface="宋体" panose="02010600030101010101" pitchFamily="2" charset="-122"/>
              </a:rPr>
              <a:t>granted ?</a:t>
            </a:r>
          </a:p>
        </p:txBody>
      </p:sp>
      <p:sp>
        <p:nvSpPr>
          <p:cNvPr id="49157" name="TextBox 1">
            <a:extLst>
              <a:ext uri="{FF2B5EF4-FFF2-40B4-BE49-F238E27FC236}">
                <a16:creationId xmlns:a16="http://schemas.microsoft.com/office/drawing/2014/main" id="{CB91FA0B-B8BA-4828-BC55-BA2EB043C65D}"/>
              </a:ext>
            </a:extLst>
          </p:cNvPr>
          <p:cNvSpPr txBox="1">
            <a:spLocks noChangeArrowheads="1"/>
          </p:cNvSpPr>
          <p:nvPr/>
        </p:nvSpPr>
        <p:spPr bwMode="auto">
          <a:xfrm>
            <a:off x="4125719" y="5830094"/>
            <a:ext cx="3244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：表示 可能使用，或将要请求</a:t>
            </a:r>
          </a:p>
        </p:txBody>
      </p:sp>
      <p:cxnSp>
        <p:nvCxnSpPr>
          <p:cNvPr id="49158" name="直接箭头连接符 2">
            <a:extLst>
              <a:ext uri="{FF2B5EF4-FFF2-40B4-BE49-F238E27FC236}">
                <a16:creationId xmlns:a16="http://schemas.microsoft.com/office/drawing/2014/main" id="{28F3FEC5-CD01-4102-A48E-DEA202F7435D}"/>
              </a:ext>
            </a:extLst>
          </p:cNvPr>
          <p:cNvCxnSpPr>
            <a:cxnSpLocks noChangeShapeType="1"/>
          </p:cNvCxnSpPr>
          <p:nvPr/>
        </p:nvCxnSpPr>
        <p:spPr bwMode="auto">
          <a:xfrm>
            <a:off x="2925569" y="6006306"/>
            <a:ext cx="1009650" cy="7938"/>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359C36B4-8FB6-40D0-9ECD-1D98DEC624FD}"/>
              </a:ext>
            </a:extLst>
          </p:cNvPr>
          <p:cNvSpPr txBox="1">
            <a:spLocks noChangeArrowheads="1"/>
          </p:cNvSpPr>
          <p:nvPr/>
        </p:nvSpPr>
        <p:spPr bwMode="auto">
          <a:xfrm>
            <a:off x="901700" y="1108075"/>
            <a:ext cx="735171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zh-CN" altLang="en-US" sz="2000" b="1" kern="0" dirty="0">
                <a:ea typeface="宋体" panose="02010600030101010101" pitchFamily="2" charset="-122"/>
              </a:rPr>
              <a:t>假定系统中的资源R1与R2各有一</a:t>
            </a:r>
            <a:r>
              <a:rPr lang="zh-CN" altLang="en-US" sz="2000" b="1" kern="0" dirty="0" smtClean="0">
                <a:ea typeface="宋体" panose="02010600030101010101" pitchFamily="2" charset="-122"/>
              </a:rPr>
              <a:t>个实例；</a:t>
            </a:r>
            <a:endParaRPr lang="zh-CN" altLang="en-US" sz="2000" b="1" kern="0" dirty="0">
              <a:ea typeface="宋体" panose="02010600030101010101" pitchFamily="2" charset="-122"/>
            </a:endParaRPr>
          </a:p>
          <a:p>
            <a:pPr>
              <a:defRPr/>
            </a:pPr>
            <a:r>
              <a:rPr lang="zh-CN" altLang="en-US" sz="2000" b="1" kern="0" dirty="0">
                <a:ea typeface="宋体" panose="02010600030101010101" pitchFamily="2" charset="-122"/>
              </a:rPr>
              <a:t>进程P1及P2需要资源R1与R2的一</a:t>
            </a:r>
            <a:r>
              <a:rPr lang="zh-CN" altLang="en-US" sz="2000" b="1" kern="0" dirty="0" smtClean="0">
                <a:ea typeface="宋体" panose="02010600030101010101" pitchFamily="2" charset="-122"/>
              </a:rPr>
              <a:t>个实例；</a:t>
            </a:r>
            <a:endParaRPr lang="en-US" altLang="zh-CN" sz="2000" b="1" kern="0" dirty="0">
              <a:ea typeface="宋体" panose="02010600030101010101" pitchFamily="2" charset="-122"/>
            </a:endParaRPr>
          </a:p>
          <a:p>
            <a:pPr>
              <a:defRPr/>
            </a:pPr>
            <a:r>
              <a:rPr lang="zh-CN" altLang="en-US" sz="2000" b="1" kern="0" dirty="0">
                <a:ea typeface="宋体" panose="02010600030101010101" pitchFamily="2" charset="-122"/>
              </a:rPr>
              <a:t>系统初始状态如下：</a:t>
            </a:r>
          </a:p>
          <a:p>
            <a:pPr>
              <a:defRPr/>
            </a:pPr>
            <a:endParaRPr lang="zh-CN" altLang="en-US" sz="2400" b="1" kern="0" dirty="0">
              <a:ea typeface="宋体" panose="02010600030101010101" pitchFamily="2" charset="-122"/>
            </a:endParaRPr>
          </a:p>
        </p:txBody>
      </p:sp>
      <p:sp>
        <p:nvSpPr>
          <p:cNvPr id="2" name="矩形 1"/>
          <p:cNvSpPr/>
          <p:nvPr/>
        </p:nvSpPr>
        <p:spPr>
          <a:xfrm>
            <a:off x="1484149" y="5821640"/>
            <a:ext cx="1441420" cy="369332"/>
          </a:xfrm>
          <a:prstGeom prst="rect">
            <a:avLst/>
          </a:prstGeom>
        </p:spPr>
        <p:txBody>
          <a:bodyPr wrap="none">
            <a:spAutoFit/>
          </a:bodyPr>
          <a:lstStyle/>
          <a:p>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5F5CC85-9679-43C2-B4CC-0801338E0BE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Step1</a:t>
            </a:r>
          </a:p>
        </p:txBody>
      </p:sp>
      <p:sp>
        <p:nvSpPr>
          <p:cNvPr id="50179" name="Rectangle 3">
            <a:extLst>
              <a:ext uri="{FF2B5EF4-FFF2-40B4-BE49-F238E27FC236}">
                <a16:creationId xmlns:a16="http://schemas.microsoft.com/office/drawing/2014/main" id="{CCD12232-00EE-472D-807D-9359F5C7AC09}"/>
              </a:ext>
            </a:extLst>
          </p:cNvPr>
          <p:cNvSpPr>
            <a:spLocks noGrp="1" noChangeArrowheads="1"/>
          </p:cNvSpPr>
          <p:nvPr>
            <p:ph type="body" sz="half" idx="4294967295"/>
          </p:nvPr>
        </p:nvSpPr>
        <p:spPr>
          <a:xfrm>
            <a:off x="625475" y="1384300"/>
            <a:ext cx="7527925" cy="619125"/>
          </a:xfrm>
        </p:spPr>
        <p:txBody>
          <a:bodyPr/>
          <a:lstStyle/>
          <a:p>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graphicFrame>
        <p:nvGraphicFramePr>
          <p:cNvPr id="50180" name="Object 4">
            <a:extLst>
              <a:ext uri="{FF2B5EF4-FFF2-40B4-BE49-F238E27FC236}">
                <a16:creationId xmlns:a16="http://schemas.microsoft.com/office/drawing/2014/main" id="{F125801B-6741-4E41-B8AE-E86A50786E6A}"/>
              </a:ext>
            </a:extLst>
          </p:cNvPr>
          <p:cNvGraphicFramePr>
            <a:graphicFrameLocks noGrp="1" noChangeAspect="1"/>
          </p:cNvGraphicFramePr>
          <p:nvPr>
            <p:ph sz="half" idx="4294967295"/>
            <p:extLst>
              <p:ext uri="{D42A27DB-BD31-4B8C-83A1-F6EECF244321}">
                <p14:modId xmlns:p14="http://schemas.microsoft.com/office/powerpoint/2010/main" val="3963471788"/>
              </p:ext>
            </p:extLst>
          </p:nvPr>
        </p:nvGraphicFramePr>
        <p:xfrm>
          <a:off x="2141033" y="2341563"/>
          <a:ext cx="3512635" cy="3460750"/>
        </p:xfrm>
        <a:graphic>
          <a:graphicData uri="http://schemas.openxmlformats.org/presentationml/2006/ole">
            <mc:AlternateContent xmlns:mc="http://schemas.openxmlformats.org/markup-compatibility/2006">
              <mc:Choice xmlns:v="urn:schemas-microsoft-com:vml" Requires="v">
                <p:oleObj spid="_x0000_s50499"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033" y="2341563"/>
                        <a:ext cx="3512635" cy="3460750"/>
                      </a:xfrm>
                      <a:prstGeom prst="rect">
                        <a:avLst/>
                      </a:prstGeom>
                      <a:noFill/>
                      <a:ln>
                        <a:noFill/>
                      </a:ln>
                      <a:extLst/>
                    </p:spPr>
                  </p:pic>
                </p:oleObj>
              </mc:Fallback>
            </mc:AlternateContent>
          </a:graphicData>
        </a:graphic>
      </p:graphicFrame>
      <p:sp>
        <p:nvSpPr>
          <p:cNvPr id="50181" name="文本框 1">
            <a:extLst>
              <a:ext uri="{FF2B5EF4-FFF2-40B4-BE49-F238E27FC236}">
                <a16:creationId xmlns:a16="http://schemas.microsoft.com/office/drawing/2014/main" id="{5671A880-8296-4E88-AF01-02996863B61E}"/>
              </a:ext>
            </a:extLst>
          </p:cNvPr>
          <p:cNvSpPr txBox="1">
            <a:spLocks noChangeArrowheads="1"/>
          </p:cNvSpPr>
          <p:nvPr/>
        </p:nvSpPr>
        <p:spPr bwMode="auto">
          <a:xfrm>
            <a:off x="5754029" y="2398713"/>
            <a:ext cx="262955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Tx/>
              <a:buNone/>
            </a:pPr>
            <a:r>
              <a:rPr lang="zh-CN" altLang="en-US" sz="1800" b="1" dirty="0">
                <a:solidFill>
                  <a:srgbClr val="7030A0"/>
                </a:solidFill>
                <a:ea typeface="宋体" panose="02010600030101010101" pitchFamily="2" charset="-122"/>
              </a:rPr>
              <a:t>该步目的是检查资源</a:t>
            </a:r>
            <a:r>
              <a:rPr lang="en-US" altLang="zh-CN" sz="1800" b="1" dirty="0">
                <a:solidFill>
                  <a:srgbClr val="7030A0"/>
                </a:solidFill>
                <a:ea typeface="宋体" panose="02010600030101010101" pitchFamily="2" charset="-122"/>
              </a:rPr>
              <a:t>R1</a:t>
            </a:r>
            <a:r>
              <a:rPr lang="zh-CN" altLang="en-US" sz="1800" b="1" dirty="0">
                <a:solidFill>
                  <a:srgbClr val="7030A0"/>
                </a:solidFill>
                <a:ea typeface="宋体" panose="02010600030101010101" pitchFamily="2" charset="-122"/>
              </a:rPr>
              <a:t>是否可用：</a:t>
            </a:r>
            <a:endParaRPr lang="en-US" altLang="zh-CN" sz="1800" b="1" dirty="0">
              <a:solidFill>
                <a:srgbClr val="7030A0"/>
              </a:solidFill>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1.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不可用，则</a:t>
            </a:r>
            <a:r>
              <a:rPr lang="en-US" altLang="zh-CN" sz="1800" dirty="0">
                <a:ea typeface="宋体" panose="02010600030101010101" pitchFamily="2" charset="-122"/>
              </a:rPr>
              <a:t>P1</a:t>
            </a:r>
            <a:r>
              <a:rPr lang="zh-CN" altLang="en-US" sz="1800" dirty="0">
                <a:ea typeface="宋体" panose="02010600030101010101" pitchFamily="2" charset="-122"/>
              </a:rPr>
              <a:t>等待；</a:t>
            </a:r>
            <a:endParaRPr lang="en-US" altLang="zh-CN" sz="1800" dirty="0">
              <a:ea typeface="宋体" panose="02010600030101010101" pitchFamily="2" charset="-122"/>
            </a:endParaRPr>
          </a:p>
          <a:p>
            <a:pPr eaLnBrk="1" hangingPunct="1">
              <a:spcBef>
                <a:spcPct val="0"/>
              </a:spcBef>
              <a:buClrTx/>
              <a:buSzTx/>
              <a:buFontTx/>
              <a:buNone/>
            </a:pPr>
            <a:endParaRPr lang="en-US" altLang="zh-CN" sz="1800" dirty="0">
              <a:ea typeface="宋体" panose="02010600030101010101" pitchFamily="2" charset="-122"/>
            </a:endParaRPr>
          </a:p>
          <a:p>
            <a:pPr eaLnBrk="1" hangingPunct="1">
              <a:spcBef>
                <a:spcPct val="0"/>
              </a:spcBef>
              <a:buClrTx/>
              <a:buSzTx/>
              <a:buFont typeface="Monotype Sorts" pitchFamily="2" charset="2"/>
              <a:buNone/>
            </a:pPr>
            <a:r>
              <a:rPr lang="en-US" altLang="zh-CN" sz="1800" dirty="0">
                <a:ea typeface="宋体" panose="02010600030101010101" pitchFamily="2" charset="-122"/>
              </a:rPr>
              <a:t>2. </a:t>
            </a:r>
            <a:r>
              <a:rPr lang="zh-CN" altLang="en-US" sz="1800" dirty="0">
                <a:ea typeface="宋体" panose="02010600030101010101" pitchFamily="2" charset="-122"/>
              </a:rPr>
              <a:t>如果目前</a:t>
            </a:r>
            <a:r>
              <a:rPr lang="en-US" altLang="zh-CN" sz="1800" dirty="0">
                <a:ea typeface="宋体" panose="02010600030101010101" pitchFamily="2" charset="-122"/>
              </a:rPr>
              <a:t>R1</a:t>
            </a:r>
            <a:r>
              <a:rPr lang="zh-CN" altLang="en-US" sz="1800" dirty="0">
                <a:ea typeface="宋体" panose="02010600030101010101" pitchFamily="2" charset="-122"/>
              </a:rPr>
              <a:t>可用，则进一步查看若将</a:t>
            </a:r>
            <a:r>
              <a:rPr lang="en-US" altLang="zh-CN" sz="1800" dirty="0">
                <a:ea typeface="宋体" panose="02010600030101010101" pitchFamily="2" charset="-122"/>
              </a:rPr>
              <a:t>R1</a:t>
            </a:r>
            <a:r>
              <a:rPr lang="zh-CN" altLang="en-US" sz="1800" dirty="0">
                <a:ea typeface="宋体" panose="02010600030101010101" pitchFamily="2" charset="-122"/>
              </a:rPr>
              <a:t>分给</a:t>
            </a:r>
            <a:r>
              <a:rPr lang="en-US" altLang="zh-CN" sz="1800" dirty="0">
                <a:ea typeface="宋体" panose="02010600030101010101" pitchFamily="2" charset="-122"/>
              </a:rPr>
              <a:t>P1</a:t>
            </a:r>
            <a:r>
              <a:rPr lang="zh-CN" altLang="en-US" sz="1800" dirty="0">
                <a:ea typeface="宋体" panose="02010600030101010101" pitchFamily="2" charset="-122"/>
              </a:rPr>
              <a:t>，状态是否安全</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spcBef>
                <a:spcPct val="0"/>
              </a:spcBef>
              <a:buClrTx/>
              <a:buSzTx/>
              <a:buFont typeface="Monotype Sorts" pitchFamily="2" charset="2"/>
              <a:buNone/>
            </a:pPr>
            <a:r>
              <a:rPr lang="zh-CN" altLang="en-US" sz="1800" dirty="0" smtClean="0">
                <a:ea typeface="宋体" panose="02010600030101010101" pitchFamily="2" charset="-122"/>
              </a:rPr>
              <a:t>（</a:t>
            </a:r>
            <a:r>
              <a:rPr lang="en-US" altLang="zh-CN" sz="1800" dirty="0">
                <a:ea typeface="宋体" panose="02010600030101010101" pitchFamily="2" charset="-122"/>
              </a:rPr>
              <a:t>RAG</a:t>
            </a:r>
            <a:r>
              <a:rPr lang="zh-CN" altLang="en-US" sz="1800" dirty="0">
                <a:ea typeface="宋体" panose="02010600030101010101" pitchFamily="2" charset="-122"/>
              </a:rPr>
              <a:t>图是否存在圈）</a:t>
            </a:r>
            <a:endParaRPr lang="en-US" altLang="zh-CN" sz="1800" dirty="0">
              <a:ea typeface="宋体" panose="02010600030101010101" pitchFamily="2" charset="-122"/>
            </a:endParaRPr>
          </a:p>
          <a:p>
            <a:pPr eaLnBrk="1" hangingPunct="1">
              <a:spcBef>
                <a:spcPct val="0"/>
              </a:spcBef>
              <a:buClrTx/>
              <a:buSzTx/>
              <a:buFontTx/>
              <a:buNone/>
            </a:pPr>
            <a:endParaRPr lang="zh-CN" altLang="en-US" sz="1800" dirty="0">
              <a:ea typeface="宋体" panose="02010600030101010101" pitchFamily="2" charset="-122"/>
            </a:endParaRPr>
          </a:p>
        </p:txBody>
      </p:sp>
      <p:sp>
        <p:nvSpPr>
          <p:cNvPr id="50182" name="椭圆形标注 2">
            <a:extLst>
              <a:ext uri="{FF2B5EF4-FFF2-40B4-BE49-F238E27FC236}">
                <a16:creationId xmlns:a16="http://schemas.microsoft.com/office/drawing/2014/main" id="{2B95F856-C650-4637-A3FE-D7C246EE29CB}"/>
              </a:ext>
            </a:extLst>
          </p:cNvPr>
          <p:cNvSpPr>
            <a:spLocks noChangeArrowheads="1"/>
          </p:cNvSpPr>
          <p:nvPr/>
        </p:nvSpPr>
        <p:spPr bwMode="auto">
          <a:xfrm>
            <a:off x="883055" y="2230515"/>
            <a:ext cx="1850521" cy="533187"/>
          </a:xfrm>
          <a:prstGeom prst="wedgeEllipseCallout">
            <a:avLst>
              <a:gd name="adj1" fmla="val 57710"/>
              <a:gd name="adj2" fmla="val 79840"/>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p>
        </p:txBody>
      </p:sp>
      <p:sp>
        <p:nvSpPr>
          <p:cNvPr id="2" name="圆角矩形标注 1"/>
          <p:cNvSpPr/>
          <p:nvPr/>
        </p:nvSpPr>
        <p:spPr bwMode="auto">
          <a:xfrm>
            <a:off x="312234" y="2932771"/>
            <a:ext cx="1683834" cy="1583474"/>
          </a:xfrm>
          <a:prstGeom prst="wedgeRoundRectCallout">
            <a:avLst>
              <a:gd name="adj1" fmla="val 85218"/>
              <a:gd name="adj2" fmla="val -19919"/>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19ACA3B-EA30-42C4-9D61-882F111CA27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Step2</a:t>
            </a:r>
          </a:p>
        </p:txBody>
      </p:sp>
      <p:sp>
        <p:nvSpPr>
          <p:cNvPr id="51203" name="Rectangle 3">
            <a:extLst>
              <a:ext uri="{FF2B5EF4-FFF2-40B4-BE49-F238E27FC236}">
                <a16:creationId xmlns:a16="http://schemas.microsoft.com/office/drawing/2014/main" id="{2348595F-6DDB-4A70-B4DD-5CCB634CA92A}"/>
              </a:ext>
            </a:extLst>
          </p:cNvPr>
          <p:cNvSpPr>
            <a:spLocks noGrp="1" noChangeArrowheads="1"/>
          </p:cNvSpPr>
          <p:nvPr>
            <p:ph type="body" sz="half" idx="4294967295"/>
          </p:nvPr>
        </p:nvSpPr>
        <p:spPr>
          <a:xfrm>
            <a:off x="685800" y="1365250"/>
            <a:ext cx="7232650" cy="785813"/>
          </a:xfrm>
        </p:spPr>
        <p:txBody>
          <a:bodyPr/>
          <a:lstStyle/>
          <a:p>
            <a:pPr marL="0" lvl="1"/>
            <a:r>
              <a:rPr lang="en-US" altLang="zh-CN" sz="2000" dirty="0">
                <a:ea typeface="宋体" panose="02010600030101010101" pitchFamily="2" charset="-122"/>
              </a:rPr>
              <a:t>2. </a:t>
            </a:r>
            <a:r>
              <a:rPr lang="zh-CN" altLang="en-US" sz="2000" dirty="0">
                <a:ea typeface="宋体" panose="02010600030101010101" pitchFamily="2" charset="-122"/>
              </a:rPr>
              <a:t>if the requested resource is </a:t>
            </a:r>
            <a:r>
              <a:rPr lang="zh-CN" altLang="en-US" sz="2000" b="1" dirty="0">
                <a:solidFill>
                  <a:srgbClr val="FF0000"/>
                </a:solidFill>
                <a:ea typeface="宋体" panose="02010600030101010101" pitchFamily="2" charset="-122"/>
              </a:rPr>
              <a:t>available</a:t>
            </a:r>
            <a:r>
              <a:rPr lang="zh-CN" altLang="en-US" sz="2000" dirty="0">
                <a:ea typeface="宋体" panose="02010600030101010101" pitchFamily="2" charset="-122"/>
              </a:rPr>
              <a:t>, then converts the </a:t>
            </a:r>
            <a:r>
              <a:rPr lang="zh-CN" altLang="en-US" sz="2000" b="1" i="1" u="sng" dirty="0">
                <a:ea typeface="宋体" panose="02010600030101010101" pitchFamily="2" charset="-122"/>
              </a:rPr>
              <a:t>request edge</a:t>
            </a:r>
            <a:r>
              <a:rPr lang="zh-CN" altLang="en-US" sz="2000" dirty="0">
                <a:ea typeface="宋体" panose="02010600030101010101" pitchFamily="2" charset="-122"/>
              </a:rPr>
              <a:t> to the </a:t>
            </a:r>
            <a:r>
              <a:rPr lang="zh-CN" altLang="en-US" sz="2000" b="1" i="1" u="sng" dirty="0">
                <a:ea typeface="宋体" panose="02010600030101010101" pitchFamily="2" charset="-122"/>
              </a:rPr>
              <a:t>assignment edge ，</a:t>
            </a:r>
            <a:r>
              <a:rPr lang="en-US" altLang="zh-CN" sz="2000" dirty="0">
                <a:solidFill>
                  <a:srgbClr val="FF0000"/>
                </a:solidFill>
                <a:ea typeface="宋体" panose="02010600030101010101" pitchFamily="2" charset="-122"/>
                <a:sym typeface="Arial" panose="020B0604020202020204" pitchFamily="34" charset="0"/>
              </a:rPr>
              <a:t>otherwise, p</a:t>
            </a:r>
            <a:r>
              <a:rPr lang="en-US" altLang="zh-CN" sz="2000" baseline="-25000" dirty="0">
                <a:solidFill>
                  <a:srgbClr val="FF0000"/>
                </a:solidFill>
                <a:ea typeface="宋体" panose="02010600030101010101" pitchFamily="2" charset="-122"/>
                <a:sym typeface="Arial" panose="020B0604020202020204" pitchFamily="34" charset="0"/>
              </a:rPr>
              <a:t>i</a:t>
            </a:r>
            <a:r>
              <a:rPr lang="en-US" altLang="zh-CN" sz="2000" dirty="0">
                <a:solidFill>
                  <a:srgbClr val="FF0000"/>
                </a:solidFill>
                <a:ea typeface="宋体" panose="02010600030101010101" pitchFamily="2" charset="-122"/>
                <a:sym typeface="Arial" panose="020B0604020202020204" pitchFamily="34" charset="0"/>
              </a:rPr>
              <a:t> waits.</a:t>
            </a:r>
            <a:endParaRPr lang="en-US" altLang="zh-CN" sz="2000" dirty="0">
              <a:solidFill>
                <a:srgbClr val="FF0000"/>
              </a:solidFill>
              <a:ea typeface="宋体" panose="02010600030101010101" pitchFamily="2" charset="-122"/>
            </a:endParaRPr>
          </a:p>
          <a:p>
            <a:endParaRPr lang="zh-CN" altLang="en-US" sz="2000" dirty="0">
              <a:solidFill>
                <a:srgbClr val="FF0000"/>
              </a:solidFill>
              <a:ea typeface="宋体" panose="02010600030101010101" pitchFamily="2" charset="-122"/>
            </a:endParaRPr>
          </a:p>
          <a:p>
            <a:endParaRPr lang="zh-CN" altLang="en-US" sz="2000" b="1" i="1" u="sng" dirty="0">
              <a:ea typeface="宋体" panose="02010600030101010101" pitchFamily="2" charset="-122"/>
            </a:endParaRPr>
          </a:p>
        </p:txBody>
      </p:sp>
      <p:graphicFrame>
        <p:nvGraphicFramePr>
          <p:cNvPr id="51204" name="Object 4">
            <a:extLst>
              <a:ext uri="{FF2B5EF4-FFF2-40B4-BE49-F238E27FC236}">
                <a16:creationId xmlns:a16="http://schemas.microsoft.com/office/drawing/2014/main" id="{A019051D-4CC6-4DCB-902F-8CE8B19323D0}"/>
              </a:ext>
            </a:extLst>
          </p:cNvPr>
          <p:cNvGraphicFramePr>
            <a:graphicFrameLocks noGrp="1" noChangeAspect="1"/>
          </p:cNvGraphicFramePr>
          <p:nvPr>
            <p:ph sz="half" idx="4294967295"/>
            <p:extLst>
              <p:ext uri="{D42A27DB-BD31-4B8C-83A1-F6EECF244321}">
                <p14:modId xmlns:p14="http://schemas.microsoft.com/office/powerpoint/2010/main" val="3808597943"/>
              </p:ext>
            </p:extLst>
          </p:nvPr>
        </p:nvGraphicFramePr>
        <p:xfrm>
          <a:off x="1799523" y="2552700"/>
          <a:ext cx="4459288" cy="3043238"/>
        </p:xfrm>
        <a:graphic>
          <a:graphicData uri="http://schemas.openxmlformats.org/presentationml/2006/ole">
            <mc:AlternateContent xmlns:mc="http://schemas.openxmlformats.org/markup-compatibility/2006">
              <mc:Choice xmlns:v="urn:schemas-microsoft-com:vml" Requires="v">
                <p:oleObj spid="_x0000_s51523"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523" y="255270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5" name="椭圆形标注 2">
            <a:extLst>
              <a:ext uri="{FF2B5EF4-FFF2-40B4-BE49-F238E27FC236}">
                <a16:creationId xmlns:a16="http://schemas.microsoft.com/office/drawing/2014/main" id="{5A9ABAC5-53E4-4607-AD81-A32AE17B8934}"/>
              </a:ext>
            </a:extLst>
          </p:cNvPr>
          <p:cNvSpPr>
            <a:spLocks noChangeArrowheads="1"/>
          </p:cNvSpPr>
          <p:nvPr/>
        </p:nvSpPr>
        <p:spPr bwMode="auto">
          <a:xfrm>
            <a:off x="144552" y="2405857"/>
            <a:ext cx="3223115" cy="544512"/>
          </a:xfrm>
          <a:prstGeom prst="wedgeEllipseCallout">
            <a:avLst>
              <a:gd name="adj1" fmla="val 38472"/>
              <a:gd name="adj2" fmla="val 115968"/>
            </a:avLst>
          </a:prstGeom>
          <a:solidFill>
            <a:schemeClr val="accent1"/>
          </a:solidFill>
          <a:ln w="9525">
            <a:solidFill>
              <a:schemeClr val="tx1"/>
            </a:solidFill>
            <a:miter lim="800000"/>
            <a:headEnd/>
            <a:tailEnd/>
          </a:ln>
        </p:spPr>
        <p:txBody>
          <a:bodyPr wrap="none" lIns="0"/>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smtClean="0">
                <a:ea typeface="宋体" panose="02010600030101010101" pitchFamily="2" charset="-122"/>
              </a:rPr>
              <a:t>目前资源</a:t>
            </a:r>
            <a:r>
              <a:rPr lang="en-US" altLang="zh-CN" sz="1800" dirty="0">
                <a:ea typeface="宋体" panose="02010600030101010101" pitchFamily="2" charset="-122"/>
              </a:rPr>
              <a:t>R1</a:t>
            </a:r>
            <a:r>
              <a:rPr lang="zh-CN" altLang="en-US" sz="1800" dirty="0">
                <a:ea typeface="宋体" panose="02010600030101010101" pitchFamily="2" charset="-122"/>
              </a:rPr>
              <a:t>可用，假分配</a:t>
            </a:r>
          </a:p>
        </p:txBody>
      </p:sp>
      <p:sp>
        <p:nvSpPr>
          <p:cNvPr id="51206" name="文本框 1">
            <a:extLst>
              <a:ext uri="{FF2B5EF4-FFF2-40B4-BE49-F238E27FC236}">
                <a16:creationId xmlns:a16="http://schemas.microsoft.com/office/drawing/2014/main" id="{155F65D2-2E23-4523-A115-8283803C98A2}"/>
              </a:ext>
            </a:extLst>
          </p:cNvPr>
          <p:cNvSpPr txBox="1">
            <a:spLocks noChangeArrowheads="1"/>
          </p:cNvSpPr>
          <p:nvPr/>
        </p:nvSpPr>
        <p:spPr bwMode="auto">
          <a:xfrm>
            <a:off x="6454074" y="2552700"/>
            <a:ext cx="204315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可用</a:t>
            </a:r>
            <a:r>
              <a:rPr lang="zh-CN" altLang="en-US" sz="1800" dirty="0">
                <a:ea typeface="宋体" panose="02010600030101010101" pitchFamily="2" charset="-122"/>
                <a:sym typeface="Arial" panose="020B0604020202020204" pitchFamily="34" charset="0"/>
              </a:rPr>
              <a:t>，则</a:t>
            </a:r>
          </a:p>
          <a:p>
            <a:pPr eaLnBrk="1" hangingPunct="1">
              <a:spcBef>
                <a:spcPct val="0"/>
              </a:spcBef>
              <a:buClrTx/>
              <a:buSzTx/>
              <a:buFont typeface="Arial" panose="020B0604020202020204" pitchFamily="34" charset="0"/>
              <a:buNone/>
            </a:pPr>
            <a:r>
              <a:rPr lang="zh-CN" altLang="en-US" sz="1800" dirty="0">
                <a:solidFill>
                  <a:srgbClr val="FF0000"/>
                </a:solidFill>
                <a:ea typeface="宋体" panose="02010600030101010101" pitchFamily="2" charset="-122"/>
                <a:sym typeface="Arial" panose="020B0604020202020204" pitchFamily="34" charset="0"/>
              </a:rPr>
              <a:t>先假定</a:t>
            </a:r>
            <a:r>
              <a:rPr lang="zh-CN" altLang="en-US" sz="1800" dirty="0">
                <a:ea typeface="宋体" panose="02010600030101010101" pitchFamily="2" charset="-122"/>
                <a:sym typeface="Arial" panose="020B0604020202020204" pitchFamily="34" charset="0"/>
              </a:rPr>
              <a:t>将资源分配给请求的进程，</a:t>
            </a:r>
            <a:r>
              <a:rPr lang="zh-CN" altLang="en-US" sz="1800" b="1" u="sng" dirty="0">
                <a:solidFill>
                  <a:srgbClr val="FF0000"/>
                </a:solidFill>
                <a:ea typeface="宋体" panose="02010600030101010101" pitchFamily="2" charset="-122"/>
                <a:sym typeface="Arial" panose="020B0604020202020204" pitchFamily="34" charset="0"/>
              </a:rPr>
              <a:t>然后探测是否存在环；</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sym typeface="Arial" panose="020B0604020202020204" pitchFamily="34" charset="0"/>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sym typeface="Arial" panose="020B0604020202020204" pitchFamily="34" charset="0"/>
              </a:rPr>
              <a:t>如果资源</a:t>
            </a:r>
            <a:r>
              <a:rPr lang="zh-CN" altLang="en-US" sz="1800" dirty="0">
                <a:solidFill>
                  <a:srgbClr val="003399"/>
                </a:solidFill>
                <a:ea typeface="宋体" panose="02010600030101010101" pitchFamily="2" charset="-122"/>
                <a:sym typeface="Arial" panose="020B0604020202020204" pitchFamily="34" charset="0"/>
              </a:rPr>
              <a:t>不可用</a:t>
            </a:r>
            <a:r>
              <a:rPr lang="zh-CN" altLang="en-US" sz="1800" dirty="0">
                <a:ea typeface="宋体" panose="02010600030101010101" pitchFamily="2" charset="-122"/>
                <a:sym typeface="Arial" panose="020B0604020202020204" pitchFamily="34" charset="0"/>
              </a:rPr>
              <a:t>，则请求资源的进程进入等待状态</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B22EFFC-4261-4BFB-AADA-02F77F25871F}"/>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9219" name="Rectangle 3">
            <a:extLst>
              <a:ext uri="{FF2B5EF4-FFF2-40B4-BE49-F238E27FC236}">
                <a16:creationId xmlns:a16="http://schemas.microsoft.com/office/drawing/2014/main" id="{ED538B4F-ACD9-4891-8D82-DF50F430AB1D}"/>
              </a:ext>
            </a:extLst>
          </p:cNvPr>
          <p:cNvSpPr>
            <a:spLocks noGrp="1" noChangeArrowheads="1"/>
          </p:cNvSpPr>
          <p:nvPr>
            <p:ph type="body" idx="4294967295"/>
          </p:nvPr>
        </p:nvSpPr>
        <p:spPr>
          <a:xfrm>
            <a:off x="858838" y="1227138"/>
            <a:ext cx="7729537" cy="4810125"/>
          </a:xfrm>
        </p:spPr>
        <p:txBody>
          <a:bodyPr/>
          <a:lstStyle/>
          <a:p>
            <a:r>
              <a:rPr lang="en-US" altLang="zh-CN" sz="2800">
                <a:ea typeface="宋体" panose="02010600030101010101" pitchFamily="2" charset="-122"/>
              </a:rPr>
              <a:t>Example</a:t>
            </a:r>
          </a:p>
          <a:p>
            <a:pPr lvl="1"/>
            <a:r>
              <a:rPr lang="en-US" altLang="zh-CN" sz="2400" b="1">
                <a:ea typeface="宋体" panose="02010600030101010101" pitchFamily="2" charset="-122"/>
              </a:rPr>
              <a:t>Opusculum </a:t>
            </a:r>
            <a:r>
              <a:rPr lang="zh-CN" altLang="en-US" sz="2400" b="1">
                <a:ea typeface="宋体" panose="02010600030101010101" pitchFamily="2" charset="-122"/>
              </a:rPr>
              <a:t>开锁：黄宏、董卿、巩汉林、林永健 </a:t>
            </a:r>
          </a:p>
          <a:p>
            <a:pPr>
              <a:buSzPct val="85000"/>
            </a:pPr>
            <a:r>
              <a:rPr lang="en-US" altLang="zh-CN" sz="2800">
                <a:ea typeface="宋体" panose="02010600030101010101" pitchFamily="2" charset="-122"/>
              </a:rPr>
              <a:t>Example </a:t>
            </a:r>
          </a:p>
          <a:p>
            <a:pPr lvl="1"/>
            <a:r>
              <a:rPr lang="en-US" altLang="zh-CN" sz="2400">
                <a:ea typeface="宋体" panose="02010600030101010101" pitchFamily="2" charset="-122"/>
              </a:rPr>
              <a:t>System has 2 disk drives.</a:t>
            </a:r>
          </a:p>
          <a:p>
            <a:pPr lvl="1"/>
            <a:r>
              <a:rPr lang="en-US" altLang="zh-CN" sz="2400" i="1">
                <a:ea typeface="宋体" panose="02010600030101010101" pitchFamily="2" charset="-122"/>
              </a:rPr>
              <a:t>P</a:t>
            </a:r>
            <a:r>
              <a:rPr lang="en-US" altLang="zh-CN" sz="2400" baseline="-25000">
                <a:ea typeface="宋体" panose="02010600030101010101" pitchFamily="2" charset="-122"/>
              </a:rPr>
              <a:t>1</a:t>
            </a:r>
            <a:r>
              <a:rPr lang="en-US" altLang="zh-CN" sz="2400">
                <a:ea typeface="宋体" panose="02010600030101010101" pitchFamily="2" charset="-122"/>
              </a:rPr>
              <a:t> and </a:t>
            </a:r>
            <a:r>
              <a:rPr lang="en-US" altLang="zh-CN" sz="2400" i="1">
                <a:ea typeface="宋体" panose="02010600030101010101" pitchFamily="2" charset="-122"/>
              </a:rPr>
              <a:t>P</a:t>
            </a:r>
            <a:r>
              <a:rPr lang="en-US" altLang="zh-CN" sz="2400" baseline="-25000">
                <a:ea typeface="宋体" panose="02010600030101010101" pitchFamily="2" charset="-122"/>
              </a:rPr>
              <a:t>2</a:t>
            </a:r>
            <a:r>
              <a:rPr lang="en-US" altLang="zh-CN" sz="2400">
                <a:ea typeface="宋体" panose="02010600030101010101" pitchFamily="2" charset="-122"/>
              </a:rPr>
              <a:t> </a:t>
            </a:r>
            <a:r>
              <a:rPr lang="en-US" altLang="zh-CN" sz="2400">
                <a:solidFill>
                  <a:srgbClr val="006600"/>
                </a:solidFill>
                <a:ea typeface="宋体" panose="02010600030101010101" pitchFamily="2" charset="-122"/>
              </a:rPr>
              <a:t>each hold one disk drive and each needs another one</a:t>
            </a:r>
            <a:r>
              <a:rPr lang="en-US" altLang="zh-CN" sz="2400">
                <a:ea typeface="宋体" panose="02010600030101010101" pitchFamily="2" charset="-122"/>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D17E578-36C1-4313-966A-FE29D242A745}"/>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Step 3</a:t>
            </a:r>
          </a:p>
        </p:txBody>
      </p:sp>
      <p:sp>
        <p:nvSpPr>
          <p:cNvPr id="52227" name="Rectangle 3">
            <a:extLst>
              <a:ext uri="{FF2B5EF4-FFF2-40B4-BE49-F238E27FC236}">
                <a16:creationId xmlns:a16="http://schemas.microsoft.com/office/drawing/2014/main" id="{54BD1B41-CB2C-47DC-A496-A91C9530EEB3}"/>
              </a:ext>
            </a:extLst>
          </p:cNvPr>
          <p:cNvSpPr>
            <a:spLocks noGrp="1" noChangeArrowheads="1"/>
          </p:cNvSpPr>
          <p:nvPr>
            <p:ph type="body" sz="half" idx="4294967295"/>
          </p:nvPr>
        </p:nvSpPr>
        <p:spPr>
          <a:xfrm>
            <a:off x="1174750" y="1444625"/>
            <a:ext cx="7324725" cy="792163"/>
          </a:xfrm>
        </p:spPr>
        <p:txBody>
          <a:bodyPr/>
          <a:lstStyle/>
          <a:p>
            <a:r>
              <a:rPr lang="en-US" altLang="zh-CN" sz="2000">
                <a:ea typeface="宋体" panose="02010600030101010101" pitchFamily="2" charset="-122"/>
              </a:rPr>
              <a:t>3</a:t>
            </a:r>
            <a:r>
              <a:rPr lang="en-US" altLang="zh-CN" sz="2000">
                <a:solidFill>
                  <a:srgbClr val="00759E"/>
                </a:solidFill>
                <a:ea typeface="宋体" panose="02010600030101010101" pitchFamily="2" charset="-122"/>
              </a:rPr>
              <a:t>. </a:t>
            </a:r>
            <a:r>
              <a:rPr lang="zh-CN" altLang="en-US" sz="2000">
                <a:solidFill>
                  <a:srgbClr val="006600"/>
                </a:solidFill>
                <a:ea typeface="宋体" panose="02010600030101010101" pitchFamily="2" charset="-122"/>
              </a:rPr>
              <a:t>If a cycle is detected</a:t>
            </a:r>
            <a:r>
              <a:rPr lang="zh-CN" altLang="en-US" sz="2000">
                <a:ea typeface="宋体" panose="02010600030101010101" pitchFamily="2" charset="-122"/>
              </a:rPr>
              <a:t>, the request </a:t>
            </a:r>
            <a:r>
              <a:rPr lang="zh-CN" altLang="en-US" sz="2000">
                <a:solidFill>
                  <a:srgbClr val="C00000"/>
                </a:solidFill>
                <a:ea typeface="宋体" panose="02010600030101010101" pitchFamily="2" charset="-122"/>
              </a:rPr>
              <a:t>should not be </a:t>
            </a:r>
            <a:r>
              <a:rPr lang="zh-CN" altLang="en-US" sz="2000">
                <a:ea typeface="宋体" panose="02010600030101010101" pitchFamily="2" charset="-122"/>
              </a:rPr>
              <a:t>granted, otherwise, the request </a:t>
            </a:r>
            <a:r>
              <a:rPr lang="zh-CN" altLang="en-US" sz="2000">
                <a:solidFill>
                  <a:srgbClr val="C00000"/>
                </a:solidFill>
                <a:ea typeface="宋体" panose="02010600030101010101" pitchFamily="2" charset="-122"/>
              </a:rPr>
              <a:t>should be </a:t>
            </a:r>
            <a:r>
              <a:rPr lang="zh-CN" altLang="en-US" sz="2000">
                <a:ea typeface="宋体" panose="02010600030101010101" pitchFamily="2" charset="-122"/>
              </a:rPr>
              <a:t>granted.</a:t>
            </a:r>
          </a:p>
          <a:p>
            <a:pPr lvl="1"/>
            <a:endParaRPr lang="zh-CN" altLang="en-US" sz="2000" b="1" i="1" u="sng">
              <a:ea typeface="宋体" panose="02010600030101010101" pitchFamily="2" charset="-122"/>
            </a:endParaRPr>
          </a:p>
        </p:txBody>
      </p:sp>
      <p:graphicFrame>
        <p:nvGraphicFramePr>
          <p:cNvPr id="52228" name="Object 4">
            <a:extLst>
              <a:ext uri="{FF2B5EF4-FFF2-40B4-BE49-F238E27FC236}">
                <a16:creationId xmlns:a16="http://schemas.microsoft.com/office/drawing/2014/main" id="{C5553D54-7DD5-4497-A08F-CAF100675281}"/>
              </a:ext>
            </a:extLst>
          </p:cNvPr>
          <p:cNvGraphicFramePr>
            <a:graphicFrameLocks noGrp="1" noChangeAspect="1"/>
          </p:cNvGraphicFramePr>
          <p:nvPr>
            <p:ph sz="half" idx="4294967295"/>
          </p:nvPr>
        </p:nvGraphicFramePr>
        <p:xfrm>
          <a:off x="1914525" y="2787650"/>
          <a:ext cx="4459288" cy="3043238"/>
        </p:xfrm>
        <a:graphic>
          <a:graphicData uri="http://schemas.openxmlformats.org/presentationml/2006/ole">
            <mc:AlternateContent xmlns:mc="http://schemas.openxmlformats.org/markup-compatibility/2006">
              <mc:Choice xmlns:v="urn:schemas-microsoft-com:vml" Requires="v">
                <p:oleObj spid="_x0000_s52548"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2787650"/>
                        <a:ext cx="4459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29" name="Text Box 5">
            <a:extLst>
              <a:ext uri="{FF2B5EF4-FFF2-40B4-BE49-F238E27FC236}">
                <a16:creationId xmlns:a16="http://schemas.microsoft.com/office/drawing/2014/main" id="{1EBB51B3-0307-4D85-B2F5-FEB8D8ED300C}"/>
              </a:ext>
            </a:extLst>
          </p:cNvPr>
          <p:cNvSpPr txBox="1">
            <a:spLocks noChangeArrowheads="1"/>
          </p:cNvSpPr>
          <p:nvPr/>
        </p:nvSpPr>
        <p:spPr bwMode="auto">
          <a:xfrm>
            <a:off x="6880225" y="3314700"/>
            <a:ext cx="178752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Yes, request should be granted</a:t>
            </a:r>
          </a:p>
          <a:p>
            <a:pPr algn="ctr">
              <a:spcBef>
                <a:spcPct val="50000"/>
              </a:spcBef>
              <a:buClrTx/>
              <a:buSzTx/>
              <a:buFont typeface="Arial" panose="020B0604020202020204" pitchFamily="34" charset="0"/>
              <a:buNone/>
            </a:pPr>
            <a:r>
              <a:rPr lang="en-US" altLang="zh-CN" sz="1800" dirty="0">
                <a:solidFill>
                  <a:srgbClr val="C00000"/>
                </a:solidFill>
                <a:ea typeface="宋体" panose="02010600030101010101" pitchFamily="2" charset="-122"/>
              </a:rPr>
              <a:t>(No cycle)</a:t>
            </a:r>
          </a:p>
        </p:txBody>
      </p:sp>
      <p:sp>
        <p:nvSpPr>
          <p:cNvPr id="52230" name="矩形 1">
            <a:extLst>
              <a:ext uri="{FF2B5EF4-FFF2-40B4-BE49-F238E27FC236}">
                <a16:creationId xmlns:a16="http://schemas.microsoft.com/office/drawing/2014/main" id="{E7D25A26-8158-41FF-B2C1-048095A88763}"/>
              </a:ext>
            </a:extLst>
          </p:cNvPr>
          <p:cNvSpPr>
            <a:spLocks noChangeArrowheads="1"/>
          </p:cNvSpPr>
          <p:nvPr/>
        </p:nvSpPr>
        <p:spPr bwMode="auto">
          <a:xfrm>
            <a:off x="2911475" y="5976938"/>
            <a:ext cx="2424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No cycle </a:t>
            </a:r>
            <a:r>
              <a:rPr lang="en-US" altLang="zh-CN" sz="1800">
                <a:ea typeface="宋体" panose="02010600030101010101" pitchFamily="2" charset="-122"/>
                <a:sym typeface="Wingdings" panose="05000000000000000000" pitchFamily="2" charset="2"/>
              </a:rPr>
              <a:t>safe state</a:t>
            </a: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52231" name="椭圆形标注 2">
            <a:extLst>
              <a:ext uri="{FF2B5EF4-FFF2-40B4-BE49-F238E27FC236}">
                <a16:creationId xmlns:a16="http://schemas.microsoft.com/office/drawing/2014/main" id="{5D437974-D2A7-4F52-983A-528C4F653674}"/>
              </a:ext>
            </a:extLst>
          </p:cNvPr>
          <p:cNvSpPr>
            <a:spLocks noChangeArrowheads="1"/>
          </p:cNvSpPr>
          <p:nvPr/>
        </p:nvSpPr>
        <p:spPr bwMode="auto">
          <a:xfrm>
            <a:off x="173037" y="2149676"/>
            <a:ext cx="2499142" cy="1738743"/>
          </a:xfrm>
          <a:prstGeom prst="wedgeEllipseCallout">
            <a:avLst>
              <a:gd name="adj1" fmla="val 57536"/>
              <a:gd name="adj2" fmla="val 35489"/>
            </a:avLst>
          </a:prstGeom>
          <a:solidFill>
            <a:schemeClr val="accent1"/>
          </a:solidFill>
          <a:ln w="9525">
            <a:solidFill>
              <a:schemeClr val="tx1"/>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无环，说明如果把</a:t>
            </a:r>
            <a:r>
              <a:rPr lang="en-US" altLang="zh-CN" sz="1600" dirty="0">
                <a:ea typeface="宋体" panose="02010600030101010101" pitchFamily="2" charset="-122"/>
              </a:rPr>
              <a:t>R1</a:t>
            </a:r>
            <a:r>
              <a:rPr lang="zh-CN" altLang="en-US" sz="1600" dirty="0">
                <a:ea typeface="宋体" panose="02010600030101010101" pitchFamily="2" charset="-122"/>
              </a:rPr>
              <a:t>分配给</a:t>
            </a:r>
            <a:r>
              <a:rPr lang="en-US" altLang="zh-CN" sz="1600" dirty="0">
                <a:ea typeface="宋体" panose="02010600030101010101" pitchFamily="2" charset="-122"/>
              </a:rPr>
              <a:t>P1</a:t>
            </a:r>
            <a:r>
              <a:rPr lang="zh-CN" altLang="en-US" sz="1600" dirty="0">
                <a:ea typeface="宋体" panose="02010600030101010101" pitchFamily="2" charset="-122"/>
              </a:rPr>
              <a:t>后，系统是安全的，不会</a:t>
            </a:r>
            <a:r>
              <a:rPr lang="zh-CN" altLang="en-US" sz="1600" dirty="0" smtClean="0">
                <a:ea typeface="宋体" panose="02010600030101010101" pitchFamily="2" charset="-122"/>
              </a:rPr>
              <a:t>导致死锁，</a:t>
            </a:r>
            <a:r>
              <a:rPr lang="zh-CN" altLang="en-US" sz="1600" dirty="0">
                <a:ea typeface="宋体" panose="02010600030101010101" pitchFamily="2" charset="-122"/>
              </a:rPr>
              <a:t>因此</a:t>
            </a:r>
            <a:r>
              <a:rPr lang="zh-CN" altLang="en-US" sz="1600" b="1" dirty="0">
                <a:solidFill>
                  <a:srgbClr val="0009C0"/>
                </a:solidFill>
                <a:ea typeface="宋体" panose="02010600030101010101" pitchFamily="2" charset="-122"/>
              </a:rPr>
              <a:t>可以真分配。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7CCE91A-CF01-4B3D-8E5C-2EEB006A313F}"/>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sp>
        <p:nvSpPr>
          <p:cNvPr id="53251" name="Text Box 3">
            <a:extLst>
              <a:ext uri="{FF2B5EF4-FFF2-40B4-BE49-F238E27FC236}">
                <a16:creationId xmlns:a16="http://schemas.microsoft.com/office/drawing/2014/main" id="{71D8D31B-F71F-4D70-BBF9-D6E9671CE034}"/>
              </a:ext>
            </a:extLst>
          </p:cNvPr>
          <p:cNvSpPr txBox="1">
            <a:spLocks noChangeArrowheads="1"/>
          </p:cNvSpPr>
          <p:nvPr/>
        </p:nvSpPr>
        <p:spPr bwMode="auto">
          <a:xfrm>
            <a:off x="6292850" y="1924050"/>
            <a:ext cx="24749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solidFill>
                  <a:srgbClr val="000099"/>
                </a:solidFill>
                <a:ea typeface="宋体" panose="02010600030101010101" pitchFamily="2" charset="-122"/>
              </a:rPr>
              <a:t>Suppose that </a:t>
            </a:r>
            <a:r>
              <a:rPr lang="en-US" altLang="zh-CN" sz="2400">
                <a:solidFill>
                  <a:srgbClr val="C00000"/>
                </a:solidFill>
                <a:ea typeface="宋体" panose="02010600030101010101" pitchFamily="2" charset="-122"/>
              </a:rPr>
              <a:t>P2 </a:t>
            </a:r>
            <a:r>
              <a:rPr lang="en-US" altLang="zh-CN" sz="2400">
                <a:solidFill>
                  <a:srgbClr val="000099"/>
                </a:solidFill>
                <a:ea typeface="宋体" panose="02010600030101010101" pitchFamily="2" charset="-122"/>
              </a:rPr>
              <a:t>requests </a:t>
            </a:r>
            <a:r>
              <a:rPr lang="en-US" altLang="zh-CN" sz="2400">
                <a:solidFill>
                  <a:srgbClr val="C00000"/>
                </a:solidFill>
                <a:ea typeface="宋体" panose="02010600030101010101" pitchFamily="2" charset="-122"/>
              </a:rPr>
              <a:t>R2</a:t>
            </a:r>
            <a:r>
              <a:rPr lang="en-US" altLang="zh-CN" sz="2400">
                <a:solidFill>
                  <a:srgbClr val="000099"/>
                </a:solidFill>
                <a:ea typeface="宋体" panose="02010600030101010101" pitchFamily="2" charset="-122"/>
              </a:rPr>
              <a:t> at this time, can this request  be granted ?</a:t>
            </a:r>
          </a:p>
        </p:txBody>
      </p:sp>
      <p:graphicFrame>
        <p:nvGraphicFramePr>
          <p:cNvPr id="53252" name="Object 4">
            <a:extLst>
              <a:ext uri="{FF2B5EF4-FFF2-40B4-BE49-F238E27FC236}">
                <a16:creationId xmlns:a16="http://schemas.microsoft.com/office/drawing/2014/main" id="{40D0262A-A11A-40F6-8FDA-B05FE95B6331}"/>
              </a:ext>
            </a:extLst>
          </p:cNvPr>
          <p:cNvGraphicFramePr>
            <a:graphicFrameLocks noGrp="1" noChangeAspect="1"/>
          </p:cNvGraphicFramePr>
          <p:nvPr>
            <p:ph idx="4294967295"/>
          </p:nvPr>
        </p:nvGraphicFramePr>
        <p:xfrm>
          <a:off x="279400" y="1471613"/>
          <a:ext cx="5372100" cy="4114800"/>
        </p:xfrm>
        <a:graphic>
          <a:graphicData uri="http://schemas.openxmlformats.org/presentationml/2006/ole">
            <mc:AlternateContent xmlns:mc="http://schemas.openxmlformats.org/markup-compatibility/2006">
              <mc:Choice xmlns:v="urn:schemas-microsoft-com:vml" Requires="v">
                <p:oleObj spid="_x0000_s53569"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471613"/>
                        <a:ext cx="5372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图片 1">
            <a:extLst>
              <a:ext uri="{FF2B5EF4-FFF2-40B4-BE49-F238E27FC236}">
                <a16:creationId xmlns:a16="http://schemas.microsoft.com/office/drawing/2014/main" id="{83FAC77E-580D-4F9E-85D1-A31E82E42D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9174" y="1614528"/>
            <a:ext cx="513556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椭圆形标注 2">
            <a:extLst>
              <a:ext uri="{FF2B5EF4-FFF2-40B4-BE49-F238E27FC236}">
                <a16:creationId xmlns:a16="http://schemas.microsoft.com/office/drawing/2014/main" id="{6C7AB88B-89BD-4762-B00F-D7B01AA67215}"/>
              </a:ext>
            </a:extLst>
          </p:cNvPr>
          <p:cNvSpPr>
            <a:spLocks noChangeArrowheads="1"/>
          </p:cNvSpPr>
          <p:nvPr/>
        </p:nvSpPr>
        <p:spPr bwMode="auto">
          <a:xfrm>
            <a:off x="6193380" y="3835168"/>
            <a:ext cx="1766887" cy="544512"/>
          </a:xfrm>
          <a:prstGeom prst="wedgeEllipseCallout">
            <a:avLst>
              <a:gd name="adj1" fmla="val -96741"/>
              <a:gd name="adj2" fmla="val -1380"/>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提出申请</a:t>
            </a:r>
          </a:p>
        </p:txBody>
      </p:sp>
      <p:sp>
        <p:nvSpPr>
          <p:cNvPr id="4" name="Rectangle 2">
            <a:extLst>
              <a:ext uri="{FF2B5EF4-FFF2-40B4-BE49-F238E27FC236}">
                <a16:creationId xmlns:a16="http://schemas.microsoft.com/office/drawing/2014/main" id="{22921D8C-8C4C-42CC-94B6-C0C03971CF56}"/>
              </a:ext>
            </a:extLst>
          </p:cNvPr>
          <p:cNvSpPr txBox="1">
            <a:spLocks noChangeArrowheads="1"/>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Arial" panose="020B0604020202020204" pitchFamily="34" charset="0"/>
              </a:defRPr>
            </a:lvl1pPr>
            <a:lvl2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2pPr>
            <a:lvl3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3pPr>
            <a:lvl4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4pPr>
            <a:lvl5pPr algn="ctr" rtl="0" eaLnBrk="0" fontAlgn="base" hangingPunct="0">
              <a:spcBef>
                <a:spcPct val="0"/>
              </a:spcBef>
              <a:spcAft>
                <a:spcPct val="0"/>
              </a:spcAft>
              <a:defRPr sz="3200" b="1">
                <a:solidFill>
                  <a:srgbClr val="993300"/>
                </a:solidFill>
                <a:latin typeface="Helvetica" pitchFamily="2" charset="0"/>
                <a:cs typeface="Arial"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000" kern="0">
                <a:effectLst>
                  <a:outerShdw blurRad="38100" dist="38100" dir="2700000" algn="tl">
                    <a:srgbClr val="C0C0C0"/>
                  </a:outerShdw>
                </a:effectLst>
                <a:ea typeface="宋体" pitchFamily="2" charset="-122"/>
                <a:cs typeface="+mj-cs"/>
              </a:rPr>
              <a:t>Resource-Allocation Graph For Deadlock Avoidance(Demo2)</a:t>
            </a:r>
            <a:endParaRPr lang="en-US" altLang="zh-CN" sz="2000" kern="0" dirty="0">
              <a:effectLst>
                <a:outerShdw blurRad="38100" dist="38100" dir="2700000" algn="tl">
                  <a:srgbClr val="C0C0C0"/>
                </a:outerShdw>
              </a:effectLst>
              <a:ea typeface="宋体" pitchFamily="2" charset="-122"/>
              <a:cs typeface="+mj-cs"/>
            </a:endParaRPr>
          </a:p>
        </p:txBody>
      </p:sp>
      <p:sp>
        <p:nvSpPr>
          <p:cNvPr id="54277" name="矩形 4">
            <a:extLst>
              <a:ext uri="{FF2B5EF4-FFF2-40B4-BE49-F238E27FC236}">
                <a16:creationId xmlns:a16="http://schemas.microsoft.com/office/drawing/2014/main" id="{C0A94FB8-B6CB-4411-908E-49CBF3AA0216}"/>
              </a:ext>
            </a:extLst>
          </p:cNvPr>
          <p:cNvSpPr>
            <a:spLocks noChangeArrowheads="1"/>
          </p:cNvSpPr>
          <p:nvPr/>
        </p:nvSpPr>
        <p:spPr bwMode="auto">
          <a:xfrm>
            <a:off x="944563" y="1020763"/>
            <a:ext cx="7218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en-US" altLang="zh-CN" sz="2000">
                <a:ea typeface="宋体" panose="02010600030101010101" pitchFamily="2" charset="-122"/>
              </a:rPr>
              <a:t>1. </a:t>
            </a:r>
            <a:r>
              <a:rPr lang="zh-CN" altLang="en-US" sz="2000">
                <a:ea typeface="宋体" panose="02010600030101010101" pitchFamily="2" charset="-122"/>
              </a:rPr>
              <a:t>Converts the relevant </a:t>
            </a:r>
            <a:r>
              <a:rPr lang="zh-CN" altLang="en-US" sz="2000" b="1" i="1" u="sng">
                <a:ea typeface="宋体" panose="02010600030101010101" pitchFamily="2" charset="-122"/>
              </a:rPr>
              <a:t>claim edge</a:t>
            </a:r>
            <a:r>
              <a:rPr lang="zh-CN" altLang="en-US" sz="2000">
                <a:ea typeface="宋体" panose="02010600030101010101" pitchFamily="2" charset="-122"/>
              </a:rPr>
              <a:t> to the </a:t>
            </a:r>
            <a:r>
              <a:rPr lang="zh-CN" altLang="en-US" sz="2000" b="1" i="1" u="sng">
                <a:ea typeface="宋体" panose="02010600030101010101" pitchFamily="2" charset="-122"/>
              </a:rPr>
              <a:t>request edge</a:t>
            </a:r>
          </a:p>
        </p:txBody>
      </p:sp>
      <p:sp>
        <p:nvSpPr>
          <p:cNvPr id="6" name="圆角矩形标注 5"/>
          <p:cNvSpPr/>
          <p:nvPr/>
        </p:nvSpPr>
        <p:spPr bwMode="auto">
          <a:xfrm>
            <a:off x="5466033" y="4625996"/>
            <a:ext cx="2696892" cy="791737"/>
          </a:xfrm>
          <a:prstGeom prst="wedgeRoundRectCallout">
            <a:avLst>
              <a:gd name="adj1" fmla="val -70411"/>
              <a:gd name="adj2" fmla="val -46680"/>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dirty="0">
                <a:ea typeface="宋体" panose="02010600030101010101" pitchFamily="2" charset="-122"/>
              </a:rPr>
              <a:t>relevant </a:t>
            </a:r>
            <a:r>
              <a:rPr lang="en-US" altLang="zh-CN" b="1" i="1" u="sng" dirty="0">
                <a:solidFill>
                  <a:srgbClr val="003399"/>
                </a:solidFill>
                <a:ea typeface="宋体" panose="02010600030101010101" pitchFamily="2" charset="-122"/>
              </a:rPr>
              <a:t>claim edge</a:t>
            </a:r>
            <a:r>
              <a:rPr lang="en-US" altLang="zh-CN" dirty="0">
                <a:solidFill>
                  <a:srgbClr val="003399"/>
                </a:solidFill>
                <a:ea typeface="宋体" panose="02010600030101010101" pitchFamily="2" charset="-122"/>
              </a:rPr>
              <a:t> </a:t>
            </a:r>
            <a:r>
              <a:rPr lang="en-US" altLang="zh-CN" dirty="0">
                <a:ea typeface="宋体" panose="02010600030101010101" pitchFamily="2" charset="-122"/>
              </a:rPr>
              <a:t>to the </a:t>
            </a:r>
            <a:r>
              <a:rPr lang="en-US" altLang="zh-CN" b="1" i="1" u="sng" dirty="0">
                <a:solidFill>
                  <a:srgbClr val="003399"/>
                </a:solidFill>
                <a:ea typeface="宋体" panose="02010600030101010101" pitchFamily="2" charset="-122"/>
              </a:rPr>
              <a:t>request edge</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03A228A-2254-4DB5-BF9C-7873394722B2}"/>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5299" name="Object 4">
            <a:extLst>
              <a:ext uri="{FF2B5EF4-FFF2-40B4-BE49-F238E27FC236}">
                <a16:creationId xmlns:a16="http://schemas.microsoft.com/office/drawing/2014/main" id="{2BF67141-4230-48BE-870C-A03F9EA3D2C9}"/>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5618"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0" name="椭圆形标注 2">
            <a:extLst>
              <a:ext uri="{FF2B5EF4-FFF2-40B4-BE49-F238E27FC236}">
                <a16:creationId xmlns:a16="http://schemas.microsoft.com/office/drawing/2014/main" id="{5CC7E094-0840-4E5C-B09E-1A0623C8B8F6}"/>
              </a:ext>
            </a:extLst>
          </p:cNvPr>
          <p:cNvSpPr>
            <a:spLocks noChangeArrowheads="1"/>
          </p:cNvSpPr>
          <p:nvPr/>
        </p:nvSpPr>
        <p:spPr bwMode="auto">
          <a:xfrm>
            <a:off x="5035550" y="5021263"/>
            <a:ext cx="274796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资源可用，假分配</a:t>
            </a:r>
          </a:p>
        </p:txBody>
      </p:sp>
      <p:sp>
        <p:nvSpPr>
          <p:cNvPr id="6" name="Rectangle 3">
            <a:extLst>
              <a:ext uri="{FF2B5EF4-FFF2-40B4-BE49-F238E27FC236}">
                <a16:creationId xmlns:a16="http://schemas.microsoft.com/office/drawing/2014/main" id="{4B85AC1F-A23A-4D60-883F-4CD36FDC128C}"/>
              </a:ext>
            </a:extLst>
          </p:cNvPr>
          <p:cNvSpPr txBox="1">
            <a:spLocks noChangeArrowheads="1"/>
          </p:cNvSpPr>
          <p:nvPr/>
        </p:nvSpPr>
        <p:spPr bwMode="auto">
          <a:xfrm>
            <a:off x="1077913" y="1006475"/>
            <a:ext cx="72326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marL="0" lvl="1">
              <a:defRPr/>
            </a:pPr>
            <a:r>
              <a:rPr lang="en-US" altLang="zh-CN" sz="2000" kern="0">
                <a:ea typeface="宋体" panose="02010600030101010101" pitchFamily="2" charset="-122"/>
              </a:rPr>
              <a:t>2. </a:t>
            </a:r>
            <a:r>
              <a:rPr lang="zh-CN" altLang="en-US" sz="2000" kern="0">
                <a:ea typeface="宋体" panose="02010600030101010101" pitchFamily="2" charset="-122"/>
              </a:rPr>
              <a:t>if the requested resource is </a:t>
            </a:r>
            <a:r>
              <a:rPr lang="zh-CN" altLang="en-US" sz="2000" b="1" kern="0">
                <a:solidFill>
                  <a:srgbClr val="FF0000"/>
                </a:solidFill>
                <a:ea typeface="宋体" panose="02010600030101010101" pitchFamily="2" charset="-122"/>
              </a:rPr>
              <a:t>available</a:t>
            </a:r>
            <a:r>
              <a:rPr lang="zh-CN" altLang="en-US" sz="2000" kern="0">
                <a:ea typeface="宋体" panose="02010600030101010101" pitchFamily="2" charset="-122"/>
              </a:rPr>
              <a:t>, then converts the </a:t>
            </a:r>
            <a:r>
              <a:rPr lang="zh-CN" altLang="en-US" sz="2000" b="1" i="1" u="sng" kern="0">
                <a:ea typeface="宋体" panose="02010600030101010101" pitchFamily="2" charset="-122"/>
              </a:rPr>
              <a:t>request edge</a:t>
            </a:r>
            <a:r>
              <a:rPr lang="zh-CN" altLang="en-US" sz="2000" kern="0">
                <a:ea typeface="宋体" panose="02010600030101010101" pitchFamily="2" charset="-122"/>
              </a:rPr>
              <a:t> to the </a:t>
            </a:r>
            <a:r>
              <a:rPr lang="zh-CN" altLang="en-US" sz="2000" b="1" i="1" u="sng" kern="0">
                <a:ea typeface="宋体" panose="02010600030101010101" pitchFamily="2" charset="-122"/>
              </a:rPr>
              <a:t>assignment edge ，</a:t>
            </a:r>
            <a:r>
              <a:rPr lang="en-US" altLang="zh-CN" sz="2000" kern="0">
                <a:solidFill>
                  <a:srgbClr val="FF0000"/>
                </a:solidFill>
                <a:ea typeface="宋体" panose="02010600030101010101" pitchFamily="2" charset="-122"/>
                <a:sym typeface="Arial" panose="020B0604020202020204" pitchFamily="34" charset="0"/>
              </a:rPr>
              <a:t>otherwise, p</a:t>
            </a:r>
            <a:r>
              <a:rPr lang="en-US" altLang="zh-CN" sz="2000" kern="0" baseline="-25000">
                <a:solidFill>
                  <a:srgbClr val="FF0000"/>
                </a:solidFill>
                <a:ea typeface="宋体" panose="02010600030101010101" pitchFamily="2" charset="-122"/>
                <a:sym typeface="Arial" panose="020B0604020202020204" pitchFamily="34" charset="0"/>
              </a:rPr>
              <a:t>i</a:t>
            </a:r>
            <a:r>
              <a:rPr lang="en-US" altLang="zh-CN" sz="2000" kern="0">
                <a:solidFill>
                  <a:srgbClr val="FF0000"/>
                </a:solidFill>
                <a:ea typeface="宋体" panose="02010600030101010101" pitchFamily="2" charset="-122"/>
                <a:sym typeface="Arial" panose="020B0604020202020204" pitchFamily="34" charset="0"/>
              </a:rPr>
              <a:t> waits.</a:t>
            </a:r>
            <a:endParaRPr lang="en-US" altLang="zh-CN" sz="2000" kern="0">
              <a:solidFill>
                <a:srgbClr val="FF0000"/>
              </a:solidFill>
              <a:ea typeface="宋体" panose="02010600030101010101" pitchFamily="2" charset="-122"/>
            </a:endParaRPr>
          </a:p>
          <a:p>
            <a:pPr>
              <a:defRPr/>
            </a:pPr>
            <a:endParaRPr lang="zh-CN" altLang="en-US" sz="2000" kern="0">
              <a:solidFill>
                <a:srgbClr val="FF0000"/>
              </a:solidFill>
              <a:ea typeface="宋体" panose="02010600030101010101" pitchFamily="2" charset="-122"/>
            </a:endParaRPr>
          </a:p>
          <a:p>
            <a:pPr>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58346FF-CC13-42F4-9094-A232082F73A9}"/>
              </a:ext>
            </a:extLst>
          </p:cNvPr>
          <p:cNvSpPr>
            <a:spLocks noGrp="1" noChangeArrowheads="1"/>
          </p:cNvSpPr>
          <p:nvPr>
            <p:ph type="title" idx="4294967295"/>
          </p:nvPr>
        </p:nvSpPr>
        <p:spPr>
          <a:ln>
            <a:miter/>
          </a:ln>
        </p:spPr>
        <p:txBody>
          <a:bodyPr/>
          <a:lstStyle/>
          <a:p>
            <a:pPr>
              <a:defRPr/>
            </a:pPr>
            <a:r>
              <a:rPr lang="en-US" altLang="zh-CN" sz="2800">
                <a:effectLst>
                  <a:outerShdw blurRad="38100" dist="38100" dir="2700000" algn="tl">
                    <a:srgbClr val="C0C0C0"/>
                  </a:outerShdw>
                </a:effectLst>
                <a:ea typeface="宋体" pitchFamily="2" charset="-122"/>
                <a:cs typeface="+mj-cs"/>
              </a:rPr>
              <a:t>Unsafe State In Resource-Allocation Graph</a:t>
            </a:r>
          </a:p>
        </p:txBody>
      </p:sp>
      <p:graphicFrame>
        <p:nvGraphicFramePr>
          <p:cNvPr id="56323" name="Object 4">
            <a:extLst>
              <a:ext uri="{FF2B5EF4-FFF2-40B4-BE49-F238E27FC236}">
                <a16:creationId xmlns:a16="http://schemas.microsoft.com/office/drawing/2014/main" id="{D422B8B9-9E3F-4AAE-BFEB-102D1BA979E7}"/>
              </a:ext>
            </a:extLst>
          </p:cNvPr>
          <p:cNvGraphicFramePr>
            <a:graphicFrameLocks noGrp="1" noChangeAspect="1"/>
          </p:cNvGraphicFramePr>
          <p:nvPr>
            <p:ph idx="4294967295"/>
          </p:nvPr>
        </p:nvGraphicFramePr>
        <p:xfrm>
          <a:off x="1077913" y="1954213"/>
          <a:ext cx="5173662" cy="3670300"/>
        </p:xfrm>
        <a:graphic>
          <a:graphicData uri="http://schemas.openxmlformats.org/presentationml/2006/ole">
            <mc:AlternateContent xmlns:mc="http://schemas.openxmlformats.org/markup-compatibility/2006">
              <mc:Choice xmlns:v="urn:schemas-microsoft-com:vml" Requires="v">
                <p:oleObj spid="_x0000_s56643" r:id="rId3" imgW="6110280" imgH="4220280" progId="Visio.Drawing.11">
                  <p:embed/>
                </p:oleObj>
              </mc:Choice>
              <mc:Fallback>
                <p:oleObj r:id="rId3" imgW="6110280" imgH="42202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1954213"/>
                        <a:ext cx="5173662"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4" name="椭圆形标注 2">
            <a:extLst>
              <a:ext uri="{FF2B5EF4-FFF2-40B4-BE49-F238E27FC236}">
                <a16:creationId xmlns:a16="http://schemas.microsoft.com/office/drawing/2014/main" id="{2297B7F0-570B-4E63-A674-97E656F524F9}"/>
              </a:ext>
            </a:extLst>
          </p:cNvPr>
          <p:cNvSpPr>
            <a:spLocks noChangeArrowheads="1"/>
          </p:cNvSpPr>
          <p:nvPr/>
        </p:nvSpPr>
        <p:spPr bwMode="auto">
          <a:xfrm>
            <a:off x="5035550" y="5021263"/>
            <a:ext cx="3220683" cy="512762"/>
          </a:xfrm>
          <a:prstGeom prst="wedgeEllipseCallout">
            <a:avLst>
              <a:gd name="adj1" fmla="val -50829"/>
              <a:gd name="adj2" fmla="val -14717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有环，不安全，不分配</a:t>
            </a:r>
          </a:p>
        </p:txBody>
      </p:sp>
      <p:sp>
        <p:nvSpPr>
          <p:cNvPr id="56325" name="Text Box 3">
            <a:extLst>
              <a:ext uri="{FF2B5EF4-FFF2-40B4-BE49-F238E27FC236}">
                <a16:creationId xmlns:a16="http://schemas.microsoft.com/office/drawing/2014/main" id="{DA999680-1785-48EF-A71E-BFBC9E60ACDC}"/>
              </a:ext>
            </a:extLst>
          </p:cNvPr>
          <p:cNvSpPr txBox="1">
            <a:spLocks noChangeArrowheads="1"/>
          </p:cNvSpPr>
          <p:nvPr/>
        </p:nvSpPr>
        <p:spPr bwMode="auto">
          <a:xfrm>
            <a:off x="6534150" y="2671763"/>
            <a:ext cx="24987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a:ea typeface="宋体" panose="02010600030101010101" pitchFamily="2" charset="-122"/>
              </a:rPr>
              <a:t>No!!!</a:t>
            </a:r>
          </a:p>
          <a:p>
            <a:pPr>
              <a:spcBef>
                <a:spcPct val="50000"/>
              </a:spcBef>
              <a:buClrTx/>
              <a:buSzTx/>
              <a:buFont typeface="Arial" panose="020B0604020202020204" pitchFamily="34" charset="0"/>
              <a:buNone/>
            </a:pPr>
            <a:r>
              <a:rPr lang="en-US" altLang="zh-CN" sz="2400">
                <a:ea typeface="宋体" panose="02010600030101010101" pitchFamily="2" charset="-122"/>
              </a:rPr>
              <a:t>There exists a cycle  =&gt;Unsafe</a:t>
            </a:r>
          </a:p>
          <a:p>
            <a:pPr>
              <a:spcBef>
                <a:spcPct val="50000"/>
              </a:spcBef>
              <a:buClrTx/>
              <a:buSzTx/>
              <a:buFont typeface="Arial" panose="020B0604020202020204" pitchFamily="34" charset="0"/>
              <a:buNone/>
            </a:pPr>
            <a:endParaRPr lang="en-US" altLang="zh-CN" sz="2400">
              <a:ea typeface="宋体" panose="02010600030101010101" pitchFamily="2" charset="-122"/>
            </a:endParaRPr>
          </a:p>
        </p:txBody>
      </p:sp>
      <p:sp>
        <p:nvSpPr>
          <p:cNvPr id="8" name="Rectangle 3">
            <a:extLst>
              <a:ext uri="{FF2B5EF4-FFF2-40B4-BE49-F238E27FC236}">
                <a16:creationId xmlns:a16="http://schemas.microsoft.com/office/drawing/2014/main" id="{B7CF39D1-0E5F-41C8-8FDA-EBE7BEA1A561}"/>
              </a:ext>
            </a:extLst>
          </p:cNvPr>
          <p:cNvSpPr txBox="1">
            <a:spLocks noChangeArrowheads="1"/>
          </p:cNvSpPr>
          <p:nvPr/>
        </p:nvSpPr>
        <p:spPr bwMode="auto">
          <a:xfrm>
            <a:off x="1196975" y="1071563"/>
            <a:ext cx="7324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Arial" panose="020B0604020202020204" pitchFamily="34" charset="0"/>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cs typeface="Arial" panose="020B0604020202020204" pitchFamily="34" charset="0"/>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cs typeface="Arial" panose="020B0604020202020204" pitchFamily="34" charset="0"/>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cs typeface="Arial" panose="020B0604020202020204" pitchFamily="34" charset="0"/>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cs typeface="Arial" panose="020B0604020202020204" pitchFamily="34" charset="0"/>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pPr>
              <a:defRPr/>
            </a:pPr>
            <a:r>
              <a:rPr lang="en-US" altLang="zh-CN" sz="2000" kern="0">
                <a:ea typeface="宋体" panose="02010600030101010101" pitchFamily="2" charset="-122"/>
              </a:rPr>
              <a:t>3</a:t>
            </a:r>
            <a:r>
              <a:rPr lang="en-US" altLang="zh-CN" sz="2000" kern="0">
                <a:solidFill>
                  <a:srgbClr val="00759E"/>
                </a:solidFill>
                <a:ea typeface="宋体" panose="02010600030101010101" pitchFamily="2" charset="-122"/>
              </a:rPr>
              <a:t>. </a:t>
            </a:r>
            <a:r>
              <a:rPr lang="zh-CN" altLang="en-US" sz="2000" kern="0">
                <a:solidFill>
                  <a:srgbClr val="00759E"/>
                </a:solidFill>
                <a:ea typeface="宋体" panose="02010600030101010101" pitchFamily="2" charset="-122"/>
              </a:rPr>
              <a:t>If a cycle is detected</a:t>
            </a:r>
            <a:r>
              <a:rPr lang="zh-CN" altLang="en-US" sz="2000" kern="0">
                <a:ea typeface="宋体" panose="02010600030101010101" pitchFamily="2" charset="-122"/>
              </a:rPr>
              <a:t>, the request should not be granted, otherwise, the request should be granted.</a:t>
            </a:r>
          </a:p>
          <a:p>
            <a:pPr lvl="1">
              <a:defRPr/>
            </a:pPr>
            <a:endParaRPr lang="zh-CN" altLang="en-US" sz="2000" b="1" i="1" u="sng" kern="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07EA3F8-891A-4CE6-8374-8710584E087D}"/>
              </a:ext>
            </a:extLst>
          </p:cNvPr>
          <p:cNvSpPr>
            <a:spLocks noGrp="1" noChangeArrowheads="1"/>
          </p:cNvSpPr>
          <p:nvPr>
            <p:ph type="title" idx="4294967295"/>
          </p:nvPr>
        </p:nvSpPr>
        <p:spPr>
          <a:ln>
            <a:miter/>
          </a:ln>
        </p:spPr>
        <p:txBody>
          <a:bodyPr/>
          <a:lstStyle/>
          <a:p>
            <a:pPr>
              <a:defRPr/>
            </a:pPr>
            <a:r>
              <a:rPr lang="en-US" altLang="zh-CN" sz="2000" dirty="0">
                <a:effectLst>
                  <a:outerShdw blurRad="38100" dist="38100" dir="2700000" algn="tl">
                    <a:srgbClr val="C0C0C0"/>
                  </a:outerShdw>
                </a:effectLst>
                <a:ea typeface="宋体" pitchFamily="2" charset="-122"/>
                <a:cs typeface="+mj-cs"/>
              </a:rPr>
              <a:t>Resource-Allocation Graph For Deadlock Avoidance(Demo2)</a:t>
            </a:r>
          </a:p>
        </p:txBody>
      </p:sp>
      <p:graphicFrame>
        <p:nvGraphicFramePr>
          <p:cNvPr id="57347" name="Object 4">
            <a:extLst>
              <a:ext uri="{FF2B5EF4-FFF2-40B4-BE49-F238E27FC236}">
                <a16:creationId xmlns:a16="http://schemas.microsoft.com/office/drawing/2014/main" id="{BE8DBFA3-67EA-4DF9-AA47-8BA0CEF15082}"/>
              </a:ext>
            </a:extLst>
          </p:cNvPr>
          <p:cNvGraphicFramePr>
            <a:graphicFrameLocks noGrp="1" noChangeAspect="1"/>
          </p:cNvGraphicFramePr>
          <p:nvPr>
            <p:ph idx="4294967295"/>
          </p:nvPr>
        </p:nvGraphicFramePr>
        <p:xfrm>
          <a:off x="685800" y="2016125"/>
          <a:ext cx="4657725" cy="3536950"/>
        </p:xfrm>
        <a:graphic>
          <a:graphicData uri="http://schemas.openxmlformats.org/presentationml/2006/ole">
            <mc:AlternateContent xmlns:mc="http://schemas.openxmlformats.org/markup-compatibility/2006">
              <mc:Choice xmlns:v="urn:schemas-microsoft-com:vml" Requires="v">
                <p:oleObj spid="_x0000_s57666" r:id="rId3" imgW="6086160" imgH="4196160" progId="Visio.Drawing.11">
                  <p:embed/>
                </p:oleObj>
              </mc:Choice>
              <mc:Fallback>
                <p:oleObj r:id="rId3" imgW="6086160" imgH="4196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16125"/>
                        <a:ext cx="465772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Text Box 3">
            <a:extLst>
              <a:ext uri="{FF2B5EF4-FFF2-40B4-BE49-F238E27FC236}">
                <a16:creationId xmlns:a16="http://schemas.microsoft.com/office/drawing/2014/main" id="{0D25870A-FFF6-4E53-9F74-C8102335EBEC}"/>
              </a:ext>
            </a:extLst>
          </p:cNvPr>
          <p:cNvSpPr txBox="1">
            <a:spLocks noChangeArrowheads="1"/>
          </p:cNvSpPr>
          <p:nvPr/>
        </p:nvSpPr>
        <p:spPr bwMode="auto">
          <a:xfrm>
            <a:off x="5959475" y="1508125"/>
            <a:ext cx="2498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solidFill>
                  <a:srgbClr val="FF0000"/>
                </a:solidFill>
                <a:ea typeface="宋体" panose="02010600030101010101" pitchFamily="2" charset="-122"/>
              </a:rPr>
              <a:t>系统恢复到原来的安全状态，</a:t>
            </a:r>
            <a:r>
              <a:rPr lang="en-US" altLang="zh-CN" sz="2000" dirty="0">
                <a:solidFill>
                  <a:srgbClr val="FF0000"/>
                </a:solidFill>
                <a:ea typeface="宋体" panose="02010600030101010101" pitchFamily="2" charset="-122"/>
              </a:rPr>
              <a:t>P2</a:t>
            </a:r>
            <a:r>
              <a:rPr lang="zh-CN" altLang="en-US" sz="2000" dirty="0">
                <a:solidFill>
                  <a:srgbClr val="FF0000"/>
                </a:solidFill>
                <a:ea typeface="宋体" panose="02010600030101010101" pitchFamily="2" charset="-122"/>
              </a:rPr>
              <a:t>被阻塞，进入等待状态</a:t>
            </a:r>
            <a:endParaRPr lang="en-US" altLang="zh-CN" sz="2000" dirty="0">
              <a:solidFill>
                <a:srgbClr val="FF0000"/>
              </a:solidFill>
              <a:ea typeface="宋体" panose="02010600030101010101" pitchFamily="2" charset="-122"/>
            </a:endParaRPr>
          </a:p>
        </p:txBody>
      </p:sp>
      <p:sp>
        <p:nvSpPr>
          <p:cNvPr id="57349" name="Text Box 3">
            <a:extLst>
              <a:ext uri="{FF2B5EF4-FFF2-40B4-BE49-F238E27FC236}">
                <a16:creationId xmlns:a16="http://schemas.microsoft.com/office/drawing/2014/main" id="{669F8232-2DEB-448A-8747-A780C4487C1A}"/>
              </a:ext>
            </a:extLst>
          </p:cNvPr>
          <p:cNvSpPr txBox="1">
            <a:spLocks noChangeArrowheads="1"/>
          </p:cNvSpPr>
          <p:nvPr/>
        </p:nvSpPr>
        <p:spPr bwMode="auto">
          <a:xfrm>
            <a:off x="5959475" y="2945845"/>
            <a:ext cx="27146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eaLnBrk="1" hangingPunct="1">
              <a:spcBef>
                <a:spcPct val="50000"/>
              </a:spcBef>
              <a:buClrTx/>
              <a:buSzTx/>
              <a:buFont typeface="Arial" panose="020B0604020202020204" pitchFamily="34" charset="0"/>
              <a:buNone/>
            </a:pPr>
            <a:r>
              <a:rPr lang="zh-CN" altLang="en-US" sz="2000" dirty="0">
                <a:ea typeface="宋体" panose="02010600030101010101" pitchFamily="2" charset="-122"/>
              </a:rPr>
              <a:t>在该状态下，若</a:t>
            </a:r>
            <a:r>
              <a:rPr lang="en-US" altLang="zh-CN" sz="2000" dirty="0">
                <a:ea typeface="宋体" panose="02010600030101010101" pitchFamily="2" charset="-122"/>
              </a:rPr>
              <a:t>P1</a:t>
            </a:r>
            <a:r>
              <a:rPr lang="zh-CN" altLang="en-US" sz="2000" dirty="0">
                <a:ea typeface="宋体" panose="02010600030101010101" pitchFamily="2" charset="-122"/>
              </a:rPr>
              <a:t>再申请</a:t>
            </a:r>
            <a:r>
              <a:rPr lang="en-US" altLang="zh-CN" sz="2000" dirty="0">
                <a:ea typeface="宋体" panose="02010600030101010101" pitchFamily="2" charset="-122"/>
              </a:rPr>
              <a:t>R2</a:t>
            </a:r>
            <a:r>
              <a:rPr lang="zh-CN" altLang="en-US" sz="2000" dirty="0">
                <a:ea typeface="宋体" panose="02010600030101010101" pitchFamily="2" charset="-122"/>
              </a:rPr>
              <a:t>，系统会满足其请求；（</a:t>
            </a:r>
            <a:r>
              <a:rPr lang="en-US" altLang="zh-CN" sz="2000" dirty="0">
                <a:solidFill>
                  <a:srgbClr val="C00000"/>
                </a:solidFill>
                <a:ea typeface="宋体" panose="02010600030101010101" pitchFamily="2" charset="-122"/>
              </a:rPr>
              <a:t>WHY</a:t>
            </a:r>
            <a:r>
              <a:rPr lang="zh-CN" altLang="en-US" sz="2000" dirty="0">
                <a:solidFill>
                  <a:srgbClr val="C00000"/>
                </a:solidFill>
                <a:ea typeface="宋体" panose="02010600030101010101" pitchFamily="2" charset="-122"/>
              </a:rPr>
              <a:t>？</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spcBef>
                <a:spcPct val="50000"/>
              </a:spcBef>
              <a:buClrTx/>
              <a:buSzTx/>
              <a:buFont typeface="Arial" panose="020B0604020202020204" pitchFamily="34" charset="0"/>
              <a:buNone/>
            </a:pPr>
            <a:r>
              <a:rPr lang="en-US" altLang="zh-CN" sz="2000" dirty="0">
                <a:ea typeface="宋体" panose="02010600030101010101" pitchFamily="2" charset="-122"/>
              </a:rPr>
              <a:t>P1</a:t>
            </a:r>
            <a:r>
              <a:rPr lang="zh-CN" altLang="en-US" sz="2000" dirty="0">
                <a:ea typeface="宋体" panose="02010600030101010101" pitchFamily="2" charset="-122"/>
              </a:rPr>
              <a:t>使用完两种设备后，若</a:t>
            </a:r>
            <a:r>
              <a:rPr lang="en-US" altLang="zh-CN" sz="2000" dirty="0">
                <a:ea typeface="宋体" panose="02010600030101010101" pitchFamily="2" charset="-122"/>
              </a:rPr>
              <a:t>P2</a:t>
            </a:r>
            <a:r>
              <a:rPr lang="zh-CN" altLang="en-US" sz="2000" dirty="0">
                <a:ea typeface="宋体" panose="02010600030101010101" pitchFamily="2" charset="-122"/>
              </a:rPr>
              <a:t>再提出请求，系统会满足其请求。</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633B05C-B947-48F8-9966-4A045EBCC72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7.5.3 Banker’s Algorithm</a:t>
            </a:r>
          </a:p>
        </p:txBody>
      </p:sp>
      <p:sp>
        <p:nvSpPr>
          <p:cNvPr id="58371" name="Rectangle 3">
            <a:extLst>
              <a:ext uri="{FF2B5EF4-FFF2-40B4-BE49-F238E27FC236}">
                <a16:creationId xmlns:a16="http://schemas.microsoft.com/office/drawing/2014/main" id="{1A71127C-533A-4EC0-95B6-57B2EAF16337}"/>
              </a:ext>
            </a:extLst>
          </p:cNvPr>
          <p:cNvSpPr>
            <a:spLocks noGrp="1" noChangeArrowheads="1"/>
          </p:cNvSpPr>
          <p:nvPr>
            <p:ph type="body" idx="4294967295"/>
          </p:nvPr>
        </p:nvSpPr>
        <p:spPr>
          <a:xfrm>
            <a:off x="827088" y="1397000"/>
            <a:ext cx="7165975" cy="4441825"/>
          </a:xfrm>
        </p:spPr>
        <p:txBody>
          <a:bodyPr/>
          <a:lstStyle/>
          <a:p>
            <a:r>
              <a:rPr lang="en-US" altLang="zh-CN" sz="2400" dirty="0">
                <a:ea typeface="宋体" panose="02010600030101010101" pitchFamily="2" charset="-122"/>
              </a:rPr>
              <a:t>Multiple instances.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Each process must a priori claim maximum use.</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requests a resource it may have to wait.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When a process gets all its resources it must return them in a finite amount of time.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668041A-9359-4942-8759-D54B288AF67D}"/>
              </a:ext>
            </a:extLst>
          </p:cNvPr>
          <p:cNvSpPr>
            <a:spLocks noGrp="1" noChangeArrowheads="1"/>
          </p:cNvSpPr>
          <p:nvPr>
            <p:ph type="title" idx="4294967295"/>
          </p:nvPr>
        </p:nvSpPr>
        <p:spPr>
          <a:xfrm>
            <a:off x="1047750" y="412750"/>
            <a:ext cx="7591425" cy="45720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Data Structures for the Banker’s Algorithm </a:t>
            </a:r>
          </a:p>
        </p:txBody>
      </p:sp>
      <p:sp>
        <p:nvSpPr>
          <p:cNvPr id="59395" name="Rectangle 3">
            <a:extLst>
              <a:ext uri="{FF2B5EF4-FFF2-40B4-BE49-F238E27FC236}">
                <a16:creationId xmlns:a16="http://schemas.microsoft.com/office/drawing/2014/main" id="{1DE92F4A-FA49-4F23-AD22-D36BB2F182F6}"/>
              </a:ext>
            </a:extLst>
          </p:cNvPr>
          <p:cNvSpPr>
            <a:spLocks noGrp="1" noChangeArrowheads="1"/>
          </p:cNvSpPr>
          <p:nvPr>
            <p:ph type="body" idx="4294967295"/>
          </p:nvPr>
        </p:nvSpPr>
        <p:spPr>
          <a:xfrm>
            <a:off x="601701" y="2142428"/>
            <a:ext cx="7873226" cy="3783013"/>
          </a:xfrm>
        </p:spPr>
        <p:txBody>
          <a:bodyPr/>
          <a:lstStyle/>
          <a:p>
            <a:r>
              <a:rPr lang="en-US" altLang="zh-CN" sz="2000" b="1" i="1" dirty="0">
                <a:solidFill>
                  <a:srgbClr val="FF0000"/>
                </a:solidFill>
                <a:ea typeface="宋体" panose="02010600030101010101" pitchFamily="2" charset="-122"/>
              </a:rPr>
              <a:t>Available</a:t>
            </a:r>
            <a:r>
              <a:rPr lang="en-US" altLang="zh-CN" sz="2000" i="1" dirty="0">
                <a:ea typeface="宋体" panose="02010600030101010101" pitchFamily="2" charset="-122"/>
              </a:rPr>
              <a:t>:</a:t>
            </a:r>
            <a:r>
              <a:rPr lang="en-US" altLang="zh-CN" sz="2000" dirty="0">
                <a:ea typeface="宋体" panose="02010600030101010101" pitchFamily="2" charset="-122"/>
              </a:rPr>
              <a:t>  Vector of length </a:t>
            </a:r>
            <a:r>
              <a:rPr lang="en-US" altLang="zh-CN" sz="2000" i="1" dirty="0">
                <a:ea typeface="宋体" panose="02010600030101010101" pitchFamily="2" charset="-122"/>
              </a:rPr>
              <a:t>m</a:t>
            </a:r>
            <a:r>
              <a:rPr lang="en-US" altLang="zh-CN" sz="2000" dirty="0">
                <a:ea typeface="宋体" panose="02010600030101010101" pitchFamily="2" charset="-122"/>
              </a:rPr>
              <a:t>. If available [</a:t>
            </a:r>
            <a:r>
              <a:rPr lang="en-US" altLang="zh-CN" sz="2000" i="1" dirty="0">
                <a:ea typeface="宋体" panose="02010600030101010101" pitchFamily="2" charset="-122"/>
              </a:rPr>
              <a:t>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there are</a:t>
            </a:r>
            <a:r>
              <a:rPr lang="en-US" altLang="zh-CN" sz="2000" i="1" dirty="0">
                <a:ea typeface="宋体" panose="02010600030101010101" pitchFamily="2" charset="-122"/>
              </a:rPr>
              <a:t> k</a:t>
            </a:r>
            <a:r>
              <a:rPr lang="en-US" altLang="zh-CN" sz="2000" dirty="0">
                <a:ea typeface="宋体" panose="02010600030101010101" pitchFamily="2" charset="-122"/>
              </a:rPr>
              <a:t> 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available.</a:t>
            </a:r>
          </a:p>
          <a:p>
            <a:r>
              <a:rPr lang="en-US" altLang="zh-CN" sz="2000" b="1" i="1" dirty="0">
                <a:solidFill>
                  <a:srgbClr val="FF0000"/>
                </a:solidFill>
                <a:ea typeface="宋体" panose="02010600030101010101" pitchFamily="2" charset="-122"/>
              </a:rPr>
              <a:t>Max</a:t>
            </a:r>
            <a:r>
              <a:rPr lang="en-US" altLang="zh-CN" sz="2000" i="1" dirty="0">
                <a:ea typeface="宋体" panose="02010600030101010101" pitchFamily="2" charset="-122"/>
              </a:rPr>
              <a:t>: n x m</a:t>
            </a:r>
            <a:r>
              <a:rPr lang="en-US" altLang="zh-CN" sz="2000" dirty="0">
                <a:ea typeface="宋体" panose="02010600030101010101" pitchFamily="2" charset="-122"/>
              </a:rPr>
              <a:t> matrix.  If </a:t>
            </a:r>
            <a:r>
              <a:rPr lang="en-US" altLang="zh-CN" sz="2000" i="1" dirty="0">
                <a:ea typeface="宋体" panose="02010600030101010101" pitchFamily="2" charset="-122"/>
              </a:rPr>
              <a:t>Max </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 process </a:t>
            </a:r>
            <a:r>
              <a:rPr lang="en-US" altLang="zh-CN" sz="2000" i="1" dirty="0">
                <a:ea typeface="宋体" panose="02010600030101010101" pitchFamily="2" charset="-122"/>
              </a:rPr>
              <a:t>P</a:t>
            </a:r>
            <a:r>
              <a:rPr lang="en-US" altLang="zh-CN" sz="2000" i="1" baseline="-25000" dirty="0">
                <a:ea typeface="宋体" panose="02010600030101010101" pitchFamily="2" charset="-122"/>
              </a:rPr>
              <a:t>i</a:t>
            </a:r>
            <a:r>
              <a:rPr lang="en-US" altLang="zh-CN" sz="2000" i="1" dirty="0">
                <a:ea typeface="宋体" panose="02010600030101010101" pitchFamily="2" charset="-122"/>
              </a:rPr>
              <a:t> </a:t>
            </a:r>
            <a:r>
              <a:rPr lang="en-US" altLang="zh-CN" sz="2000" dirty="0">
                <a:ea typeface="宋体" panose="02010600030101010101" pitchFamily="2" charset="-122"/>
              </a:rPr>
              <a:t>may request at most</a:t>
            </a:r>
            <a:r>
              <a:rPr lang="en-US" altLang="zh-CN" sz="2000" i="1" dirty="0">
                <a:ea typeface="宋体" panose="02010600030101010101" pitchFamily="2" charset="-122"/>
              </a:rPr>
              <a:t> k </a:t>
            </a:r>
            <a:r>
              <a:rPr lang="en-US" altLang="zh-CN" sz="2000" dirty="0">
                <a:ea typeface="宋体" panose="02010600030101010101" pitchFamily="2" charset="-122"/>
              </a:rPr>
              <a:t>instances of resource type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dirty="0">
                <a:ea typeface="宋体" panose="02010600030101010101" pitchFamily="2" charset="-122"/>
              </a:rPr>
              <a:t>.</a:t>
            </a:r>
          </a:p>
          <a:p>
            <a:r>
              <a:rPr lang="en-US" altLang="zh-CN" sz="2000" b="1" i="1" dirty="0">
                <a:solidFill>
                  <a:srgbClr val="FF0000"/>
                </a:solidFill>
                <a:ea typeface="宋体" panose="02010600030101010101" pitchFamily="2" charset="-122"/>
              </a:rPr>
              <a:t>Allocation</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Allocation[</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is currently allocated </a:t>
            </a:r>
            <a:r>
              <a:rPr lang="en-US" altLang="zh-CN" sz="2000" i="1" dirty="0">
                <a:ea typeface="宋体" panose="02010600030101010101" pitchFamily="2" charset="-122"/>
              </a:rPr>
              <a:t>k</a:t>
            </a:r>
            <a:r>
              <a:rPr lang="en-US" altLang="zh-CN" sz="2000" dirty="0">
                <a:ea typeface="宋体" panose="02010600030101010101" pitchFamily="2" charset="-122"/>
              </a:rPr>
              <a:t>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i="1" baseline="-25000" dirty="0">
                <a:ea typeface="宋体" panose="02010600030101010101" pitchFamily="2" charset="-122"/>
              </a:rPr>
              <a:t>.</a:t>
            </a:r>
            <a:endParaRPr lang="en-US" altLang="zh-CN" sz="2000" baseline="-25000" dirty="0">
              <a:ea typeface="宋体" panose="02010600030101010101" pitchFamily="2" charset="-122"/>
            </a:endParaRPr>
          </a:p>
          <a:p>
            <a:r>
              <a:rPr lang="en-US" altLang="zh-CN" sz="2000" b="1" i="1" dirty="0">
                <a:solidFill>
                  <a:srgbClr val="FF0000"/>
                </a:solidFill>
                <a:ea typeface="宋体" panose="02010600030101010101" pitchFamily="2" charset="-122"/>
              </a:rPr>
              <a:t>Need</a:t>
            </a:r>
            <a:r>
              <a:rPr lang="en-US" altLang="zh-CN" sz="2000" i="1" dirty="0">
                <a:ea typeface="宋体" panose="02010600030101010101" pitchFamily="2" charset="-122"/>
              </a:rPr>
              <a:t>:  n </a:t>
            </a:r>
            <a:r>
              <a:rPr lang="en-US" altLang="zh-CN" sz="2000" dirty="0">
                <a:ea typeface="宋体" panose="02010600030101010101" pitchFamily="2" charset="-122"/>
              </a:rPr>
              <a:t>x</a:t>
            </a:r>
            <a:r>
              <a:rPr lang="en-US" altLang="zh-CN" sz="2000" i="1" dirty="0">
                <a:ea typeface="宋体" panose="02010600030101010101" pitchFamily="2" charset="-122"/>
              </a:rPr>
              <a:t> m</a:t>
            </a:r>
            <a:r>
              <a:rPr lang="en-US" altLang="zh-CN" sz="2000" dirty="0">
                <a:ea typeface="宋体" panose="02010600030101010101" pitchFamily="2" charset="-122"/>
              </a:rPr>
              <a:t> matrix. If </a:t>
            </a:r>
            <a:r>
              <a:rPr lang="en-US" altLang="zh-CN" sz="2000" i="1" dirty="0">
                <a:ea typeface="宋体" panose="02010600030101010101" pitchFamily="2" charset="-122"/>
              </a:rPr>
              <a:t>Need</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a:t>
            </a:r>
            <a:r>
              <a:rPr lang="en-US" altLang="zh-CN" sz="2000" i="1" dirty="0">
                <a:ea typeface="宋体" panose="02010600030101010101" pitchFamily="2" charset="-122"/>
              </a:rPr>
              <a:t> k</a:t>
            </a:r>
            <a:r>
              <a:rPr lang="en-US" altLang="zh-CN" sz="2000" dirty="0">
                <a:ea typeface="宋体" panose="02010600030101010101" pitchFamily="2" charset="-122"/>
              </a:rPr>
              <a:t>, then</a:t>
            </a:r>
            <a:r>
              <a:rPr lang="en-US" altLang="zh-CN" sz="2000" i="1" dirty="0">
                <a:ea typeface="宋体" panose="02010600030101010101" pitchFamily="2" charset="-122"/>
              </a:rPr>
              <a:t> P</a:t>
            </a:r>
            <a:r>
              <a:rPr lang="en-US" altLang="zh-CN" sz="2000" i="1" baseline="-25000" dirty="0">
                <a:ea typeface="宋体" panose="02010600030101010101" pitchFamily="2" charset="-122"/>
              </a:rPr>
              <a:t>i</a:t>
            </a:r>
            <a:r>
              <a:rPr lang="en-US" altLang="zh-CN" sz="2000" dirty="0">
                <a:ea typeface="宋体" panose="02010600030101010101" pitchFamily="2" charset="-122"/>
              </a:rPr>
              <a:t> may need </a:t>
            </a:r>
            <a:r>
              <a:rPr lang="en-US" altLang="zh-CN" sz="2000" i="1" dirty="0">
                <a:ea typeface="宋体" panose="02010600030101010101" pitchFamily="2" charset="-122"/>
              </a:rPr>
              <a:t>k</a:t>
            </a:r>
            <a:r>
              <a:rPr lang="en-US" altLang="zh-CN" sz="2000" dirty="0">
                <a:ea typeface="宋体" panose="02010600030101010101" pitchFamily="2" charset="-122"/>
              </a:rPr>
              <a:t> more instances of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j</a:t>
            </a:r>
            <a:r>
              <a:rPr lang="en-US" altLang="zh-CN" sz="2000" baseline="-25000" dirty="0">
                <a:ea typeface="宋体" panose="02010600030101010101" pitchFamily="2" charset="-122"/>
              </a:rPr>
              <a:t> </a:t>
            </a:r>
            <a:r>
              <a:rPr lang="en-US" altLang="zh-CN" sz="2000" dirty="0">
                <a:ea typeface="宋体" panose="02010600030101010101" pitchFamily="2" charset="-122"/>
              </a:rPr>
              <a:t>to complete its task.</a:t>
            </a:r>
          </a:p>
          <a:p>
            <a:pPr lvl="2">
              <a:buFont typeface="Monotype Sorts" pitchFamily="2" charset="2"/>
              <a:buNone/>
            </a:pPr>
            <a:r>
              <a:rPr lang="en-US" altLang="zh-CN" sz="2000" dirty="0">
                <a:ea typeface="宋体" panose="02010600030101010101" pitchFamily="2" charset="-122"/>
              </a:rPr>
              <a:t/>
            </a:r>
            <a:br>
              <a:rPr lang="en-US" altLang="zh-CN" sz="2000" dirty="0">
                <a:ea typeface="宋体" panose="02010600030101010101" pitchFamily="2" charset="-122"/>
              </a:rPr>
            </a:br>
            <a:r>
              <a:rPr lang="en-US" altLang="zh-CN" sz="2000" i="1" dirty="0">
                <a:ea typeface="宋体" panose="02010600030101010101" pitchFamily="2" charset="-122"/>
              </a:rPr>
              <a:t>Need</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i="1" dirty="0">
                <a:ea typeface="宋体" panose="02010600030101010101" pitchFamily="2" charset="-122"/>
              </a:rPr>
              <a:t>]</a:t>
            </a:r>
            <a:r>
              <a:rPr lang="en-US" altLang="zh-CN" sz="2000" dirty="0">
                <a:ea typeface="宋体" panose="02010600030101010101" pitchFamily="2" charset="-122"/>
              </a:rPr>
              <a:t> = </a:t>
            </a:r>
            <a:r>
              <a:rPr lang="en-US" altLang="zh-CN" sz="2000" i="1" dirty="0">
                <a:ea typeface="宋体" panose="02010600030101010101" pitchFamily="2" charset="-122"/>
              </a:rPr>
              <a:t>Max</a:t>
            </a:r>
            <a:r>
              <a:rPr lang="en-US" altLang="zh-CN" sz="2000" dirty="0">
                <a:ea typeface="宋体" panose="02010600030101010101" pitchFamily="2" charset="-122"/>
              </a:rPr>
              <a:t>[</a:t>
            </a:r>
            <a:r>
              <a:rPr lang="en-US" altLang="zh-CN" sz="2000" i="1" dirty="0" err="1">
                <a:ea typeface="宋体" panose="02010600030101010101" pitchFamily="2" charset="-122"/>
              </a:rPr>
              <a:t>i,j</a:t>
            </a:r>
            <a:r>
              <a:rPr lang="en-US" altLang="zh-CN" sz="2000" dirty="0">
                <a:ea typeface="宋体" panose="02010600030101010101" pitchFamily="2" charset="-122"/>
              </a:rPr>
              <a:t>] – </a:t>
            </a:r>
            <a:r>
              <a:rPr lang="en-US" altLang="zh-CN" sz="2000" i="1" dirty="0">
                <a:ea typeface="宋体" panose="02010600030101010101" pitchFamily="2" charset="-122"/>
              </a:rPr>
              <a:t>Allocation</a:t>
            </a:r>
            <a:r>
              <a:rPr lang="en-US" altLang="zh-CN" sz="2000" dirty="0">
                <a:ea typeface="宋体" panose="02010600030101010101" pitchFamily="2" charset="-122"/>
              </a:rPr>
              <a:t> [</a:t>
            </a:r>
            <a:r>
              <a:rPr lang="en-US" altLang="zh-CN" sz="2000" i="1" dirty="0" err="1">
                <a:ea typeface="宋体" panose="02010600030101010101" pitchFamily="2" charset="-122"/>
              </a:rPr>
              <a:t>i,j</a:t>
            </a:r>
            <a:r>
              <a:rPr lang="en-US" altLang="zh-CN" sz="2000" dirty="0">
                <a:ea typeface="宋体" panose="02010600030101010101" pitchFamily="2" charset="-122"/>
              </a:rPr>
              <a:t>].</a:t>
            </a:r>
          </a:p>
        </p:txBody>
      </p:sp>
      <p:sp>
        <p:nvSpPr>
          <p:cNvPr id="59396" name="Text Box 4">
            <a:extLst>
              <a:ext uri="{FF2B5EF4-FFF2-40B4-BE49-F238E27FC236}">
                <a16:creationId xmlns:a16="http://schemas.microsoft.com/office/drawing/2014/main" id="{2E30ED71-5EE5-4908-BCDF-FA9CA0E3DC85}"/>
              </a:ext>
            </a:extLst>
          </p:cNvPr>
          <p:cNvSpPr txBox="1">
            <a:spLocks noChangeArrowheads="1"/>
          </p:cNvSpPr>
          <p:nvPr/>
        </p:nvSpPr>
        <p:spPr bwMode="auto">
          <a:xfrm>
            <a:off x="731566" y="1233527"/>
            <a:ext cx="7743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50000"/>
              </a:spcBef>
              <a:buClrTx/>
              <a:buSzTx/>
              <a:buFont typeface="Arial" panose="020B0604020202020204" pitchFamily="34" charset="0"/>
              <a:buNone/>
            </a:pPr>
            <a:r>
              <a:rPr lang="en-US" altLang="zh-CN" sz="2400" dirty="0">
                <a:ea typeface="宋体" panose="02010600030101010101" pitchFamily="2" charset="-122"/>
              </a:rPr>
              <a:t>Let </a:t>
            </a:r>
            <a:r>
              <a:rPr lang="en-US" altLang="zh-CN" sz="2400" i="1" dirty="0">
                <a:ea typeface="宋体" panose="02010600030101010101" pitchFamily="2" charset="-122"/>
              </a:rPr>
              <a:t>n</a:t>
            </a:r>
            <a:r>
              <a:rPr lang="en-US" altLang="zh-CN" sz="2400" dirty="0">
                <a:ea typeface="宋体" panose="02010600030101010101" pitchFamily="2" charset="-122"/>
              </a:rPr>
              <a:t> = number of processes, and </a:t>
            </a:r>
            <a:r>
              <a:rPr lang="en-US" altLang="zh-CN" sz="2400" i="1" dirty="0">
                <a:ea typeface="宋体" panose="02010600030101010101" pitchFamily="2" charset="-122"/>
              </a:rPr>
              <a:t>m </a:t>
            </a:r>
            <a:r>
              <a:rPr lang="en-US" altLang="zh-CN" sz="2400" dirty="0">
                <a:ea typeface="宋体" panose="02010600030101010101" pitchFamily="2" charset="-122"/>
              </a:rPr>
              <a:t>= number of resources types.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4CD75AF-9A01-451C-9009-9A6F0ADBC524}"/>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0419" name="Rectangle 3">
            <a:extLst>
              <a:ext uri="{FF2B5EF4-FFF2-40B4-BE49-F238E27FC236}">
                <a16:creationId xmlns:a16="http://schemas.microsoft.com/office/drawing/2014/main" id="{731EBB0C-BE9F-4506-821D-AE3EBA82C38E}"/>
              </a:ext>
            </a:extLst>
          </p:cNvPr>
          <p:cNvSpPr>
            <a:spLocks noGrp="1" noChangeArrowheads="1"/>
          </p:cNvSpPr>
          <p:nvPr>
            <p:ph type="body" idx="4294967295"/>
          </p:nvPr>
        </p:nvSpPr>
        <p:spPr>
          <a:xfrm>
            <a:off x="725488" y="1300163"/>
            <a:ext cx="7783512" cy="4527550"/>
          </a:xfrm>
        </p:spPr>
        <p:txBody>
          <a:bodyPr/>
          <a:lstStyle/>
          <a:p>
            <a:pPr>
              <a:lnSpc>
                <a:spcPct val="90000"/>
              </a:lnSpc>
            </a:pPr>
            <a:r>
              <a:rPr lang="en-US" altLang="zh-CN" sz="2000" dirty="0">
                <a:ea typeface="宋体" panose="02010600030101010101" pitchFamily="2" charset="-122"/>
              </a:rPr>
              <a:t>Suppose the system is in the following state at one time, </a:t>
            </a:r>
            <a:r>
              <a:rPr lang="en-US" altLang="zh-CN" sz="2000" dirty="0">
                <a:solidFill>
                  <a:srgbClr val="003399"/>
                </a:solidFill>
                <a:ea typeface="宋体" panose="02010600030101010101" pitchFamily="2" charset="-122"/>
              </a:rPr>
              <a:t>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a:t>
            </a:r>
            <a:r>
              <a:rPr lang="en-US" altLang="zh-CN" sz="2000" dirty="0">
                <a:solidFill>
                  <a:srgbClr val="C00000"/>
                </a:solidFill>
                <a:ea typeface="宋体" panose="02010600030101010101" pitchFamily="2" charset="-122"/>
              </a:rPr>
              <a:t>Maximum</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Allocation</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Need</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Available</a:t>
            </a:r>
          </a:p>
          <a:p>
            <a:pPr>
              <a:lnSpc>
                <a:spcPct val="90000"/>
              </a:lnSpc>
            </a:pPr>
            <a:r>
              <a:rPr lang="en-US" altLang="zh-CN" sz="2000" dirty="0">
                <a:ea typeface="宋体" panose="02010600030101010101" pitchFamily="2" charset="-122"/>
              </a:rPr>
              <a:t>p0                    10                5              5            3</a:t>
            </a:r>
          </a:p>
          <a:p>
            <a:pPr>
              <a:lnSpc>
                <a:spcPct val="90000"/>
              </a:lnSpc>
            </a:pPr>
            <a:r>
              <a:rPr lang="en-US" altLang="zh-CN" sz="2000" dirty="0">
                <a:ea typeface="宋体" panose="02010600030101010101" pitchFamily="2" charset="-122"/>
              </a:rPr>
              <a:t>p1                     4                 2              2</a:t>
            </a:r>
          </a:p>
          <a:p>
            <a:pPr>
              <a:lnSpc>
                <a:spcPct val="90000"/>
              </a:lnSpc>
            </a:pPr>
            <a:r>
              <a:rPr lang="en-US" altLang="zh-CN" sz="2000" dirty="0">
                <a:ea typeface="宋体" panose="02010600030101010101" pitchFamily="2" charset="-122"/>
              </a:rPr>
              <a:t>p2                     9                 2              7</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Maximum - Allocation = Need</a:t>
            </a:r>
          </a:p>
          <a:p>
            <a:pPr>
              <a:lnSpc>
                <a:spcPct val="90000"/>
              </a:lnSpc>
            </a:pPr>
            <a:r>
              <a:rPr lang="en-US" altLang="zh-CN" sz="2000" dirty="0">
                <a:solidFill>
                  <a:srgbClr val="009900"/>
                </a:solidFill>
                <a:ea typeface="宋体" panose="02010600030101010101" pitchFamily="2" charset="-122"/>
              </a:rPr>
              <a:t>Safe state</a:t>
            </a:r>
            <a:r>
              <a:rPr lang="zh-CN" altLang="en-US" sz="2000" dirty="0">
                <a:solidFill>
                  <a:srgbClr val="009900"/>
                </a:solidFill>
                <a:ea typeface="宋体" panose="02010600030101010101" pitchFamily="2" charset="-122"/>
              </a:rPr>
              <a:t>？ </a:t>
            </a:r>
            <a:r>
              <a:rPr lang="zh-CN" altLang="en-US" sz="2000" b="1" u="sng" dirty="0">
                <a:solidFill>
                  <a:srgbClr val="7030A0"/>
                </a:solidFill>
                <a:ea typeface="宋体" panose="02010600030101010101" pitchFamily="2" charset="-122"/>
              </a:rPr>
              <a:t>利用下面的安全性检查算法进行检查。</a:t>
            </a:r>
            <a:endParaRPr lang="en-US" altLang="zh-CN" sz="2000" b="1" u="sng" dirty="0">
              <a:solidFill>
                <a:srgbClr val="7030A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27C6BE5-5AE1-4358-9A91-48DE705EE0FD}"/>
              </a:ext>
            </a:extLst>
          </p:cNvPr>
          <p:cNvSpPr>
            <a:spLocks noGrp="1" noChangeArrowheads="1"/>
          </p:cNvSpPr>
          <p:nvPr>
            <p:ph type="title" idx="4294967295"/>
          </p:nvPr>
        </p:nvSpPr>
        <p:spPr>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Safety Algorithm</a:t>
            </a:r>
          </a:p>
        </p:txBody>
      </p:sp>
      <p:sp>
        <p:nvSpPr>
          <p:cNvPr id="61443" name="Rectangle 3">
            <a:extLst>
              <a:ext uri="{FF2B5EF4-FFF2-40B4-BE49-F238E27FC236}">
                <a16:creationId xmlns:a16="http://schemas.microsoft.com/office/drawing/2014/main" id="{252067D2-5A96-4494-B987-F12ABADADCC4}"/>
              </a:ext>
            </a:extLst>
          </p:cNvPr>
          <p:cNvSpPr>
            <a:spLocks noGrp="1" noChangeArrowheads="1"/>
          </p:cNvSpPr>
          <p:nvPr>
            <p:ph type="body" idx="4294967295"/>
          </p:nvPr>
        </p:nvSpPr>
        <p:spPr>
          <a:xfrm>
            <a:off x="833438" y="1331913"/>
            <a:ext cx="6584950" cy="4249737"/>
          </a:xfrm>
        </p:spPr>
        <p:txBody>
          <a:bodyPr/>
          <a:lstStyle/>
          <a:p>
            <a:pPr>
              <a:lnSpc>
                <a:spcPct val="90000"/>
              </a:lnSpc>
              <a:buFont typeface="Monotype Sorts" pitchFamily="2" charset="2"/>
              <a:buNone/>
            </a:pPr>
            <a:r>
              <a:rPr lang="en-US" altLang="zh-CN" sz="1800">
                <a:ea typeface="宋体" panose="02010600030101010101" pitchFamily="2" charset="-122"/>
              </a:rPr>
              <a:t>1.	Let </a:t>
            </a:r>
            <a:r>
              <a:rPr lang="en-US" altLang="zh-CN" sz="1800" b="1" i="1">
                <a:solidFill>
                  <a:srgbClr val="FF0000"/>
                </a:solidFill>
                <a:ea typeface="宋体" panose="02010600030101010101" pitchFamily="2" charset="-122"/>
              </a:rPr>
              <a:t>Work</a:t>
            </a:r>
            <a:r>
              <a:rPr lang="en-US" altLang="zh-CN" sz="1800" i="1">
                <a:ea typeface="宋体" panose="02010600030101010101" pitchFamily="2" charset="-122"/>
              </a:rPr>
              <a:t> </a:t>
            </a:r>
            <a:r>
              <a:rPr lang="en-US" altLang="zh-CN" sz="1800">
                <a:ea typeface="宋体" panose="02010600030101010101" pitchFamily="2" charset="-122"/>
              </a:rPr>
              <a:t>and </a:t>
            </a:r>
            <a:r>
              <a:rPr lang="en-US" altLang="zh-CN" sz="1800" b="1" i="1">
                <a:solidFill>
                  <a:srgbClr val="FF0000"/>
                </a:solidFill>
                <a:ea typeface="宋体" panose="02010600030101010101" pitchFamily="2" charset="-122"/>
              </a:rPr>
              <a:t>Finish</a:t>
            </a:r>
            <a:r>
              <a:rPr lang="en-US" altLang="zh-CN" sz="1800">
                <a:ea typeface="宋体" panose="02010600030101010101" pitchFamily="2" charset="-122"/>
              </a:rPr>
              <a:t> be vectors of length</a:t>
            </a:r>
            <a:r>
              <a:rPr lang="en-US" altLang="zh-CN" sz="1800" i="1">
                <a:ea typeface="宋体" panose="02010600030101010101" pitchFamily="2" charset="-122"/>
              </a:rPr>
              <a:t> m</a:t>
            </a:r>
            <a:r>
              <a:rPr lang="en-US" altLang="zh-CN" sz="1800">
                <a:ea typeface="宋体" panose="02010600030101010101" pitchFamily="2" charset="-122"/>
              </a:rPr>
              <a:t> and</a:t>
            </a:r>
            <a:r>
              <a:rPr lang="en-US" altLang="zh-CN" sz="1800" i="1">
                <a:ea typeface="宋体" panose="02010600030101010101" pitchFamily="2" charset="-122"/>
              </a:rPr>
              <a:t> n</a:t>
            </a:r>
            <a:r>
              <a:rPr lang="en-US" altLang="zh-CN" sz="1800">
                <a:ea typeface="宋体" panose="02010600030101010101" pitchFamily="2" charset="-122"/>
              </a:rPr>
              <a:t>, respectively.  Initialize:</a:t>
            </a:r>
          </a:p>
          <a:p>
            <a:pPr lvl="3">
              <a:lnSpc>
                <a:spcPct val="90000"/>
              </a:lnSpc>
              <a:buFont typeface="Monotype Sorts" pitchFamily="2" charset="2"/>
              <a:buNone/>
            </a:pP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Available</a:t>
            </a:r>
          </a:p>
          <a:p>
            <a:pPr lvl="3">
              <a:lnSpc>
                <a:spcPct val="90000"/>
              </a:lnSpc>
              <a:buFont typeface="Monotype Sorts" pitchFamily="2" charset="2"/>
              <a:buNone/>
            </a:pPr>
            <a:r>
              <a:rPr lang="en-US" altLang="zh-CN" sz="1800" i="1">
                <a:ea typeface="宋体" panose="02010600030101010101" pitchFamily="2" charset="-122"/>
              </a:rPr>
              <a:t>Finish </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false </a:t>
            </a:r>
            <a:r>
              <a:rPr lang="en-US" altLang="zh-CN" sz="1800">
                <a:ea typeface="宋体" panose="02010600030101010101" pitchFamily="2" charset="-122"/>
              </a:rPr>
              <a:t>for</a:t>
            </a:r>
            <a:r>
              <a:rPr lang="en-US" altLang="zh-CN" sz="1800" i="1">
                <a:ea typeface="宋体" panose="02010600030101010101" pitchFamily="2" charset="-122"/>
              </a:rPr>
              <a:t> i</a:t>
            </a:r>
            <a:r>
              <a:rPr lang="en-US" altLang="zh-CN" sz="1800">
                <a:ea typeface="宋体" panose="02010600030101010101" pitchFamily="2" charset="-122"/>
              </a:rPr>
              <a:t> = 0, 1, …, </a:t>
            </a:r>
            <a:r>
              <a:rPr lang="en-US" altLang="zh-CN" sz="1800" i="1">
                <a:ea typeface="宋体" panose="02010600030101010101" pitchFamily="2" charset="-122"/>
              </a:rPr>
              <a:t>n- </a:t>
            </a:r>
            <a:r>
              <a:rPr lang="en-US" altLang="zh-CN" sz="1800">
                <a:ea typeface="宋体" panose="02010600030101010101" pitchFamily="2" charset="-122"/>
              </a:rPr>
              <a:t>1</a:t>
            </a:r>
            <a:r>
              <a:rPr lang="en-US" altLang="zh-CN" sz="1800" i="1">
                <a:ea typeface="宋体" panose="02010600030101010101" pitchFamily="2" charset="-122"/>
              </a:rPr>
              <a:t>.</a:t>
            </a:r>
            <a:endParaRPr lang="en-US" altLang="zh-CN" sz="1800">
              <a:ea typeface="宋体" panose="02010600030101010101" pitchFamily="2" charset="-122"/>
            </a:endParaRPr>
          </a:p>
          <a:p>
            <a:pPr>
              <a:lnSpc>
                <a:spcPct val="90000"/>
              </a:lnSpc>
              <a:buFont typeface="Monotype Sorts" pitchFamily="2" charset="2"/>
              <a:buNone/>
            </a:pPr>
            <a:r>
              <a:rPr lang="en-US" altLang="zh-CN" sz="1800">
                <a:ea typeface="宋体" panose="02010600030101010101" pitchFamily="2" charset="-122"/>
              </a:rPr>
              <a:t>2.	Find and </a:t>
            </a:r>
            <a:r>
              <a:rPr lang="en-US" altLang="zh-CN" sz="1800" i="1">
                <a:ea typeface="宋体" panose="02010600030101010101" pitchFamily="2" charset="-122"/>
              </a:rPr>
              <a:t>i </a:t>
            </a:r>
            <a:r>
              <a:rPr lang="en-US" altLang="zh-CN" sz="1800">
                <a:ea typeface="宋体" panose="02010600030101010101" pitchFamily="2" charset="-122"/>
              </a:rPr>
              <a:t>such that both: </a:t>
            </a:r>
          </a:p>
          <a:p>
            <a:pPr lvl="1">
              <a:lnSpc>
                <a:spcPct val="90000"/>
              </a:lnSpc>
              <a:buFont typeface="Monotype Sorts" pitchFamily="2" charset="2"/>
              <a:buNone/>
            </a:pPr>
            <a:r>
              <a:rPr lang="en-US" altLang="zh-CN" sz="1800">
                <a:ea typeface="宋体" panose="02010600030101010101" pitchFamily="2" charset="-122"/>
              </a:rPr>
              <a:t>(a)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a:t>
            </a:r>
            <a:r>
              <a:rPr lang="en-US" altLang="zh-CN" sz="1800" i="1">
                <a:ea typeface="宋体" panose="02010600030101010101" pitchFamily="2" charset="-122"/>
              </a:rPr>
              <a:t>false</a:t>
            </a:r>
            <a:endParaRPr lang="en-US" altLang="zh-CN" sz="1800">
              <a:ea typeface="宋体" panose="02010600030101010101" pitchFamily="2" charset="-122"/>
            </a:endParaRPr>
          </a:p>
          <a:p>
            <a:pPr lvl="1">
              <a:lnSpc>
                <a:spcPct val="90000"/>
              </a:lnSpc>
              <a:buFont typeface="Monotype Sorts" pitchFamily="2" charset="2"/>
              <a:buNone/>
            </a:pPr>
            <a:r>
              <a:rPr lang="en-US" altLang="zh-CN" sz="1800">
                <a:ea typeface="宋体" panose="02010600030101010101" pitchFamily="2" charset="-122"/>
              </a:rPr>
              <a:t>(b) </a:t>
            </a:r>
            <a:r>
              <a:rPr lang="en-US" altLang="zh-CN" sz="1800" i="1">
                <a:ea typeface="宋体" panose="02010600030101010101" pitchFamily="2" charset="-122"/>
              </a:rPr>
              <a:t>Need</a:t>
            </a:r>
            <a:r>
              <a:rPr lang="en-US" altLang="zh-CN" sz="1800" i="1" baseline="-25000">
                <a:ea typeface="宋体" panose="02010600030101010101" pitchFamily="2" charset="-122"/>
              </a:rPr>
              <a:t>i</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Work</a:t>
            </a:r>
          </a:p>
          <a:p>
            <a:pPr lvl="1">
              <a:lnSpc>
                <a:spcPct val="90000"/>
              </a:lnSpc>
              <a:buFont typeface="Monotype Sorts" pitchFamily="2" charset="2"/>
              <a:buNone/>
            </a:pPr>
            <a:r>
              <a:rPr lang="en-US" altLang="zh-CN" sz="1800">
                <a:ea typeface="宋体" panose="02010600030101010101" pitchFamily="2" charset="-122"/>
                <a:sym typeface="Symbol" panose="05050102010706020507" pitchFamily="18" charset="2"/>
              </a:rPr>
              <a:t>If no such </a:t>
            </a:r>
            <a:r>
              <a:rPr lang="en-US" altLang="zh-CN" sz="1800" i="1">
                <a:ea typeface="宋体" panose="02010600030101010101" pitchFamily="2" charset="-122"/>
                <a:sym typeface="Symbol" panose="05050102010706020507" pitchFamily="18" charset="2"/>
              </a:rPr>
              <a:t>i </a:t>
            </a:r>
            <a:r>
              <a:rPr lang="en-US" altLang="zh-CN" sz="1800">
                <a:ea typeface="宋体" panose="02010600030101010101" pitchFamily="2" charset="-122"/>
                <a:sym typeface="Symbol" panose="05050102010706020507" pitchFamily="18" charset="2"/>
              </a:rPr>
              <a:t>exists, go to step 4.</a:t>
            </a:r>
          </a:p>
          <a:p>
            <a:pPr>
              <a:lnSpc>
                <a:spcPct val="90000"/>
              </a:lnSpc>
              <a:buFont typeface="Monotype Sorts" pitchFamily="2" charset="2"/>
              <a:buNone/>
            </a:pPr>
            <a:r>
              <a:rPr lang="en-US" altLang="zh-CN" sz="1800">
                <a:ea typeface="宋体" panose="02010600030101010101" pitchFamily="2" charset="-122"/>
              </a:rPr>
              <a:t>3.	</a:t>
            </a:r>
            <a:r>
              <a:rPr lang="en-US" altLang="zh-CN" sz="1800" i="1">
                <a:ea typeface="宋体" panose="02010600030101010101" pitchFamily="2" charset="-122"/>
              </a:rPr>
              <a:t>Work</a:t>
            </a:r>
            <a:r>
              <a:rPr lang="en-US" altLang="zh-CN" sz="1800">
                <a:ea typeface="宋体" panose="02010600030101010101" pitchFamily="2" charset="-122"/>
              </a:rPr>
              <a:t> = </a:t>
            </a:r>
            <a:r>
              <a:rPr lang="en-US" altLang="zh-CN" sz="1800" i="1">
                <a:ea typeface="宋体" panose="02010600030101010101" pitchFamily="2" charset="-122"/>
              </a:rPr>
              <a:t>Work </a:t>
            </a:r>
            <a:r>
              <a:rPr lang="en-US" altLang="zh-CN" sz="1800">
                <a:ea typeface="宋体" panose="02010600030101010101" pitchFamily="2" charset="-122"/>
              </a:rPr>
              <a:t>+ </a:t>
            </a:r>
            <a:r>
              <a:rPr lang="en-US" altLang="zh-CN" sz="1800" i="1">
                <a:ea typeface="宋体" panose="02010600030101010101" pitchFamily="2" charset="-122"/>
              </a:rPr>
              <a:t>Allocation</a:t>
            </a:r>
            <a:r>
              <a:rPr lang="en-US" altLang="zh-CN" sz="1800" i="1" baseline="-25000">
                <a:ea typeface="宋体" panose="02010600030101010101" pitchFamily="2" charset="-122"/>
              </a:rPr>
              <a:t>i</a:t>
            </a:r>
            <a:r>
              <a:rPr lang="en-US" altLang="zh-CN" sz="1800">
                <a:ea typeface="宋体" panose="02010600030101010101" pitchFamily="2" charset="-122"/>
              </a:rPr>
              <a:t/>
            </a:r>
            <a:br>
              <a:rPr lang="en-US" altLang="zh-CN" sz="1800">
                <a:ea typeface="宋体" panose="02010600030101010101" pitchFamily="2" charset="-122"/>
              </a:rPr>
            </a:br>
            <a:r>
              <a:rPr lang="en-US" altLang="zh-CN" sz="1800" i="1">
                <a:ea typeface="宋体" panose="02010600030101010101" pitchFamily="2" charset="-122"/>
              </a:rPr>
              <a:t>Finish</a:t>
            </a:r>
            <a:r>
              <a:rPr lang="en-US" altLang="zh-CN" sz="1800">
                <a:ea typeface="宋体" panose="02010600030101010101" pitchFamily="2" charset="-122"/>
              </a:rPr>
              <a:t>[</a:t>
            </a:r>
            <a:r>
              <a:rPr lang="en-US" altLang="zh-CN" sz="1800" i="1">
                <a:ea typeface="宋体" panose="02010600030101010101" pitchFamily="2" charset="-122"/>
              </a:rPr>
              <a:t>i</a:t>
            </a:r>
            <a:r>
              <a:rPr lang="en-US" altLang="zh-CN" sz="1800">
                <a:ea typeface="宋体" panose="02010600030101010101" pitchFamily="2" charset="-122"/>
              </a:rPr>
              <a:t>] =</a:t>
            </a:r>
            <a:r>
              <a:rPr lang="en-US" altLang="zh-CN" sz="1800" i="1">
                <a:ea typeface="宋体" panose="02010600030101010101" pitchFamily="2" charset="-122"/>
              </a:rPr>
              <a:t> true</a:t>
            </a:r>
            <a:r>
              <a:rPr lang="en-US" altLang="zh-CN" sz="1800">
                <a:ea typeface="宋体" panose="02010600030101010101" pitchFamily="2" charset="-122"/>
              </a:rPr>
              <a:t/>
            </a:r>
            <a:br>
              <a:rPr lang="en-US" altLang="zh-CN" sz="1800">
                <a:ea typeface="宋体" panose="02010600030101010101" pitchFamily="2" charset="-122"/>
              </a:rPr>
            </a:br>
            <a:r>
              <a:rPr lang="en-US" altLang="zh-CN" sz="1800">
                <a:ea typeface="宋体" panose="02010600030101010101" pitchFamily="2" charset="-122"/>
              </a:rPr>
              <a:t>go to step 2.</a:t>
            </a:r>
          </a:p>
          <a:p>
            <a:pPr>
              <a:lnSpc>
                <a:spcPct val="90000"/>
              </a:lnSpc>
              <a:buFont typeface="Monotype Sorts" pitchFamily="2" charset="2"/>
              <a:buNone/>
            </a:pPr>
            <a:r>
              <a:rPr lang="en-US" altLang="zh-CN" sz="1800">
                <a:ea typeface="宋体" panose="02010600030101010101" pitchFamily="2" charset="-122"/>
              </a:rPr>
              <a:t>4.	If </a:t>
            </a:r>
            <a:r>
              <a:rPr lang="en-US" altLang="zh-CN" sz="1800" i="1">
                <a:ea typeface="宋体" panose="02010600030101010101" pitchFamily="2" charset="-122"/>
              </a:rPr>
              <a:t>Finish</a:t>
            </a:r>
            <a:r>
              <a:rPr lang="en-US" altLang="zh-CN" sz="1800">
                <a:ea typeface="宋体" panose="02010600030101010101" pitchFamily="2" charset="-122"/>
              </a:rPr>
              <a:t> [</a:t>
            </a:r>
            <a:r>
              <a:rPr lang="en-US" altLang="zh-CN" sz="1800" i="1">
                <a:ea typeface="宋体" panose="02010600030101010101" pitchFamily="2" charset="-122"/>
              </a:rPr>
              <a:t>i</a:t>
            </a:r>
            <a:r>
              <a:rPr lang="en-US" altLang="zh-CN" sz="1800">
                <a:ea typeface="宋体" panose="02010600030101010101" pitchFamily="2" charset="-122"/>
              </a:rPr>
              <a:t>] == true for all </a:t>
            </a:r>
            <a:r>
              <a:rPr lang="en-US" altLang="zh-CN" sz="1800" i="1">
                <a:ea typeface="宋体" panose="02010600030101010101" pitchFamily="2" charset="-122"/>
              </a:rPr>
              <a:t>i</a:t>
            </a:r>
            <a:r>
              <a:rPr lang="en-US" altLang="zh-CN" sz="1800">
                <a:ea typeface="宋体" panose="02010600030101010101" pitchFamily="2" charset="-122"/>
              </a:rPr>
              <a:t>, then the system is in a safe state.   Otherwise, the system is in an unsafe state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779122-F8C5-43D0-BC35-CB95FA071C07}"/>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The Deadlock Problem</a:t>
            </a:r>
          </a:p>
        </p:txBody>
      </p:sp>
      <p:sp>
        <p:nvSpPr>
          <p:cNvPr id="10243" name="Rectangle 3">
            <a:extLst>
              <a:ext uri="{FF2B5EF4-FFF2-40B4-BE49-F238E27FC236}">
                <a16:creationId xmlns:a16="http://schemas.microsoft.com/office/drawing/2014/main" id="{F2D7E9CD-AFDF-46F0-8271-24C180613820}"/>
              </a:ext>
            </a:extLst>
          </p:cNvPr>
          <p:cNvSpPr>
            <a:spLocks noGrp="1" noChangeArrowheads="1"/>
          </p:cNvSpPr>
          <p:nvPr>
            <p:ph type="body" idx="4294967295"/>
          </p:nvPr>
        </p:nvSpPr>
        <p:spPr>
          <a:xfrm>
            <a:off x="858838" y="1227138"/>
            <a:ext cx="7729537" cy="4810125"/>
          </a:xfrm>
        </p:spPr>
        <p:txBody>
          <a:bodyPr/>
          <a:lstStyle/>
          <a:p>
            <a:pPr>
              <a:lnSpc>
                <a:spcPct val="80000"/>
              </a:lnSpc>
              <a:buSzPct val="85000"/>
            </a:pPr>
            <a:r>
              <a:rPr lang="en-US" altLang="zh-CN" sz="2800" dirty="0">
                <a:ea typeface="宋体" panose="02010600030101010101" pitchFamily="2" charset="-122"/>
              </a:rPr>
              <a:t>Example </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a:t>
            </a:r>
            <a:r>
              <a:rPr lang="en-US" altLang="zh-CN" sz="2400" dirty="0">
                <a:ea typeface="宋体" panose="02010600030101010101" pitchFamily="2" charset="-122"/>
              </a:rPr>
              <a:t>, initialized both to 1</a:t>
            </a:r>
          </a:p>
          <a:p>
            <a:pPr lvl="1">
              <a:lnSpc>
                <a:spcPct val="80000"/>
              </a:lnSpc>
            </a:pPr>
            <a:r>
              <a:rPr lang="en-US" altLang="zh-CN" sz="2400" dirty="0">
                <a:ea typeface="宋体" panose="02010600030101010101" pitchFamily="2" charset="-122"/>
              </a:rPr>
              <a:t>semaphores </a:t>
            </a:r>
            <a:r>
              <a:rPr lang="en-US" altLang="zh-CN" sz="2400" i="1" dirty="0">
                <a:ea typeface="宋体" panose="02010600030101010101" pitchFamily="2" charset="-122"/>
              </a:rPr>
              <a:t>A</a:t>
            </a:r>
            <a:r>
              <a:rPr lang="en-US" altLang="zh-CN" sz="2400" dirty="0">
                <a:ea typeface="宋体" panose="02010600030101010101" pitchFamily="2" charset="-122"/>
              </a:rPr>
              <a:t> and</a:t>
            </a:r>
            <a:r>
              <a:rPr lang="en-US" altLang="zh-CN" sz="2400" i="1" dirty="0">
                <a:ea typeface="宋体" panose="02010600030101010101" pitchFamily="2" charset="-122"/>
              </a:rPr>
              <a:t> B </a:t>
            </a:r>
            <a:r>
              <a:rPr lang="en-US" altLang="zh-CN" sz="2400" i="1" dirty="0">
                <a:solidFill>
                  <a:srgbClr val="006600"/>
                </a:solidFill>
                <a:ea typeface="宋体" panose="02010600030101010101" pitchFamily="2" charset="-122"/>
              </a:rPr>
              <a:t>represent two resources</a:t>
            </a:r>
            <a:r>
              <a:rPr lang="en-US" altLang="zh-CN" sz="2400" i="1" dirty="0">
                <a:ea typeface="宋体" panose="02010600030101010101" pitchFamily="2" charset="-122"/>
              </a:rPr>
              <a:t>.</a:t>
            </a:r>
            <a:endParaRPr lang="en-US" altLang="zh-CN" sz="2400" dirty="0">
              <a:solidFill>
                <a:srgbClr val="0000FF"/>
              </a:solidFill>
              <a:ea typeface="宋体" panose="02010600030101010101" pitchFamily="2" charset="-122"/>
            </a:endParaRPr>
          </a:p>
          <a:p>
            <a:pPr lvl="1">
              <a:lnSpc>
                <a:spcPct val="80000"/>
              </a:lnSpc>
            </a:pP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0</a:t>
            </a:r>
            <a:r>
              <a:rPr lang="en-US" altLang="zh-CN" sz="2400" dirty="0">
                <a:ea typeface="宋体" panose="02010600030101010101" pitchFamily="2" charset="-122"/>
              </a:rPr>
              <a:t>		   </a:t>
            </a:r>
            <a:r>
              <a:rPr lang="en-US" altLang="zh-CN" sz="2400" i="1" dirty="0">
                <a:ea typeface="宋体" panose="02010600030101010101" pitchFamily="2" charset="-122"/>
              </a:rPr>
              <a:t>P</a:t>
            </a:r>
            <a:r>
              <a:rPr lang="en-US" altLang="zh-CN" sz="2400" baseline="-25000" dirty="0">
                <a:ea typeface="宋体" panose="02010600030101010101" pitchFamily="2" charset="-122"/>
              </a:rPr>
              <a:t>1</a:t>
            </a:r>
            <a:endParaRPr lang="en-US" altLang="zh-CN" sz="2400" dirty="0">
              <a:ea typeface="宋体" panose="02010600030101010101" pitchFamily="2" charset="-122"/>
            </a:endParaRPr>
          </a:p>
          <a:p>
            <a:pPr lvl="4">
              <a:lnSpc>
                <a:spcPct val="80000"/>
              </a:lnSpc>
              <a:buFont typeface="Monotype Sorts" pitchFamily="2" charset="2"/>
              <a:buNone/>
            </a:pPr>
            <a:r>
              <a:rPr lang="en-US" altLang="zh-CN" sz="2400" dirty="0">
                <a:solidFill>
                  <a:srgbClr val="C00000"/>
                </a:solidFill>
                <a:ea typeface="宋体" panose="02010600030101010101" pitchFamily="2" charset="-122"/>
              </a:rPr>
              <a:t>wait (A);</a:t>
            </a:r>
            <a:r>
              <a:rPr lang="en-US" altLang="zh-CN" sz="2400" dirty="0">
                <a:solidFill>
                  <a:srgbClr val="0000FF"/>
                </a:solidFill>
                <a:ea typeface="宋体" panose="02010600030101010101" pitchFamily="2" charset="-122"/>
              </a:rPr>
              <a:t>		wait(B)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申请一个资源</a:t>
            </a:r>
            <a:endParaRPr lang="en-US" altLang="zh-CN" dirty="0">
              <a:solidFill>
                <a:srgbClr val="0000FF"/>
              </a:solidFill>
              <a:ea typeface="宋体" panose="02010600030101010101" pitchFamily="2" charset="-122"/>
            </a:endParaRPr>
          </a:p>
          <a:p>
            <a:pPr lvl="4">
              <a:lnSpc>
                <a:spcPct val="80000"/>
              </a:lnSpc>
              <a:buFont typeface="Monotype Sorts" pitchFamily="2" charset="2"/>
              <a:buNone/>
            </a:pPr>
            <a:r>
              <a:rPr lang="en-US" altLang="zh-CN" sz="2400" dirty="0">
                <a:solidFill>
                  <a:srgbClr val="0000FF"/>
                </a:solidFill>
                <a:ea typeface="宋体" panose="02010600030101010101" pitchFamily="2" charset="-122"/>
              </a:rPr>
              <a:t>wait (B);		</a:t>
            </a:r>
            <a:r>
              <a:rPr lang="en-US" altLang="zh-CN" sz="2400" dirty="0">
                <a:solidFill>
                  <a:srgbClr val="C00000"/>
                </a:solidFill>
                <a:ea typeface="宋体" panose="02010600030101010101" pitchFamily="2" charset="-122"/>
              </a:rPr>
              <a:t>wait(A)   </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申请另一个资源</a:t>
            </a:r>
            <a:endParaRPr lang="en-US" altLang="zh-CN" dirty="0">
              <a:solidFill>
                <a:srgbClr val="0000FF"/>
              </a:solidFill>
              <a:ea typeface="宋体" panose="02010600030101010101" pitchFamily="2" charset="-122"/>
            </a:endParaRPr>
          </a:p>
          <a:p>
            <a:pPr lvl="1">
              <a:lnSpc>
                <a:spcPct val="80000"/>
              </a:lnSpc>
              <a:buFont typeface="Monotype Sorts" pitchFamily="2" charset="2"/>
              <a:buNone/>
            </a:pPr>
            <a:r>
              <a:rPr lang="en-US" altLang="zh-CN" dirty="0">
                <a:solidFill>
                  <a:srgbClr val="0000FF"/>
                </a:solidFill>
                <a:ea typeface="宋体" panose="02010600030101010101" pitchFamily="2" charset="-122"/>
              </a:rPr>
              <a:t>             ….                 ….</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signal(A);         signal(A);</a:t>
            </a:r>
          </a:p>
          <a:p>
            <a:pPr lvl="1">
              <a:lnSpc>
                <a:spcPct val="80000"/>
              </a:lnSpc>
              <a:buFont typeface="Monotype Sorts" pitchFamily="2" charset="2"/>
              <a:buNone/>
            </a:pPr>
            <a:r>
              <a:rPr lang="en-US" altLang="zh-CN" sz="2400" dirty="0">
                <a:solidFill>
                  <a:srgbClr val="006600"/>
                </a:solidFill>
                <a:ea typeface="宋体" panose="02010600030101010101" pitchFamily="2" charset="-122"/>
              </a:rPr>
              <a:t>            signal(B);         signal(B);</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1DA906-171F-4ABE-AA88-3939AAE5284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2467" name="Rectangle 3">
            <a:extLst>
              <a:ext uri="{FF2B5EF4-FFF2-40B4-BE49-F238E27FC236}">
                <a16:creationId xmlns:a16="http://schemas.microsoft.com/office/drawing/2014/main" id="{039837FA-FE44-469E-8684-32AC385F1E9F}"/>
              </a:ext>
            </a:extLst>
          </p:cNvPr>
          <p:cNvSpPr>
            <a:spLocks noGrp="1" noChangeArrowheads="1"/>
          </p:cNvSpPr>
          <p:nvPr>
            <p:ph type="body" idx="4294967295"/>
          </p:nvPr>
        </p:nvSpPr>
        <p:spPr>
          <a:xfrm>
            <a:off x="725488" y="1300163"/>
            <a:ext cx="7977187"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a:t>
            </a:r>
            <a:r>
              <a:rPr lang="en-US" altLang="zh-CN" sz="2000" dirty="0">
                <a:solidFill>
                  <a:srgbClr val="FF0000"/>
                </a:solidFill>
                <a:ea typeface="宋体" panose="02010600030101010101" pitchFamily="2" charset="-122"/>
              </a:rPr>
              <a:t>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p1                     4                 2              2                            </a:t>
            </a:r>
            <a:r>
              <a:rPr lang="en-US" altLang="zh-CN" sz="2000" dirty="0">
                <a:solidFill>
                  <a:srgbClr val="0009C0"/>
                </a:solidFill>
                <a:ea typeface="宋体" panose="02010600030101010101" pitchFamily="2" charset="-122"/>
              </a:rPr>
              <a:t>false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C00000"/>
                </a:solidFill>
                <a:ea typeface="宋体" panose="02010600030101010101" pitchFamily="2" charset="-122"/>
              </a:rPr>
              <a:t>初始化：</a:t>
            </a:r>
            <a:endParaRPr lang="en-US" altLang="zh-CN" sz="2000" dirty="0">
              <a:solidFill>
                <a:srgbClr val="C00000"/>
              </a:solidFill>
              <a:ea typeface="宋体" panose="02010600030101010101" pitchFamily="2" charset="-122"/>
            </a:endParaRPr>
          </a:p>
          <a:p>
            <a:pPr lvl="1">
              <a:lnSpc>
                <a:spcPct val="90000"/>
              </a:lnSpc>
            </a:pPr>
            <a:r>
              <a:rPr lang="zh-CN" altLang="en-US" sz="1800" dirty="0">
                <a:solidFill>
                  <a:srgbClr val="006600"/>
                </a:solidFill>
                <a:ea typeface="宋体" panose="02010600030101010101" pitchFamily="2" charset="-122"/>
              </a:rPr>
              <a:t>对应每个进程，设置  </a:t>
            </a:r>
            <a:r>
              <a:rPr lang="en-US" altLang="zh-CN" sz="1800" dirty="0">
                <a:solidFill>
                  <a:srgbClr val="006600"/>
                </a:solidFill>
                <a:ea typeface="宋体" panose="02010600030101010101" pitchFamily="2" charset="-122"/>
              </a:rPr>
              <a:t>Finish[0]=false,  Finish[1]=false, Finish[2]=false</a:t>
            </a:r>
          </a:p>
          <a:p>
            <a:pPr lvl="1">
              <a:lnSpc>
                <a:spcPct val="90000"/>
              </a:lnSpc>
            </a:pPr>
            <a:r>
              <a:rPr lang="en-US" altLang="zh-CN" sz="1800" b="1" dirty="0">
                <a:solidFill>
                  <a:srgbClr val="0070C0"/>
                </a:solidFill>
                <a:ea typeface="宋体" panose="02010600030101010101" pitchFamily="2" charset="-122"/>
              </a:rPr>
              <a:t>Work= Available=3</a:t>
            </a: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E5AE40-122D-4AD5-B857-7C363467B2E0}"/>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3491" name="Rectangle 3">
            <a:extLst>
              <a:ext uri="{FF2B5EF4-FFF2-40B4-BE49-F238E27FC236}">
                <a16:creationId xmlns:a16="http://schemas.microsoft.com/office/drawing/2014/main" id="{BF9B0A02-7DE2-465D-A1F9-1BEF1BD0A473}"/>
              </a:ext>
            </a:extLst>
          </p:cNvPr>
          <p:cNvSpPr>
            <a:spLocks noGrp="1" noChangeArrowheads="1"/>
          </p:cNvSpPr>
          <p:nvPr>
            <p:ph type="body" idx="4294967295"/>
          </p:nvPr>
        </p:nvSpPr>
        <p:spPr>
          <a:xfrm>
            <a:off x="725488" y="1300163"/>
            <a:ext cx="7783512" cy="471487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09C0"/>
                </a:solidFill>
                <a:ea typeface="宋体" panose="02010600030101010101" pitchFamily="2" charset="-122"/>
              </a:rPr>
              <a:t>false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Need1(=2)&lt;=Work(=3)</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3</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P1</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6600"/>
                </a:solidFill>
                <a:ea typeface="宋体" panose="02010600030101010101" pitchFamily="2" charset="-122"/>
              </a:rPr>
              <a:t>Finish[0]=false,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a:t>
            </a:r>
            <a:r>
              <a:rPr lang="en-US" altLang="zh-CN" sz="1800" dirty="0">
                <a:solidFill>
                  <a:srgbClr val="006600"/>
                </a:solidFill>
                <a:ea typeface="宋体" panose="02010600030101010101" pitchFamily="2" charset="-122"/>
              </a:rPr>
              <a:t>Finish[2]=false</a:t>
            </a:r>
          </a:p>
          <a:p>
            <a:pPr lvl="1">
              <a:lnSpc>
                <a:spcPct val="90000"/>
              </a:lnSpc>
            </a:pPr>
            <a:r>
              <a:rPr lang="en-US" altLang="zh-CN" sz="1800" b="1" dirty="0">
                <a:solidFill>
                  <a:srgbClr val="0070C0"/>
                </a:solidFill>
                <a:ea typeface="宋体" panose="02010600030101010101" pitchFamily="2" charset="-122"/>
              </a:rPr>
              <a:t>Work=Work+allocation1=3+2=5</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AF89ABD-960B-4CE0-8ACA-58902B862AAC}"/>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4515" name="Rectangle 3">
            <a:extLst>
              <a:ext uri="{FF2B5EF4-FFF2-40B4-BE49-F238E27FC236}">
                <a16:creationId xmlns:a16="http://schemas.microsoft.com/office/drawing/2014/main" id="{21225417-039D-401B-88F6-99402A0FE839}"/>
              </a:ext>
            </a:extLst>
          </p:cNvPr>
          <p:cNvSpPr>
            <a:spLocks noGrp="1" noChangeArrowheads="1"/>
          </p:cNvSpPr>
          <p:nvPr>
            <p:ph type="body" idx="4294967295"/>
          </p:nvPr>
        </p:nvSpPr>
        <p:spPr>
          <a:xfrm>
            <a:off x="725488" y="1300163"/>
            <a:ext cx="7783512" cy="464820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solidFill>
                  <a:srgbClr val="006600"/>
                </a:solidFill>
                <a:ea typeface="宋体" panose="02010600030101010101" pitchFamily="2" charset="-122"/>
              </a:rPr>
              <a:t>p0                    10                5              5            3             true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2              7                           </a:t>
            </a:r>
            <a:r>
              <a:rPr lang="en-US" altLang="zh-CN" sz="2000" dirty="0">
                <a:solidFill>
                  <a:srgbClr val="0009C0"/>
                </a:solidFill>
                <a:ea typeface="宋体" panose="02010600030101010101" pitchFamily="2" charset="-122"/>
              </a:rPr>
              <a:t>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Finish[0]=false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Need0(=5)&lt;=work(=5)</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个可用的资源分配给进程</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P0</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5</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Finish[1]=</a:t>
            </a:r>
            <a:r>
              <a:rPr lang="en-US" altLang="zh-CN" sz="1800" dirty="0">
                <a:solidFill>
                  <a:srgbClr val="000099"/>
                </a:solidFill>
                <a:ea typeface="宋体" panose="02010600030101010101" pitchFamily="2" charset="-122"/>
              </a:rPr>
              <a:t>true,</a:t>
            </a:r>
            <a:r>
              <a:rPr lang="en-US" altLang="zh-CN" sz="1800" dirty="0">
                <a:solidFill>
                  <a:srgbClr val="009900"/>
                </a:solidFill>
                <a:ea typeface="宋体" panose="02010600030101010101" pitchFamily="2" charset="-122"/>
              </a:rPr>
              <a:t> Finish[2]=false</a:t>
            </a:r>
          </a:p>
          <a:p>
            <a:pPr lvl="1">
              <a:lnSpc>
                <a:spcPct val="90000"/>
              </a:lnSpc>
            </a:pPr>
            <a:r>
              <a:rPr lang="en-US" altLang="zh-CN" sz="1800" b="1" dirty="0">
                <a:solidFill>
                  <a:srgbClr val="0070C0"/>
                </a:solidFill>
                <a:ea typeface="宋体" panose="02010600030101010101" pitchFamily="2" charset="-122"/>
              </a:rPr>
              <a:t>Work=work+allocation0=5+5=10</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214858-9B05-483A-939A-7151D65CC59B}"/>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1</a:t>
            </a:r>
            <a:endParaRPr lang="en-US" altLang="zh-CN" dirty="0">
              <a:effectLst>
                <a:outerShdw blurRad="38100" dist="38100" dir="2700000" algn="tl">
                  <a:srgbClr val="C0C0C0"/>
                </a:outerShdw>
              </a:effectLst>
              <a:ea typeface="宋体" pitchFamily="2" charset="-122"/>
              <a:cs typeface="+mj-cs"/>
            </a:endParaRPr>
          </a:p>
        </p:txBody>
      </p:sp>
      <p:sp>
        <p:nvSpPr>
          <p:cNvPr id="65539" name="Rectangle 3">
            <a:extLst>
              <a:ext uri="{FF2B5EF4-FFF2-40B4-BE49-F238E27FC236}">
                <a16:creationId xmlns:a16="http://schemas.microsoft.com/office/drawing/2014/main" id="{A30A411F-BD5D-47A8-BDA2-802947ABDE01}"/>
              </a:ext>
            </a:extLst>
          </p:cNvPr>
          <p:cNvSpPr>
            <a:spLocks noGrp="1" noChangeArrowheads="1"/>
          </p:cNvSpPr>
          <p:nvPr>
            <p:ph type="body" idx="4294967295"/>
          </p:nvPr>
        </p:nvSpPr>
        <p:spPr>
          <a:xfrm>
            <a:off x="625475" y="1135063"/>
            <a:ext cx="7783513" cy="5254625"/>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3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2              7                          </a:t>
            </a:r>
            <a:r>
              <a:rPr lang="en-US" altLang="zh-CN" sz="2000" dirty="0">
                <a:solidFill>
                  <a:srgbClr val="006600"/>
                </a:solidFill>
                <a:ea typeface="宋体" panose="02010600030101010101" pitchFamily="2" charset="-122"/>
              </a:rPr>
              <a:t>true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Finish[2]=false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Need2(7)&lt;=work (=10)</a:t>
            </a:r>
            <a:r>
              <a:rPr lang="zh-CN" altLang="en-US" sz="2000" dirty="0">
                <a:solidFill>
                  <a:srgbClr val="000099"/>
                </a:solidFill>
                <a:ea typeface="宋体" panose="02010600030101010101" pitchFamily="2" charset="-122"/>
              </a:rPr>
              <a:t>，因此，假若将</a:t>
            </a:r>
            <a:r>
              <a:rPr lang="en-US" altLang="zh-CN" sz="2000" dirty="0">
                <a:solidFill>
                  <a:srgbClr val="000099"/>
                </a:solidFill>
                <a:ea typeface="宋体" panose="02010600030101010101" pitchFamily="2" charset="-122"/>
              </a:rPr>
              <a:t>10</a:t>
            </a:r>
            <a:r>
              <a:rPr lang="zh-CN" altLang="en-US" sz="2000" dirty="0">
                <a:solidFill>
                  <a:srgbClr val="000099"/>
                </a:solidFill>
                <a:ea typeface="宋体" panose="02010600030101010101" pitchFamily="2" charset="-122"/>
              </a:rPr>
              <a:t>个可用的资源中的</a:t>
            </a:r>
            <a:r>
              <a:rPr lang="en-US" altLang="zh-CN" sz="2000" dirty="0">
                <a:solidFill>
                  <a:srgbClr val="000099"/>
                </a:solidFill>
                <a:ea typeface="宋体" panose="02010600030101010101" pitchFamily="2" charset="-122"/>
              </a:rPr>
              <a:t>7</a:t>
            </a:r>
            <a:r>
              <a:rPr lang="zh-CN" altLang="en-US" sz="2000" dirty="0">
                <a:solidFill>
                  <a:srgbClr val="000099"/>
                </a:solidFill>
                <a:ea typeface="宋体" panose="02010600030101010101" pitchFamily="2" charset="-122"/>
              </a:rPr>
              <a:t>个分配给进程</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a:t>
            </a:r>
            <a:r>
              <a:rPr lang="en-US" altLang="zh-CN" sz="2000" dirty="0">
                <a:solidFill>
                  <a:srgbClr val="000099"/>
                </a:solidFill>
                <a:ea typeface="宋体" panose="02010600030101010101" pitchFamily="2" charset="-122"/>
              </a:rPr>
              <a:t>P2</a:t>
            </a:r>
            <a:r>
              <a:rPr lang="zh-CN" altLang="en-US" sz="2000" dirty="0">
                <a:solidFill>
                  <a:srgbClr val="000099"/>
                </a:solidFill>
                <a:ea typeface="宋体" panose="02010600030101010101" pitchFamily="2" charset="-122"/>
              </a:rPr>
              <a:t>会执行结束，并会释放其以前分配的</a:t>
            </a:r>
            <a:r>
              <a:rPr lang="en-US" altLang="zh-CN" sz="2000" dirty="0">
                <a:solidFill>
                  <a:srgbClr val="000099"/>
                </a:solidFill>
                <a:ea typeface="宋体" panose="02010600030101010101" pitchFamily="2" charset="-122"/>
              </a:rPr>
              <a:t>2</a:t>
            </a:r>
            <a:r>
              <a:rPr lang="zh-CN" altLang="en-US" sz="2000" dirty="0">
                <a:solidFill>
                  <a:srgbClr val="000099"/>
                </a:solidFill>
                <a:ea typeface="宋体" panose="02010600030101010101" pitchFamily="2" charset="-122"/>
              </a:rPr>
              <a:t>个，则</a:t>
            </a:r>
            <a:endParaRPr lang="en-US" altLang="zh-CN" sz="2000" dirty="0">
              <a:solidFill>
                <a:srgbClr val="000099"/>
              </a:solidFill>
              <a:ea typeface="宋体" panose="02010600030101010101" pitchFamily="2" charset="-122"/>
            </a:endParaRPr>
          </a:p>
          <a:p>
            <a:pPr lvl="1">
              <a:lnSpc>
                <a:spcPct val="90000"/>
              </a:lnSpc>
            </a:pPr>
            <a:r>
              <a:rPr lang="en-US" altLang="zh-CN" sz="1800" dirty="0">
                <a:solidFill>
                  <a:srgbClr val="009900"/>
                </a:solidFill>
                <a:ea typeface="宋体" panose="02010600030101010101" pitchFamily="2" charset="-122"/>
              </a:rPr>
              <a:t>Finish[0]=</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Finish[1]=</a:t>
            </a:r>
            <a:r>
              <a:rPr lang="en-US" altLang="zh-CN" sz="1800" dirty="0">
                <a:solidFill>
                  <a:srgbClr val="000099"/>
                </a:solidFill>
                <a:ea typeface="宋体" panose="02010600030101010101" pitchFamily="2" charset="-122"/>
              </a:rPr>
              <a:t> true</a:t>
            </a:r>
            <a:r>
              <a:rPr lang="zh-CN" altLang="en-US" sz="1800" dirty="0">
                <a:solidFill>
                  <a:srgbClr val="000099"/>
                </a:solidFill>
                <a:ea typeface="宋体" panose="02010600030101010101" pitchFamily="2" charset="-122"/>
              </a:rPr>
              <a:t>，</a:t>
            </a:r>
            <a:r>
              <a:rPr lang="en-US" altLang="zh-CN" sz="1800" dirty="0">
                <a:solidFill>
                  <a:srgbClr val="009900"/>
                </a:solidFill>
                <a:ea typeface="宋体" panose="02010600030101010101" pitchFamily="2" charset="-122"/>
              </a:rPr>
              <a:t>Finish[2]=</a:t>
            </a:r>
            <a:r>
              <a:rPr lang="en-US" altLang="zh-CN" sz="1800" dirty="0">
                <a:solidFill>
                  <a:srgbClr val="000099"/>
                </a:solidFill>
                <a:ea typeface="宋体" panose="02010600030101010101" pitchFamily="2" charset="-122"/>
              </a:rPr>
              <a:t> true</a:t>
            </a:r>
            <a:r>
              <a:rPr lang="en-US" altLang="zh-CN" sz="1800" dirty="0">
                <a:solidFill>
                  <a:srgbClr val="009900"/>
                </a:solidFill>
                <a:ea typeface="宋体" panose="02010600030101010101" pitchFamily="2" charset="-122"/>
              </a:rPr>
              <a:t> </a:t>
            </a:r>
            <a:endParaRPr lang="en-US" altLang="zh-CN" sz="1800" dirty="0">
              <a:solidFill>
                <a:srgbClr val="000099"/>
              </a:solidFill>
              <a:ea typeface="宋体" panose="02010600030101010101" pitchFamily="2" charset="-122"/>
            </a:endParaRPr>
          </a:p>
          <a:p>
            <a:pPr lvl="1">
              <a:lnSpc>
                <a:spcPct val="90000"/>
              </a:lnSpc>
            </a:pPr>
            <a:r>
              <a:rPr lang="en-US" altLang="zh-CN" sz="1800" b="1" dirty="0">
                <a:solidFill>
                  <a:srgbClr val="0070C0"/>
                </a:solidFill>
                <a:ea typeface="宋体" panose="02010600030101010101" pitchFamily="2" charset="-122"/>
              </a:rPr>
              <a:t>Work=work+allocation0=10+2=12</a:t>
            </a:r>
          </a:p>
          <a:p>
            <a:pPr>
              <a:lnSpc>
                <a:spcPct val="90000"/>
              </a:lnSpc>
            </a:pPr>
            <a:r>
              <a:rPr lang="zh-CN" altLang="en-US" sz="2000" dirty="0">
                <a:solidFill>
                  <a:srgbClr val="7030A0"/>
                </a:solidFill>
                <a:ea typeface="宋体" panose="02010600030101010101" pitchFamily="2" charset="-122"/>
              </a:rPr>
              <a:t>所有进程对应的</a:t>
            </a:r>
            <a:r>
              <a:rPr lang="en-US" altLang="zh-CN" sz="2000" dirty="0">
                <a:solidFill>
                  <a:srgbClr val="7030A0"/>
                </a:solidFill>
                <a:ea typeface="宋体" panose="02010600030101010101" pitchFamily="2" charset="-122"/>
              </a:rPr>
              <a:t>Finish[</a:t>
            </a:r>
            <a:r>
              <a:rPr lang="en-US" altLang="zh-CN" sz="2000" dirty="0" err="1">
                <a:solidFill>
                  <a:srgbClr val="7030A0"/>
                </a:solidFill>
                <a:ea typeface="宋体" panose="02010600030101010101" pitchFamily="2" charset="-122"/>
              </a:rPr>
              <a:t>i</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都可变为</a:t>
            </a:r>
            <a:r>
              <a:rPr lang="en-US" altLang="zh-CN" sz="2000" dirty="0">
                <a:solidFill>
                  <a:srgbClr val="7030A0"/>
                </a:solidFill>
                <a:ea typeface="宋体" panose="02010600030101010101" pitchFamily="2" charset="-122"/>
              </a:rPr>
              <a:t>true</a:t>
            </a:r>
            <a:r>
              <a:rPr lang="zh-CN" altLang="en-US" sz="2000" dirty="0">
                <a:solidFill>
                  <a:srgbClr val="7030A0"/>
                </a:solidFill>
                <a:ea typeface="宋体" panose="02010600030101010101" pitchFamily="2" charset="-122"/>
              </a:rPr>
              <a:t>，</a:t>
            </a:r>
            <a:r>
              <a:rPr lang="zh-CN" altLang="en-US" sz="2000" dirty="0">
                <a:solidFill>
                  <a:srgbClr val="C00000"/>
                </a:solidFill>
                <a:ea typeface="宋体" panose="02010600030101010101" pitchFamily="2" charset="-122"/>
              </a:rPr>
              <a:t>也就是说存在安全分配序列</a:t>
            </a:r>
            <a:r>
              <a:rPr lang="en-US" altLang="zh-CN" sz="2000" dirty="0">
                <a:solidFill>
                  <a:srgbClr val="C00000"/>
                </a:solidFill>
                <a:ea typeface="宋体" panose="02010600030101010101" pitchFamily="2" charset="-122"/>
              </a:rPr>
              <a:t>p1,p0,p2</a:t>
            </a:r>
            <a:r>
              <a:rPr lang="zh-CN" altLang="en-US" sz="2000" dirty="0">
                <a:solidFill>
                  <a:srgbClr val="C00000"/>
                </a:solidFill>
                <a:ea typeface="宋体" panose="02010600030101010101" pitchFamily="2" charset="-122"/>
              </a:rPr>
              <a:t>，因此该状态是安全的</a:t>
            </a:r>
            <a:endParaRPr lang="en-US" altLang="zh-CN" sz="2000" dirty="0">
              <a:solidFill>
                <a:srgbClr val="C00000"/>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7E4DC46-D481-4408-A4FD-9CA3E735F0F9}"/>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6563" name="Rectangle 3">
            <a:extLst>
              <a:ext uri="{FF2B5EF4-FFF2-40B4-BE49-F238E27FC236}">
                <a16:creationId xmlns:a16="http://schemas.microsoft.com/office/drawing/2014/main" id="{2B4E5269-3084-467B-AAF2-87279582C214}"/>
              </a:ext>
            </a:extLst>
          </p:cNvPr>
          <p:cNvSpPr>
            <a:spLocks noGrp="1" noChangeArrowheads="1"/>
          </p:cNvSpPr>
          <p:nvPr>
            <p:ph type="body" idx="4294967295"/>
          </p:nvPr>
        </p:nvSpPr>
        <p:spPr>
          <a:xfrm>
            <a:off x="725488" y="1300163"/>
            <a:ext cx="8032750" cy="45275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ea typeface="宋体" panose="02010600030101010101" pitchFamily="2" charset="-122"/>
              </a:rPr>
              <a:t>p1                     4                 2              2                           false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ea typeface="宋体" panose="02010600030101010101" pitchFamily="2" charset="-122"/>
              </a:rPr>
              <a:t>初始化：</a:t>
            </a:r>
            <a:endParaRPr lang="en-US" altLang="zh-CN" sz="2000" dirty="0">
              <a:ea typeface="宋体" panose="02010600030101010101" pitchFamily="2" charset="-122"/>
            </a:endParaRPr>
          </a:p>
          <a:p>
            <a:pPr>
              <a:lnSpc>
                <a:spcPct val="90000"/>
              </a:lnSpc>
            </a:pPr>
            <a:r>
              <a:rPr lang="zh-CN" altLang="en-US" sz="2000" dirty="0">
                <a:solidFill>
                  <a:srgbClr val="006600"/>
                </a:solidFill>
                <a:ea typeface="宋体" panose="02010600030101010101" pitchFamily="2" charset="-122"/>
              </a:rPr>
              <a:t>对应每个进程，设置  </a:t>
            </a:r>
            <a:r>
              <a:rPr lang="en-US" altLang="zh-CN" sz="2000" dirty="0">
                <a:solidFill>
                  <a:srgbClr val="006600"/>
                </a:solidFill>
                <a:ea typeface="宋体" panose="02010600030101010101" pitchFamily="2" charset="-122"/>
              </a:rPr>
              <a:t>Finish[0]=false Finish[1]=false Finish[2]=false</a:t>
            </a:r>
          </a:p>
          <a:p>
            <a:pPr>
              <a:lnSpc>
                <a:spcPct val="90000"/>
              </a:lnSpc>
            </a:pPr>
            <a:r>
              <a:rPr lang="en-US" altLang="zh-CN" sz="2000" b="1" dirty="0">
                <a:solidFill>
                  <a:srgbClr val="0070C0"/>
                </a:solidFill>
                <a:ea typeface="宋体" panose="02010600030101010101" pitchFamily="2" charset="-122"/>
              </a:rPr>
              <a:t>Work= Available=2</a:t>
            </a:r>
          </a:p>
          <a:p>
            <a:pPr>
              <a:lnSpc>
                <a:spcPct val="90000"/>
              </a:lnSpc>
            </a:pPr>
            <a:endParaRPr lang="en-US" altLang="zh-CN" sz="2000" dirty="0">
              <a:solidFill>
                <a:srgbClr val="009900"/>
              </a:solidFill>
              <a:ea typeface="宋体" panose="02010600030101010101" pitchFamily="2" charset="-122"/>
            </a:endParaRPr>
          </a:p>
          <a:p>
            <a:pPr>
              <a:lnSpc>
                <a:spcPct val="90000"/>
              </a:lnSpc>
            </a:pPr>
            <a:endParaRPr lang="en-US" altLang="zh-CN" sz="2000" dirty="0">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E783D63-CEC9-4D45-B815-4CDAAA1083E6}"/>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7587" name="Rectangle 3">
            <a:extLst>
              <a:ext uri="{FF2B5EF4-FFF2-40B4-BE49-F238E27FC236}">
                <a16:creationId xmlns:a16="http://schemas.microsoft.com/office/drawing/2014/main" id="{53E129FD-3BA0-4DA8-B96D-06C6ADD9070B}"/>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solidFill>
                  <a:srgbClr val="006600"/>
                </a:solidFill>
                <a:ea typeface="宋体" panose="02010600030101010101" pitchFamily="2" charset="-122"/>
              </a:rPr>
              <a:t>p1                     4                 2              2                           true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因为 </a:t>
            </a:r>
            <a:r>
              <a:rPr lang="en-US" altLang="zh-CN" sz="2000" dirty="0">
                <a:solidFill>
                  <a:srgbClr val="000099"/>
                </a:solidFill>
                <a:ea typeface="宋体" panose="02010600030101010101" pitchFamily="2" charset="-122"/>
              </a:rPr>
              <a:t>Finish[1]=false</a:t>
            </a:r>
            <a:r>
              <a:rPr lang="zh-CN" altLang="en-US" sz="2000" dirty="0">
                <a:solidFill>
                  <a:srgbClr val="000099"/>
                </a:solidFill>
                <a:ea typeface="宋体" panose="02010600030101010101" pitchFamily="2" charset="-122"/>
              </a:rPr>
              <a:t>，且</a:t>
            </a:r>
            <a:r>
              <a:rPr lang="en-US" altLang="zh-CN" sz="2000" dirty="0">
                <a:solidFill>
                  <a:srgbClr val="000099"/>
                </a:solidFill>
                <a:ea typeface="宋体" panose="02010600030101010101" pitchFamily="2" charset="-122"/>
              </a:rPr>
              <a:t> Need1(=2)&lt;=work(=2)</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en-US" altLang="zh-CN" sz="2000" dirty="0">
                <a:solidFill>
                  <a:srgbClr val="009900"/>
                </a:solidFill>
                <a:ea typeface="宋体" panose="02010600030101010101" pitchFamily="2" charset="-122"/>
              </a:rPr>
              <a:t>Finish[0]=false 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Finish[2]=false</a:t>
            </a:r>
          </a:p>
          <a:p>
            <a:pPr>
              <a:lnSpc>
                <a:spcPct val="90000"/>
              </a:lnSpc>
            </a:pPr>
            <a:r>
              <a:rPr lang="en-US" altLang="zh-CN" sz="2000" b="1" dirty="0">
                <a:solidFill>
                  <a:srgbClr val="0070C0"/>
                </a:solidFill>
                <a:ea typeface="宋体" panose="02010600030101010101" pitchFamily="2" charset="-122"/>
              </a:rPr>
              <a:t>Work=work+allocation1=2+2=4</a:t>
            </a: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A8CCFC8-D9BE-4881-B731-D9CF8A6A3E3A}"/>
              </a:ext>
            </a:extLst>
          </p:cNvPr>
          <p:cNvSpPr>
            <a:spLocks noGrp="1" noChangeArrowheads="1"/>
          </p:cNvSpPr>
          <p:nvPr>
            <p:ph type="title" idx="4294967295"/>
          </p:nvPr>
        </p:nvSpPr>
        <p:spPr>
          <a:xfrm>
            <a:off x="971550" y="446088"/>
            <a:ext cx="7091363" cy="573087"/>
          </a:xfrm>
          <a:ln>
            <a:miter/>
          </a:ln>
        </p:spPr>
        <p:txBody>
          <a:bodyPr/>
          <a:lstStyle/>
          <a:p>
            <a:pPr>
              <a:defRPr/>
            </a:pPr>
            <a:r>
              <a:rPr lang="en-US" altLang="zh-CN" dirty="0">
                <a:effectLst>
                  <a:outerShdw blurRad="38100" dist="38100" dir="2700000" algn="tl">
                    <a:srgbClr val="C0C0C0"/>
                  </a:outerShdw>
                </a:effectLst>
                <a:ea typeface="宋体" pitchFamily="2" charset="-122"/>
              </a:rPr>
              <a:t>Safety Algorithm </a:t>
            </a:r>
            <a:r>
              <a:rPr lang="zh-CN" altLang="en-US" dirty="0">
                <a:effectLst>
                  <a:outerShdw blurRad="38100" dist="38100" dir="2700000" algn="tl">
                    <a:srgbClr val="C0C0C0"/>
                  </a:outerShdw>
                </a:effectLst>
                <a:ea typeface="宋体" pitchFamily="2" charset="-122"/>
              </a:rPr>
              <a:t>例</a:t>
            </a:r>
            <a:r>
              <a:rPr lang="en-US" altLang="zh-CN" dirty="0">
                <a:effectLst>
                  <a:outerShdw blurRad="38100" dist="38100" dir="2700000" algn="tl">
                    <a:srgbClr val="C0C0C0"/>
                  </a:outerShdw>
                </a:effectLst>
                <a:ea typeface="宋体" pitchFamily="2" charset="-122"/>
              </a:rPr>
              <a:t>2</a:t>
            </a:r>
            <a:endParaRPr lang="en-US" altLang="zh-CN" dirty="0">
              <a:effectLst>
                <a:outerShdw blurRad="38100" dist="38100" dir="2700000" algn="tl">
                  <a:srgbClr val="C0C0C0"/>
                </a:outerShdw>
              </a:effectLst>
              <a:ea typeface="宋体" pitchFamily="2" charset="-122"/>
              <a:cs typeface="+mj-cs"/>
            </a:endParaRPr>
          </a:p>
        </p:txBody>
      </p:sp>
      <p:sp>
        <p:nvSpPr>
          <p:cNvPr id="68611" name="Rectangle 3">
            <a:extLst>
              <a:ext uri="{FF2B5EF4-FFF2-40B4-BE49-F238E27FC236}">
                <a16:creationId xmlns:a16="http://schemas.microsoft.com/office/drawing/2014/main" id="{45D8EE8B-3673-482F-8BF6-9E396470778F}"/>
              </a:ext>
            </a:extLst>
          </p:cNvPr>
          <p:cNvSpPr>
            <a:spLocks noGrp="1" noChangeArrowheads="1"/>
          </p:cNvSpPr>
          <p:nvPr>
            <p:ph type="body" idx="4294967295"/>
          </p:nvPr>
        </p:nvSpPr>
        <p:spPr>
          <a:xfrm>
            <a:off x="725488" y="1300163"/>
            <a:ext cx="7783512" cy="4159250"/>
          </a:xfrm>
        </p:spPr>
        <p:txBody>
          <a:bodyPr/>
          <a:lstStyle/>
          <a:p>
            <a:pPr>
              <a:lnSpc>
                <a:spcPct val="90000"/>
              </a:lnSpc>
            </a:pPr>
            <a:r>
              <a:rPr lang="en-US" altLang="zh-CN" sz="2000" dirty="0">
                <a:ea typeface="宋体" panose="02010600030101010101" pitchFamily="2" charset="-122"/>
              </a:rPr>
              <a:t>Suppose the system is in the following state at one time, is the system in a safe sate?</a:t>
            </a:r>
          </a:p>
          <a:p>
            <a:pPr>
              <a:lnSpc>
                <a:spcPct val="90000"/>
              </a:lnSpc>
            </a:pPr>
            <a:endParaRPr lang="en-US" altLang="zh-CN" sz="2000" dirty="0">
              <a:ea typeface="宋体" panose="02010600030101010101" pitchFamily="2" charset="-122"/>
            </a:endParaRPr>
          </a:p>
          <a:p>
            <a:pPr>
              <a:lnSpc>
                <a:spcPct val="90000"/>
              </a:lnSpc>
            </a:pPr>
            <a:r>
              <a:rPr lang="en-US" altLang="zh-CN" sz="2000" dirty="0">
                <a:ea typeface="宋体" panose="02010600030101010101" pitchFamily="2" charset="-122"/>
              </a:rPr>
              <a:t>Processes   Maximum   Allocation    Need   Available    Finish</a:t>
            </a:r>
          </a:p>
          <a:p>
            <a:pPr>
              <a:lnSpc>
                <a:spcPct val="90000"/>
              </a:lnSpc>
            </a:pPr>
            <a:r>
              <a:rPr lang="en-US" altLang="zh-CN" sz="2000" dirty="0">
                <a:ea typeface="宋体" panose="02010600030101010101" pitchFamily="2" charset="-122"/>
              </a:rPr>
              <a:t>p0                    10                5              5            2              false</a:t>
            </a:r>
          </a:p>
          <a:p>
            <a:pPr>
              <a:lnSpc>
                <a:spcPct val="90000"/>
              </a:lnSpc>
            </a:pPr>
            <a:r>
              <a:rPr lang="en-US" altLang="zh-CN" sz="2000" dirty="0">
                <a:ea typeface="宋体" panose="02010600030101010101" pitchFamily="2" charset="-122"/>
              </a:rPr>
              <a:t>p1                     4                 2              2                            </a:t>
            </a:r>
            <a:r>
              <a:rPr lang="en-US" altLang="zh-CN" sz="2000" dirty="0">
                <a:solidFill>
                  <a:srgbClr val="006600"/>
                </a:solidFill>
                <a:ea typeface="宋体" panose="02010600030101010101" pitchFamily="2" charset="-122"/>
              </a:rPr>
              <a:t>true</a:t>
            </a:r>
          </a:p>
          <a:p>
            <a:pPr>
              <a:lnSpc>
                <a:spcPct val="90000"/>
              </a:lnSpc>
            </a:pPr>
            <a:r>
              <a:rPr lang="en-US" altLang="zh-CN" sz="2000" dirty="0">
                <a:ea typeface="宋体" panose="02010600030101010101" pitchFamily="2" charset="-122"/>
              </a:rPr>
              <a:t>p2                     9                 3              6                            false</a:t>
            </a:r>
          </a:p>
          <a:p>
            <a:pPr>
              <a:lnSpc>
                <a:spcPct val="90000"/>
              </a:lnSpc>
            </a:pPr>
            <a:endParaRPr lang="en-US" altLang="zh-CN" sz="2000" dirty="0">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对所有的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]=false</a:t>
            </a:r>
            <a:r>
              <a:rPr lang="zh-CN" altLang="en-US" sz="2000" dirty="0">
                <a:solidFill>
                  <a:srgbClr val="000099"/>
                </a:solidFill>
                <a:ea typeface="宋体" panose="02010600030101010101" pitchFamily="2" charset="-122"/>
              </a:rPr>
              <a:t>，均不满足</a:t>
            </a:r>
            <a:r>
              <a:rPr lang="en-US" altLang="zh-CN" sz="2000" dirty="0">
                <a:solidFill>
                  <a:srgbClr val="000099"/>
                </a:solidFill>
                <a:ea typeface="宋体" panose="02010600030101010101" pitchFamily="2" charset="-122"/>
              </a:rPr>
              <a:t>Need&lt;=work(=4)</a:t>
            </a:r>
            <a:r>
              <a:rPr lang="zh-CN" altLang="en-US" sz="2000" dirty="0">
                <a:solidFill>
                  <a:srgbClr val="000099"/>
                </a:solidFill>
                <a:ea typeface="宋体" panose="02010600030101010101" pitchFamily="2" charset="-122"/>
              </a:rPr>
              <a:t>，因此，</a:t>
            </a:r>
            <a:endParaRPr lang="en-US" altLang="zh-CN" sz="2000" dirty="0">
              <a:solidFill>
                <a:srgbClr val="000099"/>
              </a:solidFill>
              <a:ea typeface="宋体" panose="02010600030101010101" pitchFamily="2" charset="-122"/>
            </a:endParaRPr>
          </a:p>
          <a:p>
            <a:pPr>
              <a:lnSpc>
                <a:spcPct val="90000"/>
              </a:lnSpc>
            </a:pPr>
            <a:r>
              <a:rPr lang="zh-CN" altLang="en-US" sz="2000" dirty="0">
                <a:solidFill>
                  <a:srgbClr val="000099"/>
                </a:solidFill>
                <a:ea typeface="宋体" panose="02010600030101010101" pitchFamily="2" charset="-122"/>
              </a:rPr>
              <a:t>无法使所有的</a:t>
            </a:r>
            <a:r>
              <a:rPr lang="en-US" altLang="zh-CN" sz="2000" dirty="0">
                <a:solidFill>
                  <a:srgbClr val="000099"/>
                </a:solidFill>
                <a:ea typeface="宋体" panose="02010600030101010101" pitchFamily="2" charset="-122"/>
              </a:rPr>
              <a:t>Finish[</a:t>
            </a:r>
            <a:r>
              <a:rPr lang="en-US" altLang="zh-CN" sz="2000" dirty="0" err="1">
                <a:solidFill>
                  <a:srgbClr val="000099"/>
                </a:solidFill>
                <a:ea typeface="宋体" panose="02010600030101010101" pitchFamily="2" charset="-122"/>
              </a:rPr>
              <a:t>i</a:t>
            </a:r>
            <a:r>
              <a:rPr lang="en-US" altLang="zh-CN" sz="2000" dirty="0">
                <a:solidFill>
                  <a:srgbClr val="000099"/>
                </a:solidFill>
                <a:ea typeface="宋体" panose="02010600030101010101" pitchFamily="2" charset="-122"/>
              </a:rPr>
              <a:t>]</a:t>
            </a:r>
            <a:r>
              <a:rPr lang="zh-CN" altLang="en-US" sz="2000" dirty="0">
                <a:solidFill>
                  <a:srgbClr val="000099"/>
                </a:solidFill>
                <a:ea typeface="宋体" panose="02010600030101010101" pitchFamily="2" charset="-122"/>
              </a:rPr>
              <a:t>都变为</a:t>
            </a:r>
            <a:r>
              <a:rPr lang="en-US" altLang="zh-CN" sz="2000" dirty="0">
                <a:solidFill>
                  <a:srgbClr val="000099"/>
                </a:solidFill>
                <a:ea typeface="宋体" panose="02010600030101010101" pitchFamily="2" charset="-122"/>
              </a:rPr>
              <a:t>true</a:t>
            </a:r>
            <a:r>
              <a:rPr lang="zh-CN" altLang="en-US" sz="2000" dirty="0">
                <a:solidFill>
                  <a:srgbClr val="000099"/>
                </a:solidFill>
                <a:ea typeface="宋体" panose="02010600030101010101" pitchFamily="2" charset="-122"/>
              </a:rPr>
              <a:t>，</a:t>
            </a:r>
            <a:r>
              <a:rPr lang="zh-CN" altLang="en-US" sz="2000" b="1" dirty="0">
                <a:solidFill>
                  <a:srgbClr val="C00000"/>
                </a:solidFill>
                <a:ea typeface="宋体" panose="02010600030101010101" pitchFamily="2" charset="-122"/>
              </a:rPr>
              <a:t>因此该状态是不安全的</a:t>
            </a:r>
            <a:endParaRPr lang="en-US" altLang="zh-CN" sz="2000" b="1" dirty="0">
              <a:solidFill>
                <a:srgbClr val="C00000"/>
              </a:solidFill>
              <a:ea typeface="宋体" panose="02010600030101010101" pitchFamily="2" charset="-122"/>
            </a:endParaRPr>
          </a:p>
          <a:p>
            <a:pPr>
              <a:lnSpc>
                <a:spcPct val="90000"/>
              </a:lnSpc>
            </a:pPr>
            <a:r>
              <a:rPr lang="zh-CN" altLang="en-US" sz="2000" dirty="0">
                <a:solidFill>
                  <a:srgbClr val="009900"/>
                </a:solidFill>
                <a:ea typeface="宋体" panose="02010600030101010101" pitchFamily="2" charset="-122"/>
              </a:rPr>
              <a:t>（</a:t>
            </a:r>
            <a:r>
              <a:rPr lang="en-US" altLang="zh-CN" sz="2000" dirty="0">
                <a:solidFill>
                  <a:srgbClr val="009900"/>
                </a:solidFill>
                <a:ea typeface="宋体" panose="02010600030101010101" pitchFamily="2" charset="-122"/>
              </a:rPr>
              <a:t>Finish[0]=</a:t>
            </a:r>
            <a:r>
              <a:rPr lang="en-US" altLang="zh-CN" sz="2000" dirty="0" smtClean="0">
                <a:solidFill>
                  <a:srgbClr val="009900"/>
                </a:solidFill>
                <a:ea typeface="宋体" panose="02010600030101010101" pitchFamily="2" charset="-122"/>
              </a:rPr>
              <a:t>false</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 </a:t>
            </a:r>
            <a:r>
              <a:rPr lang="en-US" altLang="zh-CN" sz="2000" dirty="0">
                <a:solidFill>
                  <a:srgbClr val="009900"/>
                </a:solidFill>
                <a:ea typeface="宋体" panose="02010600030101010101" pitchFamily="2" charset="-122"/>
              </a:rPr>
              <a:t>Finish[1]=</a:t>
            </a:r>
            <a:r>
              <a:rPr lang="en-US" altLang="zh-CN" sz="2000" dirty="0">
                <a:solidFill>
                  <a:srgbClr val="000099"/>
                </a:solidFill>
                <a:ea typeface="宋体" panose="02010600030101010101" pitchFamily="2" charset="-122"/>
              </a:rPr>
              <a:t>true</a:t>
            </a:r>
            <a:r>
              <a:rPr lang="en-US" altLang="zh-CN" sz="2000" dirty="0">
                <a:solidFill>
                  <a:srgbClr val="009900"/>
                </a:solidFill>
                <a:ea typeface="宋体" panose="02010600030101010101" pitchFamily="2" charset="-122"/>
              </a:rPr>
              <a:t> </a:t>
            </a:r>
            <a:r>
              <a:rPr lang="zh-CN" altLang="en-US" sz="2000" dirty="0" smtClean="0">
                <a:solidFill>
                  <a:srgbClr val="009900"/>
                </a:solidFill>
                <a:ea typeface="宋体" panose="02010600030101010101" pitchFamily="2" charset="-122"/>
              </a:rPr>
              <a:t>，</a:t>
            </a:r>
            <a:r>
              <a:rPr lang="en-US" altLang="zh-CN" sz="2000" dirty="0" smtClean="0">
                <a:solidFill>
                  <a:srgbClr val="009900"/>
                </a:solidFill>
                <a:ea typeface="宋体" panose="02010600030101010101" pitchFamily="2" charset="-122"/>
              </a:rPr>
              <a:t>Finish[2</a:t>
            </a:r>
            <a:r>
              <a:rPr lang="en-US" altLang="zh-CN" sz="2000" dirty="0">
                <a:solidFill>
                  <a:srgbClr val="009900"/>
                </a:solidFill>
                <a:ea typeface="宋体" panose="02010600030101010101" pitchFamily="2" charset="-122"/>
              </a:rPr>
              <a:t>]=false</a:t>
            </a:r>
            <a:r>
              <a:rPr lang="zh-CN" altLang="en-US" sz="2000" dirty="0">
                <a:solidFill>
                  <a:srgbClr val="009900"/>
                </a:solidFill>
                <a:ea typeface="宋体" panose="02010600030101010101" pitchFamily="2" charset="-122"/>
              </a:rPr>
              <a:t>）</a:t>
            </a:r>
            <a:endParaRPr lang="en-US" altLang="zh-CN" sz="2000" dirty="0">
              <a:solidFill>
                <a:srgbClr val="009900"/>
              </a:solidFill>
              <a:ea typeface="宋体" panose="02010600030101010101" pitchFamily="2" charset="-122"/>
            </a:endParaRPr>
          </a:p>
          <a:p>
            <a:pPr>
              <a:lnSpc>
                <a:spcPct val="90000"/>
              </a:lnSpc>
            </a:pPr>
            <a:endParaRPr lang="en-US" altLang="zh-CN" sz="2000" dirty="0">
              <a:solidFill>
                <a:srgbClr val="000099"/>
              </a:solidFill>
              <a:ea typeface="宋体" panose="02010600030101010101" pitchFamily="2" charset="-122"/>
            </a:endParaRPr>
          </a:p>
          <a:p>
            <a:pPr>
              <a:lnSpc>
                <a:spcPct val="90000"/>
              </a:lnSpc>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83FDB26-A08E-4359-B259-D700DF944106}"/>
              </a:ext>
            </a:extLst>
          </p:cNvPr>
          <p:cNvSpPr>
            <a:spLocks noGrp="1" noChangeArrowheads="1"/>
          </p:cNvSpPr>
          <p:nvPr>
            <p:ph type="title" idx="4294967295"/>
          </p:nvPr>
        </p:nvSpPr>
        <p:spPr>
          <a:xfrm>
            <a:off x="877888" y="271463"/>
            <a:ext cx="7924800" cy="828675"/>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Resource-Request Algorithm for Process Pi</a:t>
            </a:r>
            <a:br>
              <a:rPr lang="en-US" altLang="zh-CN" sz="2800" dirty="0">
                <a:effectLst>
                  <a:outerShdw blurRad="38100" dist="38100" dir="2700000" algn="tl">
                    <a:srgbClr val="C0C0C0"/>
                  </a:outerShdw>
                </a:effectLst>
                <a:ea typeface="宋体" pitchFamily="2" charset="-122"/>
                <a:cs typeface="+mj-cs"/>
              </a:rPr>
            </a:br>
            <a:r>
              <a:rPr lang="en-US" altLang="zh-CN" sz="2800" dirty="0">
                <a:solidFill>
                  <a:srgbClr val="003399"/>
                </a:solidFill>
                <a:effectLst>
                  <a:outerShdw blurRad="38100" dist="38100" dir="2700000" algn="tl">
                    <a:srgbClr val="C0C0C0"/>
                  </a:outerShdw>
                </a:effectLst>
                <a:ea typeface="宋体" pitchFamily="2" charset="-122"/>
                <a:cs typeface="+mj-cs"/>
              </a:rPr>
              <a:t>Banker’s Algorithm</a:t>
            </a:r>
          </a:p>
        </p:txBody>
      </p:sp>
      <p:sp>
        <p:nvSpPr>
          <p:cNvPr id="68611" name="Rectangle 3">
            <a:extLst>
              <a:ext uri="{FF2B5EF4-FFF2-40B4-BE49-F238E27FC236}">
                <a16:creationId xmlns:a16="http://schemas.microsoft.com/office/drawing/2014/main" id="{3F35A20A-EA9F-4D00-80A9-DFE7927F3A1E}"/>
              </a:ext>
            </a:extLst>
          </p:cNvPr>
          <p:cNvSpPr>
            <a:spLocks noGrp="1" noChangeArrowheads="1"/>
          </p:cNvSpPr>
          <p:nvPr>
            <p:ph type="body" idx="4294967295"/>
          </p:nvPr>
        </p:nvSpPr>
        <p:spPr>
          <a:xfrm>
            <a:off x="379141" y="1271588"/>
            <a:ext cx="7794703" cy="4686300"/>
          </a:xfrm>
        </p:spPr>
        <p:txBody>
          <a:bodyPr/>
          <a:lstStyle/>
          <a:p>
            <a:pPr>
              <a:lnSpc>
                <a:spcPct val="90000"/>
              </a:lnSpc>
              <a:buFont typeface="Monotype Sorts" pitchFamily="2" charset="2"/>
              <a:buNone/>
              <a:defRPr/>
            </a:pPr>
            <a:r>
              <a:rPr lang="zh-CN" altLang="en-US" sz="1800" i="1" dirty="0">
                <a:ea typeface="宋体" panose="02010600030101010101" pitchFamily="2" charset="-122"/>
              </a:rPr>
              <a:t>      </a:t>
            </a:r>
            <a:r>
              <a:rPr lang="en-US" altLang="zh-CN" sz="1800" i="1" dirty="0" err="1" smtClean="0">
                <a:solidFill>
                  <a:srgbClr val="C00000"/>
                </a:solidFill>
                <a:ea typeface="宋体" panose="02010600030101010101" pitchFamily="2" charset="-122"/>
              </a:rPr>
              <a:t>Request</a:t>
            </a:r>
            <a:r>
              <a:rPr lang="en-US" altLang="zh-CN" sz="1800" i="1" baseline="-25000" dirty="0" err="1" smtClean="0">
                <a:solidFill>
                  <a:srgbClr val="C00000"/>
                </a:solidFill>
                <a:ea typeface="宋体" panose="02010600030101010101" pitchFamily="2" charset="-122"/>
              </a:rPr>
              <a:t>i</a:t>
            </a:r>
            <a:r>
              <a:rPr lang="en-US" altLang="zh-CN" sz="1800" dirty="0" smtClean="0">
                <a:ea typeface="宋体" panose="02010600030101010101" pitchFamily="2" charset="-122"/>
              </a:rPr>
              <a:t> </a:t>
            </a:r>
            <a:r>
              <a:rPr lang="en-US" altLang="zh-CN" sz="1800" dirty="0">
                <a:ea typeface="宋体" panose="02010600030101010101" pitchFamily="2" charset="-122"/>
              </a:rPr>
              <a:t>= request vector for </a:t>
            </a:r>
            <a:r>
              <a:rPr lang="en-US" altLang="zh-CN" sz="1800" b="1" dirty="0">
                <a:solidFill>
                  <a:srgbClr val="006600"/>
                </a:solidFill>
                <a:ea typeface="宋体" panose="02010600030101010101" pitchFamily="2" charset="-122"/>
              </a:rPr>
              <a:t>process </a:t>
            </a:r>
            <a:r>
              <a:rPr lang="en-US" altLang="zh-CN" sz="1800" b="1" i="1" dirty="0">
                <a:solidFill>
                  <a:srgbClr val="006600"/>
                </a:solidFill>
                <a:ea typeface="宋体" panose="02010600030101010101" pitchFamily="2" charset="-122"/>
              </a:rPr>
              <a:t>P</a:t>
            </a:r>
            <a:r>
              <a:rPr lang="en-US" altLang="zh-CN" sz="1800" b="1" i="1" baseline="-25000" dirty="0">
                <a:solidFill>
                  <a:srgbClr val="006600"/>
                </a:solidFill>
                <a:ea typeface="宋体" panose="02010600030101010101" pitchFamily="2" charset="-122"/>
              </a:rPr>
              <a:t>i</a:t>
            </a:r>
            <a:r>
              <a:rPr lang="en-US" altLang="zh-CN" sz="1800" dirty="0">
                <a:ea typeface="宋体" panose="02010600030101010101" pitchFamily="2" charset="-122"/>
              </a:rPr>
              <a:t>.  If </a:t>
            </a:r>
            <a:r>
              <a:rPr lang="en-US" altLang="zh-CN" sz="1800" b="1" i="1" dirty="0" err="1">
                <a:solidFill>
                  <a:srgbClr val="006600"/>
                </a:solidFill>
                <a:ea typeface="宋体" panose="02010600030101010101" pitchFamily="2" charset="-122"/>
              </a:rPr>
              <a:t>Request</a:t>
            </a:r>
            <a:r>
              <a:rPr lang="en-US" altLang="zh-CN" sz="1800" b="1" i="1" baseline="-25000" dirty="0" err="1">
                <a:solidFill>
                  <a:srgbClr val="006600"/>
                </a:solidFill>
                <a:ea typeface="宋体" panose="02010600030101010101" pitchFamily="2" charset="-122"/>
              </a:rPr>
              <a:t>i</a:t>
            </a:r>
            <a:r>
              <a:rPr lang="en-US" altLang="zh-CN" sz="1800" b="1" baseline="-25000" dirty="0">
                <a:solidFill>
                  <a:srgbClr val="006600"/>
                </a:solidFill>
                <a:ea typeface="宋体" panose="02010600030101010101" pitchFamily="2" charset="-122"/>
              </a:rPr>
              <a:t> </a:t>
            </a:r>
            <a:r>
              <a:rPr lang="en-US" altLang="zh-CN" sz="1800" b="1" dirty="0">
                <a:solidFill>
                  <a:srgbClr val="006600"/>
                </a:solidFill>
                <a:ea typeface="宋体" panose="02010600030101010101" pitchFamily="2" charset="-122"/>
              </a:rPr>
              <a:t>[</a:t>
            </a:r>
            <a:r>
              <a:rPr lang="en-US" altLang="zh-CN" sz="1800" b="1" i="1" dirty="0">
                <a:solidFill>
                  <a:srgbClr val="006600"/>
                </a:solidFill>
                <a:ea typeface="宋体" panose="02010600030101010101" pitchFamily="2" charset="-122"/>
              </a:rPr>
              <a:t>j</a:t>
            </a:r>
            <a:r>
              <a:rPr lang="en-US" altLang="zh-CN" sz="1800" b="1" dirty="0">
                <a:solidFill>
                  <a:srgbClr val="006600"/>
                </a:solidFill>
                <a:ea typeface="宋体" panose="02010600030101010101" pitchFamily="2" charset="-122"/>
              </a:rPr>
              <a:t>] = </a:t>
            </a:r>
            <a:r>
              <a:rPr lang="en-US" altLang="zh-CN" sz="1800" b="1" i="1" dirty="0">
                <a:solidFill>
                  <a:srgbClr val="006600"/>
                </a:solidFill>
                <a:ea typeface="宋体" panose="02010600030101010101" pitchFamily="2" charset="-122"/>
              </a:rPr>
              <a:t>k</a:t>
            </a:r>
            <a:r>
              <a:rPr lang="en-US" altLang="zh-CN" sz="1800" b="1" dirty="0">
                <a:solidFill>
                  <a:srgbClr val="006600"/>
                </a:solidFill>
                <a:ea typeface="宋体" panose="02010600030101010101" pitchFamily="2" charset="-122"/>
              </a:rPr>
              <a:t> </a:t>
            </a:r>
            <a:r>
              <a:rPr lang="en-US" altLang="zh-CN" sz="1800" dirty="0">
                <a:ea typeface="宋体" panose="02010600030101010101" pitchFamily="2" charset="-122"/>
              </a:rPr>
              <a:t>then process </a:t>
            </a:r>
            <a:r>
              <a:rPr lang="en-US" altLang="zh-CN" sz="1800" i="1" dirty="0">
                <a:ea typeface="宋体" panose="02010600030101010101" pitchFamily="2" charset="-122"/>
              </a:rPr>
              <a:t>P</a:t>
            </a:r>
            <a:r>
              <a:rPr lang="en-US" altLang="zh-CN" sz="1800" i="1" baseline="-25000" dirty="0">
                <a:ea typeface="宋体" panose="02010600030101010101" pitchFamily="2" charset="-122"/>
              </a:rPr>
              <a:t>i</a:t>
            </a:r>
            <a:r>
              <a:rPr lang="en-US" altLang="zh-CN" sz="1800" dirty="0">
                <a:ea typeface="宋体" panose="02010600030101010101" pitchFamily="2" charset="-122"/>
              </a:rPr>
              <a:t> wants </a:t>
            </a:r>
            <a:r>
              <a:rPr lang="en-US" altLang="zh-CN" sz="1800" i="1" dirty="0">
                <a:ea typeface="宋体" panose="02010600030101010101" pitchFamily="2" charset="-122"/>
              </a:rPr>
              <a:t>k</a:t>
            </a:r>
            <a:r>
              <a:rPr lang="en-US" altLang="zh-CN" sz="1800" dirty="0">
                <a:ea typeface="宋体" panose="02010600030101010101" pitchFamily="2" charset="-122"/>
              </a:rPr>
              <a:t> instances of resource type </a:t>
            </a:r>
            <a:r>
              <a:rPr lang="en-US" altLang="zh-CN" sz="1800" i="1" dirty="0" err="1">
                <a:ea typeface="宋体" panose="02010600030101010101" pitchFamily="2" charset="-122"/>
              </a:rPr>
              <a:t>R</a:t>
            </a:r>
            <a:r>
              <a:rPr lang="en-US" altLang="zh-CN" sz="1800" i="1" baseline="-25000" dirty="0" err="1">
                <a:ea typeface="宋体" panose="02010600030101010101" pitchFamily="2" charset="-122"/>
              </a:rPr>
              <a:t>j</a:t>
            </a:r>
            <a:r>
              <a:rPr lang="en-US" altLang="zh-CN" sz="1800" baseline="-25000" dirty="0">
                <a:ea typeface="宋体" panose="02010600030101010101" pitchFamily="2" charset="-122"/>
              </a:rPr>
              <a:t>.  </a:t>
            </a:r>
          </a:p>
          <a:p>
            <a:pPr lvl="1">
              <a:lnSpc>
                <a:spcPct val="90000"/>
              </a:lnSpc>
              <a:buFont typeface="Monotype Sorts" pitchFamily="2" charset="2"/>
              <a:buNone/>
              <a:defRPr/>
            </a:pPr>
            <a:r>
              <a:rPr lang="en-US" altLang="zh-CN" sz="1800" dirty="0">
                <a:ea typeface="宋体" panose="02010600030101010101" pitchFamily="2" charset="-122"/>
              </a:rPr>
              <a:t>1.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i="1"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err="1">
                <a:solidFill>
                  <a:srgbClr val="0009C0"/>
                </a:solidFill>
                <a:ea typeface="宋体" panose="02010600030101010101" pitchFamily="2" charset="-122"/>
                <a:sym typeface="Symbol" panose="05050102010706020507" pitchFamily="18" charset="2"/>
              </a:rPr>
              <a:t>Need</a:t>
            </a:r>
            <a:r>
              <a:rPr lang="en-US" altLang="zh-CN" sz="1800" i="1" baseline="-25000" dirty="0" err="1">
                <a:solidFill>
                  <a:srgbClr val="0009C0"/>
                </a:solidFill>
                <a:ea typeface="宋体" panose="02010600030101010101" pitchFamily="2" charset="-122"/>
                <a:sym typeface="Symbol" panose="05050102010706020507" pitchFamily="18" charset="2"/>
              </a:rPr>
              <a:t>i</a:t>
            </a:r>
            <a:r>
              <a:rPr lang="en-US" altLang="zh-CN" sz="1800" i="1" dirty="0">
                <a:solidFill>
                  <a:srgbClr val="0009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go to step 2.  Otherwise</a:t>
            </a:r>
            <a:r>
              <a:rPr lang="en-US" altLang="zh-CN" sz="1800" dirty="0">
                <a:solidFill>
                  <a:srgbClr val="FF0000"/>
                </a:solidFill>
                <a:ea typeface="宋体" panose="02010600030101010101" pitchFamily="2" charset="-122"/>
                <a:sym typeface="Symbol" panose="05050102010706020507" pitchFamily="18" charset="2"/>
              </a:rPr>
              <a:t>, raise error condition</a:t>
            </a:r>
            <a:r>
              <a:rPr lang="en-US" altLang="zh-CN" sz="1800" dirty="0">
                <a:ea typeface="宋体" panose="02010600030101010101" pitchFamily="2" charset="-122"/>
                <a:sym typeface="Symbol" panose="05050102010706020507" pitchFamily="18" charset="2"/>
              </a:rPr>
              <a:t>, since process has exceeded its maximum claim.</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2.	If </a:t>
            </a:r>
            <a:r>
              <a:rPr lang="en-US" altLang="zh-CN" sz="1800" i="1" dirty="0" err="1">
                <a:solidFill>
                  <a:srgbClr val="0009C0"/>
                </a:solidFill>
                <a:ea typeface="宋体" panose="02010600030101010101" pitchFamily="2" charset="-122"/>
              </a:rPr>
              <a:t>Request</a:t>
            </a:r>
            <a:r>
              <a:rPr lang="en-US" altLang="zh-CN" sz="1800" i="1" baseline="-25000" dirty="0" err="1">
                <a:solidFill>
                  <a:srgbClr val="0009C0"/>
                </a:solidFill>
                <a:ea typeface="宋体" panose="02010600030101010101" pitchFamily="2" charset="-122"/>
              </a:rPr>
              <a:t>i</a:t>
            </a:r>
            <a:r>
              <a:rPr lang="en-US" altLang="zh-CN" sz="1800" dirty="0">
                <a:solidFill>
                  <a:srgbClr val="0009C0"/>
                </a:solidFill>
                <a:ea typeface="宋体" panose="02010600030101010101" pitchFamily="2" charset="-122"/>
              </a:rPr>
              <a:t> </a:t>
            </a:r>
            <a:r>
              <a:rPr lang="en-US" altLang="zh-CN" sz="1800" dirty="0">
                <a:solidFill>
                  <a:srgbClr val="0009C0"/>
                </a:solidFill>
                <a:ea typeface="宋体" panose="02010600030101010101" pitchFamily="2" charset="-122"/>
                <a:sym typeface="Symbol" panose="05050102010706020507" pitchFamily="18" charset="2"/>
              </a:rPr>
              <a:t> </a:t>
            </a:r>
            <a:r>
              <a:rPr lang="en-US" altLang="zh-CN" sz="1800" i="1" dirty="0">
                <a:solidFill>
                  <a:srgbClr val="0009C0"/>
                </a:solidFill>
                <a:ea typeface="宋体" panose="02010600030101010101" pitchFamily="2" charset="-122"/>
                <a:sym typeface="Symbol" panose="05050102010706020507" pitchFamily="18" charset="2"/>
              </a:rPr>
              <a:t>Available</a:t>
            </a:r>
            <a:r>
              <a:rPr lang="en-US" altLang="zh-CN" sz="1800" dirty="0">
                <a:ea typeface="宋体" panose="02010600030101010101" pitchFamily="2" charset="-122"/>
                <a:sym typeface="Symbol" panose="05050102010706020507" pitchFamily="18" charset="2"/>
              </a:rPr>
              <a:t>, go to step 3.  Otherwise </a:t>
            </a:r>
            <a:r>
              <a:rPr lang="en-US" altLang="zh-CN" sz="1800" i="1" dirty="0">
                <a:solidFill>
                  <a:srgbClr val="FF0000"/>
                </a:solidFill>
                <a:ea typeface="宋体" panose="02010600030101010101" pitchFamily="2" charset="-122"/>
                <a:sym typeface="Symbol" panose="05050102010706020507" pitchFamily="18" charset="2"/>
              </a:rPr>
              <a:t>P</a:t>
            </a:r>
            <a:r>
              <a:rPr lang="en-US" altLang="zh-CN" sz="1800" i="1" baseline="-25000" dirty="0">
                <a:solidFill>
                  <a:srgbClr val="FF0000"/>
                </a:solidFill>
                <a:ea typeface="宋体" panose="02010600030101010101" pitchFamily="2" charset="-122"/>
                <a:sym typeface="Symbol" panose="05050102010706020507" pitchFamily="18" charset="2"/>
              </a:rPr>
              <a:t>i</a:t>
            </a:r>
            <a:r>
              <a:rPr lang="en-US" altLang="zh-CN" sz="1800" dirty="0">
                <a:solidFill>
                  <a:srgbClr val="FF0000"/>
                </a:solidFill>
                <a:ea typeface="宋体" panose="02010600030101010101" pitchFamily="2" charset="-122"/>
                <a:sym typeface="Symbol" panose="05050102010706020507" pitchFamily="18" charset="2"/>
              </a:rPr>
              <a:t>  must wait</a:t>
            </a:r>
            <a:r>
              <a:rPr lang="en-US" altLang="zh-CN" sz="1800" dirty="0">
                <a:ea typeface="宋体" panose="02010600030101010101" pitchFamily="2" charset="-122"/>
                <a:sym typeface="Symbol" panose="05050102010706020507" pitchFamily="18" charset="2"/>
              </a:rPr>
              <a:t>, since resources are not available.</a:t>
            </a:r>
          </a:p>
          <a:p>
            <a:pPr lvl="1">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3.	</a:t>
            </a:r>
            <a:r>
              <a:rPr lang="en-US" altLang="zh-CN" sz="1800" dirty="0">
                <a:solidFill>
                  <a:srgbClr val="0009C0"/>
                </a:solidFill>
                <a:ea typeface="宋体" panose="02010600030101010101" pitchFamily="2" charset="-122"/>
                <a:sym typeface="Symbol" panose="05050102010706020507" pitchFamily="18" charset="2"/>
              </a:rPr>
              <a:t>Pretend to allocate</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by modifying the state as follows: </a:t>
            </a:r>
          </a:p>
          <a:p>
            <a:pPr lvl="3">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		</a:t>
            </a:r>
            <a:r>
              <a:rPr lang="en-US" altLang="zh-CN" sz="1800" i="1" dirty="0">
                <a:solidFill>
                  <a:srgbClr val="006600"/>
                </a:solidFill>
                <a:ea typeface="宋体" panose="02010600030101010101" pitchFamily="2" charset="-122"/>
                <a:sym typeface="Symbol" panose="05050102010706020507" pitchFamily="18" charset="2"/>
              </a:rPr>
              <a:t>Available</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a:solidFill>
                  <a:srgbClr val="006600"/>
                </a:solidFill>
                <a:ea typeface="宋体" panose="02010600030101010101" pitchFamily="2" charset="-122"/>
                <a:sym typeface="Symbol" panose="05050102010706020507" pitchFamily="18" charset="2"/>
              </a:rPr>
              <a:t>Available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Request;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baseline="-25000"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Allocation</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a:t>
            </a:r>
          </a:p>
          <a:p>
            <a:pPr lvl="3">
              <a:lnSpc>
                <a:spcPct val="90000"/>
              </a:lnSpc>
              <a:buFont typeface="Monotype Sorts" pitchFamily="2" charset="2"/>
              <a:buNone/>
              <a:defRPr/>
            </a:pPr>
            <a:r>
              <a:rPr lang="en-US" altLang="zh-CN" sz="1800"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a:t>
            </a:r>
            <a:r>
              <a:rPr lang="en-US" altLang="zh-CN" sz="1800" i="1" dirty="0">
                <a:solidFill>
                  <a:srgbClr val="006600"/>
                </a:solidFill>
                <a:ea typeface="宋体" panose="02010600030101010101" pitchFamily="2" charset="-122"/>
                <a:sym typeface="Symbol" panose="05050102010706020507" pitchFamily="18" charset="2"/>
              </a:rPr>
              <a:t> </a:t>
            </a:r>
            <a:r>
              <a:rPr lang="en-US" altLang="zh-CN" sz="1800" i="1" dirty="0" err="1">
                <a:solidFill>
                  <a:srgbClr val="006600"/>
                </a:solidFill>
                <a:ea typeface="宋体" panose="02010600030101010101" pitchFamily="2" charset="-122"/>
                <a:sym typeface="Symbol" panose="05050102010706020507" pitchFamily="18" charset="2"/>
              </a:rPr>
              <a:t>Need</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dirty="0">
                <a:solidFill>
                  <a:srgbClr val="006600"/>
                </a:solidFill>
                <a:ea typeface="宋体" panose="02010600030101010101" pitchFamily="2" charset="-122"/>
                <a:sym typeface="Symbol" panose="05050102010706020507" pitchFamily="18" charset="2"/>
              </a:rPr>
              <a:t> – </a:t>
            </a:r>
            <a:r>
              <a:rPr lang="en-US" altLang="zh-CN" sz="1800" i="1" dirty="0" err="1">
                <a:solidFill>
                  <a:srgbClr val="006600"/>
                </a:solidFill>
                <a:ea typeface="宋体" panose="02010600030101010101" pitchFamily="2" charset="-122"/>
                <a:sym typeface="Symbol" panose="05050102010706020507" pitchFamily="18" charset="2"/>
              </a:rPr>
              <a:t>Request</a:t>
            </a:r>
            <a:r>
              <a:rPr lang="en-US" altLang="zh-CN" sz="1800" i="1" baseline="-25000" dirty="0" err="1">
                <a:solidFill>
                  <a:srgbClr val="006600"/>
                </a:solidFill>
                <a:ea typeface="宋体" panose="02010600030101010101" pitchFamily="2" charset="-122"/>
                <a:sym typeface="Symbol" panose="05050102010706020507" pitchFamily="18" charset="2"/>
              </a:rPr>
              <a:t>i</a:t>
            </a:r>
            <a:r>
              <a:rPr lang="en-US" altLang="zh-CN" sz="1800" i="1" dirty="0">
                <a:solidFill>
                  <a:srgbClr val="006600"/>
                </a:solidFill>
                <a:ea typeface="宋体" panose="02010600030101010101" pitchFamily="2" charset="-122"/>
                <a:sym typeface="Symbol" panose="05050102010706020507" pitchFamily="18" charset="2"/>
              </a:rPr>
              <a:t>;</a:t>
            </a:r>
          </a:p>
          <a:p>
            <a:pPr marL="457200" lvl="1" indent="0">
              <a:lnSpc>
                <a:spcPct val="90000"/>
              </a:lnSpc>
              <a:buFont typeface="Monotype Sorts" pitchFamily="2" charset="2"/>
              <a:buNone/>
              <a:defRPr/>
            </a:pPr>
            <a:r>
              <a:rPr lang="en-US" altLang="zh-CN" sz="1800" dirty="0">
                <a:ea typeface="宋体" panose="02010600030101010101" pitchFamily="2" charset="-122"/>
                <a:sym typeface="Symbol" panose="05050102010706020507" pitchFamily="18" charset="2"/>
              </a:rPr>
              <a:t>4.</a:t>
            </a:r>
            <a:r>
              <a:rPr lang="en-US" altLang="zh-CN" sz="1800" b="1" dirty="0">
                <a:solidFill>
                  <a:srgbClr val="C00000"/>
                </a:solidFill>
                <a:ea typeface="宋体" panose="02010600030101010101" pitchFamily="2" charset="-122"/>
              </a:rPr>
              <a:t> </a:t>
            </a:r>
            <a:r>
              <a:rPr lang="en-US" altLang="zh-CN" sz="1800" dirty="0">
                <a:solidFill>
                  <a:srgbClr val="0070C0"/>
                </a:solidFill>
                <a:ea typeface="宋体" panose="02010600030101010101" pitchFamily="2" charset="-122"/>
              </a:rPr>
              <a:t>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safe </a:t>
            </a:r>
            <a:r>
              <a:rPr lang="en-US" altLang="zh-CN" sz="1800" i="1" dirty="0">
                <a:ea typeface="宋体" panose="02010600030101010101" pitchFamily="2" charset="-122"/>
                <a:sym typeface="Symbol" panose="05050102010706020507" pitchFamily="18" charset="2"/>
              </a:rPr>
              <a:t> the resources are </a:t>
            </a:r>
            <a:r>
              <a:rPr lang="en-US" altLang="zh-CN" sz="1800" i="1" dirty="0">
                <a:solidFill>
                  <a:srgbClr val="003399"/>
                </a:solidFill>
                <a:ea typeface="宋体" panose="02010600030101010101" pitchFamily="2" charset="-122"/>
                <a:sym typeface="Symbol" panose="05050102010706020507" pitchFamily="18" charset="2"/>
              </a:rPr>
              <a:t>allocated to P</a:t>
            </a:r>
            <a:r>
              <a:rPr lang="en-US" altLang="zh-CN" sz="1800" i="1" baseline="-25000" dirty="0">
                <a:solidFill>
                  <a:srgbClr val="003399"/>
                </a:solidFill>
                <a:ea typeface="宋体" panose="02010600030101010101" pitchFamily="2" charset="-122"/>
                <a:sym typeface="Symbol" panose="05050102010706020507" pitchFamily="18" charset="2"/>
              </a:rPr>
              <a:t>i</a:t>
            </a:r>
            <a:r>
              <a:rPr lang="en-US" altLang="zh-CN" sz="1800" i="1" dirty="0">
                <a:solidFill>
                  <a:srgbClr val="003399"/>
                </a:solidFill>
                <a:ea typeface="宋体" panose="02010600030101010101" pitchFamily="2" charset="-122"/>
                <a:sym typeface="Symbol" panose="05050102010706020507" pitchFamily="18" charset="2"/>
              </a:rPr>
              <a:t>. </a:t>
            </a:r>
          </a:p>
          <a:p>
            <a:pPr lvl="2">
              <a:lnSpc>
                <a:spcPct val="90000"/>
              </a:lnSpc>
              <a:buClr>
                <a:srgbClr val="CC6600"/>
              </a:buClr>
              <a:buSzPct val="80000"/>
              <a:buFont typeface="Monotype Sorts" pitchFamily="2" charset="2"/>
              <a:buChar char="l"/>
              <a:defRPr/>
            </a:pPr>
            <a:r>
              <a:rPr lang="en-US" altLang="zh-CN" sz="1800" i="1" dirty="0">
                <a:solidFill>
                  <a:srgbClr val="0070C0"/>
                </a:solidFill>
                <a:ea typeface="宋体" panose="02010600030101010101" pitchFamily="2" charset="-122"/>
                <a:sym typeface="Symbol" panose="05050102010706020507" pitchFamily="18" charset="2"/>
              </a:rPr>
              <a:t>If unsafe </a:t>
            </a:r>
            <a:r>
              <a:rPr lang="en-US" altLang="zh-CN" sz="1800" i="1" dirty="0">
                <a:ea typeface="宋体" panose="02010600030101010101" pitchFamily="2" charset="-122"/>
                <a:sym typeface="Symbol" panose="05050102010706020507" pitchFamily="18" charset="2"/>
              </a:rPr>
              <a:t> Pi </a:t>
            </a:r>
            <a:r>
              <a:rPr lang="en-US" altLang="zh-CN" sz="1800" i="1" dirty="0">
                <a:solidFill>
                  <a:srgbClr val="003399"/>
                </a:solidFill>
                <a:ea typeface="宋体" panose="02010600030101010101" pitchFamily="2" charset="-122"/>
                <a:sym typeface="Symbol" panose="05050102010706020507" pitchFamily="18" charset="2"/>
              </a:rPr>
              <a:t>must wait</a:t>
            </a:r>
            <a:r>
              <a:rPr lang="en-US" altLang="zh-CN" sz="1800" i="1" dirty="0">
                <a:ea typeface="宋体" panose="02010600030101010101" pitchFamily="2" charset="-122"/>
                <a:sym typeface="Symbol" panose="05050102010706020507" pitchFamily="18" charset="2"/>
              </a:rPr>
              <a:t>, and the old resource-allocation state is </a:t>
            </a:r>
            <a:r>
              <a:rPr lang="en-US" altLang="zh-CN" sz="1800" i="1" dirty="0">
                <a:solidFill>
                  <a:srgbClr val="FF0000"/>
                </a:solidFill>
                <a:ea typeface="宋体" panose="02010600030101010101" pitchFamily="2" charset="-122"/>
                <a:sym typeface="Symbol" panose="05050102010706020507" pitchFamily="18" charset="2"/>
              </a:rPr>
              <a:t>restored</a:t>
            </a:r>
          </a:p>
        </p:txBody>
      </p:sp>
      <p:sp>
        <p:nvSpPr>
          <p:cNvPr id="2" name="圆角矩形标注 1"/>
          <p:cNvSpPr/>
          <p:nvPr/>
        </p:nvSpPr>
        <p:spPr bwMode="auto">
          <a:xfrm>
            <a:off x="6200079" y="2196791"/>
            <a:ext cx="1572322" cy="2676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rPr>
              <a:t>申请合法性检查</a:t>
            </a:r>
          </a:p>
        </p:txBody>
      </p:sp>
      <p:sp>
        <p:nvSpPr>
          <p:cNvPr id="5" name="圆角矩形标注 4"/>
          <p:cNvSpPr/>
          <p:nvPr/>
        </p:nvSpPr>
        <p:spPr bwMode="auto">
          <a:xfrm>
            <a:off x="4148255" y="2776654"/>
            <a:ext cx="1739589"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lang="zh-CN" altLang="en-US" sz="1600" dirty="0">
                <a:ea typeface="宋体" panose="02010600030101010101" pitchFamily="2" charset="-122"/>
              </a:rPr>
              <a:t>资源可用性性检查</a:t>
            </a:r>
          </a:p>
        </p:txBody>
      </p:sp>
      <p:sp>
        <p:nvSpPr>
          <p:cNvPr id="8" name="圆角矩形标注 7"/>
          <p:cNvSpPr/>
          <p:nvPr/>
        </p:nvSpPr>
        <p:spPr bwMode="auto">
          <a:xfrm>
            <a:off x="2536903" y="3348853"/>
            <a:ext cx="2168912" cy="278780"/>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none" lIns="91440" tIns="0" rIns="91440" bIns="0" numCol="1" rtlCol="0" anchor="t" anchorCtr="0" compatLnSpc="1"/>
          <a:lstStyle/>
          <a:p>
            <a:r>
              <a:rPr lang="zh-CN" altLang="en-US" sz="1600" dirty="0">
                <a:ea typeface="宋体" panose="02010600030101010101" pitchFamily="2" charset="-122"/>
                <a:sym typeface="Symbol" panose="05050102010706020507" pitchFamily="18" charset="2"/>
              </a:rPr>
              <a:t>假分配，试探性分配</a:t>
            </a:r>
            <a:endParaRPr kumimoji="0" lang="zh-CN" altLang="en-US" sz="1600" b="0" i="0" u="none" strike="noStrike" cap="none" normalizeH="0" baseline="0" dirty="0" smtClean="0">
              <a:ln>
                <a:noFill/>
              </a:ln>
              <a:solidFill>
                <a:schemeClr val="tx1"/>
              </a:solidFill>
              <a:effectLst/>
              <a:latin typeface="Helvetica" pitchFamily="2" charset="0"/>
            </a:endParaRPr>
          </a:p>
        </p:txBody>
      </p:sp>
      <p:sp>
        <p:nvSpPr>
          <p:cNvPr id="9" name="圆角矩形标注 8"/>
          <p:cNvSpPr/>
          <p:nvPr/>
        </p:nvSpPr>
        <p:spPr bwMode="auto">
          <a:xfrm>
            <a:off x="7878337" y="4608941"/>
            <a:ext cx="924351" cy="587528"/>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安全性检查</a:t>
            </a:r>
            <a:endParaRPr kumimoji="0" lang="zh-CN" altLang="en-US" sz="1600" b="0" i="0" u="none" strike="noStrike" cap="none" normalizeH="0" baseline="0" dirty="0" smtClean="0">
              <a:ln>
                <a:noFill/>
              </a:ln>
              <a:solidFill>
                <a:schemeClr val="tx1"/>
              </a:solidFill>
              <a:effectLst/>
              <a:latin typeface="Helvetica" pitchFamily="2" charset="0"/>
            </a:endParaRPr>
          </a:p>
        </p:txBody>
      </p:sp>
      <p:sp>
        <p:nvSpPr>
          <p:cNvPr id="10" name="圆角矩形标注 9"/>
          <p:cNvSpPr/>
          <p:nvPr/>
        </p:nvSpPr>
        <p:spPr bwMode="auto">
          <a:xfrm>
            <a:off x="2730462" y="5704898"/>
            <a:ext cx="2967811" cy="339063"/>
          </a:xfrm>
          <a:prstGeom prst="wedgeRoundRectCallout">
            <a:avLst>
              <a:gd name="adj1" fmla="val -26493"/>
              <a:gd name="adj2" fmla="val 29167"/>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0" rIns="91440" bIns="0" numCol="1" rtlCol="0" anchor="t" anchorCtr="0" compatLnSpc="1"/>
          <a:lstStyle/>
          <a:p>
            <a:r>
              <a:rPr lang="zh-CN" altLang="en-US" sz="1600" dirty="0" smtClean="0">
                <a:ea typeface="宋体" panose="02010600030101010101" pitchFamily="2" charset="-122"/>
                <a:sym typeface="Symbol" panose="05050102010706020507" pitchFamily="18" charset="2"/>
              </a:rPr>
              <a:t>确定是否满足进程的资源请求</a:t>
            </a:r>
            <a:endParaRPr kumimoji="0" lang="zh-CN" altLang="en-US" sz="16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F17BB3C-4ABE-439E-A76B-260E7D311FF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of Banker’s Algorithm</a:t>
            </a:r>
          </a:p>
        </p:txBody>
      </p:sp>
      <p:sp>
        <p:nvSpPr>
          <p:cNvPr id="70659" name="Rectangle 3">
            <a:extLst>
              <a:ext uri="{FF2B5EF4-FFF2-40B4-BE49-F238E27FC236}">
                <a16:creationId xmlns:a16="http://schemas.microsoft.com/office/drawing/2014/main" id="{2E870FB9-0142-4264-914F-08BA4A17F29A}"/>
              </a:ext>
            </a:extLst>
          </p:cNvPr>
          <p:cNvSpPr>
            <a:spLocks noGrp="1" noChangeArrowheads="1"/>
          </p:cNvSpPr>
          <p:nvPr>
            <p:ph type="body" idx="4294967295"/>
          </p:nvPr>
        </p:nvSpPr>
        <p:spPr>
          <a:xfrm>
            <a:off x="827088" y="1368425"/>
            <a:ext cx="7923212" cy="4540250"/>
          </a:xfrm>
        </p:spPr>
        <p:txBody>
          <a:bodyPr/>
          <a:lstStyle/>
          <a:p>
            <a:pPr>
              <a:tabLst>
                <a:tab pos="1371600" algn="l"/>
                <a:tab pos="2395538" algn="ctr"/>
                <a:tab pos="3594100" algn="ctr"/>
                <a:tab pos="4805363" algn="ctr"/>
              </a:tabLst>
            </a:pPr>
            <a:r>
              <a:rPr lang="en-US" altLang="zh-CN" sz="1800" dirty="0">
                <a:ea typeface="宋体" panose="02010600030101010101" pitchFamily="2" charset="-122"/>
              </a:rPr>
              <a:t>5 processes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through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3 resource types:</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A</a:t>
            </a:r>
            <a:r>
              <a:rPr lang="en-US" altLang="zh-CN" sz="1800" dirty="0">
                <a:ea typeface="宋体" panose="02010600030101010101" pitchFamily="2" charset="-122"/>
              </a:rPr>
              <a:t> (10 instances),  </a:t>
            </a:r>
            <a:r>
              <a:rPr lang="en-US" altLang="zh-CN" sz="1800" i="1" dirty="0">
                <a:ea typeface="宋体" panose="02010600030101010101" pitchFamily="2" charset="-122"/>
              </a:rPr>
              <a:t>B</a:t>
            </a:r>
            <a:r>
              <a:rPr lang="en-US" altLang="zh-CN" sz="1800" dirty="0">
                <a:ea typeface="宋体" panose="02010600030101010101" pitchFamily="2" charset="-122"/>
              </a:rPr>
              <a:t> (5instances), and </a:t>
            </a:r>
            <a:r>
              <a:rPr lang="en-US" altLang="zh-CN" sz="1800" i="1" dirty="0">
                <a:ea typeface="宋体" panose="02010600030101010101" pitchFamily="2" charset="-122"/>
              </a:rPr>
              <a:t>C</a:t>
            </a:r>
            <a:r>
              <a:rPr lang="en-US" altLang="zh-CN" sz="1800" dirty="0">
                <a:ea typeface="宋体" panose="02010600030101010101" pitchFamily="2" charset="-122"/>
              </a:rPr>
              <a:t> (7 instances).</a:t>
            </a:r>
          </a:p>
          <a:p>
            <a:pPr>
              <a:tabLst>
                <a:tab pos="1371600" algn="l"/>
                <a:tab pos="2395538" algn="ctr"/>
                <a:tab pos="3594100" algn="ctr"/>
                <a:tab pos="4805363" algn="ctr"/>
              </a:tabLst>
            </a:pPr>
            <a:r>
              <a:rPr lang="en-US" altLang="zh-CN" sz="1800" dirty="0">
                <a:ea typeface="宋体" panose="02010600030101010101" pitchFamily="2" charset="-122"/>
              </a:rPr>
              <a:t>Snapshot at time </a:t>
            </a:r>
            <a:r>
              <a:rPr lang="en-US" altLang="zh-CN" sz="1800" i="1" dirty="0">
                <a:ea typeface="宋体" panose="02010600030101010101" pitchFamily="2" charset="-122"/>
              </a:rPr>
              <a:t>T</a:t>
            </a:r>
            <a:r>
              <a:rPr lang="en-US" altLang="zh-CN" sz="1800" baseline="-25000" dirty="0">
                <a:ea typeface="宋体" panose="02010600030101010101" pitchFamily="2" charset="-122"/>
              </a:rPr>
              <a:t>0</a:t>
            </a:r>
            <a:r>
              <a:rPr lang="en-US" altLang="zh-CN" sz="1800" dirty="0">
                <a:ea typeface="宋体" panose="02010600030101010101" pitchFamily="2" charset="-122"/>
              </a:rPr>
              <a:t>:</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u="sng" dirty="0">
                <a:solidFill>
                  <a:srgbClr val="0009C0"/>
                </a:solidFill>
                <a:ea typeface="宋体" panose="02010600030101010101" pitchFamily="2" charset="-122"/>
              </a:rPr>
              <a:t>Allocation</a:t>
            </a:r>
            <a:r>
              <a:rPr lang="en-US" altLang="zh-CN" sz="1800" i="1" dirty="0">
                <a:solidFill>
                  <a:srgbClr val="0009C0"/>
                </a:solidFill>
                <a:ea typeface="宋体" panose="02010600030101010101" pitchFamily="2" charset="-122"/>
              </a:rPr>
              <a:t>	</a:t>
            </a:r>
            <a:r>
              <a:rPr lang="en-US" altLang="zh-CN" sz="1800" i="1" u="sng" dirty="0">
                <a:solidFill>
                  <a:srgbClr val="C00000"/>
                </a:solidFill>
                <a:ea typeface="宋体" panose="02010600030101010101" pitchFamily="2" charset="-122"/>
              </a:rPr>
              <a:t>Max</a:t>
            </a:r>
            <a:r>
              <a:rPr lang="en-US" altLang="zh-CN" sz="1800" i="1" dirty="0">
                <a:solidFill>
                  <a:srgbClr val="0009C0"/>
                </a:solidFill>
                <a:ea typeface="宋体" panose="02010600030101010101" pitchFamily="2" charset="-122"/>
              </a:rPr>
              <a:t>	</a:t>
            </a:r>
            <a:r>
              <a:rPr lang="en-US" altLang="zh-CN" sz="1800" i="1" u="sng" dirty="0">
                <a:solidFill>
                  <a:srgbClr val="0009C0"/>
                </a:solidFill>
                <a:ea typeface="宋体" panose="02010600030101010101" pitchFamily="2" charset="-122"/>
              </a:rPr>
              <a:t>Available</a:t>
            </a:r>
            <a:endParaRPr lang="en-US" altLang="zh-CN" sz="1800" i="1" dirty="0">
              <a:solidFill>
                <a:srgbClr val="0009C0"/>
              </a:solidFill>
              <a:ea typeface="宋体" panose="02010600030101010101" pitchFamily="2" charset="-122"/>
            </a:endParaRPr>
          </a:p>
          <a:p>
            <a:pPr>
              <a:buFont typeface="Monotype Sorts" pitchFamily="2" charset="2"/>
              <a:buNone/>
              <a:tabLst>
                <a:tab pos="1371600" algn="l"/>
                <a:tab pos="2395538" algn="ctr"/>
                <a:tab pos="3594100" algn="ctr"/>
                <a:tab pos="4805363" algn="ctr"/>
              </a:tabLst>
            </a:pPr>
            <a:r>
              <a:rPr lang="en-US" altLang="zh-CN" sz="1800" i="1" dirty="0">
                <a:ea typeface="宋体" panose="02010600030101010101" pitchFamily="2" charset="-122"/>
              </a:rPr>
              <a:t>			A B C	A B C 	A B C</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5 3 	3 3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3 2 2  </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9 0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2 2 2</a:t>
            </a:r>
          </a:p>
          <a:p>
            <a:pPr>
              <a:buFont typeface="Monotype Sorts" pitchFamily="2" charset="2"/>
              <a:buNone/>
              <a:tabLst>
                <a:tab pos="1371600" algn="l"/>
                <a:tab pos="2395538" algn="ctr"/>
                <a:tab pos="3594100" algn="ctr"/>
                <a:tab pos="4805363"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3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128D796-9A34-4459-A570-F75246154D0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of Banker’s Algorithm (Cont.)</a:t>
            </a:r>
            <a:endParaRPr lang="en-US" altLang="zh-CN" dirty="0">
              <a:effectLst>
                <a:outerShdw blurRad="38100" dist="38100" dir="2700000" algn="tl">
                  <a:srgbClr val="C0C0C0"/>
                </a:outerShdw>
              </a:effectLst>
              <a:ea typeface="宋体" pitchFamily="2" charset="-122"/>
              <a:cs typeface="+mj-cs"/>
            </a:endParaRPr>
          </a:p>
        </p:txBody>
      </p:sp>
      <p:sp>
        <p:nvSpPr>
          <p:cNvPr id="71683" name="Rectangle 3">
            <a:extLst>
              <a:ext uri="{FF2B5EF4-FFF2-40B4-BE49-F238E27FC236}">
                <a16:creationId xmlns:a16="http://schemas.microsoft.com/office/drawing/2014/main" id="{06F3A427-D2B3-4BC1-9B13-C3FE819483B8}"/>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zh-CN" altLang="en-US" sz="1800" dirty="0">
                <a:ea typeface="宋体" panose="02010600030101010101" pitchFamily="2" charset="-122"/>
              </a:rPr>
              <a:t>The content of the matrix </a:t>
            </a:r>
            <a:r>
              <a:rPr lang="zh-CN" altLang="en-US" sz="1800" i="1" dirty="0">
                <a:ea typeface="宋体" panose="02010600030101010101" pitchFamily="2" charset="-122"/>
              </a:rPr>
              <a:t>Need</a:t>
            </a:r>
            <a:r>
              <a:rPr lang="zh-CN" altLang="en-US" sz="1800" dirty="0">
                <a:ea typeface="宋体" panose="02010600030101010101" pitchFamily="2" charset="-122"/>
              </a:rPr>
              <a:t> is defined to be </a:t>
            </a:r>
            <a:r>
              <a:rPr lang="zh-CN" altLang="en-US" sz="1800" b="1" i="1" dirty="0">
                <a:solidFill>
                  <a:srgbClr val="009900"/>
                </a:solidFill>
                <a:ea typeface="宋体" panose="02010600030101010101" pitchFamily="2" charset="-122"/>
              </a:rPr>
              <a:t>Max</a:t>
            </a:r>
            <a:r>
              <a:rPr lang="zh-CN" altLang="en-US" sz="1800" b="1" dirty="0">
                <a:solidFill>
                  <a:srgbClr val="009900"/>
                </a:solidFill>
                <a:ea typeface="宋体" panose="02010600030101010101" pitchFamily="2" charset="-122"/>
              </a:rPr>
              <a:t> – </a:t>
            </a:r>
            <a:r>
              <a:rPr lang="zh-CN" altLang="en-US" sz="1800" b="1" i="1" dirty="0">
                <a:solidFill>
                  <a:srgbClr val="009900"/>
                </a:solidFill>
                <a:ea typeface="宋体" panose="02010600030101010101" pitchFamily="2" charset="-122"/>
              </a:rPr>
              <a:t>Allocation</a:t>
            </a:r>
            <a:r>
              <a:rPr lang="zh-CN" altLang="en-US" sz="1800" b="1" dirty="0">
                <a:solidFill>
                  <a:srgbClr val="009900"/>
                </a:solidFill>
                <a:ea typeface="宋体" panose="02010600030101010101" pitchFamily="2" charset="-12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C00000"/>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T</a:t>
            </a:r>
            <a:r>
              <a:rPr lang="zh-CN" altLang="en-US" sz="1800" b="1" dirty="0">
                <a:solidFill>
                  <a:srgbClr val="000099"/>
                </a:solidFill>
                <a:ea typeface="宋体" panose="02010600030101010101" pitchFamily="2" charset="-122"/>
              </a:rPr>
              <a:t>he system is in a safe state </a:t>
            </a:r>
            <a:r>
              <a:rPr lang="en-US" altLang="zh-CN" sz="1800" b="1" dirty="0">
                <a:solidFill>
                  <a:srgbClr val="C00000"/>
                </a:solidFill>
                <a:ea typeface="宋体" panose="02010600030101010101" pitchFamily="2" charset="-122"/>
              </a:rPr>
              <a:t>since executing safety algorithm shows that sequence &lt; P1, P3, P4, P0, P2&gt; satisfies safety requirement.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Deadlock and </a:t>
            </a:r>
            <a:r>
              <a:rPr lang="en-US" altLang="zh-CN">
                <a:effectLst>
                  <a:outerShdw blurRad="38100" dist="38100" dir="2700000" algn="tl">
                    <a:srgbClr val="C0C0C0"/>
                  </a:outerShdw>
                </a:effectLst>
                <a:ea typeface="宋体" pitchFamily="2" charset="-122"/>
                <a:cs typeface="+mj-cs"/>
                <a:sym typeface="MT Extra" pitchFamily="18" charset="2"/>
              </a:rPr>
              <a:t>Starvation</a:t>
            </a: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a:lnSpc>
                <a:spcPct val="90000"/>
              </a:lnSpc>
              <a:tabLst>
                <a:tab pos="1887538" algn="ctr"/>
                <a:tab pos="4572000" algn="ctr"/>
              </a:tabLst>
            </a:pPr>
            <a:r>
              <a:rPr lang="zh-CN" altLang="en-US" sz="2400" b="1" dirty="0">
                <a:solidFill>
                  <a:srgbClr val="006600"/>
                </a:solidFill>
                <a:ea typeface="宋体" panose="02010600030101010101" pitchFamily="2" charset="-122"/>
              </a:rPr>
              <a:t>Deadlock</a:t>
            </a:r>
            <a:r>
              <a:rPr lang="zh-CN" altLang="en-US" sz="2400" dirty="0">
                <a:solidFill>
                  <a:srgbClr val="006600"/>
                </a:solidFill>
                <a:ea typeface="宋体" panose="02010600030101010101" pitchFamily="2" charset="-122"/>
              </a:rPr>
              <a:t> </a:t>
            </a:r>
            <a:r>
              <a:rPr lang="zh-CN" altLang="en-US" sz="2400" dirty="0">
                <a:solidFill>
                  <a:srgbClr val="003399"/>
                </a:solidFill>
                <a:ea typeface="宋体" panose="02010600030101010101" pitchFamily="2" charset="-122"/>
              </a:rPr>
              <a:t>– </a:t>
            </a:r>
            <a:r>
              <a:rPr lang="zh-CN" altLang="en-US" sz="2400" dirty="0">
                <a:solidFill>
                  <a:srgbClr val="7030A0"/>
                </a:solidFill>
                <a:ea typeface="宋体" panose="02010600030101010101" pitchFamily="2" charset="-122"/>
              </a:rPr>
              <a:t>two or more </a:t>
            </a:r>
            <a:r>
              <a:rPr lang="zh-CN" altLang="en-US" sz="2400" dirty="0">
                <a:solidFill>
                  <a:srgbClr val="003399"/>
                </a:solidFill>
                <a:ea typeface="宋体" panose="02010600030101010101" pitchFamily="2" charset="-122"/>
              </a:rPr>
              <a:t>processes are</a:t>
            </a:r>
            <a:r>
              <a:rPr lang="zh-CN" altLang="en-US" sz="2400" b="1" dirty="0">
                <a:solidFill>
                  <a:srgbClr val="003399"/>
                </a:solidFill>
                <a:ea typeface="宋体" panose="02010600030101010101" pitchFamily="2" charset="-122"/>
              </a:rPr>
              <a:t> </a:t>
            </a:r>
            <a:r>
              <a:rPr lang="zh-CN" altLang="en-US" sz="2400" b="1" dirty="0">
                <a:solidFill>
                  <a:srgbClr val="C00000"/>
                </a:solidFill>
                <a:ea typeface="宋体" panose="02010600030101010101" pitchFamily="2" charset="-122"/>
              </a:rPr>
              <a:t>waiting</a:t>
            </a:r>
            <a:r>
              <a:rPr lang="zh-CN" altLang="en-US" sz="2400" b="1" dirty="0">
                <a:solidFill>
                  <a:srgbClr val="003399"/>
                </a:solidFill>
                <a:ea typeface="宋体" panose="02010600030101010101" pitchFamily="2" charset="-122"/>
              </a:rPr>
              <a:t> </a:t>
            </a:r>
            <a:r>
              <a:rPr lang="zh-CN" altLang="en-US" sz="2400" dirty="0">
                <a:solidFill>
                  <a:srgbClr val="003399"/>
                </a:solidFill>
                <a:ea typeface="宋体" panose="02010600030101010101" pitchFamily="2" charset="-122"/>
              </a:rPr>
              <a:t>indefinitely for an </a:t>
            </a:r>
            <a:r>
              <a:rPr lang="zh-CN" altLang="en-US" sz="2400" dirty="0">
                <a:solidFill>
                  <a:srgbClr val="FF0000"/>
                </a:solidFill>
                <a:ea typeface="宋体" panose="02010600030101010101" pitchFamily="2" charset="-122"/>
              </a:rPr>
              <a:t>event</a:t>
            </a:r>
            <a:r>
              <a:rPr lang="zh-CN" altLang="en-US" sz="2400" dirty="0">
                <a:solidFill>
                  <a:srgbClr val="003399"/>
                </a:solidFill>
                <a:ea typeface="宋体" panose="02010600030101010101" pitchFamily="2" charset="-122"/>
              </a:rPr>
              <a:t> that can be caused by only one of the waiting processes.  </a:t>
            </a:r>
            <a:r>
              <a:rPr lang="en-US" altLang="zh-CN" sz="2400" dirty="0">
                <a:solidFill>
                  <a:srgbClr val="003399"/>
                </a:solidFill>
                <a:ea typeface="宋体" panose="02010600030101010101" pitchFamily="2" charset="-122"/>
              </a:rPr>
              <a:t>(</a:t>
            </a:r>
            <a:r>
              <a:rPr lang="zh-CN" altLang="en-US" sz="2400" b="1" dirty="0">
                <a:solidFill>
                  <a:srgbClr val="C00000"/>
                </a:solidFill>
                <a:ea typeface="宋体" panose="02010600030101010101" pitchFamily="2" charset="-122"/>
              </a:rPr>
              <a:t>互相等待</a:t>
            </a:r>
            <a:r>
              <a:rPr lang="zh-CN" altLang="en-US" sz="2400" dirty="0">
                <a:ea typeface="宋体" panose="02010600030101010101" pitchFamily="2" charset="-122"/>
              </a:rPr>
              <a:t>)</a:t>
            </a:r>
          </a:p>
          <a:p>
            <a:pPr>
              <a:lnSpc>
                <a:spcPct val="90000"/>
              </a:lnSpc>
              <a:tabLst>
                <a:tab pos="1887538" algn="ctr"/>
                <a:tab pos="4572000" algn="ctr"/>
              </a:tabLst>
            </a:pPr>
            <a:r>
              <a:rPr lang="zh-CN" altLang="en-US" sz="2400" b="1" dirty="0">
                <a:solidFill>
                  <a:srgbClr val="006600"/>
                </a:solidFill>
                <a:ea typeface="宋体" panose="02010600030101010101" pitchFamily="2" charset="-122"/>
                <a:sym typeface="MT Extra" panose="05050102010205020202" pitchFamily="18" charset="2"/>
              </a:rPr>
              <a:t>Starvation</a:t>
            </a:r>
            <a:r>
              <a:rPr lang="zh-CN" altLang="en-US" sz="2400" dirty="0">
                <a:ea typeface="宋体" panose="02010600030101010101" pitchFamily="2" charset="-122"/>
                <a:sym typeface="MT Extra" panose="05050102010205020202" pitchFamily="18" charset="2"/>
              </a:rPr>
              <a:t> </a:t>
            </a:r>
            <a:r>
              <a:rPr lang="zh-CN" altLang="en-US" sz="2400" dirty="0">
                <a:ea typeface="宋体" panose="02010600030101010101" pitchFamily="2" charset="-122"/>
              </a:rPr>
              <a:t> – </a:t>
            </a:r>
            <a:r>
              <a:rPr lang="zh-CN" altLang="en-US" sz="2000" b="1" dirty="0">
                <a:ea typeface="宋体" panose="02010600030101010101" pitchFamily="2" charset="-122"/>
              </a:rPr>
              <a:t>长时间处于</a:t>
            </a:r>
            <a:r>
              <a:rPr lang="zh-CN" altLang="en-US" sz="2000" b="1" dirty="0" smtClean="0">
                <a:ea typeface="宋体" panose="02010600030101010101" pitchFamily="2" charset="-122"/>
              </a:rPr>
              <a:t>就绪或阻塞状态</a:t>
            </a:r>
            <a:r>
              <a:rPr lang="zh-CN" altLang="en-US" sz="2000" b="1" dirty="0">
                <a:ea typeface="宋体" panose="02010600030101010101" pitchFamily="2" charset="-122"/>
              </a:rPr>
              <a:t>，但</a:t>
            </a:r>
            <a:r>
              <a:rPr lang="zh-CN" altLang="en-US" sz="2000" b="1" dirty="0">
                <a:solidFill>
                  <a:srgbClr val="FF0000"/>
                </a:solidFill>
                <a:ea typeface="宋体" panose="02010600030101010101" pitchFamily="2" charset="-122"/>
              </a:rPr>
              <a:t>不是互相等待</a:t>
            </a:r>
            <a:endParaRPr lang="en-US" altLang="zh-CN" sz="2000" b="1"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zh-CN" altLang="en-US" sz="2400" b="1" dirty="0">
                <a:solidFill>
                  <a:srgbClr val="C00000"/>
                </a:solidFill>
                <a:ea typeface="宋体" panose="02010600030101010101" pitchFamily="2" charset="-122"/>
              </a:rPr>
              <a:t>blocking</a:t>
            </a:r>
            <a:r>
              <a:rPr lang="zh-CN" altLang="en-US" sz="2400" dirty="0">
                <a:ea typeface="宋体" panose="02010600030101010101" pitchFamily="2" charset="-122"/>
              </a:rPr>
              <a:t>.  </a:t>
            </a:r>
            <a:endParaRPr lang="en-US" altLang="zh-CN" sz="24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A process may never be removed from the semaphore queue in which it is suspended.</a:t>
            </a:r>
            <a:endParaRPr lang="en-US" altLang="zh-CN" sz="2000" dirty="0">
              <a:ea typeface="宋体" panose="02010600030101010101" pitchFamily="2" charset="-122"/>
            </a:endParaRPr>
          </a:p>
          <a:p>
            <a:pPr lvl="2">
              <a:lnSpc>
                <a:spcPct val="90000"/>
              </a:lnSpc>
              <a:tabLst>
                <a:tab pos="1887538" algn="ctr"/>
                <a:tab pos="4572000" algn="ctr"/>
              </a:tabLst>
            </a:pPr>
            <a:r>
              <a:rPr lang="zh-CN" altLang="en-US" sz="2000" dirty="0">
                <a:ea typeface="宋体" panose="02010600030101010101" pitchFamily="2" charset="-122"/>
              </a:rPr>
              <a:t>若信号量的等待队列按LIFO或优先级管理，则可能导致饥饿</a:t>
            </a:r>
            <a:endParaRPr lang="en-US" altLang="zh-CN" sz="2000" dirty="0">
              <a:ea typeface="宋体" panose="02010600030101010101" pitchFamily="2" charset="-122"/>
            </a:endParaRPr>
          </a:p>
          <a:p>
            <a:pPr lvl="1">
              <a:lnSpc>
                <a:spcPct val="90000"/>
              </a:lnSpc>
              <a:tabLst>
                <a:tab pos="1887538" algn="ctr"/>
                <a:tab pos="4572000" algn="ctr"/>
              </a:tabLst>
            </a:pPr>
            <a:r>
              <a:rPr lang="en-US" altLang="zh-CN" sz="2400" b="1" dirty="0" smtClean="0">
                <a:ea typeface="宋体" panose="02010600030101010101" pitchFamily="2" charset="-122"/>
              </a:rPr>
              <a:t>I</a:t>
            </a:r>
            <a:r>
              <a:rPr lang="zh-CN" altLang="en-US" sz="2400" b="1" dirty="0" smtClean="0">
                <a:ea typeface="宋体" panose="02010600030101010101" pitchFamily="2" charset="-122"/>
              </a:rPr>
              <a:t>ndefinite </a:t>
            </a:r>
            <a:r>
              <a:rPr lang="en-US" altLang="zh-CN" sz="2400" b="1" dirty="0">
                <a:solidFill>
                  <a:srgbClr val="C00000"/>
                </a:solidFill>
                <a:ea typeface="宋体" panose="02010600030101010101" pitchFamily="2" charset="-122"/>
              </a:rPr>
              <a:t>ready</a:t>
            </a:r>
          </a:p>
          <a:p>
            <a:pPr lvl="2">
              <a:lnSpc>
                <a:spcPct val="90000"/>
              </a:lnSpc>
              <a:tabLst>
                <a:tab pos="1887538" algn="ctr"/>
                <a:tab pos="4572000" algn="ctr"/>
              </a:tabLst>
            </a:pPr>
            <a:r>
              <a:rPr lang="zh-CN" altLang="en-US" sz="2000" dirty="0">
                <a:ea typeface="宋体" panose="02010600030101010101" pitchFamily="2" charset="-122"/>
              </a:rPr>
              <a:t>就绪</a:t>
            </a:r>
            <a:r>
              <a:rPr lang="zh-CN" altLang="en-US" sz="2000" dirty="0" smtClean="0">
                <a:ea typeface="宋体" panose="02010600030101010101" pitchFamily="2" charset="-122"/>
              </a:rPr>
              <a:t>进程因不满足调度策略所需的条件，长</a:t>
            </a:r>
            <a:r>
              <a:rPr lang="zh-CN" altLang="en-US" sz="2000" dirty="0">
                <a:ea typeface="宋体" panose="02010600030101010101" pitchFamily="2" charset="-122"/>
              </a:rPr>
              <a:t>时间得不到调度</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F6066B6-9F89-43F6-A050-DE2E245B48B2}"/>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2707" name="Rectangle 3">
            <a:extLst>
              <a:ext uri="{FF2B5EF4-FFF2-40B4-BE49-F238E27FC236}">
                <a16:creationId xmlns:a16="http://schemas.microsoft.com/office/drawing/2014/main" id="{2A3070F5-E49D-4E2F-95E7-CA4AB7DA4EA4}"/>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a:t>
            </a:r>
            <a:r>
              <a:rPr lang="en-US" altLang="zh-CN" sz="1800" dirty="0">
                <a:ea typeface="宋体" panose="02010600030101010101" pitchFamily="2" charset="-122"/>
              </a:rPr>
              <a:t>	2 0 0	</a:t>
            </a:r>
            <a:r>
              <a:rPr lang="en-US" altLang="zh-CN" sz="1800" dirty="0">
                <a:solidFill>
                  <a:srgbClr val="006600"/>
                </a:solidFill>
                <a:ea typeface="宋体" panose="02010600030101010101" pitchFamily="2" charset="-122"/>
              </a:rPr>
              <a:t>1 2 2 </a:t>
            </a:r>
            <a:r>
              <a:rPr lang="en-US" altLang="zh-CN" sz="1800" dirty="0">
                <a:solidFill>
                  <a:srgbClr val="FF0066"/>
                </a:solidFill>
                <a:ea typeface="宋体" panose="02010600030101010101" pitchFamily="2" charset="-122"/>
              </a:rPr>
              <a:t>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b="1" dirty="0">
                <a:solidFill>
                  <a:srgbClr val="000099"/>
                </a:solidFill>
                <a:ea typeface="宋体" panose="02010600030101010101" pitchFamily="2" charset="-122"/>
              </a:rPr>
              <a:t>      </a:t>
            </a:r>
            <a:endParaRPr lang="en-US" altLang="zh-CN"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CC06DE1-EE0B-494A-A433-2B18CCF958DD}"/>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rPr>
              <a:t>Example:  </a:t>
            </a:r>
            <a:r>
              <a:rPr lang="en-US" altLang="zh-CN" i="1" dirty="0">
                <a:solidFill>
                  <a:srgbClr val="006600"/>
                </a:solidFill>
                <a:effectLst>
                  <a:outerShdw blurRad="38100" dist="38100" dir="2700000" algn="tl">
                    <a:srgbClr val="C0C0C0"/>
                  </a:outerShdw>
                </a:effectLst>
                <a:ea typeface="宋体" pitchFamily="2" charset="-122"/>
              </a:rPr>
              <a:t>P</a:t>
            </a:r>
            <a:r>
              <a:rPr lang="en-US" altLang="zh-CN" baseline="-25000" dirty="0">
                <a:solidFill>
                  <a:srgbClr val="006600"/>
                </a:solidFill>
                <a:effectLst>
                  <a:outerShdw blurRad="38100" dist="38100" dir="2700000" algn="tl">
                    <a:srgbClr val="C0C0C0"/>
                  </a:outerShdw>
                </a:effectLst>
                <a:ea typeface="宋体" pitchFamily="2" charset="-122"/>
              </a:rPr>
              <a:t>1</a:t>
            </a:r>
            <a:r>
              <a:rPr lang="en-US" altLang="zh-CN" dirty="0">
                <a:solidFill>
                  <a:srgbClr val="006600"/>
                </a:solidFill>
                <a:effectLst>
                  <a:outerShdw blurRad="38100" dist="38100" dir="2700000" algn="tl">
                    <a:srgbClr val="C0C0C0"/>
                  </a:outerShdw>
                </a:effectLst>
                <a:ea typeface="宋体" pitchFamily="2" charset="-122"/>
              </a:rPr>
              <a:t> Request (1,0,2)</a:t>
            </a:r>
            <a:endParaRPr lang="en-US" altLang="zh-CN" dirty="0">
              <a:effectLst>
                <a:outerShdw blurRad="38100" dist="38100" dir="2700000" algn="tl">
                  <a:srgbClr val="C0C0C0"/>
                </a:outerShdw>
              </a:effectLst>
              <a:ea typeface="宋体" pitchFamily="2" charset="-122"/>
              <a:cs typeface="+mj-cs"/>
            </a:endParaRPr>
          </a:p>
        </p:txBody>
      </p:sp>
      <p:sp>
        <p:nvSpPr>
          <p:cNvPr id="73731" name="Rectangle 3">
            <a:extLst>
              <a:ext uri="{FF2B5EF4-FFF2-40B4-BE49-F238E27FC236}">
                <a16:creationId xmlns:a16="http://schemas.microsoft.com/office/drawing/2014/main" id="{D9D6ABB1-ED22-47BC-A782-14D7164EA017}"/>
              </a:ext>
            </a:extLst>
          </p:cNvPr>
          <p:cNvSpPr>
            <a:spLocks noGrp="1" noChangeArrowheads="1"/>
          </p:cNvSpPr>
          <p:nvPr>
            <p:ph type="body" idx="4294967295"/>
          </p:nvPr>
        </p:nvSpPr>
        <p:spPr>
          <a:xfrm>
            <a:off x="833438" y="1296988"/>
            <a:ext cx="7766050" cy="443230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a:t>
            </a:r>
            <a:r>
              <a:rPr lang="en-US" altLang="zh-CN" sz="1800" dirty="0">
                <a:solidFill>
                  <a:srgbClr val="006600"/>
                </a:solidFill>
                <a:ea typeface="宋体" panose="02010600030101010101" pitchFamily="2" charset="-122"/>
                <a:sym typeface="Symbol" panose="05050102010706020507" pitchFamily="18" charset="2"/>
              </a:rPr>
              <a:t>1,0,2</a:t>
            </a:r>
            <a:r>
              <a:rPr lang="en-US" altLang="zh-CN" sz="1800" dirty="0">
                <a:ea typeface="宋体" panose="02010600030101010101" pitchFamily="2" charset="-122"/>
                <a:sym typeface="Symbol" panose="05050102010706020507" pitchFamily="18" charset="2"/>
              </a:rPr>
              <a:t>)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solidFill>
                  <a:srgbClr val="000099"/>
                </a:solidFill>
                <a:ea typeface="宋体" panose="02010600030101010101" pitchFamily="2" charset="-122"/>
              </a:rPr>
              <a:t>Allocation</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Need</a:t>
            </a:r>
            <a:r>
              <a:rPr lang="en-US" altLang="zh-CN" sz="1800" i="1" dirty="0">
                <a:solidFill>
                  <a:srgbClr val="000099"/>
                </a:solidFill>
                <a:ea typeface="宋体" panose="02010600030101010101" pitchFamily="2" charset="-122"/>
              </a:rPr>
              <a:t>	</a:t>
            </a:r>
            <a:r>
              <a:rPr lang="en-US" altLang="zh-CN" sz="1800" i="1" u="sng" dirty="0">
                <a:solidFill>
                  <a:srgbClr val="000099"/>
                </a:solidFill>
                <a:ea typeface="宋体" panose="02010600030101010101" pitchFamily="2" charset="-122"/>
              </a:rPr>
              <a:t>Available</a:t>
            </a:r>
            <a:endParaRPr lang="en-US" altLang="zh-CN" sz="1800" i="1" dirty="0">
              <a:solidFill>
                <a:srgbClr val="000099"/>
              </a:solidFill>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006600"/>
                </a:solidFill>
                <a:ea typeface="宋体" panose="02010600030101010101" pitchFamily="2" charset="-122"/>
              </a:rPr>
              <a:t>3 3 2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P1	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buFont typeface="Monotype Sorts" pitchFamily="2" charset="2"/>
              <a:buNone/>
              <a:tabLst>
                <a:tab pos="1544638" algn="l"/>
                <a:tab pos="2452688" algn="ctr"/>
                <a:tab pos="3767138" algn="ctr"/>
                <a:tab pos="5022850"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C91ABC5-E481-4644-AA34-AF175D27AE14}"/>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4755" name="Rectangle 3">
            <a:extLst>
              <a:ext uri="{FF2B5EF4-FFF2-40B4-BE49-F238E27FC236}">
                <a16:creationId xmlns:a16="http://schemas.microsoft.com/office/drawing/2014/main" id="{D7F4DF13-4960-46A2-A965-5F453BAA0C7B}"/>
              </a:ext>
            </a:extLst>
          </p:cNvPr>
          <p:cNvSpPr>
            <a:spLocks noGrp="1" noChangeArrowheads="1"/>
          </p:cNvSpPr>
          <p:nvPr>
            <p:ph type="body" idx="4294967295"/>
          </p:nvPr>
        </p:nvSpPr>
        <p:spPr>
          <a:xfrm>
            <a:off x="833438" y="1292225"/>
            <a:ext cx="7766050" cy="4141788"/>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tabLst>
                <a:tab pos="1544638" algn="l"/>
                <a:tab pos="2452688" algn="ctr"/>
                <a:tab pos="3767138" algn="ctr"/>
                <a:tab pos="5022850" algn="ctr"/>
              </a:tabLst>
            </a:pP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F6666EB-D610-4B87-9B95-33F2EB9123D9}"/>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solidFill>
                  <a:srgbClr val="006600"/>
                </a:solidFill>
                <a:effectLst>
                  <a:outerShdw blurRad="38100" dist="38100" dir="2700000" algn="tl">
                    <a:srgbClr val="C0C0C0"/>
                  </a:outerShdw>
                </a:effectLst>
                <a:ea typeface="宋体" pitchFamily="2" charset="-122"/>
                <a:cs typeface="+mj-cs"/>
              </a:rPr>
              <a:t>P</a:t>
            </a:r>
            <a:r>
              <a:rPr lang="en-US" altLang="zh-CN" baseline="-25000" dirty="0">
                <a:solidFill>
                  <a:srgbClr val="006600"/>
                </a:solidFill>
                <a:effectLst>
                  <a:outerShdw blurRad="38100" dist="38100" dir="2700000" algn="tl">
                    <a:srgbClr val="C0C0C0"/>
                  </a:outerShdw>
                </a:effectLst>
                <a:ea typeface="宋体" pitchFamily="2" charset="-122"/>
                <a:cs typeface="+mj-cs"/>
              </a:rPr>
              <a:t>1</a:t>
            </a:r>
            <a:r>
              <a:rPr lang="en-US" altLang="zh-CN" dirty="0">
                <a:solidFill>
                  <a:srgbClr val="006600"/>
                </a:solidFill>
                <a:effectLst>
                  <a:outerShdw blurRad="38100" dist="38100" dir="2700000" algn="tl">
                    <a:srgbClr val="C0C0C0"/>
                  </a:outerShdw>
                </a:effectLst>
                <a:ea typeface="宋体" pitchFamily="2" charset="-122"/>
                <a:cs typeface="+mj-cs"/>
              </a:rPr>
              <a:t> Request (1,0,2) </a:t>
            </a:r>
            <a:r>
              <a:rPr lang="en-US" altLang="zh-CN" dirty="0">
                <a:effectLst>
                  <a:outerShdw blurRad="38100" dist="38100" dir="2700000" algn="tl">
                    <a:srgbClr val="C0C0C0"/>
                  </a:outerShdw>
                </a:effectLst>
                <a:ea typeface="宋体" pitchFamily="2" charset="-122"/>
                <a:cs typeface="+mj-cs"/>
              </a:rPr>
              <a:t>(Cont.)</a:t>
            </a:r>
          </a:p>
        </p:txBody>
      </p:sp>
      <p:sp>
        <p:nvSpPr>
          <p:cNvPr id="75779" name="Rectangle 3">
            <a:extLst>
              <a:ext uri="{FF2B5EF4-FFF2-40B4-BE49-F238E27FC236}">
                <a16:creationId xmlns:a16="http://schemas.microsoft.com/office/drawing/2014/main" id="{94E372E0-EA23-47C4-9F95-EC12EA2295F7}"/>
              </a:ext>
            </a:extLst>
          </p:cNvPr>
          <p:cNvSpPr>
            <a:spLocks noGrp="1" noChangeArrowheads="1"/>
          </p:cNvSpPr>
          <p:nvPr>
            <p:ph type="body" idx="4294967295"/>
          </p:nvPr>
        </p:nvSpPr>
        <p:spPr>
          <a:xfrm>
            <a:off x="841375" y="1104900"/>
            <a:ext cx="7766050" cy="5086350"/>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Need</a:t>
            </a:r>
            <a:r>
              <a:rPr lang="en-US" altLang="zh-CN" sz="1800" baseline="-25000" dirty="0">
                <a:solidFill>
                  <a:srgbClr val="0070C0"/>
                </a:solidFill>
                <a:ea typeface="宋体" panose="02010600030101010101" pitchFamily="2" charset="-122"/>
                <a:sym typeface="Symbol" panose="05050102010706020507" pitchFamily="18" charset="2"/>
              </a:rPr>
              <a:t>1</a:t>
            </a:r>
            <a:r>
              <a:rPr lang="en-US" altLang="zh-CN" sz="1800" dirty="0">
                <a:solidFill>
                  <a:srgbClr val="0070C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(that is, (1,0,2)  (</a:t>
            </a:r>
            <a:r>
              <a:rPr lang="en-US" altLang="zh-CN" sz="1800" dirty="0">
                <a:ea typeface="宋体" panose="02010600030101010101" pitchFamily="2" charset="-122"/>
              </a:rPr>
              <a:t>1,2,2 </a:t>
            </a:r>
            <a:r>
              <a:rPr lang="en-US" altLang="zh-CN" sz="1800" dirty="0">
                <a:ea typeface="宋体" panose="02010600030101010101" pitchFamily="2" charset="-122"/>
                <a:sym typeface="Symbol" panose="05050102010706020507" pitchFamily="18" charset="2"/>
              </a:rPr>
              <a:t>)  true)</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a:t>
            </a:r>
            <a:r>
              <a:rPr lang="en-US" altLang="zh-CN" sz="1800" dirty="0">
                <a:solidFill>
                  <a:srgbClr val="0070C0"/>
                </a:solidFill>
                <a:ea typeface="宋体" panose="02010600030101010101" pitchFamily="2" charset="-122"/>
              </a:rPr>
              <a:t>Request </a:t>
            </a:r>
            <a:r>
              <a:rPr lang="en-US" altLang="zh-CN" sz="1800" dirty="0">
                <a:solidFill>
                  <a:srgbClr val="0070C0"/>
                </a:solidFill>
                <a:ea typeface="宋体" panose="02010600030101010101" pitchFamily="2" charset="-122"/>
                <a:sym typeface="Symbol" panose="05050102010706020507" pitchFamily="18" charset="2"/>
              </a:rPr>
              <a:t> Available </a:t>
            </a:r>
            <a:r>
              <a:rPr lang="en-US" altLang="zh-CN" sz="1800" dirty="0">
                <a:ea typeface="宋体" panose="02010600030101010101" pitchFamily="2" charset="-122"/>
                <a:sym typeface="Symbol" panose="05050102010706020507" pitchFamily="18" charset="2"/>
              </a:rPr>
              <a:t>(that is, (1,0,2)  (3,3,2)  true)</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1</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a:t>
            </a:r>
            <a:r>
              <a:rPr lang="en-US" altLang="zh-CN" sz="1800" dirty="0">
                <a:ea typeface="宋体" panose="02010600030101010101" pitchFamily="2" charset="-122"/>
              </a:rPr>
              <a:t>	0 1 0 	7 4 3 	</a:t>
            </a:r>
            <a:r>
              <a:rPr lang="en-US" altLang="zh-CN" sz="1800" dirty="0">
                <a:solidFill>
                  <a:srgbClr val="FF0066"/>
                </a:solidFill>
                <a:ea typeface="宋体" panose="02010600030101010101" pitchFamily="2" charset="-122"/>
              </a:rPr>
              <a:t>2 3 0</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1</a:t>
            </a:r>
            <a:r>
              <a:rPr lang="en-US" altLang="zh-CN" sz="1800" dirty="0">
                <a:solidFill>
                  <a:srgbClr val="FF0066"/>
                </a:solidFill>
                <a:ea typeface="宋体" panose="02010600030101010101" pitchFamily="2" charset="-122"/>
              </a:rPr>
              <a:t>	3 0 2	0 2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a:t>
            </a:r>
            <a:r>
              <a:rPr lang="en-US" altLang="zh-CN" sz="1800" dirty="0">
                <a:solidFill>
                  <a:srgbClr val="C00000"/>
                </a:solidFill>
                <a:ea typeface="宋体" panose="02010600030101010101" pitchFamily="2" charset="-122"/>
              </a:rPr>
              <a:t>Execute safety algorithm to check the safety of the modified state.</a:t>
            </a:r>
            <a:endParaRPr lang="en-US" altLang="zh-CN" sz="1800" dirty="0">
              <a:solidFill>
                <a:srgbClr val="C0000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dirty="0">
                <a:solidFill>
                  <a:srgbClr val="FF0000"/>
                </a:solidFill>
                <a:ea typeface="宋体" panose="02010600030101010101" pitchFamily="2" charset="-122"/>
              </a:rPr>
              <a:t>So, request for (1,0,2)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1</a:t>
            </a:r>
            <a:r>
              <a:rPr lang="en-US" altLang="zh-CN" sz="1600" b="1" dirty="0">
                <a:solidFill>
                  <a:srgbClr val="FF0000"/>
                </a:solidFill>
                <a:ea typeface="宋体" panose="02010600030101010101" pitchFamily="2" charset="-122"/>
              </a:rPr>
              <a:t> be granted.</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1331338-533C-4B94-B919-38CF3C7CBF4E}"/>
              </a:ext>
            </a:extLst>
          </p:cNvPr>
          <p:cNvSpPr>
            <a:spLocks noGrp="1" noChangeArrowheads="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itchFamily="2" charset="-122"/>
                <a:cs typeface="+mj-cs"/>
              </a:rPr>
              <a:t>例</a:t>
            </a:r>
          </a:p>
        </p:txBody>
      </p:sp>
      <p:sp>
        <p:nvSpPr>
          <p:cNvPr id="76803" name="Rectangle 3">
            <a:extLst>
              <a:ext uri="{FF2B5EF4-FFF2-40B4-BE49-F238E27FC236}">
                <a16:creationId xmlns:a16="http://schemas.microsoft.com/office/drawing/2014/main" id="{A4D5B705-8731-4988-8EC0-10ADD7F17A42}"/>
              </a:ext>
            </a:extLst>
          </p:cNvPr>
          <p:cNvSpPr>
            <a:spLocks noGrp="1" noChangeArrowheads="1"/>
          </p:cNvSpPr>
          <p:nvPr>
            <p:ph type="body" idx="4294967295"/>
          </p:nvPr>
        </p:nvSpPr>
        <p:spPr>
          <a:xfrm>
            <a:off x="855663" y="1716088"/>
            <a:ext cx="7766050" cy="2609850"/>
          </a:xfrm>
        </p:spPr>
        <p:txBody>
          <a:bodyPr/>
          <a:lstStyle/>
          <a:p>
            <a:pPr>
              <a:tabLst>
                <a:tab pos="1544638" algn="l"/>
                <a:tab pos="2452688" algn="ctr"/>
                <a:tab pos="3767138" algn="ctr"/>
                <a:tab pos="5022850" algn="ctr"/>
              </a:tabLst>
            </a:pPr>
            <a:r>
              <a:rPr lang="en-US" altLang="zh-CN" sz="2400">
                <a:ea typeface="宋体" panose="02010600030101010101" pitchFamily="2" charset="-122"/>
              </a:rPr>
              <a:t>When system at the original state, </a:t>
            </a:r>
          </a:p>
          <a:p>
            <a:pPr lvl="1">
              <a:tabLst>
                <a:tab pos="1544638" algn="l"/>
                <a:tab pos="2452688" algn="ctr"/>
                <a:tab pos="3767138" algn="ctr"/>
                <a:tab pos="5022850" algn="ctr"/>
              </a:tabLst>
            </a:pPr>
            <a:r>
              <a:rPr lang="zh-CN" altLang="en-US" sz="2000">
                <a:ea typeface="宋体" panose="02010600030101010101" pitchFamily="2" charset="-122"/>
              </a:rPr>
              <a:t>Can request for (3,3,0) by </a:t>
            </a:r>
            <a:r>
              <a:rPr lang="zh-CN" altLang="en-US" sz="2000" i="1">
                <a:ea typeface="宋体" panose="02010600030101010101" pitchFamily="2" charset="-122"/>
              </a:rPr>
              <a:t>P</a:t>
            </a:r>
            <a:r>
              <a:rPr lang="zh-CN" altLang="en-US" sz="2000" baseline="-25000">
                <a:ea typeface="宋体" panose="02010600030101010101" pitchFamily="2" charset="-122"/>
              </a:rPr>
              <a:t>4</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0</a:t>
            </a:r>
            <a:r>
              <a:rPr lang="zh-CN" altLang="en-US" sz="2000">
                <a:ea typeface="宋体" panose="02010600030101010101" pitchFamily="2" charset="-122"/>
              </a:rPr>
              <a:t> be granted?</a:t>
            </a:r>
          </a:p>
          <a:p>
            <a:pPr lvl="1">
              <a:tabLst>
                <a:tab pos="1544638" algn="l"/>
                <a:tab pos="2452688" algn="ctr"/>
                <a:tab pos="3767138" algn="ctr"/>
                <a:tab pos="5022850" algn="ctr"/>
              </a:tabLst>
            </a:pPr>
            <a:endParaRPr lang="zh-CN" altLang="en-US" sz="2000">
              <a:ea typeface="宋体" panose="02010600030101010101" pitchFamily="2" charset="-122"/>
            </a:endParaRPr>
          </a:p>
          <a:p>
            <a:pPr lvl="1">
              <a:tabLst>
                <a:tab pos="1544638" algn="l"/>
                <a:tab pos="2452688" algn="ctr"/>
                <a:tab pos="3767138" algn="ctr"/>
                <a:tab pos="5022850" algn="ctr"/>
              </a:tabLst>
            </a:pPr>
            <a:r>
              <a:rPr lang="zh-CN" altLang="en-US" sz="2000">
                <a:ea typeface="宋体" panose="02010600030101010101" pitchFamily="2" charset="-122"/>
              </a:rPr>
              <a:t>Can request for (0,2,0) by </a:t>
            </a:r>
            <a:r>
              <a:rPr lang="zh-CN" altLang="en-US" sz="2000" i="1">
                <a:ea typeface="宋体" panose="02010600030101010101" pitchFamily="2" charset="-122"/>
              </a:rPr>
              <a:t>P</a:t>
            </a:r>
            <a:r>
              <a:rPr lang="zh-CN" altLang="en-US" sz="2000" baseline="-25000">
                <a:ea typeface="宋体" panose="02010600030101010101" pitchFamily="2" charset="-122"/>
              </a:rPr>
              <a:t>3</a:t>
            </a:r>
            <a:r>
              <a:rPr lang="zh-CN" altLang="en-US" sz="2000">
                <a:ea typeface="宋体" panose="02010600030101010101" pitchFamily="2" charset="-122"/>
              </a:rPr>
              <a:t> be granted?</a:t>
            </a:r>
          </a:p>
          <a:p>
            <a:pPr lvl="1">
              <a:tabLst>
                <a:tab pos="1544638" algn="l"/>
                <a:tab pos="2452688" algn="ctr"/>
                <a:tab pos="3767138" algn="ctr"/>
                <a:tab pos="5022850" algn="ctr"/>
              </a:tabLst>
            </a:pPr>
            <a:r>
              <a:rPr lang="zh-CN" altLang="en-US" sz="2000">
                <a:ea typeface="宋体" panose="02010600030101010101" pitchFamily="2" charset="-122"/>
              </a:rPr>
              <a:t>Can request for (4,0,0) by </a:t>
            </a:r>
            <a:r>
              <a:rPr lang="zh-CN" altLang="en-US" sz="2000" i="1">
                <a:ea typeface="宋体" panose="02010600030101010101" pitchFamily="2" charset="-122"/>
              </a:rPr>
              <a:t>P</a:t>
            </a:r>
            <a:r>
              <a:rPr lang="zh-CN" altLang="en-US" sz="2000" baseline="-25000">
                <a:ea typeface="宋体" panose="02010600030101010101" pitchFamily="2" charset="-122"/>
              </a:rPr>
              <a:t>2</a:t>
            </a:r>
            <a:r>
              <a:rPr lang="zh-CN" altLang="en-US" sz="2000">
                <a:ea typeface="宋体" panose="02010600030101010101" pitchFamily="2" charset="-122"/>
              </a:rPr>
              <a:t> be granted?</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21772BD-03EB-4086-8159-6070BA8F1F3D}"/>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4</a:t>
            </a:r>
            <a:r>
              <a:rPr lang="en-US" altLang="zh-CN">
                <a:effectLst>
                  <a:outerShdw blurRad="38100" dist="38100" dir="2700000" algn="tl">
                    <a:srgbClr val="C0C0C0"/>
                  </a:outerShdw>
                </a:effectLst>
                <a:ea typeface="宋体" pitchFamily="2" charset="-122"/>
                <a:cs typeface="+mj-cs"/>
              </a:rPr>
              <a:t> Request (3,3,0)</a:t>
            </a:r>
          </a:p>
        </p:txBody>
      </p:sp>
      <p:sp>
        <p:nvSpPr>
          <p:cNvPr id="77827" name="Rectangle 3">
            <a:extLst>
              <a:ext uri="{FF2B5EF4-FFF2-40B4-BE49-F238E27FC236}">
                <a16:creationId xmlns:a16="http://schemas.microsoft.com/office/drawing/2014/main" id="{16926408-6A02-4904-BAC4-0392EEBBB8A2}"/>
              </a:ext>
            </a:extLst>
          </p:cNvPr>
          <p:cNvSpPr>
            <a:spLocks noGrp="1" noChangeArrowheads="1"/>
          </p:cNvSpPr>
          <p:nvPr>
            <p:ph type="body" idx="4294967295"/>
          </p:nvPr>
        </p:nvSpPr>
        <p:spPr>
          <a:xfrm>
            <a:off x="841375" y="1071563"/>
            <a:ext cx="7766050" cy="5075237"/>
          </a:xfrm>
        </p:spPr>
        <p:txBody>
          <a:bodyPr/>
          <a:lstStyle/>
          <a:p>
            <a:pPr>
              <a:lnSpc>
                <a:spcPct val="90000"/>
              </a:lnSpc>
              <a:tabLst>
                <a:tab pos="1544638" algn="l"/>
                <a:tab pos="2452688" algn="ctr"/>
                <a:tab pos="3767138"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(that is, (3,3,0)   (</a:t>
            </a:r>
            <a:r>
              <a:rPr lang="en-US" altLang="zh-CN" sz="1800" dirty="0">
                <a:ea typeface="宋体" panose="02010600030101010101" pitchFamily="2" charset="-122"/>
              </a:rPr>
              <a:t>4,3,1 </a:t>
            </a:r>
            <a:r>
              <a:rPr lang="en-US" altLang="zh-CN" sz="1800" dirty="0">
                <a:ea typeface="宋体" panose="02010600030101010101" pitchFamily="2" charset="-122"/>
                <a:sym typeface="Symbol" panose="05050102010706020507" pitchFamily="18" charset="2"/>
              </a:rPr>
              <a:t>)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(3,3,0)  (3,3,2)  </a:t>
            </a:r>
            <a:r>
              <a:rPr lang="en-US" altLang="zh-CN" sz="1800" dirty="0">
                <a:solidFill>
                  <a:srgbClr val="C0000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a:t>
            </a:r>
            <a:r>
              <a:rPr lang="en-US" altLang="zh-CN" sz="1800" dirty="0">
                <a:solidFill>
                  <a:srgbClr val="C00000"/>
                </a:solidFill>
                <a:ea typeface="宋体" panose="02010600030101010101" pitchFamily="2" charset="-122"/>
                <a:sym typeface="Symbol" panose="05050102010706020507" pitchFamily="18" charset="2"/>
              </a:rPr>
              <a:t>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4</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lnSpc>
                <a:spcPct val="90000"/>
              </a:lnSpc>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0	</a:t>
            </a:r>
            <a:r>
              <a:rPr lang="en-US" altLang="zh-CN" sz="1800" dirty="0">
                <a:ea typeface="宋体" panose="02010600030101010101" pitchFamily="2" charset="-122"/>
              </a:rPr>
              <a:t>0 1 0	7 4 3 	</a:t>
            </a:r>
            <a:r>
              <a:rPr lang="en-US" altLang="zh-CN" sz="1800" dirty="0">
                <a:solidFill>
                  <a:srgbClr val="FF0066"/>
                </a:solidFill>
                <a:ea typeface="宋体" panose="02010600030101010101" pitchFamily="2" charset="-122"/>
              </a:rPr>
              <a:t>0 0 2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2</a:t>
            </a:r>
          </a:p>
          <a:p>
            <a:pPr>
              <a:lnSpc>
                <a:spcPct val="90000"/>
              </a:lnSpc>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4</a:t>
            </a:r>
            <a:r>
              <a:rPr lang="en-US" altLang="zh-CN" sz="1800" dirty="0">
                <a:solidFill>
                  <a:srgbClr val="FF0066"/>
                </a:solidFill>
                <a:ea typeface="宋体" panose="02010600030101010101" pitchFamily="2" charset="-122"/>
              </a:rPr>
              <a:t>	3 3 2	1 0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ea typeface="宋体" panose="02010600030101010101" pitchFamily="2" charset="-122"/>
              </a:rPr>
              <a:t>Executing safety algorithm shows that </a:t>
            </a:r>
            <a:r>
              <a:rPr lang="en-US" altLang="zh-CN" sz="1600" b="1" dirty="0">
                <a:solidFill>
                  <a:srgbClr val="FF0066"/>
                </a:solidFill>
                <a:ea typeface="宋体" panose="02010600030101010101" pitchFamily="2" charset="-122"/>
              </a:rPr>
              <a:t>no any sequence</a:t>
            </a:r>
            <a:r>
              <a:rPr lang="en-US" altLang="zh-CN" sz="1600" b="1" dirty="0">
                <a:ea typeface="宋体" panose="02010600030101010101" pitchFamily="2" charset="-122"/>
              </a:rPr>
              <a:t> will satisfy safety requirement. </a:t>
            </a:r>
          </a:p>
          <a:p>
            <a:pPr lvl="1">
              <a:lnSpc>
                <a:spcPct val="90000"/>
              </a:lnSpc>
              <a:tabLst>
                <a:tab pos="1544638" algn="l"/>
                <a:tab pos="2452688" algn="ctr"/>
                <a:tab pos="3767138" algn="ctr"/>
                <a:tab pos="5022850" algn="ctr"/>
              </a:tabLst>
            </a:pPr>
            <a:r>
              <a:rPr lang="en-US" altLang="zh-CN" sz="1600" dirty="0">
                <a:ea typeface="宋体" panose="02010600030101010101" pitchFamily="2" charset="-122"/>
              </a:rPr>
              <a:t>So, request for (3,3,0) by </a:t>
            </a:r>
            <a:r>
              <a:rPr lang="en-US" altLang="zh-CN" sz="1600" i="1" dirty="0">
                <a:ea typeface="宋体" panose="02010600030101010101" pitchFamily="2" charset="-122"/>
              </a:rPr>
              <a:t>P</a:t>
            </a:r>
            <a:r>
              <a:rPr lang="en-US" altLang="zh-CN" sz="1600" i="1" baseline="-25000" dirty="0">
                <a:ea typeface="宋体" panose="02010600030101010101" pitchFamily="2" charset="-122"/>
              </a:rPr>
              <a:t>4</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not</a:t>
            </a:r>
            <a:r>
              <a:rPr lang="en-US" altLang="zh-CN" sz="1600" dirty="0">
                <a:ea typeface="宋体" panose="02010600030101010101" pitchFamily="2" charset="-122"/>
              </a:rPr>
              <a:t> </a:t>
            </a:r>
            <a:r>
              <a:rPr lang="en-US" altLang="zh-CN" sz="1600" dirty="0">
                <a:solidFill>
                  <a:srgbClr val="7030A0"/>
                </a:solidFill>
                <a:ea typeface="宋体" panose="02010600030101010101" pitchFamily="2" charset="-122"/>
              </a:rPr>
              <a:t>be granted</a:t>
            </a:r>
            <a:r>
              <a:rPr lang="en-US" altLang="zh-CN" sz="1600" dirty="0">
                <a:ea typeface="宋体" panose="02010600030101010101" pitchFamily="2" charset="-122"/>
              </a:rPr>
              <a:t>.</a:t>
            </a:r>
          </a:p>
          <a:p>
            <a:pPr lvl="1">
              <a:lnSpc>
                <a:spcPct val="90000"/>
              </a:lnSpc>
              <a:buFont typeface="Monotype Sorts" pitchFamily="2" charset="2"/>
              <a:buNone/>
              <a:tabLst>
                <a:tab pos="1544638" algn="l"/>
                <a:tab pos="2452688" algn="ctr"/>
                <a:tab pos="3767138" algn="ctr"/>
                <a:tab pos="5022850" algn="ctr"/>
              </a:tabLst>
            </a:pPr>
            <a:r>
              <a:rPr lang="en-US" altLang="zh-CN" sz="1800" dirty="0">
                <a:solidFill>
                  <a:srgbClr val="FF0066"/>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15E9F8F-435B-49CB-9C87-7C2138ADB4EC}"/>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0</a:t>
            </a:r>
            <a:r>
              <a:rPr lang="en-US" altLang="zh-CN">
                <a:effectLst>
                  <a:outerShdw blurRad="38100" dist="38100" dir="2700000" algn="tl">
                    <a:srgbClr val="C0C0C0"/>
                  </a:outerShdw>
                </a:effectLst>
                <a:ea typeface="宋体" pitchFamily="2" charset="-122"/>
                <a:cs typeface="+mj-cs"/>
              </a:rPr>
              <a:t> Request (0,2,0)</a:t>
            </a:r>
          </a:p>
        </p:txBody>
      </p:sp>
      <p:sp>
        <p:nvSpPr>
          <p:cNvPr id="78851" name="Rectangle 3">
            <a:extLst>
              <a:ext uri="{FF2B5EF4-FFF2-40B4-BE49-F238E27FC236}">
                <a16:creationId xmlns:a16="http://schemas.microsoft.com/office/drawing/2014/main" id="{444FEE7F-218F-4D0D-A27E-88F845EC97D5}"/>
              </a:ext>
            </a:extLst>
          </p:cNvPr>
          <p:cNvSpPr>
            <a:spLocks noGrp="1" noChangeArrowheads="1"/>
          </p:cNvSpPr>
          <p:nvPr>
            <p:ph type="body" idx="4294967295"/>
          </p:nvPr>
        </p:nvSpPr>
        <p:spPr>
          <a:xfrm>
            <a:off x="841375" y="1071563"/>
            <a:ext cx="7766050" cy="5340350"/>
          </a:xfrm>
        </p:spPr>
        <p:txBody>
          <a:bodyPr/>
          <a:lstStyle/>
          <a:p>
            <a:pPr>
              <a:tabLst>
                <a:tab pos="1544638" algn="l"/>
                <a:tab pos="2452688" algn="ctr"/>
                <a:tab pos="3767138" algn="ctr"/>
                <a:tab pos="5022850" algn="ctr"/>
              </a:tabLst>
            </a:pPr>
            <a:r>
              <a:rPr lang="en-US" altLang="zh-CN" sz="1800" dirty="0">
                <a:ea typeface="宋体" panose="02010600030101010101" pitchFamily="2" charset="-122"/>
              </a:rPr>
              <a:t>1. Check that Request </a:t>
            </a:r>
            <a:r>
              <a:rPr lang="en-US" altLang="zh-CN" sz="1800" dirty="0">
                <a:ea typeface="宋体" panose="02010600030101010101" pitchFamily="2" charset="-122"/>
                <a:sym typeface="Symbol" panose="05050102010706020507" pitchFamily="18" charset="2"/>
              </a:rPr>
              <a:t> Need</a:t>
            </a:r>
            <a:r>
              <a:rPr lang="en-US" altLang="zh-CN" sz="1800"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(that is, (0,2,0)  (</a:t>
            </a:r>
            <a:r>
              <a:rPr lang="en-US" altLang="zh-CN" sz="1800" dirty="0">
                <a:ea typeface="宋体" panose="02010600030101010101" pitchFamily="2" charset="-122"/>
              </a:rPr>
              <a:t>7 4 3 </a:t>
            </a:r>
            <a:r>
              <a:rPr lang="en-US" altLang="zh-CN" sz="1800" dirty="0">
                <a:ea typeface="宋体" panose="02010600030101010101" pitchFamily="2" charset="-122"/>
                <a:sym typeface="Symbol" panose="05050102010706020507" pitchFamily="18" charset="2"/>
              </a:rPr>
              <a:t>)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r>
              <a:rPr lang="en-US" altLang="zh-CN" sz="1800" dirty="0">
                <a:ea typeface="宋体" panose="02010600030101010101" pitchFamily="2" charset="-122"/>
              </a:rPr>
              <a:t> </a:t>
            </a:r>
          </a:p>
          <a:p>
            <a:pPr>
              <a:tabLst>
                <a:tab pos="1544638" algn="l"/>
                <a:tab pos="2452688" algn="ctr"/>
                <a:tab pos="3767138" algn="ctr"/>
                <a:tab pos="5022850" algn="ctr"/>
              </a:tabLst>
            </a:pPr>
            <a:r>
              <a:rPr lang="en-US" altLang="zh-CN" sz="1800" dirty="0">
                <a:ea typeface="宋体" panose="02010600030101010101" pitchFamily="2" charset="-122"/>
              </a:rPr>
              <a:t>2. Check that Request </a:t>
            </a:r>
            <a:r>
              <a:rPr lang="en-US" altLang="zh-CN" sz="1800" dirty="0">
                <a:ea typeface="宋体" panose="02010600030101010101" pitchFamily="2" charset="-122"/>
                <a:sym typeface="Symbol" panose="05050102010706020507" pitchFamily="18" charset="2"/>
              </a:rPr>
              <a:t> Available (that is, (0,2,0)  (3,3,2)  </a:t>
            </a:r>
            <a:r>
              <a:rPr lang="en-US" altLang="zh-CN" sz="1800" dirty="0">
                <a:solidFill>
                  <a:srgbClr val="7030A0"/>
                </a:solidFill>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r>
              <a:rPr lang="en-US" altLang="zh-CN" sz="1800" i="1" dirty="0">
                <a:ea typeface="宋体" panose="02010600030101010101" pitchFamily="2" charset="-122"/>
                <a:sym typeface="Symbol" panose="05050102010706020507" pitchFamily="18" charset="2"/>
              </a:rPr>
              <a:t>.</a:t>
            </a:r>
          </a:p>
          <a:p>
            <a:pPr>
              <a:tabLst>
                <a:tab pos="1544638" algn="l"/>
                <a:tab pos="2452688" algn="ctr"/>
                <a:tab pos="3767138" algn="ctr"/>
                <a:tab pos="5022850" algn="ctr"/>
              </a:tabLst>
            </a:pPr>
            <a:r>
              <a:rPr lang="en-US" altLang="zh-CN" sz="1800" dirty="0">
                <a:solidFill>
                  <a:srgbClr val="0070C0"/>
                </a:solidFill>
                <a:ea typeface="宋体" panose="02010600030101010101" pitchFamily="2" charset="-122"/>
                <a:sym typeface="Symbol" panose="05050102010706020507" pitchFamily="18" charset="2"/>
              </a:rPr>
              <a:t>3. Pretend to allocate </a:t>
            </a:r>
            <a:r>
              <a:rPr lang="en-US" altLang="zh-CN" sz="1800" dirty="0">
                <a:ea typeface="宋体" panose="02010600030101010101" pitchFamily="2" charset="-122"/>
                <a:sym typeface="Symbol" panose="05050102010706020507" pitchFamily="18" charset="2"/>
              </a:rPr>
              <a:t>requested resources to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0</a:t>
            </a:r>
            <a:r>
              <a:rPr lang="en-US" altLang="zh-CN" sz="1800" dirty="0">
                <a:ea typeface="宋体" panose="02010600030101010101" pitchFamily="2" charset="-122"/>
                <a:sym typeface="Symbol" panose="05050102010706020507" pitchFamily="18" charset="2"/>
              </a:rPr>
              <a:t> by modifying the state as follows:</a:t>
            </a:r>
            <a:endParaRPr lang="en-US" altLang="zh-CN" sz="1800" i="1" dirty="0">
              <a:ea typeface="宋体" panose="02010600030101010101" pitchFamily="2" charset="-122"/>
              <a:sym typeface="Symbol" panose="05050102010706020507" pitchFamily="18" charset="2"/>
            </a:endParaRPr>
          </a:p>
          <a:p>
            <a:pPr>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t>
            </a:r>
            <a:r>
              <a:rPr lang="en-US" altLang="zh-CN" sz="1800" i="1" u="sng" dirty="0">
                <a:ea typeface="宋体" panose="02010600030101010101" pitchFamily="2" charset="-122"/>
              </a:rPr>
              <a:t>Allocation</a:t>
            </a:r>
            <a:r>
              <a:rPr lang="en-US" altLang="zh-CN" sz="1800" i="1" dirty="0">
                <a:ea typeface="宋体" panose="02010600030101010101" pitchFamily="2" charset="-122"/>
              </a:rPr>
              <a:t>	</a:t>
            </a:r>
            <a:r>
              <a:rPr lang="en-US" altLang="zh-CN" sz="1800" i="1" u="sng" dirty="0">
                <a:ea typeface="宋体" panose="02010600030101010101" pitchFamily="2" charset="-122"/>
              </a:rPr>
              <a:t>Need</a:t>
            </a:r>
            <a:r>
              <a:rPr lang="en-US" altLang="zh-CN" sz="1800" i="1" dirty="0">
                <a:ea typeface="宋体" panose="02010600030101010101" pitchFamily="2" charset="-122"/>
              </a:rPr>
              <a:t>	</a:t>
            </a:r>
            <a:r>
              <a:rPr lang="en-US" altLang="zh-CN" sz="1800" i="1" u="sng" dirty="0">
                <a:ea typeface="宋体" panose="02010600030101010101" pitchFamily="2" charset="-122"/>
              </a:rPr>
              <a:t>Available</a:t>
            </a:r>
            <a:endParaRPr lang="en-US" altLang="zh-CN" sz="1800" i="1" dirty="0">
              <a:ea typeface="宋体" panose="02010600030101010101" pitchFamily="2" charset="-122"/>
            </a:endParaRPr>
          </a:p>
          <a:p>
            <a:pPr>
              <a:buFont typeface="Monotype Sorts" pitchFamily="2" charset="2"/>
              <a:buNone/>
              <a:tabLst>
                <a:tab pos="1544638" algn="l"/>
                <a:tab pos="2452688" algn="ctr"/>
                <a:tab pos="3767138" algn="ctr"/>
                <a:tab pos="5022850" algn="ctr"/>
              </a:tabLst>
            </a:pPr>
            <a:r>
              <a:rPr lang="en-US" altLang="zh-CN" sz="1800" i="1" dirty="0">
                <a:ea typeface="宋体" panose="02010600030101010101" pitchFamily="2" charset="-122"/>
              </a:rPr>
              <a:t>			A B C	A B C	A B C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dirty="0">
                <a:solidFill>
                  <a:srgbClr val="FF0066"/>
                </a:solidFill>
                <a:ea typeface="宋体" panose="02010600030101010101" pitchFamily="2" charset="-122"/>
              </a:rPr>
              <a:t>	</a:t>
            </a:r>
            <a:r>
              <a:rPr lang="en-US" altLang="zh-CN" sz="1800" i="1" dirty="0">
                <a:solidFill>
                  <a:srgbClr val="FF0066"/>
                </a:solidFill>
                <a:ea typeface="宋体" panose="02010600030101010101" pitchFamily="2" charset="-122"/>
              </a:rPr>
              <a:t>P</a:t>
            </a:r>
            <a:r>
              <a:rPr lang="en-US" altLang="zh-CN" sz="1800" baseline="-25000" dirty="0">
                <a:solidFill>
                  <a:srgbClr val="FF0066"/>
                </a:solidFill>
                <a:ea typeface="宋体" panose="02010600030101010101" pitchFamily="2" charset="-122"/>
              </a:rPr>
              <a:t>0	</a:t>
            </a:r>
            <a:r>
              <a:rPr lang="en-US" altLang="zh-CN" sz="1800" dirty="0">
                <a:solidFill>
                  <a:srgbClr val="FF0066"/>
                </a:solidFill>
                <a:ea typeface="宋体" panose="02010600030101010101" pitchFamily="2" charset="-122"/>
              </a:rPr>
              <a:t>0 3 0	7 2 3 	3 1 2</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1	</a:t>
            </a:r>
            <a:r>
              <a:rPr lang="en-US" altLang="zh-CN" sz="1800" dirty="0">
                <a:ea typeface="宋体" panose="02010600030101010101" pitchFamily="2" charset="-122"/>
              </a:rPr>
              <a:t>2 0 0 	1 2 2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2</a:t>
            </a:r>
            <a:r>
              <a:rPr lang="en-US" altLang="zh-CN" sz="1800" dirty="0">
                <a:ea typeface="宋体" panose="02010600030101010101" pitchFamily="2" charset="-122"/>
              </a:rPr>
              <a:t>	3 0 2 	6 0 0</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3</a:t>
            </a:r>
            <a:r>
              <a:rPr lang="en-US" altLang="zh-CN" sz="1800" dirty="0">
                <a:ea typeface="宋体" panose="02010600030101010101" pitchFamily="2" charset="-122"/>
              </a:rPr>
              <a:t>	2 1 1 	0 1 1 </a:t>
            </a:r>
          </a:p>
          <a:p>
            <a:pPr>
              <a:buFont typeface="Monotype Sorts" pitchFamily="2" charset="2"/>
              <a:buNone/>
              <a:tabLst>
                <a:tab pos="1544638" algn="l"/>
                <a:tab pos="2452688" algn="ctr"/>
                <a:tab pos="3767138" algn="ctr"/>
                <a:tab pos="5022850" algn="ctr"/>
              </a:tabLst>
            </a:pPr>
            <a:r>
              <a:rPr lang="en-US" altLang="zh-CN" sz="1800" dirty="0">
                <a:ea typeface="宋体" panose="02010600030101010101" pitchFamily="2" charset="-122"/>
              </a:rPr>
              <a:t>		 </a:t>
            </a:r>
            <a:r>
              <a:rPr lang="en-US" altLang="zh-CN" sz="1800" i="1" dirty="0">
                <a:ea typeface="宋体" panose="02010600030101010101" pitchFamily="2" charset="-122"/>
              </a:rPr>
              <a:t>P</a:t>
            </a:r>
            <a:r>
              <a:rPr lang="en-US" altLang="zh-CN" sz="1800" baseline="-25000" dirty="0">
                <a:ea typeface="宋体" panose="02010600030101010101" pitchFamily="2" charset="-122"/>
              </a:rPr>
              <a:t>4</a:t>
            </a:r>
            <a:r>
              <a:rPr lang="en-US" altLang="zh-CN" sz="1800" dirty="0">
                <a:ea typeface="宋体" panose="02010600030101010101" pitchFamily="2" charset="-122"/>
              </a:rPr>
              <a:t>	0 0 2	4 3 1 	</a:t>
            </a:r>
          </a:p>
          <a:p>
            <a:pPr>
              <a:lnSpc>
                <a:spcPct val="90000"/>
              </a:lnSpc>
              <a:tabLst>
                <a:tab pos="1544638" algn="l"/>
                <a:tab pos="2452688" algn="ctr"/>
                <a:tab pos="3767138" algn="ctr"/>
                <a:tab pos="5022850" algn="ctr"/>
              </a:tabLst>
            </a:pPr>
            <a:r>
              <a:rPr lang="en-US" altLang="zh-CN" sz="1800" dirty="0">
                <a:solidFill>
                  <a:srgbClr val="0070C0"/>
                </a:solidFill>
                <a:ea typeface="宋体" panose="02010600030101010101" pitchFamily="2" charset="-122"/>
              </a:rPr>
              <a:t>4. Execute safety algorithm to check the safety of the modified state.</a:t>
            </a:r>
            <a:endParaRPr lang="en-US" altLang="zh-CN" sz="1800" dirty="0">
              <a:solidFill>
                <a:srgbClr val="0070C0"/>
              </a:solidFill>
              <a:ea typeface="宋体" panose="02010600030101010101" pitchFamily="2" charset="-122"/>
              <a:sym typeface="Symbol" panose="05050102010706020507" pitchFamily="18" charset="2"/>
            </a:endParaRPr>
          </a:p>
          <a:p>
            <a:pPr lvl="1">
              <a:lnSpc>
                <a:spcPct val="90000"/>
              </a:lnSpc>
              <a:tabLst>
                <a:tab pos="1544638" algn="l"/>
                <a:tab pos="2452688" algn="ctr"/>
                <a:tab pos="3767138" algn="ctr"/>
                <a:tab pos="5022850" algn="ctr"/>
              </a:tabLst>
            </a:pPr>
            <a:r>
              <a:rPr lang="en-US" altLang="zh-CN" sz="1600" b="1" dirty="0">
                <a:solidFill>
                  <a:srgbClr val="000099"/>
                </a:solidFill>
                <a:ea typeface="宋体" panose="02010600030101010101" pitchFamily="2" charset="-122"/>
              </a:rPr>
              <a:t>Executing safety algorithm shows that sequence &lt;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3</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1</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0</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2</a:t>
            </a:r>
            <a:r>
              <a:rPr lang="en-US" altLang="zh-CN" sz="1600" b="1" dirty="0">
                <a:solidFill>
                  <a:srgbClr val="000099"/>
                </a:solidFill>
                <a:ea typeface="宋体" panose="02010600030101010101" pitchFamily="2" charset="-122"/>
              </a:rPr>
              <a:t>, </a:t>
            </a:r>
            <a:r>
              <a:rPr lang="en-US" altLang="zh-CN" sz="1600" b="1" i="1" dirty="0">
                <a:solidFill>
                  <a:srgbClr val="000099"/>
                </a:solidFill>
                <a:ea typeface="宋体" panose="02010600030101010101" pitchFamily="2" charset="-122"/>
              </a:rPr>
              <a:t>P</a:t>
            </a:r>
            <a:r>
              <a:rPr lang="en-US" altLang="zh-CN" sz="1600" b="1" baseline="-25000" dirty="0">
                <a:solidFill>
                  <a:srgbClr val="000099"/>
                </a:solidFill>
                <a:ea typeface="宋体" panose="02010600030101010101" pitchFamily="2" charset="-122"/>
              </a:rPr>
              <a:t>4</a:t>
            </a:r>
            <a:r>
              <a:rPr lang="en-US" altLang="zh-CN" sz="1600" b="1" dirty="0">
                <a:solidFill>
                  <a:srgbClr val="000099"/>
                </a:solidFill>
                <a:ea typeface="宋体" panose="02010600030101010101" pitchFamily="2" charset="-122"/>
              </a:rPr>
              <a:t>&gt; satisfies safety requirement. </a:t>
            </a:r>
          </a:p>
          <a:p>
            <a:pPr lvl="1">
              <a:lnSpc>
                <a:spcPct val="90000"/>
              </a:lnSpc>
              <a:tabLst>
                <a:tab pos="1544638" algn="l"/>
                <a:tab pos="2452688" algn="ctr"/>
                <a:tab pos="3767138" algn="ctr"/>
                <a:tab pos="5022850" algn="ctr"/>
              </a:tabLst>
            </a:pPr>
            <a:r>
              <a:rPr lang="en-US" altLang="zh-CN" sz="1600" b="1" dirty="0">
                <a:solidFill>
                  <a:srgbClr val="FF0000"/>
                </a:solidFill>
                <a:ea typeface="宋体" panose="02010600030101010101" pitchFamily="2" charset="-122"/>
              </a:rPr>
              <a:t>So, request for (0,2,0) by </a:t>
            </a:r>
            <a:r>
              <a:rPr lang="en-US" altLang="zh-CN" sz="1600" b="1" i="1" dirty="0">
                <a:solidFill>
                  <a:srgbClr val="FF0000"/>
                </a:solidFill>
                <a:ea typeface="宋体" panose="02010600030101010101" pitchFamily="2" charset="-122"/>
              </a:rPr>
              <a:t>P</a:t>
            </a:r>
            <a:r>
              <a:rPr lang="en-US" altLang="zh-CN" sz="1600" b="1" i="1" baseline="-25000" dirty="0">
                <a:solidFill>
                  <a:srgbClr val="FF0000"/>
                </a:solidFill>
                <a:ea typeface="宋体" panose="02010600030101010101" pitchFamily="2" charset="-122"/>
              </a:rPr>
              <a:t>0</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be granted</a:t>
            </a:r>
            <a:r>
              <a:rPr lang="en-US" altLang="zh-CN" sz="1600" b="1" dirty="0">
                <a:solidFill>
                  <a:srgbClr val="FF00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BAA2D2A-8B19-4672-88CD-E4BABA319410}"/>
              </a:ext>
            </a:extLst>
          </p:cNvPr>
          <p:cNvSpPr>
            <a:spLocks noGrp="1" noChangeArrowheads="1"/>
          </p:cNvSpPr>
          <p:nvPr>
            <p:ph type="title" idx="4294967295"/>
          </p:nvPr>
        </p:nvSpPr>
        <p:spPr>
          <a:ln>
            <a:miter/>
          </a:ln>
        </p:spPr>
        <p:txBody>
          <a:bodyPr/>
          <a:lstStyle/>
          <a:p>
            <a:pPr>
              <a:defRPr/>
            </a:pPr>
            <a:r>
              <a:rPr lang="en-US" altLang="zh-CN" dirty="0">
                <a:effectLst>
                  <a:outerShdw blurRad="38100" dist="38100" dir="2700000" algn="tl">
                    <a:srgbClr val="C0C0C0"/>
                  </a:outerShdw>
                </a:effectLst>
                <a:ea typeface="宋体" pitchFamily="2" charset="-122"/>
                <a:cs typeface="+mj-cs"/>
              </a:rPr>
              <a:t>Example:  </a:t>
            </a:r>
            <a:r>
              <a:rPr lang="en-US" altLang="zh-CN" i="1" dirty="0">
                <a:effectLst>
                  <a:outerShdw blurRad="38100" dist="38100" dir="2700000" algn="tl">
                    <a:srgbClr val="C0C0C0"/>
                  </a:outerShdw>
                </a:effectLst>
                <a:ea typeface="宋体" pitchFamily="2" charset="-122"/>
                <a:cs typeface="+mj-cs"/>
              </a:rPr>
              <a:t>P</a:t>
            </a:r>
            <a:r>
              <a:rPr lang="en-US" altLang="zh-CN" baseline="-25000" dirty="0">
                <a:effectLst>
                  <a:outerShdw blurRad="38100" dist="38100" dir="2700000" algn="tl">
                    <a:srgbClr val="C0C0C0"/>
                  </a:outerShdw>
                </a:effectLst>
                <a:ea typeface="宋体" pitchFamily="2" charset="-122"/>
                <a:cs typeface="+mj-cs"/>
              </a:rPr>
              <a:t>3</a:t>
            </a:r>
            <a:r>
              <a:rPr lang="en-US" altLang="zh-CN" dirty="0">
                <a:effectLst>
                  <a:outerShdw blurRad="38100" dist="38100" dir="2700000" algn="tl">
                    <a:srgbClr val="C0C0C0"/>
                  </a:outerShdw>
                </a:effectLst>
                <a:ea typeface="宋体" pitchFamily="2" charset="-122"/>
                <a:cs typeface="+mj-cs"/>
              </a:rPr>
              <a:t> Request (0,2,0)</a:t>
            </a:r>
          </a:p>
        </p:txBody>
      </p:sp>
      <p:sp>
        <p:nvSpPr>
          <p:cNvPr id="79875" name="Rectangle 3">
            <a:extLst>
              <a:ext uri="{FF2B5EF4-FFF2-40B4-BE49-F238E27FC236}">
                <a16:creationId xmlns:a16="http://schemas.microsoft.com/office/drawing/2014/main" id="{42E7F6F8-EC5C-46D1-9AC4-F65EFA47F52B}"/>
              </a:ext>
            </a:extLst>
          </p:cNvPr>
          <p:cNvSpPr>
            <a:spLocks noGrp="1" noChangeArrowheads="1"/>
          </p:cNvSpPr>
          <p:nvPr>
            <p:ph type="body" idx="4294967295"/>
          </p:nvPr>
        </p:nvSpPr>
        <p:spPr>
          <a:xfrm>
            <a:off x="566738" y="1368425"/>
            <a:ext cx="8315325" cy="4540250"/>
          </a:xfrm>
        </p:spPr>
        <p:txBody>
          <a:bodyPr/>
          <a:lstStyle/>
          <a:p>
            <a:pPr>
              <a:tabLst>
                <a:tab pos="1371600" algn="l"/>
                <a:tab pos="2395538" algn="ctr"/>
                <a:tab pos="3594100" algn="ctr"/>
                <a:tab pos="4805363" algn="ctr"/>
              </a:tabLst>
            </a:pPr>
            <a:r>
              <a:rPr lang="en-US" altLang="zh-CN" sz="2000" dirty="0">
                <a:ea typeface="宋体" panose="02010600030101010101" pitchFamily="2" charset="-122"/>
              </a:rPr>
              <a:t>1. Check that Request </a:t>
            </a:r>
            <a:r>
              <a:rPr lang="en-US" altLang="zh-CN" sz="2000" dirty="0">
                <a:solidFill>
                  <a:srgbClr val="FF0066"/>
                </a:solidFill>
                <a:ea typeface="宋体" panose="02010600030101010101" pitchFamily="2" charset="-122"/>
              </a:rPr>
              <a:t>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(that is, (0,2,0)  (</a:t>
            </a:r>
            <a:r>
              <a:rPr lang="en-US" altLang="zh-CN" sz="2000" dirty="0">
                <a:ea typeface="宋体" panose="02010600030101010101" pitchFamily="2" charset="-122"/>
              </a:rPr>
              <a:t>0,1,1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false</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p>
          <a:p>
            <a:pPr>
              <a:tabLst>
                <a:tab pos="1371600" algn="l"/>
                <a:tab pos="2395538" algn="ctr"/>
                <a:tab pos="3594100" algn="ctr"/>
                <a:tab pos="4805363" algn="ctr"/>
              </a:tabLst>
            </a:pPr>
            <a:endParaRPr lang="en-US" altLang="zh-CN" sz="2000"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dirty="0">
                <a:ea typeface="宋体" panose="02010600030101010101" pitchFamily="2" charset="-122"/>
                <a:sym typeface="Symbol" panose="05050102010706020507" pitchFamily="18" charset="2"/>
              </a:rPr>
              <a:t>Since process P</a:t>
            </a:r>
            <a:r>
              <a:rPr lang="en-US" altLang="zh-CN" sz="2000" baseline="-25000" dirty="0">
                <a:ea typeface="宋体" panose="02010600030101010101" pitchFamily="2" charset="-122"/>
                <a:sym typeface="Symbol" panose="05050102010706020507" pitchFamily="18" charset="2"/>
              </a:rPr>
              <a:t>3</a:t>
            </a:r>
            <a:r>
              <a:rPr lang="en-US" altLang="zh-CN" sz="2000" dirty="0">
                <a:ea typeface="宋体" panose="02010600030101010101" pitchFamily="2" charset="-122"/>
                <a:sym typeface="Symbol" panose="05050102010706020507" pitchFamily="18" charset="2"/>
              </a:rPr>
              <a:t> has exceeded its maximum claim, </a:t>
            </a:r>
            <a:r>
              <a:rPr lang="en-US" altLang="zh-CN" sz="2000" b="1" dirty="0">
                <a:solidFill>
                  <a:srgbClr val="C00000"/>
                </a:solidFill>
                <a:ea typeface="宋体" panose="02010600030101010101" pitchFamily="2" charset="-122"/>
                <a:sym typeface="Symbol" panose="05050102010706020507" pitchFamily="18" charset="2"/>
              </a:rPr>
              <a:t>an error condition will be raised.</a:t>
            </a:r>
          </a:p>
          <a:p>
            <a:pPr>
              <a:tabLst>
                <a:tab pos="1371600" algn="l"/>
                <a:tab pos="2395538" algn="ctr"/>
                <a:tab pos="3594100" algn="ctr"/>
                <a:tab pos="4805363" algn="ctr"/>
              </a:tabLst>
            </a:pPr>
            <a:r>
              <a:rPr lang="en-US" altLang="zh-CN" sz="2000" dirty="0">
                <a:ea typeface="宋体" panose="02010600030101010101" pitchFamily="2" charset="-122"/>
              </a:rPr>
              <a:t>So, request for (0,2,0) by </a:t>
            </a:r>
            <a:r>
              <a:rPr lang="en-US" altLang="zh-CN" sz="2000" i="1" dirty="0">
                <a:ea typeface="宋体" panose="02010600030101010101" pitchFamily="2" charset="-122"/>
              </a:rPr>
              <a:t>P</a:t>
            </a:r>
            <a:r>
              <a:rPr lang="en-US" altLang="zh-CN" sz="2000" i="1" baseline="-25000" dirty="0">
                <a:ea typeface="宋体" panose="02010600030101010101" pitchFamily="2" charset="-122"/>
              </a:rPr>
              <a:t>3</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p>
          <a:p>
            <a:pPr>
              <a:tabLst>
                <a:tab pos="1371600" algn="l"/>
                <a:tab pos="2395538" algn="ctr"/>
                <a:tab pos="3594100" algn="ctr"/>
                <a:tab pos="4805363" algn="ctr"/>
              </a:tabLst>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48F6CAF-450B-4B4D-ABF1-33F401EFC3F8}"/>
              </a:ext>
            </a:extLst>
          </p:cNvPr>
          <p:cNvSpPr>
            <a:spLocks noGrp="1" noChangeArrowheads="1"/>
          </p:cNvSpPr>
          <p:nvPr>
            <p:ph type="title" idx="4294967295"/>
          </p:nvPr>
        </p:nvSpPr>
        <p:spPr>
          <a:ln>
            <a:miter/>
          </a:ln>
        </p:spPr>
        <p:txBody>
          <a:bodyPr/>
          <a:lstStyle/>
          <a:p>
            <a:pPr>
              <a:defRPr/>
            </a:pPr>
            <a:r>
              <a:rPr lang="en-US" altLang="zh-CN">
                <a:effectLst>
                  <a:outerShdw blurRad="38100" dist="38100" dir="2700000" algn="tl">
                    <a:srgbClr val="C0C0C0"/>
                  </a:outerShdw>
                </a:effectLst>
                <a:ea typeface="宋体" pitchFamily="2" charset="-122"/>
                <a:cs typeface="+mj-cs"/>
              </a:rPr>
              <a:t>Example:  </a:t>
            </a:r>
            <a:r>
              <a:rPr lang="en-US" altLang="zh-CN" i="1">
                <a:effectLst>
                  <a:outerShdw blurRad="38100" dist="38100" dir="2700000" algn="tl">
                    <a:srgbClr val="C0C0C0"/>
                  </a:outerShdw>
                </a:effectLst>
                <a:ea typeface="宋体" pitchFamily="2" charset="-122"/>
                <a:cs typeface="+mj-cs"/>
              </a:rPr>
              <a:t>P</a:t>
            </a:r>
            <a:r>
              <a:rPr lang="en-US" altLang="zh-CN" baseline="-25000">
                <a:effectLst>
                  <a:outerShdw blurRad="38100" dist="38100" dir="2700000" algn="tl">
                    <a:srgbClr val="C0C0C0"/>
                  </a:outerShdw>
                </a:effectLst>
                <a:ea typeface="宋体" pitchFamily="2" charset="-122"/>
                <a:cs typeface="+mj-cs"/>
              </a:rPr>
              <a:t>2</a:t>
            </a:r>
            <a:r>
              <a:rPr lang="en-US" altLang="zh-CN">
                <a:effectLst>
                  <a:outerShdw blurRad="38100" dist="38100" dir="2700000" algn="tl">
                    <a:srgbClr val="C0C0C0"/>
                  </a:outerShdw>
                </a:effectLst>
                <a:ea typeface="宋体" pitchFamily="2" charset="-122"/>
                <a:cs typeface="+mj-cs"/>
              </a:rPr>
              <a:t> Request (4,0,0)</a:t>
            </a:r>
          </a:p>
        </p:txBody>
      </p:sp>
      <p:sp>
        <p:nvSpPr>
          <p:cNvPr id="80899" name="Rectangle 3">
            <a:extLst>
              <a:ext uri="{FF2B5EF4-FFF2-40B4-BE49-F238E27FC236}">
                <a16:creationId xmlns:a16="http://schemas.microsoft.com/office/drawing/2014/main" id="{FC178963-736D-4C19-8FC9-021AC75A17CD}"/>
              </a:ext>
            </a:extLst>
          </p:cNvPr>
          <p:cNvSpPr>
            <a:spLocks noGrp="1" noChangeArrowheads="1"/>
          </p:cNvSpPr>
          <p:nvPr>
            <p:ph type="body" idx="4294967295"/>
          </p:nvPr>
        </p:nvSpPr>
        <p:spPr>
          <a:xfrm>
            <a:off x="198438" y="1368425"/>
            <a:ext cx="8680450" cy="4540250"/>
          </a:xfrm>
        </p:spPr>
        <p:txBody>
          <a:bodyPr/>
          <a:lstStyle/>
          <a:p>
            <a:pPr>
              <a:tabLst>
                <a:tab pos="1371600" algn="l"/>
                <a:tab pos="2395538" algn="ctr"/>
                <a:tab pos="3594100" algn="ctr"/>
                <a:tab pos="4805363" algn="ctr"/>
              </a:tabLst>
            </a:pPr>
            <a:r>
              <a:rPr lang="en-US" altLang="zh-CN" sz="2000" dirty="0">
                <a:ea typeface="宋体" panose="02010600030101010101" pitchFamily="2" charset="-122"/>
              </a:rPr>
              <a:t>1. Check that Request </a:t>
            </a:r>
            <a:r>
              <a:rPr lang="en-US" altLang="zh-CN" sz="2000" dirty="0">
                <a:ea typeface="宋体" panose="02010600030101010101" pitchFamily="2" charset="-122"/>
                <a:sym typeface="Symbol" panose="05050102010706020507" pitchFamily="18" charset="2"/>
              </a:rPr>
              <a:t> Need</a:t>
            </a:r>
            <a:r>
              <a:rPr lang="en-US" altLang="zh-CN" sz="2000" baseline="-25000" dirty="0">
                <a:ea typeface="宋体" panose="02010600030101010101" pitchFamily="2" charset="-122"/>
                <a:sym typeface="Symbol" panose="05050102010706020507" pitchFamily="18" charset="2"/>
              </a:rPr>
              <a:t>2</a:t>
            </a:r>
            <a:r>
              <a:rPr lang="en-US" altLang="zh-CN" sz="2000" dirty="0">
                <a:ea typeface="宋体" panose="02010600030101010101" pitchFamily="2" charset="-122"/>
                <a:sym typeface="Symbol" panose="05050102010706020507" pitchFamily="18" charset="2"/>
              </a:rPr>
              <a:t> (that is, (4,0,0)  (</a:t>
            </a:r>
            <a:r>
              <a:rPr lang="en-US" altLang="zh-CN" sz="2000" dirty="0">
                <a:ea typeface="宋体" panose="02010600030101010101" pitchFamily="2" charset="-122"/>
              </a:rPr>
              <a:t>6 0 0 </a:t>
            </a:r>
            <a:r>
              <a:rPr lang="en-US" altLang="zh-CN" sz="2000" dirty="0">
                <a:ea typeface="宋体" panose="02010600030101010101" pitchFamily="2" charset="-122"/>
                <a:sym typeface="Symbol" panose="05050102010706020507" pitchFamily="18" charset="2"/>
              </a:rPr>
              <a:t>)  </a:t>
            </a:r>
            <a:r>
              <a:rPr lang="en-US" altLang="zh-CN" sz="2000" dirty="0">
                <a:solidFill>
                  <a:srgbClr val="7030A0"/>
                </a:solidFill>
                <a:ea typeface="宋体" panose="02010600030101010101" pitchFamily="2" charset="-122"/>
                <a:sym typeface="Symbol" panose="05050102010706020507" pitchFamily="18" charset="2"/>
              </a:rPr>
              <a:t>true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r>
              <a:rPr lang="en-US" altLang="zh-CN" sz="2000" dirty="0">
                <a:ea typeface="宋体" panose="02010600030101010101" pitchFamily="2" charset="-122"/>
              </a:rPr>
              <a:t> </a:t>
            </a:r>
          </a:p>
          <a:p>
            <a:pPr>
              <a:tabLst>
                <a:tab pos="1371600" algn="l"/>
                <a:tab pos="2395538" algn="ctr"/>
                <a:tab pos="3594100" algn="ctr"/>
                <a:tab pos="4805363" algn="ctr"/>
              </a:tabLst>
            </a:pPr>
            <a:r>
              <a:rPr lang="en-US" altLang="zh-CN" sz="2000" dirty="0">
                <a:ea typeface="宋体" panose="02010600030101010101" pitchFamily="2" charset="-122"/>
              </a:rPr>
              <a:t>2. Check that Request</a:t>
            </a:r>
            <a:r>
              <a:rPr lang="en-US" altLang="zh-CN" sz="2000" dirty="0">
                <a:solidFill>
                  <a:srgbClr val="FF0066"/>
                </a:solidFill>
                <a:ea typeface="宋体" panose="02010600030101010101" pitchFamily="2" charset="-122"/>
              </a:rPr>
              <a:t> not</a:t>
            </a:r>
            <a:r>
              <a:rPr lang="en-US" altLang="zh-CN" sz="2000" dirty="0">
                <a:ea typeface="宋体" panose="02010600030101010101" pitchFamily="2" charset="-122"/>
              </a:rPr>
              <a:t> </a:t>
            </a:r>
            <a:r>
              <a:rPr lang="en-US" altLang="zh-CN" sz="2000" dirty="0">
                <a:ea typeface="宋体" panose="02010600030101010101" pitchFamily="2" charset="-122"/>
                <a:sym typeface="Symbol" panose="05050102010706020507" pitchFamily="18" charset="2"/>
              </a:rPr>
              <a:t> Available (that is, (4,0,0)  (3,3,2)  </a:t>
            </a:r>
            <a:r>
              <a:rPr lang="en-US" altLang="zh-CN" sz="2000" dirty="0">
                <a:solidFill>
                  <a:srgbClr val="000099"/>
                </a:solidFill>
                <a:ea typeface="宋体" panose="02010600030101010101" pitchFamily="2" charset="-122"/>
                <a:sym typeface="Symbol" panose="05050102010706020507" pitchFamily="18" charset="2"/>
              </a:rPr>
              <a:t>false</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endParaRPr lang="en-US" altLang="zh-CN" sz="2000"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r>
              <a:rPr lang="en-US" altLang="zh-CN" sz="2000" dirty="0">
                <a:ea typeface="宋体" panose="02010600030101010101" pitchFamily="2" charset="-122"/>
                <a:sym typeface="Symbol" panose="05050102010706020507" pitchFamily="18" charset="2"/>
              </a:rPr>
              <a:t>Since resources are not available, </a:t>
            </a:r>
            <a:r>
              <a:rPr lang="en-US" altLang="zh-CN" sz="2000" b="1" i="1" dirty="0">
                <a:solidFill>
                  <a:srgbClr val="C00000"/>
                </a:solidFill>
                <a:ea typeface="宋体" panose="02010600030101010101" pitchFamily="2" charset="-122"/>
                <a:sym typeface="Symbol" panose="05050102010706020507" pitchFamily="18" charset="2"/>
              </a:rPr>
              <a:t>P</a:t>
            </a:r>
            <a:r>
              <a:rPr lang="en-US" altLang="zh-CN" sz="2000" b="1" i="1" baseline="-25000" dirty="0">
                <a:solidFill>
                  <a:srgbClr val="C00000"/>
                </a:solidFill>
                <a:ea typeface="宋体" panose="02010600030101010101" pitchFamily="2" charset="-122"/>
                <a:sym typeface="Symbol" panose="05050102010706020507" pitchFamily="18" charset="2"/>
              </a:rPr>
              <a:t>2</a:t>
            </a:r>
            <a:r>
              <a:rPr lang="en-US" altLang="zh-CN" sz="2000" b="1" dirty="0">
                <a:solidFill>
                  <a:srgbClr val="C00000"/>
                </a:solidFill>
                <a:ea typeface="宋体" panose="02010600030101010101" pitchFamily="2" charset="-122"/>
                <a:sym typeface="Symbol" panose="05050102010706020507" pitchFamily="18" charset="2"/>
              </a:rPr>
              <a:t> must wait</a:t>
            </a:r>
            <a:r>
              <a:rPr lang="en-US" altLang="zh-CN" sz="2000" dirty="0">
                <a:solidFill>
                  <a:srgbClr val="C00000"/>
                </a:solidFill>
                <a:ea typeface="宋体" panose="02010600030101010101" pitchFamily="2" charset="-122"/>
                <a:sym typeface="Symbol" panose="05050102010706020507" pitchFamily="18" charset="2"/>
              </a:rPr>
              <a:t>.</a:t>
            </a:r>
          </a:p>
          <a:p>
            <a:pPr>
              <a:tabLst>
                <a:tab pos="1371600" algn="l"/>
                <a:tab pos="2395538" algn="ctr"/>
                <a:tab pos="3594100" algn="ctr"/>
                <a:tab pos="4805363" algn="ctr"/>
              </a:tabLst>
            </a:pPr>
            <a:r>
              <a:rPr lang="en-US" altLang="zh-CN" sz="2000" dirty="0">
                <a:ea typeface="宋体" panose="02010600030101010101" pitchFamily="2" charset="-122"/>
              </a:rPr>
              <a:t>So, request for (4,0,0) by </a:t>
            </a:r>
            <a:r>
              <a:rPr lang="en-US" altLang="zh-CN" sz="2000" i="1" dirty="0">
                <a:ea typeface="宋体" panose="02010600030101010101" pitchFamily="2" charset="-122"/>
              </a:rPr>
              <a:t>P</a:t>
            </a:r>
            <a:r>
              <a:rPr lang="en-US" altLang="zh-CN" sz="2000" i="1" baseline="-25000" dirty="0">
                <a:ea typeface="宋体" panose="02010600030101010101" pitchFamily="2" charset="-122"/>
              </a:rPr>
              <a:t>2</a:t>
            </a:r>
            <a:r>
              <a:rPr lang="en-US" altLang="zh-CN" sz="2000" dirty="0">
                <a:ea typeface="宋体" panose="02010600030101010101" pitchFamily="2" charset="-122"/>
              </a:rPr>
              <a:t> </a:t>
            </a:r>
            <a:r>
              <a:rPr lang="en-US" altLang="zh-CN" sz="2000" dirty="0">
                <a:solidFill>
                  <a:srgbClr val="006600"/>
                </a:solidFill>
                <a:ea typeface="宋体" panose="02010600030101010101" pitchFamily="2" charset="-122"/>
              </a:rPr>
              <a:t>not be granted</a:t>
            </a:r>
            <a:endParaRPr lang="en-US" altLang="zh-CN" sz="2000" dirty="0">
              <a:solidFill>
                <a:srgbClr val="006600"/>
              </a:solidFill>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2400" i="1" dirty="0">
              <a:ea typeface="宋体" panose="02010600030101010101" pitchFamily="2" charset="-122"/>
              <a:sym typeface="Symbol" panose="05050102010706020507" pitchFamily="18" charset="2"/>
            </a:endParaRPr>
          </a:p>
          <a:p>
            <a:pPr>
              <a:tabLst>
                <a:tab pos="1371600" algn="l"/>
                <a:tab pos="2395538" algn="ctr"/>
                <a:tab pos="3594100" algn="ctr"/>
                <a:tab pos="4805363" algn="ctr"/>
              </a:tabLst>
            </a:pPr>
            <a:endParaRPr lang="en-US" altLang="zh-CN" sz="1800" i="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E2C3ABA-F131-4B10-955A-85FF50CBD964}"/>
              </a:ext>
            </a:extLst>
          </p:cNvPr>
          <p:cNvSpPr>
            <a:spLocks noGrp="1" noChangeArrowheads="1"/>
          </p:cNvSpPr>
          <p:nvPr>
            <p:ph type="title" idx="4294967295"/>
          </p:nvPr>
        </p:nvSpPr>
        <p:spPr>
          <a:ln>
            <a:miter/>
          </a:ln>
        </p:spPr>
        <p:txBody>
          <a:bodyPr/>
          <a:lstStyle/>
          <a:p>
            <a:pPr>
              <a:defRPr/>
            </a:pPr>
            <a:r>
              <a:rPr lang="zh-CN" altLang="en-US">
                <a:effectLst>
                  <a:outerShdw blurRad="38100" dist="38100" dir="2700000" algn="tl">
                    <a:srgbClr val="C0C0C0"/>
                  </a:outerShdw>
                </a:effectLst>
                <a:ea typeface="宋体" pitchFamily="2" charset="-122"/>
                <a:cs typeface="+mj-cs"/>
              </a:rPr>
              <a:t>避免死锁要点</a:t>
            </a:r>
          </a:p>
        </p:txBody>
      </p:sp>
      <p:sp>
        <p:nvSpPr>
          <p:cNvPr id="81923" name="Rectangle 3">
            <a:extLst>
              <a:ext uri="{FF2B5EF4-FFF2-40B4-BE49-F238E27FC236}">
                <a16:creationId xmlns:a16="http://schemas.microsoft.com/office/drawing/2014/main" id="{E14E3E6C-4C8C-4F29-841E-31128E1C1214}"/>
              </a:ext>
            </a:extLst>
          </p:cNvPr>
          <p:cNvSpPr>
            <a:spLocks noGrp="1" noChangeArrowheads="1"/>
          </p:cNvSpPr>
          <p:nvPr>
            <p:ph type="body" idx="4294967295"/>
          </p:nvPr>
        </p:nvSpPr>
        <p:spPr>
          <a:xfrm>
            <a:off x="827088" y="1282699"/>
            <a:ext cx="7351712" cy="5106949"/>
          </a:xfrm>
        </p:spPr>
        <p:txBody>
          <a:bodyPr/>
          <a:lstStyle/>
          <a:p>
            <a:pPr>
              <a:lnSpc>
                <a:spcPct val="90000"/>
              </a:lnSpc>
            </a:pPr>
            <a:r>
              <a:rPr lang="zh-CN" altLang="en-US" sz="1800" dirty="0">
                <a:ea typeface="宋体" panose="02010600030101010101" pitchFamily="2" charset="-122"/>
              </a:rPr>
              <a:t>对于每类资源</a:t>
            </a:r>
            <a:r>
              <a:rPr lang="zh-CN" altLang="en-US" sz="1800" b="1" dirty="0">
                <a:solidFill>
                  <a:srgbClr val="C00000"/>
                </a:solidFill>
                <a:ea typeface="宋体" panose="02010600030101010101" pitchFamily="2" charset="-122"/>
              </a:rPr>
              <a:t>只有一个实例</a:t>
            </a:r>
            <a:r>
              <a:rPr lang="zh-CN" altLang="en-US" sz="1800" dirty="0">
                <a:ea typeface="宋体" panose="02010600030101010101" pitchFamily="2" charset="-122"/>
              </a:rPr>
              <a:t>的情况</a:t>
            </a:r>
            <a:r>
              <a:rPr lang="zh-CN" altLang="en-US" sz="1800" dirty="0" smtClean="0">
                <a:ea typeface="宋体" panose="02010600030101010101" pitchFamily="2" charset="-122"/>
              </a:rPr>
              <a:t>，可以</a:t>
            </a:r>
            <a:r>
              <a:rPr lang="zh-CN" altLang="en-US" sz="1800" b="1" u="sng" dirty="0" smtClean="0">
                <a:solidFill>
                  <a:srgbClr val="7030A0"/>
                </a:solidFill>
                <a:ea typeface="宋体" panose="02010600030101010101" pitchFamily="2" charset="-122"/>
              </a:rPr>
              <a:t>采用</a:t>
            </a:r>
            <a:r>
              <a:rPr lang="zh-CN" altLang="en-US" sz="1800" b="1" u="sng" dirty="0">
                <a:solidFill>
                  <a:srgbClr val="7030A0"/>
                </a:solidFill>
                <a:ea typeface="宋体" panose="02010600030101010101" pitchFamily="2" charset="-122"/>
              </a:rPr>
              <a:t>具有claimed edge的RAG图。</a:t>
            </a:r>
          </a:p>
          <a:p>
            <a:pPr lvl="1">
              <a:lnSpc>
                <a:spcPct val="90000"/>
              </a:lnSpc>
            </a:pPr>
            <a:r>
              <a:rPr lang="zh-CN" altLang="en-US" sz="1800" dirty="0">
                <a:ea typeface="宋体" panose="02010600030101010101" pitchFamily="2" charset="-122"/>
              </a:rPr>
              <a:t>当一个进程提出资源请求，</a:t>
            </a:r>
            <a:r>
              <a:rPr lang="zh-CN" altLang="en-US" sz="1800" dirty="0">
                <a:solidFill>
                  <a:srgbClr val="000099"/>
                </a:solidFill>
                <a:ea typeface="宋体" panose="02010600030101010101" pitchFamily="2" charset="-122"/>
              </a:rPr>
              <a:t>假如满足该请求</a:t>
            </a:r>
            <a:r>
              <a:rPr lang="zh-CN" altLang="en-US" sz="1800" dirty="0">
                <a:ea typeface="宋体" panose="02010600030101010101" pitchFamily="2" charset="-122"/>
              </a:rPr>
              <a:t>，在RAG图中检测到环，则不安全，不予以满足；</a:t>
            </a:r>
          </a:p>
          <a:p>
            <a:pPr lvl="1">
              <a:lnSpc>
                <a:spcPct val="90000"/>
              </a:lnSpc>
            </a:pPr>
            <a:r>
              <a:rPr lang="zh-CN" altLang="en-US" sz="1800" dirty="0">
                <a:ea typeface="宋体" panose="02010600030101010101" pitchFamily="2" charset="-122"/>
              </a:rPr>
              <a:t>否则，满足；</a:t>
            </a:r>
          </a:p>
          <a:p>
            <a:pPr>
              <a:lnSpc>
                <a:spcPct val="90000"/>
              </a:lnSpc>
            </a:pPr>
            <a:r>
              <a:rPr lang="zh-CN" altLang="en-US" sz="1800" dirty="0">
                <a:ea typeface="宋体" panose="02010600030101010101" pitchFamily="2" charset="-122"/>
              </a:rPr>
              <a:t>对于每类资源</a:t>
            </a:r>
            <a:r>
              <a:rPr lang="zh-CN" altLang="en-US" sz="1800" dirty="0" smtClean="0">
                <a:ea typeface="宋体" panose="02010600030101010101" pitchFamily="2" charset="-122"/>
              </a:rPr>
              <a:t>有</a:t>
            </a:r>
            <a:r>
              <a:rPr lang="zh-CN" altLang="en-US" sz="1800" b="1" dirty="0">
                <a:solidFill>
                  <a:srgbClr val="C00000"/>
                </a:solidFill>
                <a:ea typeface="宋体" panose="02010600030101010101" pitchFamily="2" charset="-122"/>
              </a:rPr>
              <a:t>一个或多个实例</a:t>
            </a:r>
            <a:r>
              <a:rPr lang="zh-CN" altLang="en-US" sz="1800" dirty="0">
                <a:ea typeface="宋体" panose="02010600030101010101" pitchFamily="2" charset="-122"/>
              </a:rPr>
              <a:t>的情况</a:t>
            </a:r>
            <a:r>
              <a:rPr lang="zh-CN" altLang="en-US" sz="1800" dirty="0" smtClean="0">
                <a:ea typeface="宋体" panose="02010600030101010101" pitchFamily="2" charset="-122"/>
              </a:rPr>
              <a:t>，可以</a:t>
            </a:r>
            <a:r>
              <a:rPr lang="zh-CN" altLang="en-US" sz="1800" b="1" dirty="0" smtClean="0">
                <a:solidFill>
                  <a:srgbClr val="7030A0"/>
                </a:solidFill>
                <a:ea typeface="宋体" panose="02010600030101010101" pitchFamily="2" charset="-122"/>
              </a:rPr>
              <a:t>采用</a:t>
            </a:r>
            <a:r>
              <a:rPr lang="zh-CN" altLang="en-US" sz="1800" b="1" dirty="0">
                <a:solidFill>
                  <a:srgbClr val="7030A0"/>
                </a:solidFill>
                <a:ea typeface="宋体" panose="02010600030101010101" pitchFamily="2" charset="-122"/>
              </a:rPr>
              <a:t>银行家算法</a:t>
            </a:r>
            <a:r>
              <a:rPr lang="zh-CN" altLang="en-US" sz="1800" dirty="0">
                <a:ea typeface="宋体" panose="02010600030101010101" pitchFamily="2" charset="-122"/>
              </a:rPr>
              <a:t>。</a:t>
            </a:r>
          </a:p>
          <a:p>
            <a:pPr lvl="1">
              <a:lnSpc>
                <a:spcPct val="90000"/>
              </a:lnSpc>
            </a:pPr>
            <a:r>
              <a:rPr lang="zh-CN" altLang="en-US" sz="1800" dirty="0">
                <a:ea typeface="宋体" panose="02010600030101010101" pitchFamily="2" charset="-122"/>
              </a:rPr>
              <a:t>一、</a:t>
            </a:r>
          </a:p>
          <a:p>
            <a:pPr lvl="2">
              <a:lnSpc>
                <a:spcPct val="90000"/>
              </a:lnSpc>
            </a:pPr>
            <a:r>
              <a:rPr lang="zh-CN" altLang="en-US" sz="1800" dirty="0">
                <a:ea typeface="宋体" panose="02010600030101010101" pitchFamily="2" charset="-122"/>
              </a:rPr>
              <a:t>给定一个状态，问该状态是否安全？</a:t>
            </a:r>
          </a:p>
          <a:p>
            <a:pPr lvl="2">
              <a:lnSpc>
                <a:spcPct val="90000"/>
              </a:lnSpc>
            </a:pPr>
            <a:r>
              <a:rPr lang="zh-CN" altLang="en-US" sz="1800" dirty="0">
                <a:ea typeface="宋体" panose="02010600030101010101" pitchFamily="2" charset="-122"/>
              </a:rPr>
              <a:t>当某一进程提出请求，系统是否满足？</a:t>
            </a:r>
          </a:p>
          <a:p>
            <a:pPr lvl="3">
              <a:lnSpc>
                <a:spcPct val="90000"/>
              </a:lnSpc>
            </a:pPr>
            <a:r>
              <a:rPr lang="zh-CN" altLang="en-US" sz="1800" dirty="0">
                <a:ea typeface="宋体" panose="02010600030101010101" pitchFamily="2" charset="-122"/>
              </a:rPr>
              <a:t>严格按银行家算法规定的步骤进行；如果时间不允许，安全性检查算法可以简化；</a:t>
            </a:r>
          </a:p>
          <a:p>
            <a:pPr lvl="1">
              <a:lnSpc>
                <a:spcPct val="90000"/>
              </a:lnSpc>
            </a:pPr>
            <a:r>
              <a:rPr lang="zh-CN" altLang="en-US" sz="1800" dirty="0">
                <a:ea typeface="宋体" panose="02010600030101010101" pitchFamily="2" charset="-122"/>
              </a:rPr>
              <a:t>二、</a:t>
            </a:r>
          </a:p>
          <a:p>
            <a:pPr lvl="2">
              <a:lnSpc>
                <a:spcPct val="90000"/>
              </a:lnSpc>
            </a:pPr>
            <a:r>
              <a:rPr lang="zh-CN" altLang="en-US" sz="1800" dirty="0">
                <a:ea typeface="宋体" panose="02010600030101010101" pitchFamily="2" charset="-122"/>
              </a:rPr>
              <a:t>叙述银行家算法的基本思想。（按银行家算法规定的步骤</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lnSpc>
                <a:spcPct val="90000"/>
              </a:lnSpc>
            </a:pPr>
            <a:r>
              <a:rPr lang="zh-CN" altLang="en-US" sz="1800" dirty="0">
                <a:ea typeface="宋体" panose="02010600030101010101" pitchFamily="2" charset="-122"/>
              </a:rPr>
              <a:t>讨论</a:t>
            </a:r>
            <a:r>
              <a:rPr lang="zh-CN" altLang="en-US" sz="1800" dirty="0" smtClean="0">
                <a:ea typeface="宋体" panose="02010600030101010101" pitchFamily="2" charset="-122"/>
              </a:rPr>
              <a:t>：银行家算法破坏了死锁必要条件中的哪个（些）条件。</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D17194-1AD1-4DFB-BC71-992331E62B96}"/>
              </a:ext>
            </a:extLst>
          </p:cNvPr>
          <p:cNvSpPr>
            <a:spLocks noGrp="1" noChangeArrowheads="1"/>
          </p:cNvSpPr>
          <p:nvPr>
            <p:ph type="title" idx="4294967295"/>
          </p:nvPr>
        </p:nvSpPr>
        <p:spPr>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Reasons of Deadlock</a:t>
            </a:r>
            <a:endParaRPr lang="en-US" altLang="zh-CN" dirty="0">
              <a:effectLst>
                <a:outerShdw blurRad="38100" dist="38100" dir="2700000" algn="tl">
                  <a:srgbClr val="C0C0C0"/>
                </a:outerShdw>
              </a:effectLst>
              <a:ea typeface="宋体" pitchFamily="2" charset="-122"/>
              <a:cs typeface="+mj-cs"/>
              <a:sym typeface="MT Extra" pitchFamily="18" charset="2"/>
            </a:endParaRPr>
          </a:p>
        </p:txBody>
      </p:sp>
      <p:sp>
        <p:nvSpPr>
          <p:cNvPr id="11267" name="Rectangle 3">
            <a:extLst>
              <a:ext uri="{FF2B5EF4-FFF2-40B4-BE49-F238E27FC236}">
                <a16:creationId xmlns:a16="http://schemas.microsoft.com/office/drawing/2014/main" id="{DAB0B839-F99E-4F7F-819B-2DC3CC634446}"/>
              </a:ext>
            </a:extLst>
          </p:cNvPr>
          <p:cNvSpPr>
            <a:spLocks noGrp="1" noChangeArrowheads="1"/>
          </p:cNvSpPr>
          <p:nvPr>
            <p:ph type="body" idx="4294967295"/>
          </p:nvPr>
        </p:nvSpPr>
        <p:spPr>
          <a:xfrm>
            <a:off x="685800" y="1323975"/>
            <a:ext cx="7991475" cy="4810125"/>
          </a:xfrm>
        </p:spPr>
        <p:txBody>
          <a:bodyPr/>
          <a:lstStyle/>
          <a:p>
            <a:pPr eaLnBrk="1" hangingPunct="1"/>
            <a:r>
              <a:rPr lang="zh-CN" altLang="zh-CN" sz="2400" b="1" dirty="0" smtClean="0">
                <a:solidFill>
                  <a:srgbClr val="7030A0"/>
                </a:solidFill>
                <a:latin typeface="宋体" panose="02010600030101010101" pitchFamily="2" charset="-122"/>
                <a:ea typeface="宋体" panose="02010600030101010101" pitchFamily="2" charset="-122"/>
              </a:rPr>
              <a:t>竞争资源</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当</a:t>
            </a:r>
            <a:r>
              <a:rPr lang="zh-CN" altLang="zh-CN" sz="2000" dirty="0">
                <a:latin typeface="宋体" panose="02010600030101010101" pitchFamily="2" charset="-122"/>
                <a:ea typeface="宋体" panose="02010600030101010101" pitchFamily="2" charset="-122"/>
              </a:rPr>
              <a:t>系统中供进程共享的资源如打印机、表格、公共队列（如消息队列）等，其数目不足以满足诸进程的需求时，进程之间需要竞争使用这些资源，可能会产生死锁。</a:t>
            </a:r>
          </a:p>
          <a:p>
            <a:pPr eaLnBrk="1" hangingPunct="1"/>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间的推进顺序</a:t>
            </a:r>
            <a:r>
              <a:rPr lang="zh-CN" altLang="zh-CN" sz="2400" b="1" dirty="0" smtClean="0">
                <a:solidFill>
                  <a:srgbClr val="7030A0"/>
                </a:solidFill>
                <a:latin typeface="宋体" panose="02010600030101010101" pitchFamily="2" charset="-122"/>
                <a:ea typeface="宋体" panose="02010600030101010101" pitchFamily="2" charset="-122"/>
              </a:rPr>
              <a:t>不当</a:t>
            </a:r>
            <a:endParaRPr lang="en-US" altLang="zh-CN" sz="2400" b="1" dirty="0" smtClean="0">
              <a:solidFill>
                <a:srgbClr val="7030A0"/>
              </a:solidFill>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进程</a:t>
            </a:r>
            <a:r>
              <a:rPr lang="zh-CN" altLang="zh-CN" sz="2000" dirty="0">
                <a:latin typeface="宋体" panose="02010600030101010101" pitchFamily="2" charset="-122"/>
                <a:ea typeface="宋体" panose="02010600030101010101" pitchFamily="2" charset="-122"/>
              </a:rPr>
              <a:t>在运行过程中，需要多种（个）资源，而请求和释放资源的顺序不当，可能会导致进程之间互相等待对方所占用的资源，从而产生死锁。</a:t>
            </a:r>
          </a:p>
          <a:p>
            <a:pPr eaLnBrk="1" hangingPunct="1">
              <a:lnSpc>
                <a:spcPct val="90000"/>
              </a:lnSpc>
              <a:tabLst>
                <a:tab pos="1887538" algn="ctr"/>
                <a:tab pos="4572000" algn="ctr"/>
              </a:tabLst>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2212769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F97BBD-6DDD-477C-8EF4-890C760D90A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下列关于银行家算法的叙述中，正确的是（）。</a:t>
            </a:r>
          </a:p>
        </p:txBody>
      </p:sp>
      <p:sp>
        <p:nvSpPr>
          <p:cNvPr id="5" name="文本框 4">
            <a:extLst>
              <a:ext uri="{FF2B5EF4-FFF2-40B4-BE49-F238E27FC236}">
                <a16:creationId xmlns:a16="http://schemas.microsoft.com/office/drawing/2014/main" id="{24397F90-15CF-4E94-A336-3876CE04FB99}"/>
              </a:ext>
            </a:extLst>
          </p:cNvPr>
          <p:cNvSpPr txBox="1"/>
          <p:nvPr>
            <p:custDataLst>
              <p:tags r:id="rId3"/>
            </p:custDataLst>
          </p:nvPr>
        </p:nvSpPr>
        <p:spPr>
          <a:xfrm>
            <a:off x="1745344" y="21986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银行家算法可以预防死锁</a:t>
            </a:r>
          </a:p>
        </p:txBody>
      </p:sp>
      <p:sp>
        <p:nvSpPr>
          <p:cNvPr id="6" name="文本框 5">
            <a:extLst>
              <a:ext uri="{FF2B5EF4-FFF2-40B4-BE49-F238E27FC236}">
                <a16:creationId xmlns:a16="http://schemas.microsoft.com/office/drawing/2014/main" id="{EF16D35C-AB54-4822-8A58-41401CD19566}"/>
              </a:ext>
            </a:extLst>
          </p:cNvPr>
          <p:cNvSpPr txBox="1"/>
          <p:nvPr>
            <p:custDataLst>
              <p:tags r:id="rId4"/>
            </p:custDataLst>
          </p:nvPr>
        </p:nvSpPr>
        <p:spPr>
          <a:xfrm>
            <a:off x="1745344" y="305593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当系统处于安全状态时，系统中一定无死锁进程</a:t>
            </a:r>
          </a:p>
        </p:txBody>
      </p:sp>
      <p:sp>
        <p:nvSpPr>
          <p:cNvPr id="7" name="文本框 6">
            <a:extLst>
              <a:ext uri="{FF2B5EF4-FFF2-40B4-BE49-F238E27FC236}">
                <a16:creationId xmlns:a16="http://schemas.microsoft.com/office/drawing/2014/main" id="{24702AB4-D980-46B1-80CA-AB5D8C51684E}"/>
              </a:ext>
            </a:extLst>
          </p:cNvPr>
          <p:cNvSpPr txBox="1"/>
          <p:nvPr>
            <p:custDataLst>
              <p:tags r:id="rId5"/>
            </p:custDataLst>
          </p:nvPr>
        </p:nvSpPr>
        <p:spPr>
          <a:xfrm>
            <a:off x="1745344" y="3913187"/>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系统处于不安全状态时，系统中一定会出现死锁进程</a:t>
            </a:r>
          </a:p>
        </p:txBody>
      </p:sp>
      <p:sp>
        <p:nvSpPr>
          <p:cNvPr id="8" name="文本框 7">
            <a:extLst>
              <a:ext uri="{FF2B5EF4-FFF2-40B4-BE49-F238E27FC236}">
                <a16:creationId xmlns:a16="http://schemas.microsoft.com/office/drawing/2014/main" id="{E01868A7-8926-4016-8C6C-1D32DA6E8867}"/>
              </a:ext>
            </a:extLst>
          </p:cNvPr>
          <p:cNvSpPr txBox="1"/>
          <p:nvPr>
            <p:custDataLst>
              <p:tags r:id="rId6"/>
            </p:custDataLst>
          </p:nvPr>
        </p:nvSpPr>
        <p:spPr>
          <a:xfrm>
            <a:off x="1745343" y="4770437"/>
            <a:ext cx="6865257"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银行家算法破坏了死锁必要条件中的“请求与保持”条件</a:t>
            </a:r>
          </a:p>
        </p:txBody>
      </p:sp>
      <p:sp>
        <p:nvSpPr>
          <p:cNvPr id="9" name="椭圆 8">
            <a:extLst>
              <a:ext uri="{FF2B5EF4-FFF2-40B4-BE49-F238E27FC236}">
                <a16:creationId xmlns:a16="http://schemas.microsoft.com/office/drawing/2014/main" id="{3BAED3D5-3157-498A-A48A-80E10F573D2A}"/>
              </a:ext>
            </a:extLst>
          </p:cNvPr>
          <p:cNvSpPr>
            <a:spLocks noChangeAspect="1"/>
          </p:cNvSpPr>
          <p:nvPr>
            <p:custDataLst>
              <p:tags r:id="rId7"/>
            </p:custDataLst>
          </p:nvPr>
        </p:nvSpPr>
        <p:spPr bwMode="auto">
          <a:xfrm>
            <a:off x="1030969" y="22629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A8E78CA-3C38-48B5-B4A0-111D4B59CD76}"/>
              </a:ext>
            </a:extLst>
          </p:cNvPr>
          <p:cNvSpPr>
            <a:spLocks noChangeAspect="1"/>
          </p:cNvSpPr>
          <p:nvPr>
            <p:custDataLst>
              <p:tags r:id="rId8"/>
            </p:custDataLst>
          </p:nvPr>
        </p:nvSpPr>
        <p:spPr bwMode="auto">
          <a:xfrm>
            <a:off x="1030969" y="31202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17906279-CCAF-4343-B769-D1B04538717C}"/>
              </a:ext>
            </a:extLst>
          </p:cNvPr>
          <p:cNvSpPr>
            <a:spLocks noChangeAspect="1"/>
          </p:cNvSpPr>
          <p:nvPr>
            <p:custDataLst>
              <p:tags r:id="rId9"/>
            </p:custDataLst>
          </p:nvPr>
        </p:nvSpPr>
        <p:spPr bwMode="auto">
          <a:xfrm>
            <a:off x="1030969" y="39774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5DEBC30-6492-4308-8227-752A87931A29}"/>
              </a:ext>
            </a:extLst>
          </p:cNvPr>
          <p:cNvSpPr>
            <a:spLocks noChangeAspect="1"/>
          </p:cNvSpPr>
          <p:nvPr>
            <p:custDataLst>
              <p:tags r:id="rId10"/>
            </p:custDataLst>
          </p:nvPr>
        </p:nvSpPr>
        <p:spPr bwMode="auto">
          <a:xfrm>
            <a:off x="1030969" y="48347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66C8405-2D8F-4177-93DB-796BF4BAF85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2E7B6FF-D70B-4D71-BF47-BF5369F33F25}"/>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t" anchorCtr="0" compatLnSpc="1">
            <a:noAutofit/>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2AE4C14F-356E-45A0-8C48-C3A7DD7C223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874ECBC1-E756-46FC-A857-1B159169E0AC}"/>
              </a:ext>
            </a:extLst>
          </p:cNvPr>
          <p:cNvSpPr txBox="1"/>
          <p:nvPr>
            <p:custDataLst>
              <p:tags r:id="rId14"/>
            </p:custDataLst>
          </p:nvPr>
        </p:nvSpPr>
        <p:spPr>
          <a:xfrm>
            <a:off x="9779000" y="635000"/>
            <a:ext cx="3332480" cy="2643187"/>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银行家</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算法运行进程随时提出资源请求，没有破坏</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死锁必要条件中的“请求与保持”</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条件，以及“不剥夺”条件，</a:t>
            </a:r>
            <a:r>
              <a:rPr lang="zh-CN" altLang="en-US" sz="2000" dirty="0" smtClean="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只是破坏了“环路等待条件”</a:t>
            </a:r>
            <a:endPar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47CBDD33-C050-403B-905F-89BB10F20D32}"/>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92125586-20A9-417B-926A-BF31FEA1435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9471A80-87FA-4744-B845-AAC1AE4F1130}"/>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88F98FFB-F9CB-4D7B-BB88-D45E9F920C4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5BE1BDA-23D5-47C2-8C58-704ECF6542A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87769834-DD87-4FF9-9EE2-A09B824AAD5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0D10B4FF-2E68-4F2F-9CA1-9DD0BF75A29F}"/>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A2FB995-59A8-4A6A-A40A-9CCFFE492771}"/>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1D7876DD-CD7F-4642-8A5A-348E08AE8A2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15A67F98-950B-464B-8E71-7668948B7075}"/>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itchFamily="34" charset="0"/>
                <a:buNone/>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DE5B7AD2-E2D8-448A-AC1C-B81B8CF0A77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B40AF9E-C13B-425C-A728-CF3A8E802859}"/>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DC5ED2F-4512-41A5-9B4B-B20991A36EFF}"/>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590E20C6-06B8-4DB7-90F9-6A2F264A1BA2}"/>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7685151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BC9D22B4-3B63-4095-AFB5-A174CE5CCE6F}"/>
              </a:ext>
            </a:extLst>
          </p:cNvPr>
          <p:cNvSpPr>
            <a:spLocks noGrp="1" noChangeArrowheads="1"/>
          </p:cNvSpPr>
          <p:nvPr>
            <p:ph type="title" idx="4294967295"/>
          </p:nvPr>
        </p:nvSpPr>
        <p:spPr>
          <a:xfrm>
            <a:off x="721310" y="601462"/>
            <a:ext cx="8077200" cy="609600"/>
          </a:xfrm>
          <a:ln>
            <a:miter/>
          </a:ln>
        </p:spPr>
        <p:txBody>
          <a:bodyPr/>
          <a:lstStyle/>
          <a:p>
            <a:pPr>
              <a:defRPr/>
            </a:pPr>
            <a:r>
              <a:rPr lang="en-US" altLang="zh-CN" dirty="0" smtClean="0">
                <a:effectLst>
                  <a:outerShdw blurRad="38100" dist="38100" dir="2700000" algn="tl">
                    <a:srgbClr val="C0C0C0"/>
                  </a:outerShdw>
                </a:effectLst>
                <a:ea typeface="宋体" pitchFamily="2" charset="-122"/>
                <a:cs typeface="+mj-cs"/>
              </a:rPr>
              <a:t>Deadlock </a:t>
            </a:r>
            <a:r>
              <a:rPr lang="en-US" altLang="zh-CN" dirty="0">
                <a:effectLst>
                  <a:outerShdw blurRad="38100" dist="38100" dir="2700000" algn="tl">
                    <a:srgbClr val="C0C0C0"/>
                  </a:outerShdw>
                </a:effectLst>
                <a:ea typeface="宋体" pitchFamily="2" charset="-122"/>
              </a:rPr>
              <a:t>Avoidance</a:t>
            </a:r>
            <a:endParaRPr lang="en-US" altLang="zh-CN" dirty="0">
              <a:effectLst>
                <a:outerShdw blurRad="38100" dist="38100" dir="2700000" algn="tl">
                  <a:srgbClr val="C0C0C0"/>
                </a:outerShdw>
              </a:effectLst>
              <a:ea typeface="宋体" pitchFamily="2" charset="-122"/>
              <a:cs typeface="+mj-cs"/>
            </a:endParaRPr>
          </a:p>
        </p:txBody>
      </p:sp>
      <p:sp>
        <p:nvSpPr>
          <p:cNvPr id="23555" name="Rectangle 1027">
            <a:extLst>
              <a:ext uri="{FF2B5EF4-FFF2-40B4-BE49-F238E27FC236}">
                <a16:creationId xmlns:a16="http://schemas.microsoft.com/office/drawing/2014/main" id="{84E51ACF-5738-4D51-A031-002FFF81BAA6}"/>
              </a:ext>
            </a:extLst>
          </p:cNvPr>
          <p:cNvSpPr>
            <a:spLocks noGrp="1" noChangeArrowheads="1"/>
          </p:cNvSpPr>
          <p:nvPr>
            <p:ph type="body" idx="4294967295"/>
          </p:nvPr>
        </p:nvSpPr>
        <p:spPr>
          <a:xfrm>
            <a:off x="529933" y="1384918"/>
            <a:ext cx="7934325" cy="5024760"/>
          </a:xfrm>
        </p:spPr>
        <p:txBody>
          <a:bodyPr/>
          <a:lstStyle/>
          <a:p>
            <a:r>
              <a:rPr lang="zh-CN" altLang="en-US" sz="2400" b="1" dirty="0" smtClean="0">
                <a:solidFill>
                  <a:srgbClr val="7030A0"/>
                </a:solidFill>
                <a:latin typeface="宋体" panose="02010600030101010101" pitchFamily="2" charset="-122"/>
                <a:ea typeface="宋体" panose="02010600030101010101" pitchFamily="2" charset="-122"/>
              </a:rPr>
              <a:t>思考：</a:t>
            </a:r>
            <a:r>
              <a:rPr lang="zh-CN" altLang="zh-CN" sz="2400" b="1" dirty="0" smtClean="0">
                <a:solidFill>
                  <a:srgbClr val="7030A0"/>
                </a:solidFill>
                <a:latin typeface="宋体" panose="02010600030101010101" pitchFamily="2" charset="-122"/>
                <a:ea typeface="宋体" panose="02010600030101010101" pitchFamily="2" charset="-122"/>
              </a:rPr>
              <a:t>进程</a:t>
            </a:r>
            <a:r>
              <a:rPr lang="zh-CN" altLang="zh-CN" sz="2400" b="1" dirty="0">
                <a:solidFill>
                  <a:srgbClr val="7030A0"/>
                </a:solidFill>
                <a:latin typeface="宋体" panose="02010600030101010101" pitchFamily="2" charset="-122"/>
                <a:ea typeface="宋体" panose="02010600030101010101" pitchFamily="2" charset="-122"/>
              </a:rPr>
              <a:t>直到运行时才知道它需要多少资源</a:t>
            </a:r>
            <a:endParaRPr lang="zh-CN" altLang="en-US" sz="2400" b="1" dirty="0">
              <a:solidFill>
                <a:srgbClr val="7030A0"/>
              </a:solidFill>
              <a:latin typeface="宋体" panose="02010600030101010101" pitchFamily="2" charset="-122"/>
              <a:ea typeface="宋体" panose="02010600030101010101" pitchFamily="2" charset="-122"/>
            </a:endParaRPr>
          </a:p>
          <a:p>
            <a:pPr eaLnBrk="1" hangingPunct="1"/>
            <a:r>
              <a:rPr lang="zh-CN" altLang="zh-CN" sz="2200" dirty="0" smtClean="0">
                <a:latin typeface="宋体" panose="02010600030101010101" pitchFamily="2" charset="-122"/>
                <a:ea typeface="宋体" panose="02010600030101010101" pitchFamily="2" charset="-122"/>
              </a:rPr>
              <a:t>一些</a:t>
            </a:r>
            <a:r>
              <a:rPr lang="zh-CN" altLang="zh-CN" sz="2200" dirty="0">
                <a:latin typeface="宋体" panose="02010600030101010101" pitchFamily="2" charset="-122"/>
                <a:ea typeface="宋体" panose="02010600030101010101" pitchFamily="2" charset="-122"/>
              </a:rPr>
              <a:t>大型机批处理</a:t>
            </a:r>
            <a:r>
              <a:rPr lang="zh-CN" altLang="zh-CN" sz="2200" dirty="0" smtClean="0">
                <a:latin typeface="宋体" panose="02010600030101010101" pitchFamily="2" charset="-122"/>
                <a:ea typeface="宋体" panose="02010600030101010101" pitchFamily="2" charset="-122"/>
              </a:rPr>
              <a:t>系统</a:t>
            </a:r>
            <a:endParaRPr lang="en-US" altLang="zh-CN" sz="2200" dirty="0" smtClean="0">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要求</a:t>
            </a:r>
            <a:r>
              <a:rPr lang="zh-CN" altLang="zh-CN" sz="2000" dirty="0">
                <a:latin typeface="宋体" panose="02010600030101010101" pitchFamily="2" charset="-122"/>
                <a:ea typeface="宋体" panose="02010600030101010101" pitchFamily="2" charset="-122"/>
              </a:rPr>
              <a:t>用户在所提交的作业</a:t>
            </a:r>
            <a:r>
              <a:rPr lang="zh-CN" altLang="zh-CN" sz="2000" dirty="0" smtClean="0">
                <a:latin typeface="宋体" panose="02010600030101010101" pitchFamily="2" charset="-122"/>
                <a:ea typeface="宋体" panose="02010600030101010101" pitchFamily="2" charset="-122"/>
              </a:rPr>
              <a:t>中列出</a:t>
            </a:r>
            <a:r>
              <a:rPr lang="zh-CN" altLang="zh-CN" sz="2000" dirty="0">
                <a:latin typeface="宋体" panose="02010600030101010101" pitchFamily="2" charset="-122"/>
                <a:ea typeface="宋体" panose="02010600030101010101" pitchFamily="2" charset="-122"/>
              </a:rPr>
              <a:t>它们需要的</a:t>
            </a:r>
            <a:r>
              <a:rPr lang="zh-CN" altLang="zh-CN" sz="2000" dirty="0" smtClean="0">
                <a:latin typeface="宋体" panose="02010600030101010101" pitchFamily="2" charset="-122"/>
                <a:ea typeface="宋体" panose="02010600030101010101" pitchFamily="2" charset="-122"/>
              </a:rPr>
              <a:t>资源</a:t>
            </a:r>
            <a:endParaRPr lang="en-US" altLang="zh-CN" sz="2000" dirty="0" smtClean="0">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系统</a:t>
            </a:r>
            <a:r>
              <a:rPr lang="zh-CN" altLang="en-US" sz="2000" dirty="0" smtClean="0">
                <a:latin typeface="宋体" panose="02010600030101010101" pitchFamily="2" charset="-122"/>
                <a:ea typeface="宋体" panose="02010600030101010101" pitchFamily="2" charset="-122"/>
              </a:rPr>
              <a:t>可以</a:t>
            </a:r>
            <a:r>
              <a:rPr lang="zh-CN" altLang="zh-CN" sz="2000" dirty="0" smtClean="0">
                <a:latin typeface="宋体" panose="02010600030101010101" pitchFamily="2" charset="-122"/>
                <a:ea typeface="宋体" panose="02010600030101010101" pitchFamily="2" charset="-122"/>
              </a:rPr>
              <a:t>根据</a:t>
            </a:r>
            <a:r>
              <a:rPr lang="zh-CN" altLang="zh-CN" sz="2000" dirty="0">
                <a:latin typeface="宋体" panose="02010600030101010101" pitchFamily="2" charset="-122"/>
                <a:ea typeface="宋体" panose="02010600030101010101" pitchFamily="2" charset="-122"/>
              </a:rPr>
              <a:t>该</a:t>
            </a:r>
            <a:r>
              <a:rPr lang="zh-CN" altLang="zh-CN" sz="2000" dirty="0" smtClean="0">
                <a:latin typeface="宋体" panose="02010600030101010101" pitchFamily="2" charset="-122"/>
                <a:ea typeface="宋体" panose="02010600030101010101" pitchFamily="2" charset="-122"/>
              </a:rPr>
              <a:t>说明</a:t>
            </a:r>
            <a:r>
              <a:rPr lang="zh-CN" altLang="en-US" sz="2000" dirty="0" smtClean="0">
                <a:latin typeface="宋体" panose="02010600030101010101" pitchFamily="2" charset="-122"/>
                <a:ea typeface="宋体" panose="02010600030101010101" pitchFamily="2" charset="-122"/>
              </a:rPr>
              <a:t>使用银行家算法</a:t>
            </a:r>
            <a:endParaRPr lang="en-US" altLang="zh-CN" sz="2000" dirty="0" smtClean="0">
              <a:latin typeface="宋体" panose="02010600030101010101" pitchFamily="2" charset="-122"/>
              <a:ea typeface="宋体" panose="02010600030101010101" pitchFamily="2" charset="-122"/>
            </a:endParaRPr>
          </a:p>
          <a:p>
            <a:pPr lvl="1" eaLnBrk="1" hangingPunct="1"/>
            <a:r>
              <a:rPr lang="zh-CN" altLang="zh-CN" sz="2000" dirty="0" smtClean="0">
                <a:latin typeface="宋体" panose="02010600030101010101" pitchFamily="2" charset="-122"/>
                <a:ea typeface="宋体" panose="02010600030101010101" pitchFamily="2" charset="-122"/>
              </a:rPr>
              <a:t>虽然</a:t>
            </a:r>
            <a:r>
              <a:rPr lang="zh-CN" altLang="zh-CN" sz="2000" dirty="0">
                <a:latin typeface="宋体" panose="02010600030101010101" pitchFamily="2" charset="-122"/>
                <a:ea typeface="宋体" panose="02010600030101010101" pitchFamily="2" charset="-122"/>
              </a:rPr>
              <a:t>这加重了编程人员的</a:t>
            </a:r>
            <a:r>
              <a:rPr lang="zh-CN" altLang="zh-CN" sz="2000" dirty="0" smtClean="0">
                <a:latin typeface="宋体" panose="02010600030101010101" pitchFamily="2" charset="-122"/>
                <a:ea typeface="宋体" panose="02010600030101010101" pitchFamily="2" charset="-122"/>
              </a:rPr>
              <a:t>负担</a:t>
            </a:r>
            <a:r>
              <a:rPr lang="zh-CN" altLang="en-US" sz="2000" dirty="0" smtClean="0">
                <a:latin typeface="宋体" panose="02010600030101010101" pitchFamily="2" charset="-122"/>
                <a:ea typeface="宋体" panose="02010600030101010101" pitchFamily="2" charset="-122"/>
              </a:rPr>
              <a:t>，但可以预防死锁</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是否可以考虑在编译过程中，确定各进程的资源需求？</a:t>
            </a: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7757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fade">
                                      <p:cBhvr>
                                        <p:cTn id="12" dur="500"/>
                                        <p:tgtEl>
                                          <p:spTgt spid="2355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fade">
                                      <p:cBhvr>
                                        <p:cTn id="15" dur="500"/>
                                        <p:tgtEl>
                                          <p:spTgt spid="2355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fade">
                                      <p:cBhvr>
                                        <p:cTn id="18" dur="500"/>
                                        <p:tgtEl>
                                          <p:spTgt spid="235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animEffect transition="in" filter="fade">
                                      <p:cBhvr>
                                        <p:cTn id="23"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0D5DA4A-AFB5-4A57-9CFF-2C2E574F82F1}"/>
              </a:ext>
            </a:extLst>
          </p:cNvPr>
          <p:cNvSpPr>
            <a:spLocks noGrp="1" noChangeArrowheads="1"/>
          </p:cNvSpPr>
          <p:nvPr>
            <p:ph type="title" idx="4294967295"/>
          </p:nvPr>
        </p:nvSpPr>
        <p:spPr>
          <a:xfrm>
            <a:off x="685800" y="652463"/>
            <a:ext cx="8077200" cy="609600"/>
          </a:xfrm>
          <a:ln>
            <a:miter/>
          </a:ln>
        </p:spPr>
        <p:txBody>
          <a:bodyPr/>
          <a:lstStyle/>
          <a:p>
            <a:pPr>
              <a:defRPr/>
            </a:pPr>
            <a:r>
              <a:rPr lang="en-US" altLang="zh-CN">
                <a:effectLst>
                  <a:outerShdw blurRad="38100" dist="38100" dir="2700000" algn="tl">
                    <a:srgbClr val="C0C0C0"/>
                  </a:outerShdw>
                </a:effectLst>
                <a:ea typeface="宋体" pitchFamily="2" charset="-122"/>
                <a:cs typeface="+mj-cs"/>
              </a:rPr>
              <a:t>7.6 Deadlock Detection</a:t>
            </a:r>
          </a:p>
        </p:txBody>
      </p:sp>
      <p:sp>
        <p:nvSpPr>
          <p:cNvPr id="82947" name="Rectangle 3">
            <a:extLst>
              <a:ext uri="{FF2B5EF4-FFF2-40B4-BE49-F238E27FC236}">
                <a16:creationId xmlns:a16="http://schemas.microsoft.com/office/drawing/2014/main" id="{BEA2E060-383E-42B8-AB01-A95DA8205795}"/>
              </a:ext>
            </a:extLst>
          </p:cNvPr>
          <p:cNvSpPr>
            <a:spLocks noGrp="1" noChangeArrowheads="1"/>
          </p:cNvSpPr>
          <p:nvPr>
            <p:ph type="body" idx="4294967295"/>
          </p:nvPr>
        </p:nvSpPr>
        <p:spPr>
          <a:xfrm>
            <a:off x="871476" y="1584880"/>
            <a:ext cx="7351712" cy="4229994"/>
          </a:xfrm>
        </p:spPr>
        <p:txBody>
          <a:bodyPr/>
          <a:lstStyle/>
          <a:p>
            <a:r>
              <a:rPr lang="en-US" altLang="zh-CN" sz="2400" dirty="0">
                <a:ea typeface="宋体" panose="02010600030101010101" pitchFamily="2" charset="-122"/>
              </a:rPr>
              <a:t>Allow system to enter deadlock state </a:t>
            </a:r>
          </a:p>
          <a:p>
            <a:r>
              <a:rPr lang="en-US" altLang="zh-CN" sz="2400" dirty="0">
                <a:ea typeface="宋体" panose="02010600030101010101" pitchFamily="2" charset="-122"/>
              </a:rPr>
              <a:t>Detection algorithm</a:t>
            </a:r>
          </a:p>
          <a:p>
            <a:r>
              <a:rPr lang="en-US" altLang="zh-CN" sz="2400" dirty="0">
                <a:ea typeface="宋体" panose="02010600030101010101" pitchFamily="2" charset="-122"/>
              </a:rPr>
              <a:t>Recovery scheme</a:t>
            </a:r>
          </a:p>
          <a:p>
            <a:endParaRPr lang="en-US" altLang="zh-CN" sz="1800" dirty="0">
              <a:ea typeface="宋体" panose="02010600030101010101" pitchFamily="2" charset="-122"/>
            </a:endParaRPr>
          </a:p>
          <a:p>
            <a:r>
              <a:rPr lang="en-US" altLang="zh-CN" sz="2400" dirty="0">
                <a:solidFill>
                  <a:srgbClr val="003399"/>
                </a:solidFill>
                <a:ea typeface="宋体" panose="02010600030101010101" pitchFamily="2" charset="-122"/>
              </a:rPr>
              <a:t>Deadlock Detection algorithm</a:t>
            </a:r>
          </a:p>
          <a:p>
            <a:pPr lvl="1"/>
            <a:r>
              <a:rPr lang="zh-CN" altLang="en-US" sz="2000" b="1" dirty="0" smtClean="0">
                <a:solidFill>
                  <a:srgbClr val="006600"/>
                </a:solidFill>
                <a:ea typeface="宋体" panose="02010600030101010101" pitchFamily="2" charset="-122"/>
              </a:rPr>
              <a:t>基于</a:t>
            </a:r>
            <a:r>
              <a:rPr lang="en-US" altLang="zh-CN" sz="2000" b="1" dirty="0" smtClean="0">
                <a:solidFill>
                  <a:srgbClr val="006600"/>
                </a:solidFill>
                <a:ea typeface="宋体" panose="02010600030101010101" pitchFamily="2" charset="-122"/>
              </a:rPr>
              <a:t>RAG</a:t>
            </a:r>
            <a:r>
              <a:rPr lang="zh-CN" altLang="en-US" sz="2000" b="1" dirty="0" smtClean="0">
                <a:solidFill>
                  <a:srgbClr val="006600"/>
                </a:solidFill>
                <a:ea typeface="宋体" panose="02010600030101010101" pitchFamily="2" charset="-122"/>
              </a:rPr>
              <a:t>的死锁检测</a:t>
            </a:r>
            <a:endParaRPr lang="en-US" altLang="zh-CN" sz="2000" b="1" dirty="0" smtClean="0">
              <a:solidFill>
                <a:srgbClr val="006600"/>
              </a:solidFill>
              <a:ea typeface="宋体" panose="02010600030101010101" pitchFamily="2" charset="-122"/>
            </a:endParaRPr>
          </a:p>
          <a:p>
            <a:pPr lvl="2"/>
            <a:r>
              <a:rPr lang="zh-CN" altLang="en-US" sz="1800" b="1" dirty="0" smtClean="0">
                <a:solidFill>
                  <a:srgbClr val="7030A0"/>
                </a:solidFill>
                <a:ea typeface="宋体" panose="02010600030101010101" pitchFamily="2" charset="-122"/>
              </a:rPr>
              <a:t>死锁定理</a:t>
            </a:r>
            <a:r>
              <a:rPr lang="en-US" altLang="zh-CN" sz="1800" b="1" dirty="0" smtClean="0">
                <a:solidFill>
                  <a:srgbClr val="7030A0"/>
                </a:solidFill>
                <a:ea typeface="宋体" panose="02010600030101010101" pitchFamily="2" charset="-122"/>
              </a:rPr>
              <a:t>—RAG</a:t>
            </a:r>
            <a:r>
              <a:rPr lang="zh-CN" altLang="en-US" sz="1800" b="1" dirty="0" smtClean="0">
                <a:solidFill>
                  <a:srgbClr val="7030A0"/>
                </a:solidFill>
                <a:ea typeface="宋体" panose="02010600030101010101" pitchFamily="2" charset="-122"/>
              </a:rPr>
              <a:t>图是否能够简化</a:t>
            </a:r>
            <a:endParaRPr lang="en-US" altLang="zh-CN" sz="1800" b="1" dirty="0" smtClean="0">
              <a:solidFill>
                <a:srgbClr val="7030A0"/>
              </a:solidFill>
              <a:ea typeface="宋体" panose="02010600030101010101" pitchFamily="2" charset="-122"/>
            </a:endParaRPr>
          </a:p>
          <a:p>
            <a:pPr lvl="2"/>
            <a:r>
              <a:rPr lang="en-US" altLang="zh-CN" sz="1800" b="1" dirty="0" smtClean="0">
                <a:solidFill>
                  <a:srgbClr val="7030A0"/>
                </a:solidFill>
                <a:ea typeface="宋体" panose="02010600030101010101" pitchFamily="2" charset="-122"/>
              </a:rPr>
              <a:t>Single </a:t>
            </a:r>
            <a:r>
              <a:rPr lang="en-US" altLang="zh-CN" sz="1800" b="1" dirty="0">
                <a:solidFill>
                  <a:srgbClr val="7030A0"/>
                </a:solidFill>
                <a:ea typeface="宋体" panose="02010600030101010101" pitchFamily="2" charset="-122"/>
              </a:rPr>
              <a:t>Instance</a:t>
            </a:r>
            <a:r>
              <a:rPr lang="en-US" altLang="zh-CN" sz="1800" b="1" dirty="0">
                <a:solidFill>
                  <a:srgbClr val="FF0000"/>
                </a:solidFill>
                <a:ea typeface="宋体" panose="02010600030101010101" pitchFamily="2" charset="-122"/>
              </a:rPr>
              <a:t>: Wait-for Graph</a:t>
            </a:r>
          </a:p>
          <a:p>
            <a:pPr lvl="1"/>
            <a:r>
              <a:rPr lang="en-US" altLang="zh-CN" sz="2000" b="1" dirty="0" smtClean="0">
                <a:solidFill>
                  <a:srgbClr val="FF0000"/>
                </a:solidFill>
                <a:ea typeface="宋体" panose="02010600030101010101" pitchFamily="2" charset="-122"/>
              </a:rPr>
              <a:t>Detection </a:t>
            </a:r>
            <a:r>
              <a:rPr lang="en-US" altLang="zh-CN" sz="2000" b="1" dirty="0">
                <a:solidFill>
                  <a:srgbClr val="FF0000"/>
                </a:solidFill>
                <a:ea typeface="宋体" panose="02010600030101010101" pitchFamily="2" charset="-122"/>
              </a:rPr>
              <a:t>Algorithm</a:t>
            </a:r>
          </a:p>
        </p:txBody>
      </p:sp>
    </p:spTree>
    <p:extLst>
      <p:ext uri="{BB962C8B-B14F-4D97-AF65-F5344CB8AC3E}">
        <p14:creationId xmlns:p14="http://schemas.microsoft.com/office/powerpoint/2010/main" val="18198461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0D5DA4A-AFB5-4A57-9CFF-2C2E574F82F1}"/>
              </a:ext>
            </a:extLst>
          </p:cNvPr>
          <p:cNvSpPr>
            <a:spLocks noGrp="1" noChangeArrowheads="1"/>
          </p:cNvSpPr>
          <p:nvPr>
            <p:ph type="title" idx="4294967295"/>
          </p:nvPr>
        </p:nvSpPr>
        <p:spPr>
          <a:xfrm>
            <a:off x="685800" y="652463"/>
            <a:ext cx="8077200" cy="609600"/>
          </a:xfrm>
          <a:ln>
            <a:miter/>
          </a:ln>
        </p:spPr>
        <p:txBody>
          <a:bodyPr/>
          <a:lstStyle/>
          <a:p>
            <a:pPr>
              <a:defRPr/>
            </a:pPr>
            <a:r>
              <a:rPr lang="zh-CN" altLang="en-US" dirty="0" smtClean="0">
                <a:effectLst>
                  <a:outerShdw blurRad="38100" dist="38100" dir="2700000" algn="tl">
                    <a:srgbClr val="C0C0C0"/>
                  </a:outerShdw>
                </a:effectLst>
                <a:ea typeface="宋体" pitchFamily="2" charset="-122"/>
                <a:cs typeface="+mj-cs"/>
              </a:rPr>
              <a:t>基于</a:t>
            </a:r>
            <a:r>
              <a:rPr lang="en-US" altLang="zh-CN" dirty="0" smtClean="0">
                <a:effectLst>
                  <a:outerShdw blurRad="38100" dist="38100" dir="2700000" algn="tl">
                    <a:srgbClr val="C0C0C0"/>
                  </a:outerShdw>
                </a:effectLst>
                <a:ea typeface="宋体" pitchFamily="2" charset="-122"/>
                <a:cs typeface="+mj-cs"/>
              </a:rPr>
              <a:t>RAG</a:t>
            </a:r>
            <a:r>
              <a:rPr lang="zh-CN" altLang="en-US" dirty="0" smtClean="0">
                <a:effectLst>
                  <a:outerShdw blurRad="38100" dist="38100" dir="2700000" algn="tl">
                    <a:srgbClr val="C0C0C0"/>
                  </a:outerShdw>
                </a:effectLst>
                <a:ea typeface="宋体" pitchFamily="2" charset="-122"/>
                <a:cs typeface="+mj-cs"/>
              </a:rPr>
              <a:t>的死锁检测</a:t>
            </a:r>
            <a:endParaRPr lang="en-US" altLang="zh-CN" dirty="0">
              <a:effectLst>
                <a:outerShdw blurRad="38100" dist="38100" dir="2700000" algn="tl">
                  <a:srgbClr val="C0C0C0"/>
                </a:outerShdw>
              </a:effectLst>
              <a:ea typeface="宋体" pitchFamily="2" charset="-122"/>
              <a:cs typeface="+mj-cs"/>
            </a:endParaRPr>
          </a:p>
        </p:txBody>
      </p:sp>
      <p:sp>
        <p:nvSpPr>
          <p:cNvPr id="82947" name="Rectangle 3">
            <a:extLst>
              <a:ext uri="{FF2B5EF4-FFF2-40B4-BE49-F238E27FC236}">
                <a16:creationId xmlns:a16="http://schemas.microsoft.com/office/drawing/2014/main" id="{BEA2E060-383E-42B8-AB01-A95DA8205795}"/>
              </a:ext>
            </a:extLst>
          </p:cNvPr>
          <p:cNvSpPr>
            <a:spLocks noGrp="1" noChangeArrowheads="1"/>
          </p:cNvSpPr>
          <p:nvPr>
            <p:ph type="body" idx="4294967295"/>
          </p:nvPr>
        </p:nvSpPr>
        <p:spPr>
          <a:xfrm>
            <a:off x="827088" y="1669001"/>
            <a:ext cx="7351712" cy="3329127"/>
          </a:xfrm>
        </p:spPr>
        <p:txBody>
          <a:bodyPr/>
          <a:lstStyle/>
          <a:p>
            <a:r>
              <a:rPr lang="zh-CN" altLang="en-US" sz="2000" b="1" dirty="0" smtClean="0">
                <a:solidFill>
                  <a:srgbClr val="006600"/>
                </a:solidFill>
                <a:ea typeface="宋体" panose="02010600030101010101" pitchFamily="2" charset="-122"/>
              </a:rPr>
              <a:t>死锁定理</a:t>
            </a:r>
            <a:endParaRPr lang="en-US" altLang="zh-CN" sz="2000" b="1" dirty="0" smtClean="0">
              <a:solidFill>
                <a:srgbClr val="00660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状态</a:t>
            </a:r>
            <a:r>
              <a:rPr lang="en-US" altLang="zh-CN" sz="1800" b="1" dirty="0" smtClean="0">
                <a:solidFill>
                  <a:srgbClr val="000000"/>
                </a:solidFill>
                <a:ea typeface="宋体" panose="02010600030101010101" pitchFamily="2" charset="-122"/>
              </a:rPr>
              <a:t>S</a:t>
            </a:r>
            <a:r>
              <a:rPr lang="zh-CN" altLang="en-US" sz="1800" b="1" dirty="0" smtClean="0">
                <a:solidFill>
                  <a:srgbClr val="000000"/>
                </a:solidFill>
                <a:ea typeface="宋体" panose="02010600030101010101" pitchFamily="2" charset="-122"/>
              </a:rPr>
              <a:t>为死锁的充分条件是：当且仅当状态</a:t>
            </a:r>
            <a:r>
              <a:rPr lang="en-US" altLang="zh-CN" sz="1800" b="1" dirty="0" smtClean="0">
                <a:solidFill>
                  <a:srgbClr val="000000"/>
                </a:solidFill>
                <a:ea typeface="宋体" panose="02010600030101010101" pitchFamily="2" charset="-122"/>
              </a:rPr>
              <a:t>S</a:t>
            </a:r>
            <a:r>
              <a:rPr lang="zh-CN" altLang="en-US" sz="1800" b="1" dirty="0" smtClean="0">
                <a:solidFill>
                  <a:srgbClr val="000000"/>
                </a:solidFill>
                <a:ea typeface="宋体" panose="02010600030101010101" pitchFamily="2" charset="-122"/>
              </a:rPr>
              <a:t>的资源分配图是不可完全简化的</a:t>
            </a:r>
            <a:endParaRPr lang="en-US" altLang="zh-CN" sz="1800" b="1" dirty="0" smtClean="0">
              <a:solidFill>
                <a:srgbClr val="000000"/>
              </a:solidFill>
              <a:ea typeface="宋体" panose="02010600030101010101" pitchFamily="2" charset="-122"/>
            </a:endParaRPr>
          </a:p>
          <a:p>
            <a:r>
              <a:rPr lang="en-US" altLang="zh-CN" sz="2000" b="1" dirty="0" smtClean="0">
                <a:solidFill>
                  <a:srgbClr val="7030A0"/>
                </a:solidFill>
                <a:ea typeface="宋体" panose="02010600030101010101" pitchFamily="2" charset="-122"/>
              </a:rPr>
              <a:t>RAG</a:t>
            </a:r>
            <a:r>
              <a:rPr lang="zh-CN" altLang="en-US" sz="2000" b="1" dirty="0" smtClean="0">
                <a:solidFill>
                  <a:srgbClr val="7030A0"/>
                </a:solidFill>
                <a:ea typeface="宋体" panose="02010600030101010101" pitchFamily="2" charset="-122"/>
              </a:rPr>
              <a:t>是可完全简化</a:t>
            </a:r>
            <a:endParaRPr lang="en-US" altLang="zh-CN" sz="20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若能消去资源分配图中所有的边，使所有的进程都成为孤立点</a:t>
            </a:r>
            <a:endParaRPr lang="en-US" altLang="zh-CN" sz="1800" b="1" dirty="0" smtClean="0">
              <a:solidFill>
                <a:srgbClr val="000000"/>
              </a:solidFill>
              <a:ea typeface="宋体" panose="02010600030101010101" pitchFamily="2" charset="-122"/>
            </a:endParaRPr>
          </a:p>
          <a:p>
            <a:r>
              <a:rPr lang="en-US" altLang="zh-CN" sz="2200" b="1" dirty="0" smtClean="0">
                <a:solidFill>
                  <a:srgbClr val="7030A0"/>
                </a:solidFill>
                <a:ea typeface="宋体" panose="02010600030101010101" pitchFamily="2" charset="-122"/>
              </a:rPr>
              <a:t>RAG</a:t>
            </a:r>
            <a:r>
              <a:rPr lang="zh-CN" altLang="en-US" sz="2200" b="1" dirty="0" smtClean="0">
                <a:solidFill>
                  <a:srgbClr val="7030A0"/>
                </a:solidFill>
                <a:ea typeface="宋体" panose="02010600030101010101" pitchFamily="2" charset="-122"/>
              </a:rPr>
              <a:t>是不可</a:t>
            </a:r>
            <a:r>
              <a:rPr lang="zh-CN" altLang="en-US" sz="2200" b="1" dirty="0">
                <a:solidFill>
                  <a:srgbClr val="7030A0"/>
                </a:solidFill>
                <a:ea typeface="宋体" panose="02010600030101010101" pitchFamily="2" charset="-122"/>
              </a:rPr>
              <a:t>完全</a:t>
            </a:r>
            <a:r>
              <a:rPr lang="zh-CN" altLang="en-US" sz="2200" b="1" dirty="0" smtClean="0">
                <a:solidFill>
                  <a:srgbClr val="7030A0"/>
                </a:solidFill>
                <a:ea typeface="宋体" panose="02010600030101010101" pitchFamily="2" charset="-122"/>
              </a:rPr>
              <a:t>简化</a:t>
            </a:r>
            <a:endParaRPr lang="en-US" altLang="zh-CN" sz="2200" b="1" dirty="0" smtClean="0">
              <a:solidFill>
                <a:srgbClr val="7030A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若不能通过任何简化过程使该图完全简化（图中有环路）</a:t>
            </a:r>
            <a:endParaRPr lang="en-US" altLang="zh-CN" sz="1800" b="1" dirty="0" smtClean="0">
              <a:solidFill>
                <a:srgbClr val="000000"/>
              </a:solidFill>
              <a:ea typeface="宋体" panose="02010600030101010101" pitchFamily="2" charset="-122"/>
            </a:endParaRPr>
          </a:p>
          <a:p>
            <a:pPr lvl="1"/>
            <a:r>
              <a:rPr lang="zh-CN" altLang="en-US" sz="1800" b="1" dirty="0" smtClean="0">
                <a:solidFill>
                  <a:srgbClr val="000000"/>
                </a:solidFill>
                <a:ea typeface="宋体" panose="02010600030101010101" pitchFamily="2" charset="-122"/>
              </a:rPr>
              <a:t>已经证明：对于一个资源分配图，所有的简化顺序，都将得到相同的不可简化图</a:t>
            </a:r>
            <a:endParaRPr lang="en-US" altLang="zh-CN" sz="1800" b="1" dirty="0" smtClean="0">
              <a:solidFill>
                <a:srgbClr val="000000"/>
              </a:solidFill>
              <a:ea typeface="宋体" panose="02010600030101010101" pitchFamily="2" charset="-122"/>
            </a:endParaRPr>
          </a:p>
          <a:p>
            <a:endParaRPr lang="en-US" altLang="zh-CN" sz="2000" b="1" dirty="0">
              <a:solidFill>
                <a:srgbClr val="FF0000"/>
              </a:solidFill>
              <a:ea typeface="宋体" panose="02010600030101010101" pitchFamily="2" charset="-122"/>
            </a:endParaRPr>
          </a:p>
        </p:txBody>
      </p:sp>
    </p:spTree>
    <p:extLst>
      <p:ext uri="{BB962C8B-B14F-4D97-AF65-F5344CB8AC3E}">
        <p14:creationId xmlns:p14="http://schemas.microsoft.com/office/powerpoint/2010/main" val="7933419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8B37B82-CF42-4B0E-8250-FDEBF68A50F7}"/>
              </a:ext>
            </a:extLst>
          </p:cNvPr>
          <p:cNvSpPr>
            <a:spLocks noGrp="1" noChangeArrowheads="1"/>
          </p:cNvSpPr>
          <p:nvPr>
            <p:ph type="title" idx="4294967295"/>
          </p:nvPr>
        </p:nvSpPr>
        <p:spPr>
          <a:xfrm>
            <a:off x="690563" y="603174"/>
            <a:ext cx="8267700" cy="512762"/>
          </a:xfrm>
          <a:ln>
            <a:miter/>
          </a:ln>
        </p:spPr>
        <p:txBody>
          <a:bodyPr/>
          <a:lstStyle/>
          <a:p>
            <a:pPr>
              <a:defRPr/>
            </a:pPr>
            <a:r>
              <a:rPr lang="zh-CN" altLang="en-US" sz="2800" dirty="0" smtClean="0">
                <a:effectLst>
                  <a:outerShdw blurRad="38100" dist="38100" dir="2700000" algn="tl">
                    <a:srgbClr val="C0C0C0"/>
                  </a:outerShdw>
                </a:effectLst>
                <a:ea typeface="宋体" pitchFamily="2" charset="-122"/>
                <a:cs typeface="+mj-cs"/>
              </a:rPr>
              <a:t>可完全简化的</a:t>
            </a:r>
            <a:r>
              <a:rPr lang="en-US" altLang="zh-CN" sz="2800" dirty="0" smtClean="0">
                <a:effectLst>
                  <a:outerShdw blurRad="38100" dist="38100" dir="2700000" algn="tl">
                    <a:srgbClr val="C0C0C0"/>
                  </a:outerShdw>
                </a:effectLst>
                <a:ea typeface="宋体" pitchFamily="2" charset="-122"/>
                <a:cs typeface="+mj-cs"/>
              </a:rPr>
              <a:t>RAG</a:t>
            </a:r>
            <a:endParaRPr lang="en-US" altLang="zh-CN" sz="2800" dirty="0">
              <a:effectLst>
                <a:outerShdw blurRad="38100" dist="38100" dir="2700000" algn="tl">
                  <a:srgbClr val="C0C0C0"/>
                </a:outerShdw>
              </a:effectLst>
              <a:ea typeface="宋体" pitchFamily="2" charset="-122"/>
              <a:cs typeface="+mj-cs"/>
            </a:endParaRPr>
          </a:p>
        </p:txBody>
      </p:sp>
      <p:pic>
        <p:nvPicPr>
          <p:cNvPr id="16387" name="Picture 1032">
            <a:extLst>
              <a:ext uri="{FF2B5EF4-FFF2-40B4-BE49-F238E27FC236}">
                <a16:creationId xmlns:a16="http://schemas.microsoft.com/office/drawing/2014/main" id="{CBD57E18-DE66-4087-AFC8-DA5F4E77A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1939894" y="1722269"/>
            <a:ext cx="3617527" cy="292963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045693" y="1882066"/>
            <a:ext cx="1811045" cy="369332"/>
          </a:xfrm>
          <a:prstGeom prst="rect">
            <a:avLst/>
          </a:prstGeom>
          <a:noFill/>
        </p:spPr>
        <p:txBody>
          <a:bodyPr wrap="square" rtlCol="0">
            <a:spAutoFit/>
          </a:bodyPr>
          <a:lstStyle/>
          <a:p>
            <a:r>
              <a:rPr lang="zh-CN" altLang="en-US" dirty="0" smtClean="0"/>
              <a:t>没有死锁</a:t>
            </a:r>
            <a:endParaRPr lang="zh-CN" altLang="en-US" dirty="0"/>
          </a:p>
        </p:txBody>
      </p:sp>
    </p:spTree>
    <p:extLst>
      <p:ext uri="{BB962C8B-B14F-4D97-AF65-F5344CB8AC3E}">
        <p14:creationId xmlns:p14="http://schemas.microsoft.com/office/powerpoint/2010/main" val="19474767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8F44B01-E3E0-4D79-8FCE-911CBF51D86C}"/>
              </a:ext>
            </a:extLst>
          </p:cNvPr>
          <p:cNvSpPr>
            <a:spLocks noGrp="1" noChangeArrowheads="1"/>
          </p:cNvSpPr>
          <p:nvPr>
            <p:ph type="title" idx="4294967295"/>
          </p:nvPr>
        </p:nvSpPr>
        <p:spPr>
          <a:xfrm>
            <a:off x="463550" y="384175"/>
            <a:ext cx="8728075" cy="469900"/>
          </a:xfrm>
          <a:ln>
            <a:miter/>
          </a:ln>
        </p:spPr>
        <p:txBody>
          <a:bodyPr/>
          <a:lstStyle/>
          <a:p>
            <a:pPr>
              <a:defRPr/>
            </a:pPr>
            <a:r>
              <a:rPr lang="zh-CN" altLang="en-US" sz="2800" dirty="0" smtClean="0">
                <a:effectLst>
                  <a:outerShdw blurRad="38100" dist="38100" dir="2700000" algn="tl">
                    <a:srgbClr val="C0C0C0"/>
                  </a:outerShdw>
                </a:effectLst>
                <a:ea typeface="宋体" pitchFamily="2" charset="-122"/>
              </a:rPr>
              <a:t>不可完全</a:t>
            </a:r>
            <a:r>
              <a:rPr lang="zh-CN" altLang="en-US" sz="2800" dirty="0">
                <a:effectLst>
                  <a:outerShdw blurRad="38100" dist="38100" dir="2700000" algn="tl">
                    <a:srgbClr val="C0C0C0"/>
                  </a:outerShdw>
                </a:effectLst>
                <a:ea typeface="宋体" pitchFamily="2" charset="-122"/>
              </a:rPr>
              <a:t>简化的</a:t>
            </a:r>
            <a:r>
              <a:rPr lang="en-US" altLang="zh-CN" sz="2800" dirty="0">
                <a:effectLst>
                  <a:outerShdw blurRad="38100" dist="38100" dir="2700000" algn="tl">
                    <a:srgbClr val="C0C0C0"/>
                  </a:outerShdw>
                </a:effectLst>
                <a:ea typeface="宋体" pitchFamily="2" charset="-122"/>
              </a:rPr>
              <a:t>RAG</a:t>
            </a:r>
            <a:endParaRPr lang="en-US" altLang="zh-CN" sz="2800" dirty="0">
              <a:solidFill>
                <a:srgbClr val="0009C0"/>
              </a:solidFill>
              <a:effectLst>
                <a:outerShdw blurRad="38100" dist="38100" dir="2700000" algn="tl">
                  <a:srgbClr val="C0C0C0"/>
                </a:outerShdw>
              </a:effectLst>
              <a:ea typeface="宋体" pitchFamily="2" charset="-122"/>
              <a:cs typeface="+mj-cs"/>
            </a:endParaRPr>
          </a:p>
        </p:txBody>
      </p:sp>
      <p:pic>
        <p:nvPicPr>
          <p:cNvPr id="17411" name="Picture 6">
            <a:extLst>
              <a:ext uri="{FF2B5EF4-FFF2-40B4-BE49-F238E27FC236}">
                <a16:creationId xmlns:a16="http://schemas.microsoft.com/office/drawing/2014/main" id="{E25DD704-9CCC-432D-B4CA-3608EE4F3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067" t="934" r="25284" b="1547"/>
          <a:stretch>
            <a:fillRect/>
          </a:stretch>
        </p:blipFill>
        <p:spPr bwMode="auto">
          <a:xfrm>
            <a:off x="2467991" y="1562470"/>
            <a:ext cx="3210033" cy="332182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7412" name="文本框 1">
            <a:extLst>
              <a:ext uri="{FF2B5EF4-FFF2-40B4-BE49-F238E27FC236}">
                <a16:creationId xmlns:a16="http://schemas.microsoft.com/office/drawing/2014/main" id="{FCF01D88-B6C8-4E27-8EA7-6EAA4A2EF3DD}"/>
              </a:ext>
            </a:extLst>
          </p:cNvPr>
          <p:cNvSpPr txBox="1">
            <a:spLocks noChangeArrowheads="1"/>
          </p:cNvSpPr>
          <p:nvPr/>
        </p:nvSpPr>
        <p:spPr bwMode="auto">
          <a:xfrm>
            <a:off x="834640" y="5254117"/>
            <a:ext cx="729730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spcBef>
                <a:spcPct val="0"/>
              </a:spcBef>
              <a:buClrTx/>
              <a:buSzTx/>
              <a:buFontTx/>
              <a:buNone/>
            </a:pPr>
            <a:r>
              <a:rPr lang="zh-CN" altLang="en-US" sz="1800" dirty="0">
                <a:ea typeface="宋体" panose="02010600030101010101" pitchFamily="2" charset="-122"/>
              </a:rPr>
              <a:t>该时刻，进程</a:t>
            </a:r>
            <a:r>
              <a:rPr lang="en-US" altLang="zh-CN" sz="1800" dirty="0">
                <a:ea typeface="宋体" panose="02010600030101010101" pitchFamily="2" charset="-122"/>
              </a:rPr>
              <a:t>p1</a:t>
            </a:r>
            <a:r>
              <a:rPr lang="zh-CN" altLang="en-US" sz="1800" dirty="0">
                <a:ea typeface="宋体" panose="02010600030101010101" pitchFamily="2" charset="-122"/>
              </a:rPr>
              <a:t>、</a:t>
            </a:r>
            <a:r>
              <a:rPr lang="en-US" altLang="zh-CN" sz="1800" dirty="0">
                <a:ea typeface="宋体" panose="02010600030101010101" pitchFamily="2" charset="-122"/>
              </a:rPr>
              <a:t>p2</a:t>
            </a:r>
            <a:r>
              <a:rPr lang="zh-CN" altLang="en-US" sz="1800" dirty="0">
                <a:ea typeface="宋体" panose="02010600030101010101" pitchFamily="2" charset="-122"/>
              </a:rPr>
              <a:t>、</a:t>
            </a:r>
            <a:r>
              <a:rPr lang="en-US" altLang="zh-CN" sz="1800" dirty="0">
                <a:ea typeface="宋体" panose="02010600030101010101" pitchFamily="2" charset="-122"/>
              </a:rPr>
              <a:t>p3</a:t>
            </a:r>
            <a:r>
              <a:rPr lang="zh-CN" altLang="en-US" sz="1800" dirty="0">
                <a:ea typeface="宋体" panose="02010600030101010101" pitchFamily="2" charset="-122"/>
              </a:rPr>
              <a:t>均</a:t>
            </a:r>
            <a:r>
              <a:rPr lang="zh-CN" altLang="en-US" sz="1800" dirty="0">
                <a:solidFill>
                  <a:srgbClr val="7030A0"/>
                </a:solidFill>
                <a:ea typeface="宋体" panose="02010600030101010101" pitchFamily="2" charset="-122"/>
              </a:rPr>
              <a:t>占用资源</a:t>
            </a:r>
            <a:r>
              <a:rPr lang="zh-CN" altLang="en-US" sz="1800" dirty="0">
                <a:ea typeface="宋体" panose="02010600030101010101" pitchFamily="2" charset="-122"/>
              </a:rPr>
              <a:t>，并进入</a:t>
            </a:r>
            <a:r>
              <a:rPr lang="zh-CN" altLang="en-US" sz="1800" b="1" dirty="0">
                <a:solidFill>
                  <a:srgbClr val="FF0000"/>
                </a:solidFill>
                <a:ea typeface="宋体" panose="02010600030101010101" pitchFamily="2" charset="-122"/>
              </a:rPr>
              <a:t>等待状态</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且互相等待对方所占用的资源</a:t>
            </a:r>
            <a:r>
              <a:rPr lang="zh-CN" altLang="en-US" sz="1800" dirty="0">
                <a:ea typeface="宋体" panose="02010600030101010101" pitchFamily="2" charset="-122"/>
              </a:rPr>
              <a:t>；</a:t>
            </a:r>
          </a:p>
        </p:txBody>
      </p:sp>
      <p:sp>
        <p:nvSpPr>
          <p:cNvPr id="2" name="矩形 1"/>
          <p:cNvSpPr/>
          <p:nvPr/>
        </p:nvSpPr>
        <p:spPr>
          <a:xfrm>
            <a:off x="6175264" y="1797274"/>
            <a:ext cx="2517036" cy="646331"/>
          </a:xfrm>
          <a:prstGeom prst="rect">
            <a:avLst/>
          </a:prstGeom>
        </p:spPr>
        <p:txBody>
          <a:bodyPr wrap="none">
            <a:spAutoFit/>
          </a:bodyPr>
          <a:lstStyle/>
          <a:p>
            <a:r>
              <a:rPr lang="zh-CN" altLang="en-US" dirty="0" smtClean="0"/>
              <a:t>死锁进程：</a:t>
            </a:r>
            <a:r>
              <a:rPr lang="en-US" altLang="zh-CN" dirty="0" smtClean="0"/>
              <a:t>P</a:t>
            </a:r>
            <a:r>
              <a:rPr lang="en-US" altLang="zh-CN" baseline="-25000" dirty="0" smtClean="0"/>
              <a:t>1</a:t>
            </a:r>
            <a:r>
              <a:rPr lang="zh-CN" altLang="en-US" dirty="0" smtClean="0"/>
              <a:t>、</a:t>
            </a:r>
            <a:r>
              <a:rPr lang="en-US" altLang="zh-CN" dirty="0" smtClean="0"/>
              <a:t>P</a:t>
            </a:r>
            <a:r>
              <a:rPr lang="en-US" altLang="zh-CN" baseline="-25000" dirty="0" smtClean="0"/>
              <a:t>2</a:t>
            </a:r>
            <a:r>
              <a:rPr lang="zh-CN" altLang="en-US" dirty="0" smtClean="0"/>
              <a:t>、</a:t>
            </a:r>
            <a:r>
              <a:rPr lang="en-US" altLang="zh-CN" dirty="0" smtClean="0"/>
              <a:t>P</a:t>
            </a:r>
            <a:r>
              <a:rPr lang="en-US" altLang="zh-CN" baseline="-25000" dirty="0" smtClean="0"/>
              <a:t>3</a:t>
            </a:r>
          </a:p>
          <a:p>
            <a:endParaRPr lang="zh-CN" altLang="en-US" dirty="0"/>
          </a:p>
        </p:txBody>
      </p:sp>
    </p:spTree>
    <p:extLst>
      <p:ext uri="{BB962C8B-B14F-4D97-AF65-F5344CB8AC3E}">
        <p14:creationId xmlns:p14="http://schemas.microsoft.com/office/powerpoint/2010/main" val="389175299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625C28-DA69-43F4-82A7-35F8F9253F52}"/>
              </a:ext>
            </a:extLst>
          </p:cNvPr>
          <p:cNvSpPr>
            <a:spLocks noGrp="1" noChangeArrowheads="1"/>
          </p:cNvSpPr>
          <p:nvPr>
            <p:ph type="title" idx="4294967295"/>
          </p:nvPr>
        </p:nvSpPr>
        <p:spPr>
          <a:xfrm>
            <a:off x="1036638" y="334963"/>
            <a:ext cx="7772400" cy="565150"/>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7.6.1 </a:t>
            </a:r>
            <a:r>
              <a:rPr lang="en-US" altLang="zh-CN" sz="2800" dirty="0">
                <a:solidFill>
                  <a:srgbClr val="009900"/>
                </a:solidFill>
                <a:effectLst>
                  <a:outerShdw blurRad="38100" dist="38100" dir="2700000" algn="tl">
                    <a:srgbClr val="C0C0C0"/>
                  </a:outerShdw>
                </a:effectLst>
                <a:ea typeface="宋体" pitchFamily="2" charset="-122"/>
                <a:cs typeface="+mj-cs"/>
              </a:rPr>
              <a:t>Single Instance </a:t>
            </a:r>
            <a:r>
              <a:rPr lang="en-US" altLang="zh-CN" sz="2800" dirty="0">
                <a:effectLst>
                  <a:outerShdw blurRad="38100" dist="38100" dir="2700000" algn="tl">
                    <a:srgbClr val="C0C0C0"/>
                  </a:outerShdw>
                </a:effectLst>
                <a:ea typeface="宋体" pitchFamily="2" charset="-122"/>
                <a:cs typeface="+mj-cs"/>
              </a:rPr>
              <a:t>of Each Resource Type</a:t>
            </a:r>
          </a:p>
        </p:txBody>
      </p:sp>
      <p:sp>
        <p:nvSpPr>
          <p:cNvPr id="83971" name="Rectangle 3">
            <a:extLst>
              <a:ext uri="{FF2B5EF4-FFF2-40B4-BE49-F238E27FC236}">
                <a16:creationId xmlns:a16="http://schemas.microsoft.com/office/drawing/2014/main" id="{5DECC9D3-1DEB-4541-A36F-6BD893B6C690}"/>
              </a:ext>
            </a:extLst>
          </p:cNvPr>
          <p:cNvSpPr>
            <a:spLocks noGrp="1" noChangeArrowheads="1"/>
          </p:cNvSpPr>
          <p:nvPr>
            <p:ph type="body" idx="4294967295"/>
          </p:nvPr>
        </p:nvSpPr>
        <p:spPr>
          <a:xfrm>
            <a:off x="827088" y="1425575"/>
            <a:ext cx="7312025" cy="4511675"/>
          </a:xfrm>
        </p:spPr>
        <p:txBody>
          <a:bodyPr/>
          <a:lstStyle/>
          <a:p>
            <a:r>
              <a:rPr lang="en-US" altLang="zh-CN" sz="2000" dirty="0">
                <a:ea typeface="宋体" panose="02010600030101010101" pitchFamily="2" charset="-122"/>
              </a:rPr>
              <a:t>Maintain </a:t>
            </a:r>
            <a:r>
              <a:rPr lang="en-US" altLang="zh-CN" sz="2000" i="1" dirty="0">
                <a:solidFill>
                  <a:srgbClr val="FF0066"/>
                </a:solidFill>
                <a:ea typeface="宋体" panose="02010600030101010101" pitchFamily="2" charset="-122"/>
              </a:rPr>
              <a:t>wait-for</a:t>
            </a:r>
            <a:r>
              <a:rPr lang="en-US" altLang="zh-CN" sz="2000" dirty="0">
                <a:solidFill>
                  <a:srgbClr val="FF0066"/>
                </a:solidFill>
                <a:ea typeface="宋体" panose="02010600030101010101" pitchFamily="2" charset="-122"/>
              </a:rPr>
              <a:t> </a:t>
            </a:r>
            <a:r>
              <a:rPr lang="en-US" altLang="zh-CN" sz="2000" dirty="0">
                <a:ea typeface="宋体" panose="02010600030101010101" pitchFamily="2" charset="-122"/>
              </a:rPr>
              <a:t>graph</a:t>
            </a:r>
          </a:p>
          <a:p>
            <a:pPr lvl="1"/>
            <a:r>
              <a:rPr lang="en-US" altLang="zh-CN" sz="1800" dirty="0">
                <a:ea typeface="宋体" panose="02010600030101010101" pitchFamily="2" charset="-122"/>
              </a:rPr>
              <a:t>Nodes are processes.</a:t>
            </a:r>
          </a:p>
          <a:p>
            <a:pPr lvl="1"/>
            <a:r>
              <a:rPr lang="en-US" altLang="zh-CN" sz="1800" i="1" dirty="0">
                <a:solidFill>
                  <a:srgbClr val="7030A0"/>
                </a:solidFill>
                <a:ea typeface="宋体" panose="02010600030101010101" pitchFamily="2" charset="-122"/>
              </a:rPr>
              <a:t>P</a:t>
            </a:r>
            <a:r>
              <a:rPr lang="en-US" altLang="zh-CN" sz="1800" i="1" baseline="-25000" dirty="0">
                <a:solidFill>
                  <a:srgbClr val="7030A0"/>
                </a:solidFill>
                <a:ea typeface="宋体" panose="02010600030101010101" pitchFamily="2" charset="-122"/>
              </a:rPr>
              <a:t>i</a:t>
            </a:r>
            <a:r>
              <a:rPr lang="en-US" altLang="zh-CN" sz="1800"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sym typeface="Symbol" panose="05050102010706020507" pitchFamily="18" charset="2"/>
              </a:rPr>
              <a:t> </a:t>
            </a:r>
            <a:r>
              <a:rPr lang="en-US" altLang="zh-CN" sz="1800" i="1" dirty="0" err="1">
                <a:solidFill>
                  <a:srgbClr val="7030A0"/>
                </a:solidFill>
                <a:ea typeface="宋体" panose="02010600030101010101" pitchFamily="2" charset="-122"/>
                <a:sym typeface="Symbol" panose="05050102010706020507" pitchFamily="18" charset="2"/>
              </a:rPr>
              <a:t>P</a:t>
            </a:r>
            <a:r>
              <a:rPr lang="en-US" altLang="zh-CN" sz="1800" i="1" baseline="-25000" dirty="0" err="1">
                <a:solidFill>
                  <a:srgbClr val="7030A0"/>
                </a:solidFill>
                <a:ea typeface="宋体" panose="02010600030101010101" pitchFamily="2" charset="-122"/>
                <a:sym typeface="Symbol" panose="05050102010706020507" pitchFamily="18" charset="2"/>
              </a:rPr>
              <a:t>j</a:t>
            </a:r>
            <a:r>
              <a:rPr lang="en-US" altLang="zh-CN" sz="1800" i="1" baseline="-25000" dirty="0">
                <a:solidFill>
                  <a:srgbClr val="7030A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i="1" dirty="0">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is waiting for</a:t>
            </a:r>
            <a:r>
              <a:rPr lang="en-US" altLang="zh-CN" sz="1800" i="1" dirty="0">
                <a:ea typeface="宋体" panose="02010600030101010101" pitchFamily="2" charset="-122"/>
                <a:sym typeface="Symbol" panose="05050102010706020507" pitchFamily="18" charset="2"/>
              </a:rPr>
              <a:t> </a:t>
            </a:r>
            <a:r>
              <a:rPr lang="en-US" altLang="zh-CN" sz="1800" i="1" dirty="0" err="1">
                <a:ea typeface="宋体" panose="02010600030101010101" pitchFamily="2" charset="-122"/>
                <a:sym typeface="Symbol" panose="05050102010706020507" pitchFamily="18" charset="2"/>
              </a:rPr>
              <a:t>P</a:t>
            </a:r>
            <a:r>
              <a:rPr lang="en-US" altLang="zh-CN" sz="1800" i="1" baseline="-25000" dirty="0" err="1">
                <a:ea typeface="宋体" panose="02010600030101010101" pitchFamily="2" charset="-122"/>
                <a:sym typeface="Symbol" panose="05050102010706020507" pitchFamily="18" charset="2"/>
              </a:rPr>
              <a:t>j</a:t>
            </a:r>
            <a:r>
              <a:rPr lang="en-US" altLang="zh-CN" sz="1800" i="1" dirty="0">
                <a:ea typeface="宋体" panose="02010600030101010101" pitchFamily="2" charset="-122"/>
                <a:sym typeface="Symbol" panose="05050102010706020507" pitchFamily="18" charset="2"/>
              </a:rPr>
              <a:t>.</a:t>
            </a:r>
            <a:br>
              <a:rPr lang="en-US" altLang="zh-CN" sz="1800" i="1" dirty="0">
                <a:ea typeface="宋体" panose="02010600030101010101" pitchFamily="2" charset="-122"/>
                <a:sym typeface="Symbol" panose="05050102010706020507" pitchFamily="18" charset="2"/>
              </a:rPr>
            </a:br>
            <a:endParaRPr lang="en-US" altLang="zh-CN" sz="1800" i="1" dirty="0">
              <a:ea typeface="宋体" panose="02010600030101010101" pitchFamily="2" charset="-122"/>
              <a:sym typeface="Symbol" panose="05050102010706020507" pitchFamily="18" charset="2"/>
            </a:endParaRPr>
          </a:p>
          <a:p>
            <a:r>
              <a:rPr lang="en-US" altLang="zh-CN" sz="2000" dirty="0">
                <a:ea typeface="宋体" panose="02010600030101010101" pitchFamily="2" charset="-122"/>
              </a:rPr>
              <a:t>Periodically invoke an algorithm that searches for </a:t>
            </a:r>
            <a:r>
              <a:rPr lang="en-US" altLang="zh-CN" sz="2000" dirty="0">
                <a:solidFill>
                  <a:srgbClr val="FF0066"/>
                </a:solidFill>
                <a:ea typeface="宋体" panose="02010600030101010101" pitchFamily="2" charset="-122"/>
              </a:rPr>
              <a:t>a cycle</a:t>
            </a:r>
            <a:r>
              <a:rPr lang="en-US" altLang="zh-CN" sz="2000" dirty="0">
                <a:ea typeface="宋体" panose="02010600030101010101" pitchFamily="2" charset="-122"/>
              </a:rPr>
              <a:t> in the graph. </a:t>
            </a:r>
            <a:r>
              <a:rPr lang="en-US" altLang="zh-CN" sz="2000" dirty="0">
                <a:solidFill>
                  <a:srgbClr val="FF0066"/>
                </a:solidFill>
                <a:ea typeface="宋体" panose="02010600030101010101" pitchFamily="2" charset="-122"/>
              </a:rPr>
              <a:t>If there is a </a:t>
            </a:r>
            <a:r>
              <a:rPr lang="en-US" altLang="zh-CN" sz="2000" b="1" dirty="0">
                <a:solidFill>
                  <a:srgbClr val="FF0066"/>
                </a:solidFill>
                <a:ea typeface="宋体" panose="02010600030101010101" pitchFamily="2" charset="-122"/>
              </a:rPr>
              <a:t>cycle</a:t>
            </a:r>
            <a:r>
              <a:rPr lang="en-US" altLang="zh-CN" sz="2000" dirty="0">
                <a:solidFill>
                  <a:srgbClr val="FF0066"/>
                </a:solidFill>
                <a:ea typeface="宋体" panose="02010600030101010101" pitchFamily="2" charset="-122"/>
              </a:rPr>
              <a:t>, there exists a deadlock</a:t>
            </a:r>
            <a:r>
              <a:rPr lang="en-US" altLang="zh-CN" sz="2000" dirty="0">
                <a:ea typeface="宋体" panose="02010600030101010101" pitchFamily="2" charset="-122"/>
              </a:rPr>
              <a:t>.</a:t>
            </a:r>
          </a:p>
          <a:p>
            <a:pPr>
              <a:buFont typeface="Monotype Sorts" pitchFamily="2" charset="2"/>
              <a:buNone/>
            </a:pPr>
            <a:endParaRPr lang="en-US" altLang="zh-CN" sz="2000" dirty="0">
              <a:ea typeface="宋体" panose="02010600030101010101" pitchFamily="2" charset="-122"/>
            </a:endParaRPr>
          </a:p>
          <a:p>
            <a:r>
              <a:rPr lang="en-US" altLang="zh-CN" sz="2000" dirty="0">
                <a:ea typeface="宋体" panose="02010600030101010101" pitchFamily="2" charset="-122"/>
              </a:rPr>
              <a:t>An algorithm to detect a cycle in a graph requires an order of</a:t>
            </a:r>
            <a:r>
              <a:rPr lang="en-US" altLang="zh-CN" sz="2000" i="1" dirty="0">
                <a:ea typeface="宋体" panose="02010600030101010101" pitchFamily="2" charset="-122"/>
              </a:rPr>
              <a:t> n</a:t>
            </a:r>
            <a:r>
              <a:rPr lang="en-US" altLang="zh-CN" sz="2000" baseline="30000" dirty="0">
                <a:ea typeface="宋体" panose="02010600030101010101" pitchFamily="2" charset="-122"/>
              </a:rPr>
              <a:t>2</a:t>
            </a:r>
            <a:r>
              <a:rPr lang="en-US" altLang="zh-CN" sz="2000" dirty="0">
                <a:ea typeface="宋体" panose="02010600030101010101" pitchFamily="2" charset="-122"/>
              </a:rPr>
              <a:t> operations, where </a:t>
            </a:r>
            <a:r>
              <a:rPr lang="en-US" altLang="zh-CN" sz="2000" i="1" dirty="0">
                <a:ea typeface="宋体" panose="02010600030101010101" pitchFamily="2" charset="-122"/>
              </a:rPr>
              <a:t>n</a:t>
            </a:r>
            <a:r>
              <a:rPr lang="en-US" altLang="zh-CN" sz="2000" dirty="0">
                <a:ea typeface="宋体" panose="02010600030101010101" pitchFamily="2" charset="-122"/>
              </a:rPr>
              <a:t> is the number of vertices in the graph.</a:t>
            </a:r>
            <a:r>
              <a:rPr lang="zh-CN" altLang="en-US" sz="2000" dirty="0">
                <a:ea typeface="宋体" panose="02010600030101010101" pitchFamily="2" charset="-122"/>
              </a:rPr>
              <a:t>（</a:t>
            </a:r>
            <a:r>
              <a:rPr lang="en-US" altLang="zh-CN" sz="2000" dirty="0">
                <a:ea typeface="宋体" panose="02010600030101010101" pitchFamily="2" charset="-122"/>
              </a:rPr>
              <a:t>O(</a:t>
            </a:r>
            <a:r>
              <a:rPr lang="en-US" altLang="zh-CN" sz="2000" i="1" dirty="0">
                <a:ea typeface="宋体" panose="02010600030101010101" pitchFamily="2" charset="-122"/>
              </a:rPr>
              <a:t>n</a:t>
            </a:r>
            <a:r>
              <a:rPr lang="en-US" altLang="zh-CN" sz="2000" baseline="30000" dirty="0">
                <a:ea typeface="宋体" panose="02010600030101010101" pitchFamily="2" charset="-122"/>
              </a:rPr>
              <a:t>2</a:t>
            </a:r>
            <a:r>
              <a:rPr lang="en-US" altLang="zh-CN" sz="2000" dirty="0">
                <a:ea typeface="宋体" panose="02010600030101010101" pitchFamily="2" charset="-122"/>
              </a:rPr>
              <a:t>)</a:t>
            </a:r>
            <a:r>
              <a:rPr lang="zh-CN" altLang="en-US"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8F09528-210D-4026-A173-884E359C11F9}"/>
              </a:ext>
            </a:extLst>
          </p:cNvPr>
          <p:cNvSpPr>
            <a:spLocks noGrp="1" noChangeArrowheads="1"/>
          </p:cNvSpPr>
          <p:nvPr>
            <p:ph type="title" idx="4294967295"/>
          </p:nvPr>
        </p:nvSpPr>
        <p:spPr>
          <a:xfrm>
            <a:off x="1039813" y="581025"/>
            <a:ext cx="7285037" cy="457200"/>
          </a:xfrm>
          <a:ln>
            <a:miter/>
          </a:ln>
        </p:spPr>
        <p:txBody>
          <a:bodyPr/>
          <a:lstStyle/>
          <a:p>
            <a:pPr>
              <a:defRPr/>
            </a:pPr>
            <a:r>
              <a:rPr lang="en-US" altLang="zh-CN" sz="2000">
                <a:effectLst>
                  <a:outerShdw blurRad="38100" dist="38100" dir="2700000" algn="tl">
                    <a:srgbClr val="C0C0C0"/>
                  </a:outerShdw>
                </a:effectLst>
                <a:ea typeface="宋体" pitchFamily="2" charset="-122"/>
                <a:cs typeface="+mj-cs"/>
              </a:rPr>
              <a:t>Resource-Allocation Graph and Wait-for Graph</a:t>
            </a:r>
          </a:p>
        </p:txBody>
      </p:sp>
      <p:sp>
        <p:nvSpPr>
          <p:cNvPr id="84995" name="Text Box 5">
            <a:extLst>
              <a:ext uri="{FF2B5EF4-FFF2-40B4-BE49-F238E27FC236}">
                <a16:creationId xmlns:a16="http://schemas.microsoft.com/office/drawing/2014/main" id="{A2837EAB-2861-4ACC-A86C-0CF8039B0241}"/>
              </a:ext>
            </a:extLst>
          </p:cNvPr>
          <p:cNvSpPr txBox="1">
            <a:spLocks noChangeArrowheads="1"/>
          </p:cNvSpPr>
          <p:nvPr/>
        </p:nvSpPr>
        <p:spPr bwMode="auto">
          <a:xfrm>
            <a:off x="1039813" y="5292725"/>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 </a:t>
            </a:r>
            <a:r>
              <a:rPr lang="en-US" altLang="zh-CN" sz="1800">
                <a:solidFill>
                  <a:srgbClr val="000099"/>
                </a:solidFill>
                <a:ea typeface="宋体" panose="02010600030101010101" pitchFamily="2" charset="-122"/>
              </a:rPr>
              <a:t>Resource-Allocation Graph</a:t>
            </a:r>
          </a:p>
        </p:txBody>
      </p:sp>
      <p:sp>
        <p:nvSpPr>
          <p:cNvPr id="84996" name="Text Box 6">
            <a:extLst>
              <a:ext uri="{FF2B5EF4-FFF2-40B4-BE49-F238E27FC236}">
                <a16:creationId xmlns:a16="http://schemas.microsoft.com/office/drawing/2014/main" id="{0A8EF12B-A961-413B-8F1F-FA85B96B55EE}"/>
              </a:ext>
            </a:extLst>
          </p:cNvPr>
          <p:cNvSpPr txBox="1">
            <a:spLocks noChangeArrowheads="1"/>
          </p:cNvSpPr>
          <p:nvPr/>
        </p:nvSpPr>
        <p:spPr bwMode="auto">
          <a:xfrm>
            <a:off x="4932363" y="5292725"/>
            <a:ext cx="3582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cs typeface="Arial"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cs typeface="Arial"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cs typeface="Arial"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cs typeface="Arial"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 (b</a:t>
            </a:r>
            <a:r>
              <a:rPr lang="en-US" altLang="zh-CN" sz="1800" dirty="0">
                <a:solidFill>
                  <a:srgbClr val="7030A0"/>
                </a:solidFill>
                <a:ea typeface="宋体" panose="02010600030101010101" pitchFamily="2" charset="-122"/>
              </a:rPr>
              <a:t>) Corresponding wait-for graph</a:t>
            </a:r>
          </a:p>
        </p:txBody>
      </p:sp>
      <p:pic>
        <p:nvPicPr>
          <p:cNvPr id="84997" name="Picture 8">
            <a:extLst>
              <a:ext uri="{FF2B5EF4-FFF2-40B4-BE49-F238E27FC236}">
                <a16:creationId xmlns:a16="http://schemas.microsoft.com/office/drawing/2014/main" id="{C8456E6A-E390-41BB-8D29-7714FAC82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8" t="7358" r="523" b="7356"/>
          <a:stretch>
            <a:fillRect/>
          </a:stretch>
        </p:blipFill>
        <p:spPr bwMode="auto">
          <a:xfrm>
            <a:off x="1849438" y="1562100"/>
            <a:ext cx="5313362" cy="34432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58C7409-D7F0-4092-95D8-B464785A4BCE}"/>
              </a:ext>
            </a:extLst>
          </p:cNvPr>
          <p:cNvSpPr>
            <a:spLocks noGrp="1" noChangeArrowheads="1"/>
          </p:cNvSpPr>
          <p:nvPr>
            <p:ph type="title" idx="4294967295"/>
          </p:nvPr>
        </p:nvSpPr>
        <p:spPr>
          <a:xfrm>
            <a:off x="858838" y="736600"/>
            <a:ext cx="7772400" cy="579438"/>
          </a:xfrm>
          <a:ln>
            <a:miter/>
          </a:ln>
        </p:spPr>
        <p:txBody>
          <a:bodyPr/>
          <a:lstStyle/>
          <a:p>
            <a:pPr>
              <a:defRPr/>
            </a:pPr>
            <a:r>
              <a:rPr lang="en-US" altLang="zh-CN" sz="2800" dirty="0">
                <a:effectLst>
                  <a:outerShdw blurRad="38100" dist="38100" dir="2700000" algn="tl">
                    <a:srgbClr val="C0C0C0"/>
                  </a:outerShdw>
                </a:effectLst>
                <a:ea typeface="宋体" pitchFamily="2" charset="-122"/>
                <a:cs typeface="+mj-cs"/>
              </a:rPr>
              <a:t>7.6.2 </a:t>
            </a:r>
            <a:r>
              <a:rPr lang="en-US" altLang="zh-CN" sz="2800" dirty="0">
                <a:solidFill>
                  <a:srgbClr val="006600"/>
                </a:solidFill>
                <a:effectLst>
                  <a:outerShdw blurRad="38100" dist="38100" dir="2700000" algn="tl">
                    <a:srgbClr val="C0C0C0"/>
                  </a:outerShdw>
                </a:effectLst>
                <a:ea typeface="宋体" pitchFamily="2" charset="-122"/>
                <a:cs typeface="+mj-cs"/>
              </a:rPr>
              <a:t>Several Instances </a:t>
            </a:r>
            <a:r>
              <a:rPr lang="en-US" altLang="zh-CN" sz="2800" dirty="0">
                <a:effectLst>
                  <a:outerShdw blurRad="38100" dist="38100" dir="2700000" algn="tl">
                    <a:srgbClr val="C0C0C0"/>
                  </a:outerShdw>
                </a:effectLst>
                <a:ea typeface="宋体" pitchFamily="2" charset="-122"/>
                <a:cs typeface="+mj-cs"/>
              </a:rPr>
              <a:t>of a Resource Type</a:t>
            </a:r>
          </a:p>
        </p:txBody>
      </p:sp>
      <p:sp>
        <p:nvSpPr>
          <p:cNvPr id="86019" name="Rectangle 3">
            <a:extLst>
              <a:ext uri="{FF2B5EF4-FFF2-40B4-BE49-F238E27FC236}">
                <a16:creationId xmlns:a16="http://schemas.microsoft.com/office/drawing/2014/main" id="{61FA882C-586C-4F02-8391-5CB6B0DA0C9C}"/>
              </a:ext>
            </a:extLst>
          </p:cNvPr>
          <p:cNvSpPr>
            <a:spLocks noGrp="1" noChangeArrowheads="1"/>
          </p:cNvSpPr>
          <p:nvPr>
            <p:ph type="body" idx="4294967295"/>
          </p:nvPr>
        </p:nvSpPr>
        <p:spPr>
          <a:xfrm>
            <a:off x="919163" y="1816100"/>
            <a:ext cx="7110412" cy="3794125"/>
          </a:xfrm>
        </p:spPr>
        <p:txBody>
          <a:bodyPr/>
          <a:lstStyle/>
          <a:p>
            <a:r>
              <a:rPr lang="en-US" altLang="zh-CN" sz="2000" b="1" i="1">
                <a:solidFill>
                  <a:srgbClr val="FF0000"/>
                </a:solidFill>
                <a:ea typeface="宋体" panose="02010600030101010101" pitchFamily="2" charset="-122"/>
              </a:rPr>
              <a:t>Available</a:t>
            </a:r>
            <a:r>
              <a:rPr lang="en-US" altLang="zh-CN" sz="2000" i="1">
                <a:ea typeface="宋体" panose="02010600030101010101" pitchFamily="2" charset="-122"/>
              </a:rPr>
              <a:t>:</a:t>
            </a:r>
            <a:r>
              <a:rPr lang="en-US" altLang="zh-CN" sz="2000">
                <a:ea typeface="宋体" panose="02010600030101010101" pitchFamily="2" charset="-122"/>
              </a:rPr>
              <a:t>  A vector of length </a:t>
            </a:r>
            <a:r>
              <a:rPr lang="en-US" altLang="zh-CN" sz="2000" i="1">
                <a:ea typeface="宋体" panose="02010600030101010101" pitchFamily="2" charset="-122"/>
              </a:rPr>
              <a:t>m</a:t>
            </a:r>
            <a:r>
              <a:rPr lang="en-US" altLang="zh-CN" sz="2000">
                <a:ea typeface="宋体" panose="02010600030101010101" pitchFamily="2" charset="-122"/>
              </a:rPr>
              <a:t> indicates the number of available resources of each type.</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Allocation</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defines the number of resources of each type currently allocated to each process.</a:t>
            </a:r>
            <a:br>
              <a:rPr lang="en-US" altLang="zh-CN" sz="2000">
                <a:ea typeface="宋体" panose="02010600030101010101" pitchFamily="2" charset="-122"/>
              </a:rPr>
            </a:br>
            <a:endParaRPr lang="en-US" altLang="zh-CN" sz="2000">
              <a:ea typeface="宋体" panose="02010600030101010101" pitchFamily="2" charset="-122"/>
            </a:endParaRPr>
          </a:p>
          <a:p>
            <a:r>
              <a:rPr lang="en-US" altLang="zh-CN" sz="2000" b="1" i="1">
                <a:solidFill>
                  <a:srgbClr val="FF0000"/>
                </a:solidFill>
                <a:ea typeface="宋体" panose="02010600030101010101" pitchFamily="2" charset="-122"/>
              </a:rPr>
              <a:t>Request</a:t>
            </a:r>
            <a:r>
              <a:rPr lang="en-US" altLang="zh-CN" sz="2000" i="1">
                <a:ea typeface="宋体" panose="02010600030101010101" pitchFamily="2" charset="-122"/>
              </a:rPr>
              <a:t>:</a:t>
            </a:r>
            <a:r>
              <a:rPr lang="en-US" altLang="zh-CN" sz="2000">
                <a:ea typeface="宋体" panose="02010600030101010101" pitchFamily="2" charset="-122"/>
              </a:rPr>
              <a:t>  An </a:t>
            </a:r>
            <a:r>
              <a:rPr lang="en-US" altLang="zh-CN" sz="2000" i="1">
                <a:ea typeface="宋体" panose="02010600030101010101" pitchFamily="2" charset="-122"/>
              </a:rPr>
              <a:t>n </a:t>
            </a:r>
            <a:r>
              <a:rPr lang="en-US" altLang="zh-CN" sz="2000">
                <a:ea typeface="宋体" panose="02010600030101010101" pitchFamily="2" charset="-122"/>
              </a:rPr>
              <a:t>x</a:t>
            </a:r>
            <a:r>
              <a:rPr lang="en-US" altLang="zh-CN" sz="2000" i="1">
                <a:ea typeface="宋体" panose="02010600030101010101" pitchFamily="2" charset="-122"/>
              </a:rPr>
              <a:t> m</a:t>
            </a:r>
            <a:r>
              <a:rPr lang="en-US" altLang="zh-CN" sz="2000">
                <a:ea typeface="宋体" panose="02010600030101010101" pitchFamily="2" charset="-122"/>
              </a:rPr>
              <a:t> matrix indicates the current request  of each process.  If </a:t>
            </a:r>
            <a:r>
              <a:rPr lang="en-US" altLang="zh-CN" sz="2000" i="1">
                <a:ea typeface="宋体" panose="02010600030101010101" pitchFamily="2" charset="-122"/>
              </a:rPr>
              <a:t>Request </a:t>
            </a:r>
            <a:r>
              <a:rPr lang="en-US" altLang="zh-CN" sz="2000">
                <a:ea typeface="宋体" panose="02010600030101010101" pitchFamily="2" charset="-122"/>
              </a:rPr>
              <a:t>[</a:t>
            </a:r>
            <a:r>
              <a:rPr lang="en-US" altLang="zh-CN" sz="2000" i="1">
                <a:ea typeface="宋体" panose="02010600030101010101" pitchFamily="2" charset="-122"/>
              </a:rPr>
              <a:t>i</a:t>
            </a:r>
            <a:r>
              <a:rPr lang="en-US" altLang="zh-CN" sz="2000" i="1" baseline="-25000">
                <a:ea typeface="宋体" panose="02010600030101010101" pitchFamily="2" charset="-122"/>
              </a:rPr>
              <a:t>j</a:t>
            </a:r>
            <a:r>
              <a:rPr lang="en-US" altLang="zh-CN" sz="2000">
                <a:ea typeface="宋体" panose="02010600030101010101" pitchFamily="2" charset="-122"/>
              </a:rPr>
              <a:t>] = </a:t>
            </a:r>
            <a:r>
              <a:rPr lang="en-US" altLang="zh-CN" sz="2000" i="1">
                <a:ea typeface="宋体" panose="02010600030101010101" pitchFamily="2" charset="-122"/>
              </a:rPr>
              <a:t>k</a:t>
            </a:r>
            <a:r>
              <a:rPr lang="en-US" altLang="zh-CN" sz="2000">
                <a:ea typeface="宋体" panose="02010600030101010101" pitchFamily="2" charset="-122"/>
              </a:rPr>
              <a:t>, then process</a:t>
            </a:r>
            <a:r>
              <a:rPr lang="en-US" altLang="zh-CN" sz="2000" i="1">
                <a:ea typeface="宋体" panose="02010600030101010101" pitchFamily="2" charset="-122"/>
              </a:rPr>
              <a:t> P</a:t>
            </a:r>
            <a:r>
              <a:rPr lang="en-US" altLang="zh-CN" sz="2000" i="1" baseline="-25000">
                <a:ea typeface="宋体" panose="02010600030101010101" pitchFamily="2" charset="-122"/>
              </a:rPr>
              <a:t>i</a:t>
            </a:r>
            <a:r>
              <a:rPr lang="en-US" altLang="zh-CN" sz="2000">
                <a:ea typeface="宋体" panose="02010600030101010101" pitchFamily="2" charset="-122"/>
              </a:rPr>
              <a:t> is requesting</a:t>
            </a:r>
            <a:r>
              <a:rPr lang="en-US" altLang="zh-CN" sz="2000" i="1">
                <a:ea typeface="宋体" panose="02010600030101010101" pitchFamily="2" charset="-122"/>
              </a:rPr>
              <a:t> k</a:t>
            </a:r>
            <a:r>
              <a:rPr lang="en-US" altLang="zh-CN" sz="2000">
                <a:ea typeface="宋体" panose="02010600030101010101" pitchFamily="2" charset="-122"/>
              </a:rPr>
              <a:t> more instances of resource type. </a:t>
            </a:r>
            <a:r>
              <a:rPr lang="en-US" altLang="zh-CN" sz="2000" i="1">
                <a:ea typeface="宋体" panose="02010600030101010101" pitchFamily="2" charset="-122"/>
              </a:rPr>
              <a:t>R</a:t>
            </a:r>
            <a:r>
              <a:rPr lang="en-US" altLang="zh-CN" sz="2000" i="1" baseline="-25000">
                <a:ea typeface="宋体" panose="02010600030101010101" pitchFamily="2" charset="-122"/>
              </a:rPr>
              <a:t>j</a:t>
            </a:r>
            <a:r>
              <a:rPr lang="en-US" altLang="zh-CN" sz="2000">
                <a:ea typeface="宋体" panose="02010600030101010101" pitchFamily="2" charset="-122"/>
              </a:rPr>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3F6987F-38F2-4C97-AF3D-4A308A2DC096}"/>
              </a:ext>
            </a:extLst>
          </p:cNvPr>
          <p:cNvSpPr>
            <a:spLocks noGrp="1" noChangeArrowheads="1"/>
          </p:cNvSpPr>
          <p:nvPr>
            <p:ph type="title" idx="4294967295"/>
          </p:nvPr>
        </p:nvSpPr>
        <p:spPr>
          <a:xfrm>
            <a:off x="741363" y="685800"/>
            <a:ext cx="8077200" cy="609600"/>
          </a:xfrm>
          <a:ln>
            <a:miter/>
          </a:ln>
        </p:spPr>
        <p:txBody>
          <a:bodyPr/>
          <a:lstStyle/>
          <a:p>
            <a:pPr>
              <a:defRPr/>
            </a:pPr>
            <a:r>
              <a:rPr lang="en-US" altLang="zh-CN" dirty="0">
                <a:effectLst>
                  <a:outerShdw blurRad="38100" dist="38100" dir="2700000" algn="tl">
                    <a:srgbClr val="C0C0C0"/>
                  </a:outerShdw>
                </a:effectLst>
                <a:ea typeface="宋体" pitchFamily="2" charset="-122"/>
                <a:cs typeface="+mj-cs"/>
              </a:rPr>
              <a:t>Deadlock Detection Algorithm</a:t>
            </a:r>
          </a:p>
        </p:txBody>
      </p:sp>
      <p:sp>
        <p:nvSpPr>
          <p:cNvPr id="87043" name="Rectangle 3">
            <a:extLst>
              <a:ext uri="{FF2B5EF4-FFF2-40B4-BE49-F238E27FC236}">
                <a16:creationId xmlns:a16="http://schemas.microsoft.com/office/drawing/2014/main" id="{B372ED9E-AE88-4C99-9730-66B9AFEFB986}"/>
              </a:ext>
            </a:extLst>
          </p:cNvPr>
          <p:cNvSpPr>
            <a:spLocks noGrp="1" noChangeArrowheads="1"/>
          </p:cNvSpPr>
          <p:nvPr>
            <p:ph type="body" idx="4294967295"/>
          </p:nvPr>
        </p:nvSpPr>
        <p:spPr>
          <a:xfrm>
            <a:off x="804863" y="1773238"/>
            <a:ext cx="7351712" cy="3690937"/>
          </a:xfrm>
        </p:spPr>
        <p:txBody>
          <a:bodyPr/>
          <a:lstStyle/>
          <a:p>
            <a:pPr>
              <a:buFont typeface="Monotype Sorts" pitchFamily="2" charset="2"/>
              <a:buNone/>
            </a:pPr>
            <a:r>
              <a:rPr lang="en-US" altLang="zh-CN" sz="1800" dirty="0">
                <a:ea typeface="宋体" panose="02010600030101010101" pitchFamily="2" charset="-122"/>
              </a:rPr>
              <a:t>1.	Let </a:t>
            </a:r>
            <a:r>
              <a:rPr lang="en-US" altLang="zh-CN" sz="1800" i="1" dirty="0">
                <a:ea typeface="宋体" panose="02010600030101010101" pitchFamily="2" charset="-122"/>
              </a:rPr>
              <a:t>Work</a:t>
            </a:r>
            <a:r>
              <a:rPr lang="en-US" altLang="zh-CN" sz="1800" dirty="0">
                <a:ea typeface="宋体" panose="02010600030101010101" pitchFamily="2" charset="-122"/>
              </a:rPr>
              <a:t> and </a:t>
            </a:r>
            <a:r>
              <a:rPr lang="en-US" altLang="zh-CN" sz="1800" i="1" dirty="0">
                <a:ea typeface="宋体" panose="02010600030101010101" pitchFamily="2" charset="-122"/>
              </a:rPr>
              <a:t>Finish</a:t>
            </a:r>
            <a:r>
              <a:rPr lang="en-US" altLang="zh-CN" sz="1800" dirty="0">
                <a:ea typeface="宋体" panose="02010600030101010101" pitchFamily="2" charset="-122"/>
              </a:rPr>
              <a:t> be vectors of length </a:t>
            </a:r>
            <a:r>
              <a:rPr lang="en-US" altLang="zh-CN" sz="1800" i="1" dirty="0">
                <a:ea typeface="宋体" panose="02010600030101010101" pitchFamily="2" charset="-122"/>
              </a:rPr>
              <a:t>m</a:t>
            </a:r>
            <a:r>
              <a:rPr lang="en-US" altLang="zh-CN" sz="1800" dirty="0">
                <a:ea typeface="宋体" panose="02010600030101010101" pitchFamily="2" charset="-122"/>
              </a:rPr>
              <a:t> and </a:t>
            </a:r>
            <a:r>
              <a:rPr lang="en-US" altLang="zh-CN" sz="1800" i="1" dirty="0">
                <a:ea typeface="宋体" panose="02010600030101010101" pitchFamily="2" charset="-122"/>
              </a:rPr>
              <a:t>n</a:t>
            </a:r>
            <a:r>
              <a:rPr lang="en-US" altLang="zh-CN" sz="1800" dirty="0">
                <a:ea typeface="宋体" panose="02010600030101010101" pitchFamily="2" charset="-122"/>
              </a:rPr>
              <a:t>, respectively Initialize:</a:t>
            </a: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Work</a:t>
            </a:r>
            <a:r>
              <a:rPr lang="en-US" altLang="zh-CN" sz="1800" dirty="0">
                <a:ea typeface="宋体" panose="02010600030101010101" pitchFamily="2" charset="-122"/>
              </a:rPr>
              <a:t> = </a:t>
            </a:r>
            <a:r>
              <a:rPr lang="en-US" altLang="zh-CN" sz="1800" i="1" dirty="0">
                <a:ea typeface="宋体" panose="02010600030101010101" pitchFamily="2" charset="-122"/>
              </a:rPr>
              <a:t>Available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For </a:t>
            </a:r>
            <a:r>
              <a:rPr lang="en-US" altLang="zh-CN" sz="1800" i="1" dirty="0" err="1">
                <a:ea typeface="宋体" panose="02010600030101010101" pitchFamily="2" charset="-122"/>
              </a:rPr>
              <a:t>i</a:t>
            </a:r>
            <a:r>
              <a:rPr lang="en-US" altLang="zh-CN" sz="1800" dirty="0">
                <a:ea typeface="宋体" panose="02010600030101010101" pitchFamily="2" charset="-122"/>
              </a:rPr>
              <a:t> = 1,2, …,</a:t>
            </a:r>
            <a:r>
              <a:rPr lang="en-US" altLang="zh-CN" sz="1800" i="1" dirty="0">
                <a:ea typeface="宋体" panose="02010600030101010101" pitchFamily="2" charset="-122"/>
              </a:rPr>
              <a:t> n</a:t>
            </a:r>
            <a:r>
              <a:rPr lang="en-US" altLang="zh-CN" sz="1800" dirty="0">
                <a:ea typeface="宋体" panose="02010600030101010101" pitchFamily="2" charset="-122"/>
              </a:rPr>
              <a:t>, if </a:t>
            </a:r>
            <a:r>
              <a:rPr lang="en-US" altLang="zh-CN" sz="1800" i="1" dirty="0" err="1">
                <a:ea typeface="宋体" panose="02010600030101010101" pitchFamily="2" charset="-122"/>
              </a:rPr>
              <a:t>Allocation</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0, then </a:t>
            </a:r>
            <a:br>
              <a:rPr lang="en-US" altLang="zh-CN" sz="1800" dirty="0">
                <a:ea typeface="宋体" panose="02010600030101010101" pitchFamily="2" charset="-122"/>
                <a:sym typeface="Symbol" panose="05050102010706020507" pitchFamily="18" charset="2"/>
              </a:rPr>
            </a:b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dirty="0" err="1">
                <a:ea typeface="宋体" panose="02010600030101010101" pitchFamily="2" charset="-122"/>
                <a:sym typeface="Symbol" panose="05050102010706020507" pitchFamily="18" charset="2"/>
              </a:rPr>
              <a:t>false;otherwise</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Finish</a:t>
            </a:r>
            <a:r>
              <a:rPr lang="en-US" altLang="zh-CN" sz="1800" dirty="0">
                <a:ea typeface="宋体" panose="02010600030101010101" pitchFamily="2" charset="-122"/>
                <a:sym typeface="Symbol" panose="05050102010706020507" pitchFamily="18" charset="2"/>
              </a:rPr>
              <a:t>[</a:t>
            </a:r>
            <a:r>
              <a:rPr lang="en-US" altLang="zh-CN" sz="18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true</a:t>
            </a:r>
            <a:r>
              <a:rPr lang="en-US" altLang="zh-CN" sz="1800" dirty="0">
                <a:ea typeface="宋体" panose="02010600030101010101" pitchFamily="2" charset="-122"/>
                <a:sym typeface="Symbol" panose="05050102010706020507" pitchFamily="18" charset="2"/>
              </a:rPr>
              <a:t>.</a:t>
            </a:r>
          </a:p>
          <a:p>
            <a:pPr>
              <a:buFont typeface="Monotype Sorts" pitchFamily="2" charset="2"/>
              <a:buNone/>
            </a:pPr>
            <a:r>
              <a:rPr lang="en-US" altLang="zh-CN" sz="1800" dirty="0">
                <a:ea typeface="宋体" panose="02010600030101010101" pitchFamily="2" charset="-122"/>
              </a:rPr>
              <a:t>2.	Find an index </a:t>
            </a:r>
            <a:r>
              <a:rPr lang="en-US" altLang="zh-CN" sz="1800" i="1" dirty="0" err="1">
                <a:ea typeface="宋体" panose="02010600030101010101" pitchFamily="2" charset="-122"/>
              </a:rPr>
              <a:t>i</a:t>
            </a:r>
            <a:r>
              <a:rPr lang="en-US" altLang="zh-CN" sz="1800" i="1" dirty="0">
                <a:ea typeface="宋体" panose="02010600030101010101" pitchFamily="2" charset="-122"/>
              </a:rPr>
              <a:t> </a:t>
            </a:r>
            <a:r>
              <a:rPr lang="en-US" altLang="zh-CN" sz="1800" dirty="0">
                <a:ea typeface="宋体" panose="02010600030101010101" pitchFamily="2" charset="-122"/>
              </a:rPr>
              <a:t>such that both:</a:t>
            </a:r>
          </a:p>
          <a:p>
            <a:pPr marL="850900" lvl="1" indent="-393700">
              <a:buFont typeface="Monotype Sorts" pitchFamily="2" charset="2"/>
              <a:buNone/>
            </a:pPr>
            <a:r>
              <a:rPr lang="en-US" altLang="zh-CN" sz="1800" dirty="0">
                <a:ea typeface="宋体" panose="02010600030101010101" pitchFamily="2" charset="-122"/>
              </a:rPr>
              <a:t>(a)	</a:t>
            </a:r>
            <a:r>
              <a:rPr lang="en-US" altLang="zh-CN" sz="1800" i="1" dirty="0">
                <a:ea typeface="宋体" panose="02010600030101010101" pitchFamily="2" charset="-122"/>
              </a:rPr>
              <a:t>Finish</a:t>
            </a:r>
            <a:r>
              <a:rPr lang="en-US" altLang="zh-CN" sz="1800" dirty="0">
                <a:ea typeface="宋体" panose="02010600030101010101" pitchFamily="2" charset="-122"/>
              </a:rPr>
              <a:t>[</a:t>
            </a:r>
            <a:r>
              <a:rPr lang="en-US" altLang="zh-CN" sz="1800" i="1" dirty="0" err="1">
                <a:ea typeface="宋体" panose="02010600030101010101" pitchFamily="2" charset="-122"/>
              </a:rPr>
              <a:t>i</a:t>
            </a:r>
            <a:r>
              <a:rPr lang="en-US" altLang="zh-CN" sz="1800" dirty="0">
                <a:ea typeface="宋体" panose="02010600030101010101" pitchFamily="2" charset="-122"/>
              </a:rPr>
              <a:t>] == </a:t>
            </a:r>
            <a:r>
              <a:rPr lang="en-US" altLang="zh-CN" sz="1800" i="1" dirty="0">
                <a:ea typeface="宋体" panose="02010600030101010101" pitchFamily="2" charset="-122"/>
              </a:rPr>
              <a:t>false</a:t>
            </a:r>
            <a:endParaRPr lang="en-US" altLang="zh-CN" sz="1800" dirty="0">
              <a:ea typeface="宋体" panose="02010600030101010101" pitchFamily="2" charset="-122"/>
            </a:endParaRPr>
          </a:p>
          <a:p>
            <a:pPr marL="850900" lvl="1" indent="-393700">
              <a:buFont typeface="Monotype Sorts" pitchFamily="2" charset="2"/>
              <a:buNone/>
            </a:pPr>
            <a:r>
              <a:rPr lang="en-US" altLang="zh-CN" sz="1800" dirty="0">
                <a:ea typeface="宋体" panose="02010600030101010101" pitchFamily="2" charset="-122"/>
              </a:rPr>
              <a:t>(b)	</a:t>
            </a:r>
            <a:r>
              <a:rPr lang="en-US" altLang="zh-CN" sz="1800" i="1" dirty="0" err="1">
                <a:ea typeface="宋体" panose="02010600030101010101" pitchFamily="2" charset="-122"/>
              </a:rPr>
              <a:t>Request</a:t>
            </a:r>
            <a:r>
              <a:rPr lang="en-US" altLang="zh-CN" sz="1800" i="1" baseline="-25000" dirty="0" err="1">
                <a:ea typeface="宋体" panose="02010600030101010101" pitchFamily="2" charset="-122"/>
              </a:rPr>
              <a:t>i</a:t>
            </a:r>
            <a:r>
              <a:rPr lang="en-US" altLang="zh-CN" sz="1800" dirty="0">
                <a:ea typeface="宋体" panose="02010600030101010101" pitchFamily="2" charset="-122"/>
              </a:rPr>
              <a:t>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Work</a:t>
            </a:r>
            <a:br>
              <a:rPr lang="en-US" altLang="zh-CN" sz="1800" i="1"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marL="850900" lvl="1" indent="-393700">
              <a:buFont typeface="Monotype Sorts" pitchFamily="2" charset="2"/>
              <a:buNone/>
            </a:pPr>
            <a:r>
              <a:rPr lang="en-US" altLang="zh-CN" sz="1800" dirty="0">
                <a:ea typeface="宋体" panose="02010600030101010101" pitchFamily="2" charset="-122"/>
                <a:sym typeface="Symbol" panose="05050102010706020507" pitchFamily="18" charset="2"/>
              </a:rPr>
              <a:t>If no such </a:t>
            </a:r>
            <a:r>
              <a:rPr lang="en-US" altLang="zh-CN" sz="1800" i="1"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exists, go to step 4. </a:t>
            </a: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若不会发生死锁，应满足&#10;nx＜m+n，即&#10;3𝐾&lt;8+𝐾, 𝐾&lt;4，即4个进程就会发生死锁的可能。&#10;&#10;或： 若不可能死锁，应满足 n(x-1)+1≤m，有&#10;(3-1)K+1 ≤ 8，K ≤3.5，&#10;即有3.5个进程系统不会发生死锁，4个进程就会有死锁的可能。&#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银行家算法运行进程随时提出资源请求，没有破坏死锁必要条件中的“请求与保持”条件，以及“不剥夺”条件，只是破坏了“环路等待条件”"/>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TotalTime>
  <Words>11277</Words>
  <Application>Microsoft Office PowerPoint</Application>
  <PresentationFormat>全屏显示(4:3)</PresentationFormat>
  <Paragraphs>1111</Paragraphs>
  <Slides>123</Slides>
  <Notes>0</Notes>
  <HiddenSlides>20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123</vt:i4>
      </vt:variant>
    </vt:vector>
  </HeadingPairs>
  <TitlesOfParts>
    <vt:vector size="137" baseType="lpstr">
      <vt:lpstr>Microsoft Yahei</vt:lpstr>
      <vt:lpstr>Monotype Sorts</vt:lpstr>
      <vt:lpstr>宋体</vt:lpstr>
      <vt:lpstr>幼圆</vt:lpstr>
      <vt:lpstr>Arial</vt:lpstr>
      <vt:lpstr>Cambria Math</vt:lpstr>
      <vt:lpstr>Helvetica</vt:lpstr>
      <vt:lpstr>MT Extra</vt:lpstr>
      <vt:lpstr>Symbol</vt:lpstr>
      <vt:lpstr>Times New Roman</vt:lpstr>
      <vt:lpstr>Wingdings</vt:lpstr>
      <vt:lpstr>os-w-java</vt:lpstr>
      <vt:lpstr>1_os-w-java</vt:lpstr>
      <vt:lpstr>Microsoft Visio 2003-2010 绘图</vt:lpstr>
      <vt:lpstr>Chapter 7:  Deadlocks</vt:lpstr>
      <vt:lpstr>Chapter 7:  Deadlocks</vt:lpstr>
      <vt:lpstr>Chapter Objectives</vt:lpstr>
      <vt:lpstr>The Deadlock Problem</vt:lpstr>
      <vt:lpstr>Bridge Crossing Example</vt:lpstr>
      <vt:lpstr>The Deadlock Problem</vt:lpstr>
      <vt:lpstr>The Deadlock Problem</vt:lpstr>
      <vt:lpstr>Deadlock and Starvation</vt:lpstr>
      <vt:lpstr>Reasons of Deadlock</vt:lpstr>
      <vt:lpstr>Reasons of Deadlock:例</vt:lpstr>
      <vt:lpstr>7.1 System Model</vt:lpstr>
      <vt:lpstr>7.2 Deadlock Characterization</vt:lpstr>
      <vt:lpstr>7.2.2 Resource-Allocation Graph (RAG)</vt:lpstr>
      <vt:lpstr>Resource-Allocation Graph (Cont.)</vt:lpstr>
      <vt:lpstr>设备独立性</vt:lpstr>
      <vt:lpstr>Example of a Resource Allocation Graph</vt:lpstr>
      <vt:lpstr>Resource Allocation Graph With A Deadlock</vt:lpstr>
      <vt:lpstr>Graph With A Cycle But No Deadlock</vt:lpstr>
      <vt:lpstr>Basic Facts</vt:lpstr>
      <vt:lpstr>例题</vt:lpstr>
      <vt:lpstr>提示</vt:lpstr>
      <vt:lpstr>7.3 Methods for Handling Deadlocks</vt:lpstr>
      <vt:lpstr>7.4 Deadlock Prevention</vt:lpstr>
      <vt:lpstr>Deadlock Prevention</vt:lpstr>
      <vt:lpstr>Deadlock Prevention</vt:lpstr>
      <vt:lpstr>Deadlock Prevention (Cont.)</vt:lpstr>
      <vt:lpstr>Deadlock Prevention (Cont.)</vt:lpstr>
      <vt:lpstr>Deadlock Prevention: Discussion</vt:lpstr>
      <vt:lpstr>例题</vt:lpstr>
      <vt:lpstr>讨论：如何预防可能出现的死锁？说明理由</vt:lpstr>
      <vt:lpstr>PowerPoint 演示文稿</vt:lpstr>
      <vt:lpstr>PowerPoint 演示文稿</vt:lpstr>
      <vt:lpstr>PowerPoint 演示文稿</vt:lpstr>
      <vt:lpstr>PowerPoint 演示文稿</vt:lpstr>
      <vt:lpstr>PowerPoint 演示文稿</vt:lpstr>
      <vt:lpstr>7.5 Deadlock Avoidance</vt:lpstr>
      <vt:lpstr>死锁产生的过程</vt:lpstr>
      <vt:lpstr>Deadlock Avoidance</vt:lpstr>
      <vt:lpstr>Resource-allocation state</vt:lpstr>
      <vt:lpstr>Safe State-例</vt:lpstr>
      <vt:lpstr>Unsafe State-例1</vt:lpstr>
      <vt:lpstr>Unsafe State-例2</vt:lpstr>
      <vt:lpstr>PowerPoint 演示文稿</vt:lpstr>
      <vt:lpstr>Safe State</vt:lpstr>
      <vt:lpstr>Basic Facts</vt:lpstr>
      <vt:lpstr>Safe, Unsafe , Deadlock State </vt:lpstr>
      <vt:lpstr>Unsafe State---but not yet deadlock</vt:lpstr>
      <vt:lpstr>Basic Facts</vt:lpstr>
      <vt:lpstr>Avoidance algorithms</vt:lpstr>
      <vt:lpstr>Resource-Allocation Graph Scheme</vt:lpstr>
      <vt:lpstr>Safe state  and unsafe state in RAG Scheme</vt:lpstr>
      <vt:lpstr>Resource-Allocation Graph</vt:lpstr>
      <vt:lpstr>Safe State In Resource-Allocation Graph</vt:lpstr>
      <vt:lpstr>Unsafe State In Resource-Allocation Graph</vt:lpstr>
      <vt:lpstr>PowerPoint 演示文稿</vt:lpstr>
      <vt:lpstr>Resource-Allocation Graph Algorithm  Single instance </vt:lpstr>
      <vt:lpstr>Resource-Allocation Graph For Deadlock Avoidance (Demo1)</vt:lpstr>
      <vt:lpstr>Step1</vt:lpstr>
      <vt:lpstr>Step2</vt:lpstr>
      <vt:lpstr>Step 3</vt:lpstr>
      <vt:lpstr>Resource-Allocation Graph For Deadlock Avoidance(Demo2)</vt:lpstr>
      <vt:lpstr>PowerPoint 演示文稿</vt:lpstr>
      <vt:lpstr>Unsafe State In Resource-Allocation Graph</vt:lpstr>
      <vt:lpstr>Unsafe State In Resource-Allocation Graph</vt:lpstr>
      <vt:lpstr>Resource-Allocation Graph For Deadlock Avoidance(Demo2)</vt:lpstr>
      <vt:lpstr>7.5.3 Banker’s Algorithm</vt:lpstr>
      <vt:lpstr>Data Structures for the Banker’s Algorithm </vt:lpstr>
      <vt:lpstr>Safety Algorithm 例1</vt:lpstr>
      <vt:lpstr>Safety Algorithm</vt:lpstr>
      <vt:lpstr>Safety Algorithm 例1</vt:lpstr>
      <vt:lpstr>Safety Algorithm 例1</vt:lpstr>
      <vt:lpstr>Safety Algorithm 例1</vt:lpstr>
      <vt:lpstr>Safety Algorithm 例1</vt:lpstr>
      <vt:lpstr>Safety Algorithm 例2</vt:lpstr>
      <vt:lpstr>Safety Algorithm 例2</vt:lpstr>
      <vt:lpstr>Safety Algorithm 例2</vt:lpstr>
      <vt:lpstr>Resource-Request Algorithm for Process Pi Banker’s Algorithm</vt:lpstr>
      <vt:lpstr>Example of Banker’s Algorithm</vt:lpstr>
      <vt:lpstr>Example of Banker’s Algorithm (Cont.)</vt:lpstr>
      <vt:lpstr>Example:  P1 Request (1,0,2)</vt:lpstr>
      <vt:lpstr>Example:  P1 Request (1,0,2)</vt:lpstr>
      <vt:lpstr>Example:  P1 Request (1,0,2) (Cont.)</vt:lpstr>
      <vt:lpstr>Example:  P1 Request (1,0,2) (Cont.)</vt:lpstr>
      <vt:lpstr>例</vt:lpstr>
      <vt:lpstr>Example:  P4 Request (3,3,0)</vt:lpstr>
      <vt:lpstr>Example:  P0 Request (0,2,0)</vt:lpstr>
      <vt:lpstr>Example:  P3 Request (0,2,0)</vt:lpstr>
      <vt:lpstr>Example:  P2 Request (4,0,0)</vt:lpstr>
      <vt:lpstr>避免死锁要点</vt:lpstr>
      <vt:lpstr>PowerPoint 演示文稿</vt:lpstr>
      <vt:lpstr>Deadlock Avoidance</vt:lpstr>
      <vt:lpstr>7.6 Deadlock Detection</vt:lpstr>
      <vt:lpstr>基于RAG的死锁检测</vt:lpstr>
      <vt:lpstr>可完全简化的RAG</vt:lpstr>
      <vt:lpstr>不可完全简化的RAG</vt:lpstr>
      <vt:lpstr>7.6.1 Single Instance of Each Resource Type</vt:lpstr>
      <vt:lpstr>Resource-Allocation Graph and Wait-for Graph</vt:lpstr>
      <vt:lpstr>7.6.2 Several Instances of a Resource Type</vt:lpstr>
      <vt:lpstr>Deadlock Detection Algorithm</vt:lpstr>
      <vt:lpstr>Deadlock Detection Algorithm (Cont.)</vt:lpstr>
      <vt:lpstr>Example of Deadlock Detection Algorithm</vt:lpstr>
      <vt:lpstr>Example (Cont.)</vt:lpstr>
      <vt:lpstr>例题</vt:lpstr>
      <vt:lpstr>例题</vt:lpstr>
      <vt:lpstr>例题（续上页）</vt:lpstr>
      <vt:lpstr>例题</vt:lpstr>
      <vt:lpstr>例题</vt:lpstr>
      <vt:lpstr>比较</vt:lpstr>
      <vt:lpstr>PowerPoint 演示文稿</vt:lpstr>
      <vt:lpstr>7.6.3 Detection-Algorithm Usage</vt:lpstr>
      <vt:lpstr>7.7 Recovery From Deadlock</vt:lpstr>
      <vt:lpstr>Recovery From Deadlock</vt:lpstr>
      <vt:lpstr>Recovery From Deadlock</vt:lpstr>
      <vt:lpstr> Recovery from Deadlock:  Process Termination</vt:lpstr>
      <vt:lpstr>Recovery from Deadlock: Resource Preemption</vt:lpstr>
      <vt:lpstr>讨论</vt:lpstr>
      <vt:lpstr>例题</vt:lpstr>
      <vt:lpstr>例题</vt:lpstr>
      <vt:lpstr>例题</vt:lpstr>
      <vt:lpstr>上题 参考</vt:lpstr>
      <vt:lpstr>Review: Methods for Handling Deadlocks</vt:lpstr>
      <vt:lpstr>课后复习题</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Deadlocks</dc:title>
  <cp:lastModifiedBy>han</cp:lastModifiedBy>
  <cp:revision>521</cp:revision>
  <dcterms:modified xsi:type="dcterms:W3CDTF">2021-11-20T07:37:43Z</dcterms:modified>
</cp:coreProperties>
</file>