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06" r:id="rId2"/>
  </p:sldMasterIdLst>
  <p:notesMasterIdLst>
    <p:notesMasterId r:id="rId81"/>
  </p:notesMasterIdLst>
  <p:sldIdLst>
    <p:sldId id="330" r:id="rId3"/>
    <p:sldId id="275" r:id="rId4"/>
    <p:sldId id="287" r:id="rId5"/>
    <p:sldId id="343" r:id="rId6"/>
    <p:sldId id="1418" r:id="rId7"/>
    <p:sldId id="422" r:id="rId8"/>
    <p:sldId id="277" r:id="rId9"/>
    <p:sldId id="332" r:id="rId10"/>
    <p:sldId id="288" r:id="rId11"/>
    <p:sldId id="347" r:id="rId12"/>
    <p:sldId id="414" r:id="rId13"/>
    <p:sldId id="278" r:id="rId14"/>
    <p:sldId id="289" r:id="rId15"/>
    <p:sldId id="425" r:id="rId16"/>
    <p:sldId id="426" r:id="rId17"/>
    <p:sldId id="434" r:id="rId18"/>
    <p:sldId id="1415" r:id="rId19"/>
    <p:sldId id="346" r:id="rId20"/>
    <p:sldId id="1425" r:id="rId21"/>
    <p:sldId id="279" r:id="rId22"/>
    <p:sldId id="290" r:id="rId23"/>
    <p:sldId id="292" r:id="rId24"/>
    <p:sldId id="294" r:id="rId25"/>
    <p:sldId id="293" r:id="rId26"/>
    <p:sldId id="335" r:id="rId27"/>
    <p:sldId id="295" r:id="rId28"/>
    <p:sldId id="296" r:id="rId29"/>
    <p:sldId id="1424" r:id="rId30"/>
    <p:sldId id="433" r:id="rId31"/>
    <p:sldId id="1419" r:id="rId32"/>
    <p:sldId id="280" r:id="rId33"/>
    <p:sldId id="427" r:id="rId34"/>
    <p:sldId id="428" r:id="rId35"/>
    <p:sldId id="429" r:id="rId36"/>
    <p:sldId id="430" r:id="rId37"/>
    <p:sldId id="431" r:id="rId38"/>
    <p:sldId id="432" r:id="rId39"/>
    <p:sldId id="435" r:id="rId40"/>
    <p:sldId id="1417" r:id="rId41"/>
    <p:sldId id="298" r:id="rId42"/>
    <p:sldId id="301" r:id="rId43"/>
    <p:sldId id="344" r:id="rId44"/>
    <p:sldId id="302" r:id="rId45"/>
    <p:sldId id="329" r:id="rId46"/>
    <p:sldId id="282" r:id="rId47"/>
    <p:sldId id="333" r:id="rId48"/>
    <p:sldId id="340" r:id="rId49"/>
    <p:sldId id="341" r:id="rId50"/>
    <p:sldId id="304" r:id="rId51"/>
    <p:sldId id="307" r:id="rId52"/>
    <p:sldId id="334" r:id="rId53"/>
    <p:sldId id="424" r:id="rId54"/>
    <p:sldId id="305" r:id="rId55"/>
    <p:sldId id="306" r:id="rId56"/>
    <p:sldId id="1420" r:id="rId57"/>
    <p:sldId id="310" r:id="rId58"/>
    <p:sldId id="416" r:id="rId59"/>
    <p:sldId id="1421" r:id="rId60"/>
    <p:sldId id="311" r:id="rId61"/>
    <p:sldId id="396" r:id="rId62"/>
    <p:sldId id="397" r:id="rId63"/>
    <p:sldId id="313" r:id="rId64"/>
    <p:sldId id="314" r:id="rId65"/>
    <p:sldId id="415" r:id="rId66"/>
    <p:sldId id="337" r:id="rId67"/>
    <p:sldId id="418" r:id="rId68"/>
    <p:sldId id="417" r:id="rId69"/>
    <p:sldId id="421" r:id="rId70"/>
    <p:sldId id="1422" r:id="rId71"/>
    <p:sldId id="317" r:id="rId72"/>
    <p:sldId id="1423" r:id="rId73"/>
    <p:sldId id="315" r:id="rId74"/>
    <p:sldId id="316" r:id="rId75"/>
    <p:sldId id="318" r:id="rId76"/>
    <p:sldId id="285" r:id="rId77"/>
    <p:sldId id="286" r:id="rId78"/>
    <p:sldId id="342" r:id="rId79"/>
    <p:sldId id="331" r:id="rId8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000000"/>
    <a:srgbClr val="000099"/>
    <a:srgbClr val="0000CC"/>
    <a:srgbClr val="66CCFF"/>
    <a:srgbClr val="CCE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>
        <p:guide orient="horz" pos="816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E969BBC-E401-4547-BF0F-61A1DAC15D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60" tIns="48329" rIns="96660" bIns="48329" anchor="ctr"/>
          <a:lstStyle>
            <a:lvl1pPr defTabSz="967105" eaLnBrk="1" hangingPunct="1">
              <a:buFont typeface="Arial" panose="020B0604020202020204" pitchFamily="34" charset="0"/>
              <a:buNone/>
              <a:defRPr sz="1300" noProof="1">
                <a:latin typeface="Times New Roman" pitchFamily="2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81E069D-C8C0-4DE4-A79D-0422E99093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60" tIns="48329" rIns="96660" bIns="48329" anchor="ctr"/>
          <a:lstStyle>
            <a:lvl1pPr algn="r" defTabSz="967105" eaLnBrk="1" hangingPunct="1">
              <a:buFont typeface="Arial" panose="020B0604020202020204" pitchFamily="34" charset="0"/>
              <a:buNone/>
              <a:defRPr sz="1300" noProof="1"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81C10EB-1241-4B92-AEB6-BACBAB4D5DE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82688" y="696913"/>
            <a:ext cx="4516437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FC9DDA3-6D36-4E67-8435-0934CF7F317E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5988" y="4416425"/>
            <a:ext cx="50482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03CD6ED-AD89-40DC-B4A6-529930D6C4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31263"/>
            <a:ext cx="2981325" cy="4651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60" tIns="48329" rIns="96660" bIns="48329" anchor="b"/>
          <a:lstStyle>
            <a:lvl1pPr defTabSz="967105" eaLnBrk="1" hangingPunct="1">
              <a:buFont typeface="Arial" panose="020B0604020202020204" pitchFamily="34" charset="0"/>
              <a:buNone/>
              <a:defRPr sz="1300" noProof="1"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A06248A-3B13-4EA5-92DD-961137877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96660" tIns="48329" rIns="96660" bIns="48329" anchor="b"/>
          <a:lstStyle>
            <a:lvl1pPr algn="r" defTabSz="967105" eaLnBrk="1" hangingPunct="1">
              <a:buFont typeface="Arial" panose="020B0604020202020204" pitchFamily="34" charset="0"/>
              <a:buNone/>
              <a:defRPr sz="1300" noProof="1">
                <a:latin typeface="Times New Roman" pitchFamily="2" charset="0"/>
                <a:ea typeface="+mn-ea"/>
                <a:cs typeface="+mn-ea"/>
              </a:defRPr>
            </a:lvl1pPr>
          </a:lstStyle>
          <a:p>
            <a:pPr>
              <a:defRPr/>
            </a:pPr>
            <a:fld id="{EDAC8645-77A4-4D47-86D9-506A654BE0FD}" type="slidenum">
              <a:rPr lang="zh-CN" altLang="en-US"/>
              <a:pPr>
                <a:defRPr/>
              </a:pPr>
              <a:t>‹#›</a:t>
            </a:fld>
            <a:endParaRPr lang="en-US" altLang="x-none"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5591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6286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4695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E0112E-FAF6-434A-BCEC-D3BB66D8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DE97F4-C627-45A2-9562-9AFBF17F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8703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8819DD-7E06-44A6-B6A6-E305829F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C6D9DD-A0CB-40A3-8C60-4B8BA1D1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217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099E9B-BBD7-47B6-8CA9-B642E3A4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AA542E-B96C-4D9C-A100-E63AA371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3805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0E811-A4BD-42D4-A737-90309200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131183-24E7-4DB5-9570-61E91F3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79187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CF20FAB-7C86-449D-90CC-A576AC0C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BD5403C-2CDB-4DD8-BD0A-D0BC4F1B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579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57A40A-441A-4086-B503-FA47EADA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D85C04-536B-46AE-A4A6-0698241E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0106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54EB362-7F2A-4AC7-8D46-1E8260CC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1963F6-99ED-428E-B323-0963ABB9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34299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CA25E-8833-4BBE-B85F-BAB0AF0A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18949D-37C1-4776-BC45-16DDB462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8372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7101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72B3D0-127A-479F-8AD8-5D124488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F05D4E-1B96-4F9D-ADD9-FA2BB094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4500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7D98AF-8C27-423A-B846-F702C4FD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43C54D-E8E9-4979-931E-7DD059DE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79233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40839" cy="5537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0C97B8-2C1A-444F-B8F2-70D1284D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5CBCEC-5144-482F-88E1-568EAC74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49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978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461" y="1282700"/>
            <a:ext cx="3602339" cy="44831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321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458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6969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16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547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37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3D3368E-7475-48A4-BD9E-8FABE039FB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3852E8FF-A1AE-4F32-8D3D-68971390B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6613525"/>
            <a:ext cx="488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2.</a:t>
            </a:r>
            <a:fld id="{8AE96560-45D4-40FF-BF6A-55125E53DD23}" type="slidenum">
              <a:rPr lang="en-US" altLang="zh-CN" sz="1000" b="1" smtClean="0">
                <a:solidFill>
                  <a:srgbClr val="993300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993300"/>
              </a:solidFill>
              <a:latin typeface="Helvetica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4CA1DD6-15EE-4FBC-9D19-A29255C0A5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ECD3AA51-A19A-4010-A8DB-26BF66EF890B}"/>
              </a:ext>
            </a:extLst>
          </p:cNvPr>
          <p:cNvSpPr>
            <a:spLocks noChangeArrowheads="1"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147483646 h 4"/>
              <a:gd name="T2" fmla="*/ 0 w 20"/>
              <a:gd name="T3" fmla="*/ 0 h 4"/>
              <a:gd name="T4" fmla="*/ 2147483646 w 20"/>
              <a:gd name="T5" fmla="*/ 0 h 4"/>
              <a:gd name="T6" fmla="*/ 2147483646 w 20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7DFF5BC6-F68A-4B78-84DF-1091AC313BA4}"/>
              </a:ext>
            </a:extLst>
          </p:cNvPr>
          <p:cNvSpPr>
            <a:spLocks noChangeArrowheads="1"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2147483646 w 12"/>
              <a:gd name="T1" fmla="*/ 2147483646 h 4"/>
              <a:gd name="T2" fmla="*/ 0 w 12"/>
              <a:gd name="T3" fmla="*/ 0 h 4"/>
              <a:gd name="T4" fmla="*/ 2147483646 w 12"/>
              <a:gd name="T5" fmla="*/ 0 h 4"/>
              <a:gd name="T6" fmla="*/ 2147483646 w 12"/>
              <a:gd name="T7" fmla="*/ 2147483646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B8D31C05-E41A-4D50-87FC-DFBAFF830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147483646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88998495-B0B1-4A29-AB8C-38F69E4FE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Silberschatz, Galvin and Gagne ©2005</a:t>
            </a: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9340160D-5D52-455F-847C-1326B6F9C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3873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Operating System Concepts – 7</a:t>
            </a:r>
            <a:r>
              <a:rPr lang="en-US" altLang="zh-CN" sz="1000" b="1" baseline="30000">
                <a:solidFill>
                  <a:srgbClr val="993300"/>
                </a:solidFill>
                <a:latin typeface="Helvetica" panose="020B0604020202020204" pitchFamily="34" charset="0"/>
              </a:rPr>
              <a:t>th</a:t>
            </a:r>
            <a:r>
              <a:rPr lang="en-US" altLang="zh-CN" sz="1000" b="1">
                <a:solidFill>
                  <a:srgbClr val="993300"/>
                </a:solidFill>
                <a:latin typeface="Helvetica" panose="020B0604020202020204" pitchFamily="34" charset="0"/>
              </a:rPr>
              <a:t> Edition, Jan 14, 2005</a:t>
            </a:r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4174EAAA-253C-4F42-A099-340914DDC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2147483646 w 13"/>
              <a:gd name="T1" fmla="*/ 0 h 1587"/>
              <a:gd name="T2" fmla="*/ 0 w 13"/>
              <a:gd name="T3" fmla="*/ 0 h 1587"/>
              <a:gd name="T4" fmla="*/ 2147483646 w 13"/>
              <a:gd name="T5" fmla="*/ 0 h 1587"/>
              <a:gd name="T6" fmla="*/ 2147483646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" name="Freeform 11">
            <a:extLst>
              <a:ext uri="{FF2B5EF4-FFF2-40B4-BE49-F238E27FC236}">
                <a16:creationId xmlns:a16="http://schemas.microsoft.com/office/drawing/2014/main" id="{5BA776C6-6AB4-4617-BEB7-243137BEB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2147483646 w 10"/>
              <a:gd name="T3" fmla="*/ 0 h 1587"/>
              <a:gd name="T4" fmla="*/ 2147483646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02A38BAF-F4CA-4426-AFDE-B3ED2DB5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Helvetica" panose="020B0604020202020204" pitchFamily="34" charset="0"/>
            </a:endParaRPr>
          </a:p>
        </p:txBody>
      </p:sp>
      <p:sp>
        <p:nvSpPr>
          <p:cNvPr id="1037" name="Freeform 13">
            <a:extLst>
              <a:ext uri="{FF2B5EF4-FFF2-40B4-BE49-F238E27FC236}">
                <a16:creationId xmlns:a16="http://schemas.microsoft.com/office/drawing/2014/main" id="{421AE6CE-1DE7-4080-B975-10A35F8C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2147483646 h 7"/>
              <a:gd name="T2" fmla="*/ 2147483646 w 18"/>
              <a:gd name="T3" fmla="*/ 0 h 7"/>
              <a:gd name="T4" fmla="*/ 2147483646 w 18"/>
              <a:gd name="T5" fmla="*/ 0 h 7"/>
              <a:gd name="T6" fmla="*/ 0 w 18"/>
              <a:gd name="T7" fmla="*/ 2147483646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4">
            <a:extLst>
              <a:ext uri="{FF2B5EF4-FFF2-40B4-BE49-F238E27FC236}">
                <a16:creationId xmlns:a16="http://schemas.microsoft.com/office/drawing/2014/main" id="{0A66C383-F232-43FA-9835-C10C07E9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2147483646 h 16"/>
              <a:gd name="T2" fmla="*/ 2147483646 w 6"/>
              <a:gd name="T3" fmla="*/ 0 h 16"/>
              <a:gd name="T4" fmla="*/ 2147483646 w 6"/>
              <a:gd name="T5" fmla="*/ 2147483646 h 16"/>
              <a:gd name="T6" fmla="*/ 0 w 6"/>
              <a:gd name="T7" fmla="*/ 2147483646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5">
            <a:extLst>
              <a:ext uri="{FF2B5EF4-FFF2-40B4-BE49-F238E27FC236}">
                <a16:creationId xmlns:a16="http://schemas.microsoft.com/office/drawing/2014/main" id="{A00EBCD1-B762-4541-92EC-6FA325EE0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2147483646 w 11"/>
              <a:gd name="T1" fmla="*/ 2147483646 h 20"/>
              <a:gd name="T2" fmla="*/ 0 w 11"/>
              <a:gd name="T3" fmla="*/ 0 h 20"/>
              <a:gd name="T4" fmla="*/ 2147483646 w 11"/>
              <a:gd name="T5" fmla="*/ 2147483646 h 20"/>
              <a:gd name="T6" fmla="*/ 2147483646 w 11"/>
              <a:gd name="T7" fmla="*/ 2147483646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6">
            <a:extLst>
              <a:ext uri="{FF2B5EF4-FFF2-40B4-BE49-F238E27FC236}">
                <a16:creationId xmlns:a16="http://schemas.microsoft.com/office/drawing/2014/main" id="{58A5ACFA-093C-4833-BA86-F248BD9EB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2147483646 h 14"/>
              <a:gd name="T2" fmla="*/ 2147483646 w 7"/>
              <a:gd name="T3" fmla="*/ 0 h 14"/>
              <a:gd name="T4" fmla="*/ 2147483646 w 7"/>
              <a:gd name="T5" fmla="*/ 2147483646 h 14"/>
              <a:gd name="T6" fmla="*/ 0 w 7"/>
              <a:gd name="T7" fmla="*/ 2147483646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1" name="Freeform 17">
            <a:extLst>
              <a:ext uri="{FF2B5EF4-FFF2-40B4-BE49-F238E27FC236}">
                <a16:creationId xmlns:a16="http://schemas.microsoft.com/office/drawing/2014/main" id="{26A787B9-5014-4A8A-8F67-292C7B5D4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2147483646 h 3"/>
              <a:gd name="T2" fmla="*/ 2147483646 w 30"/>
              <a:gd name="T3" fmla="*/ 0 h 3"/>
              <a:gd name="T4" fmla="*/ 2147483646 w 30"/>
              <a:gd name="T5" fmla="*/ 0 h 3"/>
              <a:gd name="T6" fmla="*/ 0 w 30"/>
              <a:gd name="T7" fmla="*/ 2147483646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2" name="Freeform 18">
            <a:extLst>
              <a:ext uri="{FF2B5EF4-FFF2-40B4-BE49-F238E27FC236}">
                <a16:creationId xmlns:a16="http://schemas.microsoft.com/office/drawing/2014/main" id="{DE5470AB-DDC5-43F7-89C1-314DE380A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2147483646 h 24"/>
              <a:gd name="T2" fmla="*/ 2147483646 w 9"/>
              <a:gd name="T3" fmla="*/ 0 h 24"/>
              <a:gd name="T4" fmla="*/ 2147483646 w 9"/>
              <a:gd name="T5" fmla="*/ 2147483646 h 24"/>
              <a:gd name="T6" fmla="*/ 0 w 9"/>
              <a:gd name="T7" fmla="*/ 2147483646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3" name="Picture 19" descr="Slide_iconblue_pc">
            <a:extLst>
              <a:ext uri="{FF2B5EF4-FFF2-40B4-BE49-F238E27FC236}">
                <a16:creationId xmlns:a16="http://schemas.microsoft.com/office/drawing/2014/main" id="{7D229B23-B309-4BA3-BD22-9155719D1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 descr="Slide_iconvertical">
            <a:extLst>
              <a:ext uri="{FF2B5EF4-FFF2-40B4-BE49-F238E27FC236}">
                <a16:creationId xmlns:a16="http://schemas.microsoft.com/office/drawing/2014/main" id="{6B3FB5B2-985C-4810-8F2F-4090B8B5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>
            <a:extLst>
              <a:ext uri="{FF2B5EF4-FFF2-40B4-BE49-F238E27FC236}">
                <a16:creationId xmlns:a16="http://schemas.microsoft.com/office/drawing/2014/main" id="{E8BFB8E7-609B-4823-BB1D-AE3DF65AABDA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" r:id="rId14" imgW="0" imgH="0" progId="">
                  <p:embed/>
                </p:oleObj>
              </mc:Choice>
              <mc:Fallback>
                <p:oleObj r:id="rId14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7" descr="Slide_iconblue_pc">
            <a:extLst>
              <a:ext uri="{FF2B5EF4-FFF2-40B4-BE49-F238E27FC236}">
                <a16:creationId xmlns:a16="http://schemas.microsoft.com/office/drawing/2014/main" id="{9C654B63-143B-4EEB-A4BC-C25737A9E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8" descr="BD21332_">
            <a:extLst>
              <a:ext uri="{FF2B5EF4-FFF2-40B4-BE49-F238E27FC236}">
                <a16:creationId xmlns:a16="http://schemas.microsoft.com/office/drawing/2014/main" id="{4BB7B98B-87A3-422B-80A5-A302040B4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>
            <a:extLst>
              <a:ext uri="{FF2B5EF4-FFF2-40B4-BE49-F238E27FC236}">
                <a16:creationId xmlns:a16="http://schemas.microsoft.com/office/drawing/2014/main" id="{909631D5-707D-49AE-A9A0-DB1A669A59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8BF83F15-A82F-4E2C-A19A-010833F78E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B2E0A229-5E02-4DD1-9866-96716AC6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C0BBC888-7414-4A97-8D0B-00C2B43AA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578963"/>
                </a:solidFill>
                <a:latin typeface="Times New Roman" pitchFamily="2" charset="0"/>
                <a:ea typeface="宋体" charset="-122"/>
              </a:defRPr>
            </a:lvl1pPr>
          </a:lstStyle>
          <a:p>
            <a:pPr>
              <a:defRPr/>
            </a:pP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99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33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Monotype Sorts" pitchFamily="2" charset="2"/>
        <a:buChar char="4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Monotype Sorts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Font typeface="Monotype Sorts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7.tm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image" Target="../media/image7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26" Type="http://schemas.openxmlformats.org/officeDocument/2006/relationships/tags" Target="../tags/tag82.xml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tags" Target="../tags/tag81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24" Type="http://schemas.openxmlformats.org/officeDocument/2006/relationships/tags" Target="../tags/tag80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tags" Target="../tags/tag79.xml"/><Relationship Id="rId28" Type="http://schemas.openxmlformats.org/officeDocument/2006/relationships/tags" Target="../tags/tag84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tags" Target="../tags/tag78.xml"/><Relationship Id="rId27" Type="http://schemas.openxmlformats.org/officeDocument/2006/relationships/tags" Target="../tags/tag83.xml"/><Relationship Id="rId30" Type="http://schemas.openxmlformats.org/officeDocument/2006/relationships/image" Target="../media/image7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image" Target="../media/image7.tm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" Type="http://schemas.openxmlformats.org/officeDocument/2006/relationships/tags" Target="../tags/tag115.xml"/><Relationship Id="rId21" Type="http://schemas.openxmlformats.org/officeDocument/2006/relationships/tags" Target="../tags/tag133.xml"/><Relationship Id="rId34" Type="http://schemas.openxmlformats.org/officeDocument/2006/relationships/tags" Target="../tags/tag118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image" Target="../media/image13.png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0" Type="http://schemas.openxmlformats.org/officeDocument/2006/relationships/tags" Target="../tags/tag132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17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image" Target="../media/image7.tmp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image" Target="../media/image120.png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16.xml"/><Relationship Id="rId35" Type="http://schemas.openxmlformats.org/officeDocument/2006/relationships/image" Target="../media/image14.png"/><Relationship Id="rId8" Type="http://schemas.openxmlformats.org/officeDocument/2006/relationships/tags" Target="../tags/tag12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tags" Target="../tags/tag166.xml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tags" Target="../tags/tag165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29" Type="http://schemas.openxmlformats.org/officeDocument/2006/relationships/slideLayout" Target="../slideLayouts/slideLayout7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28" Type="http://schemas.openxmlformats.org/officeDocument/2006/relationships/tags" Target="../tags/tag168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Relationship Id="rId27" Type="http://schemas.openxmlformats.org/officeDocument/2006/relationships/tags" Target="../tags/tag167.xml"/><Relationship Id="rId30" Type="http://schemas.openxmlformats.org/officeDocument/2006/relationships/image" Target="../media/image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94800189-2B81-4761-B30D-BF59C5C0915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71475" y="2286000"/>
            <a:ext cx="84582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2:  Operating-System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7C1DE0B0-5BE1-466A-BEC6-205596BA49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2.2 User Operating-System Interface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A9A62DC6-0EFF-482A-B724-FA2C11EDDB0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400" dirty="0"/>
              <a:t>Command (Line) Interface (CLI)</a:t>
            </a:r>
          </a:p>
          <a:p>
            <a:endParaRPr lang="zh-CN" altLang="en-US" sz="2400" dirty="0"/>
          </a:p>
          <a:p>
            <a:r>
              <a:rPr lang="zh-CN" altLang="en-US" sz="2400" dirty="0"/>
              <a:t>Graphic User Interface (GUI)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Batch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E00D42F-B437-4D78-92D7-BE8CE4F0CC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2188" y="141288"/>
            <a:ext cx="8229600" cy="576262"/>
          </a:xfrm>
        </p:spPr>
        <p:txBody>
          <a:bodyPr/>
          <a:lstStyle/>
          <a:p>
            <a:pPr eaLnBrk="1" hangingPunct="1"/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Operating-System Interface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143000"/>
            <a:ext cx="72771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581C0B6-7A39-4BEC-B54A-4B1D490DA0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 System Interface - </a:t>
            </a:r>
            <a:r>
              <a:rPr lang="en-US" altLang="zh-CN" sz="2800" u="sng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CLI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4278AD6-FE8A-403E-B15A-23378ED8D6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0250" y="1349375"/>
            <a:ext cx="7351713" cy="448310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CLI</a:t>
            </a:r>
            <a:r>
              <a:rPr lang="en-US" altLang="zh-CN" sz="2000" b="1" dirty="0"/>
              <a:t> allows direct command entry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Command interpreter (</a:t>
            </a:r>
            <a:r>
              <a:rPr lang="en-US" altLang="zh-CN" sz="2000" dirty="0">
                <a:solidFill>
                  <a:srgbClr val="0000CC"/>
                </a:solidFill>
              </a:rPr>
              <a:t>in UNIX, it’s called </a:t>
            </a:r>
            <a:r>
              <a:rPr lang="en-US" altLang="zh-CN" sz="2000" dirty="0" smtClean="0">
                <a:solidFill>
                  <a:srgbClr val="0000CC"/>
                </a:solidFill>
              </a:rPr>
              <a:t>a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shell</a:t>
            </a:r>
            <a:r>
              <a:rPr lang="en-US" altLang="zh-CN" sz="2000" dirty="0">
                <a:solidFill>
                  <a:srgbClr val="C00000"/>
                </a:solidFill>
              </a:rPr>
              <a:t>)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1"/>
            <a:r>
              <a:rPr lang="en-US" altLang="zh-CN" sz="2000" dirty="0"/>
              <a:t>Sometimes implemented in </a:t>
            </a:r>
            <a:r>
              <a:rPr lang="en-US" altLang="zh-CN" sz="2000" dirty="0">
                <a:solidFill>
                  <a:srgbClr val="0070C0"/>
                </a:solidFill>
              </a:rPr>
              <a:t>kernel</a:t>
            </a:r>
            <a:r>
              <a:rPr lang="en-US" altLang="zh-CN" sz="2000" dirty="0"/>
              <a:t>, sometimes by </a:t>
            </a:r>
            <a:r>
              <a:rPr lang="en-US" altLang="zh-CN" sz="2000" dirty="0">
                <a:solidFill>
                  <a:srgbClr val="0070C0"/>
                </a:solidFill>
              </a:rPr>
              <a:t>systems program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Sometimes multiple flavors implemented </a:t>
            </a:r>
            <a:r>
              <a:rPr lang="en-US" altLang="zh-CN" sz="2000" dirty="0"/>
              <a:t>– </a:t>
            </a:r>
            <a:r>
              <a:rPr lang="en-US" altLang="zh-CN" sz="2000" b="1" dirty="0">
                <a:solidFill>
                  <a:srgbClr val="FF0000"/>
                </a:solidFill>
              </a:rPr>
              <a:t>shells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b="1" dirty="0">
                <a:solidFill>
                  <a:srgbClr val="006600"/>
                </a:solidFill>
              </a:rPr>
              <a:t>UNIX-Bourne,C,Korn,...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lvl="2"/>
            <a:r>
              <a:rPr lang="zh-CN" altLang="en-US" sz="1600" b="1" dirty="0">
                <a:solidFill>
                  <a:srgbClr val="006600"/>
                </a:solidFill>
              </a:rPr>
              <a:t>Windows-CMD.exe</a:t>
            </a:r>
            <a:endParaRPr lang="zh-CN" altLang="en-US" sz="2000" b="1" dirty="0">
              <a:solidFill>
                <a:srgbClr val="006600"/>
              </a:solidFill>
            </a:endParaRPr>
          </a:p>
          <a:p>
            <a:pPr lvl="1"/>
            <a:r>
              <a:rPr lang="en-US" altLang="zh-CN" sz="2000" dirty="0"/>
              <a:t>Primarily fetches a command from user and executes it</a:t>
            </a:r>
          </a:p>
          <a:p>
            <a:pPr lvl="1"/>
            <a:r>
              <a:rPr lang="en-US" altLang="zh-CN" sz="2000" dirty="0"/>
              <a:t>Sometimes commands </a:t>
            </a:r>
            <a:r>
              <a:rPr lang="en-US" altLang="zh-CN" sz="2000" b="1" dirty="0">
                <a:solidFill>
                  <a:schemeClr val="tx2"/>
                </a:solidFill>
              </a:rPr>
              <a:t>built-in</a:t>
            </a:r>
            <a:r>
              <a:rPr lang="en-US" altLang="zh-CN" sz="2000" dirty="0"/>
              <a:t>, sometimes just </a:t>
            </a:r>
            <a:r>
              <a:rPr lang="en-US" altLang="zh-CN" sz="2000" b="1" dirty="0">
                <a:solidFill>
                  <a:srgbClr val="121896"/>
                </a:solidFill>
              </a:rPr>
              <a:t>names of programs</a:t>
            </a:r>
          </a:p>
          <a:p>
            <a:pPr lvl="2"/>
            <a:r>
              <a:rPr lang="en-US" altLang="zh-CN" sz="1800" dirty="0"/>
              <a:t>If the latter, adding new features doesn’t require shell modification</a:t>
            </a:r>
          </a:p>
          <a:p>
            <a:pPr lvl="1"/>
            <a:endParaRPr lang="en-US" altLang="zh-CN" sz="2000" b="1" dirty="0">
              <a:solidFill>
                <a:srgbClr val="1218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FE2AEDF-70E1-400F-865F-B14FF4CDA4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 System Interface - </a:t>
            </a:r>
            <a:r>
              <a:rPr lang="en-US" altLang="zh-CN" sz="2800" u="sng" noProof="1">
                <a:solidFill>
                  <a:srgbClr val="000099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GUI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851E972-D5EF-41CB-AC35-AB3CF94BE3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006600"/>
                </a:solidFill>
              </a:rPr>
              <a:t>User-friendly </a:t>
            </a:r>
            <a:r>
              <a:rPr lang="en-US" altLang="zh-CN" sz="2000" b="1" dirty="0">
                <a:solidFill>
                  <a:srgbClr val="006600"/>
                </a:solidFill>
              </a:rPr>
              <a:t>desktop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/>
              <a:t>metaphor interface</a:t>
            </a:r>
          </a:p>
          <a:p>
            <a:pPr lvl="1"/>
            <a:r>
              <a:rPr lang="en-US" altLang="zh-CN" sz="1800" dirty="0"/>
              <a:t>Usually </a:t>
            </a:r>
            <a:r>
              <a:rPr lang="en-US" altLang="zh-CN" sz="1800" u="sng" dirty="0">
                <a:solidFill>
                  <a:srgbClr val="0000CC"/>
                </a:solidFill>
              </a:rPr>
              <a:t>mouse, keyboard, and monitor</a:t>
            </a:r>
          </a:p>
          <a:p>
            <a:pPr lvl="1"/>
            <a:r>
              <a:rPr lang="en-US" altLang="zh-CN" sz="1800" b="1" u="sng" dirty="0">
                <a:solidFill>
                  <a:srgbClr val="7030A0"/>
                </a:solidFill>
              </a:rPr>
              <a:t>Icons</a:t>
            </a:r>
            <a:r>
              <a:rPr lang="en-US" altLang="zh-CN" sz="1800" dirty="0"/>
              <a:t> represent </a:t>
            </a:r>
            <a:r>
              <a:rPr lang="en-US" altLang="zh-CN" sz="1800" dirty="0">
                <a:solidFill>
                  <a:srgbClr val="0000CC"/>
                </a:solidFill>
              </a:rPr>
              <a:t>files, programs, actions, </a:t>
            </a:r>
            <a:r>
              <a:rPr lang="en-US" altLang="zh-CN" sz="1800" dirty="0" err="1">
                <a:solidFill>
                  <a:srgbClr val="0000CC"/>
                </a:solidFill>
              </a:rPr>
              <a:t>etc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lvl="1"/>
            <a:r>
              <a:rPr lang="en-US" altLang="zh-CN" sz="1800" dirty="0"/>
              <a:t>Various mouse buttons over objects in the interface cause various actions (provide information, options, execute function, open directory (known as a </a:t>
            </a:r>
            <a:r>
              <a:rPr lang="en-US" altLang="zh-CN" sz="1800" b="1" dirty="0"/>
              <a:t>folder</a:t>
            </a:r>
            <a:r>
              <a:rPr lang="en-US" altLang="zh-CN" sz="1800" dirty="0"/>
              <a:t>)</a:t>
            </a:r>
          </a:p>
          <a:p>
            <a:pPr lvl="1"/>
            <a:r>
              <a:rPr lang="en-US" altLang="zh-CN" sz="1800" dirty="0"/>
              <a:t>Invented at Xerox PARC (Palo Alto Research Center)</a:t>
            </a:r>
          </a:p>
          <a:p>
            <a:r>
              <a:rPr lang="en-US" altLang="zh-CN" sz="2000" b="1" dirty="0"/>
              <a:t>Many systems now include</a:t>
            </a:r>
            <a:r>
              <a:rPr lang="en-US" altLang="zh-CN" sz="2000" b="1" dirty="0">
                <a:solidFill>
                  <a:srgbClr val="121896"/>
                </a:solidFill>
              </a:rPr>
              <a:t> </a:t>
            </a:r>
            <a:r>
              <a:rPr lang="en-US" altLang="zh-CN" sz="2000" b="1" u="sng" dirty="0">
                <a:solidFill>
                  <a:srgbClr val="121896"/>
                </a:solidFill>
              </a:rPr>
              <a:t>both</a:t>
            </a:r>
            <a:r>
              <a:rPr lang="en-US" altLang="zh-CN" sz="2000" b="1" dirty="0">
                <a:solidFill>
                  <a:srgbClr val="121896"/>
                </a:solidFill>
              </a:rPr>
              <a:t> CLI and GUI interfaces</a:t>
            </a:r>
          </a:p>
          <a:p>
            <a:pPr lvl="1"/>
            <a:r>
              <a:rPr lang="en-US" altLang="zh-CN" sz="1800" dirty="0"/>
              <a:t>Microsoft Windows is GUI with CLI “command” shell</a:t>
            </a:r>
          </a:p>
          <a:p>
            <a:pPr lvl="1"/>
            <a:r>
              <a:rPr lang="en-US" altLang="zh-CN" sz="1800" dirty="0"/>
              <a:t>Apple Mac OS X as “Aqua” GUI interface with UNIX kernel underneath and shells available</a:t>
            </a:r>
          </a:p>
          <a:p>
            <a:pPr lvl="1"/>
            <a:r>
              <a:rPr lang="en-US" altLang="zh-CN" sz="1800" dirty="0"/>
              <a:t>Solaris is CLI with optional GUI interfaces (Java Desktop, KDE-K Desktop Environment )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FE2AEDF-70E1-400F-865F-B14FF4CDA4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 System Interface - Batch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851E972-D5EF-41CB-AC35-AB3CF94BE3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在</a:t>
            </a:r>
            <a:r>
              <a:rPr lang="en-US" altLang="zh-CN" sz="2400" dirty="0"/>
              <a:t>DOS,OS/2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Windows</a:t>
            </a:r>
            <a:r>
              <a:rPr lang="zh-CN" altLang="en-US" sz="2400" dirty="0"/>
              <a:t>操作系统中，批处理文件</a:t>
            </a:r>
            <a:r>
              <a:rPr lang="en-US" altLang="zh-CN" sz="2400" dirty="0"/>
              <a:t>(batch file)</a:t>
            </a:r>
            <a:r>
              <a:rPr lang="zh-CN" altLang="en-US" sz="2400" dirty="0"/>
              <a:t>是包含一系列命令的文本文件，由命令解释器解释执行。</a:t>
            </a:r>
            <a:endParaRPr lang="en-US" altLang="zh-CN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批处理文件是一种简单的程序，可以通过条件语句</a:t>
            </a:r>
            <a:r>
              <a:rPr lang="en-US" altLang="zh-CN" sz="2400" dirty="0"/>
              <a:t>(if)</a:t>
            </a:r>
            <a:r>
              <a:rPr lang="zh-CN" altLang="en-US" sz="2400" dirty="0"/>
              <a:t>和流程控制语句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)</a:t>
            </a:r>
            <a:r>
              <a:rPr lang="zh-CN" altLang="en-US" sz="2400" dirty="0"/>
              <a:t>来控制命令运行的流程，在批处理中也可以使用循环语句</a:t>
            </a:r>
            <a:r>
              <a:rPr lang="en-US" altLang="zh-CN" sz="2400" dirty="0"/>
              <a:t>(for)</a:t>
            </a:r>
            <a:r>
              <a:rPr lang="zh-CN" altLang="en-US" sz="2400" dirty="0"/>
              <a:t>来循环执行一系列命令。</a:t>
            </a:r>
            <a:endParaRPr lang="en-US" altLang="zh-CN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批处理文件扩展名一般是</a:t>
            </a:r>
            <a:r>
              <a:rPr lang="en-US" altLang="zh-CN" sz="2400" dirty="0"/>
              <a:t>.bat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/>
              <a:t>例如：</a:t>
            </a:r>
            <a:r>
              <a:rPr lang="en-US" altLang="zh-CN" sz="2400" dirty="0"/>
              <a:t>Windows10</a:t>
            </a:r>
            <a:r>
              <a:rPr lang="zh-CN" altLang="en-US" sz="2400" dirty="0"/>
              <a:t>激活工具</a:t>
            </a:r>
            <a:r>
              <a:rPr lang="en-US" altLang="zh-CN" sz="2400" dirty="0"/>
              <a:t>.bat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13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FE2AEDF-70E1-400F-865F-B14FF4CDA4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User Operating System Interface - Batch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851E972-D5EF-41CB-AC35-AB3CF94BE3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1269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en-US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环境下，一般采用</a:t>
            </a:r>
            <a:r>
              <a:rPr lang="en-US" altLang="zh-CN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 script</a:t>
            </a:r>
            <a:r>
              <a:rPr lang="zh-CN" altLang="en-US" sz="1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实现批处理的功能</a:t>
            </a:r>
            <a:endParaRPr lang="en-US" altLang="zh-CN" sz="1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如将下述代码存入文本文件，假设命名为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myscript.sh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，运行方法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6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myscript</a:t>
            </a:r>
            <a:endParaRPr lang="en-US" altLang="zh-CN" sz="16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）修改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其属性为可执行，在命令窗口运行之：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./ 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myscript.sh</a:t>
            </a:r>
            <a:endParaRPr lang="en-US" altLang="zh-C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#batch-- shell script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"Here is an example of a shell script"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"1. File listing"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                 #    list files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""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“2. File listing with details (long format, just the first few lines)"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 -l |head -n 5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""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“3. Printing a calendar for the current month"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""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“4. Here's a little for loop"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 in The quick brown fox jumps over the lazy dog; do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echo "  Word number $n is $f"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 n+=1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""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"Right, I'm all done.  Bye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A376FC-1E06-4D71-A0DD-E90BF638396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92178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本地用户通过键盘登录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系统时，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首先获得键盘信息的程序是（）。（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87853-166E-492C-96A2-0A0E5F6727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命令解释程序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shell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1BA4ED-0945-41A6-B991-EFB569A7F8F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中断处理程序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55F5DE-3C35-4E86-9E24-E85C71F6691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系统调用程序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E7A0B8-2A44-481E-82A0-ED792F14D15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用户登录程序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6A8F6D0-DD42-478E-A927-4BBA5C71CAC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F3DE4DB-108D-482B-BBF9-75EADD2DF6A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3BD4164-CDC1-402E-8694-9B68BBA5629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CD362C4-C888-4BA7-84DF-FF382515844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AB8CCAE-3D5E-4838-BEBA-2876BB4E80D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466A409-D14C-444C-BA9F-E5415540CD5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0D7D96-1CA7-428B-A11C-30C641D2195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51DAF2C-3D14-4274-B86D-0BBC5DE1591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D4F09A8-B5EC-4AA1-BDD8-4C6092183A3A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2A4F9083-8071-48C8-AA1A-42A3711BEE6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A2CA46D1-6639-4984-81D9-8A5E2A7A47BE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39C44770-11D0-4FF7-AA35-4200C571C347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0F844651-2309-4712-8E5D-437CD3F6830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32FFC18E-8C7F-4A90-8BFC-A5A90FEE73A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3324FB40-DE4A-44A0-830C-297531D7A338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355CD5-78B7-4606-98C7-FF8CAB6D14C7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76102A8-BA06-4CC1-B308-2D1D3790F34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FFCC68C0-1A82-40ED-89E2-1810B6A2502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C11A8400-E50E-4C25-9716-D110689C2B26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8BC4034A-0EFD-4F72-B761-F66148259923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A3FC04B-BAC5-4EAF-A3DA-F7F170A5CA5B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44CFCAB-081F-4A5A-9B43-BBB1181EB22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2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0E4CEE-EAEA-475E-9FC6-A9048A6B644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000760"/>
            <a:ext cx="7315200" cy="112979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下列选项中，在</a:t>
            </a:r>
            <a:r>
              <a:rPr lang="zh-CN" altLang="en-US" sz="2600" dirty="0">
                <a:solidFill>
                  <a:srgbClr val="0409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用户态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执行的是（）。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7BEB06-6D1A-49ED-A6AF-172277B8CAB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31253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命令解释程序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6B34A0-0C36-4DFB-9F35-D5FA99B792E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16978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缺页处理程序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115DFF-254F-4542-9B12-D370BDD4A72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02703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进程调度程序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023E55-C59A-4DFC-9AF1-2A92A294B34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8428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时钟中断处理程序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5AEF334-B9AA-45D5-AE11-A7275A78A39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37682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2DAF4A5-43D5-47E6-ADD5-A9ED67D65C9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23407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2B2F50A-F295-406C-8EAC-9B175D364F2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09132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5E7A47F-35F4-4C41-B6D6-706DF8D3D3F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948578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7A3363B-EB16-4486-B3D0-ED1FE233A6E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9807CD-5B39-4981-BF0B-65DA89C27FF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2B32BA-0D1B-4C72-B933-E4D506EEC81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8408E13-8F14-4105-A363-8120550E633F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7D6036E-3E52-456A-A160-B7070952B36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9182F0C1-E12D-4FFA-862C-03BA5859D16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EDB1771F-81FE-40C7-91F7-0107051AC94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F67A60AD-14B6-410F-AF61-84F9F0DDEB1D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E3C3737A-0809-4AD9-9AA8-201D6DBC2F3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0D27B2DA-0E67-4529-99A0-BCF47497075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A7F5009B-DDC4-4655-8B26-A1E262F294D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AF9D008-6415-499E-998E-36101498FAF0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F80B18A-E98E-4ABF-A416-7846A904A39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293ADAD-E0E4-4B2E-B1FC-C701CC57FB22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BF4FB359-03DE-4922-8D8E-2DDCDD53DB68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A01D062C-297F-4880-B41B-3FAD87DADDA2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604233B-9B9C-4502-8F8A-D1FA7D97C1CF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161BE4C-60E6-45AD-9079-78CF0BD2827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8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E4F25D1-CD96-475B-A5B3-81662E8C1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2.3 System Calls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E86B033-F1A0-4492-B460-A4192322BE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79513"/>
            <a:ext cx="7951788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System calls </a:t>
            </a:r>
            <a:r>
              <a:rPr lang="en-US" altLang="zh-CN" sz="2000" dirty="0"/>
              <a:t>are the </a:t>
            </a:r>
            <a:r>
              <a:rPr lang="en-US" altLang="zh-CN" sz="2000" dirty="0">
                <a:solidFill>
                  <a:srgbClr val="0000CC"/>
                </a:solidFill>
              </a:rPr>
              <a:t>interface</a:t>
            </a:r>
            <a:r>
              <a:rPr lang="en-US" altLang="zh-CN" sz="2000" dirty="0"/>
              <a:t> between </a:t>
            </a:r>
            <a:r>
              <a:rPr lang="en-US" altLang="zh-CN" sz="2000" dirty="0">
                <a:solidFill>
                  <a:srgbClr val="006600"/>
                </a:solidFill>
              </a:rPr>
              <a:t>user programs </a:t>
            </a:r>
            <a:r>
              <a:rPr lang="en-US" altLang="zh-CN" sz="2000" dirty="0"/>
              <a:t>and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/>
              <a:t>the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>
                <a:solidFill>
                  <a:srgbClr val="7030A0"/>
                </a:solidFill>
              </a:rPr>
              <a:t>operating system kernel</a:t>
            </a:r>
            <a:r>
              <a:rPr lang="en-US" altLang="zh-CN" sz="2000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This interface is in the form of ordinary functions in system programming languages like C or assembly languages.(UNIX)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The purpose of system calls is completely different from that of C library functions.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The purpose of system calls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u="sng" dirty="0">
                <a:solidFill>
                  <a:srgbClr val="0000CC"/>
                </a:solidFill>
              </a:rPr>
              <a:t>User programs </a:t>
            </a:r>
            <a:r>
              <a:rPr lang="en-US" altLang="zh-CN" sz="1800" b="1" u="sng" dirty="0"/>
              <a:t>invoke </a:t>
            </a:r>
            <a:r>
              <a:rPr lang="en-US" altLang="zh-CN" sz="1800" b="1" u="sng" dirty="0">
                <a:solidFill>
                  <a:srgbClr val="0000CC"/>
                </a:solidFill>
              </a:rPr>
              <a:t>systems calls</a:t>
            </a:r>
            <a:r>
              <a:rPr lang="en-US" altLang="zh-CN" sz="1800" b="1" u="sng" dirty="0"/>
              <a:t> to </a:t>
            </a:r>
            <a:r>
              <a:rPr lang="en-US" altLang="zh-CN" sz="1800" b="1" u="sng" dirty="0">
                <a:solidFill>
                  <a:srgbClr val="006600"/>
                </a:solidFill>
              </a:rPr>
              <a:t>get the services from the operating system kerne</a:t>
            </a:r>
            <a:r>
              <a:rPr lang="en-US" altLang="zh-CN" sz="1800" b="1" u="sng" dirty="0"/>
              <a:t>l </a:t>
            </a:r>
            <a:r>
              <a:rPr lang="en-US" altLang="zh-CN" sz="1800" u="sng" dirty="0">
                <a:solidFill>
                  <a:srgbClr val="0070C0"/>
                </a:solidFill>
              </a:rPr>
              <a:t>for those tasks </a:t>
            </a:r>
            <a:r>
              <a:rPr lang="en-US" altLang="zh-CN" sz="1800" u="sng" dirty="0">
                <a:solidFill>
                  <a:srgbClr val="C00000"/>
                </a:solidFill>
              </a:rPr>
              <a:t>which cannot be done without the operations </a:t>
            </a:r>
            <a:r>
              <a:rPr lang="en-US" altLang="zh-CN" sz="1800" u="sng" dirty="0">
                <a:solidFill>
                  <a:srgbClr val="0070C0"/>
                </a:solidFill>
              </a:rPr>
              <a:t>of the underlying operating system</a:t>
            </a:r>
            <a:r>
              <a:rPr lang="en-US" altLang="zh-CN" sz="1800" u="sng" dirty="0"/>
              <a:t>. 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/>
              <a:t>Such tasks may be read and write on an open file or create another process to run a program concurrently.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These tasks are completed by the kernel running in </a:t>
            </a:r>
            <a:r>
              <a:rPr lang="en-US" altLang="zh-CN" sz="1800" u="sng" dirty="0">
                <a:solidFill>
                  <a:srgbClr val="C00000"/>
                </a:solidFill>
              </a:rPr>
              <a:t>system mode</a:t>
            </a:r>
            <a:r>
              <a:rPr lang="en-US" altLang="zh-CN" sz="18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/>
              <a:t>That way</a:t>
            </a:r>
            <a:r>
              <a:rPr lang="en-US" altLang="zh-CN" sz="1800" dirty="0">
                <a:solidFill>
                  <a:srgbClr val="0000CC"/>
                </a:solidFill>
              </a:rPr>
              <a:t>, the access to the critical shared hardware </a:t>
            </a:r>
            <a:r>
              <a:rPr lang="en-US" altLang="zh-CN" sz="1800" dirty="0"/>
              <a:t>such as the memory, disks and interrupts </a:t>
            </a:r>
            <a:r>
              <a:rPr lang="en-US" altLang="zh-CN" sz="1800" dirty="0">
                <a:solidFill>
                  <a:srgbClr val="006600"/>
                </a:solidFill>
              </a:rPr>
              <a:t>can be protected from errant users because user programs can only run in the </a:t>
            </a:r>
            <a:r>
              <a:rPr lang="en-US" altLang="zh-CN" sz="1800" dirty="0">
                <a:solidFill>
                  <a:srgbClr val="C00000"/>
                </a:solidFill>
              </a:rPr>
              <a:t>user mode</a:t>
            </a:r>
            <a:r>
              <a:rPr lang="en-US" altLang="zh-CN" sz="1800" dirty="0"/>
              <a:t>.</a:t>
            </a:r>
            <a:endParaRPr lang="zh-CN" altLang="zh-CN" sz="1800" dirty="0"/>
          </a:p>
          <a:p>
            <a:pPr>
              <a:lnSpc>
                <a:spcPct val="90000"/>
              </a:lnSpc>
            </a:pPr>
            <a:endParaRPr lang="zh-CN" altLang="zh-CN" sz="1800" dirty="0"/>
          </a:p>
          <a:p>
            <a:pPr>
              <a:lnSpc>
                <a:spcPct val="90000"/>
              </a:lnSpc>
            </a:pPr>
            <a:endParaRPr lang="zh-CN" altLang="en-US" sz="18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00CFD38-B6C6-4257-9E13-8A3CDFF0BC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Calls vs. API 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026AEF2-1825-4775-A992-96248E1CCD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3434" y="1050925"/>
            <a:ext cx="8175429" cy="5236859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 dirty="0">
                <a:solidFill>
                  <a:srgbClr val="006600"/>
                </a:solidFill>
              </a:rPr>
              <a:t>Programming interface</a:t>
            </a:r>
            <a:r>
              <a:rPr lang="en-US" altLang="zh-CN" sz="2400" b="1" dirty="0"/>
              <a:t> to the services provided by the OS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/>
              <a:t>Typically written in a high-level language (C or C++)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u="sng" dirty="0">
                <a:solidFill>
                  <a:srgbClr val="0000CC"/>
                </a:solidFill>
              </a:rPr>
              <a:t>Mostly accessed</a:t>
            </a:r>
            <a:r>
              <a:rPr lang="en-US" altLang="zh-CN" sz="2000" u="sng" dirty="0"/>
              <a:t> by </a:t>
            </a:r>
            <a:r>
              <a:rPr lang="en-US" altLang="zh-CN" sz="2000" u="sng" dirty="0">
                <a:solidFill>
                  <a:srgbClr val="00B050"/>
                </a:solidFill>
              </a:rPr>
              <a:t>programs</a:t>
            </a:r>
            <a:r>
              <a:rPr lang="en-US" altLang="zh-CN" sz="2000" u="sng" dirty="0"/>
              <a:t> via </a:t>
            </a:r>
            <a:r>
              <a:rPr lang="en-US" altLang="zh-CN" sz="2000" u="sng" dirty="0">
                <a:solidFill>
                  <a:srgbClr val="0000CC"/>
                </a:solidFill>
              </a:rPr>
              <a:t>a high-level </a:t>
            </a:r>
            <a:r>
              <a:rPr lang="en-US" altLang="zh-CN" sz="2000" b="1" u="sng" dirty="0">
                <a:solidFill>
                  <a:srgbClr val="0070C0"/>
                </a:solidFill>
              </a:rPr>
              <a:t>Application Program Interface (API)</a:t>
            </a:r>
            <a:r>
              <a:rPr lang="en-US" altLang="zh-CN" sz="2000" u="sng" dirty="0"/>
              <a:t> </a:t>
            </a:r>
            <a:r>
              <a:rPr lang="en-US" altLang="zh-CN" sz="2000" b="1" u="sng" dirty="0">
                <a:solidFill>
                  <a:srgbClr val="FF0000"/>
                </a:solidFill>
              </a:rPr>
              <a:t>rather than</a:t>
            </a:r>
            <a:r>
              <a:rPr lang="en-US" altLang="zh-CN" sz="2000" b="1" u="sng" dirty="0"/>
              <a:t> </a:t>
            </a:r>
            <a:r>
              <a:rPr lang="en-US" altLang="zh-CN" sz="2000" b="1" u="sng" dirty="0">
                <a:solidFill>
                  <a:srgbClr val="0070C0"/>
                </a:solidFill>
              </a:rPr>
              <a:t>direct </a:t>
            </a:r>
            <a:r>
              <a:rPr lang="en-US" altLang="zh-CN" sz="2000" b="1" u="sng" dirty="0">
                <a:solidFill>
                  <a:srgbClr val="0000CC"/>
                </a:solidFill>
              </a:rPr>
              <a:t>system call use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7030A0"/>
                </a:solidFill>
              </a:rPr>
              <a:t>Three most common APIs are: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600" b="1" dirty="0"/>
              <a:t>Win32</a:t>
            </a:r>
            <a:r>
              <a:rPr lang="en-US" altLang="zh-CN" sz="1600" dirty="0"/>
              <a:t> API for Windows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600" dirty="0"/>
              <a:t>POSIX API for POSIX-based systems (including virtually all versions of UNIX, Linux, and Mac OS X)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600" dirty="0"/>
              <a:t>Java API for the Java virtual machine (JVM)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Why use APIs rather than system calls?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600" dirty="0"/>
              <a:t>Program </a:t>
            </a:r>
            <a:r>
              <a:rPr lang="en-US" altLang="zh-CN" sz="1600" dirty="0">
                <a:solidFill>
                  <a:srgbClr val="0000CC"/>
                </a:solidFill>
              </a:rPr>
              <a:t>portability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600" dirty="0">
                <a:solidFill>
                  <a:srgbClr val="0000CC"/>
                </a:solidFill>
              </a:rPr>
              <a:t>More difficult to work</a:t>
            </a:r>
            <a:r>
              <a:rPr lang="en-US" altLang="zh-CN" sz="1600" dirty="0"/>
              <a:t> with the system call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1600" dirty="0"/>
              <a:t>But </a:t>
            </a:r>
            <a:r>
              <a:rPr lang="en-US" altLang="zh-CN" sz="1600" dirty="0">
                <a:solidFill>
                  <a:srgbClr val="7030A0"/>
                </a:solidFill>
              </a:rPr>
              <a:t>more efficiency </a:t>
            </a:r>
            <a:r>
              <a:rPr lang="en-US" altLang="zh-CN" sz="1600" dirty="0"/>
              <a:t>for some devices based on dedicated OS(e.g. for some switchers)</a:t>
            </a:r>
          </a:p>
          <a:p>
            <a:pPr marL="457200" lvl="1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1800" dirty="0">
                <a:solidFill>
                  <a:srgbClr val="006600"/>
                </a:solidFill>
              </a:rPr>
              <a:t>(Note that the system-call names used throughout this text are generic)</a:t>
            </a:r>
          </a:p>
        </p:txBody>
      </p:sp>
    </p:spTree>
    <p:extLst>
      <p:ext uri="{BB962C8B-B14F-4D97-AF65-F5344CB8AC3E}">
        <p14:creationId xmlns:p14="http://schemas.microsoft.com/office/powerpoint/2010/main" val="321840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D02D24C-5AAF-4378-B2E2-994DAAD0CD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Chapter 2:  Operating-System Structures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56A9E8F-713C-426B-97E4-4805B87E17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b="1"/>
              <a:t>Operating System Services</a:t>
            </a:r>
          </a:p>
          <a:p>
            <a:r>
              <a:rPr lang="en-US" altLang="zh-CN" sz="1800"/>
              <a:t>User Operating System Interface</a:t>
            </a:r>
          </a:p>
          <a:p>
            <a:r>
              <a:rPr lang="en-US" altLang="zh-CN" sz="1800" b="1"/>
              <a:t>System Calls</a:t>
            </a:r>
          </a:p>
          <a:p>
            <a:r>
              <a:rPr lang="en-US" altLang="zh-CN" sz="1800"/>
              <a:t>Types of System Calls</a:t>
            </a:r>
          </a:p>
          <a:p>
            <a:r>
              <a:rPr lang="en-US" altLang="zh-CN" sz="1800"/>
              <a:t>System Programs</a:t>
            </a:r>
          </a:p>
          <a:p>
            <a:r>
              <a:rPr lang="en-US" altLang="zh-CN" sz="1800"/>
              <a:t>Operating System Design and Implementation</a:t>
            </a:r>
          </a:p>
          <a:p>
            <a:r>
              <a:rPr lang="en-US" altLang="zh-CN" sz="1800" b="1"/>
              <a:t>Operating System Structure</a:t>
            </a:r>
          </a:p>
          <a:p>
            <a:r>
              <a:rPr lang="en-US" altLang="zh-CN" sz="1800" b="1"/>
              <a:t>Virtual Machines</a:t>
            </a:r>
          </a:p>
          <a:p>
            <a:r>
              <a:rPr lang="en-US" altLang="zh-CN" sz="1800"/>
              <a:t>Operating System Generation</a:t>
            </a:r>
          </a:p>
          <a:p>
            <a:r>
              <a:rPr lang="en-US" altLang="zh-CN" sz="1800"/>
              <a:t>System Boot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00CFD38-B6C6-4257-9E13-8A3CDFF0BC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Calls vs. API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026AEF2-1825-4775-A992-96248E1CCD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863" y="1050925"/>
            <a:ext cx="8128000" cy="50593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 altLang="zh-CN" sz="1800" dirty="0">
              <a:solidFill>
                <a:srgbClr val="006600"/>
              </a:solidFill>
            </a:endParaRPr>
          </a:p>
        </p:txBody>
      </p:sp>
      <p:sp>
        <p:nvSpPr>
          <p:cNvPr id="8" name="对话气泡: 圆角矩形 1">
            <a:extLst>
              <a:ext uri="{FF2B5EF4-FFF2-40B4-BE49-F238E27FC236}">
                <a16:creationId xmlns:a16="http://schemas.microsoft.com/office/drawing/2014/main" id="{72AABE00-2119-4A77-AC12-75EE1E27F64C}"/>
              </a:ext>
            </a:extLst>
          </p:cNvPr>
          <p:cNvSpPr/>
          <p:nvPr/>
        </p:nvSpPr>
        <p:spPr>
          <a:xfrm>
            <a:off x="828111" y="921739"/>
            <a:ext cx="2048522" cy="2224149"/>
          </a:xfrm>
          <a:prstGeom prst="wedgeRoundRectCallout">
            <a:avLst>
              <a:gd name="adj1" fmla="val -20206"/>
              <a:gd name="adj2" fmla="val 50318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600" dirty="0" smtClean="0">
                <a:solidFill>
                  <a:srgbClr val="0000CC"/>
                </a:solidFill>
              </a:rPr>
              <a:t>//API</a:t>
            </a:r>
            <a:r>
              <a:rPr lang="zh-CN" altLang="en-US" sz="1600" dirty="0" smtClean="0">
                <a:solidFill>
                  <a:srgbClr val="0000CC"/>
                </a:solidFill>
              </a:rPr>
              <a:t>：</a:t>
            </a:r>
            <a:endParaRPr lang="en-US" altLang="zh-CN" sz="1600" dirty="0" smtClean="0">
              <a:solidFill>
                <a:srgbClr val="0000CC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…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char c;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c=</a:t>
            </a:r>
            <a:r>
              <a:rPr lang="en-US" altLang="zh-CN" sz="1600" dirty="0" err="1">
                <a:solidFill>
                  <a:srgbClr val="000000"/>
                </a:solidFill>
              </a:rPr>
              <a:t>getchar</a:t>
            </a:r>
            <a:r>
              <a:rPr lang="en-US" altLang="zh-CN" sz="1600" dirty="0">
                <a:solidFill>
                  <a:srgbClr val="000000"/>
                </a:solidFill>
              </a:rPr>
              <a:t>();</a:t>
            </a:r>
          </a:p>
          <a:p>
            <a:r>
              <a:rPr lang="en-US" altLang="zh-CN" sz="1600" dirty="0" err="1">
                <a:solidFill>
                  <a:srgbClr val="000000"/>
                </a:solidFill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</a:rPr>
              <a:t>(“%c\</a:t>
            </a:r>
            <a:r>
              <a:rPr lang="en-US" altLang="zh-CN" sz="1600" dirty="0" err="1">
                <a:solidFill>
                  <a:srgbClr val="000000"/>
                </a:solidFill>
              </a:rPr>
              <a:t>n”,c</a:t>
            </a:r>
            <a:r>
              <a:rPr lang="en-US" altLang="zh-CN" sz="160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….</a:t>
            </a:r>
          </a:p>
          <a:p>
            <a:endParaRPr lang="zh-CN" altLang="en-US" sz="1600" dirty="0"/>
          </a:p>
        </p:txBody>
      </p:sp>
      <p:sp>
        <p:nvSpPr>
          <p:cNvPr id="9" name="对话气泡: 圆角矩形 4">
            <a:extLst>
              <a:ext uri="{FF2B5EF4-FFF2-40B4-BE49-F238E27FC236}">
                <a16:creationId xmlns:a16="http://schemas.microsoft.com/office/drawing/2014/main" id="{0EA2E67C-DE48-462F-A436-AF56754DF5F9}"/>
              </a:ext>
            </a:extLst>
          </p:cNvPr>
          <p:cNvSpPr/>
          <p:nvPr/>
        </p:nvSpPr>
        <p:spPr>
          <a:xfrm>
            <a:off x="5588379" y="990606"/>
            <a:ext cx="2931996" cy="2170883"/>
          </a:xfrm>
          <a:prstGeom prst="wedgeRoundRectCallout">
            <a:avLst>
              <a:gd name="adj1" fmla="val -20206"/>
              <a:gd name="adj2" fmla="val 5046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600" dirty="0" smtClean="0">
                <a:solidFill>
                  <a:srgbClr val="0000CC"/>
                </a:solidFill>
              </a:rPr>
              <a:t>//System Call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…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char c;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read(0,&amp;c,1);   //0-stdin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write(1,&amp;c,1);   //1-stdout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c=‘\n’;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write(1,&amp;c,1);  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….</a:t>
            </a:r>
          </a:p>
          <a:p>
            <a:endParaRPr lang="zh-CN" altLang="en-US" dirty="0"/>
          </a:p>
        </p:txBody>
      </p:sp>
      <p:sp>
        <p:nvSpPr>
          <p:cNvPr id="10" name="对话气泡: 圆角矩形 5">
            <a:extLst>
              <a:ext uri="{FF2B5EF4-FFF2-40B4-BE49-F238E27FC236}">
                <a16:creationId xmlns:a16="http://schemas.microsoft.com/office/drawing/2014/main" id="{FDB6C42E-6620-4ED3-A6AC-4CE08FB69708}"/>
              </a:ext>
            </a:extLst>
          </p:cNvPr>
          <p:cNvSpPr/>
          <p:nvPr/>
        </p:nvSpPr>
        <p:spPr>
          <a:xfrm>
            <a:off x="3231090" y="985171"/>
            <a:ext cx="2002832" cy="2160717"/>
          </a:xfrm>
          <a:prstGeom prst="wedgeRoundRectCallout">
            <a:avLst>
              <a:gd name="adj1" fmla="val -20206"/>
              <a:gd name="adj2" fmla="val 5046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600" dirty="0">
                <a:solidFill>
                  <a:srgbClr val="0000CC"/>
                </a:solidFill>
              </a:rPr>
              <a:t>// System </a:t>
            </a:r>
            <a:r>
              <a:rPr lang="en-US" altLang="zh-CN" sz="1600" dirty="0" smtClean="0">
                <a:solidFill>
                  <a:srgbClr val="0000CC"/>
                </a:solidFill>
              </a:rPr>
              <a:t>Call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//</a:t>
            </a:r>
            <a:r>
              <a:rPr lang="zh-CN" altLang="en-US" sz="1600" dirty="0" smtClean="0">
                <a:solidFill>
                  <a:srgbClr val="000000"/>
                </a:solidFill>
              </a:rPr>
              <a:t>另一种表示</a:t>
            </a:r>
            <a:endParaRPr lang="en-US" altLang="zh-CN" sz="1600" dirty="0" smtClean="0">
              <a:solidFill>
                <a:srgbClr val="000000"/>
              </a:solidFill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…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char c[2];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read(0,&amp;c[0],1);</a:t>
            </a:r>
          </a:p>
          <a:p>
            <a:r>
              <a:rPr lang="en-US" altLang="zh-CN" sz="1600" dirty="0">
                <a:solidFill>
                  <a:srgbClr val="000000"/>
                </a:solidFill>
              </a:rPr>
              <a:t>c[1]=‘\n’;   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</a:rPr>
              <a:t>write(1,c,2);   </a:t>
            </a:r>
            <a:endParaRPr lang="en-US" altLang="zh-CN" sz="1600" dirty="0">
              <a:solidFill>
                <a:srgbClr val="000000"/>
              </a:solidFill>
            </a:endParaRPr>
          </a:p>
          <a:p>
            <a:r>
              <a:rPr lang="en-US" altLang="zh-CN" sz="1600" dirty="0">
                <a:solidFill>
                  <a:srgbClr val="000000"/>
                </a:solidFill>
              </a:rPr>
              <a:t>….</a:t>
            </a:r>
          </a:p>
          <a:p>
            <a:endParaRPr lang="zh-CN" altLang="en-US" dirty="0"/>
          </a:p>
        </p:txBody>
      </p:sp>
      <p:sp>
        <p:nvSpPr>
          <p:cNvPr id="11" name="对话气泡: 圆角矩形 4">
            <a:extLst>
              <a:ext uri="{FF2B5EF4-FFF2-40B4-BE49-F238E27FC236}">
                <a16:creationId xmlns:a16="http://schemas.microsoft.com/office/drawing/2014/main" id="{0EA2E67C-DE48-462F-A436-AF56754DF5F9}"/>
              </a:ext>
            </a:extLst>
          </p:cNvPr>
          <p:cNvSpPr/>
          <p:nvPr/>
        </p:nvSpPr>
        <p:spPr>
          <a:xfrm>
            <a:off x="421899" y="3236766"/>
            <a:ext cx="8824843" cy="3086247"/>
          </a:xfrm>
          <a:prstGeom prst="wedgeRoundRectCallout">
            <a:avLst>
              <a:gd name="adj1" fmla="val -20206"/>
              <a:gd name="adj2" fmla="val 5046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dirty="0">
                <a:solidFill>
                  <a:srgbClr val="0000CC"/>
                </a:solidFill>
              </a:rPr>
              <a:t>read()</a:t>
            </a:r>
            <a:r>
              <a:rPr lang="zh-CN" altLang="en-US" sz="1400" dirty="0">
                <a:solidFill>
                  <a:srgbClr val="0000CC"/>
                </a:solidFill>
              </a:rPr>
              <a:t>系统调用的原型：</a:t>
            </a:r>
            <a:endParaRPr lang="en-US" altLang="zh-CN" sz="1400" dirty="0">
              <a:solidFill>
                <a:srgbClr val="0000CC"/>
              </a:solidFill>
            </a:endParaRPr>
          </a:p>
          <a:p>
            <a:r>
              <a:rPr lang="en-US" altLang="zh-CN" sz="1400" dirty="0">
                <a:solidFill>
                  <a:srgbClr val="7030A0"/>
                </a:solidFill>
              </a:rPr>
              <a:t>#include &lt;</a:t>
            </a:r>
            <a:r>
              <a:rPr lang="en-US" altLang="zh-CN" sz="1400" dirty="0" err="1">
                <a:solidFill>
                  <a:srgbClr val="7030A0"/>
                </a:solidFill>
              </a:rPr>
              <a:t>unistd.h</a:t>
            </a:r>
            <a:r>
              <a:rPr lang="en-US" altLang="zh-CN" sz="1400" dirty="0">
                <a:solidFill>
                  <a:srgbClr val="7030A0"/>
                </a:solidFill>
              </a:rPr>
              <a:t>&gt;</a:t>
            </a:r>
          </a:p>
          <a:p>
            <a:r>
              <a:rPr lang="en-US" altLang="zh-CN" sz="1400" dirty="0" err="1">
                <a:solidFill>
                  <a:srgbClr val="7030A0"/>
                </a:solidFill>
              </a:rPr>
              <a:t>ssize_t</a:t>
            </a:r>
            <a:r>
              <a:rPr lang="en-US" altLang="zh-CN" sz="1400" dirty="0">
                <a:solidFill>
                  <a:srgbClr val="7030A0"/>
                </a:solidFill>
              </a:rPr>
              <a:t> read(</a:t>
            </a:r>
            <a:r>
              <a:rPr lang="en-US" altLang="zh-CN" sz="1400" dirty="0" err="1">
                <a:solidFill>
                  <a:srgbClr val="7030A0"/>
                </a:solidFill>
              </a:rPr>
              <a:t>int</a:t>
            </a:r>
            <a:r>
              <a:rPr lang="en-US" altLang="zh-CN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 err="1">
                <a:solidFill>
                  <a:srgbClr val="7030A0"/>
                </a:solidFill>
              </a:rPr>
              <a:t>fd</a:t>
            </a:r>
            <a:r>
              <a:rPr lang="en-US" altLang="zh-CN" sz="1400" dirty="0">
                <a:solidFill>
                  <a:srgbClr val="7030A0"/>
                </a:solidFill>
              </a:rPr>
              <a:t>, void *</a:t>
            </a:r>
            <a:r>
              <a:rPr lang="en-US" altLang="zh-CN" sz="1400" dirty="0" err="1">
                <a:solidFill>
                  <a:srgbClr val="7030A0"/>
                </a:solidFill>
              </a:rPr>
              <a:t>buf</a:t>
            </a:r>
            <a:r>
              <a:rPr lang="en-US" altLang="zh-CN" sz="1400" dirty="0">
                <a:solidFill>
                  <a:srgbClr val="7030A0"/>
                </a:solidFill>
              </a:rPr>
              <a:t>, </a:t>
            </a:r>
            <a:r>
              <a:rPr lang="en-US" altLang="zh-CN" sz="1400" dirty="0" err="1">
                <a:solidFill>
                  <a:srgbClr val="7030A0"/>
                </a:solidFill>
              </a:rPr>
              <a:t>size_t</a:t>
            </a:r>
            <a:r>
              <a:rPr lang="en-US" altLang="zh-CN" sz="1400" dirty="0">
                <a:solidFill>
                  <a:srgbClr val="7030A0"/>
                </a:solidFill>
              </a:rPr>
              <a:t> count</a:t>
            </a:r>
            <a:r>
              <a:rPr lang="en-US" altLang="zh-CN" sz="1400" dirty="0" smtClean="0">
                <a:solidFill>
                  <a:srgbClr val="7030A0"/>
                </a:solidFill>
              </a:rPr>
              <a:t>); 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</a:rPr>
              <a:t>//</a:t>
            </a:r>
            <a:r>
              <a:rPr lang="zh-CN" altLang="en-US" sz="1400" dirty="0" smtClean="0">
                <a:solidFill>
                  <a:srgbClr val="000000"/>
                </a:solidFill>
              </a:rPr>
              <a:t>其中，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ssize_t</a:t>
            </a:r>
            <a:r>
              <a:rPr lang="en-US" altLang="zh-CN" sz="1400" dirty="0">
                <a:solidFill>
                  <a:srgbClr val="000000"/>
                </a:solidFill>
              </a:rPr>
              <a:t>: </a:t>
            </a:r>
            <a:r>
              <a:rPr lang="en-US" altLang="zh-CN" sz="1400" dirty="0" smtClean="0">
                <a:solidFill>
                  <a:srgbClr val="000000"/>
                </a:solidFill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int</a:t>
            </a:r>
            <a:r>
              <a:rPr lang="zh-CN" altLang="en-US" sz="1400" dirty="0" smtClean="0">
                <a:solidFill>
                  <a:srgbClr val="000000"/>
                </a:solidFill>
              </a:rPr>
              <a:t>或</a:t>
            </a:r>
            <a:r>
              <a:rPr lang="en-US" altLang="zh-CN" sz="1400" dirty="0" smtClean="0">
                <a:solidFill>
                  <a:srgbClr val="000000"/>
                </a:solidFill>
              </a:rPr>
              <a:t>long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long</a:t>
            </a:r>
            <a:r>
              <a:rPr lang="zh-CN" altLang="en-US" sz="1400" dirty="0" smtClean="0">
                <a:solidFill>
                  <a:srgbClr val="000000"/>
                </a:solidFill>
              </a:rPr>
              <a:t>，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size_t</a:t>
            </a:r>
            <a:r>
              <a:rPr lang="en-US" altLang="zh-CN" sz="1400" dirty="0">
                <a:solidFill>
                  <a:srgbClr val="000000"/>
                </a:solidFill>
              </a:rPr>
              <a:t>:  </a:t>
            </a:r>
            <a:r>
              <a:rPr lang="en-US" altLang="zh-CN" sz="1400" dirty="0" smtClean="0">
                <a:solidFill>
                  <a:srgbClr val="000000"/>
                </a:solidFill>
              </a:rPr>
              <a:t>unsigned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int</a:t>
            </a:r>
            <a:r>
              <a:rPr lang="zh-CN" altLang="en-US" sz="1400" dirty="0" smtClean="0">
                <a:solidFill>
                  <a:srgbClr val="000000"/>
                </a:solidFill>
              </a:rPr>
              <a:t>或</a:t>
            </a:r>
            <a:r>
              <a:rPr lang="en-US" altLang="zh-CN" sz="1400" dirty="0">
                <a:solidFill>
                  <a:srgbClr val="000000"/>
                </a:solidFill>
              </a:rPr>
              <a:t>unsigned </a:t>
            </a:r>
            <a:r>
              <a:rPr lang="en-US" altLang="zh-CN" sz="1400" dirty="0" smtClean="0">
                <a:solidFill>
                  <a:srgbClr val="000000"/>
                </a:solidFill>
              </a:rPr>
              <a:t>long 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long</a:t>
            </a:r>
            <a:r>
              <a:rPr lang="zh-CN" altLang="en-US" sz="1400" dirty="0" smtClean="0">
                <a:solidFill>
                  <a:srgbClr val="000000"/>
                </a:solidFill>
              </a:rPr>
              <a:t>，</a:t>
            </a:r>
            <a:r>
              <a:rPr lang="en-US" altLang="zh-CN" sz="1400" dirty="0" smtClean="0">
                <a:solidFill>
                  <a:srgbClr val="0000CC"/>
                </a:solidFill>
              </a:rPr>
              <a:t>&lt;sys/</a:t>
            </a:r>
            <a:r>
              <a:rPr lang="en-US" altLang="zh-CN" sz="1400" dirty="0" err="1" smtClean="0">
                <a:solidFill>
                  <a:srgbClr val="0000CC"/>
                </a:solidFill>
              </a:rPr>
              <a:t>types.h</a:t>
            </a:r>
            <a:r>
              <a:rPr lang="en-US" altLang="zh-CN" sz="1400" dirty="0">
                <a:solidFill>
                  <a:srgbClr val="0000CC"/>
                </a:solidFill>
              </a:rPr>
              <a:t>&gt;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</a:rPr>
              <a:t>参数：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r>
              <a:rPr lang="en-US" altLang="zh-CN" sz="1400" dirty="0" err="1" smtClean="0">
                <a:solidFill>
                  <a:srgbClr val="000000"/>
                </a:solidFill>
              </a:rPr>
              <a:t>fd</a:t>
            </a:r>
            <a:r>
              <a:rPr lang="zh-CN" altLang="en-US" sz="1400" dirty="0">
                <a:solidFill>
                  <a:srgbClr val="000000"/>
                </a:solidFill>
              </a:rPr>
              <a:t>：</a:t>
            </a:r>
            <a:r>
              <a:rPr lang="en-US" altLang="zh-CN" sz="1400" dirty="0" smtClean="0">
                <a:solidFill>
                  <a:srgbClr val="000000"/>
                </a:solidFill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</a:rPr>
              <a:t>欲读文件</a:t>
            </a:r>
            <a:r>
              <a:rPr lang="zh-CN" altLang="en-US" sz="1400" dirty="0">
                <a:solidFill>
                  <a:srgbClr val="000000"/>
                </a:solidFill>
              </a:rPr>
              <a:t>的文件描述符</a:t>
            </a:r>
          </a:p>
          <a:p>
            <a:r>
              <a:rPr lang="en-US" altLang="zh-CN" sz="1400" dirty="0" err="1" smtClean="0">
                <a:solidFill>
                  <a:srgbClr val="000000"/>
                </a:solidFill>
              </a:rPr>
              <a:t>buf</a:t>
            </a:r>
            <a:r>
              <a:rPr lang="zh-CN" altLang="en-US" sz="1400" dirty="0">
                <a:solidFill>
                  <a:srgbClr val="000000"/>
                </a:solidFill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</a:rPr>
              <a:t>指向</a:t>
            </a:r>
            <a:r>
              <a:rPr lang="zh-CN" altLang="en-US" sz="1400" dirty="0">
                <a:solidFill>
                  <a:srgbClr val="000000"/>
                </a:solidFill>
              </a:rPr>
              <a:t>内存</a:t>
            </a:r>
            <a:r>
              <a:rPr lang="zh-CN" altLang="en-US" sz="1400" dirty="0" smtClean="0">
                <a:solidFill>
                  <a:srgbClr val="000000"/>
                </a:solidFill>
              </a:rPr>
              <a:t>块的</a:t>
            </a:r>
            <a:r>
              <a:rPr lang="zh-CN" altLang="en-US" sz="1400" dirty="0">
                <a:solidFill>
                  <a:srgbClr val="000000"/>
                </a:solidFill>
              </a:rPr>
              <a:t>指针，从文件中读取来的字节放</a:t>
            </a:r>
            <a:r>
              <a:rPr lang="zh-CN" altLang="en-US" sz="1400" dirty="0" smtClean="0">
                <a:solidFill>
                  <a:srgbClr val="000000"/>
                </a:solidFill>
              </a:rPr>
              <a:t>到该内存</a:t>
            </a:r>
            <a:r>
              <a:rPr lang="zh-CN" altLang="en-US" sz="1400" dirty="0">
                <a:solidFill>
                  <a:srgbClr val="000000"/>
                </a:solidFill>
              </a:rPr>
              <a:t>块中</a:t>
            </a:r>
          </a:p>
          <a:p>
            <a:r>
              <a:rPr lang="en-US" altLang="zh-CN" sz="1400" dirty="0">
                <a:solidFill>
                  <a:srgbClr val="000000"/>
                </a:solidFill>
              </a:rPr>
              <a:t>count </a:t>
            </a:r>
            <a:r>
              <a:rPr lang="zh-CN" altLang="en-US" sz="1400" dirty="0">
                <a:solidFill>
                  <a:srgbClr val="000000"/>
                </a:solidFill>
              </a:rPr>
              <a:t>： </a:t>
            </a:r>
            <a:r>
              <a:rPr lang="zh-CN" altLang="en-US" sz="1400" dirty="0" smtClean="0">
                <a:solidFill>
                  <a:srgbClr val="000000"/>
                </a:solidFill>
              </a:rPr>
              <a:t>欲从文件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fd</a:t>
            </a:r>
            <a:r>
              <a:rPr lang="zh-CN" altLang="en-US" sz="1400" dirty="0" smtClean="0">
                <a:solidFill>
                  <a:srgbClr val="000000"/>
                </a:solidFill>
              </a:rPr>
              <a:t>中读到</a:t>
            </a:r>
            <a:r>
              <a:rPr lang="en-US" altLang="zh-CN" sz="1400" dirty="0" err="1">
                <a:solidFill>
                  <a:srgbClr val="000000"/>
                </a:solidFill>
              </a:rPr>
              <a:t>buf</a:t>
            </a:r>
            <a:r>
              <a:rPr lang="zh-CN" altLang="en-US" sz="1400" dirty="0">
                <a:solidFill>
                  <a:srgbClr val="000000"/>
                </a:solidFill>
              </a:rPr>
              <a:t>中的字节个数</a:t>
            </a:r>
          </a:p>
          <a:p>
            <a:r>
              <a:rPr lang="zh-CN" altLang="en-US" sz="1400" dirty="0">
                <a:solidFill>
                  <a:srgbClr val="0000CC"/>
                </a:solidFill>
              </a:rPr>
              <a:t>返回值</a:t>
            </a:r>
          </a:p>
          <a:p>
            <a:r>
              <a:rPr lang="zh-CN" altLang="en-US" sz="1400" dirty="0">
                <a:solidFill>
                  <a:srgbClr val="000000"/>
                </a:solidFill>
              </a:rPr>
              <a:t>如果出现错误，返回</a:t>
            </a:r>
            <a:r>
              <a:rPr lang="en-US" altLang="zh-CN" sz="1400" dirty="0">
                <a:solidFill>
                  <a:srgbClr val="000000"/>
                </a:solidFill>
              </a:rPr>
              <a:t>-1</a:t>
            </a:r>
          </a:p>
          <a:p>
            <a:r>
              <a:rPr lang="zh-CN" altLang="en-US" sz="1400" dirty="0" smtClean="0">
                <a:solidFill>
                  <a:srgbClr val="000000"/>
                </a:solidFill>
              </a:rPr>
              <a:t>否则</a:t>
            </a:r>
            <a:r>
              <a:rPr lang="zh-CN" altLang="en-US" sz="1400" dirty="0">
                <a:solidFill>
                  <a:srgbClr val="000000"/>
                </a:solidFill>
              </a:rPr>
              <a:t>返回</a:t>
            </a:r>
            <a:r>
              <a:rPr lang="zh-CN" altLang="en-US" sz="1400" dirty="0" smtClean="0">
                <a:solidFill>
                  <a:srgbClr val="000000"/>
                </a:solidFill>
              </a:rPr>
              <a:t>从文件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fd</a:t>
            </a:r>
            <a:r>
              <a:rPr lang="zh-CN" altLang="en-US" sz="1400" dirty="0" smtClean="0">
                <a:solidFill>
                  <a:srgbClr val="000000"/>
                </a:solidFill>
              </a:rPr>
              <a:t>读到</a:t>
            </a:r>
            <a:r>
              <a:rPr lang="en-US" altLang="zh-CN" sz="1400" dirty="0" err="1" smtClean="0">
                <a:solidFill>
                  <a:srgbClr val="000000"/>
                </a:solidFill>
              </a:rPr>
              <a:t>buf</a:t>
            </a:r>
            <a:r>
              <a:rPr lang="zh-CN" altLang="en-US" sz="1400" dirty="0" smtClean="0">
                <a:solidFill>
                  <a:srgbClr val="000000"/>
                </a:solidFill>
              </a:rPr>
              <a:t>中</a:t>
            </a:r>
            <a:r>
              <a:rPr lang="zh-CN" altLang="en-US" sz="1400" dirty="0">
                <a:solidFill>
                  <a:srgbClr val="000000"/>
                </a:solidFill>
              </a:rPr>
              <a:t>的字节</a:t>
            </a:r>
            <a:r>
              <a:rPr lang="zh-CN" altLang="en-US" sz="1400" dirty="0" smtClean="0">
                <a:solidFill>
                  <a:srgbClr val="000000"/>
                </a:solidFill>
              </a:rPr>
              <a:t>数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r>
              <a:rPr lang="en-US" altLang="zh-CN" sz="1400" dirty="0" smtClean="0">
                <a:solidFill>
                  <a:srgbClr val="0000CC"/>
                </a:solidFill>
              </a:rPr>
              <a:t>write()</a:t>
            </a:r>
            <a:r>
              <a:rPr lang="zh-CN" altLang="en-US" sz="1400" dirty="0">
                <a:solidFill>
                  <a:srgbClr val="0000CC"/>
                </a:solidFill>
              </a:rPr>
              <a:t>系统调用的原型：</a:t>
            </a:r>
            <a:endParaRPr lang="en-US" altLang="zh-CN" sz="1400" dirty="0">
              <a:solidFill>
                <a:srgbClr val="0000CC"/>
              </a:solidFill>
            </a:endParaRPr>
          </a:p>
          <a:p>
            <a:r>
              <a:rPr lang="en-US" altLang="zh-CN" sz="1400" dirty="0" err="1" smtClean="0">
                <a:solidFill>
                  <a:srgbClr val="0000CC"/>
                </a:solidFill>
              </a:rPr>
              <a:t>ssize_t</a:t>
            </a:r>
            <a:r>
              <a:rPr lang="en-US" altLang="zh-CN" sz="1400" dirty="0" smtClean="0">
                <a:solidFill>
                  <a:srgbClr val="0000CC"/>
                </a:solidFill>
              </a:rPr>
              <a:t> </a:t>
            </a:r>
            <a:r>
              <a:rPr lang="en-US" altLang="zh-CN" sz="1400" dirty="0">
                <a:solidFill>
                  <a:srgbClr val="0000CC"/>
                </a:solidFill>
              </a:rPr>
              <a:t>write(</a:t>
            </a:r>
            <a:r>
              <a:rPr lang="en-US" altLang="zh-CN" sz="1400" dirty="0" err="1">
                <a:solidFill>
                  <a:srgbClr val="0000CC"/>
                </a:solidFill>
              </a:rPr>
              <a:t>int</a:t>
            </a:r>
            <a:r>
              <a:rPr lang="en-US" altLang="zh-CN" sz="1400" dirty="0">
                <a:solidFill>
                  <a:srgbClr val="0000CC"/>
                </a:solidFill>
              </a:rPr>
              <a:t> </a:t>
            </a:r>
            <a:r>
              <a:rPr lang="en-US" altLang="zh-CN" sz="1400" dirty="0" err="1">
                <a:solidFill>
                  <a:srgbClr val="0000CC"/>
                </a:solidFill>
              </a:rPr>
              <a:t>fd</a:t>
            </a:r>
            <a:r>
              <a:rPr lang="en-US" altLang="zh-CN" sz="1400" dirty="0">
                <a:solidFill>
                  <a:srgbClr val="0000CC"/>
                </a:solidFill>
              </a:rPr>
              <a:t>, </a:t>
            </a:r>
            <a:r>
              <a:rPr lang="en-US" altLang="zh-CN" sz="1400" dirty="0" err="1">
                <a:solidFill>
                  <a:srgbClr val="0000CC"/>
                </a:solidFill>
              </a:rPr>
              <a:t>const</a:t>
            </a:r>
            <a:r>
              <a:rPr lang="en-US" altLang="zh-CN" sz="1400" dirty="0">
                <a:solidFill>
                  <a:srgbClr val="0000CC"/>
                </a:solidFill>
              </a:rPr>
              <a:t> void *</a:t>
            </a:r>
            <a:r>
              <a:rPr lang="en-US" altLang="zh-CN" sz="1400" dirty="0" err="1">
                <a:solidFill>
                  <a:srgbClr val="0000CC"/>
                </a:solidFill>
              </a:rPr>
              <a:t>buf</a:t>
            </a:r>
            <a:r>
              <a:rPr lang="en-US" altLang="zh-CN" sz="1400" dirty="0">
                <a:solidFill>
                  <a:srgbClr val="0000CC"/>
                </a:solidFill>
              </a:rPr>
              <a:t>, </a:t>
            </a:r>
            <a:r>
              <a:rPr lang="en-US" altLang="zh-CN" sz="1400" dirty="0" err="1">
                <a:solidFill>
                  <a:srgbClr val="0000CC"/>
                </a:solidFill>
              </a:rPr>
              <a:t>size_t</a:t>
            </a:r>
            <a:r>
              <a:rPr lang="en-US" altLang="zh-CN" sz="1400" dirty="0">
                <a:solidFill>
                  <a:srgbClr val="0000CC"/>
                </a:solidFill>
              </a:rPr>
              <a:t> count);</a:t>
            </a:r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751CBB0-9E8E-4F07-93CA-CCB3C5427D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Example of System Calls</a:t>
            </a:r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558D7348-0BC0-4739-B3C8-95014EF54C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28700"/>
            <a:ext cx="7351712" cy="4483100"/>
          </a:xfrm>
        </p:spPr>
        <p:txBody>
          <a:bodyPr/>
          <a:lstStyle/>
          <a:p>
            <a:r>
              <a:rPr lang="en-US" altLang="zh-CN" sz="2400"/>
              <a:t>System call sequence to </a:t>
            </a:r>
            <a:r>
              <a:rPr lang="en-US" altLang="zh-CN" sz="2400">
                <a:solidFill>
                  <a:srgbClr val="0070C0"/>
                </a:solidFill>
              </a:rPr>
              <a:t>copy</a:t>
            </a:r>
            <a:r>
              <a:rPr lang="en-US" altLang="zh-CN" sz="2400"/>
              <a:t> the contents of</a:t>
            </a:r>
            <a:r>
              <a:rPr lang="en-US" altLang="zh-CN" sz="2400">
                <a:solidFill>
                  <a:srgbClr val="0070C0"/>
                </a:solidFill>
              </a:rPr>
              <a:t> one file</a:t>
            </a:r>
            <a:r>
              <a:rPr lang="en-US" altLang="zh-CN" sz="2400"/>
              <a:t> to </a:t>
            </a:r>
            <a:r>
              <a:rPr lang="en-US" altLang="zh-CN" sz="2400">
                <a:solidFill>
                  <a:srgbClr val="0070C0"/>
                </a:solidFill>
              </a:rPr>
              <a:t>another file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CAEAB829-E30A-4A93-A1B6-D8509BA9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6120" r="612" b="5711"/>
          <a:stretch>
            <a:fillRect/>
          </a:stretch>
        </p:blipFill>
        <p:spPr bwMode="auto">
          <a:xfrm>
            <a:off x="1009650" y="2089150"/>
            <a:ext cx="6961188" cy="41163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9844098-84C8-4242-A337-597F14706C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Example of Standard API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CC0289C-6CC3-413D-82B6-C617D533DB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7563" y="998538"/>
            <a:ext cx="7351712" cy="5332412"/>
          </a:xfrm>
        </p:spPr>
        <p:txBody>
          <a:bodyPr/>
          <a:lstStyle/>
          <a:p>
            <a:pPr marL="1588" indent="-1588">
              <a:lnSpc>
                <a:spcPct val="90000"/>
              </a:lnSpc>
            </a:pPr>
            <a:r>
              <a:rPr lang="en-US" altLang="zh-CN" sz="2000" noProof="1"/>
              <a:t>Consider the </a:t>
            </a:r>
            <a:r>
              <a:rPr lang="en-US" altLang="zh-CN" sz="2000" noProof="1">
                <a:solidFill>
                  <a:srgbClr val="0000CC"/>
                </a:solidFill>
              </a:rPr>
              <a:t>ReadFile() </a:t>
            </a:r>
            <a:r>
              <a:rPr lang="en-US" altLang="zh-CN" sz="2000" noProof="1"/>
              <a:t>function in the</a:t>
            </a:r>
            <a:r>
              <a:rPr lang="en-US" altLang="en-US" sz="2000" noProof="1"/>
              <a:t> </a:t>
            </a:r>
            <a:r>
              <a:rPr lang="en-US" altLang="zh-CN" sz="2000">
                <a:solidFill>
                  <a:srgbClr val="0000CC"/>
                </a:solidFill>
              </a:rPr>
              <a:t>Win32 API</a:t>
            </a:r>
            <a:r>
              <a:rPr lang="en-US" altLang="zh-CN" sz="2000"/>
              <a:t>—a function for reading from a file</a:t>
            </a:r>
            <a:br>
              <a:rPr lang="en-US" altLang="zh-CN" sz="20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endParaRPr lang="en-US" altLang="zh-CN" sz="1400" noProof="1"/>
          </a:p>
          <a:p>
            <a:pPr marL="1588" indent="-1588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 sz="1400"/>
              <a:t/>
            </a:r>
            <a:br>
              <a:rPr lang="en-US" altLang="zh-CN" sz="1400"/>
            </a:br>
            <a:endParaRPr lang="en-US" altLang="zh-CN" sz="1400" noProof="1"/>
          </a:p>
          <a:p>
            <a:pPr marL="1588" indent="-1588">
              <a:lnSpc>
                <a:spcPct val="90000"/>
              </a:lnSpc>
            </a:pPr>
            <a:endParaRPr lang="en-US" altLang="zh-CN" sz="1400" noProof="1"/>
          </a:p>
          <a:p>
            <a:pPr marL="1588" indent="-1588">
              <a:lnSpc>
                <a:spcPct val="90000"/>
              </a:lnSpc>
            </a:pPr>
            <a:endParaRPr lang="en-US" altLang="zh-CN" sz="1400" noProof="1"/>
          </a:p>
          <a:p>
            <a:pPr marL="1588" indent="-1588">
              <a:lnSpc>
                <a:spcPct val="90000"/>
              </a:lnSpc>
            </a:pPr>
            <a:endParaRPr lang="en-US" altLang="zh-CN" sz="1400" noProof="1"/>
          </a:p>
          <a:p>
            <a:pPr marL="1588" indent="-1588">
              <a:lnSpc>
                <a:spcPct val="90000"/>
              </a:lnSpc>
            </a:pPr>
            <a:r>
              <a:rPr lang="en-US" altLang="zh-CN" sz="1400" noProof="1"/>
              <a:t>A description of the parameters passed to ReadFile()</a:t>
            </a:r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HANDLE file—the file to be read</a:t>
            </a:r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LPVOID buffer—a buffer where the data will be read into and written from</a:t>
            </a:r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DWORD bytesToRead—the number of bytes to be read into the buffer</a:t>
            </a:r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LPDWORD bytesRead—the number of bytes read during the last read</a:t>
            </a:r>
          </a:p>
          <a:p>
            <a:pPr lvl="1">
              <a:lnSpc>
                <a:spcPct val="90000"/>
              </a:lnSpc>
            </a:pPr>
            <a:r>
              <a:rPr lang="en-US" altLang="zh-CN" sz="1400" noProof="1"/>
              <a:t>LPOVERLAPPED ovl—indicates if overlapped I/O is being used</a:t>
            </a:r>
          </a:p>
          <a:p>
            <a:pPr marL="1588" indent="-1588">
              <a:lnSpc>
                <a:spcPct val="90000"/>
              </a:lnSpc>
            </a:pPr>
            <a:endParaRPr lang="en-US" altLang="en-US" sz="1400" noProof="1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FF600232-BC34-4B18-BB33-EE4F9A4E7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" t="29630" r="1028" b="29355"/>
          <a:stretch>
            <a:fillRect/>
          </a:stretch>
        </p:blipFill>
        <p:spPr bwMode="auto">
          <a:xfrm>
            <a:off x="1238250" y="1797050"/>
            <a:ext cx="6732588" cy="2114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32F9E02-8337-43EA-82F1-15E4B81EB8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 Implementation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0A2CED0-B44D-46D1-9895-7915EDF724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699"/>
            <a:ext cx="7351712" cy="5082589"/>
          </a:xfrm>
        </p:spPr>
        <p:txBody>
          <a:bodyPr/>
          <a:lstStyle/>
          <a:p>
            <a:r>
              <a:rPr lang="en-US" altLang="zh-CN" sz="2000" dirty="0"/>
              <a:t>Typically, </a:t>
            </a:r>
            <a:r>
              <a:rPr lang="en-US" altLang="zh-CN" sz="2000" b="1" u="sng" dirty="0">
                <a:solidFill>
                  <a:srgbClr val="0000CC"/>
                </a:solidFill>
              </a:rPr>
              <a:t>a number </a:t>
            </a:r>
            <a:r>
              <a:rPr lang="en-US" altLang="zh-CN" sz="2000" u="sng" dirty="0"/>
              <a:t>associated with </a:t>
            </a:r>
            <a:r>
              <a:rPr lang="en-US" altLang="zh-CN" sz="2000" u="sng" dirty="0">
                <a:solidFill>
                  <a:srgbClr val="0070C0"/>
                </a:solidFill>
              </a:rPr>
              <a:t>each system call</a:t>
            </a:r>
          </a:p>
          <a:p>
            <a:pPr lvl="1"/>
            <a:r>
              <a:rPr lang="en-US" altLang="zh-CN" sz="1800" b="1" dirty="0"/>
              <a:t>System-call interface maintains </a:t>
            </a:r>
            <a:r>
              <a:rPr lang="en-US" altLang="zh-CN" sz="1800" b="1" u="sng" dirty="0">
                <a:solidFill>
                  <a:srgbClr val="0070C0"/>
                </a:solidFill>
              </a:rPr>
              <a:t>a table </a:t>
            </a:r>
            <a:r>
              <a:rPr lang="en-US" altLang="zh-CN" sz="1800" b="1" dirty="0"/>
              <a:t>indexed</a:t>
            </a:r>
            <a:r>
              <a:rPr lang="en-US" altLang="zh-CN" sz="1800" b="1" u="sng" dirty="0"/>
              <a:t> </a:t>
            </a:r>
            <a:r>
              <a:rPr lang="en-US" altLang="zh-CN" sz="1800" b="1" dirty="0"/>
              <a:t>according to these numbers</a:t>
            </a:r>
          </a:p>
          <a:p>
            <a:pPr lvl="1"/>
            <a:r>
              <a:rPr lang="en-US" altLang="zh-CN" sz="1800" b="1" u="sng" dirty="0">
                <a:solidFill>
                  <a:srgbClr val="7030A0"/>
                </a:solidFill>
              </a:rPr>
              <a:t>Similar to the Interrupt vector</a:t>
            </a:r>
          </a:p>
          <a:p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0000CC"/>
                </a:solidFill>
              </a:rPr>
              <a:t>system call interface </a:t>
            </a:r>
            <a:r>
              <a:rPr lang="en-US" altLang="zh-CN" sz="2000" dirty="0">
                <a:solidFill>
                  <a:srgbClr val="0070C0"/>
                </a:solidFill>
              </a:rPr>
              <a:t>invokes </a:t>
            </a:r>
            <a:r>
              <a:rPr lang="en-US" altLang="zh-CN" sz="2000" dirty="0">
                <a:solidFill>
                  <a:srgbClr val="0000CC"/>
                </a:solidFill>
              </a:rPr>
              <a:t>intended system call in OS kernel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0070C0"/>
                </a:solidFill>
              </a:rPr>
              <a:t>returns </a:t>
            </a:r>
            <a:r>
              <a:rPr lang="en-US" altLang="zh-CN" sz="2000" dirty="0"/>
              <a:t>status of the system call and any return values</a:t>
            </a:r>
          </a:p>
          <a:p>
            <a:r>
              <a:rPr lang="en-US" altLang="zh-CN" sz="2000" dirty="0">
                <a:solidFill>
                  <a:srgbClr val="0000CC"/>
                </a:solidFill>
              </a:rPr>
              <a:t>The caller </a:t>
            </a:r>
            <a:r>
              <a:rPr lang="en-US" altLang="zh-CN" sz="2000" u="sng" dirty="0">
                <a:solidFill>
                  <a:srgbClr val="0000CC"/>
                </a:solidFill>
              </a:rPr>
              <a:t>need know nothing </a:t>
            </a:r>
            <a:r>
              <a:rPr lang="en-US" altLang="zh-CN" sz="2000" dirty="0">
                <a:solidFill>
                  <a:srgbClr val="0000CC"/>
                </a:solidFill>
              </a:rPr>
              <a:t>about how the system call is implemented</a:t>
            </a:r>
          </a:p>
          <a:p>
            <a:pPr lvl="1"/>
            <a:r>
              <a:rPr lang="en-US" altLang="zh-CN" sz="1800" dirty="0"/>
              <a:t>Just needs to obey API and understand what OS will do as a result call</a:t>
            </a:r>
          </a:p>
          <a:p>
            <a:pPr lvl="1"/>
            <a:r>
              <a:rPr lang="en-US" altLang="zh-CN" sz="1800" dirty="0"/>
              <a:t>Most details of  OS interface </a:t>
            </a:r>
            <a:r>
              <a:rPr lang="en-US" altLang="zh-CN" sz="1800" dirty="0">
                <a:solidFill>
                  <a:srgbClr val="0070C0"/>
                </a:solidFill>
              </a:rPr>
              <a:t>hidden </a:t>
            </a:r>
            <a:r>
              <a:rPr lang="en-US" altLang="zh-CN" sz="1800" dirty="0"/>
              <a:t>from programmer by API  </a:t>
            </a:r>
          </a:p>
          <a:p>
            <a:pPr lvl="2"/>
            <a:r>
              <a:rPr lang="en-US" altLang="zh-CN" sz="1800" dirty="0"/>
              <a:t>Managed by </a:t>
            </a:r>
            <a:r>
              <a:rPr lang="en-US" altLang="zh-CN" sz="1800" dirty="0">
                <a:solidFill>
                  <a:srgbClr val="0000CC"/>
                </a:solidFill>
              </a:rPr>
              <a:t>run-time support library </a:t>
            </a:r>
            <a:r>
              <a:rPr lang="en-US" altLang="zh-CN" sz="1800" dirty="0"/>
              <a:t>(set of functions built into libraries included with compiler)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2411873-D810-4323-83C4-D4560F8F6C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API – System Call – OS Relationship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43662752-A8F4-42B2-AB0B-FE41D6FE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" t="9819" r="969" b="10077"/>
          <a:stretch>
            <a:fillRect/>
          </a:stretch>
        </p:blipFill>
        <p:spPr bwMode="auto">
          <a:xfrm>
            <a:off x="982663" y="1497013"/>
            <a:ext cx="7485062" cy="45767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295E16F-1986-4BAB-861C-15950F47665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Standard C Library Example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C801B55-749A-4852-B4AB-5E37FE903F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04925"/>
            <a:ext cx="7642225" cy="4483100"/>
          </a:xfrm>
        </p:spPr>
        <p:txBody>
          <a:bodyPr/>
          <a:lstStyle/>
          <a:p>
            <a:r>
              <a:rPr lang="en-US" altLang="zh-CN" sz="1800"/>
              <a:t>C program invoking </a:t>
            </a:r>
            <a:r>
              <a:rPr lang="en-US" altLang="zh-CN" sz="1800">
                <a:solidFill>
                  <a:srgbClr val="0000CC"/>
                </a:solidFill>
              </a:rPr>
              <a:t>printf() library call</a:t>
            </a:r>
            <a:r>
              <a:rPr lang="en-US" altLang="zh-CN" sz="1800"/>
              <a:t>, which calls </a:t>
            </a:r>
            <a:r>
              <a:rPr lang="en-US" altLang="zh-CN" sz="1800">
                <a:solidFill>
                  <a:srgbClr val="0000CC"/>
                </a:solidFill>
              </a:rPr>
              <a:t>write() system call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4CA79DB8-41ED-481B-B45D-C8118270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t="668" r="17311" b="334"/>
          <a:stretch>
            <a:fillRect/>
          </a:stretch>
        </p:blipFill>
        <p:spPr bwMode="auto">
          <a:xfrm>
            <a:off x="2159000" y="1897063"/>
            <a:ext cx="3757613" cy="39560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标注 1">
            <a:extLst>
              <a:ext uri="{FF2B5EF4-FFF2-40B4-BE49-F238E27FC236}">
                <a16:creationId xmlns:a16="http://schemas.microsoft.com/office/drawing/2014/main" id="{C5071B4F-FFE3-4696-B0C8-CE724D4436B0}"/>
              </a:ext>
            </a:extLst>
          </p:cNvPr>
          <p:cNvSpPr/>
          <p:nvPr/>
        </p:nvSpPr>
        <p:spPr>
          <a:xfrm>
            <a:off x="6538912" y="3173413"/>
            <a:ext cx="2374267" cy="914400"/>
          </a:xfrm>
          <a:prstGeom prst="wedgeRectCallout">
            <a:avLst>
              <a:gd name="adj1" fmla="val -122608"/>
              <a:gd name="adj2" fmla="val 72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API—</a:t>
            </a:r>
          </a:p>
          <a:p>
            <a:pPr>
              <a:defRPr/>
            </a:pPr>
            <a:r>
              <a:rPr lang="en-US" altLang="zh-CN" smtClean="0">
                <a:solidFill>
                  <a:srgbClr val="0000CC"/>
                </a:solidFill>
              </a:rPr>
              <a:t>Program </a:t>
            </a:r>
            <a:r>
              <a:rPr lang="en-US" altLang="zh-CN" dirty="0">
                <a:solidFill>
                  <a:srgbClr val="0000CC"/>
                </a:solidFill>
              </a:rPr>
              <a:t>portability</a:t>
            </a:r>
          </a:p>
          <a:p>
            <a:pPr algn="ctr">
              <a:defRPr/>
            </a:pPr>
            <a:endParaRPr lang="zh-CN" altLang="en-US" dirty="0"/>
          </a:p>
        </p:txBody>
      </p:sp>
      <p:sp>
        <p:nvSpPr>
          <p:cNvPr id="6" name="矩形标注 5">
            <a:extLst>
              <a:ext uri="{FF2B5EF4-FFF2-40B4-BE49-F238E27FC236}">
                <a16:creationId xmlns:a16="http://schemas.microsoft.com/office/drawing/2014/main" id="{81383D14-1BFC-4856-9D49-DA90E601FC42}"/>
              </a:ext>
            </a:extLst>
          </p:cNvPr>
          <p:cNvSpPr/>
          <p:nvPr/>
        </p:nvSpPr>
        <p:spPr>
          <a:xfrm>
            <a:off x="6637337" y="4449763"/>
            <a:ext cx="2275843" cy="1403350"/>
          </a:xfrm>
          <a:prstGeom prst="wedgeRectCallout">
            <a:avLst>
              <a:gd name="adj1" fmla="val -143148"/>
              <a:gd name="adj2" fmla="val 22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</a:t>
            </a:r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Call–</a:t>
            </a:r>
            <a:r>
              <a:rPr lang="en-US" altLang="zh-CN" dirty="0" smtClean="0">
                <a:solidFill>
                  <a:srgbClr val="0000CC"/>
                </a:solidFill>
              </a:rPr>
              <a:t> </a:t>
            </a:r>
          </a:p>
          <a:p>
            <a:pPr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More </a:t>
            </a:r>
            <a:r>
              <a:rPr lang="en-US" altLang="zh-CN" dirty="0">
                <a:solidFill>
                  <a:srgbClr val="0000CC"/>
                </a:solidFill>
              </a:rPr>
              <a:t>difficult to work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Non-portability</a:t>
            </a:r>
            <a:endParaRPr lang="en-US" altLang="zh-CN" dirty="0">
              <a:solidFill>
                <a:srgbClr val="0000CC"/>
              </a:solidFill>
            </a:endParaRPr>
          </a:p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A679438-56FC-4A09-A84C-A4136C382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 Parameter Passing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B6719EF-0F2E-4016-9A4C-B9ECDCD455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4038" y="1282700"/>
            <a:ext cx="7997825" cy="4837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Three </a:t>
            </a:r>
            <a:r>
              <a:rPr lang="en-US" altLang="zh-CN" sz="2400" b="1" dirty="0">
                <a:solidFill>
                  <a:srgbClr val="FF0000"/>
                </a:solidFill>
              </a:rPr>
              <a:t>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Simplest</a:t>
            </a:r>
            <a:r>
              <a:rPr lang="en-US" altLang="zh-CN" sz="2000" b="1" dirty="0"/>
              <a:t>:  pass the parameters in </a:t>
            </a:r>
            <a:r>
              <a:rPr lang="en-US" altLang="zh-CN" sz="2000" b="1" i="1" dirty="0">
                <a:solidFill>
                  <a:srgbClr val="0000CC"/>
                </a:solidFill>
              </a:rPr>
              <a:t>registers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 </a:t>
            </a:r>
            <a:r>
              <a:rPr lang="en-US" altLang="zh-CN" sz="1800" dirty="0"/>
              <a:t>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Parameters </a:t>
            </a:r>
            <a:r>
              <a:rPr lang="en-US" altLang="zh-CN" sz="2000" b="1" dirty="0"/>
              <a:t>stored in a </a:t>
            </a:r>
            <a:r>
              <a:rPr lang="en-US" altLang="zh-CN" sz="2000" b="1" i="1" dirty="0">
                <a:solidFill>
                  <a:srgbClr val="0000CC"/>
                </a:solidFill>
              </a:rPr>
              <a:t>block, </a:t>
            </a:r>
            <a:r>
              <a:rPr lang="en-US" altLang="zh-CN" sz="2000" b="1" dirty="0">
                <a:solidFill>
                  <a:srgbClr val="0000CC"/>
                </a:solidFill>
              </a:rPr>
              <a:t>or table, in memory,</a:t>
            </a:r>
            <a:r>
              <a:rPr lang="en-US" altLang="zh-CN" sz="2000" b="1" dirty="0"/>
              <a:t> and </a:t>
            </a:r>
            <a:r>
              <a:rPr lang="en-US" altLang="zh-CN" sz="2000" b="1" u="sng" dirty="0">
                <a:solidFill>
                  <a:srgbClr val="00B050"/>
                </a:solidFill>
              </a:rPr>
              <a:t>address of block </a:t>
            </a:r>
            <a:r>
              <a:rPr lang="en-US" altLang="zh-CN" sz="2000" b="1" dirty="0">
                <a:solidFill>
                  <a:srgbClr val="00B050"/>
                </a:solidFill>
              </a:rPr>
              <a:t>passed as a parameter in </a:t>
            </a:r>
            <a:r>
              <a:rPr lang="en-US" altLang="zh-CN" sz="2000" b="1" u="sng" dirty="0">
                <a:solidFill>
                  <a:srgbClr val="7030A0"/>
                </a:solidFill>
              </a:rPr>
              <a:t>a register 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Parameters </a:t>
            </a:r>
            <a:r>
              <a:rPr lang="en-US" altLang="zh-CN" sz="2000" b="1" dirty="0"/>
              <a:t>placed, or </a:t>
            </a:r>
            <a:r>
              <a:rPr lang="en-US" altLang="zh-CN" sz="2000" b="1" i="1" dirty="0"/>
              <a:t>pushed, </a:t>
            </a:r>
            <a:r>
              <a:rPr lang="en-US" altLang="zh-CN" sz="2000" b="1" dirty="0"/>
              <a:t>onto the </a:t>
            </a:r>
            <a:r>
              <a:rPr lang="en-US" altLang="zh-CN" sz="2000" b="1" i="1" dirty="0">
                <a:solidFill>
                  <a:srgbClr val="0000CC"/>
                </a:solidFill>
              </a:rPr>
              <a:t>stack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by the program and </a:t>
            </a:r>
            <a:r>
              <a:rPr lang="en-US" altLang="zh-CN" sz="2000" b="1" i="1" dirty="0"/>
              <a:t>popped </a:t>
            </a:r>
            <a:r>
              <a:rPr lang="en-US" altLang="zh-CN" sz="2000" b="1" dirty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altLang="zh-CN" sz="2000" u="sng" dirty="0">
                <a:solidFill>
                  <a:srgbClr val="7030A0"/>
                </a:solidFill>
              </a:rPr>
              <a:t>Block and stack </a:t>
            </a:r>
            <a:r>
              <a:rPr lang="en-US" altLang="zh-CN" sz="2000" dirty="0">
                <a:solidFill>
                  <a:srgbClr val="0070C0"/>
                </a:solidFill>
              </a:rPr>
              <a:t>methods </a:t>
            </a:r>
            <a:r>
              <a:rPr lang="en-US" altLang="zh-CN" sz="2000" u="sng" dirty="0">
                <a:solidFill>
                  <a:srgbClr val="C00000"/>
                </a:solidFill>
              </a:rPr>
              <a:t>do not </a:t>
            </a:r>
            <a:r>
              <a:rPr lang="en-US" altLang="zh-CN" sz="2000" dirty="0">
                <a:solidFill>
                  <a:srgbClr val="0070C0"/>
                </a:solidFill>
              </a:rPr>
              <a:t>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889D684-BC4E-4E6B-9ECB-7ED5F46E27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Parameter Passing via Table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5725A422-0412-4B47-823B-7DA4671CF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t="15260" r="603" b="15529"/>
          <a:stretch>
            <a:fillRect/>
          </a:stretch>
        </p:blipFill>
        <p:spPr bwMode="auto">
          <a:xfrm>
            <a:off x="900113" y="1201738"/>
            <a:ext cx="7219950" cy="46259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新月形 3">
            <a:extLst>
              <a:ext uri="{FF2B5EF4-FFF2-40B4-BE49-F238E27FC236}">
                <a16:creationId xmlns:a16="http://schemas.microsoft.com/office/drawing/2014/main" id="{D8F2C34A-1A96-4A28-B510-D0E73E9960A2}"/>
              </a:ext>
            </a:extLst>
          </p:cNvPr>
          <p:cNvSpPr/>
          <p:nvPr/>
        </p:nvSpPr>
        <p:spPr>
          <a:xfrm>
            <a:off x="6821488" y="6019800"/>
            <a:ext cx="1298575" cy="533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A679438-56FC-4A09-A84C-A4136C382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课外阅读：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System Call 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接口与实现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B6719EF-0F2E-4016-9A4C-B9ECDCD455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4039" y="1282700"/>
            <a:ext cx="8066178" cy="11764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系统调用接口</a:t>
            </a:r>
            <a:r>
              <a:rPr lang="zh-CN" altLang="en-US" sz="2400" dirty="0" smtClean="0"/>
              <a:t>及实现参见“</a:t>
            </a:r>
            <a:r>
              <a:rPr lang="en-US" altLang="zh-CN" sz="2400" dirty="0" smtClean="0"/>
              <a:t>UNIX</a:t>
            </a:r>
            <a:r>
              <a:rPr lang="zh-CN" altLang="en-US" sz="2400" dirty="0" smtClean="0"/>
              <a:t>操作系统设计”</a:t>
            </a:r>
            <a:r>
              <a:rPr lang="en-US" altLang="zh-CN" sz="2400" dirty="0" smtClean="0"/>
              <a:t>P126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27" y="1870907"/>
            <a:ext cx="4606801" cy="4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4BA45C-DEA4-4C74-AA60-1D47FF7131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8102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下列选项中，操作系统提供给应用程序的接口是（）。（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2010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888640-C18F-490E-9231-6699EE00979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B50979-5109-43C0-A983-98826CB982B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7B216F-F138-474D-BDA0-31D17BDA3D1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库函数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4DD5CB-F815-4802-B5D7-9065516BE7D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原语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10709B7-AE84-41EB-8FCE-B9E495A64BAD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F39DA1B-81FD-4B78-BE2C-8BBEF59153D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4942563-1BBB-48AD-8FF3-DC9C44E6219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35572EA-B959-493A-A16B-6758C1A65B5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B1BE601-EB58-44DB-BC72-3694D5BE02E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1B6CB35-645E-4BB3-91CC-C0C3988676B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99C282-8295-43C3-999D-EDE0F0F2C7D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CDC2F97-26DD-488D-A59D-46A4DB5E1989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中断：不能直接调用</a:t>
            </a:r>
            <a:endParaRPr lang="en-US" altLang="zh-CN" sz="2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库函数：编程语言提供</a:t>
            </a:r>
            <a:endParaRPr lang="en-US" altLang="zh-CN" sz="2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原语：只是一个程序段，需要保证其执行过程的原子性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8357994-3E01-4A47-BAE5-8B7CA9497086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FB279285-6553-4ABC-BBE9-A7891612E4D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EC621401-E53F-4C5D-A58E-A6070E71EF1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BA57574C-CEA8-4073-8F05-03B4F38BDE3D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C22A107E-6087-42EA-BDC2-2AF233641BD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209E14EB-AB2B-46A3-8A85-A6481EC95FD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2E6E292C-F5AD-4AB4-90CB-624ABD9D8AC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F5B125D-1D9C-4844-B50F-9B7100D581ED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BBE945-AAF9-45A9-87B3-E6A6016E66FC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628536B-F023-4EAC-8E11-5F1753987D8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BCB994C5-5EE4-436E-8C99-BD854B2E9397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6AD6391F-94C5-4202-A27A-34849865408D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B7B1A06-F754-45F6-9BFC-7BAB68A5E343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512A7A3-02B6-4B39-BCB1-AC460B70C46F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7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8A84F9D-7CE6-4507-8C69-E010EF0B84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Objectives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55C81E-9C81-40A8-A479-849FFD6550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To describe the </a:t>
            </a:r>
            <a:r>
              <a:rPr lang="en-US" altLang="zh-CN" sz="2400">
                <a:solidFill>
                  <a:srgbClr val="006600"/>
                </a:solidFill>
              </a:rPr>
              <a:t>services an operating system </a:t>
            </a:r>
            <a:r>
              <a:rPr lang="en-US" altLang="zh-CN" sz="2400"/>
              <a:t>provides to users, processes, and other systems</a:t>
            </a:r>
          </a:p>
          <a:p>
            <a:r>
              <a:rPr lang="en-US" altLang="zh-CN" sz="2400"/>
              <a:t>To discuss the various </a:t>
            </a:r>
            <a:r>
              <a:rPr lang="en-US" altLang="zh-CN" sz="2400">
                <a:solidFill>
                  <a:srgbClr val="006600"/>
                </a:solidFill>
              </a:rPr>
              <a:t>ways of structuring an operating system</a:t>
            </a:r>
          </a:p>
          <a:p>
            <a:r>
              <a:rPr lang="en-US" altLang="zh-CN" sz="2400"/>
              <a:t>To explain how operating systems are installed and customized and how they boot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B26C81-195B-45C4-8BAC-7D23E68B679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88556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执行</a:t>
            </a:r>
            <a:r>
              <a:rPr lang="zh-CN" altLang="en-US" sz="24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的过程包括如下主要操作：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、返回用户态        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</a:t>
            </a:r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、执行陷入（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trap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）指令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、传递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系统调用参数   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、执行相应的服务程序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正确的执行顺序是（）。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67EF4F-C6CD-436E-ADBD-365B599E009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314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499759-5E16-4123-9489-E7DD425F2D3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431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0DDB0C-072C-4651-A21F-2818FD453B8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241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EC52CE-B336-4351-A07D-29BB2D296F0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421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913CBCA-2CAD-405A-8900-7C92853F539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64E58F5-BF6E-4D4B-B244-2ED8BA4FDD3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6D667EF-B2EA-47CA-A298-349FEE2FB75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26BFD0C-9351-478F-A8E6-F75A5AB3E4F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F167153-D2A8-4AB8-8878-2A5E790EC5B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188779-053F-438C-95AD-628F068BD84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1CAD09-870C-4480-AABB-7318132860F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CCAB85-94C7-4710-9392-FFFD9520CBA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FD9E6AF-D0DB-46B1-986C-215D81E699F5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13244203-9E81-49FD-BB33-41D72513F0F5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38341649-FAE7-4050-BBEE-59D55A0362DD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7ABBBAA2-050C-4387-BA22-2603EFC90078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/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/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/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D5D33A8-5E9E-44FB-B2CA-88ED0C3B4204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578CAF9A-E705-411D-9712-55F3A3CB9113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C3929B00-9AD8-4E3B-B358-8976A9BDE526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5BE98DCD-05DD-453F-AF10-6A915AE39B7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4B6FEE73-24C1-4B6D-938A-6B1AEA692E5E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036298C-56F9-44BB-87FE-F21E4A53A2E5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253B398-8270-4BAC-85FF-1A316DCDE44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26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2.4 Types of System Calls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Process control</a:t>
            </a:r>
          </a:p>
          <a:p>
            <a:r>
              <a:rPr lang="zh-CN" altLang="en-US" dirty="0"/>
              <a:t>File management</a:t>
            </a:r>
          </a:p>
          <a:p>
            <a:r>
              <a:rPr lang="zh-CN" altLang="en-US" dirty="0"/>
              <a:t>Device management</a:t>
            </a:r>
          </a:p>
          <a:p>
            <a:r>
              <a:rPr lang="zh-CN" altLang="en-US" dirty="0"/>
              <a:t>Information maintenance</a:t>
            </a:r>
          </a:p>
          <a:p>
            <a:r>
              <a:rPr lang="zh-CN" altLang="en-US" dirty="0"/>
              <a:t>Communications</a:t>
            </a:r>
          </a:p>
          <a:p>
            <a:pPr>
              <a:buFont typeface="Monotype Sort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Calls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</a:rPr>
              <a:t>Process </a:t>
            </a:r>
            <a:r>
              <a:rPr lang="en-US" altLang="zh-CN" dirty="0">
                <a:solidFill>
                  <a:srgbClr val="000000"/>
                </a:solidFill>
              </a:rPr>
              <a:t>control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</a:rPr>
              <a:t>end, abort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load, execute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create process, terminate process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get process attributes, set process attributes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wait for time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wait event, signal event</a:t>
            </a:r>
          </a:p>
          <a:p>
            <a:r>
              <a:rPr lang="en-US" altLang="zh-CN" sz="2800" dirty="0">
                <a:solidFill>
                  <a:srgbClr val="000000"/>
                </a:solidFill>
              </a:rPr>
              <a:t>allocate and free memory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55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Calls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File management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create file, delete file</a:t>
            </a:r>
          </a:p>
          <a:p>
            <a:r>
              <a:rPr lang="en-US" altLang="zh-CN" dirty="0"/>
              <a:t>open, close</a:t>
            </a:r>
          </a:p>
          <a:p>
            <a:r>
              <a:rPr lang="en-US" altLang="zh-CN" dirty="0"/>
              <a:t>read, write, reposition</a:t>
            </a:r>
          </a:p>
          <a:p>
            <a:r>
              <a:rPr lang="en-US" altLang="zh-CN" dirty="0"/>
              <a:t>get file attributes, set file attributes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82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： </a:t>
            </a:r>
            <a:r>
              <a:rPr lang="zh-CN" altLang="en-US" dirty="0" smtClean="0">
                <a:solidFill>
                  <a:srgbClr val="000000"/>
                </a:solidFill>
              </a:rPr>
              <a:t>Device </a:t>
            </a:r>
            <a:r>
              <a:rPr lang="zh-CN" altLang="en-US" dirty="0">
                <a:solidFill>
                  <a:srgbClr val="000000"/>
                </a:solidFill>
              </a:rPr>
              <a:t>management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request device, release device</a:t>
            </a:r>
          </a:p>
          <a:p>
            <a:r>
              <a:rPr lang="en-US" altLang="zh-CN" dirty="0"/>
              <a:t>read, write, reposition</a:t>
            </a:r>
          </a:p>
          <a:p>
            <a:r>
              <a:rPr lang="fr-FR" altLang="zh-CN" dirty="0"/>
              <a:t>get device attributes, set device attributes</a:t>
            </a:r>
          </a:p>
          <a:p>
            <a:r>
              <a:rPr lang="en-US" altLang="zh-CN" dirty="0"/>
              <a:t>logically attach or detach devices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：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maintenance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get time or date, set time or date</a:t>
            </a:r>
          </a:p>
          <a:p>
            <a:r>
              <a:rPr lang="en-US" altLang="zh-CN" dirty="0"/>
              <a:t>get system data, set system data</a:t>
            </a:r>
          </a:p>
          <a:p>
            <a:r>
              <a:rPr lang="en-US" altLang="zh-CN" dirty="0"/>
              <a:t>get process, file, or device attributes</a:t>
            </a:r>
          </a:p>
          <a:p>
            <a:r>
              <a:rPr lang="en-US" altLang="zh-CN" dirty="0"/>
              <a:t>set process, file, or device attributes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27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99800C7-EB26-4997-94F7-AED9E71CDB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Calls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： </a:t>
            </a:r>
            <a:r>
              <a:rPr lang="zh-CN" altLang="en-US" dirty="0" smtClean="0">
                <a:solidFill>
                  <a:srgbClr val="000000"/>
                </a:solidFill>
              </a:rPr>
              <a:t>Communications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7F3124D5-4AA7-4E3E-98B7-308CE01351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7" y="1282700"/>
            <a:ext cx="7535677" cy="4483100"/>
          </a:xfrm>
        </p:spPr>
        <p:txBody>
          <a:bodyPr/>
          <a:lstStyle/>
          <a:p>
            <a:r>
              <a:rPr lang="en-US" altLang="zh-CN" dirty="0"/>
              <a:t>create, delete communication connection</a:t>
            </a:r>
          </a:p>
          <a:p>
            <a:r>
              <a:rPr lang="en-US" altLang="zh-CN" dirty="0"/>
              <a:t>send, receive messages</a:t>
            </a:r>
          </a:p>
          <a:p>
            <a:r>
              <a:rPr lang="en-US" altLang="zh-CN" dirty="0"/>
              <a:t>transfer status information</a:t>
            </a:r>
          </a:p>
          <a:p>
            <a:r>
              <a:rPr lang="en-US" altLang="zh-CN" dirty="0"/>
              <a:t>attach or detach remote devices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011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975664-70C8-467E-A055-536C956B6772}"/>
              </a:ext>
            </a:extLst>
          </p:cNvPr>
          <p:cNvSpPr/>
          <p:nvPr/>
        </p:nvSpPr>
        <p:spPr>
          <a:xfrm>
            <a:off x="534256" y="863503"/>
            <a:ext cx="81679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		</a:t>
            </a:r>
            <a:r>
              <a:rPr lang="en-US" altLang="zh-CN" sz="1600" b="1" dirty="0">
                <a:solidFill>
                  <a:srgbClr val="0000CC"/>
                </a:solidFill>
                <a:latin typeface="Palatino-Bold"/>
              </a:rPr>
              <a:t>   Windows 		</a:t>
            </a:r>
            <a:r>
              <a:rPr lang="en-US" altLang="zh-CN" sz="1600" b="1" dirty="0" smtClean="0">
                <a:solidFill>
                  <a:srgbClr val="0000CC"/>
                </a:solidFill>
                <a:latin typeface="Palatino-Bold"/>
              </a:rPr>
              <a:t>	Unix</a:t>
            </a:r>
            <a:endParaRPr lang="en-US" altLang="zh-CN" sz="1600" b="1" dirty="0">
              <a:solidFill>
                <a:srgbClr val="0000CC"/>
              </a:solidFill>
              <a:latin typeface="Palatino-Bold"/>
            </a:endParaRP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Process	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CreateProcess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 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fork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Control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ExitProcess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exit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WaitForSingleObject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wait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File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CreateFile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open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Manipulation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ReadFile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read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WriteFile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write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CloseHandle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close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Device 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SetConsoleMode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ioctl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Manipulation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ReadConsole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read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WriteConsole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smtClean="0">
                <a:solidFill>
                  <a:srgbClr val="231F20"/>
                </a:solidFill>
                <a:latin typeface="Palatino-Roman"/>
              </a:rPr>
              <a:t>write</a:t>
            </a:r>
            <a:r>
              <a:rPr lang="en-US" altLang="zh-CN" sz="1600" dirty="0">
                <a:solidFill>
                  <a:srgbClr val="231F20"/>
                </a:solidFill>
                <a:latin typeface="Palatino-Roman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Information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GetCurrentProcessID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getpid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Maintenance	 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SetTimer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alarm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Sleep()	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sleep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Communication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CreatePipe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pipe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CreateFileMapping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shm_open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MapViewOfFile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mmap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b="1" dirty="0">
                <a:solidFill>
                  <a:srgbClr val="231F20"/>
                </a:solidFill>
                <a:latin typeface="Palatino-Bold"/>
              </a:rPr>
              <a:t>Protection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SetFileSecurity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smtClean="0">
                <a:solidFill>
                  <a:srgbClr val="231F20"/>
                </a:solidFill>
                <a:latin typeface="CMTT10"/>
              </a:rPr>
              <a:t>	</a:t>
            </a:r>
            <a:r>
              <a:rPr lang="en-US" altLang="zh-CN" sz="1600" dirty="0" err="1" smtClean="0">
                <a:solidFill>
                  <a:srgbClr val="231F20"/>
                </a:solidFill>
                <a:latin typeface="CMTT10"/>
              </a:rPr>
              <a:t>chmod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InitlializeSecurityDescriptor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umask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</a:p>
          <a:p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	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SetSecurityDescriptorGroup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 	</a:t>
            </a:r>
            <a:r>
              <a:rPr lang="en-US" altLang="zh-CN" sz="1600" dirty="0" err="1">
                <a:solidFill>
                  <a:srgbClr val="231F20"/>
                </a:solidFill>
                <a:latin typeface="CMTT10"/>
              </a:rPr>
              <a:t>chown</a:t>
            </a:r>
            <a:r>
              <a:rPr lang="en-US" altLang="zh-CN" sz="1600" dirty="0">
                <a:solidFill>
                  <a:srgbClr val="231F20"/>
                </a:solidFill>
                <a:latin typeface="CMTT10"/>
              </a:rPr>
              <a:t>()</a:t>
            </a:r>
            <a:endParaRPr lang="zh-CN" altLang="en-US" sz="1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B397EC-8B80-4882-A518-FDE810C517C0}"/>
              </a:ext>
            </a:extLst>
          </p:cNvPr>
          <p:cNvSpPr/>
          <p:nvPr/>
        </p:nvSpPr>
        <p:spPr>
          <a:xfrm>
            <a:off x="650912" y="137901"/>
            <a:ext cx="8051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93300"/>
                </a:solidFill>
                <a:latin typeface="+mj-lt"/>
                <a:ea typeface="+mj-ea"/>
                <a:cs typeface="+mj-cs"/>
              </a:rPr>
              <a:t>EXAMPLES OF WINDOWS AND UNIX SYSTEM CALLS</a:t>
            </a:r>
          </a:p>
        </p:txBody>
      </p:sp>
    </p:spTree>
    <p:extLst>
      <p:ext uri="{BB962C8B-B14F-4D97-AF65-F5344CB8AC3E}">
        <p14:creationId xmlns:p14="http://schemas.microsoft.com/office/powerpoint/2010/main" val="18904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80C6E0-37F7-45DB-BF00-AD79D6D2DA5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用户程序发出磁盘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I/O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请求后，系统正确的处理流程是（）。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F3FB1D-1B9F-4846-9FD3-30DE9F6D788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649375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用户程序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系统调用程序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中断处理程序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设备驱动程序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3121A1-A70A-400A-A246-3AC9F884637B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用户程序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系统调用程序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设备驱动程序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中断处理程序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83121A1-A70A-400A-A246-3AC9F8846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0"/>
                </p:custDataLst>
              </p:nvPr>
            </p:nvSpPr>
            <p:spPr>
              <a:xfrm>
                <a:off x="1828800" y="3643313"/>
                <a:ext cx="6400800" cy="642938"/>
              </a:xfrm>
              <a:prstGeom prst="rect">
                <a:avLst/>
              </a:prstGeom>
              <a:blipFill>
                <a:blip r:embed="rId31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15DF1B-45A9-442C-BD4B-22B2EBC141D9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用户程序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设备驱动程序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系统调用程序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中断处理程序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15DF1B-45A9-442C-BD4B-22B2EBC14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2"/>
                </p:custDataLst>
              </p:nvPr>
            </p:nvSpPr>
            <p:spPr>
              <a:xfrm>
                <a:off x="1828800" y="4500563"/>
                <a:ext cx="6400800" cy="642938"/>
              </a:xfrm>
              <a:prstGeom prst="rect">
                <a:avLst/>
              </a:prstGeom>
              <a:blipFill>
                <a:blip r:embed="rId33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9D5988-4A57-4B86-B00E-E9B42C176992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用户程序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设备驱动程序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sym typeface="Wingdings" panose="05000000000000000000" pitchFamily="2" charset="2"/>
                      </a:rPr>
                      <m:t>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中断处理程序</a:t>
                </a:r>
                <a:r>
                  <a:rPr lang="en-US" altLang="zh-CN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Wingdings" panose="05000000000000000000" pitchFamily="2" charset="2"/>
                  </a:rPr>
                  <a:t></a:t>
                </a:r>
                <a:r>
                  <a:rPr lang="zh-CN" altLang="en-US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系统</a:t>
                </a:r>
                <a:r>
                  <a:rPr lang="zh-CN" altLang="en-US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调用程序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9D5988-4A57-4B86-B00E-E9B42C176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1828800" y="5357813"/>
                <a:ext cx="6400800" cy="642938"/>
              </a:xfrm>
              <a:prstGeom prst="rect">
                <a:avLst/>
              </a:prstGeom>
              <a:blipFill>
                <a:blip r:embed="rId35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491A4D0A-BDD8-475C-8622-50827828868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A3C227C-0CF3-40E6-8DCE-85706D73429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E5FC735-1E32-4C1A-A26F-20E3F19963E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F16621F-48FD-4FA3-B7B7-75EC5078D14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23CF38B-CEB2-4B0E-AAAD-07707FAC69D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73DC005-A9AC-42AB-9BBC-08A4270BB6F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53097A-BBA3-4013-81ED-579AE2FCF55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9F2377-E9B4-46AC-98C2-2B9D4738DEF4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B54C1F-B446-43B0-B946-70F571D058DB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D2D407E2-E870-428F-9E88-53C6B93E2A39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CE63C1AF-8D8A-4909-9BA2-5BD8440DA3B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B6D26BF7-83D1-4597-820E-AFF98F576B8F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BF105DB2-999A-4E55-922E-9DDB314724C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31C16191-6BA3-40F3-B267-5895042E715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1F8EFB16-8E99-494A-8EF1-24F6AC6646E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F12E60A-76CD-41F5-BE33-45F6199BA910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AD7E78C3-F7DC-4CDB-9046-97EAFEF28CBF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3DF425BF-5DE8-4F0A-88AF-4064CE8F139A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1F9022EC-7CE1-46B0-A7AF-7FFFC7352D96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04A19A8A-7C15-4784-8FED-AD2C1F948A40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2A3DC-47C2-4821-A27D-9613B0A02BF6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6494552-60FB-4366-9FC1-C0D10576152D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895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A2F226-67FE-4C51-AFEE-0CFEB225398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399" y="635000"/>
            <a:ext cx="7825563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下列选项中，会导致用户进程从用户态切换到内核的操作是（）。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I.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整数除以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   II.  sin()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函数调用 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III. read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系统调用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2787E3-B8D7-4CE8-B057-E33F7FEB9B4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B4E329-C153-4B2F-83F6-2B55DC41BCD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C0895B-0F46-4CB0-B6A8-9FA61700703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仅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573190-E328-4BF3-98B9-437A6F7F16B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III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DDB0BC-ACA6-482C-9D78-20714B8D6CD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6BABC7-D08C-4DDA-9A7E-573BAE3B507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B5701E-019B-4CAB-97A9-F1656B9E9BB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0DA7670-FDCD-407F-BBC8-1702E217D5C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1A69143-90F2-4A8B-8F19-DD98CE160F6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4E22D3-2D2E-4DE5-8373-BE364CB00EF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CD3E37D-B125-4EC5-ACD3-3817794CB4A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2E6670B-B5C3-4542-9BD0-27A5CAF0FB8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no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C141EA2-C5AE-4989-BC03-C49974FF44E3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1" name="RemarkBack">
              <a:extLst>
                <a:ext uri="{FF2B5EF4-FFF2-40B4-BE49-F238E27FC236}">
                  <a16:creationId xmlns:a16="http://schemas.microsoft.com/office/drawing/2014/main" id="{F25DB38B-3051-4A9A-BD68-37FCA6ABAB72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>
              <a:extLst>
                <a:ext uri="{FF2B5EF4-FFF2-40B4-BE49-F238E27FC236}">
                  <a16:creationId xmlns:a16="http://schemas.microsoft.com/office/drawing/2014/main" id="{62B33338-71F8-441D-8608-0BB23DEF49CA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>
              <a:extLst>
                <a:ext uri="{FF2B5EF4-FFF2-40B4-BE49-F238E27FC236}">
                  <a16:creationId xmlns:a16="http://schemas.microsoft.com/office/drawing/2014/main" id="{A2478C54-A2DE-428F-B39D-6FDB27B0121B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730B45B3-8D42-4C0A-A4E5-F3ED0673B72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markBlock">
            <a:extLst>
              <a:ext uri="{FF2B5EF4-FFF2-40B4-BE49-F238E27FC236}">
                <a16:creationId xmlns:a16="http://schemas.microsoft.com/office/drawing/2014/main" id="{8B2B940B-D995-4B33-BF89-5464BEA30F9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markTitleText">
            <a:extLst>
              <a:ext uri="{FF2B5EF4-FFF2-40B4-BE49-F238E27FC236}">
                <a16:creationId xmlns:a16="http://schemas.microsoft.com/office/drawing/2014/main" id="{F55E53EB-502F-4F6B-8872-781F8D3CE2B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C19A2A6-D799-4906-B938-36EAF5F42A99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9DDBC0BD-D296-4C9D-9A48-526B08E4646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6AB7C948-0D5D-48D6-920E-7168113BF509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C30B6584-A3C0-450C-B715-FB67E346DE8E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B127F073-B4CD-4C11-8C3C-FFF7557ECF7F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2C784AD-ED32-470B-BD93-F4402BD087B4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D833B06-35FA-4AF9-A079-21D3176DCAED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83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C3D7682-A666-498D-BCE7-9B4A996365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2.1 Operating System Services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E09B3B4-0AB8-4D5C-8966-CF90E61B9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8675" y="1201738"/>
            <a:ext cx="7350125" cy="4881562"/>
          </a:xfrm>
        </p:spPr>
        <p:txBody>
          <a:bodyPr/>
          <a:lstStyle/>
          <a:p>
            <a:r>
              <a:rPr lang="en-US" altLang="zh-CN" sz="2400" dirty="0"/>
              <a:t>An operating system provides an </a:t>
            </a:r>
            <a:r>
              <a:rPr lang="en-US" altLang="zh-CN" sz="2400" dirty="0">
                <a:solidFill>
                  <a:srgbClr val="7030A0"/>
                </a:solidFill>
              </a:rPr>
              <a:t>environment</a:t>
            </a:r>
            <a:r>
              <a:rPr lang="en-US" altLang="zh-CN" sz="2400" dirty="0"/>
              <a:t> for the </a:t>
            </a:r>
            <a:r>
              <a:rPr lang="en-US" altLang="zh-CN" sz="2400" dirty="0">
                <a:solidFill>
                  <a:srgbClr val="7030A0"/>
                </a:solidFill>
              </a:rPr>
              <a:t>execution of programs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It provides </a:t>
            </a:r>
            <a:r>
              <a:rPr lang="en-US" altLang="zh-CN" sz="2400" u="sng" dirty="0">
                <a:solidFill>
                  <a:srgbClr val="7030A0"/>
                </a:solidFill>
              </a:rPr>
              <a:t>certain services </a:t>
            </a:r>
            <a:r>
              <a:rPr lang="en-US" altLang="zh-CN" sz="2400" dirty="0"/>
              <a:t>to </a:t>
            </a:r>
            <a:r>
              <a:rPr lang="en-US" altLang="zh-CN" sz="2400" dirty="0">
                <a:solidFill>
                  <a:srgbClr val="000099"/>
                </a:solidFill>
              </a:rPr>
              <a:t>programs</a:t>
            </a:r>
            <a:r>
              <a:rPr lang="en-US" altLang="zh-CN" sz="2400" dirty="0"/>
              <a:t> and to the </a:t>
            </a:r>
            <a:r>
              <a:rPr lang="en-US" altLang="zh-CN" sz="2400" dirty="0">
                <a:solidFill>
                  <a:srgbClr val="000099"/>
                </a:solidFill>
              </a:rPr>
              <a:t>users</a:t>
            </a:r>
            <a:r>
              <a:rPr lang="en-US" altLang="zh-CN" sz="2400" dirty="0"/>
              <a:t> of those programs.</a:t>
            </a:r>
          </a:p>
          <a:p>
            <a:r>
              <a:rPr lang="en-US" altLang="zh-CN" sz="2400" dirty="0"/>
              <a:t>One set of operating-system services provides functions that are helpful to the user.</a:t>
            </a:r>
          </a:p>
          <a:p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F7AE67F-CC17-429D-B142-0A1E5E7008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2.5 System Programs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4271BD5-C9D2-40BD-ACE6-D5DFF4E5FE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09649"/>
            <a:ext cx="7890029" cy="5364517"/>
          </a:xfrm>
        </p:spPr>
        <p:txBody>
          <a:bodyPr/>
          <a:lstStyle/>
          <a:p>
            <a:r>
              <a:rPr lang="en-US" altLang="zh-CN" sz="2400" dirty="0">
                <a:solidFill>
                  <a:srgbClr val="0000CC"/>
                </a:solidFill>
              </a:rPr>
              <a:t>System programs </a:t>
            </a:r>
            <a:r>
              <a:rPr lang="en-US" altLang="zh-CN" sz="2400" dirty="0"/>
              <a:t>provide a </a:t>
            </a:r>
            <a:r>
              <a:rPr lang="en-US" altLang="zh-CN" sz="2400" dirty="0">
                <a:solidFill>
                  <a:srgbClr val="C00000"/>
                </a:solidFill>
              </a:rPr>
              <a:t>convenient</a:t>
            </a:r>
            <a:r>
              <a:rPr lang="en-US" altLang="zh-CN" sz="2400" dirty="0">
                <a:solidFill>
                  <a:srgbClr val="0070C0"/>
                </a:solidFill>
              </a:rPr>
              <a:t> environment </a:t>
            </a:r>
            <a:r>
              <a:rPr lang="en-US" altLang="zh-CN" sz="2400" dirty="0"/>
              <a:t>for program </a:t>
            </a:r>
            <a:r>
              <a:rPr lang="en-US" altLang="zh-CN" sz="2400" dirty="0">
                <a:solidFill>
                  <a:srgbClr val="7030A0"/>
                </a:solidFill>
              </a:rPr>
              <a:t>development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execution</a:t>
            </a:r>
            <a:r>
              <a:rPr lang="en-US" altLang="zh-CN" sz="2400" dirty="0"/>
              <a:t>.  The can be divided into:</a:t>
            </a:r>
          </a:p>
          <a:p>
            <a:pPr lvl="1"/>
            <a:r>
              <a:rPr lang="en-US" altLang="zh-CN" sz="2000" dirty="0"/>
              <a:t>File manipulation </a:t>
            </a:r>
          </a:p>
          <a:p>
            <a:pPr lvl="1"/>
            <a:r>
              <a:rPr lang="en-US" altLang="zh-CN" sz="2000" dirty="0"/>
              <a:t>Status information</a:t>
            </a:r>
          </a:p>
          <a:p>
            <a:pPr lvl="1"/>
            <a:r>
              <a:rPr lang="en-US" altLang="zh-CN" sz="2000" dirty="0"/>
              <a:t>File modification</a:t>
            </a:r>
          </a:p>
          <a:p>
            <a:pPr lvl="1"/>
            <a:r>
              <a:rPr lang="en-US" altLang="zh-CN" sz="2000" dirty="0"/>
              <a:t>Programming language support</a:t>
            </a:r>
          </a:p>
          <a:p>
            <a:pPr lvl="1"/>
            <a:r>
              <a:rPr lang="en-US" altLang="zh-CN" sz="2000" dirty="0"/>
              <a:t>Program loading and execution</a:t>
            </a:r>
          </a:p>
          <a:p>
            <a:pPr lvl="1"/>
            <a:r>
              <a:rPr lang="en-US" altLang="zh-CN" sz="2000" dirty="0"/>
              <a:t>Communications</a:t>
            </a:r>
          </a:p>
          <a:p>
            <a:pPr lvl="1"/>
            <a:r>
              <a:rPr lang="en-US" altLang="zh-CN" sz="2000" dirty="0"/>
              <a:t>Application programs</a:t>
            </a:r>
          </a:p>
          <a:p>
            <a:r>
              <a:rPr lang="en-US" altLang="zh-CN" sz="2400" b="1" i="1" dirty="0">
                <a:solidFill>
                  <a:srgbClr val="0070C0"/>
                </a:solidFill>
              </a:rPr>
              <a:t>Most </a:t>
            </a:r>
            <a:r>
              <a:rPr lang="en-US" altLang="zh-CN" sz="2400" b="1" i="1" dirty="0">
                <a:solidFill>
                  <a:srgbClr val="7030A0"/>
                </a:solidFill>
              </a:rPr>
              <a:t>users’ view of the </a:t>
            </a:r>
            <a:r>
              <a:rPr lang="en-US" altLang="zh-CN" sz="2400" b="1" i="1" dirty="0" smtClean="0">
                <a:solidFill>
                  <a:srgbClr val="7030A0"/>
                </a:solidFill>
              </a:rPr>
              <a:t>operating </a:t>
            </a:r>
            <a:r>
              <a:rPr lang="en-US" altLang="zh-CN" sz="2400" b="1" i="1" dirty="0">
                <a:solidFill>
                  <a:srgbClr val="7030A0"/>
                </a:solidFill>
              </a:rPr>
              <a:t>system </a:t>
            </a:r>
            <a:r>
              <a:rPr lang="en-US" altLang="zh-CN" sz="2400" b="1" i="1" dirty="0">
                <a:solidFill>
                  <a:srgbClr val="0070C0"/>
                </a:solidFill>
              </a:rPr>
              <a:t>is defined by </a:t>
            </a:r>
            <a:r>
              <a:rPr lang="en-US" altLang="zh-CN" sz="2400" b="1" i="1" dirty="0">
                <a:solidFill>
                  <a:srgbClr val="FF0000"/>
                </a:solidFill>
              </a:rPr>
              <a:t>system programs</a:t>
            </a:r>
            <a:r>
              <a:rPr lang="en-US" altLang="zh-CN" sz="2400" b="1" i="1" dirty="0">
                <a:solidFill>
                  <a:srgbClr val="0070C0"/>
                </a:solidFill>
              </a:rPr>
              <a:t>, not the actual </a:t>
            </a:r>
            <a:r>
              <a:rPr lang="en-US" altLang="zh-CN" sz="2400" b="1" i="1" dirty="0">
                <a:solidFill>
                  <a:srgbClr val="FF0000"/>
                </a:solidFill>
              </a:rPr>
              <a:t>system calls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7885128-48F5-4AE1-AB4A-0AB4579A90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800" noProof="1">
                <a:effectLst>
                  <a:outerShdw blurRad="38100" dist="38100" dir="2700000">
                    <a:srgbClr val="C0C0C0"/>
                  </a:outerShdw>
                </a:effectLst>
              </a:rPr>
              <a:t>Solaris 10 dtrace Following System Call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630D8F99-58AB-429D-80B0-44A7D2219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4" t="1320" r="19194" b="2374"/>
          <a:stretch>
            <a:fillRect/>
          </a:stretch>
        </p:blipFill>
        <p:spPr bwMode="auto">
          <a:xfrm>
            <a:off x="1433513" y="1287463"/>
            <a:ext cx="6605587" cy="50371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C7C162A-3E8A-4D87-AAC2-5AC01C165F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系统跟踪工具-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d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trace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89B9E3C-3D03-4C6F-97B3-5E61F9D2EE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800"/>
              <a:t>Windows等提供</a:t>
            </a:r>
            <a:r>
              <a:rPr lang="zh-CN" altLang="en-US" sz="1800">
                <a:solidFill>
                  <a:srgbClr val="0000CC"/>
                </a:solidFill>
              </a:rPr>
              <a:t>Core Dump</a:t>
            </a:r>
            <a:r>
              <a:rPr lang="zh-CN" altLang="en-US" sz="1800"/>
              <a:t>方法, 将运行时刻的内存复制到一个文件中. 通过工具比如dbx, mdb来对这个内存文件进行分析,找到当初产生问题的原因；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UNIX/Linux系统提供一些统计分析工具, 如vmstat,iostat,mpstat。这些工具可以提供一些系统级别的统计分析信息，但是缺乏对每个进程,每个用户的分析和统计的能力；</a:t>
            </a:r>
          </a:p>
          <a:p>
            <a:pPr>
              <a:lnSpc>
                <a:spcPct val="90000"/>
              </a:lnSpc>
            </a:pP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 sz="1800"/>
              <a:t>Dtrace 是Solaris 10上的一个新功能；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通过Dtrace，用户可以实时跟踪、调节系统并进行故障排除；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 Dtrace是一个动态的可观测框架；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可以让用户到看整个Solaris内部感兴趣的任何数据；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配合以Dtrace 简单易学的D语言, 管理员可以发现先前隐蔽的问题；</a:t>
            </a:r>
          </a:p>
          <a:p>
            <a:pPr>
              <a:lnSpc>
                <a:spcPct val="90000"/>
              </a:lnSpc>
            </a:pPr>
            <a:r>
              <a:rPr lang="zh-CN" altLang="en-US" sz="1800"/>
              <a:t>而对于开发人员来说，通过观察Dtrace内核之间的活动，可以分析和优化应用程序性能，缩短了测试周期；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AA3A68F-C2E0-45E7-8EB9-3C32A11CAA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Programs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8A0CAE2-B451-4C60-ABAE-D556DF54EA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82700"/>
            <a:ext cx="7748588" cy="4818063"/>
          </a:xfrm>
        </p:spPr>
        <p:txBody>
          <a:bodyPr/>
          <a:lstStyle/>
          <a:p>
            <a:r>
              <a:rPr lang="en-US" altLang="zh-CN" sz="2000">
                <a:solidFill>
                  <a:srgbClr val="0000CC"/>
                </a:solidFill>
              </a:rPr>
              <a:t>Provide a convenient environment for program development and execution</a:t>
            </a:r>
          </a:p>
          <a:p>
            <a:pPr lvl="1"/>
            <a:r>
              <a:rPr lang="en-US" altLang="zh-CN" sz="1800"/>
              <a:t>Some of them are simply user interfaces to system calls; others are considerably more complex</a:t>
            </a:r>
          </a:p>
          <a:p>
            <a:r>
              <a:rPr lang="en-US" altLang="zh-CN" sz="2000">
                <a:solidFill>
                  <a:srgbClr val="0000CC"/>
                </a:solidFill>
              </a:rPr>
              <a:t>File management </a:t>
            </a:r>
            <a:r>
              <a:rPr lang="en-US" altLang="zh-CN" sz="2000"/>
              <a:t>- Create, delete, copy, rename, print, dump, list, and generally manipulate files and directories</a:t>
            </a:r>
          </a:p>
          <a:p>
            <a:r>
              <a:rPr lang="en-US" altLang="zh-CN" sz="2000">
                <a:solidFill>
                  <a:srgbClr val="0000CC"/>
                </a:solidFill>
              </a:rPr>
              <a:t>Status information</a:t>
            </a:r>
          </a:p>
          <a:p>
            <a:pPr lvl="1"/>
            <a:r>
              <a:rPr lang="en-US" altLang="zh-CN" sz="1800"/>
              <a:t>Some ask the system for info - date, time, amount of available memory, disk space, number of users</a:t>
            </a:r>
          </a:p>
          <a:p>
            <a:pPr lvl="1"/>
            <a:r>
              <a:rPr lang="en-US" altLang="zh-CN" sz="1800"/>
              <a:t>Others provide detailed performance, logging, and debugging information</a:t>
            </a:r>
          </a:p>
          <a:p>
            <a:pPr lvl="1"/>
            <a:r>
              <a:rPr lang="en-US" altLang="zh-CN" sz="1800"/>
              <a:t>Typically, these programs format and print the output to the terminal or other output devices</a:t>
            </a:r>
          </a:p>
          <a:p>
            <a:pPr lvl="1"/>
            <a:r>
              <a:rPr lang="en-US" altLang="zh-CN" sz="1800"/>
              <a:t>Some systems implement  a registry - used to store and retrieve configuration information</a:t>
            </a:r>
          </a:p>
          <a:p>
            <a:pPr>
              <a:buFont typeface="Monotype Sorts" pitchFamily="2" charset="2"/>
              <a:buNone/>
            </a:pPr>
            <a:endParaRPr lang="en-US" altLang="zh-CN" sz="1600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4601901-3A86-4D90-A5F1-38CDCEDDDB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System Programs (cont’d)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7CCE574-2A3C-462D-A5C3-8A91C9AC34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File modification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Text editors to create and modify files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Special commands to search contents of files or perform transformations of the text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Programming-language support </a:t>
            </a:r>
            <a:r>
              <a:rPr lang="en-US" altLang="zh-CN" sz="2000"/>
              <a:t>- Compilers, assemblers, debuggers and interpreters sometimes provided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Program loading and execution- </a:t>
            </a:r>
            <a:r>
              <a:rPr lang="en-US" altLang="zh-CN" sz="2000" u="sng"/>
              <a:t>Absolute loaders</a:t>
            </a:r>
            <a:r>
              <a:rPr lang="en-US" altLang="zh-CN" sz="2000"/>
              <a:t>, </a:t>
            </a:r>
            <a:r>
              <a:rPr lang="en-US" altLang="zh-CN" sz="2000" u="sng"/>
              <a:t>relocatable loaders</a:t>
            </a:r>
            <a:r>
              <a:rPr lang="en-US" altLang="zh-CN" sz="2000"/>
              <a:t>, linkage editors, and </a:t>
            </a:r>
            <a:r>
              <a:rPr lang="en-US" altLang="zh-CN" sz="2000" u="sng"/>
              <a:t>overlay-loaders</a:t>
            </a:r>
            <a:r>
              <a:rPr lang="en-US" altLang="zh-CN" sz="2000"/>
              <a:t>, debugging systems for higher-level and machine language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Communications</a:t>
            </a:r>
            <a:r>
              <a:rPr lang="en-US" altLang="zh-CN" sz="2000"/>
              <a:t> - Provide the mechanism for creating virtual connections among processes, users, and computer systems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Allow users to send messages to one another’s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</a:pPr>
            <a:endParaRPr lang="zh-CN" altLang="en-US" sz="1800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>
            <a:extLst>
              <a:ext uri="{FF2B5EF4-FFF2-40B4-BE49-F238E27FC236}">
                <a16:creationId xmlns:a16="http://schemas.microsoft.com/office/drawing/2014/main" id="{A78B8C83-1133-410E-9870-92307AC7122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2.6 Operating System Design and Implementation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8BC85936-5B45-4789-A862-A14ACD297F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dirty="0"/>
              <a:t>Design and Implementation of OS not “solvable”, but some approaches have proven successful</a:t>
            </a:r>
          </a:p>
          <a:p>
            <a:r>
              <a:rPr lang="en-US" altLang="zh-CN" sz="1800" dirty="0"/>
              <a:t>Internal structure of different Operating Systems  can vary widely</a:t>
            </a:r>
          </a:p>
          <a:p>
            <a:r>
              <a:rPr lang="en-US" altLang="zh-CN" sz="1800" dirty="0"/>
              <a:t>Start by defining goals and specifications </a:t>
            </a:r>
          </a:p>
          <a:p>
            <a:r>
              <a:rPr lang="en-US" altLang="zh-CN" sz="1800" dirty="0"/>
              <a:t>Affected by choice of hardware, type of system</a:t>
            </a:r>
          </a:p>
          <a:p>
            <a:r>
              <a:rPr lang="en-US" altLang="zh-CN" sz="1800" i="1" dirty="0"/>
              <a:t>User</a:t>
            </a:r>
            <a:r>
              <a:rPr lang="en-US" altLang="zh-CN" sz="1800" dirty="0"/>
              <a:t> goals and </a:t>
            </a:r>
            <a:r>
              <a:rPr lang="en-US" altLang="zh-CN" sz="1800" i="1" dirty="0"/>
              <a:t>System</a:t>
            </a:r>
            <a:r>
              <a:rPr lang="en-US" altLang="zh-CN" sz="1800" dirty="0"/>
              <a:t> goals</a:t>
            </a:r>
          </a:p>
          <a:p>
            <a:pPr lvl="1"/>
            <a:r>
              <a:rPr lang="en-US" altLang="zh-CN" sz="1800" dirty="0">
                <a:solidFill>
                  <a:srgbClr val="0000CC"/>
                </a:solidFill>
              </a:rPr>
              <a:t>User goals </a:t>
            </a:r>
            <a:r>
              <a:rPr lang="en-US" altLang="zh-CN" sz="1800" dirty="0"/>
              <a:t>– operating system should be convenient to use, easy to learn, reliable, safe, and fast</a:t>
            </a:r>
          </a:p>
          <a:p>
            <a:pPr lvl="1"/>
            <a:r>
              <a:rPr lang="en-US" altLang="zh-CN" sz="1800" dirty="0">
                <a:solidFill>
                  <a:srgbClr val="0000CC"/>
                </a:solidFill>
              </a:rPr>
              <a:t>System goals </a:t>
            </a:r>
            <a:r>
              <a:rPr lang="en-US" altLang="zh-CN" sz="1800" dirty="0"/>
              <a:t>– operating system should be easy to design, implement, and maintain, as well as flexible, reliable, error-free, and efficient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14461F3-28AE-40AE-9608-4186105CCF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Design and Implementation (Cont.)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DB8E679-5485-4B6B-B4C8-C96B0AE224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1800" dirty="0"/>
              <a:t>Important principle to separate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>
                <a:solidFill>
                  <a:srgbClr val="C00000"/>
                </a:solidFill>
              </a:rPr>
              <a:t>Policy</a:t>
            </a:r>
            <a:r>
              <a:rPr lang="en-US" altLang="zh-CN" sz="1800" b="1" dirty="0"/>
              <a:t>:   </a:t>
            </a:r>
            <a:r>
              <a:rPr lang="en-US" altLang="zh-CN" sz="1800" dirty="0"/>
              <a:t>What will be done?</a:t>
            </a:r>
            <a:r>
              <a:rPr lang="en-US" altLang="zh-CN" sz="1800" b="1" dirty="0"/>
              <a:t> </a:t>
            </a:r>
            <a:br>
              <a:rPr lang="en-US" altLang="zh-CN" sz="1800" b="1" dirty="0"/>
            </a:br>
            <a:r>
              <a:rPr lang="en-US" altLang="zh-CN" sz="1800" b="1" dirty="0">
                <a:solidFill>
                  <a:srgbClr val="C00000"/>
                </a:solidFill>
              </a:rPr>
              <a:t>Mechanism</a:t>
            </a:r>
            <a:r>
              <a:rPr lang="en-US" altLang="zh-CN" sz="1800" b="1" dirty="0"/>
              <a:t>:  </a:t>
            </a:r>
            <a:r>
              <a:rPr lang="en-US" altLang="zh-CN" sz="1800" dirty="0"/>
              <a:t>How to do it?</a:t>
            </a:r>
          </a:p>
          <a:p>
            <a:r>
              <a:rPr lang="en-US" altLang="zh-CN" sz="1800" dirty="0"/>
              <a:t>Mechanisms determine how to do something, policies decide what will be done</a:t>
            </a:r>
          </a:p>
          <a:p>
            <a:pPr lvl="1"/>
            <a:r>
              <a:rPr lang="en-US" altLang="zh-CN" sz="1800" dirty="0"/>
              <a:t>The separation of policy from mechanism is a very important principle,</a:t>
            </a:r>
          </a:p>
          <a:p>
            <a:pPr lvl="1"/>
            <a:r>
              <a:rPr lang="en-US" altLang="zh-CN" sz="1800" dirty="0"/>
              <a:t>It allows maximum flexibility if policy decisions are to be changed later</a:t>
            </a:r>
          </a:p>
          <a:p>
            <a:pPr>
              <a:buFont typeface="Monotype Sorts" pitchFamily="2" charset="2"/>
              <a:buNone/>
            </a:pPr>
            <a:endParaRPr lang="en-US" altLang="zh-CN" sz="1800" dirty="0"/>
          </a:p>
          <a:p>
            <a:pPr>
              <a:buFont typeface="Monotype Sorts" pitchFamily="2" charset="2"/>
              <a:buNone/>
            </a:pPr>
            <a:endParaRPr lang="en-US" altLang="zh-CN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63F4587-36E2-42DB-B0B5-F48D3E6B18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484188"/>
            <a:ext cx="7440613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sz="3600" noProof="1">
                <a:effectLst>
                  <a:outerShdw blurRad="38100" dist="38100" dir="2700000">
                    <a:srgbClr val="C0C0C0"/>
                  </a:outerShdw>
                </a:effectLst>
              </a:rPr>
              <a:t>2.7 System Structure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499FA77-5FBE-48CC-92E8-2706E4A2E5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9500" y="1790700"/>
            <a:ext cx="7540625" cy="2824163"/>
          </a:xfrm>
        </p:spPr>
        <p:txBody>
          <a:bodyPr>
            <a:spAutoFit/>
          </a:bodyPr>
          <a:lstStyle/>
          <a:p>
            <a:r>
              <a:rPr lang="en-US" altLang="zh-CN" sz="2800"/>
              <a:t>Simple structure</a:t>
            </a:r>
          </a:p>
          <a:p>
            <a:r>
              <a:rPr lang="en-US" altLang="zh-CN" sz="2800"/>
              <a:t>Layered approach</a:t>
            </a:r>
          </a:p>
          <a:p>
            <a:r>
              <a:rPr lang="en-US" altLang="zh-CN" sz="2800"/>
              <a:t>Microkernels</a:t>
            </a:r>
          </a:p>
          <a:p>
            <a:r>
              <a:rPr lang="en-US" altLang="zh-CN" sz="2800"/>
              <a:t>Modules</a:t>
            </a:r>
          </a:p>
          <a:p>
            <a:r>
              <a:rPr lang="en-US" altLang="zh-CN" sz="2800"/>
              <a:t>Virtual Machines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D2EB0E9-D53F-4B05-A338-D44B50F5EE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1575" y="536575"/>
            <a:ext cx="7440613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3600" noProof="1">
                <a:effectLst>
                  <a:outerShdw blurRad="38100" dist="38100" dir="2700000">
                    <a:srgbClr val="C0C0C0"/>
                  </a:outerShdw>
                </a:effectLst>
              </a:rPr>
              <a:t>2.7.1 Simple structure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C322DF8-BF14-43E3-9025-7446F04824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09675" y="2020888"/>
            <a:ext cx="7029450" cy="3929062"/>
          </a:xfrm>
        </p:spPr>
        <p:txBody>
          <a:bodyPr/>
          <a:lstStyle/>
          <a:p>
            <a:r>
              <a:rPr lang="en-US" altLang="zh-CN" sz="2800" dirty="0"/>
              <a:t>MS-DOS System Structure</a:t>
            </a:r>
          </a:p>
          <a:p>
            <a:r>
              <a:rPr lang="en-US" altLang="zh-CN" sz="2800" dirty="0"/>
              <a:t>MS-DOS – written to </a:t>
            </a:r>
            <a:r>
              <a:rPr lang="en-US" altLang="zh-CN" sz="2800" dirty="0">
                <a:solidFill>
                  <a:srgbClr val="006600"/>
                </a:solidFill>
              </a:rPr>
              <a:t>provide the most functionality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CC"/>
                </a:solidFill>
              </a:rPr>
              <a:t>in the least space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Not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divided into modules</a:t>
            </a:r>
          </a:p>
          <a:p>
            <a:pPr lvl="1"/>
            <a:r>
              <a:rPr lang="en-US" altLang="zh-CN" sz="2400" dirty="0"/>
              <a:t>Although MS-DOS has </a:t>
            </a:r>
            <a:r>
              <a:rPr lang="en-US" altLang="zh-CN" sz="2400" dirty="0">
                <a:solidFill>
                  <a:srgbClr val="7030A0"/>
                </a:solidFill>
              </a:rPr>
              <a:t>some structure</a:t>
            </a:r>
            <a:r>
              <a:rPr lang="en-US" altLang="zh-CN" sz="2400" dirty="0"/>
              <a:t>, its interfaces and levels of functionality are not </a:t>
            </a:r>
            <a:r>
              <a:rPr lang="en-US" altLang="zh-CN" sz="2400" dirty="0">
                <a:solidFill>
                  <a:srgbClr val="7030A0"/>
                </a:solidFill>
              </a:rPr>
              <a:t>well separated</a:t>
            </a:r>
          </a:p>
          <a:p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2563236-7120-4031-A931-DD8648F0BC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MS-DOS Layer Structure  (Cont.) </a:t>
            </a:r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id="{A304E6C5-98FA-4E98-8633-2B6C3F5CB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t="757" r="11531" b="757"/>
          <a:stretch>
            <a:fillRect/>
          </a:stretch>
        </p:blipFill>
        <p:spPr bwMode="auto">
          <a:xfrm>
            <a:off x="1146175" y="1270000"/>
            <a:ext cx="5622925" cy="4962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标注 2">
            <a:extLst>
              <a:ext uri="{FF2B5EF4-FFF2-40B4-BE49-F238E27FC236}">
                <a16:creationId xmlns:a16="http://schemas.microsoft.com/office/drawing/2014/main" id="{AD2D2576-B4F1-4394-803F-3664F94841F2}"/>
              </a:ext>
            </a:extLst>
          </p:cNvPr>
          <p:cNvSpPr/>
          <p:nvPr/>
        </p:nvSpPr>
        <p:spPr>
          <a:xfrm>
            <a:off x="7263984" y="4393244"/>
            <a:ext cx="1365111" cy="1377950"/>
          </a:xfrm>
          <a:prstGeom prst="wedgeRectCallout">
            <a:avLst>
              <a:gd name="adj1" fmla="val -49551"/>
              <a:gd name="adj2" fmla="val 285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/>
              <a:t>内核、系统程序</a:t>
            </a:r>
            <a:r>
              <a:rPr lang="zh-CN" altLang="en-US" dirty="0" smtClean="0"/>
              <a:t>没有有效地</a:t>
            </a:r>
            <a:r>
              <a:rPr lang="zh-CN" altLang="en-US" dirty="0"/>
              <a:t>组织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6853560" y="2334827"/>
            <a:ext cx="2121764" cy="1722268"/>
          </a:xfrm>
          <a:prstGeom prst="wedgeRoundRectCallout">
            <a:avLst>
              <a:gd name="adj1" fmla="val -98449"/>
              <a:gd name="adj2" fmla="val 189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zh-CN" altLang="en-US" sz="1600" dirty="0" smtClean="0">
                <a:solidFill>
                  <a:srgbClr val="000000"/>
                </a:solidFill>
              </a:rPr>
              <a:t>由于内存太小，操作系统一部分常驻内存，一部分可被应用程序临时覆盖，程序退出时再将它们重新装入到内存。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C3D7682-A666-498D-BCE7-9B4A996365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Services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E09B3B4-0AB8-4D5C-8966-CF90E61B9F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8675" y="1201738"/>
            <a:ext cx="7350125" cy="4881562"/>
          </a:xfrm>
        </p:spPr>
        <p:txBody>
          <a:bodyPr/>
          <a:lstStyle/>
          <a:p>
            <a:r>
              <a:rPr lang="en-US" altLang="zh-CN" sz="2400" b="1" dirty="0"/>
              <a:t>Operating System services</a:t>
            </a:r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For system itself</a:t>
            </a:r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For </a:t>
            </a:r>
            <a:r>
              <a:rPr lang="en-US" altLang="zh-CN" sz="2000" dirty="0" smtClean="0">
                <a:solidFill>
                  <a:srgbClr val="0000CC"/>
                </a:solidFill>
              </a:rPr>
              <a:t>users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r>
              <a:rPr lang="en-US" altLang="zh-CN" sz="2400" b="1" dirty="0">
                <a:solidFill>
                  <a:srgbClr val="000000"/>
                </a:solidFill>
              </a:rPr>
              <a:t>Two </a:t>
            </a:r>
            <a:r>
              <a:rPr lang="en-US" altLang="zh-CN" sz="2400" b="1" dirty="0">
                <a:solidFill>
                  <a:srgbClr val="FF0000"/>
                </a:solidFill>
              </a:rPr>
              <a:t>interfaces</a:t>
            </a:r>
            <a:r>
              <a:rPr lang="en-US" altLang="zh-CN" sz="2400" b="1" dirty="0">
                <a:solidFill>
                  <a:srgbClr val="000000"/>
                </a:solidFill>
              </a:rPr>
              <a:t> to </a:t>
            </a:r>
            <a:r>
              <a:rPr lang="en-US" altLang="zh-CN" sz="2400" b="1" dirty="0">
                <a:solidFill>
                  <a:srgbClr val="006600"/>
                </a:solidFill>
              </a:rPr>
              <a:t>those services </a:t>
            </a:r>
            <a:r>
              <a:rPr lang="en-US" altLang="zh-CN" sz="2400" b="1" dirty="0">
                <a:solidFill>
                  <a:srgbClr val="000000"/>
                </a:solidFill>
              </a:rPr>
              <a:t>for </a:t>
            </a:r>
            <a:r>
              <a:rPr lang="en-US" altLang="zh-CN" sz="2400" b="1" u="sng" dirty="0">
                <a:solidFill>
                  <a:srgbClr val="0070C0"/>
                </a:solidFill>
              </a:rPr>
              <a:t>users</a:t>
            </a:r>
          </a:p>
          <a:p>
            <a:pPr lvl="1"/>
            <a:r>
              <a:rPr lang="en-US" altLang="zh-CN" sz="2000" b="1" dirty="0">
                <a:solidFill>
                  <a:srgbClr val="0070C0"/>
                </a:solidFill>
              </a:rPr>
              <a:t>Command interface</a:t>
            </a:r>
          </a:p>
          <a:p>
            <a:pPr lvl="2"/>
            <a:r>
              <a:rPr lang="en-US" altLang="zh-CN" sz="1800" i="1" dirty="0"/>
              <a:t> Command-Line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tx2"/>
                </a:solidFill>
              </a:rPr>
              <a:t>CLI</a:t>
            </a:r>
            <a:r>
              <a:rPr lang="en-US" altLang="zh-CN" sz="1800" dirty="0"/>
              <a:t>)</a:t>
            </a:r>
          </a:p>
          <a:p>
            <a:pPr lvl="2"/>
            <a:r>
              <a:rPr lang="en-US" altLang="zh-CN" sz="1800" dirty="0"/>
              <a:t> </a:t>
            </a:r>
            <a:r>
              <a:rPr lang="en-US" altLang="zh-CN" sz="1800" i="1" dirty="0"/>
              <a:t>Graphics User Interface</a:t>
            </a:r>
            <a:r>
              <a:rPr lang="en-US" altLang="zh-CN" sz="1800" dirty="0"/>
              <a:t> (</a:t>
            </a:r>
            <a:r>
              <a:rPr lang="en-US" altLang="zh-CN" sz="1800" dirty="0">
                <a:solidFill>
                  <a:schemeClr val="tx2"/>
                </a:solidFill>
              </a:rPr>
              <a:t>GUI</a:t>
            </a:r>
            <a:r>
              <a:rPr lang="en-US" altLang="zh-CN" sz="1800" dirty="0"/>
              <a:t>)</a:t>
            </a:r>
          </a:p>
          <a:p>
            <a:pPr lvl="2"/>
            <a:r>
              <a:rPr lang="en-US" altLang="zh-CN" sz="1800" dirty="0"/>
              <a:t> </a:t>
            </a:r>
            <a:r>
              <a:rPr lang="en-US" altLang="zh-CN" sz="1800" dirty="0">
                <a:solidFill>
                  <a:schemeClr val="tx2"/>
                </a:solidFill>
              </a:rPr>
              <a:t>Batch</a:t>
            </a:r>
            <a:endParaRPr lang="en-US" altLang="zh-CN" sz="1800" dirty="0"/>
          </a:p>
          <a:p>
            <a:pPr lvl="1"/>
            <a:r>
              <a:rPr lang="en-US" altLang="zh-CN" sz="2000" b="1" dirty="0">
                <a:solidFill>
                  <a:srgbClr val="0070C0"/>
                </a:solidFill>
              </a:rPr>
              <a:t>Programming interface</a:t>
            </a:r>
          </a:p>
          <a:p>
            <a:pPr lvl="2"/>
            <a:r>
              <a:rPr lang="en-US" altLang="zh-CN" sz="1800" dirty="0"/>
              <a:t>System calls</a:t>
            </a:r>
          </a:p>
          <a:p>
            <a:pPr lvl="2"/>
            <a:r>
              <a:rPr lang="en-US" altLang="zh-CN" sz="1800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7088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9DC3DDC-1832-42F0-B1E1-3528EFFD5E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2.7.2 Layered Approach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1D06CE5-056C-467A-9BFF-E5B4208378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The operating system is divided into a number of </a:t>
            </a:r>
            <a:r>
              <a:rPr lang="en-US" altLang="zh-CN" sz="2400">
                <a:solidFill>
                  <a:srgbClr val="0000CC"/>
                </a:solidFill>
              </a:rPr>
              <a:t>layers (levels),</a:t>
            </a:r>
            <a:r>
              <a:rPr lang="en-US" altLang="zh-CN" sz="2400"/>
              <a:t> each built on top of lower layers.  The </a:t>
            </a:r>
            <a:r>
              <a:rPr lang="en-US" altLang="zh-CN" sz="2400" u="sng">
                <a:solidFill>
                  <a:srgbClr val="0000CC"/>
                </a:solidFill>
              </a:rPr>
              <a:t>bottom layer (layer 0), is the hardware</a:t>
            </a:r>
            <a:r>
              <a:rPr lang="en-US" altLang="zh-CN" sz="2400">
                <a:solidFill>
                  <a:srgbClr val="0000CC"/>
                </a:solidFill>
              </a:rPr>
              <a:t>;</a:t>
            </a:r>
            <a:r>
              <a:rPr lang="en-US" altLang="zh-CN" sz="2400"/>
              <a:t> the </a:t>
            </a:r>
            <a:r>
              <a:rPr lang="en-US" altLang="zh-CN" sz="2400" u="sng">
                <a:solidFill>
                  <a:srgbClr val="006600"/>
                </a:solidFill>
              </a:rPr>
              <a:t>highest (layer N) is the user interface</a:t>
            </a:r>
            <a:r>
              <a:rPr lang="en-US" altLang="zh-CN" sz="2400">
                <a:solidFill>
                  <a:srgbClr val="006600"/>
                </a:solidFill>
              </a:rPr>
              <a:t>.</a:t>
            </a:r>
          </a:p>
          <a:p>
            <a:r>
              <a:rPr lang="en-US" altLang="zh-CN" sz="2400"/>
              <a:t>With modularity, layers are selected such that each uses functions (operations) and services of only lower-level 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65035E5-9042-42DF-AF2F-C4FA8002BB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Layered Operating System (cont.)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DEACC6E2-4115-46CB-838C-B5E22B75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708" r="13089" b="708"/>
          <a:stretch>
            <a:fillRect/>
          </a:stretch>
        </p:blipFill>
        <p:spPr bwMode="auto">
          <a:xfrm>
            <a:off x="2171700" y="1117600"/>
            <a:ext cx="5300663" cy="51625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>
            <a:extLst>
              <a:ext uri="{FF2B5EF4-FFF2-40B4-BE49-F238E27FC236}">
                <a16:creationId xmlns:a16="http://schemas.microsoft.com/office/drawing/2014/main" id="{C510220E-CB07-4999-AE08-287D55570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8" y="1222375"/>
            <a:ext cx="52228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F7653F-471F-4F7F-939E-EDAC67A00F13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UNIX System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191BA8E-CB1E-4B5D-A8EA-52865EBF9B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377825"/>
            <a:ext cx="7756525" cy="4572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UNIX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6D5BA43-3812-41B1-8EFC-B91B745C75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8500" y="1423988"/>
            <a:ext cx="7713663" cy="4073525"/>
          </a:xfrm>
        </p:spPr>
        <p:txBody>
          <a:bodyPr/>
          <a:lstStyle/>
          <a:p>
            <a:r>
              <a:rPr lang="en-US" altLang="zh-CN" sz="2400" dirty="0"/>
              <a:t>UNIX – limited by hardware functionality, the original UNIX operating system had </a:t>
            </a:r>
            <a:r>
              <a:rPr lang="en-US" altLang="zh-CN" sz="2400" b="1" dirty="0">
                <a:solidFill>
                  <a:srgbClr val="0000CC"/>
                </a:solidFill>
              </a:rPr>
              <a:t>limited structuring</a:t>
            </a:r>
            <a:r>
              <a:rPr lang="en-US" altLang="zh-CN" sz="2400" dirty="0"/>
              <a:t>.  </a:t>
            </a:r>
          </a:p>
          <a:p>
            <a:r>
              <a:rPr lang="en-US" altLang="zh-CN" sz="2400" dirty="0"/>
              <a:t>The UNIX OS consists of two separable parts</a:t>
            </a:r>
          </a:p>
          <a:p>
            <a:pPr lvl="1"/>
            <a:r>
              <a:rPr lang="en-US" altLang="zh-CN" sz="2000" dirty="0">
                <a:solidFill>
                  <a:srgbClr val="7030A0"/>
                </a:solidFill>
              </a:rPr>
              <a:t>Systems programs</a:t>
            </a:r>
          </a:p>
          <a:p>
            <a:pPr lvl="1"/>
            <a:r>
              <a:rPr lang="en-US" altLang="zh-CN" sz="2000" dirty="0">
                <a:solidFill>
                  <a:srgbClr val="006600"/>
                </a:solidFill>
              </a:rPr>
              <a:t>The kernel</a:t>
            </a:r>
          </a:p>
          <a:p>
            <a:pPr lvl="2"/>
            <a:r>
              <a:rPr lang="en-US" altLang="zh-CN" sz="1800" dirty="0"/>
              <a:t>Consists of everything </a:t>
            </a:r>
            <a:r>
              <a:rPr lang="en-US" altLang="zh-CN" sz="1800" dirty="0">
                <a:solidFill>
                  <a:srgbClr val="006600"/>
                </a:solidFill>
              </a:rPr>
              <a:t>below the system-call interface </a:t>
            </a:r>
            <a:r>
              <a:rPr lang="en-US" altLang="zh-CN" sz="1800" dirty="0"/>
              <a:t>and </a:t>
            </a:r>
            <a:r>
              <a:rPr lang="en-US" altLang="zh-CN" sz="1800" dirty="0">
                <a:solidFill>
                  <a:srgbClr val="0000CC"/>
                </a:solidFill>
              </a:rPr>
              <a:t>above the physical hardware</a:t>
            </a:r>
          </a:p>
          <a:p>
            <a:pPr lvl="2"/>
            <a:r>
              <a:rPr lang="en-US" altLang="zh-CN" sz="1800" dirty="0"/>
              <a:t>Provides the </a:t>
            </a:r>
            <a:r>
              <a:rPr lang="en-US" altLang="zh-CN" sz="1800" dirty="0">
                <a:solidFill>
                  <a:srgbClr val="006600"/>
                </a:solidFill>
              </a:rPr>
              <a:t>file system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0000CC"/>
                </a:solidFill>
              </a:rPr>
              <a:t>CPU scheduling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006600"/>
                </a:solidFill>
              </a:rPr>
              <a:t>memory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6600"/>
                </a:solidFill>
              </a:rPr>
              <a:t>management</a:t>
            </a:r>
            <a:r>
              <a:rPr lang="en-US" altLang="zh-CN" sz="1800" dirty="0"/>
              <a:t>, and </a:t>
            </a:r>
            <a:r>
              <a:rPr lang="en-US" altLang="zh-CN" sz="1800" dirty="0">
                <a:solidFill>
                  <a:srgbClr val="0000CC"/>
                </a:solidFill>
              </a:rPr>
              <a:t>other operating-system functions</a:t>
            </a:r>
            <a:r>
              <a:rPr lang="en-US" altLang="zh-CN" sz="1800" dirty="0"/>
              <a:t>; a large number of functions for one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CF88442-583B-4949-842E-89A4A95184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UNIX System Structure</a:t>
            </a: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31FD7BCD-085C-4590-9591-1AC3FE3B6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10139" r="380" b="10139"/>
          <a:stretch>
            <a:fillRect/>
          </a:stretch>
        </p:blipFill>
        <p:spPr bwMode="auto">
          <a:xfrm>
            <a:off x="685800" y="1223963"/>
            <a:ext cx="7734300" cy="45100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2774521" y="5738075"/>
            <a:ext cx="1145219" cy="381738"/>
          </a:xfrm>
          <a:prstGeom prst="wedgeRoundRectCallout">
            <a:avLst>
              <a:gd name="adj1" fmla="val 18204"/>
              <a:gd name="adj2" fmla="val -1197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altLang="zh-CN" sz="1600" dirty="0" smtClean="0">
                <a:solidFill>
                  <a:srgbClr val="000000"/>
                </a:solidFill>
              </a:rPr>
              <a:t>hardware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F88442-583B-4949-842E-89A4A951844C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Android System Structure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3074" name="Picture 2" descr="https://img-blog.csdn.net/201507181508090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4" y="931985"/>
            <a:ext cx="8053753" cy="53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29B3B9A-7DB9-45AA-9479-27235390C0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2.7.3 Microkernel System Structure 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5100B16-DCC2-41A0-99E9-ADFC8C74D7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126978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</a:rPr>
              <a:t>Moves</a:t>
            </a:r>
            <a:r>
              <a:rPr lang="en-US" altLang="zh-CN" sz="2400" dirty="0"/>
              <a:t> </a:t>
            </a:r>
            <a:r>
              <a:rPr lang="en-US" altLang="zh-CN" sz="2400" u="sng" dirty="0">
                <a:solidFill>
                  <a:srgbClr val="7030A0"/>
                </a:solidFill>
              </a:rPr>
              <a:t>as much </a:t>
            </a:r>
            <a:r>
              <a:rPr lang="en-US" altLang="zh-CN" sz="2400" dirty="0">
                <a:solidFill>
                  <a:srgbClr val="0000CC"/>
                </a:solidFill>
              </a:rPr>
              <a:t>from the </a:t>
            </a:r>
            <a:r>
              <a:rPr lang="en-US" altLang="zh-CN" sz="2400" u="sng" dirty="0">
                <a:solidFill>
                  <a:srgbClr val="7030A0"/>
                </a:solidFill>
              </a:rPr>
              <a:t>kerne</a:t>
            </a:r>
            <a:r>
              <a:rPr lang="en-US" altLang="zh-CN" sz="2400" dirty="0">
                <a:solidFill>
                  <a:srgbClr val="0000CC"/>
                </a:solidFill>
              </a:rPr>
              <a:t>l </a:t>
            </a:r>
            <a:r>
              <a:rPr lang="en-US" altLang="zh-CN" sz="2400" dirty="0">
                <a:solidFill>
                  <a:srgbClr val="006600"/>
                </a:solidFill>
              </a:rPr>
              <a:t>into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“</a:t>
            </a:r>
            <a:r>
              <a:rPr lang="en-US" altLang="zh-CN" sz="2400" i="1" u="sng" dirty="0">
                <a:solidFill>
                  <a:srgbClr val="7030A0"/>
                </a:solidFill>
              </a:rPr>
              <a:t>user</a:t>
            </a:r>
            <a:r>
              <a:rPr lang="en-US" altLang="zh-CN" sz="2400" u="sng" dirty="0">
                <a:solidFill>
                  <a:srgbClr val="7030A0"/>
                </a:solidFill>
              </a:rPr>
              <a:t>” space</a:t>
            </a:r>
          </a:p>
          <a:p>
            <a:r>
              <a:rPr lang="en-US" altLang="zh-CN" sz="2400" dirty="0"/>
              <a:t>Communication takes place </a:t>
            </a:r>
            <a:r>
              <a:rPr lang="en-US" altLang="zh-CN" sz="2400" dirty="0">
                <a:solidFill>
                  <a:srgbClr val="0000CC"/>
                </a:solidFill>
              </a:rPr>
              <a:t>between user modules</a:t>
            </a:r>
            <a:r>
              <a:rPr lang="en-US" altLang="zh-CN" sz="2400" dirty="0"/>
              <a:t> using </a:t>
            </a:r>
            <a:r>
              <a:rPr lang="en-US" altLang="zh-CN" sz="2400" dirty="0">
                <a:solidFill>
                  <a:srgbClr val="0070C0"/>
                </a:solidFill>
              </a:rPr>
              <a:t>message passing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华</a:t>
            </a:r>
            <a:r>
              <a:rPr lang="zh-CN" altLang="en-US" sz="2000" dirty="0"/>
              <a:t>为的鸿蒙操作系统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BA77D18-6572-49F5-8817-B7066B0394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4825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/>
              <a:t>Microkernel System Structure </a:t>
            </a:r>
            <a:endParaRPr lang="en-US" altLang="zh-CN" sz="2400"/>
          </a:p>
        </p:txBody>
      </p:sp>
      <p:pic>
        <p:nvPicPr>
          <p:cNvPr id="45059" name="Picture 2" descr="2_14.pdf">
            <a:extLst>
              <a:ext uri="{FF2B5EF4-FFF2-40B4-BE49-F238E27FC236}">
                <a16:creationId xmlns:a16="http://schemas.microsoft.com/office/drawing/2014/main" id="{2A87B1B2-5C71-491F-830F-4348838E2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413731"/>
            <a:ext cx="7427912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29B3B9A-7DB9-45AA-9479-27235390C0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Microkernel 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System Structure 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5100B16-DCC2-41A0-99E9-ADFC8C74D7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282700"/>
            <a:ext cx="7351712" cy="5126978"/>
          </a:xfrm>
        </p:spPr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Benefits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zh-CN" sz="1800" b="1" dirty="0"/>
              <a:t>Easier to </a:t>
            </a:r>
            <a:r>
              <a:rPr lang="en-US" altLang="zh-CN" sz="1800" b="1" dirty="0">
                <a:solidFill>
                  <a:srgbClr val="0000CC"/>
                </a:solidFill>
              </a:rPr>
              <a:t>extend </a:t>
            </a:r>
            <a:r>
              <a:rPr lang="en-US" altLang="zh-CN" sz="1800" b="1" dirty="0"/>
              <a:t>a microkernel</a:t>
            </a:r>
          </a:p>
          <a:p>
            <a:pPr lvl="1"/>
            <a:r>
              <a:rPr lang="en-US" altLang="zh-CN" sz="1800" b="1" dirty="0"/>
              <a:t>Easier to </a:t>
            </a:r>
            <a:r>
              <a:rPr lang="en-US" altLang="zh-CN" sz="1800" b="1" dirty="0">
                <a:solidFill>
                  <a:srgbClr val="0000CC"/>
                </a:solidFill>
              </a:rPr>
              <a:t>port</a:t>
            </a:r>
            <a:r>
              <a:rPr lang="en-US" altLang="zh-CN" sz="1800" b="1" dirty="0"/>
              <a:t> the operating system to new architectures</a:t>
            </a:r>
          </a:p>
          <a:p>
            <a:pPr lvl="1"/>
            <a:r>
              <a:rPr lang="en-US" altLang="zh-CN" sz="1800" b="1" dirty="0"/>
              <a:t>More </a:t>
            </a:r>
            <a:r>
              <a:rPr lang="en-US" altLang="zh-CN" sz="1800" b="1" dirty="0">
                <a:solidFill>
                  <a:srgbClr val="0000CC"/>
                </a:solidFill>
              </a:rPr>
              <a:t>reliable </a:t>
            </a:r>
            <a:r>
              <a:rPr lang="en-US" altLang="zh-CN" sz="1800" b="1" dirty="0"/>
              <a:t>(less code is running in kernel mode)</a:t>
            </a:r>
          </a:p>
          <a:p>
            <a:pPr lvl="1"/>
            <a:r>
              <a:rPr lang="en-US" altLang="zh-CN" sz="1800" b="1" dirty="0"/>
              <a:t>More </a:t>
            </a:r>
            <a:r>
              <a:rPr lang="en-US" altLang="zh-CN" sz="1800" b="1" dirty="0">
                <a:solidFill>
                  <a:srgbClr val="0000CC"/>
                </a:solidFill>
              </a:rPr>
              <a:t>secure</a:t>
            </a:r>
            <a:endParaRPr lang="en-US" altLang="zh-CN" sz="1800" b="1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Detriments:</a:t>
            </a:r>
          </a:p>
          <a:p>
            <a:pPr lvl="1"/>
            <a:r>
              <a:rPr lang="en-US" altLang="zh-CN" sz="1800" b="1" dirty="0">
                <a:solidFill>
                  <a:srgbClr val="0000CC"/>
                </a:solidFill>
              </a:rPr>
              <a:t>Performance overhead</a:t>
            </a:r>
            <a:r>
              <a:rPr lang="en-US" altLang="zh-CN" sz="1800" b="1" dirty="0"/>
              <a:t> of </a:t>
            </a:r>
            <a:r>
              <a:rPr lang="en-US" altLang="zh-CN" sz="1800" b="1" dirty="0">
                <a:solidFill>
                  <a:srgbClr val="006600"/>
                </a:solidFill>
              </a:rPr>
              <a:t>user space</a:t>
            </a:r>
            <a:r>
              <a:rPr lang="en-US" altLang="zh-CN" sz="1800" b="1" dirty="0"/>
              <a:t> to </a:t>
            </a:r>
            <a:r>
              <a:rPr lang="en-US" altLang="zh-CN" sz="1800" b="1" dirty="0">
                <a:solidFill>
                  <a:srgbClr val="006600"/>
                </a:solidFill>
              </a:rPr>
              <a:t>kernel space</a:t>
            </a:r>
            <a:r>
              <a:rPr lang="en-US" altLang="zh-CN" sz="1800" b="1" dirty="0"/>
              <a:t> 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communication</a:t>
            </a:r>
            <a:endParaRPr lang="en-US" altLang="zh-CN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7E57CF4-FC1E-467A-BA44-4ED31D0CF9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Mac OS X Structure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F737DDE3-849A-43C8-99CC-1C86254F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" t="10417" r="781" b="10417"/>
          <a:stretch>
            <a:fillRect/>
          </a:stretch>
        </p:blipFill>
        <p:spPr bwMode="auto">
          <a:xfrm>
            <a:off x="875884" y="1377487"/>
            <a:ext cx="7273925" cy="44100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908511" y="3256462"/>
            <a:ext cx="3604335" cy="652124"/>
          </a:xfrm>
          <a:prstGeom prst="wedgeRoundRectCallout">
            <a:avLst>
              <a:gd name="adj1" fmla="val 27108"/>
              <a:gd name="adj2" fmla="val 1007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00"/>
                </a:solidFill>
              </a:rPr>
              <a:t>BSD (</a:t>
            </a:r>
            <a:r>
              <a:rPr lang="en-US" altLang="zh-CN" u="sng" dirty="0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000000"/>
                </a:solidFill>
              </a:rPr>
              <a:t>erkeley</a:t>
            </a:r>
            <a:r>
              <a:rPr lang="en-US" altLang="zh-CN" b="1" u="sng" dirty="0">
                <a:solidFill>
                  <a:srgbClr val="FF0000"/>
                </a:solidFill>
              </a:rPr>
              <a:t> S</a:t>
            </a:r>
            <a:r>
              <a:rPr lang="en-US" altLang="zh-CN" dirty="0">
                <a:solidFill>
                  <a:srgbClr val="000000"/>
                </a:solidFill>
              </a:rPr>
              <a:t>oftware </a:t>
            </a:r>
            <a:r>
              <a:rPr lang="en-US" altLang="zh-CN" b="1" u="sng" dirty="0">
                <a:solidFill>
                  <a:srgbClr val="FF0000"/>
                </a:solidFill>
              </a:rPr>
              <a:t>D</a:t>
            </a:r>
            <a:r>
              <a:rPr lang="en-US" altLang="zh-CN" dirty="0">
                <a:solidFill>
                  <a:srgbClr val="000000"/>
                </a:solidFill>
              </a:rPr>
              <a:t>istribution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BD23100-B144-418C-A8C7-82CEE71FA8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2188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CN"/>
              <a:t>A View of Operating System Services</a:t>
            </a:r>
          </a:p>
        </p:txBody>
      </p:sp>
      <p:pic>
        <p:nvPicPr>
          <p:cNvPr id="8195" name="Picture 4" descr="2">
            <a:extLst>
              <a:ext uri="{FF2B5EF4-FFF2-40B4-BE49-F238E27FC236}">
                <a16:creationId xmlns:a16="http://schemas.microsoft.com/office/drawing/2014/main" id="{76F21223-BC5A-4236-9E00-DE8279C81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2" y="1033463"/>
            <a:ext cx="7963269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8FAE62A2-3E23-4437-8E38-15DA9BB67581}"/>
              </a:ext>
            </a:extLst>
          </p:cNvPr>
          <p:cNvSpPr/>
          <p:nvPr/>
        </p:nvSpPr>
        <p:spPr>
          <a:xfrm>
            <a:off x="1550596" y="1646399"/>
            <a:ext cx="1131456" cy="674703"/>
          </a:xfrm>
          <a:prstGeom prst="wedgeRoundRectCallout">
            <a:avLst>
              <a:gd name="adj1" fmla="val 80593"/>
              <a:gd name="adj2" fmla="val -42763"/>
              <a:gd name="adj3" fmla="val 16667"/>
            </a:avLst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A7F42B3-66B9-491C-AF57-264CE03CA0A7}"/>
              </a:ext>
            </a:extLst>
          </p:cNvPr>
          <p:cNvSpPr/>
          <p:nvPr/>
        </p:nvSpPr>
        <p:spPr>
          <a:xfrm>
            <a:off x="1021377" y="3608741"/>
            <a:ext cx="1094947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execution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93554ED-A292-465E-9536-5716ED8235C7}"/>
              </a:ext>
            </a:extLst>
          </p:cNvPr>
          <p:cNvSpPr/>
          <p:nvPr/>
        </p:nvSpPr>
        <p:spPr>
          <a:xfrm>
            <a:off x="2209765" y="3608741"/>
            <a:ext cx="1131456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operations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C42710B-D06B-4CDC-AAF5-F50A275E6953}"/>
              </a:ext>
            </a:extLst>
          </p:cNvPr>
          <p:cNvSpPr/>
          <p:nvPr/>
        </p:nvSpPr>
        <p:spPr>
          <a:xfrm>
            <a:off x="3424785" y="3608741"/>
            <a:ext cx="1253747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File-system manipulation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728D390B-5A7D-4A8A-B370-44D61CCD2399}"/>
              </a:ext>
            </a:extLst>
          </p:cNvPr>
          <p:cNvSpPr/>
          <p:nvPr/>
        </p:nvSpPr>
        <p:spPr>
          <a:xfrm>
            <a:off x="4771972" y="3608741"/>
            <a:ext cx="1122801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-cations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79045C37-AADE-4B6C-9F0A-5A058E115275}"/>
              </a:ext>
            </a:extLst>
          </p:cNvPr>
          <p:cNvSpPr/>
          <p:nvPr/>
        </p:nvSpPr>
        <p:spPr>
          <a:xfrm>
            <a:off x="1648364" y="4736992"/>
            <a:ext cx="1122801" cy="674703"/>
          </a:xfrm>
          <a:prstGeom prst="wedgeRoundRectCallout">
            <a:avLst>
              <a:gd name="adj1" fmla="val 47640"/>
              <a:gd name="adj2" fmla="val -1118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23156D0A-2BFB-407E-99FA-9B3495EB12BB}"/>
              </a:ext>
            </a:extLst>
          </p:cNvPr>
          <p:cNvSpPr/>
          <p:nvPr/>
        </p:nvSpPr>
        <p:spPr>
          <a:xfrm>
            <a:off x="6547727" y="1752961"/>
            <a:ext cx="1749456" cy="911125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operating-system services </a:t>
            </a:r>
            <a:r>
              <a:rPr lang="en-US" altLang="zh-CN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helpfull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user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FFD0CBF3-6DD9-4595-92B6-FC7323E2C629}"/>
              </a:ext>
            </a:extLst>
          </p:cNvPr>
          <p:cNvSpPr/>
          <p:nvPr/>
        </p:nvSpPr>
        <p:spPr>
          <a:xfrm>
            <a:off x="3664926" y="4408771"/>
            <a:ext cx="2141069" cy="1166406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operating-system services for efficient operation of the system itself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3AB9B11B-C980-4A4D-804D-59A91CE8CF8B}"/>
              </a:ext>
            </a:extLst>
          </p:cNvPr>
          <p:cNvSpPr/>
          <p:nvPr/>
        </p:nvSpPr>
        <p:spPr>
          <a:xfrm>
            <a:off x="6093742" y="3608741"/>
            <a:ext cx="1122801" cy="674703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0AFC8999-70A8-4F7F-BBDD-52A885CE66F5}"/>
              </a:ext>
            </a:extLst>
          </p:cNvPr>
          <p:cNvSpPr/>
          <p:nvPr/>
        </p:nvSpPr>
        <p:spPr>
          <a:xfrm>
            <a:off x="7295336" y="3629534"/>
            <a:ext cx="1253747" cy="674703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EE1D9B99-0014-4DB4-BE64-ABC307A5F840}"/>
              </a:ext>
            </a:extLst>
          </p:cNvPr>
          <p:cNvSpPr/>
          <p:nvPr/>
        </p:nvSpPr>
        <p:spPr>
          <a:xfrm>
            <a:off x="6725281" y="4654622"/>
            <a:ext cx="1131456" cy="757073"/>
          </a:xfrm>
          <a:prstGeom prst="wedgeRoundRectCallout">
            <a:avLst>
              <a:gd name="adj1" fmla="val -48084"/>
              <a:gd name="adj2" fmla="val -16447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and security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46081">
            <a:extLst>
              <a:ext uri="{FF2B5EF4-FFF2-40B4-BE49-F238E27FC236}">
                <a16:creationId xmlns:a16="http://schemas.microsoft.com/office/drawing/2014/main" id="{526CE586-1604-4A9B-AAD1-ABBBC2C90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Mach</a:t>
            </a:r>
          </a:p>
        </p:txBody>
      </p:sp>
      <p:sp>
        <p:nvSpPr>
          <p:cNvPr id="47107" name="文本占位符 46082">
            <a:extLst>
              <a:ext uri="{FF2B5EF4-FFF2-40B4-BE49-F238E27FC236}">
                <a16:creationId xmlns:a16="http://schemas.microsoft.com/office/drawing/2014/main" id="{5D972C0E-9137-4F32-AE2A-612CB1A9B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Mach是一个由卡内基梅隆大学开发的用于支持操作系统</a:t>
            </a:r>
            <a:r>
              <a:rPr lang="zh-CN" altLang="en-US" sz="2000"/>
              <a:t>研究</a:t>
            </a:r>
            <a:r>
              <a:rPr lang="zh-CN" altLang="en-US" sz="2000" smtClean="0"/>
              <a:t>的一个</a:t>
            </a:r>
            <a:r>
              <a:rPr lang="zh-CN" altLang="en-US" sz="2000" u="sng" smtClean="0">
                <a:solidFill>
                  <a:srgbClr val="7030A0"/>
                </a:solidFill>
              </a:rPr>
              <a:t>操作系统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内核</a:t>
            </a:r>
            <a:endParaRPr lang="en-US" altLang="zh-CN" sz="2000" u="sng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sz="1600" dirty="0" smtClean="0"/>
              <a:t>为了</a:t>
            </a:r>
            <a:r>
              <a:rPr lang="zh-CN" altLang="en-US" sz="1600" dirty="0"/>
              <a:t>用于操作系统之</a:t>
            </a:r>
            <a:r>
              <a:rPr lang="zh-CN" altLang="en-US" sz="1600" dirty="0" smtClean="0"/>
              <a:t>研究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强调分布式</a:t>
            </a:r>
            <a:r>
              <a:rPr lang="zh-CN" altLang="en-US" sz="1600" dirty="0"/>
              <a:t>与并行</a:t>
            </a:r>
            <a:r>
              <a:rPr lang="zh-CN" altLang="en-US" sz="1600" dirty="0" smtClean="0"/>
              <a:t>运算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有的</a:t>
            </a:r>
            <a:r>
              <a:rPr lang="en-US" altLang="zh-CN" sz="1600" dirty="0" smtClean="0"/>
              <a:t>Mac OS</a:t>
            </a:r>
            <a:r>
              <a:rPr lang="zh-CN" altLang="en-US" sz="1600" dirty="0" smtClean="0"/>
              <a:t>使用了</a:t>
            </a:r>
            <a:r>
              <a:rPr lang="en-US" altLang="zh-CN" sz="1600" dirty="0" smtClean="0"/>
              <a:t>Mach</a:t>
            </a:r>
            <a:r>
              <a:rPr lang="zh-CN" altLang="en-US" sz="1600" dirty="0" smtClean="0"/>
              <a:t>内核</a:t>
            </a:r>
            <a:endParaRPr lang="zh-CN" altLang="en-US" sz="1600" dirty="0"/>
          </a:p>
          <a:p>
            <a:r>
              <a:rPr lang="zh-CN" altLang="en-US" sz="2000" dirty="0"/>
              <a:t>设计Mach的目的是替代传统的UNIX内核</a:t>
            </a:r>
          </a:p>
          <a:p>
            <a:r>
              <a:rPr lang="zh-CN" altLang="en-US" sz="2000" dirty="0">
                <a:solidFill>
                  <a:srgbClr val="0000CC"/>
                </a:solidFill>
              </a:rPr>
              <a:t>Mach是一个真正的微内核系统</a:t>
            </a:r>
            <a:r>
              <a:rPr lang="zh-CN" altLang="en-US" sz="2000" dirty="0"/>
              <a:t>，是最早实现的微核心操作系统之一，是许多其它相似的项目的标准</a:t>
            </a:r>
          </a:p>
          <a:p>
            <a:r>
              <a:rPr lang="zh-CN" altLang="en-US" sz="2000" dirty="0"/>
              <a:t>Mach的开发者意欲取名为</a:t>
            </a:r>
            <a:r>
              <a:rPr lang="en-US" altLang="zh-CN" sz="2000" dirty="0">
                <a:solidFill>
                  <a:srgbClr val="0070C0"/>
                </a:solidFill>
              </a:rPr>
              <a:t>M</a:t>
            </a:r>
            <a:r>
              <a:rPr lang="zh-CN" altLang="en-US" sz="2000" dirty="0">
                <a:solidFill>
                  <a:srgbClr val="0070C0"/>
                </a:solidFill>
              </a:rPr>
              <a:t>UCK</a:t>
            </a:r>
          </a:p>
          <a:p>
            <a:pPr marL="1588" lvl="1" indent="455613"/>
            <a:r>
              <a:rPr lang="zh-CN" altLang="en-US" sz="1700" dirty="0">
                <a:solidFill>
                  <a:srgbClr val="0070C0"/>
                </a:solidFill>
              </a:rPr>
              <a:t>M</a:t>
            </a:r>
            <a:r>
              <a:rPr lang="zh-CN" altLang="en-US" sz="1700" dirty="0"/>
              <a:t>ulti-</a:t>
            </a:r>
            <a:r>
              <a:rPr lang="zh-CN" altLang="en-US" sz="1700" dirty="0">
                <a:solidFill>
                  <a:srgbClr val="0070C0"/>
                </a:solidFill>
              </a:rPr>
              <a:t>U</a:t>
            </a:r>
            <a:r>
              <a:rPr lang="zh-CN" altLang="en-US" sz="1700" dirty="0"/>
              <a:t>ser </a:t>
            </a:r>
            <a:r>
              <a:rPr lang="zh-CN" altLang="en-US" sz="1700" dirty="0">
                <a:solidFill>
                  <a:srgbClr val="0070C0"/>
                </a:solidFill>
              </a:rPr>
              <a:t>C</a:t>
            </a:r>
            <a:r>
              <a:rPr lang="zh-CN" altLang="en-US" sz="1700" dirty="0"/>
              <a:t>ommunication </a:t>
            </a:r>
            <a:r>
              <a:rPr lang="zh-CN" altLang="en-US" sz="1700" dirty="0">
                <a:solidFill>
                  <a:srgbClr val="0070C0"/>
                </a:solidFill>
              </a:rPr>
              <a:t>K</a:t>
            </a:r>
            <a:r>
              <a:rPr lang="zh-CN" altLang="en-US" sz="1700" dirty="0"/>
              <a:t>ernel，或</a:t>
            </a:r>
          </a:p>
          <a:p>
            <a:pPr marL="1588" lvl="1" indent="455613"/>
            <a:r>
              <a:rPr lang="zh-CN" altLang="en-US" sz="1700" dirty="0">
                <a:solidFill>
                  <a:srgbClr val="0070C0"/>
                </a:solidFill>
              </a:rPr>
              <a:t>M</a:t>
            </a:r>
            <a:r>
              <a:rPr lang="zh-CN" altLang="en-US" sz="1700" dirty="0"/>
              <a:t>ultiprocessor </a:t>
            </a:r>
            <a:r>
              <a:rPr lang="zh-CN" altLang="en-US" sz="1700" dirty="0">
                <a:solidFill>
                  <a:srgbClr val="0070C0"/>
                </a:solidFill>
              </a:rPr>
              <a:t>U</a:t>
            </a:r>
            <a:r>
              <a:rPr lang="zh-CN" altLang="en-US" sz="1700" dirty="0"/>
              <a:t>niversal </a:t>
            </a:r>
            <a:r>
              <a:rPr lang="zh-CN" altLang="en-US" sz="1700" dirty="0">
                <a:solidFill>
                  <a:srgbClr val="0070C0"/>
                </a:solidFill>
              </a:rPr>
              <a:t>C</a:t>
            </a:r>
            <a:r>
              <a:rPr lang="zh-CN" altLang="en-US" sz="1700" dirty="0"/>
              <a:t>ommunication </a:t>
            </a:r>
            <a:r>
              <a:rPr lang="zh-CN" altLang="en-US" sz="1700" dirty="0">
                <a:solidFill>
                  <a:srgbClr val="0070C0"/>
                </a:solidFill>
              </a:rPr>
              <a:t>K</a:t>
            </a:r>
            <a:r>
              <a:rPr lang="zh-CN" altLang="en-US" sz="1700" dirty="0"/>
              <a:t>ernel</a:t>
            </a:r>
          </a:p>
          <a:p>
            <a:pPr marL="1588" lvl="1" indent="455613"/>
            <a:r>
              <a:rPr lang="zh-CN" altLang="en-US" sz="1700" dirty="0"/>
              <a:t>开发者的一个意大利同事错将</a:t>
            </a:r>
            <a:r>
              <a:rPr lang="zh-CN" altLang="en-US" sz="1700" dirty="0">
                <a:solidFill>
                  <a:srgbClr val="0070C0"/>
                </a:solidFill>
              </a:rPr>
              <a:t>MUCK</a:t>
            </a:r>
            <a:r>
              <a:rPr lang="zh-CN" altLang="en-US" sz="1700" dirty="0"/>
              <a:t>发音为</a:t>
            </a:r>
            <a:r>
              <a:rPr lang="zh-CN" altLang="en-US" sz="1700" dirty="0">
                <a:solidFill>
                  <a:srgbClr val="0070C0"/>
                </a:solidFill>
              </a:rPr>
              <a:t>MACH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47105">
            <a:extLst>
              <a:ext uri="{FF2B5EF4-FFF2-40B4-BE49-F238E27FC236}">
                <a16:creationId xmlns:a16="http://schemas.microsoft.com/office/drawing/2014/main" id="{B30EFB1B-5669-4274-800E-E28C72D2E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BSD</a:t>
            </a:r>
          </a:p>
        </p:txBody>
      </p:sp>
      <p:sp>
        <p:nvSpPr>
          <p:cNvPr id="48131" name="文本占位符 47106">
            <a:extLst>
              <a:ext uri="{FF2B5EF4-FFF2-40B4-BE49-F238E27FC236}">
                <a16:creationId xmlns:a16="http://schemas.microsoft.com/office/drawing/2014/main" id="{8B575B75-3F09-4336-A05C-A39E0F8D5C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8675" y="1282700"/>
            <a:ext cx="7350125" cy="3898900"/>
          </a:xfrm>
        </p:spPr>
        <p:txBody>
          <a:bodyPr/>
          <a:lstStyle/>
          <a:p>
            <a:r>
              <a:rPr lang="zh-CN" altLang="en-US" sz="2000" dirty="0">
                <a:solidFill>
                  <a:srgbClr val="0000CC"/>
                </a:solidFill>
              </a:rPr>
              <a:t>BSD--Berkeley Software Distribution</a:t>
            </a:r>
          </a:p>
          <a:p>
            <a:r>
              <a:rPr lang="zh-CN" altLang="en-US" sz="2000" dirty="0"/>
              <a:t>BSD是Unix的衍生系统，在1977至1995年间由加州大学伯克利分校开发和发布</a:t>
            </a:r>
          </a:p>
          <a:p>
            <a:r>
              <a:rPr lang="zh-CN" altLang="en-US" sz="2000" dirty="0"/>
              <a:t>历史上， BSD曾经被认为是UNIX的一支—"BSD UNIX", 因为它和AT&amp;T UNIX操作系统共享基础代码和设计</a:t>
            </a:r>
          </a:p>
          <a:p>
            <a:r>
              <a:rPr lang="zh-CN" altLang="en-US" sz="2000" dirty="0"/>
              <a:t>在20世纪80年代，衍生出了许多变形的UNIX授权软件</a:t>
            </a:r>
          </a:p>
          <a:p>
            <a:r>
              <a:rPr lang="zh-CN" altLang="en-US" sz="2000" dirty="0"/>
              <a:t>比较著名的如DEC的Ultrix及Sun公司的SunOS</a:t>
            </a:r>
          </a:p>
          <a:p>
            <a:r>
              <a:rPr lang="zh-CN" altLang="en-US" sz="2000" dirty="0"/>
              <a:t>1990年代，BSD很大程度上被System V4.x版以及OSF/1系统所取代，晚期BSD版本为几个开源软件开发提供了平台并且一直沿用至今</a:t>
            </a:r>
          </a:p>
          <a:p>
            <a:r>
              <a:rPr lang="zh-CN" altLang="en-US" sz="2000" dirty="0"/>
              <a:t>现在“BSD”并不特指任何一个BSD衍生版本，而是类UNIX操作系统中的一个分支的总称。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941CDF9-5793-4DFF-B821-5A17FB56A2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6913" y="450850"/>
            <a:ext cx="8077200" cy="60960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2.7.4 Modules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6B69FE6-C54C-4003-B53D-3E6C12DD94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81063" y="1652588"/>
            <a:ext cx="7351712" cy="3613150"/>
          </a:xfrm>
        </p:spPr>
        <p:txBody>
          <a:bodyPr/>
          <a:lstStyle/>
          <a:p>
            <a:r>
              <a:rPr lang="en-US" altLang="zh-CN" sz="2400" b="1"/>
              <a:t>Most modern operating systems implement kernel modules</a:t>
            </a:r>
          </a:p>
          <a:p>
            <a:pPr lvl="1"/>
            <a:r>
              <a:rPr lang="en-US" altLang="zh-CN" sz="2000"/>
              <a:t>Uses </a:t>
            </a:r>
            <a:r>
              <a:rPr lang="en-US" altLang="zh-CN" sz="2000" b="1">
                <a:solidFill>
                  <a:srgbClr val="0000CC"/>
                </a:solidFill>
              </a:rPr>
              <a:t>object-oriented </a:t>
            </a:r>
            <a:r>
              <a:rPr lang="en-US" altLang="zh-CN" sz="2000"/>
              <a:t>approach</a:t>
            </a:r>
          </a:p>
          <a:p>
            <a:pPr lvl="1"/>
            <a:r>
              <a:rPr lang="en-US" altLang="zh-CN" sz="2000"/>
              <a:t>Each </a:t>
            </a:r>
            <a:r>
              <a:rPr lang="en-US" altLang="zh-CN" sz="2000" b="1">
                <a:solidFill>
                  <a:srgbClr val="0000CC"/>
                </a:solidFill>
              </a:rPr>
              <a:t>core component </a:t>
            </a:r>
            <a:r>
              <a:rPr lang="en-US" altLang="zh-CN" sz="2000"/>
              <a:t>is separate</a:t>
            </a:r>
          </a:p>
          <a:p>
            <a:pPr lvl="1"/>
            <a:r>
              <a:rPr lang="en-US" altLang="zh-CN" sz="2000"/>
              <a:t>Each talks to the others over known </a:t>
            </a:r>
            <a:r>
              <a:rPr lang="en-US" altLang="zh-CN" sz="2000" b="1">
                <a:solidFill>
                  <a:srgbClr val="0000CC"/>
                </a:solidFill>
              </a:rPr>
              <a:t>interfaces</a:t>
            </a:r>
          </a:p>
          <a:p>
            <a:pPr lvl="1"/>
            <a:r>
              <a:rPr lang="en-US" altLang="zh-CN" sz="2000"/>
              <a:t>Each is </a:t>
            </a:r>
            <a:r>
              <a:rPr lang="en-US" altLang="zh-CN" sz="2000" b="1">
                <a:solidFill>
                  <a:srgbClr val="0000CC"/>
                </a:solidFill>
              </a:rPr>
              <a:t>loadable </a:t>
            </a:r>
            <a:r>
              <a:rPr lang="en-US" altLang="zh-CN" sz="2000"/>
              <a:t>as needed within the kernel</a:t>
            </a:r>
          </a:p>
          <a:p>
            <a:r>
              <a:rPr lang="en-US" altLang="zh-CN" sz="2400"/>
              <a:t>Overall, similar to layers but with</a:t>
            </a:r>
            <a:r>
              <a:rPr lang="en-US" altLang="zh-CN" sz="2400" b="1">
                <a:solidFill>
                  <a:srgbClr val="006600"/>
                </a:solidFill>
              </a:rPr>
              <a:t> more flexible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EAE6F9B-CCF7-4727-8F35-81E6EE2981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Solaris Modular Approach</a:t>
            </a:r>
          </a:p>
        </p:txBody>
      </p:sp>
      <p:pic>
        <p:nvPicPr>
          <p:cNvPr id="51203" name="Picture 4">
            <a:extLst>
              <a:ext uri="{FF2B5EF4-FFF2-40B4-BE49-F238E27FC236}">
                <a16:creationId xmlns:a16="http://schemas.microsoft.com/office/drawing/2014/main" id="{9E2B141C-93F4-4BA1-B605-B3F258227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18747" r="351" b="19215"/>
          <a:stretch>
            <a:fillRect/>
          </a:stretch>
        </p:blipFill>
        <p:spPr bwMode="auto">
          <a:xfrm>
            <a:off x="1104900" y="1679575"/>
            <a:ext cx="7162800" cy="3362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F357C1C-8418-4BE5-835F-F4DC83B082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en-US" altLang="zh-CN"/>
              <a:t>Mac OS X Structure</a:t>
            </a:r>
          </a:p>
        </p:txBody>
      </p:sp>
      <p:pic>
        <p:nvPicPr>
          <p:cNvPr id="53251" name="Content Placeholder 3" descr="2_16.pdf">
            <a:extLst>
              <a:ext uri="{FF2B5EF4-FFF2-40B4-BE49-F238E27FC236}">
                <a16:creationId xmlns:a16="http://schemas.microsoft.com/office/drawing/2014/main" id="{D0C6576A-631F-439C-8037-A8D3E58A468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554"/>
          <a:stretch>
            <a:fillRect/>
          </a:stretch>
        </p:blipFill>
        <p:spPr>
          <a:xfrm>
            <a:off x="997820" y="1274247"/>
            <a:ext cx="7410450" cy="4079875"/>
          </a:xfrm>
        </p:spPr>
      </p:pic>
      <p:sp>
        <p:nvSpPr>
          <p:cNvPr id="4" name="文本框 50179">
            <a:extLst>
              <a:ext uri="{FF2B5EF4-FFF2-40B4-BE49-F238E27FC236}">
                <a16:creationId xmlns:a16="http://schemas.microsoft.com/office/drawing/2014/main" id="{4A49E155-D9C9-43DA-9B4F-0DE579D5F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065" y="5667762"/>
            <a:ext cx="6555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588" indent="284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588" indent="4556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buSzPct val="100000"/>
            </a:pPr>
            <a:r>
              <a:rPr lang="zh-CN" altLang="en-US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有的Mac版本采用</a:t>
            </a:r>
            <a:r>
              <a:rPr lang="zh-CN" altLang="en-US" dirty="0">
                <a:solidFill>
                  <a:srgbClr val="0000CC"/>
                </a:solidFill>
                <a:latin typeface="Helvetica" panose="020B0604020202020204" pitchFamily="34" charset="0"/>
              </a:rPr>
              <a:t>混合</a:t>
            </a:r>
            <a:r>
              <a:rPr lang="zh-CN" altLang="en-US" dirty="0" smtClean="0">
                <a:solidFill>
                  <a:srgbClr val="0000CC"/>
                </a:solidFill>
                <a:latin typeface="Helvetica" panose="020B0604020202020204" pitchFamily="34" charset="0"/>
              </a:rPr>
              <a:t>结构：</a:t>
            </a:r>
            <a:r>
              <a:rPr lang="zh-CN" altLang="en-US" dirty="0" smtClean="0">
                <a:solidFill>
                  <a:srgbClr val="7030A0"/>
                </a:solidFill>
                <a:latin typeface="Helvetica" panose="020B0604020202020204" pitchFamily="34" charset="0"/>
              </a:rPr>
              <a:t>layerd，microkernel，modules</a:t>
            </a:r>
            <a:endParaRPr lang="zh-CN" altLang="en-US" dirty="0">
              <a:solidFill>
                <a:srgbClr val="7030A0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BF572D0-4195-44DC-BC03-AC979E93EA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7088" y="185738"/>
            <a:ext cx="7440612" cy="844550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2.8 Virtual Machines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7DD4E32-8219-4049-A5BC-90732858D6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400" dirty="0"/>
              <a:t>虚拟机（</a:t>
            </a:r>
            <a:r>
              <a:rPr lang="en-US" altLang="zh-CN" sz="2400" dirty="0"/>
              <a:t>Virtual Machine</a:t>
            </a:r>
            <a:r>
              <a:rPr lang="zh-CN" altLang="zh-CN" sz="2400" dirty="0"/>
              <a:t>）是指可以像真实机器一样运行程序的计算机的软件实现，是通过软件模拟的具有完整硬件系统功能的、运行在一个完全隔离环境中的完整计算机系统。</a:t>
            </a:r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几个虚拟机例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JVM (</a:t>
            </a:r>
            <a:r>
              <a:rPr lang="zh-CN" altLang="en-US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与通用虚拟机概念有些区别</a:t>
            </a:r>
            <a:r>
              <a:rPr lang="en-US" altLang="zh-CN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)</a:t>
            </a:r>
          </a:p>
          <a:p>
            <a:pPr lvl="1">
              <a:defRPr/>
            </a:pPr>
            <a:r>
              <a:rPr lang="en-US" altLang="zh-CN" sz="20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VMware</a:t>
            </a:r>
            <a:endParaRPr lang="en-US" altLang="zh-CN" sz="2000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zh-CN" altLang="en-US" sz="2000" noProof="1">
                <a:effectLst>
                  <a:outerShdw blurRad="38100" dist="38100" dir="2700000">
                    <a:srgbClr val="C0C0C0"/>
                  </a:outerShdw>
                </a:effectLst>
              </a:rPr>
              <a:t>VirtualBox</a:t>
            </a:r>
            <a:endParaRPr lang="en-US" altLang="zh-CN" sz="2000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defRPr/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140E08D-424B-4AC3-823D-A5D93E4A18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The Java Virtual Machine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D4BD134D-5F0C-458C-A2F3-3B81921A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18935" r="395" b="18935"/>
          <a:stretch>
            <a:fillRect/>
          </a:stretch>
        </p:blipFill>
        <p:spPr bwMode="auto">
          <a:xfrm>
            <a:off x="685800" y="1514475"/>
            <a:ext cx="7707313" cy="417611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F426751-978B-4954-ABF5-46A0356B7C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VMware Architecture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943B3E82-BE14-42D8-8BEA-30F5F80F1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3047" r="381" b="4318"/>
          <a:stretch>
            <a:fillRect/>
          </a:stretch>
        </p:blipFill>
        <p:spPr bwMode="auto">
          <a:xfrm>
            <a:off x="685800" y="1295400"/>
            <a:ext cx="7707313" cy="4632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B9B8210-A9A2-4BE8-9CE8-260F988A9E45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VirtualBox虚拟机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8AB419-C5FB-451D-A1C1-C9122FD4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5" y="1485899"/>
            <a:ext cx="6787857" cy="4284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B9B8210-A9A2-4BE8-9CE8-260F988A9E45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99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上述虚拟机例的共同点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923A9-8520-4418-8C23-9AC62FB9A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7" y="1368425"/>
            <a:ext cx="8068337" cy="457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lvl="2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lvl="3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lvl="4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基于宿主操作系统上实现（</a:t>
            </a:r>
            <a:r>
              <a:rPr lang="en-US" altLang="zh-CN" sz="2400" dirty="0" smtClean="0"/>
              <a:t>Host Operating System 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如基于</a:t>
            </a:r>
            <a:r>
              <a:rPr lang="en-US" altLang="zh-CN" sz="2000" dirty="0" smtClean="0"/>
              <a:t>Window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等实现</a:t>
            </a:r>
            <a:endParaRPr lang="en-US" altLang="zh-CN" sz="2000" dirty="0" smtClean="0"/>
          </a:p>
          <a:p>
            <a:r>
              <a:rPr lang="zh-CN" altLang="en-US" sz="2400" dirty="0" smtClean="0"/>
              <a:t>提供一个虚拟层，将一套真实的硬件系统虚拟成多套硬件系统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如</a:t>
            </a:r>
            <a:r>
              <a:rPr lang="en-US" altLang="zh-CN" sz="2000" dirty="0" smtClean="0"/>
              <a:t>Virtual Memory, </a:t>
            </a:r>
            <a:r>
              <a:rPr lang="en-US" altLang="zh-CN" sz="2000" dirty="0"/>
              <a:t>Virtual 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Virtual </a:t>
            </a:r>
            <a:r>
              <a:rPr lang="en-US" altLang="zh-CN" sz="2000" dirty="0" smtClean="0"/>
              <a:t> Devices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etc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相当于提供了多套硬件系统</a:t>
            </a:r>
            <a:endParaRPr lang="en-US" altLang="zh-CN" sz="2000" dirty="0" smtClean="0"/>
          </a:p>
          <a:p>
            <a:r>
              <a:rPr lang="zh-CN" altLang="en-US" sz="2400" dirty="0" smtClean="0"/>
              <a:t>在每套虚拟硬件上可以安装不同的操作系统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839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AB98104-0991-4D7F-92C5-1050B1153B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Services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8FB092-85DD-4D62-832A-1A000C59DE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1350" y="1238250"/>
            <a:ext cx="7943850" cy="4865688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21896"/>
                </a:solidFill>
              </a:rPr>
              <a:t>One set of operating-system </a:t>
            </a:r>
            <a:r>
              <a:rPr lang="en-US" altLang="zh-CN" sz="2000" b="1" dirty="0">
                <a:solidFill>
                  <a:srgbClr val="006600"/>
                </a:solidFill>
              </a:rPr>
              <a:t>services </a:t>
            </a:r>
            <a:r>
              <a:rPr lang="en-US" altLang="zh-CN" sz="2000" b="1" dirty="0">
                <a:solidFill>
                  <a:srgbClr val="121896"/>
                </a:solidFill>
              </a:rPr>
              <a:t>provides functions that are helpful </a:t>
            </a:r>
            <a:r>
              <a:rPr lang="en-US" altLang="zh-CN" sz="2000" b="1" dirty="0">
                <a:solidFill>
                  <a:srgbClr val="FF0000"/>
                </a:solidFill>
              </a:rPr>
              <a:t>to the user: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User interface</a:t>
            </a:r>
            <a:r>
              <a:rPr lang="en-US" altLang="zh-CN" sz="1800" dirty="0"/>
              <a:t> - Almost all operating systems have a user interface (UI)</a:t>
            </a:r>
          </a:p>
          <a:p>
            <a:pPr lvl="2"/>
            <a:r>
              <a:rPr lang="en-US" altLang="zh-CN" sz="1600" dirty="0"/>
              <a:t>Varies between </a:t>
            </a:r>
            <a:r>
              <a:rPr lang="en-US" altLang="zh-CN" sz="1600" i="1" dirty="0"/>
              <a:t>Command-Line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tx2"/>
                </a:solidFill>
              </a:rPr>
              <a:t>CLI</a:t>
            </a:r>
            <a:r>
              <a:rPr lang="en-US" altLang="zh-CN" sz="1600" dirty="0"/>
              <a:t>), </a:t>
            </a:r>
            <a:r>
              <a:rPr lang="en-US" altLang="zh-CN" sz="1600" i="1" dirty="0"/>
              <a:t>Graphics User Interface</a:t>
            </a:r>
            <a:r>
              <a:rPr lang="en-US" altLang="zh-CN" sz="1600" dirty="0"/>
              <a:t> (</a:t>
            </a:r>
            <a:r>
              <a:rPr lang="en-US" altLang="zh-CN" sz="1600" dirty="0">
                <a:solidFill>
                  <a:schemeClr val="tx2"/>
                </a:solidFill>
              </a:rPr>
              <a:t>GUI</a:t>
            </a:r>
            <a:r>
              <a:rPr lang="en-US" altLang="zh-CN" sz="1600" dirty="0"/>
              <a:t>), </a:t>
            </a:r>
            <a:r>
              <a:rPr lang="en-US" altLang="zh-CN" sz="1600" dirty="0">
                <a:solidFill>
                  <a:schemeClr val="tx2"/>
                </a:solidFill>
              </a:rPr>
              <a:t>Batch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Program execution</a:t>
            </a:r>
            <a:r>
              <a:rPr lang="en-US" altLang="zh-CN" sz="1800" dirty="0"/>
              <a:t> - The system must be able to </a:t>
            </a:r>
            <a:r>
              <a:rPr lang="en-US" altLang="zh-CN" sz="1800" dirty="0">
                <a:solidFill>
                  <a:srgbClr val="0070C0"/>
                </a:solidFill>
              </a:rPr>
              <a:t>load </a:t>
            </a:r>
            <a:r>
              <a:rPr lang="en-US" altLang="zh-CN" sz="1800" dirty="0"/>
              <a:t>a program into memory and to </a:t>
            </a:r>
            <a:r>
              <a:rPr lang="en-US" altLang="zh-CN" sz="1800" dirty="0">
                <a:solidFill>
                  <a:srgbClr val="0070C0"/>
                </a:solidFill>
              </a:rPr>
              <a:t>run </a:t>
            </a:r>
            <a:r>
              <a:rPr lang="en-US" altLang="zh-CN" sz="1800" dirty="0"/>
              <a:t>that program, end execution, either normally or abnormally (indicating error)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I/O operations</a:t>
            </a:r>
            <a:r>
              <a:rPr lang="en-US" altLang="zh-CN" sz="1800" dirty="0"/>
              <a:t> -  A running program may require I/O, which may involve </a:t>
            </a:r>
            <a:r>
              <a:rPr lang="en-US" altLang="zh-CN" sz="1800" dirty="0">
                <a:solidFill>
                  <a:srgbClr val="0070C0"/>
                </a:solidFill>
              </a:rPr>
              <a:t>a file </a:t>
            </a:r>
            <a:r>
              <a:rPr lang="en-US" altLang="zh-CN" sz="1800" dirty="0"/>
              <a:t>or </a:t>
            </a:r>
            <a:r>
              <a:rPr lang="en-US" altLang="zh-CN" sz="1800" dirty="0">
                <a:solidFill>
                  <a:srgbClr val="0070C0"/>
                </a:solidFill>
              </a:rPr>
              <a:t>an I/O device</a:t>
            </a:r>
            <a:r>
              <a:rPr lang="en-US" altLang="zh-CN" sz="1800" dirty="0"/>
              <a:t>. 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File-system manipulation</a:t>
            </a:r>
            <a:r>
              <a:rPr lang="en-US" altLang="zh-CN" sz="1800" dirty="0"/>
              <a:t> -  The file system is of particular interest. Obviously, programs need to </a:t>
            </a:r>
            <a:r>
              <a:rPr lang="en-US" altLang="zh-CN" sz="1800" dirty="0">
                <a:solidFill>
                  <a:srgbClr val="0070C0"/>
                </a:solidFill>
              </a:rPr>
              <a:t>read </a:t>
            </a:r>
            <a:r>
              <a:rPr lang="en-US" altLang="zh-CN" sz="1800" dirty="0"/>
              <a:t>and</a:t>
            </a:r>
            <a:r>
              <a:rPr lang="en-US" altLang="zh-CN" sz="1800" dirty="0">
                <a:solidFill>
                  <a:srgbClr val="0070C0"/>
                </a:solidFill>
              </a:rPr>
              <a:t> write files</a:t>
            </a:r>
            <a:r>
              <a:rPr lang="en-US" altLang="zh-CN" sz="1800" dirty="0"/>
              <a:t> and directories, </a:t>
            </a:r>
            <a:r>
              <a:rPr lang="en-US" altLang="zh-CN" sz="1800" dirty="0">
                <a:solidFill>
                  <a:srgbClr val="0070C0"/>
                </a:solidFill>
              </a:rPr>
              <a:t>create </a:t>
            </a:r>
            <a:r>
              <a:rPr lang="en-US" altLang="zh-CN" sz="1800" dirty="0"/>
              <a:t>and </a:t>
            </a:r>
            <a:r>
              <a:rPr lang="en-US" altLang="zh-CN" sz="1800" dirty="0">
                <a:solidFill>
                  <a:srgbClr val="0070C0"/>
                </a:solidFill>
              </a:rPr>
              <a:t>delete </a:t>
            </a:r>
            <a:r>
              <a:rPr lang="en-US" altLang="zh-CN" sz="1800" dirty="0"/>
              <a:t>them, </a:t>
            </a:r>
            <a:r>
              <a:rPr lang="en-US" altLang="zh-CN" sz="1800" dirty="0">
                <a:solidFill>
                  <a:srgbClr val="0070C0"/>
                </a:solidFill>
              </a:rPr>
              <a:t>search </a:t>
            </a:r>
            <a:r>
              <a:rPr lang="en-US" altLang="zh-CN" sz="1800" dirty="0"/>
              <a:t>them, </a:t>
            </a:r>
            <a:r>
              <a:rPr lang="en-US" altLang="zh-CN" sz="1800" dirty="0">
                <a:solidFill>
                  <a:srgbClr val="0070C0"/>
                </a:solidFill>
              </a:rPr>
              <a:t>list file Information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0070C0"/>
                </a:solidFill>
              </a:rPr>
              <a:t>permission </a:t>
            </a:r>
            <a:r>
              <a:rPr lang="en-US" altLang="zh-CN" sz="1800" dirty="0"/>
              <a:t>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4384704-9B1C-499E-B44F-7D19302DDA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Virtual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Machines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DB09F3B2-145A-431F-94BB-FD43555824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2113" y="1625600"/>
            <a:ext cx="8142287" cy="47021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endParaRPr lang="zh-CN" altLang="en-US" sz="1800" dirty="0"/>
          </a:p>
          <a:p>
            <a:pPr>
              <a:buFont typeface="Monotype Sorts" pitchFamily="2" charset="2"/>
              <a:buNone/>
            </a:pPr>
            <a:r>
              <a:rPr lang="zh-CN" altLang="en-US" sz="1800" dirty="0"/>
              <a:t>    </a:t>
            </a:r>
            <a:r>
              <a:rPr lang="zh-CN" altLang="en-US" sz="1800" dirty="0" smtClean="0"/>
              <a:t>  </a:t>
            </a:r>
            <a:r>
              <a:rPr lang="zh-CN" altLang="en-US" sz="1800" dirty="0"/>
              <a:t>(a) Nonvirtual </a:t>
            </a:r>
            <a:r>
              <a:rPr lang="zh-CN" altLang="en-US" sz="1800" dirty="0" smtClean="0"/>
              <a:t>machine                                       </a:t>
            </a:r>
            <a:r>
              <a:rPr lang="zh-CN" altLang="en-US" sz="1800" dirty="0"/>
              <a:t>(b) virtual machine</a:t>
            </a:r>
          </a:p>
        </p:txBody>
      </p:sp>
      <p:sp>
        <p:nvSpPr>
          <p:cNvPr id="61444" name="Text Box 3">
            <a:extLst>
              <a:ext uri="{FF2B5EF4-FFF2-40B4-BE49-F238E27FC236}">
                <a16:creationId xmlns:a16="http://schemas.microsoft.com/office/drawing/2014/main" id="{8B6E4989-D684-47FF-A7FC-46E5DC172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4573588"/>
            <a:ext cx="221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Helvetica" panose="020B0604020202020204" pitchFamily="34" charset="0"/>
              </a:rPr>
              <a:t>Non-virtual Machine</a:t>
            </a:r>
          </a:p>
        </p:txBody>
      </p:sp>
      <p:sp>
        <p:nvSpPr>
          <p:cNvPr id="61445" name="Text Box 4">
            <a:extLst>
              <a:ext uri="{FF2B5EF4-FFF2-40B4-BE49-F238E27FC236}">
                <a16:creationId xmlns:a16="http://schemas.microsoft.com/office/drawing/2014/main" id="{0A237F4D-E5D4-462E-9C37-655374991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4600575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Monotype Sorts" pitchFamily="2" charset="2"/>
              <a:buChar char="4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Monotype Sorts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Helvetica" panose="020B0604020202020204" pitchFamily="34" charset="0"/>
              </a:rPr>
              <a:t>Virtual Machine</a:t>
            </a:r>
          </a:p>
        </p:txBody>
      </p:sp>
      <p:pic>
        <p:nvPicPr>
          <p:cNvPr id="61446" name="Picture 6">
            <a:extLst>
              <a:ext uri="{FF2B5EF4-FFF2-40B4-BE49-F238E27FC236}">
                <a16:creationId xmlns:a16="http://schemas.microsoft.com/office/drawing/2014/main" id="{9E1E58DE-DF56-482B-8693-AE50B6063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5431" r="610" b="5159"/>
          <a:stretch>
            <a:fillRect/>
          </a:stretch>
        </p:blipFill>
        <p:spPr bwMode="auto">
          <a:xfrm>
            <a:off x="725488" y="1133475"/>
            <a:ext cx="7591425" cy="43386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F426751-978B-4954-ABF5-46A0356B7C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VMware </a:t>
            </a:r>
            <a:r>
              <a:rPr lang="en-US" altLang="zh-CN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Architecture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（回顾）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943B3E82-BE14-42D8-8BEA-30F5F80F1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" t="3047" r="381" b="4318"/>
          <a:stretch>
            <a:fillRect/>
          </a:stretch>
        </p:blipFill>
        <p:spPr bwMode="auto">
          <a:xfrm>
            <a:off x="685800" y="1295400"/>
            <a:ext cx="7707313" cy="4632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9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D44F6C0-088A-404A-84CB-5F42AC604C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Virtual Machines(Cont.)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E3923A9-8520-4418-8C23-9AC62FB9AE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368425"/>
            <a:ext cx="7620000" cy="4570413"/>
          </a:xfrm>
        </p:spPr>
        <p:txBody>
          <a:bodyPr/>
          <a:lstStyle/>
          <a:p>
            <a:r>
              <a:rPr lang="en-US" altLang="zh-CN" sz="2400" b="1" dirty="0"/>
              <a:t>A </a:t>
            </a:r>
            <a:r>
              <a:rPr lang="en-US" altLang="zh-CN" sz="2400" b="1" i="1" dirty="0">
                <a:solidFill>
                  <a:srgbClr val="FF0000"/>
                </a:solidFill>
              </a:rPr>
              <a:t>virtual machine</a:t>
            </a:r>
            <a:r>
              <a:rPr lang="en-US" altLang="zh-CN" sz="2400" b="1" dirty="0"/>
              <a:t> takes the </a:t>
            </a:r>
            <a:r>
              <a:rPr lang="en-US" altLang="zh-CN" sz="2400" b="1" dirty="0">
                <a:solidFill>
                  <a:srgbClr val="0070C0"/>
                </a:solidFill>
              </a:rPr>
              <a:t>layered approach </a:t>
            </a:r>
            <a:r>
              <a:rPr lang="en-US" altLang="zh-CN" sz="2400" b="1" dirty="0"/>
              <a:t>to its </a:t>
            </a:r>
            <a:r>
              <a:rPr lang="en-US" altLang="zh-CN" sz="2400" b="1" dirty="0">
                <a:solidFill>
                  <a:srgbClr val="0070C0"/>
                </a:solidFill>
              </a:rPr>
              <a:t>logical conclusion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It treats </a:t>
            </a:r>
            <a:r>
              <a:rPr lang="en-US" altLang="zh-CN" sz="2400" dirty="0">
                <a:solidFill>
                  <a:srgbClr val="0000CC"/>
                </a:solidFill>
              </a:rPr>
              <a:t>hardware </a:t>
            </a:r>
            <a:r>
              <a:rPr lang="en-US" altLang="zh-CN" sz="2400" dirty="0"/>
              <a:t>and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/>
              <a:t>the</a:t>
            </a:r>
            <a:r>
              <a:rPr lang="en-US" altLang="zh-CN" sz="2400" dirty="0">
                <a:solidFill>
                  <a:srgbClr val="0000CC"/>
                </a:solidFill>
              </a:rPr>
              <a:t> operating system kernel </a:t>
            </a:r>
            <a:r>
              <a:rPr lang="en-US" altLang="zh-CN" sz="2400" dirty="0"/>
              <a:t>as though </a:t>
            </a:r>
            <a:r>
              <a:rPr lang="en-US" altLang="zh-CN" sz="2400" dirty="0">
                <a:solidFill>
                  <a:srgbClr val="0070C0"/>
                </a:solidFill>
              </a:rPr>
              <a:t>they were all hardware</a:t>
            </a:r>
          </a:p>
          <a:p>
            <a:r>
              <a:rPr lang="en-US" altLang="zh-CN" sz="2400" dirty="0">
                <a:solidFill>
                  <a:srgbClr val="006600"/>
                </a:solidFill>
              </a:rPr>
              <a:t>A virtual machine provides an interface </a:t>
            </a:r>
            <a:r>
              <a:rPr lang="en-US" altLang="zh-CN" sz="2400" i="1" dirty="0">
                <a:solidFill>
                  <a:srgbClr val="006600"/>
                </a:solidFill>
              </a:rPr>
              <a:t>identical</a:t>
            </a:r>
            <a:r>
              <a:rPr lang="en-US" altLang="zh-CN" sz="2400" dirty="0">
                <a:solidFill>
                  <a:srgbClr val="006600"/>
                </a:solidFill>
              </a:rPr>
              <a:t> to the underlying bare hardware</a:t>
            </a:r>
          </a:p>
          <a:p>
            <a:r>
              <a:rPr lang="en-US" altLang="zh-CN" sz="2400" dirty="0"/>
              <a:t>The operating system creates the illusion of multiple processes, each executing on its own processor with its own (virtual) memory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9F0802A3-0D63-4F8D-BA04-04855EA69A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Virtual Machines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F43C67A-C69E-4A05-9C04-A3A864E6BC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The resources of the physical computer are shared to create the virtual machines</a:t>
            </a:r>
          </a:p>
          <a:p>
            <a:pPr lvl="1"/>
            <a:r>
              <a:rPr lang="en-US" altLang="zh-CN" sz="2400">
                <a:solidFill>
                  <a:srgbClr val="006600"/>
                </a:solidFill>
              </a:rPr>
              <a:t>CPU scheduling</a:t>
            </a:r>
            <a:r>
              <a:rPr lang="en-US" altLang="zh-CN" sz="2400"/>
              <a:t> can create the appearance that users have their own processor</a:t>
            </a:r>
          </a:p>
          <a:p>
            <a:pPr lvl="1"/>
            <a:r>
              <a:rPr lang="en-US" altLang="zh-CN" sz="2400">
                <a:solidFill>
                  <a:srgbClr val="006600"/>
                </a:solidFill>
              </a:rPr>
              <a:t>Spooling and a file system</a:t>
            </a:r>
            <a:r>
              <a:rPr lang="en-US" altLang="zh-CN" sz="2400"/>
              <a:t> can provide virtual card readers and virtual line printers</a:t>
            </a:r>
          </a:p>
          <a:p>
            <a:pPr lvl="1"/>
            <a:r>
              <a:rPr lang="en-US" altLang="zh-CN" sz="2400"/>
              <a:t>A normal </a:t>
            </a:r>
            <a:r>
              <a:rPr lang="en-US" altLang="zh-CN" sz="2400">
                <a:solidFill>
                  <a:srgbClr val="00B050"/>
                </a:solidFill>
              </a:rPr>
              <a:t>user time-sharing terminal </a:t>
            </a:r>
            <a:r>
              <a:rPr lang="en-US" altLang="zh-CN" sz="2400"/>
              <a:t>serves as the virtual machine operator’s console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5BBC860-DD34-4D71-B716-4D4986DD7B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3063" y="182563"/>
            <a:ext cx="7729537" cy="544512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Virtual Machines</a:t>
            </a:r>
            <a:r>
              <a:rPr lang="en-US" altLang="zh-CN" sz="2700" noProof="1">
                <a:effectLst>
                  <a:outerShdw blurRad="38100" dist="38100" dir="2700000">
                    <a:srgbClr val="C0C0C0"/>
                  </a:outerShdw>
                </a:effectLst>
              </a:rPr>
              <a:t> (Cont.)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EE0AF99-0A31-4205-80E3-7BAEE337EC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1813" y="1295400"/>
            <a:ext cx="8075612" cy="4435475"/>
          </a:xfrm>
        </p:spPr>
        <p:txBody>
          <a:bodyPr/>
          <a:lstStyle/>
          <a:p>
            <a:r>
              <a:rPr lang="en-US" altLang="zh-CN" sz="2000" dirty="0"/>
              <a:t>The virtual-machine concept provides </a:t>
            </a:r>
            <a:r>
              <a:rPr lang="en-US" altLang="zh-CN" sz="2000" dirty="0">
                <a:solidFill>
                  <a:srgbClr val="FF0000"/>
                </a:solidFill>
              </a:rPr>
              <a:t>complete protection of system resources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pPr lvl="1"/>
            <a:r>
              <a:rPr lang="en-US" altLang="zh-CN" sz="1800" dirty="0" smtClean="0"/>
              <a:t>Since </a:t>
            </a:r>
            <a:r>
              <a:rPr lang="en-US" altLang="zh-CN" sz="1800" dirty="0">
                <a:solidFill>
                  <a:srgbClr val="0000CC"/>
                </a:solidFill>
              </a:rPr>
              <a:t>each virtual machine is isolated from all other virtual machines.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 </a:t>
            </a:r>
            <a:r>
              <a:rPr lang="en-US" altLang="zh-CN" sz="1800" dirty="0"/>
              <a:t>This isolation, however, </a:t>
            </a:r>
            <a:r>
              <a:rPr lang="en-US" altLang="zh-CN" sz="1800" dirty="0">
                <a:solidFill>
                  <a:srgbClr val="006600"/>
                </a:solidFill>
              </a:rPr>
              <a:t>permits no direct sharing of resources.</a:t>
            </a:r>
          </a:p>
          <a:p>
            <a:r>
              <a:rPr lang="en-US" altLang="zh-CN" sz="2000" dirty="0"/>
              <a:t>A virtual-machine system is </a:t>
            </a:r>
            <a:r>
              <a:rPr lang="en-US" altLang="zh-CN" sz="2000" dirty="0">
                <a:solidFill>
                  <a:srgbClr val="FF0000"/>
                </a:solidFill>
              </a:rPr>
              <a:t>a perfect vehicle for operating-systems research and development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1800" dirty="0" smtClean="0"/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System development is done on the virtual machine</a:t>
            </a:r>
            <a:r>
              <a:rPr lang="en-US" altLang="zh-CN" sz="1800" dirty="0"/>
              <a:t>, instead of on a physical machine and </a:t>
            </a:r>
            <a:r>
              <a:rPr lang="en-US" altLang="zh-CN" sz="1800" dirty="0">
                <a:solidFill>
                  <a:srgbClr val="006600"/>
                </a:solidFill>
              </a:rPr>
              <a:t>so does not disrupt normal system operation.</a:t>
            </a:r>
          </a:p>
          <a:p>
            <a:r>
              <a:rPr lang="en-US" altLang="zh-CN" sz="2000" dirty="0"/>
              <a:t>The virtual machine concept is </a:t>
            </a:r>
            <a:r>
              <a:rPr lang="en-US" altLang="zh-CN" sz="2000" dirty="0">
                <a:solidFill>
                  <a:srgbClr val="FF0000"/>
                </a:solidFill>
              </a:rPr>
              <a:t>difficult to implement</a:t>
            </a:r>
            <a:r>
              <a:rPr lang="en-US" altLang="zh-CN" sz="2000" dirty="0"/>
              <a:t> due to the effort required to </a:t>
            </a:r>
            <a:r>
              <a:rPr lang="en-US" altLang="zh-CN" sz="2000" dirty="0">
                <a:solidFill>
                  <a:srgbClr val="0070C0"/>
                </a:solidFill>
              </a:rPr>
              <a:t>provide an </a:t>
            </a:r>
            <a:r>
              <a:rPr lang="en-US" altLang="zh-CN" sz="2000" i="1" dirty="0">
                <a:solidFill>
                  <a:srgbClr val="0070C0"/>
                </a:solidFill>
              </a:rPr>
              <a:t>exact</a:t>
            </a:r>
            <a:r>
              <a:rPr lang="en-US" altLang="zh-CN" sz="2000" dirty="0">
                <a:solidFill>
                  <a:srgbClr val="0070C0"/>
                </a:solidFill>
              </a:rPr>
              <a:t> duplicate to the underlying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FE3979D-4A0C-4795-A690-5278247876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2.9 Operating System Generation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D02BE10-84D5-4FE7-818C-FB9F1AF52C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2400">
                <a:solidFill>
                  <a:srgbClr val="006600"/>
                </a:solidFill>
              </a:rPr>
              <a:t>Operating systems</a:t>
            </a:r>
            <a:r>
              <a:rPr lang="zh-CN" altLang="en-US" sz="2400"/>
              <a:t> are designed to run on any of a class of machines; the system must be configured for each specific computer site</a:t>
            </a:r>
          </a:p>
          <a:p>
            <a:r>
              <a:rPr lang="zh-CN" altLang="en-US" sz="2400">
                <a:solidFill>
                  <a:srgbClr val="006600"/>
                </a:solidFill>
              </a:rPr>
              <a:t>SYSGEN program </a:t>
            </a:r>
            <a:r>
              <a:rPr lang="zh-CN" altLang="en-US" sz="2400"/>
              <a:t>obtains information concerning the specific configuration of the hardware system</a:t>
            </a:r>
          </a:p>
          <a:p>
            <a:r>
              <a:rPr lang="zh-CN" altLang="en-US" sz="2400" i="1">
                <a:solidFill>
                  <a:srgbClr val="006600"/>
                </a:solidFill>
              </a:rPr>
              <a:t>Booting</a:t>
            </a:r>
            <a:r>
              <a:rPr lang="zh-CN" altLang="en-US" sz="2400"/>
              <a:t> – starting a computer by loading the kernel</a:t>
            </a:r>
          </a:p>
          <a:p>
            <a:r>
              <a:rPr lang="zh-CN" altLang="en-US" sz="2400" i="1">
                <a:solidFill>
                  <a:srgbClr val="006600"/>
                </a:solidFill>
              </a:rPr>
              <a:t>Bootstrap program</a:t>
            </a:r>
            <a:r>
              <a:rPr lang="zh-CN" altLang="en-US" sz="2400">
                <a:solidFill>
                  <a:srgbClr val="006600"/>
                </a:solidFill>
              </a:rPr>
              <a:t> </a:t>
            </a:r>
            <a:r>
              <a:rPr lang="zh-CN" altLang="en-US" sz="2400"/>
              <a:t>– code stored in ROM that is able to locate the kernel, load it into memory, and start its execution</a:t>
            </a:r>
          </a:p>
          <a:p>
            <a:pPr>
              <a:buFont typeface="Monotype Sorts" pitchFamily="2" charset="2"/>
              <a:buNone/>
            </a:pPr>
            <a:endParaRPr lang="zh-CN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5C77901-3BD2-4B35-8F79-1319FF82E6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2.10 System Boot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E1CAF6B-9A18-4D48-9A1F-7A8FDCFD46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/>
              <a:t>Operating system must be made available to hardware so hardware can start it</a:t>
            </a:r>
          </a:p>
          <a:p>
            <a:pPr lvl="1"/>
            <a:r>
              <a:rPr lang="en-US" altLang="zh-CN" sz="2000"/>
              <a:t>Small piece of code </a:t>
            </a:r>
            <a:r>
              <a:rPr lang="en-US" altLang="zh-CN" sz="2000">
                <a:solidFill>
                  <a:srgbClr val="0070C0"/>
                </a:solidFill>
              </a:rPr>
              <a:t>– </a:t>
            </a:r>
            <a:r>
              <a:rPr lang="en-US" altLang="zh-CN" sz="2000" b="1">
                <a:solidFill>
                  <a:srgbClr val="0070C0"/>
                </a:solidFill>
              </a:rPr>
              <a:t>bootstrap loader</a:t>
            </a:r>
            <a:r>
              <a:rPr lang="en-US" altLang="zh-CN" sz="2000"/>
              <a:t>, locates the kernel, loads it into memory, and starts it</a:t>
            </a:r>
          </a:p>
          <a:p>
            <a:pPr lvl="1"/>
            <a:r>
              <a:rPr lang="en-US" altLang="zh-CN" sz="2000"/>
              <a:t>Sometimes two-step process where </a:t>
            </a:r>
            <a:r>
              <a:rPr lang="en-US" altLang="zh-CN" sz="2000" b="1">
                <a:solidFill>
                  <a:srgbClr val="0070C0"/>
                </a:solidFill>
              </a:rPr>
              <a:t>boot block</a:t>
            </a:r>
            <a:r>
              <a:rPr lang="en-US" altLang="zh-CN" sz="2000">
                <a:solidFill>
                  <a:srgbClr val="0070C0"/>
                </a:solidFill>
              </a:rPr>
              <a:t> </a:t>
            </a:r>
            <a:r>
              <a:rPr lang="en-US" altLang="zh-CN" sz="2000"/>
              <a:t>at fixed location </a:t>
            </a:r>
            <a:r>
              <a:rPr lang="en-US" altLang="zh-CN" sz="2000">
                <a:solidFill>
                  <a:srgbClr val="0070C0"/>
                </a:solidFill>
              </a:rPr>
              <a:t>loads bootstrap loader</a:t>
            </a:r>
          </a:p>
          <a:p>
            <a:pPr lvl="1"/>
            <a:r>
              <a:rPr lang="en-US" altLang="zh-CN" sz="2000"/>
              <a:t>When power initialized on system, </a:t>
            </a:r>
            <a:r>
              <a:rPr lang="en-US" altLang="zh-CN" sz="2000">
                <a:solidFill>
                  <a:srgbClr val="0070C0"/>
                </a:solidFill>
              </a:rPr>
              <a:t>execution starts at a fixed memory location</a:t>
            </a:r>
          </a:p>
          <a:p>
            <a:pPr lvl="2"/>
            <a:r>
              <a:rPr lang="en-US" altLang="zh-CN" sz="1800">
                <a:solidFill>
                  <a:srgbClr val="006600"/>
                </a:solidFill>
              </a:rPr>
              <a:t>Firmware used to hold initial boot code</a:t>
            </a:r>
          </a:p>
          <a:p>
            <a:endParaRPr lang="zh-CN" altLang="en-US" sz="1800"/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ED320DD-757C-4EF7-911B-7AB4C00E40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课后复习题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325A4B3-5CC7-4035-A6BD-7EAC4594821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27088" y="1282700"/>
            <a:ext cx="7351712" cy="5064834"/>
          </a:xfrm>
          <a:ln>
            <a:miter/>
          </a:ln>
        </p:spPr>
        <p:txBody>
          <a:bodyPr/>
          <a:lstStyle/>
          <a:p>
            <a:pPr>
              <a:defRPr/>
            </a:pPr>
            <a:r>
              <a:rPr lang="zh-CN" altLang="en-US" sz="2000" noProof="1" smtClean="0">
                <a:sym typeface="Arial" charset="0"/>
              </a:rPr>
              <a:t>作业</a:t>
            </a:r>
            <a:endParaRPr lang="en-US" altLang="x-none" sz="2000" noProof="1">
              <a:sym typeface="Arial" charset="0"/>
            </a:endParaRPr>
          </a:p>
          <a:p>
            <a:pPr lvl="1">
              <a:defRPr/>
            </a:pPr>
            <a:r>
              <a:rPr lang="en-US" altLang="zh-CN" sz="1800" dirty="0"/>
              <a:t>Operating System Services (two categories)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>
              <a:defRPr/>
            </a:pPr>
            <a:r>
              <a:rPr lang="en-US" altLang="x-none" sz="1800" noProof="1">
                <a:sym typeface="Arial" charset="0"/>
              </a:rPr>
              <a:t>Two interfaces to those services for users</a:t>
            </a:r>
            <a:r>
              <a:rPr lang="zh-CN" altLang="en-US" sz="1800" noProof="1">
                <a:sym typeface="Arial" charset="0"/>
              </a:rPr>
              <a:t>；</a:t>
            </a:r>
            <a:endParaRPr lang="en-US" altLang="x-none" sz="1800" noProof="1">
              <a:sym typeface="Arial" charset="0"/>
            </a:endParaRPr>
          </a:p>
          <a:p>
            <a:pPr lvl="1">
              <a:defRPr/>
            </a:pPr>
            <a:r>
              <a:rPr lang="en-US" altLang="zh-CN" sz="1800" noProof="1"/>
              <a:t>Concept of s</a:t>
            </a:r>
            <a:r>
              <a:rPr lang="zh-CN" altLang="en-US" sz="1800" noProof="1"/>
              <a:t>ystem call； </a:t>
            </a:r>
          </a:p>
          <a:p>
            <a:pPr lvl="1">
              <a:defRPr/>
            </a:pPr>
            <a:r>
              <a:rPr lang="en-US" altLang="zh-CN" sz="1800" noProof="1"/>
              <a:t>Three </a:t>
            </a:r>
            <a:r>
              <a:rPr lang="en-US" altLang="zh-CN" sz="1800" dirty="0"/>
              <a:t>general methods for s</a:t>
            </a:r>
            <a:r>
              <a:rPr lang="zh-CN" altLang="en-US" sz="1800" noProof="1"/>
              <a:t>ystem Call Parameters Passing；</a:t>
            </a:r>
            <a:endParaRPr lang="en-US" altLang="zh-CN" sz="1800" noProof="1"/>
          </a:p>
          <a:p>
            <a:pPr lvl="1">
              <a:defRPr/>
            </a:pPr>
            <a:r>
              <a:rPr lang="zh-CN" altLang="en-US" sz="1800" noProof="1"/>
              <a:t>结合系统调用的概念，解释系统对</a:t>
            </a:r>
            <a:r>
              <a:rPr lang="en-US" altLang="zh-CN" sz="1800" noProof="1"/>
              <a:t>c</a:t>
            </a:r>
            <a:r>
              <a:rPr lang="zh-CN" altLang="en-US" sz="1800" noProof="1"/>
              <a:t>函数，如</a:t>
            </a:r>
            <a:r>
              <a:rPr lang="en-US" altLang="zh-CN" sz="1800" noProof="1"/>
              <a:t>printf(“Hello World\n”)</a:t>
            </a:r>
            <a:r>
              <a:rPr lang="zh-CN" altLang="en-US" sz="1800" noProof="1"/>
              <a:t>的处理过程；</a:t>
            </a:r>
          </a:p>
          <a:p>
            <a:pPr lvl="1">
              <a:defRPr/>
            </a:pPr>
            <a:r>
              <a:rPr lang="zh-CN" altLang="en-US" sz="1800" noProof="1"/>
              <a:t>Operating System Design and Implementation</a:t>
            </a:r>
            <a:endParaRPr lang="en-US" altLang="zh-CN" sz="1800" noProof="1"/>
          </a:p>
          <a:p>
            <a:pPr lvl="2">
              <a:defRPr/>
            </a:pPr>
            <a:r>
              <a:rPr lang="zh-CN" altLang="en-US" sz="1600" noProof="1">
                <a:effectLst>
                  <a:outerShdw blurRad="38100" dist="38100" dir="2700000">
                    <a:srgbClr val="C0C0C0"/>
                  </a:outerShdw>
                </a:effectLst>
              </a:rPr>
              <a:t>层次结构、微内核</a:t>
            </a:r>
            <a:r>
              <a:rPr lang="zh-CN" altLang="en-US" sz="1600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、模块化、虚拟机</a:t>
            </a:r>
            <a:endParaRPr lang="zh-CN" altLang="en-US" sz="1600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zh-CN" altLang="en-US" sz="2000" noProof="1" smtClean="0"/>
              <a:t>思考</a:t>
            </a:r>
            <a:endParaRPr lang="en-US" altLang="zh-CN" sz="2000" noProof="1" smtClean="0"/>
          </a:p>
          <a:p>
            <a:pPr lvl="1">
              <a:defRPr/>
            </a:pPr>
            <a:r>
              <a:rPr lang="zh-CN" altLang="en-US" sz="1800" noProof="1" smtClean="0"/>
              <a:t>Page </a:t>
            </a:r>
            <a:r>
              <a:rPr lang="zh-CN" altLang="en-US" sz="1800" noProof="1"/>
              <a:t>73</a:t>
            </a:r>
          </a:p>
          <a:p>
            <a:pPr>
              <a:buNone/>
              <a:defRPr/>
            </a:pPr>
            <a:r>
              <a:rPr lang="zh-CN" altLang="en-US" sz="1800" noProof="1"/>
              <a:t>      </a:t>
            </a:r>
            <a:r>
              <a:rPr lang="zh-CN" altLang="en-US" sz="1800" noProof="1" smtClean="0"/>
              <a:t>     3</a:t>
            </a:r>
            <a:r>
              <a:rPr lang="zh-CN" altLang="en-US" sz="1800" noProof="1"/>
              <a:t>，6，12, 14</a:t>
            </a:r>
            <a:endParaRPr lang="en-US" altLang="zh-CN" sz="1800" noProof="1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543DBEA-181A-4E15-A3A1-070FAB37836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ln>
            <a:miter/>
          </a:ln>
        </p:spPr>
        <p:txBody>
          <a:bodyPr/>
          <a:lstStyle>
            <a:lvl1pPr lvl="0">
              <a:defRPr kern="1200"/>
            </a:lvl1pPr>
          </a:lstStyle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End of Chapter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4BB794F-70DF-47B4-9A11-E097816DC9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Services (Cont.)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304953B-D4DA-45E1-880D-6BF0F2B1DB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1350" y="1238250"/>
            <a:ext cx="8239125" cy="5729288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121896"/>
                </a:solidFill>
              </a:rPr>
              <a:t>One set of operating-system services provides functions that are helpful </a:t>
            </a:r>
            <a:r>
              <a:rPr lang="en-US" altLang="zh-CN" sz="2000" b="1" dirty="0">
                <a:solidFill>
                  <a:srgbClr val="FF0000"/>
                </a:solidFill>
              </a:rPr>
              <a:t>to the user </a:t>
            </a:r>
            <a:r>
              <a:rPr lang="en-US" altLang="zh-CN" sz="2000" b="1" dirty="0">
                <a:solidFill>
                  <a:srgbClr val="121896"/>
                </a:solidFill>
              </a:rPr>
              <a:t>(</a:t>
            </a:r>
            <a:r>
              <a:rPr lang="en-US" altLang="zh-CN" sz="2000" b="1" dirty="0" err="1">
                <a:solidFill>
                  <a:srgbClr val="121896"/>
                </a:solidFill>
              </a:rPr>
              <a:t>Cont</a:t>
            </a:r>
            <a:r>
              <a:rPr lang="en-US" altLang="zh-CN" sz="2000" b="1" dirty="0">
                <a:solidFill>
                  <a:srgbClr val="121896"/>
                </a:solidFill>
              </a:rPr>
              <a:t>):</a:t>
            </a:r>
            <a:endParaRPr lang="en-US" altLang="zh-CN" sz="1800" b="1" dirty="0">
              <a:solidFill>
                <a:srgbClr val="121896"/>
              </a:solidFill>
            </a:endParaRPr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Communications</a:t>
            </a:r>
            <a:r>
              <a:rPr lang="en-US" altLang="zh-CN" sz="1800" dirty="0"/>
              <a:t> – Processes may exchange information, </a:t>
            </a:r>
            <a:r>
              <a:rPr lang="en-US" altLang="zh-CN" sz="1800" dirty="0">
                <a:solidFill>
                  <a:srgbClr val="0070C0"/>
                </a:solidFill>
              </a:rPr>
              <a:t>on the same computer </a:t>
            </a:r>
            <a:r>
              <a:rPr lang="en-US" altLang="zh-CN" sz="1800" dirty="0"/>
              <a:t>or </a:t>
            </a:r>
            <a:r>
              <a:rPr lang="en-US" altLang="zh-CN" sz="1800" dirty="0">
                <a:solidFill>
                  <a:srgbClr val="0070C0"/>
                </a:solidFill>
              </a:rPr>
              <a:t>between computers</a:t>
            </a:r>
            <a:r>
              <a:rPr lang="en-US" altLang="zh-CN" sz="1800" dirty="0"/>
              <a:t> over a network</a:t>
            </a:r>
          </a:p>
          <a:p>
            <a:pPr lvl="2"/>
            <a:r>
              <a:rPr lang="en-US" altLang="zh-CN" sz="1600" dirty="0"/>
              <a:t>Communications may be via </a:t>
            </a:r>
            <a:r>
              <a:rPr lang="en-US" altLang="zh-CN" sz="1600" dirty="0">
                <a:solidFill>
                  <a:schemeClr val="tx2"/>
                </a:solidFill>
              </a:rPr>
              <a:t>shared memory</a:t>
            </a:r>
            <a:r>
              <a:rPr lang="en-US" altLang="zh-CN" sz="1600" dirty="0"/>
              <a:t> or through </a:t>
            </a:r>
            <a:r>
              <a:rPr lang="en-US" altLang="zh-CN" sz="1600" dirty="0">
                <a:solidFill>
                  <a:schemeClr val="tx2"/>
                </a:solidFill>
              </a:rPr>
              <a:t>message passing</a:t>
            </a:r>
            <a:r>
              <a:rPr lang="en-US" altLang="zh-CN" sz="1600" dirty="0"/>
              <a:t> (packets moved by the OS)</a:t>
            </a:r>
          </a:p>
          <a:p>
            <a:pPr lvl="1"/>
            <a:r>
              <a:rPr lang="en-US" altLang="zh-CN" sz="1800" dirty="0">
                <a:solidFill>
                  <a:schemeClr val="tx2"/>
                </a:solidFill>
              </a:rPr>
              <a:t>Error detection</a:t>
            </a:r>
            <a:r>
              <a:rPr lang="en-US" altLang="zh-CN" sz="1800" dirty="0"/>
              <a:t> – </a:t>
            </a:r>
            <a:r>
              <a:rPr lang="en-US" altLang="zh-CN" sz="1800" dirty="0">
                <a:solidFill>
                  <a:srgbClr val="00B050"/>
                </a:solidFill>
              </a:rPr>
              <a:t>OS needs to be constantly aware of possible errors</a:t>
            </a:r>
          </a:p>
          <a:p>
            <a:pPr lvl="2"/>
            <a:r>
              <a:rPr lang="en-US" altLang="zh-CN" sz="1600" dirty="0"/>
              <a:t>May occur in the CPU and memory hardware, in I/O devices, in user program</a:t>
            </a:r>
          </a:p>
          <a:p>
            <a:pPr lvl="2"/>
            <a:r>
              <a:rPr lang="en-US" altLang="zh-CN" sz="1600" dirty="0"/>
              <a:t>For each type of error, OS should take the appropriate action to ensure correct and consistent computing</a:t>
            </a:r>
          </a:p>
          <a:p>
            <a:pPr lvl="2"/>
            <a:r>
              <a:rPr lang="en-US" altLang="zh-CN" sz="1600" dirty="0"/>
              <a:t>Debugging facilities can greatly enhance the user’s and programmer’s abilities to efficiently use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70DAFA7-10DB-47C0-B855-8111A59025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>
              <a:defRPr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Operating System Services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503188A-6C53-44AD-81FB-B1DF772AF1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0563" y="982663"/>
            <a:ext cx="7700962" cy="5327650"/>
          </a:xfrm>
        </p:spPr>
        <p:txBody>
          <a:bodyPr/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Another set of OS functions exists for ensuring the efficient operation of the </a:t>
            </a:r>
            <a:r>
              <a:rPr lang="en-US" altLang="zh-CN" sz="2000" b="1" dirty="0">
                <a:solidFill>
                  <a:srgbClr val="0000CC"/>
                </a:solidFill>
              </a:rPr>
              <a:t>system itself </a:t>
            </a:r>
            <a:r>
              <a:rPr lang="en-US" altLang="zh-CN" sz="2000" b="1" dirty="0">
                <a:solidFill>
                  <a:schemeClr val="accent4"/>
                </a:solidFill>
              </a:rPr>
              <a:t>via resource sharing</a:t>
            </a:r>
          </a:p>
          <a:p>
            <a:pPr lvl="1">
              <a:defRPr/>
            </a:pPr>
            <a:r>
              <a:rPr lang="en-US" altLang="zh-CN" sz="1600" b="1" dirty="0">
                <a:solidFill>
                  <a:srgbClr val="0070C0"/>
                </a:solidFill>
              </a:rPr>
              <a:t>Resource allocation</a:t>
            </a:r>
            <a:r>
              <a:rPr lang="en-US" altLang="zh-CN" sz="1600" b="1" dirty="0"/>
              <a:t> - </a:t>
            </a:r>
            <a:r>
              <a:rPr lang="en-US" altLang="zh-CN" sz="1600" dirty="0"/>
              <a:t>When  multiple users or multiple jobs running concurrently, resources must be allocated to each of them</a:t>
            </a:r>
          </a:p>
          <a:p>
            <a:pPr lvl="2">
              <a:defRPr/>
            </a:pPr>
            <a:r>
              <a:rPr lang="en-US" altLang="zh-CN" sz="1400" dirty="0"/>
              <a:t>Many types of resources -  Some (such as</a:t>
            </a:r>
            <a:r>
              <a:rPr lang="en-US" altLang="zh-CN" sz="1400" dirty="0">
                <a:solidFill>
                  <a:srgbClr val="0070C0"/>
                </a:solidFill>
              </a:rPr>
              <a:t> CPU cycles</a:t>
            </a:r>
            <a:r>
              <a:rPr lang="en-US" altLang="zh-CN" sz="1400" dirty="0"/>
              <a:t>, </a:t>
            </a:r>
            <a:r>
              <a:rPr lang="en-US" altLang="zh-CN" sz="1400" dirty="0" err="1">
                <a:solidFill>
                  <a:srgbClr val="0070C0"/>
                </a:solidFill>
              </a:rPr>
              <a:t>mainmemory</a:t>
            </a:r>
            <a:r>
              <a:rPr lang="en-US" altLang="zh-CN" sz="1400" dirty="0"/>
              <a:t>, and </a:t>
            </a:r>
            <a:r>
              <a:rPr lang="en-US" altLang="zh-CN" sz="1400" dirty="0">
                <a:solidFill>
                  <a:srgbClr val="0070C0"/>
                </a:solidFill>
              </a:rPr>
              <a:t>file storage</a:t>
            </a:r>
            <a:r>
              <a:rPr lang="en-US" altLang="zh-CN" sz="1400" dirty="0"/>
              <a:t>) may have special allocation code, others (such as</a:t>
            </a:r>
            <a:r>
              <a:rPr lang="en-US" altLang="zh-CN" sz="1400" dirty="0">
                <a:solidFill>
                  <a:srgbClr val="0070C0"/>
                </a:solidFill>
              </a:rPr>
              <a:t> I/O devices</a:t>
            </a:r>
            <a:r>
              <a:rPr lang="en-US" altLang="zh-CN" sz="1400" dirty="0"/>
              <a:t>) may have general request and release code. </a:t>
            </a:r>
          </a:p>
          <a:p>
            <a:pPr lvl="1">
              <a:defRPr/>
            </a:pPr>
            <a:r>
              <a:rPr lang="en-US" altLang="zh-CN" sz="1600" b="1" dirty="0">
                <a:solidFill>
                  <a:srgbClr val="0070C0"/>
                </a:solidFill>
              </a:rPr>
              <a:t>Accounting</a:t>
            </a:r>
            <a:r>
              <a:rPr lang="en-US" altLang="zh-CN" sz="1600" b="1" dirty="0"/>
              <a:t> -</a:t>
            </a:r>
            <a:r>
              <a:rPr lang="en-US" altLang="zh-CN" sz="1600" dirty="0"/>
              <a:t> To keep track </a:t>
            </a:r>
            <a:r>
              <a:rPr lang="en-US" altLang="zh-CN" sz="1600" dirty="0">
                <a:solidFill>
                  <a:srgbClr val="006600"/>
                </a:solidFill>
              </a:rPr>
              <a:t>of which users</a:t>
            </a:r>
            <a:r>
              <a:rPr lang="en-US" altLang="zh-CN" sz="1600" dirty="0"/>
              <a:t> use </a:t>
            </a:r>
            <a:r>
              <a:rPr lang="en-US" altLang="zh-CN" sz="1600" dirty="0">
                <a:solidFill>
                  <a:srgbClr val="0070C0"/>
                </a:solidFill>
              </a:rPr>
              <a:t>how much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0070C0"/>
                </a:solidFill>
              </a:rPr>
              <a:t>what kinds</a:t>
            </a:r>
            <a:r>
              <a:rPr lang="en-US" altLang="zh-CN" sz="1600" dirty="0"/>
              <a:t> of computer resources</a:t>
            </a:r>
          </a:p>
          <a:p>
            <a:pPr lvl="1">
              <a:defRPr/>
            </a:pPr>
            <a:r>
              <a:rPr lang="en-US" altLang="zh-CN" sz="1600" b="1" dirty="0">
                <a:solidFill>
                  <a:srgbClr val="0070C0"/>
                </a:solidFill>
              </a:rPr>
              <a:t>Protection and security</a:t>
            </a:r>
            <a:r>
              <a:rPr lang="en-US" altLang="zh-CN" sz="1600" b="1" dirty="0"/>
              <a:t> - </a:t>
            </a:r>
            <a:r>
              <a:rPr lang="en-US" altLang="zh-CN" sz="1600" dirty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defRPr/>
            </a:pPr>
            <a:r>
              <a:rPr lang="en-US" altLang="zh-CN" sz="1400" b="1" dirty="0">
                <a:solidFill>
                  <a:srgbClr val="00B050"/>
                </a:solidFill>
              </a:rPr>
              <a:t>Protection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/>
              <a:t>involves ensuring that </a:t>
            </a:r>
            <a:r>
              <a:rPr lang="en-US" altLang="zh-CN" sz="1400" dirty="0">
                <a:solidFill>
                  <a:srgbClr val="0070C0"/>
                </a:solidFill>
              </a:rPr>
              <a:t>all access to system resources is controlled</a:t>
            </a:r>
          </a:p>
          <a:p>
            <a:pPr lvl="2">
              <a:defRPr/>
            </a:pPr>
            <a:r>
              <a:rPr lang="en-US" altLang="zh-CN" sz="1400" b="1" dirty="0">
                <a:solidFill>
                  <a:srgbClr val="00B050"/>
                </a:solidFill>
              </a:rPr>
              <a:t>Security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/>
              <a:t>of the system from </a:t>
            </a:r>
            <a:r>
              <a:rPr lang="en-US" altLang="zh-CN" sz="1400" dirty="0">
                <a:solidFill>
                  <a:srgbClr val="0070C0"/>
                </a:solidFill>
              </a:rPr>
              <a:t>outsiders requires user authentication</a:t>
            </a:r>
            <a:r>
              <a:rPr lang="en-US" altLang="zh-CN" sz="1400" dirty="0"/>
              <a:t>, extends to defending external I/O devices from invalid access attempts</a:t>
            </a:r>
          </a:p>
          <a:p>
            <a:pPr lvl="2">
              <a:defRPr/>
            </a:pPr>
            <a:r>
              <a:rPr lang="en-US" altLang="zh-CN" sz="1400" dirty="0"/>
              <a:t>If a system is to be protected and secure, precautions must be instituted throughout it. A chain is only as strong as its weakest link.</a:t>
            </a:r>
          </a:p>
          <a:p>
            <a:pPr>
              <a:defRPr/>
            </a:pP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B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A&#10;中断：不能直接调用&#10;库函数：编程语言提供&#10;原语：只是一个程序段，需要保证其执行过程的原子性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True"/>
  <p:tag name="PROBLEMREMARK" val="C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7B700"/>
      </a:accent6>
      <a:hlink>
        <a:srgbClr val="FF9900"/>
      </a:hlink>
      <a:folHlink>
        <a:srgbClr val="FF9933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4826</Words>
  <Application>Microsoft Office PowerPoint</Application>
  <PresentationFormat>全屏显示(4:3)</PresentationFormat>
  <Paragraphs>594</Paragraphs>
  <Slides>78</Slides>
  <Notes>0</Notes>
  <HiddenSlides>13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78</vt:i4>
      </vt:variant>
    </vt:vector>
  </HeadingPairs>
  <TitlesOfParts>
    <vt:vector size="90" baseType="lpstr">
      <vt:lpstr>CMTT10</vt:lpstr>
      <vt:lpstr>Microsoft Yahei</vt:lpstr>
      <vt:lpstr>Monotype Sorts</vt:lpstr>
      <vt:lpstr>Palatino-Bold</vt:lpstr>
      <vt:lpstr>Palatino-Roman</vt:lpstr>
      <vt:lpstr>宋体</vt:lpstr>
      <vt:lpstr>Arial</vt:lpstr>
      <vt:lpstr>Helvetica</vt:lpstr>
      <vt:lpstr>Times New Roman</vt:lpstr>
      <vt:lpstr>Wingdings</vt:lpstr>
      <vt:lpstr>os-w-java</vt:lpstr>
      <vt:lpstr>1_os-w-java</vt:lpstr>
      <vt:lpstr>Chapter 2:  Operating-System Structures</vt:lpstr>
      <vt:lpstr>Chapter 2:  Operating-System Structures</vt:lpstr>
      <vt:lpstr>Objectives</vt:lpstr>
      <vt:lpstr>2.1 Operating System Services</vt:lpstr>
      <vt:lpstr>Operating System Services</vt:lpstr>
      <vt:lpstr>A View of Operating System Services</vt:lpstr>
      <vt:lpstr>Operating System Services</vt:lpstr>
      <vt:lpstr>Operating System Services (Cont.)</vt:lpstr>
      <vt:lpstr>Operating System Services (Cont.)</vt:lpstr>
      <vt:lpstr>2.2 User Operating-System Interface</vt:lpstr>
      <vt:lpstr>User Operating-System Interface</vt:lpstr>
      <vt:lpstr>User Operating System Interface - CLI</vt:lpstr>
      <vt:lpstr>User Operating System Interface - GUI</vt:lpstr>
      <vt:lpstr>User Operating System Interface - Batch</vt:lpstr>
      <vt:lpstr>User Operating System Interface - Batch</vt:lpstr>
      <vt:lpstr>PowerPoint 演示文稿</vt:lpstr>
      <vt:lpstr>PowerPoint 演示文稿</vt:lpstr>
      <vt:lpstr>2.3 System Calls</vt:lpstr>
      <vt:lpstr>System Calls vs. API </vt:lpstr>
      <vt:lpstr>System Calls vs. API </vt:lpstr>
      <vt:lpstr>Example of System Calls</vt:lpstr>
      <vt:lpstr>Example of Standard API</vt:lpstr>
      <vt:lpstr>System Call Implementation</vt:lpstr>
      <vt:lpstr>API – System Call – OS Relationship</vt:lpstr>
      <vt:lpstr>Standard C Library Example</vt:lpstr>
      <vt:lpstr>System Call Parameter Passing</vt:lpstr>
      <vt:lpstr>Parameter Passing via Table</vt:lpstr>
      <vt:lpstr>课外阅读：System Call 接口与实现</vt:lpstr>
      <vt:lpstr>PowerPoint 演示文稿</vt:lpstr>
      <vt:lpstr>PowerPoint 演示文稿</vt:lpstr>
      <vt:lpstr>2.4 Types of System Calls</vt:lpstr>
      <vt:lpstr>System Calls：Process control</vt:lpstr>
      <vt:lpstr>System Calls：File management</vt:lpstr>
      <vt:lpstr>System Calls： Device management</vt:lpstr>
      <vt:lpstr>System Calls： Information maintenance</vt:lpstr>
      <vt:lpstr>System Calls： Communications</vt:lpstr>
      <vt:lpstr>PowerPoint 演示文稿</vt:lpstr>
      <vt:lpstr>PowerPoint 演示文稿</vt:lpstr>
      <vt:lpstr>PowerPoint 演示文稿</vt:lpstr>
      <vt:lpstr>2.5 System Programs</vt:lpstr>
      <vt:lpstr>Solaris 10 dtrace Following System Call</vt:lpstr>
      <vt:lpstr>系统跟踪工具-dtrace</vt:lpstr>
      <vt:lpstr>System Programs</vt:lpstr>
      <vt:lpstr>System Programs (cont’d)</vt:lpstr>
      <vt:lpstr>2.6 Operating System Design and Implementation</vt:lpstr>
      <vt:lpstr>Operating System Design and Implementation (Cont.)</vt:lpstr>
      <vt:lpstr>2.7 System Structure</vt:lpstr>
      <vt:lpstr>2.7.1 Simple structure</vt:lpstr>
      <vt:lpstr>MS-DOS Layer Structure  (Cont.) </vt:lpstr>
      <vt:lpstr>2.7.2 Layered Approach</vt:lpstr>
      <vt:lpstr>Layered Operating System (cont.)</vt:lpstr>
      <vt:lpstr>PowerPoint 演示文稿</vt:lpstr>
      <vt:lpstr>UNIX</vt:lpstr>
      <vt:lpstr>UNIX System Structure</vt:lpstr>
      <vt:lpstr>PowerPoint 演示文稿</vt:lpstr>
      <vt:lpstr>2.7.3 Microkernel System Structure </vt:lpstr>
      <vt:lpstr>Microkernel System Structure </vt:lpstr>
      <vt:lpstr>Microkernel System Structure </vt:lpstr>
      <vt:lpstr>Mac OS X Structure</vt:lpstr>
      <vt:lpstr>Mach</vt:lpstr>
      <vt:lpstr>BSD</vt:lpstr>
      <vt:lpstr>2.7.4 Modules</vt:lpstr>
      <vt:lpstr>Solaris Modular Approach</vt:lpstr>
      <vt:lpstr>Mac OS X Structure</vt:lpstr>
      <vt:lpstr>2.8 Virtual Machines</vt:lpstr>
      <vt:lpstr>The Java Virtual Machine</vt:lpstr>
      <vt:lpstr>VMware Architecture</vt:lpstr>
      <vt:lpstr>PowerPoint 演示文稿</vt:lpstr>
      <vt:lpstr>PowerPoint 演示文稿</vt:lpstr>
      <vt:lpstr>Virtual Machines</vt:lpstr>
      <vt:lpstr>VMware Architecture（回顾）</vt:lpstr>
      <vt:lpstr>Virtual Machines(Cont.)</vt:lpstr>
      <vt:lpstr>Virtual Machines (Cont.)</vt:lpstr>
      <vt:lpstr>Virtual Machines (Cont.)</vt:lpstr>
      <vt:lpstr>2.9 Operating System Generation</vt:lpstr>
      <vt:lpstr>2.10 System Boot</vt:lpstr>
      <vt:lpstr>课后复习题</vt:lpstr>
      <vt:lpstr>End of Chapter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Operating-System Structures</dc:title>
  <cp:lastModifiedBy>han</cp:lastModifiedBy>
  <cp:revision>304</cp:revision>
  <dcterms:modified xsi:type="dcterms:W3CDTF">2021-09-11T03:17:31Z</dcterms:modified>
</cp:coreProperties>
</file>